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3" r:id="rId5"/>
    <p:sldId id="265" r:id="rId6"/>
    <p:sldId id="266" r:id="rId7"/>
    <p:sldId id="279" r:id="rId8"/>
    <p:sldId id="267" r:id="rId9"/>
    <p:sldId id="268" r:id="rId10"/>
    <p:sldId id="269" r:id="rId11"/>
    <p:sldId id="270" r:id="rId12"/>
    <p:sldId id="280" r:id="rId13"/>
    <p:sldId id="271" r:id="rId14"/>
    <p:sldId id="272" r:id="rId15"/>
    <p:sldId id="274" r:id="rId16"/>
    <p:sldId id="273" r:id="rId17"/>
    <p:sldId id="275" r:id="rId18"/>
    <p:sldId id="276" r:id="rId19"/>
    <p:sldId id="277" r:id="rId20"/>
    <p:sldId id="278"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D8E9EC-F83C-4AB5-9D53-A9FC25EA5059}"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87354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D8E9EC-F83C-4AB5-9D53-A9FC25EA5059}"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110135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D8E9EC-F83C-4AB5-9D53-A9FC25EA5059}"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118995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D8E9EC-F83C-4AB5-9D53-A9FC25EA5059}"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429428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D8E9EC-F83C-4AB5-9D53-A9FC25EA5059}" type="datetimeFigureOut">
              <a:rPr lang="en-GB" smtClean="0"/>
              <a:t>07/09/2020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360691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D8E9EC-F83C-4AB5-9D53-A9FC25EA5059}"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318994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D8E9EC-F83C-4AB5-9D53-A9FC25EA5059}" type="datetimeFigureOut">
              <a:rPr lang="en-GB" smtClean="0"/>
              <a:t>07/09/2020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100178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D8E9EC-F83C-4AB5-9D53-A9FC25EA5059}" type="datetimeFigureOut">
              <a:rPr lang="en-GB" smtClean="0"/>
              <a:t>07/09/2020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228706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8E9EC-F83C-4AB5-9D53-A9FC25EA5059}" type="datetimeFigureOut">
              <a:rPr lang="en-GB" smtClean="0"/>
              <a:t>07/09/2020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105833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8E9EC-F83C-4AB5-9D53-A9FC25EA5059}"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258779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8E9EC-F83C-4AB5-9D53-A9FC25EA5059}" type="datetimeFigureOut">
              <a:rPr lang="en-GB" smtClean="0"/>
              <a:t>07/09/2020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B6C8E1-53DB-4058-97BB-285BBFA08F62}" type="slidenum">
              <a:rPr lang="en-GB" smtClean="0"/>
              <a:t>‹#›</a:t>
            </a:fld>
            <a:endParaRPr lang="en-GB"/>
          </a:p>
        </p:txBody>
      </p:sp>
    </p:spTree>
    <p:extLst>
      <p:ext uri="{BB962C8B-B14F-4D97-AF65-F5344CB8AC3E}">
        <p14:creationId xmlns:p14="http://schemas.microsoft.com/office/powerpoint/2010/main" val="71994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8E9EC-F83C-4AB5-9D53-A9FC25EA5059}" type="datetimeFigureOut">
              <a:rPr lang="en-GB" smtClean="0"/>
              <a:t>07/09/2020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6C8E1-53DB-4058-97BB-285BBFA08F62}" type="slidenum">
              <a:rPr lang="en-GB" smtClean="0"/>
              <a:t>‹#›</a:t>
            </a:fld>
            <a:endParaRPr lang="en-GB"/>
          </a:p>
        </p:txBody>
      </p:sp>
    </p:spTree>
    <p:extLst>
      <p:ext uri="{BB962C8B-B14F-4D97-AF65-F5344CB8AC3E}">
        <p14:creationId xmlns:p14="http://schemas.microsoft.com/office/powerpoint/2010/main" val="336950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0443" y="1702151"/>
            <a:ext cx="4317977" cy="646331"/>
          </a:xfrm>
          <a:prstGeom prst="rect">
            <a:avLst/>
          </a:prstGeom>
        </p:spPr>
        <p:txBody>
          <a:bodyPr wrap="none">
            <a:spAutoFit/>
          </a:bodyPr>
          <a:lstStyle/>
          <a:p>
            <a:pPr lvl="0"/>
            <a:r>
              <a:rPr lang="en-GB" sz="3600" b="1" dirty="0">
                <a:solidFill>
                  <a:prstClr val="black"/>
                </a:solidFill>
              </a:rPr>
              <a:t>Considering the Cross</a:t>
            </a:r>
          </a:p>
        </p:txBody>
      </p:sp>
      <p:sp>
        <p:nvSpPr>
          <p:cNvPr id="3" name="Rectangle 2"/>
          <p:cNvSpPr/>
          <p:nvPr/>
        </p:nvSpPr>
        <p:spPr>
          <a:xfrm>
            <a:off x="4856441" y="3031032"/>
            <a:ext cx="1741182" cy="523220"/>
          </a:xfrm>
          <a:prstGeom prst="rect">
            <a:avLst/>
          </a:prstGeom>
        </p:spPr>
        <p:txBody>
          <a:bodyPr wrap="none">
            <a:spAutoFit/>
          </a:bodyPr>
          <a:lstStyle/>
          <a:p>
            <a:pPr lvl="0"/>
            <a:r>
              <a:rPr lang="en-GB" sz="2800" b="1" dirty="0">
                <a:solidFill>
                  <a:prstClr val="black"/>
                </a:solidFill>
              </a:rPr>
              <a:t>Session </a:t>
            </a:r>
            <a:r>
              <a:rPr lang="en-GB" sz="2800" b="1" dirty="0" smtClean="0">
                <a:solidFill>
                  <a:prstClr val="black"/>
                </a:solidFill>
              </a:rPr>
              <a:t>11</a:t>
            </a:r>
            <a:endParaRPr lang="en-GB" sz="2800" b="1" dirty="0">
              <a:solidFill>
                <a:prstClr val="black"/>
              </a:solidFill>
            </a:endParaRPr>
          </a:p>
        </p:txBody>
      </p:sp>
      <p:sp>
        <p:nvSpPr>
          <p:cNvPr id="4" name="Rectangle 3"/>
          <p:cNvSpPr/>
          <p:nvPr/>
        </p:nvSpPr>
        <p:spPr>
          <a:xfrm>
            <a:off x="4515350" y="4236802"/>
            <a:ext cx="2508251" cy="584775"/>
          </a:xfrm>
          <a:prstGeom prst="rect">
            <a:avLst/>
          </a:prstGeom>
        </p:spPr>
        <p:txBody>
          <a:bodyPr wrap="none">
            <a:spAutoFit/>
          </a:bodyPr>
          <a:lstStyle/>
          <a:p>
            <a:pPr lvl="0"/>
            <a:r>
              <a:rPr lang="en-GB" sz="3200" b="1" dirty="0" smtClean="0">
                <a:solidFill>
                  <a:prstClr val="black"/>
                </a:solidFill>
              </a:rPr>
              <a:t>New Creation</a:t>
            </a:r>
            <a:endParaRPr lang="en-GB" sz="3200" b="1" dirty="0">
              <a:solidFill>
                <a:prstClr val="black"/>
              </a:solidFill>
            </a:endParaRPr>
          </a:p>
        </p:txBody>
      </p:sp>
    </p:spTree>
    <p:extLst>
      <p:ext uri="{BB962C8B-B14F-4D97-AF65-F5344CB8AC3E}">
        <p14:creationId xmlns:p14="http://schemas.microsoft.com/office/powerpoint/2010/main" val="310781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4126" y="176463"/>
            <a:ext cx="2396938" cy="400110"/>
          </a:xfrm>
          <a:prstGeom prst="rect">
            <a:avLst/>
          </a:prstGeom>
          <a:noFill/>
        </p:spPr>
        <p:txBody>
          <a:bodyPr wrap="none" rtlCol="0">
            <a:spAutoFit/>
          </a:bodyPr>
          <a:lstStyle/>
          <a:p>
            <a:r>
              <a:rPr lang="en-GB" sz="2000" b="1" dirty="0" smtClean="0">
                <a:latin typeface="system-ui"/>
              </a:rPr>
              <a:t>A New Citizenship</a:t>
            </a:r>
            <a:endParaRPr lang="en-GB" sz="2000" b="1" dirty="0">
              <a:latin typeface="system-ui"/>
            </a:endParaRPr>
          </a:p>
        </p:txBody>
      </p:sp>
      <p:sp>
        <p:nvSpPr>
          <p:cNvPr id="3" name="Rectangle 2"/>
          <p:cNvSpPr/>
          <p:nvPr/>
        </p:nvSpPr>
        <p:spPr>
          <a:xfrm>
            <a:off x="0" y="697613"/>
            <a:ext cx="8654716" cy="923330"/>
          </a:xfrm>
          <a:prstGeom prst="rect">
            <a:avLst/>
          </a:prstGeom>
        </p:spPr>
        <p:txBody>
          <a:bodyPr wrap="square">
            <a:spAutoFit/>
          </a:bodyPr>
          <a:lstStyle/>
          <a:p>
            <a:r>
              <a:rPr lang="en-GB" b="1" dirty="0">
                <a:solidFill>
                  <a:srgbClr val="000000"/>
                </a:solidFill>
                <a:latin typeface="system-ui"/>
              </a:rPr>
              <a:t>By faith, Abraham</a:t>
            </a:r>
            <a:r>
              <a:rPr lang="en-GB" dirty="0">
                <a:solidFill>
                  <a:srgbClr val="000000"/>
                </a:solidFill>
                <a:latin typeface="system-ui"/>
              </a:rPr>
              <a:t>, when he was called, </a:t>
            </a:r>
            <a:r>
              <a:rPr lang="en-GB" b="1" dirty="0">
                <a:solidFill>
                  <a:srgbClr val="000000"/>
                </a:solidFill>
                <a:latin typeface="system-ui"/>
              </a:rPr>
              <a:t>obeyed to go out to the place which he was to receive for an </a:t>
            </a:r>
            <a:r>
              <a:rPr lang="en-GB" b="1" dirty="0" smtClean="0">
                <a:solidFill>
                  <a:srgbClr val="000000"/>
                </a:solidFill>
                <a:latin typeface="system-ui"/>
              </a:rPr>
              <a:t>inheritance</a:t>
            </a:r>
            <a:r>
              <a:rPr lang="en-GB" dirty="0" smtClean="0">
                <a:solidFill>
                  <a:srgbClr val="000000"/>
                </a:solidFill>
                <a:latin typeface="system-ui"/>
              </a:rPr>
              <a:t> …</a:t>
            </a:r>
            <a:r>
              <a:rPr lang="en-GB" dirty="0">
                <a:solidFill>
                  <a:srgbClr val="000000"/>
                </a:solidFill>
                <a:latin typeface="system-ui"/>
              </a:rPr>
              <a:t> </a:t>
            </a:r>
            <a:r>
              <a:rPr lang="en-GB" dirty="0" smtClean="0">
                <a:solidFill>
                  <a:srgbClr val="000000"/>
                </a:solidFill>
                <a:latin typeface="system-ui"/>
              </a:rPr>
              <a:t>For </a:t>
            </a:r>
            <a:r>
              <a:rPr lang="en-GB" b="1" dirty="0">
                <a:solidFill>
                  <a:srgbClr val="000000"/>
                </a:solidFill>
                <a:latin typeface="system-ui"/>
              </a:rPr>
              <a:t>he looked for the city which has the foundations, whose builder and maker is God</a:t>
            </a:r>
            <a:r>
              <a:rPr lang="en-GB" b="1" dirty="0" smtClean="0">
                <a:solidFill>
                  <a:srgbClr val="000000"/>
                </a:solidFill>
                <a:latin typeface="system-ui"/>
              </a:rPr>
              <a:t>. </a:t>
            </a:r>
            <a:r>
              <a:rPr lang="en-GB" dirty="0" smtClean="0">
                <a:solidFill>
                  <a:srgbClr val="000000"/>
                </a:solidFill>
                <a:latin typeface="system-ui"/>
              </a:rPr>
              <a:t>Heb. 11:8-10</a:t>
            </a:r>
            <a:endParaRPr lang="en-GB" dirty="0"/>
          </a:p>
        </p:txBody>
      </p:sp>
      <p:sp>
        <p:nvSpPr>
          <p:cNvPr id="4" name="Rectangle 3"/>
          <p:cNvSpPr/>
          <p:nvPr/>
        </p:nvSpPr>
        <p:spPr>
          <a:xfrm>
            <a:off x="-28073" y="2676652"/>
            <a:ext cx="8582526" cy="923330"/>
          </a:xfrm>
          <a:prstGeom prst="rect">
            <a:avLst/>
          </a:prstGeom>
        </p:spPr>
        <p:txBody>
          <a:bodyPr wrap="square">
            <a:spAutoFit/>
          </a:bodyPr>
          <a:lstStyle/>
          <a:p>
            <a:r>
              <a:rPr lang="en-GB" dirty="0" smtClean="0">
                <a:solidFill>
                  <a:srgbClr val="000000"/>
                </a:solidFill>
                <a:latin typeface="system-ui"/>
              </a:rPr>
              <a:t>…giving </a:t>
            </a:r>
            <a:r>
              <a:rPr lang="en-GB" dirty="0">
                <a:solidFill>
                  <a:srgbClr val="000000"/>
                </a:solidFill>
                <a:latin typeface="system-ui"/>
              </a:rPr>
              <a:t>thanks to </a:t>
            </a:r>
            <a:r>
              <a:rPr lang="en-GB" b="1" dirty="0">
                <a:solidFill>
                  <a:srgbClr val="000000"/>
                </a:solidFill>
                <a:latin typeface="system-ui"/>
              </a:rPr>
              <a:t>the Father</a:t>
            </a:r>
            <a:r>
              <a:rPr lang="en-GB" dirty="0">
                <a:solidFill>
                  <a:srgbClr val="000000"/>
                </a:solidFill>
                <a:latin typeface="system-ui"/>
              </a:rPr>
              <a:t>, who made us fit to be partakers of the </a:t>
            </a:r>
            <a:r>
              <a:rPr lang="en-GB" b="1" dirty="0">
                <a:solidFill>
                  <a:srgbClr val="000000"/>
                </a:solidFill>
                <a:latin typeface="system-ui"/>
              </a:rPr>
              <a:t>inheritance</a:t>
            </a:r>
            <a:r>
              <a:rPr lang="en-GB" dirty="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the saints in light, </a:t>
            </a:r>
            <a:r>
              <a:rPr lang="en-GB" dirty="0" smtClean="0">
                <a:solidFill>
                  <a:srgbClr val="000000"/>
                </a:solidFill>
                <a:latin typeface="system-ui"/>
              </a:rPr>
              <a:t>who </a:t>
            </a:r>
            <a:r>
              <a:rPr lang="en-GB" b="1" dirty="0">
                <a:solidFill>
                  <a:srgbClr val="000000"/>
                </a:solidFill>
                <a:latin typeface="system-ui"/>
              </a:rPr>
              <a:t>delivered us out of the power of darkness, and translated us into the Kingdom of the Son of his </a:t>
            </a:r>
            <a:r>
              <a:rPr lang="en-GB" b="1" dirty="0" smtClean="0">
                <a:solidFill>
                  <a:srgbClr val="000000"/>
                </a:solidFill>
                <a:latin typeface="system-ui"/>
              </a:rPr>
              <a:t>love …</a:t>
            </a:r>
            <a:r>
              <a:rPr lang="en-GB" dirty="0" smtClean="0">
                <a:solidFill>
                  <a:srgbClr val="000000"/>
                </a:solidFill>
                <a:latin typeface="system-ui"/>
              </a:rPr>
              <a:t> Col. 1:12-13</a:t>
            </a:r>
            <a:endParaRPr lang="en-GB" dirty="0"/>
          </a:p>
        </p:txBody>
      </p:sp>
      <p:sp>
        <p:nvSpPr>
          <p:cNvPr id="5" name="Rectangle 4"/>
          <p:cNvSpPr/>
          <p:nvPr/>
        </p:nvSpPr>
        <p:spPr>
          <a:xfrm>
            <a:off x="80211" y="3634735"/>
            <a:ext cx="8422105" cy="923330"/>
          </a:xfrm>
          <a:prstGeom prst="rect">
            <a:avLst/>
          </a:prstGeom>
        </p:spPr>
        <p:txBody>
          <a:bodyPr wrap="square">
            <a:spAutoFit/>
          </a:bodyPr>
          <a:lstStyle/>
          <a:p>
            <a:r>
              <a:rPr lang="en-GB" b="1" baseline="30000" dirty="0">
                <a:solidFill>
                  <a:srgbClr val="000000"/>
                </a:solidFill>
                <a:latin typeface="system-ui"/>
              </a:rPr>
              <a:t> </a:t>
            </a:r>
            <a:r>
              <a:rPr lang="en-GB" b="1" baseline="30000" dirty="0" smtClean="0">
                <a:solidFill>
                  <a:srgbClr val="000000"/>
                </a:solidFill>
                <a:latin typeface="system-ui"/>
              </a:rPr>
              <a:t>… </a:t>
            </a:r>
            <a:r>
              <a:rPr lang="en-GB" dirty="0" smtClean="0">
                <a:solidFill>
                  <a:srgbClr val="000000"/>
                </a:solidFill>
                <a:latin typeface="system-ui"/>
              </a:rPr>
              <a:t>to </a:t>
            </a:r>
            <a:r>
              <a:rPr lang="en-GB" dirty="0">
                <a:solidFill>
                  <a:srgbClr val="000000"/>
                </a:solidFill>
                <a:latin typeface="system-ui"/>
              </a:rPr>
              <a:t>open their </a:t>
            </a:r>
            <a:r>
              <a:rPr lang="en-GB" dirty="0" smtClean="0">
                <a:solidFill>
                  <a:srgbClr val="000000"/>
                </a:solidFill>
                <a:latin typeface="system-ui"/>
              </a:rPr>
              <a:t>[Gentiles’] eyes</a:t>
            </a:r>
            <a:r>
              <a:rPr lang="en-GB" dirty="0">
                <a:solidFill>
                  <a:srgbClr val="000000"/>
                </a:solidFill>
                <a:latin typeface="system-ui"/>
              </a:rPr>
              <a:t>, that they may turn </a:t>
            </a:r>
            <a:r>
              <a:rPr lang="en-GB" b="1" dirty="0">
                <a:solidFill>
                  <a:srgbClr val="000000"/>
                </a:solidFill>
                <a:latin typeface="system-ui"/>
              </a:rPr>
              <a:t>from darkness to light and from the power of Satan to God</a:t>
            </a:r>
            <a:r>
              <a:rPr lang="en-GB" dirty="0">
                <a:solidFill>
                  <a:srgbClr val="000000"/>
                </a:solidFill>
                <a:latin typeface="system-ui"/>
              </a:rPr>
              <a:t>, that they may receive remission of sins and an </a:t>
            </a:r>
            <a:r>
              <a:rPr lang="en-GB" b="1" dirty="0">
                <a:solidFill>
                  <a:srgbClr val="000000"/>
                </a:solidFill>
                <a:latin typeface="system-ui"/>
              </a:rPr>
              <a:t>inheritance</a:t>
            </a:r>
            <a:r>
              <a:rPr lang="en-GB" dirty="0">
                <a:solidFill>
                  <a:srgbClr val="000000"/>
                </a:solidFill>
                <a:latin typeface="system-ui"/>
              </a:rPr>
              <a:t> among those who are sanctified by faith in me</a:t>
            </a:r>
            <a:r>
              <a:rPr lang="en-GB" dirty="0" smtClean="0">
                <a:solidFill>
                  <a:srgbClr val="000000"/>
                </a:solidFill>
                <a:latin typeface="system-ui"/>
              </a:rPr>
              <a:t>.’ Acts  26:18</a:t>
            </a:r>
            <a:endParaRPr lang="en-GB" dirty="0"/>
          </a:p>
        </p:txBody>
      </p:sp>
      <p:sp>
        <p:nvSpPr>
          <p:cNvPr id="6" name="Rectangle 5"/>
          <p:cNvSpPr/>
          <p:nvPr/>
        </p:nvSpPr>
        <p:spPr>
          <a:xfrm>
            <a:off x="180473" y="5396482"/>
            <a:ext cx="8867274"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Beloved, I beg you as </a:t>
            </a:r>
            <a:r>
              <a:rPr lang="en-GB" b="1" dirty="0">
                <a:solidFill>
                  <a:srgbClr val="000000"/>
                </a:solidFill>
                <a:latin typeface="system-ui"/>
              </a:rPr>
              <a:t>foreigners and pilgrims</a:t>
            </a:r>
            <a:r>
              <a:rPr lang="en-GB" dirty="0">
                <a:solidFill>
                  <a:srgbClr val="000000"/>
                </a:solidFill>
                <a:latin typeface="system-ui"/>
              </a:rPr>
              <a:t>, to abstain from fleshly lusts, which war against the soul; </a:t>
            </a:r>
            <a:r>
              <a:rPr lang="en-GB" b="1" dirty="0" smtClean="0">
                <a:solidFill>
                  <a:srgbClr val="000000"/>
                </a:solidFill>
                <a:latin typeface="system-ui"/>
              </a:rPr>
              <a:t>having </a:t>
            </a:r>
            <a:r>
              <a:rPr lang="en-GB" b="1" dirty="0">
                <a:solidFill>
                  <a:srgbClr val="000000"/>
                </a:solidFill>
                <a:latin typeface="system-ui"/>
              </a:rPr>
              <a:t>good </a:t>
            </a:r>
            <a:r>
              <a:rPr lang="en-GB" b="1" dirty="0" smtClean="0">
                <a:solidFill>
                  <a:srgbClr val="000000"/>
                </a:solidFill>
                <a:latin typeface="system-ui"/>
              </a:rPr>
              <a:t>behaviour </a:t>
            </a:r>
            <a:r>
              <a:rPr lang="en-GB" b="1" dirty="0">
                <a:solidFill>
                  <a:srgbClr val="000000"/>
                </a:solidFill>
                <a:latin typeface="system-ui"/>
              </a:rPr>
              <a:t>among the nations</a:t>
            </a:r>
            <a:r>
              <a:rPr lang="en-GB" dirty="0">
                <a:solidFill>
                  <a:srgbClr val="000000"/>
                </a:solidFill>
                <a:latin typeface="system-ui"/>
              </a:rPr>
              <a:t>, so in that of which they speak against you as evildoers, they may by your good works, which they see, glorify God in the day of visitation</a:t>
            </a:r>
            <a:r>
              <a:rPr lang="en-GB" dirty="0" smtClean="0">
                <a:solidFill>
                  <a:srgbClr val="000000"/>
                </a:solidFill>
                <a:latin typeface="system-ui"/>
              </a:rPr>
              <a:t>. 1Pet. 2:11-12</a:t>
            </a:r>
            <a:endParaRPr lang="en-GB" dirty="0"/>
          </a:p>
        </p:txBody>
      </p:sp>
      <p:sp>
        <p:nvSpPr>
          <p:cNvPr id="7" name="Rectangle 6"/>
          <p:cNvSpPr/>
          <p:nvPr/>
        </p:nvSpPr>
        <p:spPr>
          <a:xfrm>
            <a:off x="80211" y="1741983"/>
            <a:ext cx="8365958" cy="923330"/>
          </a:xfrm>
          <a:prstGeom prst="rect">
            <a:avLst/>
          </a:prstGeom>
        </p:spPr>
        <p:txBody>
          <a:bodyPr wrap="square">
            <a:spAutoFit/>
          </a:bodyPr>
          <a:lstStyle/>
          <a:p>
            <a:r>
              <a:rPr lang="en-GB" b="1" dirty="0" smtClean="0">
                <a:solidFill>
                  <a:srgbClr val="000000"/>
                </a:solidFill>
                <a:latin typeface="system-ui"/>
              </a:rPr>
              <a:t>They </a:t>
            </a:r>
            <a:r>
              <a:rPr lang="en-GB" b="1" dirty="0">
                <a:solidFill>
                  <a:srgbClr val="000000"/>
                </a:solidFill>
                <a:latin typeface="system-ui"/>
              </a:rPr>
              <a:t>are not of the world even as I am not of the world</a:t>
            </a:r>
            <a:r>
              <a:rPr lang="en-GB" dirty="0">
                <a:solidFill>
                  <a:srgbClr val="000000"/>
                </a:solidFill>
                <a:latin typeface="system-ui"/>
              </a:rPr>
              <a:t>. </a:t>
            </a:r>
            <a:r>
              <a:rPr lang="en-GB" dirty="0" smtClean="0">
                <a:solidFill>
                  <a:srgbClr val="000000"/>
                </a:solidFill>
                <a:latin typeface="system-ui"/>
              </a:rPr>
              <a:t>Sanctify </a:t>
            </a:r>
            <a:r>
              <a:rPr lang="en-GB" dirty="0">
                <a:solidFill>
                  <a:srgbClr val="000000"/>
                </a:solidFill>
                <a:latin typeface="system-ui"/>
              </a:rPr>
              <a:t>them in your truth. Your word is </a:t>
            </a:r>
            <a:r>
              <a:rPr lang="en-GB" dirty="0" smtClean="0">
                <a:solidFill>
                  <a:srgbClr val="000000"/>
                </a:solidFill>
                <a:latin typeface="system-ui"/>
              </a:rPr>
              <a:t>truth … </a:t>
            </a:r>
            <a:r>
              <a:rPr lang="en-GB" dirty="0">
                <a:solidFill>
                  <a:srgbClr val="000000"/>
                </a:solidFill>
                <a:latin typeface="system-ui"/>
              </a:rPr>
              <a:t>Father, I desire that they also whom you have given me be with me where I am, that they may see my </a:t>
            </a:r>
            <a:r>
              <a:rPr lang="en-GB" dirty="0" smtClean="0">
                <a:solidFill>
                  <a:srgbClr val="000000"/>
                </a:solidFill>
                <a:latin typeface="system-ui"/>
              </a:rPr>
              <a:t>glory John 17:16-17, 24.</a:t>
            </a:r>
            <a:endParaRPr lang="en-GB" dirty="0"/>
          </a:p>
        </p:txBody>
      </p:sp>
      <p:sp>
        <p:nvSpPr>
          <p:cNvPr id="8" name="Rectangle 7"/>
          <p:cNvSpPr/>
          <p:nvPr/>
        </p:nvSpPr>
        <p:spPr>
          <a:xfrm>
            <a:off x="180473" y="4592072"/>
            <a:ext cx="8373980" cy="646331"/>
          </a:xfrm>
          <a:prstGeom prst="rect">
            <a:avLst/>
          </a:prstGeom>
        </p:spPr>
        <p:txBody>
          <a:bodyPr wrap="square">
            <a:spAutoFit/>
          </a:bodyPr>
          <a:lstStyle/>
          <a:p>
            <a:r>
              <a:rPr lang="en-GB" dirty="0">
                <a:solidFill>
                  <a:srgbClr val="000000"/>
                </a:solidFill>
                <a:latin typeface="system-ui"/>
              </a:rPr>
              <a:t>So then you are </a:t>
            </a:r>
            <a:r>
              <a:rPr lang="en-GB" b="1" dirty="0">
                <a:solidFill>
                  <a:srgbClr val="000000"/>
                </a:solidFill>
                <a:latin typeface="system-ui"/>
              </a:rPr>
              <a:t>no longer strangers and foreigners</a:t>
            </a:r>
            <a:r>
              <a:rPr lang="en-GB" dirty="0">
                <a:solidFill>
                  <a:srgbClr val="000000"/>
                </a:solidFill>
                <a:latin typeface="system-ui"/>
              </a:rPr>
              <a:t>, but you are </a:t>
            </a:r>
            <a:r>
              <a:rPr lang="en-GB" b="1" dirty="0">
                <a:solidFill>
                  <a:srgbClr val="000000"/>
                </a:solidFill>
                <a:latin typeface="system-ui"/>
              </a:rPr>
              <a:t>fellow citizens with the saints</a:t>
            </a:r>
            <a:r>
              <a:rPr lang="en-GB" dirty="0">
                <a:solidFill>
                  <a:srgbClr val="000000"/>
                </a:solidFill>
                <a:latin typeface="system-ui"/>
              </a:rPr>
              <a:t> and of the household of </a:t>
            </a:r>
            <a:r>
              <a:rPr lang="en-GB" dirty="0" smtClean="0">
                <a:solidFill>
                  <a:srgbClr val="000000"/>
                </a:solidFill>
                <a:latin typeface="system-ui"/>
              </a:rPr>
              <a:t>God Eph. 2:19</a:t>
            </a:r>
            <a:r>
              <a:rPr lang="en-GB" dirty="0">
                <a:solidFill>
                  <a:srgbClr val="000000"/>
                </a:solidFill>
                <a:latin typeface="system-ui"/>
              </a:rPr>
              <a:t> </a:t>
            </a:r>
            <a:endParaRPr lang="en-GB" dirty="0"/>
          </a:p>
        </p:txBody>
      </p:sp>
    </p:spTree>
    <p:extLst>
      <p:ext uri="{BB962C8B-B14F-4D97-AF65-F5344CB8AC3E}">
        <p14:creationId xmlns:p14="http://schemas.microsoft.com/office/powerpoint/2010/main" val="113643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4042" y="133806"/>
            <a:ext cx="1840697" cy="400110"/>
          </a:xfrm>
          <a:prstGeom prst="rect">
            <a:avLst/>
          </a:prstGeom>
          <a:noFill/>
        </p:spPr>
        <p:txBody>
          <a:bodyPr wrap="none" rtlCol="0">
            <a:spAutoFit/>
          </a:bodyPr>
          <a:lstStyle/>
          <a:p>
            <a:r>
              <a:rPr lang="en-GB" sz="2000" b="1" dirty="0" smtClean="0">
                <a:latin typeface="system-ui"/>
              </a:rPr>
              <a:t>A New Family</a:t>
            </a:r>
            <a:endParaRPr lang="en-GB" sz="2000" b="1" dirty="0">
              <a:latin typeface="system-ui"/>
            </a:endParaRPr>
          </a:p>
        </p:txBody>
      </p:sp>
      <p:sp>
        <p:nvSpPr>
          <p:cNvPr id="3" name="Rectangle 2"/>
          <p:cNvSpPr/>
          <p:nvPr/>
        </p:nvSpPr>
        <p:spPr>
          <a:xfrm>
            <a:off x="0" y="692394"/>
            <a:ext cx="8951494" cy="1200329"/>
          </a:xfrm>
          <a:prstGeom prst="rect">
            <a:avLst/>
          </a:prstGeom>
        </p:spPr>
        <p:txBody>
          <a:bodyPr wrap="square">
            <a:spAutoFit/>
          </a:bodyPr>
          <a:lstStyle/>
          <a:p>
            <a:r>
              <a:rPr lang="en-GB" dirty="0">
                <a:solidFill>
                  <a:srgbClr val="000000"/>
                </a:solidFill>
                <a:latin typeface="system-ui"/>
              </a:rPr>
              <a:t>This beginning of his signs Jesus did in Cana of Galilee, and revealed his </a:t>
            </a:r>
            <a:r>
              <a:rPr lang="en-GB" dirty="0" smtClean="0">
                <a:solidFill>
                  <a:srgbClr val="000000"/>
                </a:solidFill>
                <a:latin typeface="system-ui"/>
              </a:rPr>
              <a:t>glory; and </a:t>
            </a:r>
            <a:r>
              <a:rPr lang="en-GB" b="1" dirty="0">
                <a:solidFill>
                  <a:srgbClr val="000000"/>
                </a:solidFill>
                <a:latin typeface="system-ui"/>
              </a:rPr>
              <a:t>his disciples believed in </a:t>
            </a:r>
            <a:r>
              <a:rPr lang="en-GB" b="1" dirty="0" smtClean="0">
                <a:solidFill>
                  <a:srgbClr val="000000"/>
                </a:solidFill>
                <a:latin typeface="system-ui"/>
              </a:rPr>
              <a:t>him</a:t>
            </a:r>
            <a:r>
              <a:rPr lang="en-GB" dirty="0" smtClean="0">
                <a:solidFill>
                  <a:srgbClr val="000000"/>
                </a:solidFill>
                <a:latin typeface="system-ui"/>
              </a:rPr>
              <a:t>. After </a:t>
            </a:r>
            <a:r>
              <a:rPr lang="en-GB" dirty="0">
                <a:solidFill>
                  <a:srgbClr val="000000"/>
                </a:solidFill>
                <a:latin typeface="system-ui"/>
              </a:rPr>
              <a:t>this, he went down to Capernaum, </a:t>
            </a:r>
            <a:r>
              <a:rPr lang="en-GB" b="1" dirty="0">
                <a:solidFill>
                  <a:srgbClr val="000000"/>
                </a:solidFill>
                <a:latin typeface="system-ui"/>
              </a:rPr>
              <a:t>he, and his mother, his brothers, and his disciples</a:t>
            </a:r>
            <a:r>
              <a:rPr lang="en-GB" dirty="0">
                <a:solidFill>
                  <a:srgbClr val="000000"/>
                </a:solidFill>
                <a:latin typeface="system-ui"/>
              </a:rPr>
              <a:t>; and they stayed there a few days</a:t>
            </a:r>
            <a:r>
              <a:rPr lang="en-GB" dirty="0" smtClean="0">
                <a:solidFill>
                  <a:srgbClr val="000000"/>
                </a:solidFill>
                <a:latin typeface="system-ui"/>
              </a:rPr>
              <a:t>. John 2:11-12</a:t>
            </a:r>
            <a:endParaRPr lang="en-GB" b="0" i="0" dirty="0">
              <a:solidFill>
                <a:srgbClr val="000000"/>
              </a:solidFill>
              <a:effectLst/>
              <a:latin typeface="system-ui"/>
            </a:endParaRPr>
          </a:p>
        </p:txBody>
      </p:sp>
      <p:sp>
        <p:nvSpPr>
          <p:cNvPr id="5" name="Rectangle 4"/>
          <p:cNvSpPr/>
          <p:nvPr/>
        </p:nvSpPr>
        <p:spPr>
          <a:xfrm>
            <a:off x="0" y="1892723"/>
            <a:ext cx="8558463" cy="3139321"/>
          </a:xfrm>
          <a:prstGeom prst="rect">
            <a:avLst/>
          </a:prstGeom>
        </p:spPr>
        <p:txBody>
          <a:bodyPr wrap="square">
            <a:spAutoFit/>
          </a:bodyPr>
          <a:lstStyle/>
          <a:p>
            <a:r>
              <a:rPr lang="en-GB" dirty="0">
                <a:solidFill>
                  <a:srgbClr val="000000"/>
                </a:solidFill>
                <a:latin typeface="system-ui"/>
              </a:rPr>
              <a:t>He went up into the mountain and </a:t>
            </a:r>
            <a:r>
              <a:rPr lang="en-GB" b="1" dirty="0">
                <a:solidFill>
                  <a:srgbClr val="000000"/>
                </a:solidFill>
                <a:latin typeface="system-ui"/>
              </a:rPr>
              <a:t>called to himself those whom he wanted</a:t>
            </a:r>
            <a:r>
              <a:rPr lang="en-GB" dirty="0">
                <a:solidFill>
                  <a:srgbClr val="000000"/>
                </a:solidFill>
                <a:latin typeface="system-ui"/>
              </a:rPr>
              <a:t>, and they went to him. </a:t>
            </a:r>
            <a:r>
              <a:rPr lang="en-GB" dirty="0" smtClean="0">
                <a:solidFill>
                  <a:srgbClr val="000000"/>
                </a:solidFill>
                <a:latin typeface="system-ui"/>
              </a:rPr>
              <a:t>He </a:t>
            </a:r>
            <a:r>
              <a:rPr lang="en-GB" b="1" dirty="0">
                <a:solidFill>
                  <a:srgbClr val="000000"/>
                </a:solidFill>
                <a:latin typeface="system-ui"/>
              </a:rPr>
              <a:t>appointed twelve</a:t>
            </a:r>
            <a:r>
              <a:rPr lang="en-GB" dirty="0">
                <a:solidFill>
                  <a:srgbClr val="000000"/>
                </a:solidFill>
                <a:latin typeface="system-ui"/>
              </a:rPr>
              <a:t>, that they might be with </a:t>
            </a:r>
            <a:r>
              <a:rPr lang="en-GB" dirty="0" smtClean="0">
                <a:solidFill>
                  <a:srgbClr val="000000"/>
                </a:solidFill>
                <a:latin typeface="system-ui"/>
              </a:rPr>
              <a:t>him … then </a:t>
            </a:r>
            <a:r>
              <a:rPr lang="en-GB" dirty="0">
                <a:solidFill>
                  <a:srgbClr val="000000"/>
                </a:solidFill>
                <a:latin typeface="system-ui"/>
              </a:rPr>
              <a:t>he came into a house. </a:t>
            </a:r>
            <a:r>
              <a:rPr lang="en-GB" dirty="0" smtClean="0">
                <a:solidFill>
                  <a:srgbClr val="000000"/>
                </a:solidFill>
                <a:latin typeface="system-ui"/>
              </a:rPr>
              <a:t>The </a:t>
            </a:r>
            <a:r>
              <a:rPr lang="en-GB" dirty="0">
                <a:solidFill>
                  <a:srgbClr val="000000"/>
                </a:solidFill>
                <a:latin typeface="system-ui"/>
              </a:rPr>
              <a:t>multitude came together again, so that they could not so much as eat bread. </a:t>
            </a:r>
            <a:r>
              <a:rPr lang="en-GB" dirty="0" smtClean="0">
                <a:solidFill>
                  <a:srgbClr val="000000"/>
                </a:solidFill>
                <a:latin typeface="system-ui"/>
              </a:rPr>
              <a:t>When </a:t>
            </a:r>
            <a:r>
              <a:rPr lang="en-GB" b="1" dirty="0">
                <a:solidFill>
                  <a:srgbClr val="000000"/>
                </a:solidFill>
                <a:latin typeface="system-ui"/>
              </a:rPr>
              <a:t>his </a:t>
            </a:r>
            <a:r>
              <a:rPr lang="en-GB" b="1" dirty="0" smtClean="0">
                <a:solidFill>
                  <a:srgbClr val="000000"/>
                </a:solidFill>
                <a:latin typeface="system-ui"/>
              </a:rPr>
              <a:t>friends </a:t>
            </a:r>
            <a:r>
              <a:rPr lang="en-GB" dirty="0" smtClean="0">
                <a:solidFill>
                  <a:srgbClr val="000000"/>
                </a:solidFill>
                <a:latin typeface="system-ui"/>
              </a:rPr>
              <a:t>[people] </a:t>
            </a:r>
            <a:r>
              <a:rPr lang="en-GB" dirty="0">
                <a:solidFill>
                  <a:srgbClr val="000000"/>
                </a:solidFill>
                <a:latin typeface="system-ui"/>
              </a:rPr>
              <a:t>heard it, they </a:t>
            </a:r>
            <a:r>
              <a:rPr lang="en-GB" b="1" dirty="0">
                <a:solidFill>
                  <a:srgbClr val="000000"/>
                </a:solidFill>
                <a:latin typeface="system-ui"/>
              </a:rPr>
              <a:t>went out to seize him</a:t>
            </a:r>
            <a:r>
              <a:rPr lang="en-GB" dirty="0">
                <a:solidFill>
                  <a:srgbClr val="000000"/>
                </a:solidFill>
                <a:latin typeface="system-ui"/>
              </a:rPr>
              <a:t>; for </a:t>
            </a:r>
            <a:r>
              <a:rPr lang="en-GB" b="1" dirty="0">
                <a:solidFill>
                  <a:srgbClr val="000000"/>
                </a:solidFill>
                <a:latin typeface="system-ui"/>
              </a:rPr>
              <a:t>they said, “He is insane</a:t>
            </a:r>
            <a:r>
              <a:rPr lang="en-GB" b="1" dirty="0" smtClean="0">
                <a:solidFill>
                  <a:srgbClr val="000000"/>
                </a:solidFill>
                <a:latin typeface="system-ui"/>
              </a:rPr>
              <a:t>.”</a:t>
            </a:r>
            <a:r>
              <a:rPr lang="en-GB" dirty="0" smtClean="0">
                <a:solidFill>
                  <a:srgbClr val="000000"/>
                </a:solidFill>
                <a:latin typeface="system-ui"/>
              </a:rPr>
              <a:t> … </a:t>
            </a:r>
            <a:r>
              <a:rPr lang="en-GB" b="1" baseline="30000" dirty="0">
                <a:solidFill>
                  <a:srgbClr val="000000"/>
                </a:solidFill>
                <a:latin typeface="system-ui"/>
              </a:rPr>
              <a:t> </a:t>
            </a:r>
            <a:r>
              <a:rPr lang="en-GB" b="1" dirty="0">
                <a:solidFill>
                  <a:srgbClr val="000000"/>
                </a:solidFill>
                <a:latin typeface="system-ui"/>
              </a:rPr>
              <a:t>His mother and his brothers came</a:t>
            </a:r>
            <a:r>
              <a:rPr lang="en-GB" dirty="0">
                <a:solidFill>
                  <a:srgbClr val="000000"/>
                </a:solidFill>
                <a:latin typeface="system-ui"/>
              </a:rPr>
              <a:t>, and </a:t>
            </a:r>
            <a:r>
              <a:rPr lang="en-GB" b="1" dirty="0">
                <a:solidFill>
                  <a:srgbClr val="000000"/>
                </a:solidFill>
                <a:latin typeface="system-ui"/>
              </a:rPr>
              <a:t>standing outside</a:t>
            </a:r>
            <a:r>
              <a:rPr lang="en-GB" dirty="0">
                <a:solidFill>
                  <a:srgbClr val="000000"/>
                </a:solidFill>
                <a:latin typeface="system-ui"/>
              </a:rPr>
              <a:t>, they sent to him, </a:t>
            </a:r>
            <a:r>
              <a:rPr lang="en-GB" b="1" dirty="0">
                <a:solidFill>
                  <a:srgbClr val="000000"/>
                </a:solidFill>
                <a:latin typeface="system-ui"/>
              </a:rPr>
              <a:t>calling him</a:t>
            </a:r>
            <a:r>
              <a:rPr lang="en-GB" dirty="0">
                <a:solidFill>
                  <a:srgbClr val="000000"/>
                </a:solidFill>
                <a:latin typeface="system-ui"/>
              </a:rPr>
              <a:t>. </a:t>
            </a:r>
            <a:r>
              <a:rPr lang="en-GB" dirty="0" smtClean="0">
                <a:solidFill>
                  <a:srgbClr val="000000"/>
                </a:solidFill>
                <a:latin typeface="system-ui"/>
              </a:rPr>
              <a:t>A </a:t>
            </a:r>
            <a:r>
              <a:rPr lang="en-GB" dirty="0">
                <a:solidFill>
                  <a:srgbClr val="000000"/>
                </a:solidFill>
                <a:latin typeface="system-ui"/>
              </a:rPr>
              <a:t>multitude was sitting around him, and they told him, “Behold, </a:t>
            </a:r>
            <a:r>
              <a:rPr lang="en-GB" b="1" dirty="0">
                <a:solidFill>
                  <a:srgbClr val="000000"/>
                </a:solidFill>
                <a:latin typeface="system-ui"/>
              </a:rPr>
              <a:t>your mother, your brothers, and your </a:t>
            </a:r>
            <a:r>
              <a:rPr lang="en-GB" b="1" dirty="0" smtClean="0">
                <a:solidFill>
                  <a:srgbClr val="000000"/>
                </a:solidFill>
                <a:latin typeface="system-ui"/>
              </a:rPr>
              <a:t>sisters</a:t>
            </a:r>
            <a:r>
              <a:rPr lang="en-GB" b="1" dirty="0">
                <a:solidFill>
                  <a:srgbClr val="000000"/>
                </a:solidFill>
                <a:latin typeface="system-ui"/>
              </a:rPr>
              <a:t> are outside looking for you</a:t>
            </a:r>
            <a:r>
              <a:rPr lang="en-GB" dirty="0" smtClean="0">
                <a:solidFill>
                  <a:srgbClr val="000000"/>
                </a:solidFill>
                <a:latin typeface="system-ui"/>
              </a:rPr>
              <a:t>.” He </a:t>
            </a:r>
            <a:r>
              <a:rPr lang="en-GB" dirty="0">
                <a:solidFill>
                  <a:srgbClr val="000000"/>
                </a:solidFill>
                <a:latin typeface="system-ui"/>
              </a:rPr>
              <a:t>answered them, “Who are my mother and my brothers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Looking around at those who sat around him, </a:t>
            </a:r>
            <a:r>
              <a:rPr lang="en-GB" b="1" dirty="0">
                <a:solidFill>
                  <a:srgbClr val="000000"/>
                </a:solidFill>
                <a:latin typeface="system-ui"/>
              </a:rPr>
              <a:t>he said, “Behold, my mother and my brothers! </a:t>
            </a:r>
            <a:r>
              <a:rPr lang="en-GB" b="1" dirty="0" smtClean="0">
                <a:solidFill>
                  <a:srgbClr val="000000"/>
                </a:solidFill>
                <a:latin typeface="system-ui"/>
              </a:rPr>
              <a:t>For </a:t>
            </a:r>
            <a:r>
              <a:rPr lang="en-GB" b="1" dirty="0">
                <a:solidFill>
                  <a:srgbClr val="000000"/>
                </a:solidFill>
                <a:latin typeface="system-ui"/>
              </a:rPr>
              <a:t>whoever does the will of God is my brother, my sister, and mother</a:t>
            </a:r>
            <a:r>
              <a:rPr lang="en-GB" b="1" dirty="0" smtClean="0">
                <a:solidFill>
                  <a:srgbClr val="000000"/>
                </a:solidFill>
                <a:latin typeface="system-ui"/>
              </a:rPr>
              <a:t>.”</a:t>
            </a:r>
            <a:r>
              <a:rPr lang="en-GB" dirty="0" smtClean="0">
                <a:solidFill>
                  <a:srgbClr val="000000"/>
                </a:solidFill>
                <a:latin typeface="system-ui"/>
              </a:rPr>
              <a:t> Mark 3:13-15, 19-21, 31-35.</a:t>
            </a:r>
            <a:endParaRPr lang="en-GB" dirty="0"/>
          </a:p>
        </p:txBody>
      </p:sp>
      <p:sp>
        <p:nvSpPr>
          <p:cNvPr id="6" name="Rectangle 5"/>
          <p:cNvSpPr/>
          <p:nvPr/>
        </p:nvSpPr>
        <p:spPr>
          <a:xfrm>
            <a:off x="66513" y="5205911"/>
            <a:ext cx="5814412" cy="369332"/>
          </a:xfrm>
          <a:prstGeom prst="rect">
            <a:avLst/>
          </a:prstGeom>
        </p:spPr>
        <p:txBody>
          <a:bodyPr wrap="none">
            <a:spAutoFit/>
          </a:bodyPr>
          <a:lstStyle/>
          <a:p>
            <a:r>
              <a:rPr lang="en-GB" dirty="0">
                <a:solidFill>
                  <a:srgbClr val="000000"/>
                </a:solidFill>
                <a:latin typeface="system-ui"/>
              </a:rPr>
              <a:t>For </a:t>
            </a:r>
            <a:r>
              <a:rPr lang="en-GB" b="1" dirty="0">
                <a:solidFill>
                  <a:srgbClr val="000000"/>
                </a:solidFill>
                <a:latin typeface="system-ui"/>
              </a:rPr>
              <a:t>even his brothers didn’t believe in him</a:t>
            </a:r>
            <a:r>
              <a:rPr lang="en-GB" dirty="0" smtClean="0">
                <a:solidFill>
                  <a:srgbClr val="000000"/>
                </a:solidFill>
                <a:latin typeface="system-ui"/>
              </a:rPr>
              <a:t>. John 7:5</a:t>
            </a:r>
            <a:endParaRPr lang="en-GB" dirty="0"/>
          </a:p>
        </p:txBody>
      </p:sp>
      <p:sp>
        <p:nvSpPr>
          <p:cNvPr id="7" name="Rectangle 6"/>
          <p:cNvSpPr/>
          <p:nvPr/>
        </p:nvSpPr>
        <p:spPr>
          <a:xfrm>
            <a:off x="66513" y="5749110"/>
            <a:ext cx="8692476" cy="646331"/>
          </a:xfrm>
          <a:prstGeom prst="rect">
            <a:avLst/>
          </a:prstGeom>
        </p:spPr>
        <p:txBody>
          <a:bodyPr wrap="square">
            <a:spAutoFit/>
          </a:bodyPr>
          <a:lstStyle/>
          <a:p>
            <a:r>
              <a:rPr lang="en-GB" dirty="0">
                <a:solidFill>
                  <a:srgbClr val="000000"/>
                </a:solidFill>
                <a:latin typeface="system-ui"/>
              </a:rPr>
              <a:t>All these with one accord continued steadfastly in prayer and supplication, </a:t>
            </a:r>
            <a:r>
              <a:rPr lang="en-GB" b="1" dirty="0">
                <a:solidFill>
                  <a:srgbClr val="000000"/>
                </a:solidFill>
                <a:latin typeface="system-ui"/>
              </a:rPr>
              <a:t>along with </a:t>
            </a:r>
            <a:r>
              <a:rPr lang="en-GB" dirty="0">
                <a:solidFill>
                  <a:srgbClr val="000000"/>
                </a:solidFill>
                <a:latin typeface="system-ui"/>
              </a:rPr>
              <a:t>the women, and </a:t>
            </a:r>
            <a:r>
              <a:rPr lang="en-GB" b="1" dirty="0">
                <a:solidFill>
                  <a:srgbClr val="000000"/>
                </a:solidFill>
                <a:latin typeface="system-ui"/>
              </a:rPr>
              <a:t>Mary the mother of Jesus, and with his brothers</a:t>
            </a:r>
            <a:r>
              <a:rPr lang="en-GB" dirty="0" smtClean="0">
                <a:solidFill>
                  <a:srgbClr val="000000"/>
                </a:solidFill>
                <a:latin typeface="system-ui"/>
              </a:rPr>
              <a:t>. Acts 1:14</a:t>
            </a:r>
            <a:endParaRPr lang="en-GB" dirty="0"/>
          </a:p>
        </p:txBody>
      </p:sp>
    </p:spTree>
    <p:extLst>
      <p:ext uri="{BB962C8B-B14F-4D97-AF65-F5344CB8AC3E}">
        <p14:creationId xmlns:p14="http://schemas.microsoft.com/office/powerpoint/2010/main" val="40455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387" y="2438997"/>
            <a:ext cx="8037095" cy="3693319"/>
          </a:xfrm>
          <a:prstGeom prst="rect">
            <a:avLst/>
          </a:prstGeom>
        </p:spPr>
        <p:txBody>
          <a:bodyPr wrap="square">
            <a:spAutoFit/>
          </a:bodyPr>
          <a:lstStyle/>
          <a:p>
            <a:pPr lvl="0"/>
            <a:r>
              <a:rPr lang="en-GB" b="1" dirty="0">
                <a:solidFill>
                  <a:srgbClr val="000000"/>
                </a:solidFill>
                <a:latin typeface="system-ui"/>
              </a:rPr>
              <a:t>Christ redeemed us from the curse of the law</a:t>
            </a:r>
            <a:r>
              <a:rPr lang="en-GB" dirty="0">
                <a:solidFill>
                  <a:srgbClr val="000000"/>
                </a:solidFill>
                <a:latin typeface="system-ui"/>
              </a:rPr>
              <a:t>, having become a curse for us. For it is written, “Cursed is everyone who hangs on a tree</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that the blessing of Abraham might come on the Gentiles </a:t>
            </a:r>
            <a:r>
              <a:rPr lang="en-GB" dirty="0">
                <a:solidFill>
                  <a:srgbClr val="000000"/>
                </a:solidFill>
                <a:latin typeface="system-ui"/>
              </a:rPr>
              <a:t>through Christ Jesus, that we might receive the promise of the Spirit through faith</a:t>
            </a:r>
            <a:r>
              <a:rPr lang="en-GB" dirty="0" smtClean="0">
                <a:solidFill>
                  <a:srgbClr val="000000"/>
                </a:solidFill>
                <a:latin typeface="system-ui"/>
              </a:rPr>
              <a:t>.  </a:t>
            </a:r>
          </a:p>
          <a:p>
            <a:pPr lvl="0"/>
            <a:r>
              <a:rPr lang="en-GB" dirty="0" smtClean="0">
                <a:solidFill>
                  <a:srgbClr val="000000"/>
                </a:solidFill>
                <a:latin typeface="system-ui"/>
              </a:rPr>
              <a:t>… Now </a:t>
            </a:r>
            <a:r>
              <a:rPr lang="en-GB" b="1" dirty="0">
                <a:solidFill>
                  <a:srgbClr val="000000"/>
                </a:solidFill>
                <a:latin typeface="system-ui"/>
              </a:rPr>
              <a:t>the promises were spoken to Abraham and to his offspring</a:t>
            </a:r>
            <a:r>
              <a:rPr lang="en-GB" dirty="0">
                <a:solidFill>
                  <a:srgbClr val="000000"/>
                </a:solidFill>
                <a:latin typeface="system-ui"/>
              </a:rPr>
              <a:t>. He doesn’t say, “To descendants”, as of many, but as of one, “To your offspring”,</a:t>
            </a:r>
            <a:r>
              <a:rPr lang="en-GB" dirty="0">
                <a:solidFill>
                  <a:srgbClr val="4A4A4A"/>
                </a:solidFill>
              </a:rPr>
              <a:t> </a:t>
            </a:r>
            <a:r>
              <a:rPr lang="en-GB" dirty="0">
                <a:solidFill>
                  <a:srgbClr val="000000"/>
                </a:solidFill>
                <a:latin typeface="system-ui"/>
              </a:rPr>
              <a:t> </a:t>
            </a:r>
            <a:r>
              <a:rPr lang="en-GB" b="1" dirty="0">
                <a:solidFill>
                  <a:srgbClr val="000000"/>
                </a:solidFill>
                <a:latin typeface="system-ui"/>
              </a:rPr>
              <a:t>which is Christ</a:t>
            </a:r>
            <a:r>
              <a:rPr lang="en-GB" dirty="0">
                <a:solidFill>
                  <a:srgbClr val="000000"/>
                </a:solidFill>
                <a:latin typeface="system-ui"/>
              </a:rPr>
              <a:t> </a:t>
            </a:r>
            <a:endParaRPr lang="en-GB" dirty="0" smtClean="0">
              <a:solidFill>
                <a:srgbClr val="000000"/>
              </a:solidFill>
              <a:latin typeface="system-ui"/>
            </a:endParaRPr>
          </a:p>
          <a:p>
            <a:pPr lvl="0"/>
            <a:r>
              <a:rPr lang="en-GB" dirty="0" smtClean="0">
                <a:solidFill>
                  <a:srgbClr val="000000"/>
                </a:solidFill>
                <a:latin typeface="system-ui"/>
              </a:rPr>
              <a:t>… </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For </a:t>
            </a:r>
            <a:r>
              <a:rPr lang="en-GB" b="1" dirty="0">
                <a:solidFill>
                  <a:srgbClr val="000000"/>
                </a:solidFill>
                <a:latin typeface="system-ui"/>
              </a:rPr>
              <a:t>you are all children of God</a:t>
            </a:r>
            <a:r>
              <a:rPr lang="en-GB" dirty="0">
                <a:solidFill>
                  <a:srgbClr val="000000"/>
                </a:solidFill>
                <a:latin typeface="system-ui"/>
              </a:rPr>
              <a:t>, through faith in Christ Jesus. For as many of you as were baptized into Christ </a:t>
            </a:r>
            <a:r>
              <a:rPr lang="en-GB" b="1" dirty="0">
                <a:solidFill>
                  <a:srgbClr val="000000"/>
                </a:solidFill>
                <a:latin typeface="system-ui"/>
              </a:rPr>
              <a:t>have put on Christ</a:t>
            </a:r>
            <a:r>
              <a:rPr lang="en-GB" dirty="0">
                <a:solidFill>
                  <a:srgbClr val="000000"/>
                </a:solidFill>
                <a:latin typeface="system-ui"/>
              </a:rPr>
              <a:t>. There is </a:t>
            </a:r>
            <a:r>
              <a:rPr lang="en-GB" b="1" dirty="0">
                <a:solidFill>
                  <a:srgbClr val="000000"/>
                </a:solidFill>
                <a:latin typeface="system-ui"/>
              </a:rPr>
              <a:t>neither Jew nor Greek, there is neither slave nor free man, there is neither male nor female</a:t>
            </a:r>
            <a:r>
              <a:rPr lang="en-GB" dirty="0">
                <a:solidFill>
                  <a:srgbClr val="000000"/>
                </a:solidFill>
                <a:latin typeface="system-ui"/>
              </a:rPr>
              <a:t>; for </a:t>
            </a:r>
            <a:r>
              <a:rPr lang="en-GB" b="1" dirty="0">
                <a:solidFill>
                  <a:srgbClr val="000000"/>
                </a:solidFill>
                <a:latin typeface="system-ui"/>
              </a:rPr>
              <a:t>you are all one in Christ Jesus</a:t>
            </a:r>
            <a:r>
              <a:rPr lang="en-GB" dirty="0">
                <a:solidFill>
                  <a:srgbClr val="000000"/>
                </a:solidFill>
                <a:latin typeface="system-ui"/>
              </a:rPr>
              <a:t>. If you are Christ’s, then you are Abraham’s offspring and heirs according to promise. Gal. </a:t>
            </a:r>
            <a:r>
              <a:rPr lang="en-GB" dirty="0" smtClean="0">
                <a:solidFill>
                  <a:srgbClr val="000000"/>
                </a:solidFill>
                <a:latin typeface="system-ui"/>
              </a:rPr>
              <a:t>3:13-14, 16, </a:t>
            </a:r>
            <a:r>
              <a:rPr lang="en-GB" dirty="0">
                <a:solidFill>
                  <a:srgbClr val="000000"/>
                </a:solidFill>
                <a:latin typeface="system-ui"/>
              </a:rPr>
              <a:t>26-29.</a:t>
            </a:r>
            <a:endParaRPr lang="en-GB" dirty="0">
              <a:solidFill>
                <a:prstClr val="black"/>
              </a:solidFill>
            </a:endParaRPr>
          </a:p>
        </p:txBody>
      </p:sp>
      <p:sp>
        <p:nvSpPr>
          <p:cNvPr id="3" name="Rectangle 2"/>
          <p:cNvSpPr/>
          <p:nvPr/>
        </p:nvSpPr>
        <p:spPr>
          <a:xfrm>
            <a:off x="2811512" y="148861"/>
            <a:ext cx="1840697" cy="400110"/>
          </a:xfrm>
          <a:prstGeom prst="rect">
            <a:avLst/>
          </a:prstGeom>
        </p:spPr>
        <p:txBody>
          <a:bodyPr wrap="none">
            <a:spAutoFit/>
          </a:bodyPr>
          <a:lstStyle/>
          <a:p>
            <a:pPr lvl="0"/>
            <a:r>
              <a:rPr lang="en-GB" sz="2000" b="1" dirty="0">
                <a:solidFill>
                  <a:prstClr val="black"/>
                </a:solidFill>
                <a:latin typeface="system-ui"/>
              </a:rPr>
              <a:t>A New Family</a:t>
            </a:r>
            <a:endParaRPr lang="en-GB" sz="2000" b="1" dirty="0">
              <a:solidFill>
                <a:prstClr val="black"/>
              </a:solidFill>
              <a:latin typeface="system-ui"/>
            </a:endParaRPr>
          </a:p>
        </p:txBody>
      </p:sp>
      <p:sp>
        <p:nvSpPr>
          <p:cNvPr id="4" name="Rectangle 3"/>
          <p:cNvSpPr/>
          <p:nvPr/>
        </p:nvSpPr>
        <p:spPr>
          <a:xfrm>
            <a:off x="218640" y="616821"/>
            <a:ext cx="7595936" cy="1754326"/>
          </a:xfrm>
          <a:prstGeom prst="rect">
            <a:avLst/>
          </a:prstGeom>
        </p:spPr>
        <p:txBody>
          <a:bodyPr wrap="square">
            <a:spAutoFit/>
          </a:bodyPr>
          <a:lstStyle/>
          <a:p>
            <a:r>
              <a:rPr lang="en-GB" dirty="0">
                <a:solidFill>
                  <a:srgbClr val="000000"/>
                </a:solidFill>
                <a:latin typeface="system-ui"/>
              </a:rPr>
              <a:t>Now </a:t>
            </a:r>
            <a:r>
              <a:rPr lang="en-GB" b="1" dirty="0">
                <a:solidFill>
                  <a:srgbClr val="000000"/>
                </a:solidFill>
                <a:latin typeface="system-ui"/>
              </a:rPr>
              <a:t>Yahweh said to Abram</a:t>
            </a:r>
            <a:r>
              <a:rPr lang="en-GB" dirty="0">
                <a:solidFill>
                  <a:srgbClr val="000000"/>
                </a:solidFill>
                <a:latin typeface="system-ui"/>
              </a:rPr>
              <a:t>, “</a:t>
            </a:r>
            <a:r>
              <a:rPr lang="en-GB" b="1" dirty="0">
                <a:solidFill>
                  <a:srgbClr val="000000"/>
                </a:solidFill>
                <a:latin typeface="system-ui"/>
              </a:rPr>
              <a:t>Leave your country, and your relatives, and your father’s house</a:t>
            </a:r>
            <a:r>
              <a:rPr lang="en-GB" dirty="0">
                <a:solidFill>
                  <a:srgbClr val="000000"/>
                </a:solidFill>
                <a:latin typeface="system-ui"/>
              </a:rPr>
              <a:t>, and go to the land that I will show you. </a:t>
            </a:r>
            <a:r>
              <a:rPr lang="en-GB" dirty="0" smtClean="0">
                <a:solidFill>
                  <a:srgbClr val="000000"/>
                </a:solidFill>
                <a:latin typeface="system-ui"/>
              </a:rPr>
              <a:t>I </a:t>
            </a:r>
            <a:r>
              <a:rPr lang="en-GB" dirty="0">
                <a:solidFill>
                  <a:srgbClr val="000000"/>
                </a:solidFill>
                <a:latin typeface="system-ui"/>
              </a:rPr>
              <a:t>will make of you a great nation. I will bless you and make your name great. You will be a blessing</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I will bless those who bless you, and I will curse him who treats you with contempt. </a:t>
            </a:r>
            <a:r>
              <a:rPr lang="en-GB" b="1" dirty="0">
                <a:solidFill>
                  <a:srgbClr val="000000"/>
                </a:solidFill>
                <a:latin typeface="system-ui"/>
              </a:rPr>
              <a:t>All the families of the earth will be blessed through you</a:t>
            </a:r>
            <a:r>
              <a:rPr lang="en-GB" dirty="0" smtClean="0">
                <a:solidFill>
                  <a:srgbClr val="000000"/>
                </a:solidFill>
                <a:latin typeface="system-ui"/>
              </a:rPr>
              <a:t>.” Gen. 12:1-3</a:t>
            </a:r>
            <a:endParaRPr lang="en-GB" dirty="0"/>
          </a:p>
        </p:txBody>
      </p:sp>
    </p:spTree>
    <p:extLst>
      <p:ext uri="{BB962C8B-B14F-4D97-AF65-F5344CB8AC3E}">
        <p14:creationId xmlns:p14="http://schemas.microsoft.com/office/powerpoint/2010/main" val="116826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9408" y="244171"/>
            <a:ext cx="3012620" cy="400110"/>
          </a:xfrm>
          <a:prstGeom prst="rect">
            <a:avLst/>
          </a:prstGeom>
        </p:spPr>
        <p:txBody>
          <a:bodyPr wrap="none">
            <a:spAutoFit/>
          </a:bodyPr>
          <a:lstStyle/>
          <a:p>
            <a:pPr lvl="0"/>
            <a:r>
              <a:rPr lang="en-GB" sz="2000" b="1" dirty="0" smtClean="0">
                <a:solidFill>
                  <a:prstClr val="black"/>
                </a:solidFill>
                <a:latin typeface="system-ui"/>
              </a:rPr>
              <a:t>Living as a </a:t>
            </a:r>
            <a:r>
              <a:rPr lang="en-GB" sz="2000" b="1" dirty="0">
                <a:solidFill>
                  <a:prstClr val="black"/>
                </a:solidFill>
                <a:latin typeface="system-ui"/>
              </a:rPr>
              <a:t>New Family</a:t>
            </a:r>
          </a:p>
        </p:txBody>
      </p:sp>
      <p:sp>
        <p:nvSpPr>
          <p:cNvPr id="3" name="Rectangle 2"/>
          <p:cNvSpPr/>
          <p:nvPr/>
        </p:nvSpPr>
        <p:spPr>
          <a:xfrm>
            <a:off x="19016" y="1144527"/>
            <a:ext cx="8943474" cy="923330"/>
          </a:xfrm>
          <a:prstGeom prst="rect">
            <a:avLst/>
          </a:prstGeom>
        </p:spPr>
        <p:txBody>
          <a:bodyPr wrap="square">
            <a:spAutoFit/>
          </a:bodyPr>
          <a:lstStyle/>
          <a:p>
            <a:r>
              <a:rPr lang="en-GB" dirty="0">
                <a:solidFill>
                  <a:srgbClr val="000000"/>
                </a:solidFill>
                <a:latin typeface="system-ui"/>
              </a:rPr>
              <a:t>A new commandment I give to you, that you love one another. </a:t>
            </a:r>
            <a:r>
              <a:rPr lang="en-GB" b="1" dirty="0">
                <a:solidFill>
                  <a:srgbClr val="000000"/>
                </a:solidFill>
                <a:latin typeface="system-ui"/>
              </a:rPr>
              <a:t>Just as I have loved you, you also love one another</a:t>
            </a:r>
            <a:r>
              <a:rPr lang="en-GB" dirty="0">
                <a:solidFill>
                  <a:srgbClr val="000000"/>
                </a:solidFill>
                <a:latin typeface="system-ui"/>
              </a:rPr>
              <a:t>. </a:t>
            </a:r>
            <a:r>
              <a:rPr lang="en-GB" dirty="0" smtClean="0">
                <a:solidFill>
                  <a:srgbClr val="000000"/>
                </a:solidFill>
                <a:latin typeface="system-ui"/>
              </a:rPr>
              <a:t>By </a:t>
            </a:r>
            <a:r>
              <a:rPr lang="en-GB" dirty="0">
                <a:solidFill>
                  <a:srgbClr val="000000"/>
                </a:solidFill>
                <a:latin typeface="system-ui"/>
              </a:rPr>
              <a:t>this everyone will know that you are my disciples, if you have love for one another</a:t>
            </a:r>
            <a:r>
              <a:rPr lang="en-GB" dirty="0" smtClean="0">
                <a:solidFill>
                  <a:srgbClr val="000000"/>
                </a:solidFill>
                <a:latin typeface="system-ui"/>
              </a:rPr>
              <a:t>.” John 13: 34-35</a:t>
            </a:r>
            <a:endParaRPr lang="en-GB" dirty="0"/>
          </a:p>
        </p:txBody>
      </p:sp>
      <p:sp>
        <p:nvSpPr>
          <p:cNvPr id="4" name="Rectangle 3"/>
          <p:cNvSpPr/>
          <p:nvPr/>
        </p:nvSpPr>
        <p:spPr>
          <a:xfrm>
            <a:off x="63266" y="2484952"/>
            <a:ext cx="8638674" cy="923330"/>
          </a:xfrm>
          <a:prstGeom prst="rect">
            <a:avLst/>
          </a:prstGeom>
        </p:spPr>
        <p:txBody>
          <a:bodyPr wrap="square">
            <a:spAutoFit/>
          </a:bodyPr>
          <a:lstStyle/>
          <a:p>
            <a:r>
              <a:rPr lang="en-GB" dirty="0" smtClean="0">
                <a:solidFill>
                  <a:srgbClr val="000000"/>
                </a:solidFill>
                <a:latin typeface="system-ui"/>
              </a:rPr>
              <a:t>Therefore </a:t>
            </a:r>
            <a:r>
              <a:rPr lang="en-GB" dirty="0">
                <a:solidFill>
                  <a:srgbClr val="000000"/>
                </a:solidFill>
                <a:latin typeface="system-ui"/>
              </a:rPr>
              <a:t>imitators of God, as beloved children. </a:t>
            </a:r>
            <a:r>
              <a:rPr lang="en-GB" b="1" dirty="0" smtClean="0">
                <a:solidFill>
                  <a:srgbClr val="000000"/>
                </a:solidFill>
                <a:latin typeface="system-ui"/>
              </a:rPr>
              <a:t>Walk </a:t>
            </a:r>
            <a:r>
              <a:rPr lang="en-GB" b="1" dirty="0">
                <a:solidFill>
                  <a:srgbClr val="000000"/>
                </a:solidFill>
                <a:latin typeface="system-ui"/>
              </a:rPr>
              <a:t>in love, even as Christ also loved us and gave himself up for u</a:t>
            </a:r>
            <a:r>
              <a:rPr lang="en-GB" dirty="0">
                <a:solidFill>
                  <a:srgbClr val="000000"/>
                </a:solidFill>
                <a:latin typeface="system-ui"/>
              </a:rPr>
              <a:t>s, an offering and a sacrifice to God for a sweet-smelling fragrance</a:t>
            </a:r>
            <a:r>
              <a:rPr lang="en-GB" dirty="0" smtClean="0">
                <a:solidFill>
                  <a:srgbClr val="000000"/>
                </a:solidFill>
                <a:latin typeface="system-ui"/>
              </a:rPr>
              <a:t>. Eph. 5:1-2</a:t>
            </a:r>
            <a:endParaRPr lang="en-GB" dirty="0"/>
          </a:p>
        </p:txBody>
      </p:sp>
      <p:sp>
        <p:nvSpPr>
          <p:cNvPr id="5" name="Rectangle 4"/>
          <p:cNvSpPr/>
          <p:nvPr/>
        </p:nvSpPr>
        <p:spPr>
          <a:xfrm>
            <a:off x="200526" y="556992"/>
            <a:ext cx="8550442" cy="369332"/>
          </a:xfrm>
          <a:prstGeom prst="rect">
            <a:avLst/>
          </a:prstGeom>
        </p:spPr>
        <p:txBody>
          <a:bodyPr wrap="square">
            <a:spAutoFit/>
          </a:bodyPr>
          <a:lstStyle/>
          <a:p>
            <a:r>
              <a:rPr lang="en-GB" b="1" baseline="30000" dirty="0">
                <a:solidFill>
                  <a:srgbClr val="000000"/>
                </a:solidFill>
                <a:latin typeface="system-ui"/>
              </a:rPr>
              <a:t> </a:t>
            </a:r>
            <a:endParaRPr lang="en-GB" dirty="0"/>
          </a:p>
        </p:txBody>
      </p:sp>
      <p:sp>
        <p:nvSpPr>
          <p:cNvPr id="6" name="Rectangle 5"/>
          <p:cNvSpPr/>
          <p:nvPr/>
        </p:nvSpPr>
        <p:spPr>
          <a:xfrm>
            <a:off x="181510" y="3721103"/>
            <a:ext cx="8520430" cy="2031325"/>
          </a:xfrm>
          <a:prstGeom prst="rect">
            <a:avLst/>
          </a:prstGeom>
        </p:spPr>
        <p:txBody>
          <a:bodyPr wrap="square">
            <a:spAutoFit/>
          </a:bodyPr>
          <a:lstStyle/>
          <a:p>
            <a:r>
              <a:rPr lang="en-GB" dirty="0">
                <a:solidFill>
                  <a:srgbClr val="000000"/>
                </a:solidFill>
                <a:latin typeface="system-ui"/>
              </a:rPr>
              <a:t>Then those who gladly received his word were </a:t>
            </a:r>
            <a:r>
              <a:rPr lang="en-GB" dirty="0" smtClean="0">
                <a:solidFill>
                  <a:srgbClr val="000000"/>
                </a:solidFill>
                <a:latin typeface="system-ui"/>
              </a:rPr>
              <a:t>baptized …</a:t>
            </a:r>
            <a:r>
              <a:rPr lang="en-GB" dirty="0">
                <a:solidFill>
                  <a:srgbClr val="000000"/>
                </a:solidFill>
                <a:latin typeface="system-ui"/>
              </a:rPr>
              <a:t> </a:t>
            </a:r>
            <a:r>
              <a:rPr lang="en-GB" b="1" dirty="0" smtClean="0">
                <a:solidFill>
                  <a:srgbClr val="000000"/>
                </a:solidFill>
                <a:latin typeface="system-ui"/>
              </a:rPr>
              <a:t>All </a:t>
            </a:r>
            <a:r>
              <a:rPr lang="en-GB" b="1" dirty="0">
                <a:solidFill>
                  <a:srgbClr val="000000"/>
                </a:solidFill>
                <a:latin typeface="system-ui"/>
              </a:rPr>
              <a:t>who believed were together, and had all things in common.</a:t>
            </a:r>
            <a:r>
              <a:rPr lang="en-GB" dirty="0">
                <a:solidFill>
                  <a:srgbClr val="000000"/>
                </a:solidFill>
                <a:latin typeface="system-ui"/>
              </a:rPr>
              <a:t> </a:t>
            </a:r>
            <a:r>
              <a:rPr lang="en-GB" dirty="0" smtClean="0">
                <a:solidFill>
                  <a:srgbClr val="000000"/>
                </a:solidFill>
                <a:latin typeface="system-ui"/>
              </a:rPr>
              <a:t>They </a:t>
            </a:r>
            <a:r>
              <a:rPr lang="en-GB" dirty="0">
                <a:solidFill>
                  <a:srgbClr val="000000"/>
                </a:solidFill>
                <a:latin typeface="system-ui"/>
              </a:rPr>
              <a:t>sold their possessions and goods, and </a:t>
            </a:r>
            <a:r>
              <a:rPr lang="en-GB" b="1" dirty="0">
                <a:solidFill>
                  <a:srgbClr val="000000"/>
                </a:solidFill>
                <a:latin typeface="system-ui"/>
              </a:rPr>
              <a:t>distributed </a:t>
            </a:r>
            <a:r>
              <a:rPr lang="en-GB" dirty="0">
                <a:solidFill>
                  <a:srgbClr val="000000"/>
                </a:solidFill>
                <a:latin typeface="system-ui"/>
              </a:rPr>
              <a:t>them to all, </a:t>
            </a:r>
            <a:r>
              <a:rPr lang="en-GB" b="1" dirty="0">
                <a:solidFill>
                  <a:srgbClr val="000000"/>
                </a:solidFill>
                <a:latin typeface="system-ui"/>
              </a:rPr>
              <a:t>according as anyone had need</a:t>
            </a:r>
            <a:r>
              <a:rPr lang="en-GB" dirty="0">
                <a:solidFill>
                  <a:srgbClr val="000000"/>
                </a:solidFill>
                <a:latin typeface="system-ui"/>
              </a:rPr>
              <a:t>. </a:t>
            </a:r>
            <a:r>
              <a:rPr lang="en-GB" dirty="0" smtClean="0">
                <a:solidFill>
                  <a:srgbClr val="000000"/>
                </a:solidFill>
                <a:latin typeface="system-ui"/>
              </a:rPr>
              <a:t>Day </a:t>
            </a:r>
            <a:r>
              <a:rPr lang="en-GB" dirty="0">
                <a:solidFill>
                  <a:srgbClr val="000000"/>
                </a:solidFill>
                <a:latin typeface="system-ui"/>
              </a:rPr>
              <a:t>by day, continuing steadfastly </a:t>
            </a:r>
            <a:r>
              <a:rPr lang="en-GB" b="1" dirty="0">
                <a:solidFill>
                  <a:srgbClr val="000000"/>
                </a:solidFill>
                <a:latin typeface="system-ui"/>
              </a:rPr>
              <a:t>with one accord </a:t>
            </a:r>
            <a:r>
              <a:rPr lang="en-GB" dirty="0">
                <a:solidFill>
                  <a:srgbClr val="000000"/>
                </a:solidFill>
                <a:latin typeface="system-ui"/>
              </a:rPr>
              <a:t>in the temple, and breaking bread at home, they took their food with </a:t>
            </a:r>
            <a:r>
              <a:rPr lang="en-GB" b="1" dirty="0">
                <a:solidFill>
                  <a:srgbClr val="000000"/>
                </a:solidFill>
                <a:latin typeface="system-ui"/>
              </a:rPr>
              <a:t>gladness and singleness of heart</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praising God, and having </a:t>
            </a:r>
            <a:r>
              <a:rPr lang="en-GB" dirty="0" smtClean="0">
                <a:solidFill>
                  <a:srgbClr val="000000"/>
                </a:solidFill>
                <a:latin typeface="system-ui"/>
              </a:rPr>
              <a:t>favour </a:t>
            </a:r>
            <a:r>
              <a:rPr lang="en-GB" dirty="0">
                <a:solidFill>
                  <a:srgbClr val="000000"/>
                </a:solidFill>
                <a:latin typeface="system-ui"/>
              </a:rPr>
              <a:t>with all the people. The Lord added to the assembly day by day those who were being </a:t>
            </a:r>
            <a:r>
              <a:rPr lang="en-GB" dirty="0" smtClean="0">
                <a:solidFill>
                  <a:srgbClr val="000000"/>
                </a:solidFill>
                <a:latin typeface="system-ui"/>
              </a:rPr>
              <a:t>saved. Acts 2:41-47</a:t>
            </a:r>
            <a:endParaRPr lang="en-GB" dirty="0"/>
          </a:p>
        </p:txBody>
      </p:sp>
    </p:spTree>
    <p:extLst>
      <p:ext uri="{BB962C8B-B14F-4D97-AF65-F5344CB8AC3E}">
        <p14:creationId xmlns:p14="http://schemas.microsoft.com/office/powerpoint/2010/main" val="2219959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33010" y="336585"/>
            <a:ext cx="1683602" cy="400110"/>
          </a:xfrm>
          <a:prstGeom prst="rect">
            <a:avLst/>
          </a:prstGeom>
          <a:noFill/>
        </p:spPr>
        <p:txBody>
          <a:bodyPr wrap="none" rtlCol="0">
            <a:spAutoFit/>
          </a:bodyPr>
          <a:lstStyle/>
          <a:p>
            <a:r>
              <a:rPr lang="en-GB" sz="2000" b="1" dirty="0" smtClean="0">
                <a:latin typeface="system-ui"/>
              </a:rPr>
              <a:t>A New Spirit</a:t>
            </a:r>
            <a:endParaRPr lang="en-GB" sz="2000" b="1" dirty="0">
              <a:latin typeface="system-ui"/>
            </a:endParaRPr>
          </a:p>
        </p:txBody>
      </p:sp>
      <p:sp>
        <p:nvSpPr>
          <p:cNvPr id="3" name="Rectangle 2"/>
          <p:cNvSpPr/>
          <p:nvPr/>
        </p:nvSpPr>
        <p:spPr>
          <a:xfrm>
            <a:off x="417094" y="1041738"/>
            <a:ext cx="8919412" cy="1477328"/>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I will sprinkle clean water on you, and you will be clean. I will cleanse you from all your filthiness, and from all your idols.</a:t>
            </a:r>
            <a:r>
              <a:rPr lang="en-GB" b="1" dirty="0">
                <a:solidFill>
                  <a:srgbClr val="000000"/>
                </a:solidFill>
                <a:latin typeface="system-ui"/>
              </a:rPr>
              <a:t> </a:t>
            </a:r>
            <a:r>
              <a:rPr lang="en-GB" b="1" dirty="0" smtClean="0">
                <a:solidFill>
                  <a:srgbClr val="000000"/>
                </a:solidFill>
                <a:latin typeface="system-ui"/>
              </a:rPr>
              <a:t>I </a:t>
            </a:r>
            <a:r>
              <a:rPr lang="en-GB" b="1" dirty="0">
                <a:solidFill>
                  <a:srgbClr val="000000"/>
                </a:solidFill>
                <a:latin typeface="system-ui"/>
              </a:rPr>
              <a:t>will also give you a new heart, and I will </a:t>
            </a:r>
            <a:endParaRPr lang="en-GB" b="1" dirty="0" smtClean="0">
              <a:solidFill>
                <a:srgbClr val="000000"/>
              </a:solidFill>
              <a:latin typeface="system-ui"/>
            </a:endParaRPr>
          </a:p>
          <a:p>
            <a:r>
              <a:rPr lang="en-GB" b="1" dirty="0" smtClean="0">
                <a:solidFill>
                  <a:srgbClr val="000000"/>
                </a:solidFill>
                <a:latin typeface="system-ui"/>
              </a:rPr>
              <a:t>put </a:t>
            </a:r>
            <a:r>
              <a:rPr lang="en-GB" b="1" dirty="0">
                <a:solidFill>
                  <a:srgbClr val="000000"/>
                </a:solidFill>
                <a:latin typeface="system-ui"/>
              </a:rPr>
              <a:t>a new spirit within you. </a:t>
            </a:r>
            <a:r>
              <a:rPr lang="en-GB" dirty="0">
                <a:solidFill>
                  <a:srgbClr val="000000"/>
                </a:solidFill>
                <a:latin typeface="system-ui"/>
              </a:rPr>
              <a:t>I will take away the stony heart out of your flesh, and </a:t>
            </a:r>
            <a:endParaRPr lang="en-GB" dirty="0" smtClean="0">
              <a:solidFill>
                <a:srgbClr val="000000"/>
              </a:solidFill>
              <a:latin typeface="system-ui"/>
            </a:endParaRPr>
          </a:p>
          <a:p>
            <a:r>
              <a:rPr lang="en-GB" dirty="0" smtClean="0">
                <a:solidFill>
                  <a:srgbClr val="000000"/>
                </a:solidFill>
                <a:latin typeface="system-ui"/>
              </a:rPr>
              <a:t>I will </a:t>
            </a:r>
            <a:r>
              <a:rPr lang="en-GB" dirty="0">
                <a:solidFill>
                  <a:srgbClr val="000000"/>
                </a:solidFill>
                <a:latin typeface="system-ui"/>
              </a:rPr>
              <a:t>give you a heart of flesh. </a:t>
            </a:r>
            <a:r>
              <a:rPr lang="en-GB" b="1" dirty="0" smtClean="0">
                <a:solidFill>
                  <a:srgbClr val="000000"/>
                </a:solidFill>
                <a:latin typeface="system-ui"/>
              </a:rPr>
              <a:t>I </a:t>
            </a:r>
            <a:r>
              <a:rPr lang="en-GB" b="1" dirty="0">
                <a:solidFill>
                  <a:srgbClr val="000000"/>
                </a:solidFill>
                <a:latin typeface="system-ui"/>
              </a:rPr>
              <a:t>will put my Spirit within you</a:t>
            </a:r>
            <a:r>
              <a:rPr lang="en-GB" dirty="0">
                <a:solidFill>
                  <a:srgbClr val="000000"/>
                </a:solidFill>
                <a:latin typeface="system-ui"/>
              </a:rPr>
              <a:t>, and cause you to </a:t>
            </a:r>
            <a:endParaRPr lang="en-GB" dirty="0" smtClean="0">
              <a:solidFill>
                <a:srgbClr val="000000"/>
              </a:solidFill>
              <a:latin typeface="system-ui"/>
            </a:endParaRPr>
          </a:p>
          <a:p>
            <a:r>
              <a:rPr lang="en-GB" dirty="0" smtClean="0">
                <a:solidFill>
                  <a:srgbClr val="000000"/>
                </a:solidFill>
                <a:latin typeface="system-ui"/>
              </a:rPr>
              <a:t>walk </a:t>
            </a:r>
            <a:r>
              <a:rPr lang="en-GB" dirty="0">
                <a:solidFill>
                  <a:srgbClr val="000000"/>
                </a:solidFill>
                <a:latin typeface="system-ui"/>
              </a:rPr>
              <a:t>in my statutes. You will keep my ordinances and do them. </a:t>
            </a:r>
            <a:r>
              <a:rPr lang="en-GB" dirty="0" smtClean="0">
                <a:solidFill>
                  <a:srgbClr val="000000"/>
                </a:solidFill>
                <a:latin typeface="system-ui"/>
              </a:rPr>
              <a:t>Ezek. 36:25-27</a:t>
            </a:r>
            <a:endParaRPr lang="en-GB" dirty="0"/>
          </a:p>
        </p:txBody>
      </p:sp>
      <p:sp>
        <p:nvSpPr>
          <p:cNvPr id="4" name="Rectangle 3"/>
          <p:cNvSpPr/>
          <p:nvPr/>
        </p:nvSpPr>
        <p:spPr>
          <a:xfrm>
            <a:off x="417094" y="2729043"/>
            <a:ext cx="8839200" cy="1477328"/>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Now on the last and greatest day of the feast, </a:t>
            </a:r>
            <a:r>
              <a:rPr lang="en-GB" b="1" dirty="0">
                <a:solidFill>
                  <a:srgbClr val="000000"/>
                </a:solidFill>
                <a:latin typeface="system-ui"/>
              </a:rPr>
              <a:t>Jesus stood and cried out</a:t>
            </a:r>
            <a:r>
              <a:rPr lang="en-GB" dirty="0">
                <a:solidFill>
                  <a:srgbClr val="000000"/>
                </a:solidFill>
                <a:latin typeface="system-ui"/>
              </a:rPr>
              <a:t>, “If anyone is thirsty, let him come to me and drink! </a:t>
            </a:r>
            <a:r>
              <a:rPr lang="en-GB" b="1" dirty="0" smtClean="0">
                <a:solidFill>
                  <a:srgbClr val="000000"/>
                </a:solidFill>
                <a:latin typeface="system-ui"/>
              </a:rPr>
              <a:t>He </a:t>
            </a:r>
            <a:r>
              <a:rPr lang="en-GB" b="1" dirty="0">
                <a:solidFill>
                  <a:srgbClr val="000000"/>
                </a:solidFill>
                <a:latin typeface="system-ui"/>
              </a:rPr>
              <a:t>who believes in me, as the Scripture has said, from within him will flow rivers of living water.</a:t>
            </a:r>
            <a:r>
              <a:rPr lang="en-GB" dirty="0">
                <a:solidFill>
                  <a:srgbClr val="000000"/>
                </a:solidFill>
                <a:latin typeface="system-ui"/>
              </a:rPr>
              <a:t>” </a:t>
            </a:r>
            <a:r>
              <a:rPr lang="en-GB" dirty="0" smtClean="0">
                <a:solidFill>
                  <a:srgbClr val="000000"/>
                </a:solidFill>
                <a:latin typeface="system-ui"/>
              </a:rPr>
              <a:t>But </a:t>
            </a:r>
            <a:r>
              <a:rPr lang="en-GB" dirty="0">
                <a:solidFill>
                  <a:srgbClr val="000000"/>
                </a:solidFill>
                <a:latin typeface="system-ui"/>
              </a:rPr>
              <a:t>he said this about the Spirit, which those believing in him were to receive. For </a:t>
            </a:r>
            <a:r>
              <a:rPr lang="en-GB" b="1" dirty="0">
                <a:solidFill>
                  <a:srgbClr val="000000"/>
                </a:solidFill>
                <a:latin typeface="system-ui"/>
              </a:rPr>
              <a:t>the Holy Spirit was not yet given, because Jesus wasn’t yet glorified</a:t>
            </a:r>
            <a:r>
              <a:rPr lang="en-GB" b="1" dirty="0" smtClean="0">
                <a:solidFill>
                  <a:srgbClr val="000000"/>
                </a:solidFill>
                <a:latin typeface="system-ui"/>
              </a:rPr>
              <a:t>.</a:t>
            </a:r>
            <a:r>
              <a:rPr lang="en-GB" dirty="0" smtClean="0">
                <a:solidFill>
                  <a:srgbClr val="000000"/>
                </a:solidFill>
                <a:latin typeface="system-ui"/>
              </a:rPr>
              <a:t> John 7: 37-39</a:t>
            </a:r>
            <a:endParaRPr lang="en-GB" dirty="0"/>
          </a:p>
        </p:txBody>
      </p:sp>
      <p:sp>
        <p:nvSpPr>
          <p:cNvPr id="5" name="Rectangle 4"/>
          <p:cNvSpPr/>
          <p:nvPr/>
        </p:nvSpPr>
        <p:spPr>
          <a:xfrm>
            <a:off x="417094" y="4503094"/>
            <a:ext cx="8654716" cy="1477328"/>
          </a:xfrm>
          <a:prstGeom prst="rect">
            <a:avLst/>
          </a:prstGeom>
        </p:spPr>
        <p:txBody>
          <a:bodyPr wrap="square">
            <a:spAutoFit/>
          </a:bodyPr>
          <a:lstStyle/>
          <a:p>
            <a:r>
              <a:rPr lang="en-GB" dirty="0">
                <a:solidFill>
                  <a:srgbClr val="000000"/>
                </a:solidFill>
                <a:latin typeface="system-ui"/>
              </a:rPr>
              <a:t>“Let all the house of Israel therefore know certainly that God has made him both Lord and Christ, this </a:t>
            </a:r>
            <a:r>
              <a:rPr lang="en-GB" b="1" dirty="0">
                <a:solidFill>
                  <a:srgbClr val="000000"/>
                </a:solidFill>
                <a:latin typeface="system-ui"/>
              </a:rPr>
              <a:t>Jesus whom you crucified</a:t>
            </a:r>
            <a:r>
              <a:rPr lang="en-GB" dirty="0" smtClean="0">
                <a:solidFill>
                  <a:srgbClr val="000000"/>
                </a:solidFill>
                <a:latin typeface="system-ui"/>
              </a:rPr>
              <a:t>.” This </a:t>
            </a:r>
            <a:r>
              <a:rPr lang="en-GB" dirty="0">
                <a:solidFill>
                  <a:srgbClr val="000000"/>
                </a:solidFill>
                <a:latin typeface="system-ui"/>
              </a:rPr>
              <a:t>Jesus </a:t>
            </a:r>
            <a:r>
              <a:rPr lang="en-GB" b="1" dirty="0">
                <a:solidFill>
                  <a:srgbClr val="000000"/>
                </a:solidFill>
                <a:latin typeface="system-ui"/>
              </a:rPr>
              <a:t>God raised up</a:t>
            </a:r>
            <a:r>
              <a:rPr lang="en-GB" dirty="0">
                <a:solidFill>
                  <a:srgbClr val="000000"/>
                </a:solidFill>
                <a:latin typeface="system-ui"/>
              </a:rPr>
              <a:t>, to which we all are witnesses. </a:t>
            </a:r>
            <a:r>
              <a:rPr lang="en-GB" dirty="0" smtClean="0">
                <a:solidFill>
                  <a:srgbClr val="000000"/>
                </a:solidFill>
                <a:latin typeface="system-ui"/>
              </a:rPr>
              <a:t>Being </a:t>
            </a:r>
            <a:r>
              <a:rPr lang="en-GB" dirty="0">
                <a:solidFill>
                  <a:srgbClr val="000000"/>
                </a:solidFill>
                <a:latin typeface="system-ui"/>
              </a:rPr>
              <a:t>therefore exalted by the right hand of God, and </a:t>
            </a:r>
            <a:r>
              <a:rPr lang="en-GB" b="1" dirty="0">
                <a:solidFill>
                  <a:srgbClr val="000000"/>
                </a:solidFill>
                <a:latin typeface="system-ui"/>
              </a:rPr>
              <a:t>having received from the Father the promise of the Holy Spirit, he has poured out this, which you now see and hear</a:t>
            </a:r>
            <a:r>
              <a:rPr lang="en-GB" dirty="0">
                <a:solidFill>
                  <a:srgbClr val="000000"/>
                </a:solidFill>
                <a:latin typeface="system-ui"/>
              </a:rPr>
              <a:t>. </a:t>
            </a:r>
            <a:r>
              <a:rPr lang="en-GB" dirty="0" smtClean="0">
                <a:solidFill>
                  <a:srgbClr val="000000"/>
                </a:solidFill>
                <a:latin typeface="system-ui"/>
              </a:rPr>
              <a:t>Acts 2: 36, 32-33</a:t>
            </a:r>
            <a:endParaRPr lang="en-GB" dirty="0"/>
          </a:p>
        </p:txBody>
      </p:sp>
    </p:spTree>
    <p:extLst>
      <p:ext uri="{BB962C8B-B14F-4D97-AF65-F5344CB8AC3E}">
        <p14:creationId xmlns:p14="http://schemas.microsoft.com/office/powerpoint/2010/main" val="1378149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803" y="343741"/>
            <a:ext cx="5061129" cy="400110"/>
          </a:xfrm>
          <a:prstGeom prst="rect">
            <a:avLst/>
          </a:prstGeom>
        </p:spPr>
        <p:txBody>
          <a:bodyPr wrap="none">
            <a:spAutoFit/>
          </a:bodyPr>
          <a:lstStyle/>
          <a:p>
            <a:pPr lvl="0"/>
            <a:r>
              <a:rPr lang="en-GB" sz="2000" b="1" dirty="0">
                <a:solidFill>
                  <a:prstClr val="black"/>
                </a:solidFill>
                <a:latin typeface="system-ui"/>
              </a:rPr>
              <a:t>A New Creation – </a:t>
            </a:r>
            <a:r>
              <a:rPr lang="en-GB" sz="2000" b="1" dirty="0" smtClean="0">
                <a:solidFill>
                  <a:prstClr val="black"/>
                </a:solidFill>
                <a:latin typeface="system-ui"/>
              </a:rPr>
              <a:t>Jesus took our shame</a:t>
            </a:r>
            <a:endParaRPr lang="en-GB" sz="2000" b="1" dirty="0">
              <a:solidFill>
                <a:prstClr val="black"/>
              </a:solidFill>
              <a:latin typeface="system-ui"/>
            </a:endParaRPr>
          </a:p>
        </p:txBody>
      </p:sp>
      <p:sp>
        <p:nvSpPr>
          <p:cNvPr id="3" name="Rectangle 2"/>
          <p:cNvSpPr/>
          <p:nvPr/>
        </p:nvSpPr>
        <p:spPr>
          <a:xfrm>
            <a:off x="96250" y="2971590"/>
            <a:ext cx="8285747" cy="1200329"/>
          </a:xfrm>
          <a:prstGeom prst="rect">
            <a:avLst/>
          </a:prstGeom>
        </p:spPr>
        <p:txBody>
          <a:bodyPr wrap="square">
            <a:spAutoFit/>
          </a:bodyPr>
          <a:lstStyle/>
          <a:p>
            <a:r>
              <a:rPr lang="en-GB" dirty="0" smtClean="0">
                <a:solidFill>
                  <a:srgbClr val="000000"/>
                </a:solidFill>
                <a:latin typeface="system-ui"/>
              </a:rPr>
              <a:t>… </a:t>
            </a:r>
            <a:r>
              <a:rPr lang="en-GB" b="1" dirty="0" smtClean="0">
                <a:solidFill>
                  <a:srgbClr val="000000"/>
                </a:solidFill>
                <a:latin typeface="system-ui"/>
              </a:rPr>
              <a:t>Jesus</a:t>
            </a:r>
            <a:r>
              <a:rPr lang="en-GB" dirty="0">
                <a:solidFill>
                  <a:srgbClr val="000000"/>
                </a:solidFill>
                <a:latin typeface="system-ui"/>
              </a:rPr>
              <a:t>, the author and perfecter of faith, who for the joy that was set before him </a:t>
            </a:r>
            <a:r>
              <a:rPr lang="en-GB" b="1" dirty="0">
                <a:solidFill>
                  <a:srgbClr val="000000"/>
                </a:solidFill>
                <a:latin typeface="system-ui"/>
              </a:rPr>
              <a:t>endured the cross, despising its shame</a:t>
            </a:r>
            <a:r>
              <a:rPr lang="en-GB" dirty="0">
                <a:solidFill>
                  <a:srgbClr val="000000"/>
                </a:solidFill>
                <a:latin typeface="system-ui"/>
              </a:rPr>
              <a:t>, and has sat down at the right hand of the throne of God. </a:t>
            </a:r>
            <a:r>
              <a:rPr lang="en-GB" dirty="0" smtClean="0">
                <a:solidFill>
                  <a:srgbClr val="000000"/>
                </a:solidFill>
                <a:latin typeface="system-ui"/>
              </a:rPr>
              <a:t>For </a:t>
            </a:r>
            <a:r>
              <a:rPr lang="en-GB" dirty="0">
                <a:solidFill>
                  <a:srgbClr val="000000"/>
                </a:solidFill>
                <a:latin typeface="system-ui"/>
              </a:rPr>
              <a:t>consider him who has </a:t>
            </a:r>
            <a:r>
              <a:rPr lang="en-GB" b="1" dirty="0">
                <a:solidFill>
                  <a:srgbClr val="000000"/>
                </a:solidFill>
                <a:latin typeface="system-ui"/>
              </a:rPr>
              <a:t>endured such contradiction of sinners against </a:t>
            </a:r>
            <a:r>
              <a:rPr lang="en-GB" b="1" dirty="0" smtClean="0">
                <a:solidFill>
                  <a:srgbClr val="000000"/>
                </a:solidFill>
                <a:latin typeface="system-ui"/>
              </a:rPr>
              <a:t>himself</a:t>
            </a:r>
            <a:r>
              <a:rPr lang="en-GB" dirty="0" smtClean="0">
                <a:solidFill>
                  <a:srgbClr val="000000"/>
                </a:solidFill>
                <a:latin typeface="system-ui"/>
              </a:rPr>
              <a:t> … Heb. 12:2-3</a:t>
            </a:r>
            <a:endParaRPr lang="en-GB" dirty="0"/>
          </a:p>
        </p:txBody>
      </p:sp>
      <p:sp>
        <p:nvSpPr>
          <p:cNvPr id="4" name="Rectangle 3"/>
          <p:cNvSpPr/>
          <p:nvPr/>
        </p:nvSpPr>
        <p:spPr>
          <a:xfrm>
            <a:off x="0" y="1067017"/>
            <a:ext cx="7900737" cy="646331"/>
          </a:xfrm>
          <a:prstGeom prst="rect">
            <a:avLst/>
          </a:prstGeom>
        </p:spPr>
        <p:txBody>
          <a:bodyPr wrap="square">
            <a:spAutoFit/>
          </a:bodyPr>
          <a:lstStyle/>
          <a:p>
            <a:r>
              <a:rPr lang="en-GB" dirty="0">
                <a:solidFill>
                  <a:srgbClr val="000000"/>
                </a:solidFill>
                <a:latin typeface="system-ui"/>
              </a:rPr>
              <a:t>I gave my back to those who beat </a:t>
            </a:r>
            <a:r>
              <a:rPr lang="en-GB" dirty="0" smtClean="0">
                <a:solidFill>
                  <a:srgbClr val="000000"/>
                </a:solidFill>
                <a:latin typeface="system-ui"/>
              </a:rPr>
              <a:t>me,</a:t>
            </a:r>
            <a:r>
              <a:rPr lang="en-GB" dirty="0" smtClean="0"/>
              <a:t> </a:t>
            </a:r>
            <a:r>
              <a:rPr lang="en-GB" dirty="0" smtClean="0">
                <a:solidFill>
                  <a:srgbClr val="000000"/>
                </a:solidFill>
                <a:latin typeface="system-ui"/>
              </a:rPr>
              <a:t>and </a:t>
            </a:r>
            <a:r>
              <a:rPr lang="en-GB" dirty="0">
                <a:solidFill>
                  <a:srgbClr val="000000"/>
                </a:solidFill>
                <a:latin typeface="system-ui"/>
              </a:rPr>
              <a:t>my cheeks to those who plucked off the </a:t>
            </a:r>
            <a:r>
              <a:rPr lang="en-GB" dirty="0" smtClean="0">
                <a:solidFill>
                  <a:srgbClr val="000000"/>
                </a:solidFill>
                <a:latin typeface="system-ui"/>
              </a:rPr>
              <a:t>hair.</a:t>
            </a:r>
            <a:r>
              <a:rPr lang="en-GB" dirty="0" smtClean="0"/>
              <a:t> </a:t>
            </a:r>
            <a:r>
              <a:rPr lang="en-GB" b="1" dirty="0" smtClean="0">
                <a:solidFill>
                  <a:srgbClr val="000000"/>
                </a:solidFill>
                <a:latin typeface="system-ui"/>
              </a:rPr>
              <a:t>I </a:t>
            </a:r>
            <a:r>
              <a:rPr lang="en-GB" b="1" dirty="0">
                <a:solidFill>
                  <a:srgbClr val="000000"/>
                </a:solidFill>
                <a:latin typeface="system-ui"/>
              </a:rPr>
              <a:t>didn’t hide my face from shame and spitting</a:t>
            </a:r>
            <a:r>
              <a:rPr lang="en-GB" dirty="0" smtClean="0">
                <a:solidFill>
                  <a:srgbClr val="000000"/>
                </a:solidFill>
                <a:latin typeface="system-ui"/>
              </a:rPr>
              <a:t>. Isaiah 50:6</a:t>
            </a:r>
            <a:endParaRPr lang="en-GB" dirty="0"/>
          </a:p>
        </p:txBody>
      </p:sp>
      <p:sp>
        <p:nvSpPr>
          <p:cNvPr id="5" name="Rectangle 4"/>
          <p:cNvSpPr/>
          <p:nvPr/>
        </p:nvSpPr>
        <p:spPr>
          <a:xfrm>
            <a:off x="96250" y="1880804"/>
            <a:ext cx="8117305" cy="923330"/>
          </a:xfrm>
          <a:prstGeom prst="rect">
            <a:avLst/>
          </a:prstGeom>
        </p:spPr>
        <p:txBody>
          <a:bodyPr wrap="square">
            <a:spAutoFit/>
          </a:bodyPr>
          <a:lstStyle/>
          <a:p>
            <a:pPr lvl="0"/>
            <a:r>
              <a:rPr lang="en-GB" dirty="0">
                <a:solidFill>
                  <a:srgbClr val="000000"/>
                </a:solidFill>
                <a:latin typeface="system-ui"/>
              </a:rPr>
              <a:t>He was </a:t>
            </a:r>
            <a:r>
              <a:rPr lang="en-GB" b="1" dirty="0">
                <a:solidFill>
                  <a:srgbClr val="000000"/>
                </a:solidFill>
                <a:latin typeface="system-ui"/>
              </a:rPr>
              <a:t>despised</a:t>
            </a:r>
            <a:r>
              <a:rPr lang="en-GB" dirty="0">
                <a:solidFill>
                  <a:prstClr val="black"/>
                </a:solidFill>
              </a:rPr>
              <a:t> </a:t>
            </a:r>
            <a:r>
              <a:rPr lang="en-GB" dirty="0">
                <a:solidFill>
                  <a:srgbClr val="000000"/>
                </a:solidFill>
                <a:latin typeface="system-ui"/>
              </a:rPr>
              <a:t>and </a:t>
            </a:r>
            <a:r>
              <a:rPr lang="en-GB" b="1" dirty="0">
                <a:solidFill>
                  <a:srgbClr val="000000"/>
                </a:solidFill>
                <a:latin typeface="system-ui"/>
              </a:rPr>
              <a:t>rejected</a:t>
            </a:r>
            <a:r>
              <a:rPr lang="en-GB" dirty="0">
                <a:solidFill>
                  <a:srgbClr val="000000"/>
                </a:solidFill>
                <a:latin typeface="system-ui"/>
              </a:rPr>
              <a:t> by men</a:t>
            </a:r>
            <a:r>
              <a:rPr lang="en-GB" dirty="0">
                <a:solidFill>
                  <a:prstClr val="black"/>
                </a:solidFill>
              </a:rPr>
              <a:t> </a:t>
            </a:r>
            <a:r>
              <a:rPr lang="en-GB" dirty="0">
                <a:solidFill>
                  <a:srgbClr val="000000"/>
                </a:solidFill>
                <a:latin typeface="system-ui"/>
              </a:rPr>
              <a:t>…</a:t>
            </a:r>
            <a:r>
              <a:rPr lang="en-GB" dirty="0">
                <a:solidFill>
                  <a:prstClr val="black"/>
                </a:solidFill>
              </a:rPr>
              <a:t> </a:t>
            </a:r>
            <a:r>
              <a:rPr lang="en-GB" dirty="0">
                <a:solidFill>
                  <a:srgbClr val="000000"/>
                </a:solidFill>
                <a:latin typeface="system-ui"/>
              </a:rPr>
              <a:t>He was </a:t>
            </a:r>
            <a:r>
              <a:rPr lang="en-GB" b="1" dirty="0">
                <a:solidFill>
                  <a:srgbClr val="000000"/>
                </a:solidFill>
                <a:latin typeface="system-ui"/>
              </a:rPr>
              <a:t>despised</a:t>
            </a:r>
            <a:r>
              <a:rPr lang="en-GB" dirty="0">
                <a:solidFill>
                  <a:srgbClr val="000000"/>
                </a:solidFill>
                <a:latin typeface="system-ui"/>
              </a:rPr>
              <a:t> as one from whom men hide their face;</a:t>
            </a:r>
            <a:r>
              <a:rPr lang="en-GB" dirty="0">
                <a:solidFill>
                  <a:prstClr val="black"/>
                </a:solidFill>
              </a:rPr>
              <a:t> </a:t>
            </a:r>
            <a:r>
              <a:rPr lang="en-GB" dirty="0">
                <a:solidFill>
                  <a:srgbClr val="000000"/>
                </a:solidFill>
                <a:latin typeface="system-ui"/>
              </a:rPr>
              <a:t>and </a:t>
            </a:r>
            <a:r>
              <a:rPr lang="en-GB" b="1" dirty="0">
                <a:solidFill>
                  <a:srgbClr val="000000"/>
                </a:solidFill>
                <a:latin typeface="system-ui"/>
              </a:rPr>
              <a:t>we didn’t respect him </a:t>
            </a:r>
            <a:r>
              <a:rPr lang="en-GB" dirty="0">
                <a:solidFill>
                  <a:srgbClr val="000000"/>
                </a:solidFill>
                <a:latin typeface="system-ui"/>
              </a:rPr>
              <a:t>… </a:t>
            </a:r>
            <a:r>
              <a:rPr lang="en-GB" b="1" dirty="0">
                <a:solidFill>
                  <a:srgbClr val="000000"/>
                </a:solidFill>
                <a:latin typeface="system-ui"/>
              </a:rPr>
              <a:t>Yahweh has laid on him the iniquity of us all</a:t>
            </a:r>
            <a:r>
              <a:rPr lang="en-GB" dirty="0">
                <a:solidFill>
                  <a:srgbClr val="000000"/>
                </a:solidFill>
                <a:latin typeface="system-ui"/>
              </a:rPr>
              <a:t>. Isaiah 53:3, 6.</a:t>
            </a:r>
            <a:endParaRPr lang="en-GB" dirty="0">
              <a:solidFill>
                <a:prstClr val="black"/>
              </a:solidFill>
            </a:endParaRPr>
          </a:p>
        </p:txBody>
      </p:sp>
      <p:sp>
        <p:nvSpPr>
          <p:cNvPr id="6" name="Rectangle 5"/>
          <p:cNvSpPr/>
          <p:nvPr/>
        </p:nvSpPr>
        <p:spPr>
          <a:xfrm>
            <a:off x="232608" y="4818251"/>
            <a:ext cx="8462211" cy="369332"/>
          </a:xfrm>
          <a:prstGeom prst="rect">
            <a:avLst/>
          </a:prstGeom>
        </p:spPr>
        <p:txBody>
          <a:bodyPr wrap="square">
            <a:spAutoFit/>
          </a:bodyPr>
          <a:lstStyle/>
          <a:p>
            <a:r>
              <a:rPr lang="en-GB" b="1" baseline="30000" dirty="0">
                <a:solidFill>
                  <a:srgbClr val="000000"/>
                </a:solidFill>
                <a:latin typeface="system-ui"/>
              </a:rPr>
              <a:t> </a:t>
            </a:r>
            <a:endParaRPr lang="en-GB" dirty="0"/>
          </a:p>
        </p:txBody>
      </p:sp>
      <p:sp>
        <p:nvSpPr>
          <p:cNvPr id="7" name="Rectangle 6"/>
          <p:cNvSpPr/>
          <p:nvPr/>
        </p:nvSpPr>
        <p:spPr>
          <a:xfrm>
            <a:off x="232608" y="4339375"/>
            <a:ext cx="8085224" cy="1477328"/>
          </a:xfrm>
          <a:prstGeom prst="rect">
            <a:avLst/>
          </a:prstGeom>
        </p:spPr>
        <p:txBody>
          <a:bodyPr wrap="square">
            <a:spAutoFit/>
          </a:bodyPr>
          <a:lstStyle/>
          <a:p>
            <a:pPr lvl="0"/>
            <a:r>
              <a:rPr lang="en-GB" dirty="0">
                <a:solidFill>
                  <a:srgbClr val="000000"/>
                </a:solidFill>
                <a:latin typeface="system-ui"/>
              </a:rPr>
              <a:t>…</a:t>
            </a:r>
            <a:r>
              <a:rPr lang="en-GB" b="1" dirty="0">
                <a:solidFill>
                  <a:srgbClr val="000000"/>
                </a:solidFill>
                <a:latin typeface="system-ui"/>
              </a:rPr>
              <a:t>one died for all, therefore all died</a:t>
            </a:r>
            <a:r>
              <a:rPr lang="en-GB" dirty="0">
                <a:solidFill>
                  <a:srgbClr val="000000"/>
                </a:solidFill>
                <a:latin typeface="system-ui"/>
              </a:rPr>
              <a:t>. He died for all, that those who live should no longer live to themselves, but to him who for their sakes died and rose again … </a:t>
            </a:r>
            <a:r>
              <a:rPr lang="en-GB" b="1" baseline="30000" dirty="0">
                <a:solidFill>
                  <a:srgbClr val="000000"/>
                </a:solidFill>
                <a:latin typeface="system-ui"/>
              </a:rPr>
              <a:t> </a:t>
            </a:r>
            <a:r>
              <a:rPr lang="en-GB" b="1" dirty="0">
                <a:solidFill>
                  <a:srgbClr val="000000"/>
                </a:solidFill>
                <a:latin typeface="system-ui"/>
              </a:rPr>
              <a:t>Therefore if anyone is in Christ, he is a new creation. The old things have passed away. Behold, all things have become new</a:t>
            </a:r>
            <a:r>
              <a:rPr lang="en-GB" dirty="0">
                <a:solidFill>
                  <a:srgbClr val="000000"/>
                </a:solidFill>
                <a:latin typeface="system-ui"/>
              </a:rPr>
              <a:t>. 2Cor. 5:14-17</a:t>
            </a:r>
            <a:endParaRPr lang="en-GB" dirty="0">
              <a:solidFill>
                <a:prstClr val="black"/>
              </a:solidFill>
            </a:endParaRPr>
          </a:p>
        </p:txBody>
      </p:sp>
    </p:spTree>
    <p:extLst>
      <p:ext uri="{BB962C8B-B14F-4D97-AF65-F5344CB8AC3E}">
        <p14:creationId xmlns:p14="http://schemas.microsoft.com/office/powerpoint/2010/main" val="1464570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3180" y="294594"/>
            <a:ext cx="4248407" cy="400110"/>
          </a:xfrm>
          <a:prstGeom prst="rect">
            <a:avLst/>
          </a:prstGeom>
          <a:noFill/>
        </p:spPr>
        <p:txBody>
          <a:bodyPr wrap="none" rtlCol="0">
            <a:spAutoFit/>
          </a:bodyPr>
          <a:lstStyle/>
          <a:p>
            <a:r>
              <a:rPr lang="en-GB" sz="2000" b="1" dirty="0" smtClean="0">
                <a:latin typeface="system-ui"/>
              </a:rPr>
              <a:t>A New Creation – no more shame</a:t>
            </a:r>
            <a:endParaRPr lang="en-GB" sz="2000" b="1" dirty="0">
              <a:latin typeface="system-ui"/>
            </a:endParaRPr>
          </a:p>
        </p:txBody>
      </p:sp>
      <p:sp>
        <p:nvSpPr>
          <p:cNvPr id="6" name="Rectangle 5"/>
          <p:cNvSpPr/>
          <p:nvPr/>
        </p:nvSpPr>
        <p:spPr>
          <a:xfrm>
            <a:off x="168441" y="5869186"/>
            <a:ext cx="8281241" cy="923330"/>
          </a:xfrm>
          <a:prstGeom prst="rect">
            <a:avLst/>
          </a:prstGeom>
        </p:spPr>
        <p:txBody>
          <a:bodyPr wrap="square">
            <a:spAutoFit/>
          </a:bodyPr>
          <a:lstStyle/>
          <a:p>
            <a:r>
              <a:rPr lang="en-GB" dirty="0" smtClean="0">
                <a:solidFill>
                  <a:srgbClr val="000000"/>
                </a:solidFill>
                <a:latin typeface="system-ui"/>
              </a:rPr>
              <a:t>Jesus, standing up, saw her and said, “Woman, where are your accusers? Did no one condemn you?”</a:t>
            </a:r>
            <a:r>
              <a:rPr lang="en-GB" b="1" baseline="30000" dirty="0" smtClean="0">
                <a:solidFill>
                  <a:srgbClr val="000000"/>
                </a:solidFill>
                <a:latin typeface="system-ui"/>
              </a:rPr>
              <a:t> </a:t>
            </a:r>
            <a:r>
              <a:rPr lang="en-GB" dirty="0" smtClean="0">
                <a:solidFill>
                  <a:srgbClr val="000000"/>
                </a:solidFill>
                <a:latin typeface="system-ui"/>
              </a:rPr>
              <a:t>She said, “No one, Lord.” Jesus said, “</a:t>
            </a:r>
            <a:r>
              <a:rPr lang="en-GB" b="1" dirty="0" smtClean="0">
                <a:solidFill>
                  <a:srgbClr val="000000"/>
                </a:solidFill>
                <a:latin typeface="system-ui"/>
              </a:rPr>
              <a:t>Neither do I condemn you. Go your way. From now on, sin no more</a:t>
            </a:r>
            <a:r>
              <a:rPr lang="en-GB" dirty="0" smtClean="0">
                <a:solidFill>
                  <a:srgbClr val="000000"/>
                </a:solidFill>
                <a:latin typeface="system-ui"/>
              </a:rPr>
              <a:t>.” John 8:10-11</a:t>
            </a:r>
            <a:endParaRPr lang="en-GB" b="0" i="0" dirty="0">
              <a:solidFill>
                <a:srgbClr val="000000"/>
              </a:solidFill>
              <a:effectLst/>
              <a:latin typeface="system-ui"/>
            </a:endParaRPr>
          </a:p>
        </p:txBody>
      </p:sp>
      <p:sp>
        <p:nvSpPr>
          <p:cNvPr id="7" name="Rectangle 6"/>
          <p:cNvSpPr/>
          <p:nvPr/>
        </p:nvSpPr>
        <p:spPr>
          <a:xfrm>
            <a:off x="168441" y="2952529"/>
            <a:ext cx="8550443" cy="1200329"/>
          </a:xfrm>
          <a:prstGeom prst="rect">
            <a:avLst/>
          </a:prstGeom>
        </p:spPr>
        <p:txBody>
          <a:bodyPr wrap="square">
            <a:spAutoFit/>
          </a:bodyPr>
          <a:lstStyle/>
          <a:p>
            <a:r>
              <a:rPr lang="en-GB" dirty="0" smtClean="0">
                <a:solidFill>
                  <a:srgbClr val="000000"/>
                </a:solidFill>
                <a:latin typeface="system-ui"/>
              </a:rPr>
              <a:t>But </a:t>
            </a:r>
            <a:r>
              <a:rPr lang="en-GB" dirty="0">
                <a:solidFill>
                  <a:srgbClr val="000000"/>
                </a:solidFill>
                <a:latin typeface="system-ui"/>
              </a:rPr>
              <a:t>if we walk in the light, as he is in the light, we have fellowship with one another, and </a:t>
            </a:r>
            <a:r>
              <a:rPr lang="en-GB" b="1" dirty="0">
                <a:solidFill>
                  <a:srgbClr val="000000"/>
                </a:solidFill>
                <a:latin typeface="system-ui"/>
              </a:rPr>
              <a:t>the blood of Jesus Christ, his Son, cleanses us from all sin</a:t>
            </a:r>
            <a:r>
              <a:rPr lang="en-GB" dirty="0" smtClean="0">
                <a:solidFill>
                  <a:srgbClr val="000000"/>
                </a:solidFill>
                <a:latin typeface="system-ui"/>
              </a:rPr>
              <a:t>. If </a:t>
            </a:r>
            <a:r>
              <a:rPr lang="en-GB" dirty="0">
                <a:solidFill>
                  <a:srgbClr val="000000"/>
                </a:solidFill>
                <a:latin typeface="system-ui"/>
              </a:rPr>
              <a:t>we confess our sins, he is faithful and righteous to forgive us the sins, </a:t>
            </a:r>
            <a:r>
              <a:rPr lang="en-GB" b="1" dirty="0">
                <a:solidFill>
                  <a:srgbClr val="000000"/>
                </a:solidFill>
                <a:latin typeface="system-ui"/>
              </a:rPr>
              <a:t>and to cleanse us </a:t>
            </a:r>
            <a:r>
              <a:rPr lang="en-GB" dirty="0">
                <a:solidFill>
                  <a:srgbClr val="000000"/>
                </a:solidFill>
                <a:latin typeface="system-ui"/>
              </a:rPr>
              <a:t>from all unrighteousness</a:t>
            </a:r>
            <a:r>
              <a:rPr lang="en-GB" dirty="0" smtClean="0">
                <a:solidFill>
                  <a:srgbClr val="000000"/>
                </a:solidFill>
                <a:latin typeface="system-ui"/>
              </a:rPr>
              <a:t>. 1John 1:7-9</a:t>
            </a:r>
            <a:endParaRPr lang="en-GB" dirty="0"/>
          </a:p>
        </p:txBody>
      </p:sp>
      <p:sp>
        <p:nvSpPr>
          <p:cNvPr id="8" name="Rectangle 7"/>
          <p:cNvSpPr/>
          <p:nvPr/>
        </p:nvSpPr>
        <p:spPr>
          <a:xfrm>
            <a:off x="168441" y="780786"/>
            <a:ext cx="8756354" cy="1200329"/>
          </a:xfrm>
          <a:prstGeom prst="rect">
            <a:avLst/>
          </a:prstGeom>
        </p:spPr>
        <p:txBody>
          <a:bodyPr wrap="square">
            <a:spAutoFit/>
          </a:bodyPr>
          <a:lstStyle/>
          <a:p>
            <a:r>
              <a:rPr lang="en-GB" dirty="0">
                <a:solidFill>
                  <a:srgbClr val="000000"/>
                </a:solidFill>
                <a:latin typeface="system-ui"/>
              </a:rPr>
              <a:t>Now Joshua was </a:t>
            </a:r>
            <a:r>
              <a:rPr lang="en-GB" b="1" dirty="0">
                <a:solidFill>
                  <a:srgbClr val="000000"/>
                </a:solidFill>
                <a:latin typeface="system-ui"/>
              </a:rPr>
              <a:t>clothed with filthy garments</a:t>
            </a:r>
            <a:r>
              <a:rPr lang="en-GB" dirty="0">
                <a:solidFill>
                  <a:srgbClr val="000000"/>
                </a:solidFill>
                <a:latin typeface="system-ui"/>
              </a:rPr>
              <a:t>, and was standing before the </a:t>
            </a:r>
            <a:endParaRPr lang="en-GB" dirty="0" smtClean="0">
              <a:solidFill>
                <a:srgbClr val="000000"/>
              </a:solidFill>
              <a:latin typeface="system-ui"/>
            </a:endParaRPr>
          </a:p>
          <a:p>
            <a:r>
              <a:rPr lang="en-GB" dirty="0" smtClean="0">
                <a:solidFill>
                  <a:srgbClr val="000000"/>
                </a:solidFill>
                <a:latin typeface="system-ui"/>
              </a:rPr>
              <a:t>angel</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answered and spoke to those who stood before him, saying, “</a:t>
            </a:r>
            <a:r>
              <a:rPr lang="en-GB" b="1" dirty="0">
                <a:solidFill>
                  <a:srgbClr val="000000"/>
                </a:solidFill>
                <a:latin typeface="system-ui"/>
              </a:rPr>
              <a:t>Take the filthy garments off him</a:t>
            </a:r>
            <a:r>
              <a:rPr lang="en-GB" dirty="0">
                <a:solidFill>
                  <a:srgbClr val="000000"/>
                </a:solidFill>
                <a:latin typeface="system-ui"/>
              </a:rPr>
              <a:t>.” To him he said, “Behold, </a:t>
            </a:r>
            <a:r>
              <a:rPr lang="en-GB" b="1" dirty="0">
                <a:solidFill>
                  <a:srgbClr val="000000"/>
                </a:solidFill>
                <a:latin typeface="system-ui"/>
              </a:rPr>
              <a:t>I have caused your iniquity </a:t>
            </a:r>
            <a:endParaRPr lang="en-GB" b="1" dirty="0" smtClean="0">
              <a:solidFill>
                <a:srgbClr val="000000"/>
              </a:solidFill>
              <a:latin typeface="system-ui"/>
            </a:endParaRPr>
          </a:p>
          <a:p>
            <a:r>
              <a:rPr lang="en-GB" b="1" dirty="0" smtClean="0">
                <a:solidFill>
                  <a:srgbClr val="000000"/>
                </a:solidFill>
                <a:latin typeface="system-ui"/>
              </a:rPr>
              <a:t>to pass from </a:t>
            </a:r>
            <a:r>
              <a:rPr lang="en-GB" b="1" dirty="0">
                <a:solidFill>
                  <a:srgbClr val="000000"/>
                </a:solidFill>
                <a:latin typeface="system-ui"/>
              </a:rPr>
              <a:t>you</a:t>
            </a:r>
            <a:r>
              <a:rPr lang="en-GB" dirty="0">
                <a:solidFill>
                  <a:srgbClr val="000000"/>
                </a:solidFill>
                <a:latin typeface="system-ui"/>
              </a:rPr>
              <a:t>, and </a:t>
            </a:r>
            <a:r>
              <a:rPr lang="en-GB" b="1" dirty="0">
                <a:solidFill>
                  <a:srgbClr val="000000"/>
                </a:solidFill>
                <a:latin typeface="system-ui"/>
              </a:rPr>
              <a:t>I will clothe you with rich clothing</a:t>
            </a:r>
            <a:r>
              <a:rPr lang="en-GB" dirty="0" smtClean="0">
                <a:solidFill>
                  <a:srgbClr val="000000"/>
                </a:solidFill>
                <a:latin typeface="system-ui"/>
              </a:rPr>
              <a:t>.” Zech. 3:3-4</a:t>
            </a:r>
            <a:endParaRPr lang="en-GB" dirty="0"/>
          </a:p>
        </p:txBody>
      </p:sp>
      <p:sp>
        <p:nvSpPr>
          <p:cNvPr id="4" name="Rectangle 3"/>
          <p:cNvSpPr/>
          <p:nvPr/>
        </p:nvSpPr>
        <p:spPr>
          <a:xfrm>
            <a:off x="170198" y="2067197"/>
            <a:ext cx="8414084" cy="923330"/>
          </a:xfrm>
          <a:prstGeom prst="rect">
            <a:avLst/>
          </a:prstGeom>
        </p:spPr>
        <p:txBody>
          <a:bodyPr wrap="square">
            <a:spAutoFit/>
          </a:bodyPr>
          <a:lstStyle/>
          <a:p>
            <a:r>
              <a:rPr lang="en-GB" dirty="0">
                <a:solidFill>
                  <a:srgbClr val="000000"/>
                </a:solidFill>
                <a:latin typeface="system-ui"/>
              </a:rPr>
              <a:t>“Come now, and let’s reason together,” says Yahweh</a:t>
            </a:r>
            <a:r>
              <a:rPr lang="en-GB" dirty="0" smtClean="0">
                <a:solidFill>
                  <a:srgbClr val="000000"/>
                </a:solidFill>
                <a:latin typeface="system-ui"/>
              </a:rPr>
              <a:t>:</a:t>
            </a:r>
            <a:r>
              <a:rPr lang="en-GB" dirty="0" smtClean="0"/>
              <a:t> </a:t>
            </a:r>
            <a:r>
              <a:rPr lang="en-GB" dirty="0" smtClean="0">
                <a:solidFill>
                  <a:srgbClr val="000000"/>
                </a:solidFill>
                <a:latin typeface="system-ui"/>
              </a:rPr>
              <a:t>“</a:t>
            </a:r>
            <a:r>
              <a:rPr lang="en-GB" dirty="0">
                <a:solidFill>
                  <a:srgbClr val="000000"/>
                </a:solidFill>
                <a:latin typeface="system-ui"/>
              </a:rPr>
              <a:t>Though your sins are as scarlet, they shall be as white as </a:t>
            </a:r>
            <a:r>
              <a:rPr lang="en-GB" dirty="0" smtClean="0">
                <a:solidFill>
                  <a:srgbClr val="000000"/>
                </a:solidFill>
                <a:latin typeface="system-ui"/>
              </a:rPr>
              <a:t>snow. Though </a:t>
            </a:r>
            <a:r>
              <a:rPr lang="en-GB" dirty="0">
                <a:solidFill>
                  <a:srgbClr val="000000"/>
                </a:solidFill>
                <a:latin typeface="system-ui"/>
              </a:rPr>
              <a:t>they are red like crimson, they shall be as wool</a:t>
            </a:r>
            <a:r>
              <a:rPr lang="en-GB" dirty="0" smtClean="0">
                <a:solidFill>
                  <a:srgbClr val="000000"/>
                </a:solidFill>
                <a:latin typeface="system-ui"/>
              </a:rPr>
              <a:t>. Isaiah 1:18</a:t>
            </a:r>
            <a:endParaRPr lang="en-GB" dirty="0"/>
          </a:p>
        </p:txBody>
      </p:sp>
      <p:sp>
        <p:nvSpPr>
          <p:cNvPr id="9" name="Rectangle 8"/>
          <p:cNvSpPr/>
          <p:nvPr/>
        </p:nvSpPr>
        <p:spPr>
          <a:xfrm>
            <a:off x="169319" y="4272358"/>
            <a:ext cx="8415841" cy="1477328"/>
          </a:xfrm>
          <a:prstGeom prst="rect">
            <a:avLst/>
          </a:prstGeom>
        </p:spPr>
        <p:txBody>
          <a:bodyPr wrap="square">
            <a:spAutoFit/>
          </a:bodyPr>
          <a:lstStyle/>
          <a:p>
            <a:r>
              <a:rPr lang="en-GB" dirty="0" smtClean="0">
                <a:solidFill>
                  <a:srgbClr val="000000"/>
                </a:solidFill>
                <a:latin typeface="system-ui"/>
              </a:rPr>
              <a:t>Don’t </a:t>
            </a:r>
            <a:r>
              <a:rPr lang="en-GB" dirty="0">
                <a:solidFill>
                  <a:srgbClr val="000000"/>
                </a:solidFill>
                <a:latin typeface="system-ui"/>
              </a:rPr>
              <a:t>be deceived. Neither the sexually immoral, nor idolaters, nor adulterers, nor male prostitutes, nor homosexuals, </a:t>
            </a:r>
            <a:r>
              <a:rPr lang="en-GB" dirty="0" smtClean="0">
                <a:solidFill>
                  <a:srgbClr val="000000"/>
                </a:solidFill>
                <a:latin typeface="system-ui"/>
              </a:rPr>
              <a:t>nor </a:t>
            </a:r>
            <a:r>
              <a:rPr lang="en-GB" dirty="0">
                <a:solidFill>
                  <a:srgbClr val="000000"/>
                </a:solidFill>
                <a:latin typeface="system-ui"/>
              </a:rPr>
              <a:t>thieves, nor covetous, nor drunkards, nor slanderers, nor extortionists, will inherit God’s Kingdom.</a:t>
            </a:r>
            <a:r>
              <a:rPr lang="en-GB" b="1" dirty="0">
                <a:solidFill>
                  <a:srgbClr val="000000"/>
                </a:solidFill>
                <a:latin typeface="system-ui"/>
              </a:rPr>
              <a:t> </a:t>
            </a:r>
            <a:r>
              <a:rPr lang="en-GB" b="1" dirty="0" smtClean="0">
                <a:solidFill>
                  <a:srgbClr val="000000"/>
                </a:solidFill>
                <a:latin typeface="system-ui"/>
              </a:rPr>
              <a:t>Some </a:t>
            </a:r>
            <a:r>
              <a:rPr lang="en-GB" b="1" dirty="0">
                <a:solidFill>
                  <a:srgbClr val="000000"/>
                </a:solidFill>
                <a:latin typeface="system-ui"/>
              </a:rPr>
              <a:t>of you were such</a:t>
            </a:r>
            <a:r>
              <a:rPr lang="en-GB" dirty="0">
                <a:solidFill>
                  <a:srgbClr val="000000"/>
                </a:solidFill>
                <a:latin typeface="system-ui"/>
              </a:rPr>
              <a:t>, but </a:t>
            </a:r>
            <a:r>
              <a:rPr lang="en-GB" b="1" dirty="0">
                <a:solidFill>
                  <a:srgbClr val="000000"/>
                </a:solidFill>
                <a:latin typeface="system-ui"/>
              </a:rPr>
              <a:t>you were washed</a:t>
            </a:r>
            <a:r>
              <a:rPr lang="en-GB" dirty="0">
                <a:solidFill>
                  <a:srgbClr val="000000"/>
                </a:solidFill>
                <a:latin typeface="system-ui"/>
              </a:rPr>
              <a:t>. But </a:t>
            </a:r>
            <a:r>
              <a:rPr lang="en-GB" b="1" dirty="0">
                <a:solidFill>
                  <a:srgbClr val="000000"/>
                </a:solidFill>
                <a:latin typeface="system-ui"/>
              </a:rPr>
              <a:t>you were sanctified</a:t>
            </a:r>
            <a:r>
              <a:rPr lang="en-GB" dirty="0">
                <a:solidFill>
                  <a:srgbClr val="000000"/>
                </a:solidFill>
                <a:latin typeface="system-ui"/>
              </a:rPr>
              <a:t>. But </a:t>
            </a:r>
            <a:r>
              <a:rPr lang="en-GB" b="1" dirty="0">
                <a:solidFill>
                  <a:srgbClr val="000000"/>
                </a:solidFill>
                <a:latin typeface="system-ui"/>
              </a:rPr>
              <a:t>you were justified </a:t>
            </a:r>
            <a:r>
              <a:rPr lang="en-GB" dirty="0">
                <a:solidFill>
                  <a:srgbClr val="000000"/>
                </a:solidFill>
                <a:latin typeface="system-ui"/>
              </a:rPr>
              <a:t>in the name of the Lord Jesus, and in the Spirit of our God</a:t>
            </a:r>
            <a:r>
              <a:rPr lang="en-GB" dirty="0" smtClean="0">
                <a:solidFill>
                  <a:srgbClr val="000000"/>
                </a:solidFill>
                <a:latin typeface="system-ui"/>
              </a:rPr>
              <a:t>. 1Cor. 6:9-11</a:t>
            </a:r>
            <a:endParaRPr lang="en-GB" dirty="0"/>
          </a:p>
        </p:txBody>
      </p:sp>
    </p:spTree>
    <p:extLst>
      <p:ext uri="{BB962C8B-B14F-4D97-AF65-F5344CB8AC3E}">
        <p14:creationId xmlns:p14="http://schemas.microsoft.com/office/powerpoint/2010/main" val="117161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0063" y="457200"/>
            <a:ext cx="2068323" cy="400110"/>
          </a:xfrm>
          <a:prstGeom prst="rect">
            <a:avLst/>
          </a:prstGeom>
          <a:noFill/>
        </p:spPr>
        <p:txBody>
          <a:bodyPr wrap="none" rtlCol="0">
            <a:spAutoFit/>
          </a:bodyPr>
          <a:lstStyle/>
          <a:p>
            <a:r>
              <a:rPr lang="en-GB" sz="2000" b="1" dirty="0" smtClean="0">
                <a:latin typeface="system-ui"/>
              </a:rPr>
              <a:t>A New Intimacy</a:t>
            </a:r>
            <a:endParaRPr lang="en-GB" sz="2000" b="1" dirty="0">
              <a:latin typeface="system-ui"/>
            </a:endParaRPr>
          </a:p>
        </p:txBody>
      </p:sp>
      <p:sp>
        <p:nvSpPr>
          <p:cNvPr id="3" name="Rectangle 2"/>
          <p:cNvSpPr/>
          <p:nvPr/>
        </p:nvSpPr>
        <p:spPr>
          <a:xfrm>
            <a:off x="312820" y="1045658"/>
            <a:ext cx="7884695" cy="1477328"/>
          </a:xfrm>
          <a:prstGeom prst="rect">
            <a:avLst/>
          </a:prstGeom>
        </p:spPr>
        <p:txBody>
          <a:bodyPr wrap="square">
            <a:spAutoFit/>
          </a:bodyPr>
          <a:lstStyle/>
          <a:p>
            <a:r>
              <a:rPr lang="en-GB" b="1" baseline="30000" dirty="0">
                <a:solidFill>
                  <a:srgbClr val="000000"/>
                </a:solidFill>
                <a:latin typeface="system-ui"/>
              </a:rPr>
              <a:t> </a:t>
            </a:r>
            <a:r>
              <a:rPr lang="en-GB" b="1" dirty="0">
                <a:solidFill>
                  <a:srgbClr val="000000"/>
                </a:solidFill>
                <a:latin typeface="system-ui"/>
              </a:rPr>
              <a:t>Greater love has no one than this, that someone lay down his life for his friends</a:t>
            </a:r>
            <a:r>
              <a:rPr lang="en-GB" dirty="0">
                <a:solidFill>
                  <a:srgbClr val="000000"/>
                </a:solidFill>
                <a:latin typeface="system-ui"/>
              </a:rPr>
              <a:t>. </a:t>
            </a:r>
            <a:r>
              <a:rPr lang="en-GB" dirty="0" smtClean="0">
                <a:solidFill>
                  <a:srgbClr val="000000"/>
                </a:solidFill>
                <a:latin typeface="system-ui"/>
              </a:rPr>
              <a:t>You </a:t>
            </a:r>
            <a:r>
              <a:rPr lang="en-GB" dirty="0">
                <a:solidFill>
                  <a:srgbClr val="000000"/>
                </a:solidFill>
                <a:latin typeface="system-ui"/>
              </a:rPr>
              <a:t>are my friends, if you do whatever I command you. </a:t>
            </a:r>
            <a:r>
              <a:rPr lang="en-GB" dirty="0" smtClean="0">
                <a:solidFill>
                  <a:srgbClr val="000000"/>
                </a:solidFill>
                <a:latin typeface="system-ui"/>
              </a:rPr>
              <a:t>No </a:t>
            </a:r>
            <a:r>
              <a:rPr lang="en-GB" dirty="0">
                <a:solidFill>
                  <a:srgbClr val="000000"/>
                </a:solidFill>
                <a:latin typeface="system-ui"/>
              </a:rPr>
              <a:t>longer do I call you servants, for the servant doesn’t know what his lord does. But </a:t>
            </a:r>
            <a:r>
              <a:rPr lang="en-GB" b="1" dirty="0">
                <a:solidFill>
                  <a:srgbClr val="000000"/>
                </a:solidFill>
                <a:latin typeface="system-ui"/>
              </a:rPr>
              <a:t>I have called you friends, for everything that I heard from my Father, I have made known to you</a:t>
            </a:r>
            <a:r>
              <a:rPr lang="en-GB" dirty="0">
                <a:solidFill>
                  <a:srgbClr val="000000"/>
                </a:solidFill>
                <a:latin typeface="system-ui"/>
              </a:rPr>
              <a:t>. </a:t>
            </a:r>
            <a:r>
              <a:rPr lang="en-GB" dirty="0" smtClean="0">
                <a:solidFill>
                  <a:srgbClr val="000000"/>
                </a:solidFill>
                <a:latin typeface="system-ui"/>
              </a:rPr>
              <a:t>John 15:13-15</a:t>
            </a:r>
            <a:endParaRPr lang="en-GB" dirty="0"/>
          </a:p>
        </p:txBody>
      </p:sp>
      <p:sp>
        <p:nvSpPr>
          <p:cNvPr id="4" name="Rectangle 3"/>
          <p:cNvSpPr/>
          <p:nvPr/>
        </p:nvSpPr>
        <p:spPr>
          <a:xfrm>
            <a:off x="312820" y="4576376"/>
            <a:ext cx="7836568" cy="1754326"/>
          </a:xfrm>
          <a:prstGeom prst="rect">
            <a:avLst/>
          </a:prstGeom>
        </p:spPr>
        <p:txBody>
          <a:bodyPr wrap="square">
            <a:spAutoFit/>
          </a:bodyPr>
          <a:lstStyle/>
          <a:p>
            <a:r>
              <a:rPr lang="en-GB" dirty="0">
                <a:solidFill>
                  <a:srgbClr val="000000"/>
                </a:solidFill>
                <a:latin typeface="system-ui"/>
              </a:rPr>
              <a:t>Having therefore, brothers, </a:t>
            </a:r>
            <a:r>
              <a:rPr lang="en-GB" b="1" dirty="0">
                <a:solidFill>
                  <a:srgbClr val="000000"/>
                </a:solidFill>
                <a:latin typeface="system-ui"/>
              </a:rPr>
              <a:t>boldness to enter into the holy place by the blood of Jesus</a:t>
            </a:r>
            <a:r>
              <a:rPr lang="en-GB" dirty="0">
                <a:solidFill>
                  <a:srgbClr val="000000"/>
                </a:solidFill>
                <a:latin typeface="system-ui"/>
              </a:rPr>
              <a:t>, </a:t>
            </a:r>
            <a:r>
              <a:rPr lang="en-GB" dirty="0" smtClean="0">
                <a:solidFill>
                  <a:srgbClr val="000000"/>
                </a:solidFill>
                <a:latin typeface="system-ui"/>
              </a:rPr>
              <a:t>by </a:t>
            </a:r>
            <a:r>
              <a:rPr lang="en-GB" dirty="0">
                <a:solidFill>
                  <a:srgbClr val="000000"/>
                </a:solidFill>
                <a:latin typeface="system-ui"/>
              </a:rPr>
              <a:t>the way which he dedicated for us, </a:t>
            </a:r>
            <a:r>
              <a:rPr lang="en-GB" b="1" dirty="0">
                <a:solidFill>
                  <a:srgbClr val="000000"/>
                </a:solidFill>
                <a:latin typeface="system-ui"/>
              </a:rPr>
              <a:t>a new and living way</a:t>
            </a:r>
            <a:r>
              <a:rPr lang="en-GB" dirty="0">
                <a:solidFill>
                  <a:srgbClr val="000000"/>
                </a:solidFill>
                <a:latin typeface="system-ui"/>
              </a:rPr>
              <a:t>, through the veil, that is to say, </a:t>
            </a:r>
            <a:r>
              <a:rPr lang="en-GB" b="1" dirty="0">
                <a:solidFill>
                  <a:srgbClr val="000000"/>
                </a:solidFill>
                <a:latin typeface="system-ui"/>
              </a:rPr>
              <a:t>his flesh</a:t>
            </a:r>
            <a:r>
              <a:rPr lang="en-GB" dirty="0">
                <a:solidFill>
                  <a:srgbClr val="000000"/>
                </a:solidFill>
                <a:latin typeface="system-ui"/>
              </a:rPr>
              <a:t>, </a:t>
            </a:r>
            <a:r>
              <a:rPr lang="en-GB" dirty="0" smtClean="0">
                <a:solidFill>
                  <a:srgbClr val="000000"/>
                </a:solidFill>
                <a:latin typeface="system-ui"/>
              </a:rPr>
              <a:t>and </a:t>
            </a:r>
            <a:r>
              <a:rPr lang="en-GB" dirty="0">
                <a:solidFill>
                  <a:srgbClr val="000000"/>
                </a:solidFill>
                <a:latin typeface="system-ui"/>
              </a:rPr>
              <a:t>having </a:t>
            </a:r>
            <a:r>
              <a:rPr lang="en-GB" b="1" dirty="0">
                <a:solidFill>
                  <a:srgbClr val="000000"/>
                </a:solidFill>
                <a:latin typeface="system-ui"/>
              </a:rPr>
              <a:t>a great priest </a:t>
            </a:r>
            <a:r>
              <a:rPr lang="en-GB" dirty="0">
                <a:solidFill>
                  <a:srgbClr val="000000"/>
                </a:solidFill>
                <a:latin typeface="system-ui"/>
              </a:rPr>
              <a:t>over God’s house, </a:t>
            </a:r>
            <a:r>
              <a:rPr lang="en-GB" b="1" dirty="0" smtClean="0">
                <a:solidFill>
                  <a:srgbClr val="000000"/>
                </a:solidFill>
                <a:latin typeface="system-ui"/>
              </a:rPr>
              <a:t>let’s </a:t>
            </a:r>
            <a:r>
              <a:rPr lang="en-GB" b="1" dirty="0">
                <a:solidFill>
                  <a:srgbClr val="000000"/>
                </a:solidFill>
                <a:latin typeface="system-ui"/>
              </a:rPr>
              <a:t>draw near </a:t>
            </a:r>
            <a:r>
              <a:rPr lang="en-GB" dirty="0">
                <a:solidFill>
                  <a:srgbClr val="000000"/>
                </a:solidFill>
                <a:latin typeface="system-ui"/>
              </a:rPr>
              <a:t>with a true heart in fullness of faith, having </a:t>
            </a:r>
            <a:r>
              <a:rPr lang="en-GB" b="1" dirty="0">
                <a:solidFill>
                  <a:srgbClr val="000000"/>
                </a:solidFill>
                <a:latin typeface="system-ui"/>
              </a:rPr>
              <a:t>our hearts sprinkled </a:t>
            </a:r>
            <a:r>
              <a:rPr lang="en-GB" dirty="0">
                <a:solidFill>
                  <a:srgbClr val="000000"/>
                </a:solidFill>
                <a:latin typeface="system-ui"/>
              </a:rPr>
              <a:t>from an evil conscience, and </a:t>
            </a:r>
            <a:r>
              <a:rPr lang="en-GB" b="1" dirty="0">
                <a:solidFill>
                  <a:srgbClr val="000000"/>
                </a:solidFill>
                <a:latin typeface="system-ui"/>
              </a:rPr>
              <a:t>having our body washed</a:t>
            </a:r>
            <a:r>
              <a:rPr lang="en-GB" dirty="0">
                <a:solidFill>
                  <a:srgbClr val="000000"/>
                </a:solidFill>
                <a:latin typeface="system-ui"/>
              </a:rPr>
              <a:t> with pure </a:t>
            </a:r>
            <a:r>
              <a:rPr lang="en-GB" dirty="0" smtClean="0">
                <a:solidFill>
                  <a:srgbClr val="000000"/>
                </a:solidFill>
                <a:latin typeface="system-ui"/>
              </a:rPr>
              <a:t>water … Heb. 10:19-22</a:t>
            </a:r>
            <a:endParaRPr lang="en-GB" dirty="0"/>
          </a:p>
        </p:txBody>
      </p:sp>
      <p:sp>
        <p:nvSpPr>
          <p:cNvPr id="5" name="Rectangle 4"/>
          <p:cNvSpPr/>
          <p:nvPr/>
        </p:nvSpPr>
        <p:spPr>
          <a:xfrm>
            <a:off x="248651" y="2615499"/>
            <a:ext cx="8574506" cy="1754326"/>
          </a:xfrm>
          <a:prstGeom prst="rect">
            <a:avLst/>
          </a:prstGeom>
        </p:spPr>
        <p:txBody>
          <a:bodyPr wrap="square">
            <a:spAutoFit/>
          </a:bodyPr>
          <a:lstStyle/>
          <a:p>
            <a:r>
              <a:rPr lang="en-GB" b="1" dirty="0">
                <a:solidFill>
                  <a:srgbClr val="000000"/>
                </a:solidFill>
                <a:latin typeface="system-ui"/>
              </a:rPr>
              <a:t>Because I live</a:t>
            </a:r>
            <a:r>
              <a:rPr lang="en-GB" dirty="0">
                <a:solidFill>
                  <a:srgbClr val="000000"/>
                </a:solidFill>
                <a:latin typeface="system-ui"/>
              </a:rPr>
              <a:t>, you will live also. </a:t>
            </a:r>
            <a:r>
              <a:rPr lang="en-GB" dirty="0" smtClean="0">
                <a:solidFill>
                  <a:srgbClr val="000000"/>
                </a:solidFill>
                <a:latin typeface="system-ui"/>
              </a:rPr>
              <a:t>In </a:t>
            </a:r>
            <a:r>
              <a:rPr lang="en-GB" dirty="0">
                <a:solidFill>
                  <a:srgbClr val="000000"/>
                </a:solidFill>
                <a:latin typeface="system-ui"/>
              </a:rPr>
              <a:t>that day </a:t>
            </a:r>
            <a:r>
              <a:rPr lang="en-GB" b="1" dirty="0">
                <a:solidFill>
                  <a:srgbClr val="000000"/>
                </a:solidFill>
                <a:latin typeface="system-ui"/>
              </a:rPr>
              <a:t>you will know that I am in my Father, and you in me, and I in you</a:t>
            </a:r>
            <a:r>
              <a:rPr lang="en-GB" dirty="0">
                <a:solidFill>
                  <a:srgbClr val="000000"/>
                </a:solidFill>
                <a:latin typeface="system-ui"/>
              </a:rPr>
              <a:t>. </a:t>
            </a:r>
            <a:r>
              <a:rPr lang="en-GB" dirty="0" smtClean="0">
                <a:solidFill>
                  <a:srgbClr val="000000"/>
                </a:solidFill>
                <a:latin typeface="system-ui"/>
              </a:rPr>
              <a:t>One </a:t>
            </a:r>
            <a:r>
              <a:rPr lang="en-GB" dirty="0">
                <a:solidFill>
                  <a:srgbClr val="000000"/>
                </a:solidFill>
                <a:latin typeface="system-ui"/>
              </a:rPr>
              <a:t>who has my commandments and keeps them, that person is one who loves me</a:t>
            </a:r>
            <a:r>
              <a:rPr lang="en-GB" b="1" dirty="0">
                <a:solidFill>
                  <a:srgbClr val="000000"/>
                </a:solidFill>
                <a:latin typeface="system-ui"/>
              </a:rPr>
              <a:t>. One who loves me will be loved by my Father, and I will love him, and will reveal myself to him</a:t>
            </a:r>
            <a:r>
              <a:rPr lang="en-GB" b="1" dirty="0" smtClean="0">
                <a:solidFill>
                  <a:srgbClr val="000000"/>
                </a:solidFill>
                <a:latin typeface="system-ui"/>
              </a:rPr>
              <a:t>.</a:t>
            </a:r>
            <a:r>
              <a:rPr lang="en-GB" dirty="0" smtClean="0">
                <a:solidFill>
                  <a:srgbClr val="000000"/>
                </a:solidFill>
                <a:latin typeface="system-ui"/>
              </a:rPr>
              <a:t>”</a:t>
            </a:r>
            <a:r>
              <a:rPr lang="en-GB" b="1" dirty="0" smtClean="0">
                <a:solidFill>
                  <a:srgbClr val="000000"/>
                </a:solidFill>
                <a:latin typeface="system-ui"/>
              </a:rPr>
              <a:t> </a:t>
            </a:r>
            <a:r>
              <a:rPr lang="en-GB" b="1" baseline="30000" dirty="0" smtClean="0">
                <a:solidFill>
                  <a:srgbClr val="000000"/>
                </a:solidFill>
                <a:latin typeface="system-ui"/>
              </a:rPr>
              <a:t>…</a:t>
            </a:r>
            <a:r>
              <a:rPr lang="en-GB" dirty="0">
                <a:solidFill>
                  <a:srgbClr val="000000"/>
                </a:solidFill>
                <a:latin typeface="system-ui"/>
              </a:rPr>
              <a:t> “If a man loves me, he will keep my word. My Father will love him, and </a:t>
            </a:r>
            <a:r>
              <a:rPr lang="en-GB" b="1" dirty="0">
                <a:solidFill>
                  <a:srgbClr val="000000"/>
                </a:solidFill>
                <a:latin typeface="system-ui"/>
              </a:rPr>
              <a:t>we will come to him, and make our home with him</a:t>
            </a:r>
            <a:r>
              <a:rPr lang="en-GB" b="1" dirty="0" smtClean="0">
                <a:solidFill>
                  <a:srgbClr val="000000"/>
                </a:solidFill>
                <a:latin typeface="system-ui"/>
              </a:rPr>
              <a:t>.</a:t>
            </a:r>
            <a:r>
              <a:rPr lang="en-GB" dirty="0" smtClean="0">
                <a:solidFill>
                  <a:srgbClr val="000000"/>
                </a:solidFill>
                <a:latin typeface="system-ui"/>
              </a:rPr>
              <a:t> John 14:19-23</a:t>
            </a:r>
            <a:endParaRPr lang="en-GB" b="0" i="0" dirty="0">
              <a:solidFill>
                <a:srgbClr val="000000"/>
              </a:solidFill>
              <a:effectLst/>
              <a:latin typeface="system-ui"/>
            </a:endParaRPr>
          </a:p>
        </p:txBody>
      </p:sp>
    </p:spTree>
    <p:extLst>
      <p:ext uri="{BB962C8B-B14F-4D97-AF65-F5344CB8AC3E}">
        <p14:creationId xmlns:p14="http://schemas.microsoft.com/office/powerpoint/2010/main" val="2771136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8295" y="489284"/>
            <a:ext cx="2130968" cy="400110"/>
          </a:xfrm>
          <a:prstGeom prst="rect">
            <a:avLst/>
          </a:prstGeom>
          <a:noFill/>
        </p:spPr>
        <p:txBody>
          <a:bodyPr wrap="none" rtlCol="0">
            <a:spAutoFit/>
          </a:bodyPr>
          <a:lstStyle/>
          <a:p>
            <a:r>
              <a:rPr lang="en-GB" sz="2000" b="1" dirty="0" smtClean="0">
                <a:latin typeface="system-ui"/>
              </a:rPr>
              <a:t>A New Ambition</a:t>
            </a:r>
            <a:endParaRPr lang="en-GB" sz="2000" b="1" dirty="0">
              <a:latin typeface="system-ui"/>
            </a:endParaRPr>
          </a:p>
        </p:txBody>
      </p:sp>
      <p:sp>
        <p:nvSpPr>
          <p:cNvPr id="3" name="Rectangle 2"/>
          <p:cNvSpPr/>
          <p:nvPr/>
        </p:nvSpPr>
        <p:spPr>
          <a:xfrm>
            <a:off x="192505" y="1222483"/>
            <a:ext cx="8534400" cy="923330"/>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the love of Christ constrains us; because we judge thus, that one died for all, therefore all died. </a:t>
            </a:r>
            <a:r>
              <a:rPr lang="en-GB" b="1" dirty="0" smtClean="0">
                <a:solidFill>
                  <a:srgbClr val="000000"/>
                </a:solidFill>
                <a:latin typeface="system-ui"/>
              </a:rPr>
              <a:t>He </a:t>
            </a:r>
            <a:r>
              <a:rPr lang="en-GB" b="1" dirty="0">
                <a:solidFill>
                  <a:srgbClr val="000000"/>
                </a:solidFill>
                <a:latin typeface="system-ui"/>
              </a:rPr>
              <a:t>died for all, that those who live should no longer live to themselves, but to him who for their sakes died and rose again</a:t>
            </a:r>
            <a:r>
              <a:rPr lang="en-GB" dirty="0">
                <a:solidFill>
                  <a:srgbClr val="000000"/>
                </a:solidFill>
                <a:latin typeface="system-ui"/>
              </a:rPr>
              <a:t>. </a:t>
            </a:r>
            <a:r>
              <a:rPr lang="en-GB" dirty="0" smtClean="0">
                <a:solidFill>
                  <a:srgbClr val="000000"/>
                </a:solidFill>
                <a:latin typeface="system-ui"/>
              </a:rPr>
              <a:t>2Cor. 5:14-15</a:t>
            </a:r>
            <a:endParaRPr lang="en-GB" dirty="0"/>
          </a:p>
        </p:txBody>
      </p:sp>
      <p:sp>
        <p:nvSpPr>
          <p:cNvPr id="4" name="Rectangle 3"/>
          <p:cNvSpPr/>
          <p:nvPr/>
        </p:nvSpPr>
        <p:spPr>
          <a:xfrm>
            <a:off x="192504" y="2282859"/>
            <a:ext cx="8710864" cy="1754326"/>
          </a:xfrm>
          <a:prstGeom prst="rect">
            <a:avLst/>
          </a:prstGeom>
        </p:spPr>
        <p:txBody>
          <a:bodyPr wrap="square">
            <a:spAutoFit/>
          </a:bodyPr>
          <a:lstStyle/>
          <a:p>
            <a:r>
              <a:rPr lang="en-GB" dirty="0" smtClean="0">
                <a:solidFill>
                  <a:srgbClr val="000000"/>
                </a:solidFill>
                <a:latin typeface="system-ui"/>
              </a:rPr>
              <a:t>For </a:t>
            </a:r>
            <a:r>
              <a:rPr lang="en-GB" b="1" dirty="0">
                <a:solidFill>
                  <a:srgbClr val="000000"/>
                </a:solidFill>
                <a:latin typeface="system-ui"/>
              </a:rPr>
              <a:t>the grace of God </a:t>
            </a:r>
            <a:r>
              <a:rPr lang="en-GB" dirty="0">
                <a:solidFill>
                  <a:srgbClr val="000000"/>
                </a:solidFill>
                <a:latin typeface="system-ui"/>
              </a:rPr>
              <a:t>has appeared, </a:t>
            </a:r>
            <a:r>
              <a:rPr lang="en-GB" b="1" dirty="0">
                <a:solidFill>
                  <a:srgbClr val="000000"/>
                </a:solidFill>
                <a:latin typeface="system-ui"/>
              </a:rPr>
              <a:t>bringing salvation </a:t>
            </a:r>
            <a:r>
              <a:rPr lang="en-GB" dirty="0">
                <a:solidFill>
                  <a:srgbClr val="000000"/>
                </a:solidFill>
                <a:latin typeface="system-ui"/>
              </a:rPr>
              <a:t>to all men, </a:t>
            </a:r>
            <a:r>
              <a:rPr lang="en-GB" dirty="0" smtClean="0">
                <a:solidFill>
                  <a:srgbClr val="000000"/>
                </a:solidFill>
                <a:latin typeface="system-ui"/>
              </a:rPr>
              <a:t>instructing </a:t>
            </a:r>
            <a:r>
              <a:rPr lang="en-GB" dirty="0">
                <a:solidFill>
                  <a:srgbClr val="000000"/>
                </a:solidFill>
                <a:latin typeface="system-ui"/>
              </a:rPr>
              <a:t>us </a:t>
            </a:r>
            <a:r>
              <a:rPr lang="en-GB" b="1" dirty="0">
                <a:solidFill>
                  <a:srgbClr val="000000"/>
                </a:solidFill>
                <a:latin typeface="system-ui"/>
              </a:rPr>
              <a:t>to the intent that</a:t>
            </a:r>
            <a:r>
              <a:rPr lang="en-GB" dirty="0">
                <a:solidFill>
                  <a:srgbClr val="000000"/>
                </a:solidFill>
                <a:latin typeface="system-ui"/>
              </a:rPr>
              <a:t>, denying ungodliness and worldly lusts, </a:t>
            </a:r>
            <a:r>
              <a:rPr lang="en-GB" b="1" dirty="0">
                <a:solidFill>
                  <a:srgbClr val="000000"/>
                </a:solidFill>
                <a:latin typeface="system-ui"/>
              </a:rPr>
              <a:t>we would live soberly, righteously, and godly in this present age</a:t>
            </a:r>
            <a:r>
              <a:rPr lang="en-GB" dirty="0">
                <a:solidFill>
                  <a:srgbClr val="000000"/>
                </a:solidFill>
                <a:latin typeface="system-ui"/>
              </a:rPr>
              <a:t>; </a:t>
            </a:r>
            <a:r>
              <a:rPr lang="en-GB" dirty="0" smtClean="0">
                <a:solidFill>
                  <a:srgbClr val="000000"/>
                </a:solidFill>
                <a:latin typeface="system-ui"/>
              </a:rPr>
              <a:t>looking </a:t>
            </a:r>
            <a:r>
              <a:rPr lang="en-GB" dirty="0">
                <a:solidFill>
                  <a:srgbClr val="000000"/>
                </a:solidFill>
                <a:latin typeface="system-ui"/>
              </a:rPr>
              <a:t>for the blessed hope and appearing of the glory of </a:t>
            </a:r>
            <a:r>
              <a:rPr lang="en-GB" b="1" dirty="0">
                <a:solidFill>
                  <a:srgbClr val="000000"/>
                </a:solidFill>
                <a:latin typeface="system-ui"/>
              </a:rPr>
              <a:t>our great God and </a:t>
            </a:r>
            <a:r>
              <a:rPr lang="en-GB" b="1" dirty="0" smtClean="0">
                <a:solidFill>
                  <a:srgbClr val="000000"/>
                </a:solidFill>
                <a:latin typeface="system-ui"/>
              </a:rPr>
              <a:t>Saviour</a:t>
            </a:r>
            <a:r>
              <a:rPr lang="en-GB" b="1" dirty="0">
                <a:solidFill>
                  <a:srgbClr val="000000"/>
                </a:solidFill>
                <a:latin typeface="system-ui"/>
              </a:rPr>
              <a:t>, Jesus Christ, </a:t>
            </a:r>
            <a:r>
              <a:rPr lang="en-GB" dirty="0" smtClean="0">
                <a:solidFill>
                  <a:srgbClr val="000000"/>
                </a:solidFill>
                <a:latin typeface="system-ui"/>
              </a:rPr>
              <a:t>who</a:t>
            </a:r>
            <a:r>
              <a:rPr lang="en-GB" b="1" dirty="0" smtClean="0">
                <a:solidFill>
                  <a:srgbClr val="000000"/>
                </a:solidFill>
                <a:latin typeface="system-ui"/>
              </a:rPr>
              <a:t> </a:t>
            </a:r>
            <a:r>
              <a:rPr lang="en-GB" b="1" dirty="0">
                <a:solidFill>
                  <a:srgbClr val="000000"/>
                </a:solidFill>
                <a:latin typeface="system-ui"/>
              </a:rPr>
              <a:t>gave himself for us, that he might redeem us from all iniquity, and purify for himself a people for his own possession, zealous for good works</a:t>
            </a:r>
            <a:r>
              <a:rPr lang="en-GB" b="1" dirty="0" smtClean="0">
                <a:solidFill>
                  <a:srgbClr val="000000"/>
                </a:solidFill>
                <a:latin typeface="system-ui"/>
              </a:rPr>
              <a:t>. </a:t>
            </a:r>
            <a:r>
              <a:rPr lang="en-GB" dirty="0" smtClean="0">
                <a:solidFill>
                  <a:srgbClr val="000000"/>
                </a:solidFill>
                <a:latin typeface="system-ui"/>
              </a:rPr>
              <a:t>Titus 2:11-14</a:t>
            </a:r>
            <a:endParaRPr lang="en-GB" dirty="0"/>
          </a:p>
        </p:txBody>
      </p:sp>
      <p:sp>
        <p:nvSpPr>
          <p:cNvPr id="5" name="Rectangle 4"/>
          <p:cNvSpPr/>
          <p:nvPr/>
        </p:nvSpPr>
        <p:spPr>
          <a:xfrm>
            <a:off x="328862" y="4174231"/>
            <a:ext cx="9264317" cy="1754326"/>
          </a:xfrm>
          <a:prstGeom prst="rect">
            <a:avLst/>
          </a:prstGeom>
        </p:spPr>
        <p:txBody>
          <a:bodyPr wrap="square">
            <a:spAutoFit/>
          </a:bodyPr>
          <a:lstStyle/>
          <a:p>
            <a:r>
              <a:rPr lang="en-GB" dirty="0" smtClean="0">
                <a:solidFill>
                  <a:srgbClr val="000000"/>
                </a:solidFill>
                <a:latin typeface="system-ui"/>
              </a:rPr>
              <a:t>… not </a:t>
            </a:r>
            <a:r>
              <a:rPr lang="en-GB" dirty="0">
                <a:solidFill>
                  <a:srgbClr val="000000"/>
                </a:solidFill>
                <a:latin typeface="system-ui"/>
              </a:rPr>
              <a:t>conforming yourselves according to your former lusts as in your ignorance, </a:t>
            </a:r>
            <a:r>
              <a:rPr lang="en-GB" b="1" baseline="30000" dirty="0">
                <a:solidFill>
                  <a:srgbClr val="000000"/>
                </a:solidFill>
                <a:latin typeface="system-ui"/>
              </a:rPr>
              <a:t> </a:t>
            </a:r>
            <a:r>
              <a:rPr lang="en-GB" dirty="0" smtClean="0">
                <a:solidFill>
                  <a:srgbClr val="000000"/>
                </a:solidFill>
                <a:latin typeface="system-ui"/>
              </a:rPr>
              <a:t>but</a:t>
            </a:r>
          </a:p>
          <a:p>
            <a:r>
              <a:rPr lang="en-GB" dirty="0" smtClean="0">
                <a:solidFill>
                  <a:srgbClr val="000000"/>
                </a:solidFill>
                <a:latin typeface="system-ui"/>
              </a:rPr>
              <a:t> </a:t>
            </a:r>
            <a:r>
              <a:rPr lang="en-GB" dirty="0">
                <a:solidFill>
                  <a:srgbClr val="000000"/>
                </a:solidFill>
                <a:latin typeface="system-ui"/>
              </a:rPr>
              <a:t>just as he who called you is holy, </a:t>
            </a:r>
            <a:r>
              <a:rPr lang="en-GB" b="1" dirty="0">
                <a:solidFill>
                  <a:srgbClr val="000000"/>
                </a:solidFill>
                <a:latin typeface="system-ui"/>
              </a:rPr>
              <a:t>you yourselves also be holy in all of </a:t>
            </a:r>
            <a:r>
              <a:rPr lang="en-GB" b="1" dirty="0" smtClean="0">
                <a:solidFill>
                  <a:srgbClr val="000000"/>
                </a:solidFill>
                <a:latin typeface="system-ui"/>
              </a:rPr>
              <a:t>your behaviour</a:t>
            </a:r>
            <a:r>
              <a:rPr lang="en-GB" b="1" dirty="0">
                <a:solidFill>
                  <a:srgbClr val="000000"/>
                </a:solidFill>
                <a:latin typeface="system-ui"/>
              </a:rPr>
              <a:t>; </a:t>
            </a:r>
            <a:r>
              <a:rPr lang="en-GB" b="1" dirty="0" smtClean="0">
                <a:solidFill>
                  <a:srgbClr val="000000"/>
                </a:solidFill>
                <a:latin typeface="system-ui"/>
              </a:rPr>
              <a:t>because </a:t>
            </a:r>
            <a:r>
              <a:rPr lang="en-GB" b="1" dirty="0">
                <a:solidFill>
                  <a:srgbClr val="000000"/>
                </a:solidFill>
                <a:latin typeface="system-ui"/>
              </a:rPr>
              <a:t>it is written, “You shall be holy; for I am </a:t>
            </a:r>
            <a:r>
              <a:rPr lang="en-GB" b="1" dirty="0" smtClean="0">
                <a:solidFill>
                  <a:srgbClr val="000000"/>
                </a:solidFill>
                <a:latin typeface="system-ui"/>
              </a:rPr>
              <a:t>holy </a:t>
            </a:r>
            <a:r>
              <a:rPr lang="en-GB" dirty="0" smtClean="0">
                <a:solidFill>
                  <a:srgbClr val="000000"/>
                </a:solidFill>
                <a:latin typeface="system-ui"/>
              </a:rPr>
              <a:t>… </a:t>
            </a:r>
            <a:r>
              <a:rPr lang="en-GB" dirty="0">
                <a:solidFill>
                  <a:srgbClr val="000000"/>
                </a:solidFill>
                <a:latin typeface="system-ui"/>
              </a:rPr>
              <a:t>knowing that </a:t>
            </a:r>
            <a:r>
              <a:rPr lang="en-GB" b="1" dirty="0">
                <a:solidFill>
                  <a:srgbClr val="000000"/>
                </a:solidFill>
                <a:latin typeface="system-ui"/>
              </a:rPr>
              <a:t>you </a:t>
            </a:r>
            <a:r>
              <a:rPr lang="en-GB" b="1" dirty="0" smtClean="0">
                <a:solidFill>
                  <a:srgbClr val="000000"/>
                </a:solidFill>
                <a:latin typeface="system-ui"/>
              </a:rPr>
              <a:t>were </a:t>
            </a:r>
            <a:r>
              <a:rPr lang="en-GB" b="1" dirty="0">
                <a:solidFill>
                  <a:srgbClr val="000000"/>
                </a:solidFill>
                <a:latin typeface="system-ui"/>
              </a:rPr>
              <a:t>redeemed</a:t>
            </a:r>
            <a:r>
              <a:rPr lang="en-GB" dirty="0">
                <a:solidFill>
                  <a:srgbClr val="000000"/>
                </a:solidFill>
                <a:latin typeface="system-ui"/>
              </a:rPr>
              <a:t>, not with corruptible things, with silver or gold, from the useless </a:t>
            </a:r>
            <a:r>
              <a:rPr lang="en-GB" dirty="0" smtClean="0">
                <a:solidFill>
                  <a:srgbClr val="000000"/>
                </a:solidFill>
                <a:latin typeface="system-ui"/>
              </a:rPr>
              <a:t>way of life </a:t>
            </a:r>
            <a:r>
              <a:rPr lang="en-GB" dirty="0">
                <a:solidFill>
                  <a:srgbClr val="000000"/>
                </a:solidFill>
                <a:latin typeface="system-ui"/>
              </a:rPr>
              <a:t>handed down from your fathers, </a:t>
            </a:r>
            <a:r>
              <a:rPr lang="en-GB" dirty="0" smtClean="0">
                <a:solidFill>
                  <a:srgbClr val="000000"/>
                </a:solidFill>
                <a:latin typeface="system-ui"/>
              </a:rPr>
              <a:t>but </a:t>
            </a:r>
            <a:r>
              <a:rPr lang="en-GB" b="1" dirty="0">
                <a:solidFill>
                  <a:srgbClr val="000000"/>
                </a:solidFill>
                <a:latin typeface="system-ui"/>
              </a:rPr>
              <a:t>with precious blood, as of a lamb without blemish or spot, the blood of Christ</a:t>
            </a:r>
            <a:r>
              <a:rPr lang="en-GB" dirty="0" smtClean="0">
                <a:solidFill>
                  <a:srgbClr val="000000"/>
                </a:solidFill>
                <a:latin typeface="system-ui"/>
              </a:rPr>
              <a:t>, 1Pet. 1:14-19</a:t>
            </a:r>
            <a:endParaRPr lang="en-GB" dirty="0"/>
          </a:p>
        </p:txBody>
      </p:sp>
    </p:spTree>
    <p:extLst>
      <p:ext uri="{BB962C8B-B14F-4D97-AF65-F5344CB8AC3E}">
        <p14:creationId xmlns:p14="http://schemas.microsoft.com/office/powerpoint/2010/main" val="3772732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452" y="5054949"/>
            <a:ext cx="8430127" cy="1200329"/>
          </a:xfrm>
          <a:prstGeom prst="rect">
            <a:avLst/>
          </a:prstGeom>
        </p:spPr>
        <p:txBody>
          <a:bodyPr wrap="square">
            <a:spAutoFit/>
          </a:bodyPr>
          <a:lstStyle/>
          <a:p>
            <a:pPr lvl="0"/>
            <a:r>
              <a:rPr lang="en-GB" dirty="0">
                <a:solidFill>
                  <a:srgbClr val="000000"/>
                </a:solidFill>
                <a:latin typeface="system-ui"/>
              </a:rPr>
              <a:t>Therefore </a:t>
            </a:r>
            <a:r>
              <a:rPr lang="en-GB" b="1" dirty="0">
                <a:solidFill>
                  <a:srgbClr val="000000"/>
                </a:solidFill>
                <a:latin typeface="system-ui"/>
              </a:rPr>
              <a:t>Jesus</a:t>
            </a:r>
            <a:r>
              <a:rPr lang="en-GB" dirty="0">
                <a:solidFill>
                  <a:srgbClr val="000000"/>
                </a:solidFill>
                <a:latin typeface="system-ui"/>
              </a:rPr>
              <a:t> also, </a:t>
            </a:r>
            <a:r>
              <a:rPr lang="en-GB" b="1" dirty="0">
                <a:solidFill>
                  <a:srgbClr val="000000"/>
                </a:solidFill>
                <a:latin typeface="system-ui"/>
              </a:rPr>
              <a:t>that he might sanctify the people through his own blood, suffered outside of the gate</a:t>
            </a:r>
            <a:r>
              <a:rPr lang="en-GB" dirty="0">
                <a:solidFill>
                  <a:srgbClr val="000000"/>
                </a:solidFill>
                <a:latin typeface="system-ui"/>
              </a:rPr>
              <a:t>. Let’s therefore </a:t>
            </a:r>
            <a:r>
              <a:rPr lang="en-GB" b="1" dirty="0">
                <a:solidFill>
                  <a:srgbClr val="000000"/>
                </a:solidFill>
                <a:latin typeface="system-ui"/>
              </a:rPr>
              <a:t>go out to him outside of the camp, bearing his reproach</a:t>
            </a:r>
            <a:r>
              <a:rPr lang="en-GB" dirty="0">
                <a:solidFill>
                  <a:srgbClr val="000000"/>
                </a:solidFill>
                <a:latin typeface="system-ui"/>
              </a:rPr>
              <a:t>. For we don’t have here an enduring city, but we seek that which is to come. Heb. 13: 12-14</a:t>
            </a:r>
            <a:endParaRPr lang="en-GB" dirty="0">
              <a:solidFill>
                <a:prstClr val="black"/>
              </a:solidFill>
            </a:endParaRPr>
          </a:p>
        </p:txBody>
      </p:sp>
      <p:sp>
        <p:nvSpPr>
          <p:cNvPr id="3" name="TextBox 2"/>
          <p:cNvSpPr txBox="1"/>
          <p:nvPr/>
        </p:nvSpPr>
        <p:spPr>
          <a:xfrm>
            <a:off x="2999875" y="344906"/>
            <a:ext cx="2039469" cy="400110"/>
          </a:xfrm>
          <a:prstGeom prst="rect">
            <a:avLst/>
          </a:prstGeom>
          <a:noFill/>
        </p:spPr>
        <p:txBody>
          <a:bodyPr wrap="none" rtlCol="0">
            <a:spAutoFit/>
          </a:bodyPr>
          <a:lstStyle/>
          <a:p>
            <a:r>
              <a:rPr lang="en-GB" sz="2000" b="1" dirty="0" smtClean="0">
                <a:latin typeface="system-ui"/>
              </a:rPr>
              <a:t>A New Hostility</a:t>
            </a:r>
            <a:endParaRPr lang="en-GB" sz="2000" b="1" dirty="0">
              <a:latin typeface="system-ui"/>
            </a:endParaRPr>
          </a:p>
        </p:txBody>
      </p:sp>
      <p:sp>
        <p:nvSpPr>
          <p:cNvPr id="4" name="Rectangle 3"/>
          <p:cNvSpPr/>
          <p:nvPr/>
        </p:nvSpPr>
        <p:spPr>
          <a:xfrm>
            <a:off x="149452" y="1042128"/>
            <a:ext cx="9208168" cy="1754326"/>
          </a:xfrm>
          <a:prstGeom prst="rect">
            <a:avLst/>
          </a:prstGeom>
        </p:spPr>
        <p:txBody>
          <a:bodyPr wrap="square">
            <a:spAutoFit/>
          </a:bodyPr>
          <a:lstStyle/>
          <a:p>
            <a:r>
              <a:rPr lang="en-GB" dirty="0">
                <a:solidFill>
                  <a:srgbClr val="000000"/>
                </a:solidFill>
                <a:latin typeface="system-ui"/>
              </a:rPr>
              <a:t>If </a:t>
            </a:r>
            <a:r>
              <a:rPr lang="en-GB" b="1" dirty="0">
                <a:solidFill>
                  <a:srgbClr val="000000"/>
                </a:solidFill>
                <a:latin typeface="system-ui"/>
              </a:rPr>
              <a:t>the world </a:t>
            </a:r>
            <a:r>
              <a:rPr lang="en-GB" dirty="0">
                <a:solidFill>
                  <a:srgbClr val="000000"/>
                </a:solidFill>
                <a:latin typeface="system-ui"/>
              </a:rPr>
              <a:t>hates you, you know that it has </a:t>
            </a:r>
            <a:r>
              <a:rPr lang="en-GB" b="1" dirty="0">
                <a:solidFill>
                  <a:srgbClr val="000000"/>
                </a:solidFill>
                <a:latin typeface="system-ui"/>
              </a:rPr>
              <a:t>hated me before it hated you</a:t>
            </a:r>
            <a:r>
              <a:rPr lang="en-GB" dirty="0">
                <a:solidFill>
                  <a:srgbClr val="000000"/>
                </a:solidFill>
                <a:latin typeface="system-ui"/>
              </a:rPr>
              <a:t>. </a:t>
            </a:r>
            <a:r>
              <a:rPr lang="en-GB" dirty="0" smtClean="0">
                <a:solidFill>
                  <a:srgbClr val="000000"/>
                </a:solidFill>
                <a:latin typeface="system-ui"/>
              </a:rPr>
              <a:t>If </a:t>
            </a:r>
            <a:endParaRPr lang="en-GB" dirty="0" smtClean="0">
              <a:solidFill>
                <a:srgbClr val="000000"/>
              </a:solidFill>
              <a:latin typeface="system-ui"/>
            </a:endParaRPr>
          </a:p>
          <a:p>
            <a:r>
              <a:rPr lang="en-GB" dirty="0" smtClean="0">
                <a:solidFill>
                  <a:srgbClr val="000000"/>
                </a:solidFill>
                <a:latin typeface="system-ui"/>
              </a:rPr>
              <a:t>you were </a:t>
            </a:r>
            <a:r>
              <a:rPr lang="en-GB" dirty="0">
                <a:solidFill>
                  <a:srgbClr val="000000"/>
                </a:solidFill>
                <a:latin typeface="system-ui"/>
              </a:rPr>
              <a:t>of the world, the world would love its own. But because you are not of </a:t>
            </a:r>
            <a:endParaRPr lang="en-GB"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world, </a:t>
            </a:r>
            <a:r>
              <a:rPr lang="en-GB" b="1" dirty="0">
                <a:solidFill>
                  <a:srgbClr val="000000"/>
                </a:solidFill>
                <a:latin typeface="system-ui"/>
              </a:rPr>
              <a:t>since I chose you out of the world, therefore the world hates </a:t>
            </a:r>
            <a:r>
              <a:rPr lang="en-GB" b="1" dirty="0" smtClean="0">
                <a:solidFill>
                  <a:srgbClr val="000000"/>
                </a:solidFill>
                <a:latin typeface="system-ui"/>
              </a:rPr>
              <a:t>you</a:t>
            </a:r>
            <a:r>
              <a:rPr lang="en-GB" dirty="0">
                <a:solidFill>
                  <a:srgbClr val="000000"/>
                </a:solidFill>
                <a:latin typeface="system-ui"/>
              </a:rPr>
              <a:t> </a:t>
            </a:r>
            <a:r>
              <a:rPr lang="en-GB" dirty="0" smtClean="0">
                <a:solidFill>
                  <a:srgbClr val="000000"/>
                </a:solidFill>
                <a:latin typeface="system-ui"/>
              </a:rPr>
              <a:t>…</a:t>
            </a:r>
            <a:r>
              <a:rPr lang="en-GB" b="1" baseline="30000" dirty="0">
                <a:solidFill>
                  <a:srgbClr val="000000"/>
                </a:solidFill>
                <a:latin typeface="system-ui"/>
              </a:rPr>
              <a:t> </a:t>
            </a:r>
            <a:endParaRPr lang="en-GB" b="1" baseline="30000" dirty="0" smtClean="0">
              <a:solidFill>
                <a:srgbClr val="000000"/>
              </a:solidFill>
              <a:latin typeface="system-ui"/>
            </a:endParaRPr>
          </a:p>
          <a:p>
            <a:r>
              <a:rPr lang="en-GB" dirty="0" smtClean="0">
                <a:solidFill>
                  <a:srgbClr val="000000"/>
                </a:solidFill>
                <a:latin typeface="system-ui"/>
              </a:rPr>
              <a:t>But </a:t>
            </a:r>
            <a:r>
              <a:rPr lang="en-GB" dirty="0">
                <a:solidFill>
                  <a:srgbClr val="000000"/>
                </a:solidFill>
                <a:latin typeface="system-ui"/>
              </a:rPr>
              <a:t>they will </a:t>
            </a:r>
            <a:r>
              <a:rPr lang="en-GB" dirty="0" smtClean="0">
                <a:solidFill>
                  <a:srgbClr val="000000"/>
                </a:solidFill>
                <a:latin typeface="system-ui"/>
              </a:rPr>
              <a:t>do </a:t>
            </a:r>
            <a:r>
              <a:rPr lang="en-GB" dirty="0">
                <a:solidFill>
                  <a:srgbClr val="000000"/>
                </a:solidFill>
                <a:latin typeface="system-ui"/>
              </a:rPr>
              <a:t>all these things to you for my name’s sake, because they don’t </a:t>
            </a:r>
            <a:endParaRPr lang="en-GB" dirty="0" smtClean="0">
              <a:solidFill>
                <a:srgbClr val="000000"/>
              </a:solidFill>
              <a:latin typeface="system-ui"/>
            </a:endParaRPr>
          </a:p>
          <a:p>
            <a:r>
              <a:rPr lang="en-GB" dirty="0" smtClean="0">
                <a:solidFill>
                  <a:srgbClr val="000000"/>
                </a:solidFill>
                <a:latin typeface="system-ui"/>
              </a:rPr>
              <a:t>know </a:t>
            </a:r>
            <a:r>
              <a:rPr lang="en-GB" dirty="0">
                <a:solidFill>
                  <a:srgbClr val="000000"/>
                </a:solidFill>
                <a:latin typeface="system-ui"/>
              </a:rPr>
              <a:t>him who sent me. </a:t>
            </a:r>
            <a:r>
              <a:rPr lang="en-GB" dirty="0" smtClean="0">
                <a:solidFill>
                  <a:srgbClr val="000000"/>
                </a:solidFill>
                <a:latin typeface="system-ui"/>
              </a:rPr>
              <a:t>… </a:t>
            </a:r>
            <a:r>
              <a:rPr lang="en-GB" dirty="0">
                <a:solidFill>
                  <a:srgbClr val="000000"/>
                </a:solidFill>
                <a:latin typeface="system-ui"/>
              </a:rPr>
              <a:t>But now </a:t>
            </a:r>
            <a:r>
              <a:rPr lang="en-GB" b="1" dirty="0">
                <a:solidFill>
                  <a:srgbClr val="000000"/>
                </a:solidFill>
                <a:latin typeface="system-ui"/>
              </a:rPr>
              <a:t>they</a:t>
            </a:r>
            <a:r>
              <a:rPr lang="en-GB" dirty="0">
                <a:solidFill>
                  <a:srgbClr val="000000"/>
                </a:solidFill>
                <a:latin typeface="system-ui"/>
              </a:rPr>
              <a:t> </a:t>
            </a:r>
            <a:r>
              <a:rPr lang="en-GB" b="1" dirty="0">
                <a:solidFill>
                  <a:srgbClr val="000000"/>
                </a:solidFill>
                <a:latin typeface="system-ui"/>
              </a:rPr>
              <a:t>have</a:t>
            </a:r>
            <a:r>
              <a:rPr lang="en-GB" dirty="0">
                <a:solidFill>
                  <a:srgbClr val="000000"/>
                </a:solidFill>
                <a:latin typeface="system-ui"/>
              </a:rPr>
              <a:t> seen and also </a:t>
            </a:r>
            <a:r>
              <a:rPr lang="en-GB" b="1" dirty="0">
                <a:solidFill>
                  <a:srgbClr val="000000"/>
                </a:solidFill>
                <a:latin typeface="system-ui"/>
              </a:rPr>
              <a:t>hated both me and </a:t>
            </a:r>
            <a:endParaRPr lang="en-GB" b="1" dirty="0" smtClean="0">
              <a:solidFill>
                <a:srgbClr val="000000"/>
              </a:solidFill>
              <a:latin typeface="system-ui"/>
            </a:endParaRPr>
          </a:p>
          <a:p>
            <a:r>
              <a:rPr lang="en-GB" b="1" dirty="0" smtClean="0">
                <a:solidFill>
                  <a:srgbClr val="000000"/>
                </a:solidFill>
                <a:latin typeface="system-ui"/>
              </a:rPr>
              <a:t>my </a:t>
            </a:r>
            <a:r>
              <a:rPr lang="en-GB" b="1" dirty="0" smtClean="0">
                <a:solidFill>
                  <a:srgbClr val="000000"/>
                </a:solidFill>
                <a:latin typeface="system-ui"/>
              </a:rPr>
              <a:t>Father</a:t>
            </a:r>
            <a:r>
              <a:rPr lang="en-GB" dirty="0">
                <a:solidFill>
                  <a:srgbClr val="000000"/>
                </a:solidFill>
                <a:latin typeface="system-ui"/>
              </a:rPr>
              <a:t> </a:t>
            </a:r>
            <a:r>
              <a:rPr lang="en-GB" dirty="0" smtClean="0">
                <a:solidFill>
                  <a:srgbClr val="000000"/>
                </a:solidFill>
                <a:latin typeface="system-ui"/>
              </a:rPr>
              <a:t>… </a:t>
            </a:r>
            <a:r>
              <a:rPr lang="en-GB" dirty="0">
                <a:solidFill>
                  <a:srgbClr val="000000"/>
                </a:solidFill>
                <a:latin typeface="system-ui"/>
              </a:rPr>
              <a:t>‘They </a:t>
            </a:r>
            <a:r>
              <a:rPr lang="en-GB" dirty="0" smtClean="0">
                <a:solidFill>
                  <a:srgbClr val="000000"/>
                </a:solidFill>
                <a:latin typeface="system-ui"/>
              </a:rPr>
              <a:t>hated </a:t>
            </a:r>
            <a:r>
              <a:rPr lang="en-GB" dirty="0">
                <a:solidFill>
                  <a:srgbClr val="000000"/>
                </a:solidFill>
                <a:latin typeface="system-ui"/>
              </a:rPr>
              <a:t>me without a cause</a:t>
            </a:r>
            <a:r>
              <a:rPr lang="en-GB" dirty="0" smtClean="0">
                <a:solidFill>
                  <a:srgbClr val="000000"/>
                </a:solidFill>
                <a:latin typeface="system-ui"/>
              </a:rPr>
              <a:t>. John 15:18-25</a:t>
            </a:r>
            <a:endParaRPr lang="en-GB" dirty="0"/>
          </a:p>
        </p:txBody>
      </p:sp>
      <p:sp>
        <p:nvSpPr>
          <p:cNvPr id="5" name="Rectangle 4"/>
          <p:cNvSpPr/>
          <p:nvPr/>
        </p:nvSpPr>
        <p:spPr>
          <a:xfrm>
            <a:off x="116306" y="3136828"/>
            <a:ext cx="9208168" cy="1754326"/>
          </a:xfrm>
          <a:prstGeom prst="rect">
            <a:avLst/>
          </a:prstGeom>
        </p:spPr>
        <p:txBody>
          <a:bodyPr wrap="square">
            <a:spAutoFit/>
          </a:bodyPr>
          <a:lstStyle/>
          <a:p>
            <a:r>
              <a:rPr lang="en-GB" dirty="0">
                <a:solidFill>
                  <a:srgbClr val="000000"/>
                </a:solidFill>
                <a:latin typeface="system-ui"/>
              </a:rPr>
              <a:t>Others were </a:t>
            </a:r>
            <a:r>
              <a:rPr lang="en-GB" b="1" dirty="0">
                <a:solidFill>
                  <a:srgbClr val="000000"/>
                </a:solidFill>
                <a:latin typeface="system-ui"/>
              </a:rPr>
              <a:t>tortured</a:t>
            </a:r>
            <a:r>
              <a:rPr lang="en-GB" dirty="0">
                <a:solidFill>
                  <a:srgbClr val="000000"/>
                </a:solidFill>
                <a:latin typeface="system-ui"/>
              </a:rPr>
              <a:t>, not accepting their deliverance, that they might obtain a better resurrection. </a:t>
            </a:r>
            <a:r>
              <a:rPr lang="en-GB" dirty="0" smtClean="0">
                <a:solidFill>
                  <a:srgbClr val="000000"/>
                </a:solidFill>
                <a:latin typeface="system-ui"/>
              </a:rPr>
              <a:t>Others </a:t>
            </a:r>
            <a:r>
              <a:rPr lang="en-GB" dirty="0">
                <a:solidFill>
                  <a:srgbClr val="000000"/>
                </a:solidFill>
                <a:latin typeface="system-ui"/>
              </a:rPr>
              <a:t>were tried by </a:t>
            </a:r>
            <a:r>
              <a:rPr lang="en-GB" b="1" dirty="0">
                <a:solidFill>
                  <a:srgbClr val="000000"/>
                </a:solidFill>
                <a:latin typeface="system-ui"/>
              </a:rPr>
              <a:t>mocking and scourging</a:t>
            </a:r>
            <a:r>
              <a:rPr lang="en-GB" dirty="0">
                <a:solidFill>
                  <a:srgbClr val="000000"/>
                </a:solidFill>
                <a:latin typeface="system-ui"/>
              </a:rPr>
              <a:t>, yes, moreover by </a:t>
            </a:r>
            <a:r>
              <a:rPr lang="en-GB" b="1" dirty="0">
                <a:solidFill>
                  <a:srgbClr val="000000"/>
                </a:solidFill>
                <a:latin typeface="system-ui"/>
              </a:rPr>
              <a:t>bonds and imprisonment</a:t>
            </a:r>
            <a:r>
              <a:rPr lang="en-GB" dirty="0" smtClean="0">
                <a:solidFill>
                  <a:srgbClr val="000000"/>
                </a:solidFill>
                <a:latin typeface="system-ui"/>
              </a:rPr>
              <a:t>. They </a:t>
            </a:r>
            <a:r>
              <a:rPr lang="en-GB" dirty="0">
                <a:solidFill>
                  <a:srgbClr val="000000"/>
                </a:solidFill>
                <a:latin typeface="system-ui"/>
              </a:rPr>
              <a:t>were </a:t>
            </a:r>
            <a:r>
              <a:rPr lang="en-GB" b="1" dirty="0">
                <a:solidFill>
                  <a:srgbClr val="000000"/>
                </a:solidFill>
                <a:latin typeface="system-ui"/>
              </a:rPr>
              <a:t>stoned</a:t>
            </a:r>
            <a:r>
              <a:rPr lang="en-GB" dirty="0" smtClean="0">
                <a:solidFill>
                  <a:srgbClr val="000000"/>
                </a:solidFill>
                <a:latin typeface="system-ui"/>
              </a:rPr>
              <a:t>. They </a:t>
            </a:r>
            <a:r>
              <a:rPr lang="en-GB" dirty="0">
                <a:solidFill>
                  <a:srgbClr val="000000"/>
                </a:solidFill>
                <a:latin typeface="system-ui"/>
              </a:rPr>
              <a:t>were </a:t>
            </a:r>
            <a:r>
              <a:rPr lang="en-GB" b="1" dirty="0">
                <a:solidFill>
                  <a:srgbClr val="000000"/>
                </a:solidFill>
                <a:latin typeface="system-ui"/>
              </a:rPr>
              <a:t>sawn apart</a:t>
            </a:r>
            <a:r>
              <a:rPr lang="en-GB" dirty="0">
                <a:solidFill>
                  <a:srgbClr val="000000"/>
                </a:solidFill>
                <a:latin typeface="system-ui"/>
              </a:rPr>
              <a:t>. They were </a:t>
            </a:r>
            <a:r>
              <a:rPr lang="en-GB" b="1" dirty="0">
                <a:solidFill>
                  <a:srgbClr val="000000"/>
                </a:solidFill>
                <a:latin typeface="system-ui"/>
              </a:rPr>
              <a:t>tempted</a:t>
            </a:r>
            <a:r>
              <a:rPr lang="en-GB" dirty="0">
                <a:solidFill>
                  <a:srgbClr val="000000"/>
                </a:solidFill>
                <a:latin typeface="system-ui"/>
              </a:rPr>
              <a:t>. They were </a:t>
            </a:r>
            <a:r>
              <a:rPr lang="en-GB" b="1" dirty="0">
                <a:solidFill>
                  <a:srgbClr val="000000"/>
                </a:solidFill>
                <a:latin typeface="system-ui"/>
              </a:rPr>
              <a:t>slain with the sword</a:t>
            </a:r>
            <a:r>
              <a:rPr lang="en-GB" dirty="0" smtClean="0">
                <a:solidFill>
                  <a:srgbClr val="000000"/>
                </a:solidFill>
                <a:latin typeface="system-ui"/>
              </a:rPr>
              <a:t>. They </a:t>
            </a:r>
            <a:r>
              <a:rPr lang="en-GB" dirty="0">
                <a:solidFill>
                  <a:srgbClr val="000000"/>
                </a:solidFill>
                <a:latin typeface="system-ui"/>
              </a:rPr>
              <a:t>went around in sheep skins and in goat skins; being </a:t>
            </a:r>
            <a:r>
              <a:rPr lang="en-GB" b="1" dirty="0">
                <a:solidFill>
                  <a:srgbClr val="000000"/>
                </a:solidFill>
                <a:latin typeface="system-ui"/>
              </a:rPr>
              <a:t>destitute, afflicted, ill-treated</a:t>
            </a:r>
            <a:r>
              <a:rPr lang="en-GB" dirty="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of whom the world was not </a:t>
            </a:r>
            <a:r>
              <a:rPr lang="en-GB" b="1" dirty="0" smtClean="0">
                <a:solidFill>
                  <a:srgbClr val="000000"/>
                </a:solidFill>
                <a:latin typeface="system-ui"/>
              </a:rPr>
              <a:t>worthy</a:t>
            </a:r>
            <a:r>
              <a:rPr lang="en-GB" dirty="0" smtClean="0">
                <a:solidFill>
                  <a:srgbClr val="000000"/>
                </a:solidFill>
                <a:latin typeface="system-ui"/>
              </a:rPr>
              <a:t> -</a:t>
            </a:r>
            <a:r>
              <a:rPr lang="en-GB" b="1" dirty="0" smtClean="0">
                <a:solidFill>
                  <a:srgbClr val="000000"/>
                </a:solidFill>
                <a:latin typeface="system-ui"/>
              </a:rPr>
              <a:t>wandering</a:t>
            </a:r>
            <a:r>
              <a:rPr lang="en-GB" dirty="0" smtClean="0">
                <a:solidFill>
                  <a:srgbClr val="000000"/>
                </a:solidFill>
                <a:latin typeface="system-ui"/>
              </a:rPr>
              <a:t> </a:t>
            </a:r>
            <a:r>
              <a:rPr lang="en-GB" dirty="0">
                <a:solidFill>
                  <a:srgbClr val="000000"/>
                </a:solidFill>
                <a:latin typeface="system-ui"/>
              </a:rPr>
              <a:t>in deserts, mountains, caves, and the holes of the earth</a:t>
            </a:r>
            <a:r>
              <a:rPr lang="en-GB" dirty="0" smtClean="0">
                <a:solidFill>
                  <a:srgbClr val="000000"/>
                </a:solidFill>
                <a:latin typeface="system-ui"/>
              </a:rPr>
              <a:t>. Heb. 11:35-38</a:t>
            </a:r>
            <a:endParaRPr lang="en-GB" dirty="0"/>
          </a:p>
        </p:txBody>
      </p:sp>
    </p:spTree>
    <p:extLst>
      <p:ext uri="{BB962C8B-B14F-4D97-AF65-F5344CB8AC3E}">
        <p14:creationId xmlns:p14="http://schemas.microsoft.com/office/powerpoint/2010/main" val="350399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4126" y="609600"/>
            <a:ext cx="3166636" cy="584775"/>
          </a:xfrm>
          <a:prstGeom prst="rect">
            <a:avLst/>
          </a:prstGeom>
          <a:noFill/>
        </p:spPr>
        <p:txBody>
          <a:bodyPr wrap="none" rtlCol="0">
            <a:spAutoFit/>
          </a:bodyPr>
          <a:lstStyle/>
          <a:p>
            <a:r>
              <a:rPr lang="en-GB" sz="3200" b="1" dirty="0" smtClean="0"/>
              <a:t>Evil and the Cross</a:t>
            </a:r>
            <a:endParaRPr lang="en-GB" sz="3200" b="1" dirty="0"/>
          </a:p>
        </p:txBody>
      </p:sp>
      <p:sp>
        <p:nvSpPr>
          <p:cNvPr id="3" name="TextBox 2"/>
          <p:cNvSpPr txBox="1"/>
          <p:nvPr/>
        </p:nvSpPr>
        <p:spPr>
          <a:xfrm>
            <a:off x="312822" y="1660357"/>
            <a:ext cx="7641836" cy="3693319"/>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Evil is a mystery: already present before the creation of the world</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Evil has a cosmic connection: beyond this world</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Evil is not an abstract atmosphere: resides in persons</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Evil is a parasite within God’ good creation: cannot create </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Evil perverts and corrupts the created good</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Evil becomes the instrument of its own destruction</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God is sovereign over all creation, including evil  </a:t>
            </a:r>
          </a:p>
        </p:txBody>
      </p:sp>
    </p:spTree>
    <p:extLst>
      <p:ext uri="{BB962C8B-B14F-4D97-AF65-F5344CB8AC3E}">
        <p14:creationId xmlns:p14="http://schemas.microsoft.com/office/powerpoint/2010/main" val="3155514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7733" y="380960"/>
            <a:ext cx="1716506" cy="400110"/>
          </a:xfrm>
          <a:prstGeom prst="rect">
            <a:avLst/>
          </a:prstGeom>
          <a:noFill/>
        </p:spPr>
        <p:txBody>
          <a:bodyPr wrap="square" rtlCol="0">
            <a:spAutoFit/>
          </a:bodyPr>
          <a:lstStyle/>
          <a:p>
            <a:r>
              <a:rPr lang="en-GB" sz="2000" b="1" dirty="0" smtClean="0">
                <a:latin typeface="system-ui"/>
              </a:rPr>
              <a:t>A New Hope</a:t>
            </a:r>
            <a:endParaRPr lang="en-GB" sz="2000" b="1" dirty="0">
              <a:latin typeface="system-ui"/>
            </a:endParaRPr>
          </a:p>
        </p:txBody>
      </p:sp>
      <p:sp>
        <p:nvSpPr>
          <p:cNvPr id="4" name="Rectangle 3"/>
          <p:cNvSpPr/>
          <p:nvPr/>
        </p:nvSpPr>
        <p:spPr>
          <a:xfrm>
            <a:off x="425115" y="1163830"/>
            <a:ext cx="8021051" cy="1754326"/>
          </a:xfrm>
          <a:prstGeom prst="rect">
            <a:avLst/>
          </a:prstGeom>
        </p:spPr>
        <p:txBody>
          <a:bodyPr wrap="square">
            <a:spAutoFit/>
          </a:bodyPr>
          <a:lstStyle/>
          <a:p>
            <a:r>
              <a:rPr lang="en-GB" b="1" baseline="30000" dirty="0">
                <a:solidFill>
                  <a:srgbClr val="000000"/>
                </a:solidFill>
                <a:latin typeface="system-ui"/>
              </a:rPr>
              <a:t> </a:t>
            </a:r>
            <a:r>
              <a:rPr lang="en-GB" b="1" baseline="30000" dirty="0" smtClean="0">
                <a:solidFill>
                  <a:srgbClr val="000000"/>
                </a:solidFill>
                <a:latin typeface="system-ui"/>
              </a:rPr>
              <a:t>… </a:t>
            </a:r>
            <a:r>
              <a:rPr lang="en-GB" b="1" dirty="0" smtClean="0">
                <a:solidFill>
                  <a:srgbClr val="000000"/>
                </a:solidFill>
                <a:latin typeface="system-ui"/>
              </a:rPr>
              <a:t>looking </a:t>
            </a:r>
            <a:r>
              <a:rPr lang="en-GB" b="1" dirty="0">
                <a:solidFill>
                  <a:srgbClr val="000000"/>
                </a:solidFill>
                <a:latin typeface="system-ui"/>
              </a:rPr>
              <a:t>for the blessed hope and appearing of the glory of our great God and </a:t>
            </a:r>
            <a:r>
              <a:rPr lang="en-GB" b="1" dirty="0" smtClean="0">
                <a:solidFill>
                  <a:srgbClr val="000000"/>
                </a:solidFill>
                <a:latin typeface="system-ui"/>
              </a:rPr>
              <a:t>Saviour</a:t>
            </a:r>
            <a:r>
              <a:rPr lang="en-GB" b="1" dirty="0">
                <a:solidFill>
                  <a:srgbClr val="000000"/>
                </a:solidFill>
                <a:latin typeface="system-ui"/>
              </a:rPr>
              <a:t>, Jesus </a:t>
            </a:r>
            <a:r>
              <a:rPr lang="en-GB" b="1" dirty="0" smtClean="0">
                <a:solidFill>
                  <a:srgbClr val="000000"/>
                </a:solidFill>
                <a:latin typeface="system-ui"/>
              </a:rPr>
              <a:t>Christ </a:t>
            </a:r>
            <a:r>
              <a:rPr lang="en-GB" b="1" baseline="30000" dirty="0">
                <a:solidFill>
                  <a:srgbClr val="000000"/>
                </a:solidFill>
                <a:latin typeface="system-ui"/>
              </a:rPr>
              <a:t> </a:t>
            </a:r>
            <a:r>
              <a:rPr lang="en-GB" b="1" dirty="0">
                <a:solidFill>
                  <a:srgbClr val="000000"/>
                </a:solidFill>
                <a:latin typeface="system-ui"/>
              </a:rPr>
              <a:t>who gave himself for us</a:t>
            </a:r>
            <a:r>
              <a:rPr lang="en-GB" dirty="0">
                <a:solidFill>
                  <a:srgbClr val="000000"/>
                </a:solidFill>
                <a:latin typeface="system-ui"/>
              </a:rPr>
              <a:t>, that he might redeem us from all iniquity, and purify for himself a people for his own possession, zealous for good works</a:t>
            </a:r>
            <a:r>
              <a:rPr lang="en-GB" dirty="0" smtClean="0">
                <a:solidFill>
                  <a:srgbClr val="000000"/>
                </a:solidFill>
                <a:latin typeface="system-ui"/>
              </a:rPr>
              <a:t>.</a:t>
            </a:r>
            <a:r>
              <a:rPr lang="en-GB" dirty="0">
                <a:solidFill>
                  <a:srgbClr val="000000"/>
                </a:solidFill>
                <a:latin typeface="system-ui"/>
              </a:rPr>
              <a:t> Titus </a:t>
            </a:r>
            <a:r>
              <a:rPr lang="en-GB" dirty="0" smtClean="0">
                <a:solidFill>
                  <a:srgbClr val="000000"/>
                </a:solidFill>
                <a:latin typeface="system-ui"/>
              </a:rPr>
              <a:t>2:13-14</a:t>
            </a:r>
            <a:endParaRPr lang="en-GB" dirty="0">
              <a:solidFill>
                <a:srgbClr val="000000"/>
              </a:solidFill>
              <a:latin typeface="system-ui"/>
            </a:endParaRPr>
          </a:p>
          <a:p>
            <a:r>
              <a:rPr lang="en-GB" dirty="0"/>
              <a:t/>
            </a:r>
            <a:br>
              <a:rPr lang="en-GB" dirty="0"/>
            </a:br>
            <a:r>
              <a:rPr lang="en-GB" dirty="0">
                <a:solidFill>
                  <a:srgbClr val="000000"/>
                </a:solidFill>
                <a:latin typeface="system-ui"/>
              </a:rPr>
              <a:t> </a:t>
            </a:r>
            <a:endParaRPr lang="en-GB" dirty="0"/>
          </a:p>
        </p:txBody>
      </p:sp>
      <p:sp>
        <p:nvSpPr>
          <p:cNvPr id="5" name="Rectangle 4"/>
          <p:cNvSpPr/>
          <p:nvPr/>
        </p:nvSpPr>
        <p:spPr>
          <a:xfrm>
            <a:off x="352925" y="3772089"/>
            <a:ext cx="8622631" cy="369332"/>
          </a:xfrm>
          <a:prstGeom prst="rect">
            <a:avLst/>
          </a:prstGeom>
        </p:spPr>
        <p:txBody>
          <a:bodyPr wrap="square">
            <a:spAutoFit/>
          </a:bodyPr>
          <a:lstStyle/>
          <a:p>
            <a:r>
              <a:rPr lang="en-GB" b="1" dirty="0">
                <a:solidFill>
                  <a:srgbClr val="000000"/>
                </a:solidFill>
                <a:latin typeface="system-ui"/>
              </a:rPr>
              <a:t> </a:t>
            </a:r>
            <a:endParaRPr lang="en-GB" b="0" i="0" dirty="0">
              <a:solidFill>
                <a:srgbClr val="000000"/>
              </a:solidFill>
              <a:effectLst/>
              <a:latin typeface="system-ui"/>
            </a:endParaRPr>
          </a:p>
        </p:txBody>
      </p:sp>
      <p:sp>
        <p:nvSpPr>
          <p:cNvPr id="6" name="Rectangle 5"/>
          <p:cNvSpPr/>
          <p:nvPr/>
        </p:nvSpPr>
        <p:spPr>
          <a:xfrm>
            <a:off x="268702" y="4510752"/>
            <a:ext cx="8462209" cy="2031325"/>
          </a:xfrm>
          <a:prstGeom prst="rect">
            <a:avLst/>
          </a:prstGeom>
        </p:spPr>
        <p:txBody>
          <a:bodyPr wrap="square">
            <a:spAutoFit/>
          </a:bodyPr>
          <a:lstStyle/>
          <a:p>
            <a:r>
              <a:rPr lang="en-GB" dirty="0">
                <a:solidFill>
                  <a:srgbClr val="000000"/>
                </a:solidFill>
                <a:latin typeface="system-ui"/>
              </a:rPr>
              <a:t>They sang </a:t>
            </a:r>
            <a:r>
              <a:rPr lang="en-GB" b="1" dirty="0">
                <a:solidFill>
                  <a:srgbClr val="000000"/>
                </a:solidFill>
                <a:latin typeface="system-ui"/>
              </a:rPr>
              <a:t>a new song</a:t>
            </a:r>
            <a:r>
              <a:rPr lang="en-GB" dirty="0">
                <a:solidFill>
                  <a:srgbClr val="000000"/>
                </a:solidFill>
                <a:latin typeface="system-ui"/>
              </a:rPr>
              <a:t>, saying</a:t>
            </a:r>
            <a:r>
              <a:rPr lang="en-GB" dirty="0" smtClean="0">
                <a:solidFill>
                  <a:srgbClr val="000000"/>
                </a:solidFill>
                <a:latin typeface="system-ui"/>
              </a:rPr>
              <a:t>, “</a:t>
            </a:r>
            <a:r>
              <a:rPr lang="en-GB" b="1" dirty="0">
                <a:solidFill>
                  <a:srgbClr val="000000"/>
                </a:solidFill>
                <a:latin typeface="system-ui"/>
              </a:rPr>
              <a:t>You are worthy </a:t>
            </a:r>
            <a:r>
              <a:rPr lang="en-GB" dirty="0">
                <a:solidFill>
                  <a:srgbClr val="000000"/>
                </a:solidFill>
                <a:latin typeface="system-ui"/>
              </a:rPr>
              <a:t>to take the </a:t>
            </a:r>
            <a:r>
              <a:rPr lang="en-GB" dirty="0" smtClean="0">
                <a:solidFill>
                  <a:srgbClr val="000000"/>
                </a:solidFill>
                <a:latin typeface="system-ui"/>
              </a:rPr>
              <a:t>book and </a:t>
            </a:r>
            <a:r>
              <a:rPr lang="en-GB" dirty="0">
                <a:solidFill>
                  <a:srgbClr val="000000"/>
                </a:solidFill>
                <a:latin typeface="system-ui"/>
              </a:rPr>
              <a:t>to open its </a:t>
            </a:r>
            <a:r>
              <a:rPr lang="en-GB" dirty="0" smtClean="0">
                <a:solidFill>
                  <a:srgbClr val="000000"/>
                </a:solidFill>
                <a:latin typeface="system-ui"/>
              </a:rPr>
              <a:t>seals: for </a:t>
            </a:r>
            <a:r>
              <a:rPr lang="en-GB" b="1" dirty="0">
                <a:solidFill>
                  <a:srgbClr val="000000"/>
                </a:solidFill>
                <a:latin typeface="system-ui"/>
              </a:rPr>
              <a:t>you were </a:t>
            </a:r>
            <a:r>
              <a:rPr lang="en-GB" b="1" dirty="0" smtClean="0">
                <a:solidFill>
                  <a:srgbClr val="000000"/>
                </a:solidFill>
                <a:latin typeface="system-ui"/>
              </a:rPr>
              <a:t>killed, and </a:t>
            </a:r>
            <a:r>
              <a:rPr lang="en-GB" b="1" dirty="0">
                <a:solidFill>
                  <a:srgbClr val="000000"/>
                </a:solidFill>
                <a:latin typeface="system-ui"/>
              </a:rPr>
              <a:t>bought us for God with your </a:t>
            </a:r>
            <a:r>
              <a:rPr lang="en-GB" b="1" dirty="0" smtClean="0">
                <a:solidFill>
                  <a:srgbClr val="000000"/>
                </a:solidFill>
                <a:latin typeface="system-ui"/>
              </a:rPr>
              <a:t>blood </a:t>
            </a:r>
            <a:r>
              <a:rPr lang="en-GB" dirty="0" smtClean="0">
                <a:solidFill>
                  <a:srgbClr val="000000"/>
                </a:solidFill>
                <a:latin typeface="system-ui"/>
              </a:rPr>
              <a:t>out </a:t>
            </a:r>
            <a:r>
              <a:rPr lang="en-GB" dirty="0">
                <a:solidFill>
                  <a:srgbClr val="000000"/>
                </a:solidFill>
                <a:latin typeface="system-ui"/>
              </a:rPr>
              <a:t>of every tribe, language, people, and </a:t>
            </a:r>
            <a:r>
              <a:rPr lang="en-GB" dirty="0" smtClean="0">
                <a:solidFill>
                  <a:srgbClr val="000000"/>
                </a:solidFill>
                <a:latin typeface="system-ui"/>
              </a:rPr>
              <a:t>nation, and </a:t>
            </a:r>
            <a:r>
              <a:rPr lang="en-GB" b="1" dirty="0">
                <a:solidFill>
                  <a:srgbClr val="000000"/>
                </a:solidFill>
                <a:latin typeface="system-ui"/>
              </a:rPr>
              <a:t>made us kings and priests to our </a:t>
            </a:r>
            <a:r>
              <a:rPr lang="en-GB" b="1" dirty="0" smtClean="0">
                <a:solidFill>
                  <a:srgbClr val="000000"/>
                </a:solidFill>
                <a:latin typeface="system-ui"/>
              </a:rPr>
              <a:t>God, and </a:t>
            </a:r>
            <a:r>
              <a:rPr lang="en-GB" b="1" dirty="0">
                <a:solidFill>
                  <a:srgbClr val="000000"/>
                </a:solidFill>
                <a:latin typeface="system-ui"/>
              </a:rPr>
              <a:t>we will reign on the </a:t>
            </a:r>
            <a:r>
              <a:rPr lang="en-GB" b="1" dirty="0" smtClean="0">
                <a:solidFill>
                  <a:srgbClr val="000000"/>
                </a:solidFill>
                <a:latin typeface="system-ui"/>
              </a:rPr>
              <a:t>earth</a:t>
            </a:r>
            <a:r>
              <a:rPr lang="en-GB" b="1" dirty="0">
                <a:solidFill>
                  <a:srgbClr val="000000"/>
                </a:solidFill>
                <a:latin typeface="system-ui"/>
              </a:rPr>
              <a:t> </a:t>
            </a:r>
            <a:r>
              <a:rPr lang="en-GB" dirty="0" smtClean="0">
                <a:solidFill>
                  <a:srgbClr val="000000"/>
                </a:solidFill>
                <a:latin typeface="system-ui"/>
              </a:rPr>
              <a:t>… </a:t>
            </a:r>
            <a:r>
              <a:rPr lang="en-GB" dirty="0">
                <a:solidFill>
                  <a:srgbClr val="000000"/>
                </a:solidFill>
                <a:latin typeface="system-ui"/>
              </a:rPr>
              <a:t>I heard every created thing which is in heaven, on the earth, under the earth, on the sea, and everything in them, saying, </a:t>
            </a:r>
            <a:r>
              <a:rPr lang="en-GB" b="1" dirty="0">
                <a:solidFill>
                  <a:srgbClr val="000000"/>
                </a:solidFill>
                <a:latin typeface="system-ui"/>
              </a:rPr>
              <a:t>“To him who sits on the throne, and to the Lamb be the blessing, the </a:t>
            </a:r>
            <a:r>
              <a:rPr lang="en-GB" b="1" dirty="0" smtClean="0">
                <a:solidFill>
                  <a:srgbClr val="000000"/>
                </a:solidFill>
                <a:latin typeface="system-ui"/>
              </a:rPr>
              <a:t>honour</a:t>
            </a:r>
            <a:r>
              <a:rPr lang="en-GB" b="1" dirty="0">
                <a:solidFill>
                  <a:srgbClr val="000000"/>
                </a:solidFill>
                <a:latin typeface="system-ui"/>
              </a:rPr>
              <a:t>, the glory, and the dominion, forever and ever! Amen</a:t>
            </a:r>
            <a:r>
              <a:rPr lang="en-GB" b="1" dirty="0" smtClean="0">
                <a:solidFill>
                  <a:srgbClr val="000000"/>
                </a:solidFill>
                <a:latin typeface="system-ui"/>
              </a:rPr>
              <a:t>! </a:t>
            </a:r>
            <a:r>
              <a:rPr lang="en-GB" dirty="0" smtClean="0">
                <a:solidFill>
                  <a:srgbClr val="000000"/>
                </a:solidFill>
                <a:latin typeface="system-ui"/>
              </a:rPr>
              <a:t>Rev. 5:9-10, 13.</a:t>
            </a:r>
          </a:p>
        </p:txBody>
      </p:sp>
      <p:sp>
        <p:nvSpPr>
          <p:cNvPr id="3" name="Rectangle 2"/>
          <p:cNvSpPr/>
          <p:nvPr/>
        </p:nvSpPr>
        <p:spPr>
          <a:xfrm>
            <a:off x="268702" y="2606459"/>
            <a:ext cx="8791075" cy="1754326"/>
          </a:xfrm>
          <a:prstGeom prst="rect">
            <a:avLst/>
          </a:prstGeom>
        </p:spPr>
        <p:txBody>
          <a:bodyPr wrap="square">
            <a:spAutoFit/>
          </a:bodyPr>
          <a:lstStyle/>
          <a:p>
            <a:r>
              <a:rPr lang="en-GB" dirty="0">
                <a:solidFill>
                  <a:srgbClr val="000000"/>
                </a:solidFill>
                <a:latin typeface="system-ui"/>
              </a:rPr>
              <a:t>See how great a love the Father has given to us, that we should be called children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God! For this cause the world doesn’t know us, because it didn’t know him. </a:t>
            </a:r>
            <a:endParaRPr lang="en-GB" dirty="0" smtClean="0">
              <a:solidFill>
                <a:srgbClr val="000000"/>
              </a:solidFill>
              <a:latin typeface="system-ui"/>
            </a:endParaRPr>
          </a:p>
          <a:p>
            <a:r>
              <a:rPr lang="en-GB" dirty="0" smtClean="0">
                <a:solidFill>
                  <a:srgbClr val="000000"/>
                </a:solidFill>
                <a:latin typeface="system-ui"/>
              </a:rPr>
              <a:t>Beloved</a:t>
            </a:r>
            <a:r>
              <a:rPr lang="en-GB" dirty="0">
                <a:solidFill>
                  <a:srgbClr val="000000"/>
                </a:solidFill>
                <a:latin typeface="system-ui"/>
              </a:rPr>
              <a:t>, </a:t>
            </a:r>
            <a:r>
              <a:rPr lang="en-GB" b="1" dirty="0">
                <a:solidFill>
                  <a:srgbClr val="000000"/>
                </a:solidFill>
                <a:latin typeface="system-ui"/>
              </a:rPr>
              <a:t>now we are children of God</a:t>
            </a:r>
            <a:r>
              <a:rPr lang="en-GB" dirty="0">
                <a:solidFill>
                  <a:srgbClr val="000000"/>
                </a:solidFill>
                <a:latin typeface="system-ui"/>
              </a:rPr>
              <a:t>. It is not yet revealed what we will be; but </a:t>
            </a:r>
            <a:r>
              <a:rPr lang="en-GB" b="1" dirty="0">
                <a:solidFill>
                  <a:srgbClr val="000000"/>
                </a:solidFill>
                <a:latin typeface="system-ui"/>
              </a:rPr>
              <a:t>we know </a:t>
            </a:r>
            <a:r>
              <a:rPr lang="en-GB" b="1" dirty="0" smtClean="0">
                <a:solidFill>
                  <a:srgbClr val="000000"/>
                </a:solidFill>
                <a:latin typeface="system-ui"/>
              </a:rPr>
              <a:t>that </a:t>
            </a:r>
            <a:r>
              <a:rPr lang="en-GB" b="1" dirty="0">
                <a:solidFill>
                  <a:srgbClr val="000000"/>
                </a:solidFill>
                <a:latin typeface="system-ui"/>
              </a:rPr>
              <a:t>when he is revealed, we will be like him; for we will see him just as he is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Everyone who has this hope set on him purifies himself, even as he is pure. </a:t>
            </a:r>
            <a:r>
              <a:rPr lang="en-GB" dirty="0" smtClean="0">
                <a:solidFill>
                  <a:srgbClr val="000000"/>
                </a:solidFill>
                <a:latin typeface="system-ui"/>
              </a:rPr>
              <a:t>1John 3:1-3</a:t>
            </a:r>
            <a:endParaRPr lang="en-GB" dirty="0"/>
          </a:p>
        </p:txBody>
      </p:sp>
    </p:spTree>
    <p:extLst>
      <p:ext uri="{BB962C8B-B14F-4D97-AF65-F5344CB8AC3E}">
        <p14:creationId xmlns:p14="http://schemas.microsoft.com/office/powerpoint/2010/main" val="3120515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820" y="1159366"/>
            <a:ext cx="9384631" cy="2308324"/>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But </a:t>
            </a:r>
            <a:r>
              <a:rPr lang="en-GB" b="1" dirty="0">
                <a:solidFill>
                  <a:srgbClr val="000000"/>
                </a:solidFill>
                <a:latin typeface="system-ui"/>
              </a:rPr>
              <a:t>the day of the Lord will come as a thief in the night; in which the </a:t>
            </a:r>
            <a:endParaRPr lang="en-GB" b="1" dirty="0" smtClean="0">
              <a:solidFill>
                <a:srgbClr val="000000"/>
              </a:solidFill>
              <a:latin typeface="system-ui"/>
            </a:endParaRPr>
          </a:p>
          <a:p>
            <a:r>
              <a:rPr lang="en-GB" b="1" dirty="0" smtClean="0">
                <a:solidFill>
                  <a:srgbClr val="000000"/>
                </a:solidFill>
                <a:latin typeface="system-ui"/>
              </a:rPr>
              <a:t>heavens will </a:t>
            </a:r>
            <a:r>
              <a:rPr lang="en-GB" b="1" dirty="0">
                <a:solidFill>
                  <a:srgbClr val="000000"/>
                </a:solidFill>
                <a:latin typeface="system-ui"/>
              </a:rPr>
              <a:t>pass away with a great noise, and the elements will be </a:t>
            </a:r>
            <a:endParaRPr lang="en-GB" b="1" dirty="0" smtClean="0">
              <a:solidFill>
                <a:srgbClr val="000000"/>
              </a:solidFill>
              <a:latin typeface="system-ui"/>
            </a:endParaRPr>
          </a:p>
          <a:p>
            <a:r>
              <a:rPr lang="en-GB" b="1" dirty="0" smtClean="0">
                <a:solidFill>
                  <a:srgbClr val="000000"/>
                </a:solidFill>
                <a:latin typeface="system-ui"/>
              </a:rPr>
              <a:t>dissolved with fervent </a:t>
            </a:r>
            <a:r>
              <a:rPr lang="en-GB" b="1" dirty="0">
                <a:solidFill>
                  <a:srgbClr val="000000"/>
                </a:solidFill>
                <a:latin typeface="system-ui"/>
              </a:rPr>
              <a:t>heat, and the earth and the works that are in it will </a:t>
            </a:r>
            <a:endParaRPr lang="en-GB" b="1" dirty="0" smtClean="0">
              <a:solidFill>
                <a:srgbClr val="000000"/>
              </a:solidFill>
              <a:latin typeface="system-ui"/>
            </a:endParaRPr>
          </a:p>
          <a:p>
            <a:r>
              <a:rPr lang="en-GB" b="1" dirty="0" smtClean="0">
                <a:solidFill>
                  <a:srgbClr val="000000"/>
                </a:solidFill>
                <a:latin typeface="system-ui"/>
              </a:rPr>
              <a:t>be </a:t>
            </a:r>
            <a:r>
              <a:rPr lang="en-GB" b="1" dirty="0">
                <a:solidFill>
                  <a:srgbClr val="000000"/>
                </a:solidFill>
                <a:latin typeface="system-ui"/>
              </a:rPr>
              <a:t>burned up</a:t>
            </a:r>
            <a:r>
              <a:rPr lang="en-GB" dirty="0">
                <a:solidFill>
                  <a:srgbClr val="000000"/>
                </a:solidFill>
                <a:latin typeface="system-ui"/>
              </a:rPr>
              <a:t>. </a:t>
            </a:r>
            <a:r>
              <a:rPr lang="en-GB" dirty="0" smtClean="0">
                <a:solidFill>
                  <a:srgbClr val="000000"/>
                </a:solidFill>
                <a:latin typeface="system-ui"/>
              </a:rPr>
              <a:t>Therefore </a:t>
            </a:r>
            <a:r>
              <a:rPr lang="en-GB" dirty="0">
                <a:solidFill>
                  <a:srgbClr val="000000"/>
                </a:solidFill>
                <a:latin typeface="system-ui"/>
              </a:rPr>
              <a:t>since all these things will be destroyed like this, what kind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people ought </a:t>
            </a:r>
            <a:r>
              <a:rPr lang="en-GB" dirty="0" smtClean="0">
                <a:solidFill>
                  <a:srgbClr val="000000"/>
                </a:solidFill>
                <a:latin typeface="system-ui"/>
              </a:rPr>
              <a:t>you </a:t>
            </a:r>
            <a:r>
              <a:rPr lang="en-GB" dirty="0">
                <a:solidFill>
                  <a:srgbClr val="000000"/>
                </a:solidFill>
                <a:latin typeface="system-ui"/>
              </a:rPr>
              <a:t>to be in holy living and godliness, </a:t>
            </a:r>
            <a:r>
              <a:rPr lang="en-GB" dirty="0" smtClean="0">
                <a:solidFill>
                  <a:srgbClr val="000000"/>
                </a:solidFill>
                <a:latin typeface="system-ui"/>
              </a:rPr>
              <a:t>looking </a:t>
            </a:r>
            <a:r>
              <a:rPr lang="en-GB" dirty="0">
                <a:solidFill>
                  <a:srgbClr val="000000"/>
                </a:solidFill>
                <a:latin typeface="system-ui"/>
              </a:rPr>
              <a:t>for and </a:t>
            </a:r>
            <a:r>
              <a:rPr lang="en-GB" b="1" dirty="0">
                <a:solidFill>
                  <a:srgbClr val="000000"/>
                </a:solidFill>
                <a:latin typeface="system-ui"/>
              </a:rPr>
              <a:t>earnestly desiring the coming </a:t>
            </a:r>
            <a:r>
              <a:rPr lang="en-GB" b="1" dirty="0" smtClean="0">
                <a:solidFill>
                  <a:srgbClr val="000000"/>
                </a:solidFill>
                <a:latin typeface="system-ui"/>
              </a:rPr>
              <a:t>of </a:t>
            </a:r>
            <a:r>
              <a:rPr lang="en-GB" b="1" dirty="0">
                <a:solidFill>
                  <a:srgbClr val="000000"/>
                </a:solidFill>
                <a:latin typeface="system-ui"/>
              </a:rPr>
              <a:t>the day of God</a:t>
            </a:r>
            <a:r>
              <a:rPr lang="en-GB" dirty="0">
                <a:solidFill>
                  <a:srgbClr val="000000"/>
                </a:solidFill>
                <a:latin typeface="system-ui"/>
              </a:rPr>
              <a:t>, which will cause the burning heavens to be dissolved, and the elements will melt with fervent heat? </a:t>
            </a:r>
            <a:r>
              <a:rPr lang="en-GB" b="1" dirty="0" smtClean="0">
                <a:solidFill>
                  <a:srgbClr val="000000"/>
                </a:solidFill>
                <a:latin typeface="system-ui"/>
              </a:rPr>
              <a:t>But</a:t>
            </a:r>
            <a:r>
              <a:rPr lang="en-GB" b="1" dirty="0">
                <a:solidFill>
                  <a:srgbClr val="000000"/>
                </a:solidFill>
                <a:latin typeface="system-ui"/>
              </a:rPr>
              <a:t>, according to his promise, we look for new heavens and a new earth, in which righteousness dwells</a:t>
            </a:r>
            <a:r>
              <a:rPr lang="en-GB" dirty="0" smtClean="0">
                <a:solidFill>
                  <a:srgbClr val="000000"/>
                </a:solidFill>
                <a:latin typeface="system-ui"/>
              </a:rPr>
              <a:t>. 2Pet. 3:10-13</a:t>
            </a:r>
            <a:endParaRPr lang="en-GB" dirty="0"/>
          </a:p>
        </p:txBody>
      </p:sp>
      <p:sp>
        <p:nvSpPr>
          <p:cNvPr id="3" name="Rectangle 2"/>
          <p:cNvSpPr/>
          <p:nvPr/>
        </p:nvSpPr>
        <p:spPr>
          <a:xfrm>
            <a:off x="240631" y="3708321"/>
            <a:ext cx="9200148" cy="2585323"/>
          </a:xfrm>
          <a:prstGeom prst="rect">
            <a:avLst/>
          </a:prstGeom>
        </p:spPr>
        <p:txBody>
          <a:bodyPr wrap="square">
            <a:spAutoFit/>
          </a:bodyPr>
          <a:lstStyle/>
          <a:p>
            <a:pPr lvl="0"/>
            <a:r>
              <a:rPr lang="en-GB" dirty="0">
                <a:solidFill>
                  <a:srgbClr val="000000"/>
                </a:solidFill>
                <a:latin typeface="system-ui"/>
              </a:rPr>
              <a:t>I saw </a:t>
            </a:r>
            <a:r>
              <a:rPr lang="en-GB" b="1" dirty="0">
                <a:solidFill>
                  <a:srgbClr val="000000"/>
                </a:solidFill>
                <a:latin typeface="system-ui"/>
              </a:rPr>
              <a:t>a new heaven and a new earth</a:t>
            </a:r>
            <a:r>
              <a:rPr lang="en-GB" dirty="0">
                <a:solidFill>
                  <a:srgbClr val="000000"/>
                </a:solidFill>
                <a:latin typeface="system-ui"/>
              </a:rPr>
              <a:t>: for the first heaven and the first earth have passed away, and the sea is no more. I saw </a:t>
            </a:r>
            <a:r>
              <a:rPr lang="en-GB" b="1" dirty="0">
                <a:solidFill>
                  <a:srgbClr val="000000"/>
                </a:solidFill>
                <a:latin typeface="system-ui"/>
              </a:rPr>
              <a:t>the holy city, New Jerusalem</a:t>
            </a:r>
            <a:r>
              <a:rPr lang="en-GB" dirty="0">
                <a:solidFill>
                  <a:srgbClr val="000000"/>
                </a:solidFill>
                <a:latin typeface="system-ui"/>
              </a:rPr>
              <a:t>, coming down out of heaven from God, </a:t>
            </a:r>
            <a:r>
              <a:rPr lang="en-GB" b="1" dirty="0">
                <a:solidFill>
                  <a:srgbClr val="000000"/>
                </a:solidFill>
                <a:latin typeface="system-ui"/>
              </a:rPr>
              <a:t>prepared like a bride adorned for her husband</a:t>
            </a:r>
            <a:r>
              <a:rPr lang="en-GB" dirty="0">
                <a:solidFill>
                  <a:srgbClr val="000000"/>
                </a:solidFill>
                <a:latin typeface="system-ui"/>
              </a:rPr>
              <a:t>. I heard a loud voice out of heaven saying, </a:t>
            </a:r>
            <a:r>
              <a:rPr lang="en-GB" b="1" dirty="0">
                <a:solidFill>
                  <a:srgbClr val="000000"/>
                </a:solidFill>
                <a:latin typeface="system-ui"/>
              </a:rPr>
              <a:t>“Behold, God’s dwelling </a:t>
            </a:r>
            <a:r>
              <a:rPr lang="en-GB" b="1" dirty="0" smtClean="0">
                <a:solidFill>
                  <a:srgbClr val="000000"/>
                </a:solidFill>
                <a:latin typeface="system-ui"/>
              </a:rPr>
              <a:t>[tabernacle] is among men </a:t>
            </a:r>
            <a:r>
              <a:rPr lang="en-GB" dirty="0" smtClean="0">
                <a:solidFill>
                  <a:srgbClr val="000000"/>
                </a:solidFill>
                <a:latin typeface="system-ui"/>
              </a:rPr>
              <a:t>[with people]</a:t>
            </a:r>
            <a:r>
              <a:rPr lang="en-GB" b="1" dirty="0" smtClean="0">
                <a:solidFill>
                  <a:srgbClr val="000000"/>
                </a:solidFill>
                <a:latin typeface="system-ui"/>
              </a:rPr>
              <a:t>, </a:t>
            </a:r>
            <a:r>
              <a:rPr lang="en-GB" b="1" dirty="0">
                <a:solidFill>
                  <a:srgbClr val="000000"/>
                </a:solidFill>
                <a:latin typeface="system-ui"/>
              </a:rPr>
              <a:t>and he will dwell with them, and they will be his people, and God himself will be with them as their God.</a:t>
            </a:r>
            <a:r>
              <a:rPr lang="en-GB" dirty="0">
                <a:solidFill>
                  <a:srgbClr val="000000"/>
                </a:solidFill>
                <a:latin typeface="system-ui"/>
              </a:rPr>
              <a:t> He will wipe away every tear from their eyes. Death will be no more; neither will there be mourning, nor crying, nor pain, any more. </a:t>
            </a:r>
            <a:r>
              <a:rPr lang="en-GB" b="1" dirty="0">
                <a:solidFill>
                  <a:srgbClr val="000000"/>
                </a:solidFill>
                <a:latin typeface="system-ui"/>
              </a:rPr>
              <a:t>The first things have passed away.” </a:t>
            </a:r>
            <a:r>
              <a:rPr lang="en-GB" dirty="0">
                <a:solidFill>
                  <a:srgbClr val="000000"/>
                </a:solidFill>
                <a:latin typeface="system-ui"/>
              </a:rPr>
              <a:t>He who sits on the throne said, “</a:t>
            </a:r>
            <a:r>
              <a:rPr lang="en-GB" b="1" dirty="0">
                <a:solidFill>
                  <a:srgbClr val="000000"/>
                </a:solidFill>
                <a:latin typeface="system-ui"/>
              </a:rPr>
              <a:t>Behold, I am making all things new</a:t>
            </a:r>
            <a:r>
              <a:rPr lang="en-GB" dirty="0">
                <a:solidFill>
                  <a:srgbClr val="000000"/>
                </a:solidFill>
                <a:latin typeface="system-ui"/>
              </a:rPr>
              <a:t>.” Rev. 21:1-5</a:t>
            </a:r>
            <a:endParaRPr lang="en-GB" dirty="0">
              <a:solidFill>
                <a:srgbClr val="000000"/>
              </a:solidFill>
              <a:latin typeface="system-ui"/>
            </a:endParaRPr>
          </a:p>
        </p:txBody>
      </p:sp>
      <p:sp>
        <p:nvSpPr>
          <p:cNvPr id="5" name="TextBox 4"/>
          <p:cNvSpPr txBox="1"/>
          <p:nvPr/>
        </p:nvSpPr>
        <p:spPr>
          <a:xfrm>
            <a:off x="2205790" y="320843"/>
            <a:ext cx="3547766" cy="400110"/>
          </a:xfrm>
          <a:prstGeom prst="rect">
            <a:avLst/>
          </a:prstGeom>
          <a:noFill/>
        </p:spPr>
        <p:txBody>
          <a:bodyPr wrap="none" rtlCol="0">
            <a:spAutoFit/>
          </a:bodyPr>
          <a:lstStyle/>
          <a:p>
            <a:r>
              <a:rPr lang="en-GB" sz="2000" b="1" dirty="0" smtClean="0">
                <a:latin typeface="system-ui"/>
              </a:rPr>
              <a:t>New Heaven and New Earth</a:t>
            </a:r>
            <a:endParaRPr lang="en-GB" sz="2000" b="1" dirty="0">
              <a:latin typeface="system-ui"/>
            </a:endParaRPr>
          </a:p>
        </p:txBody>
      </p:sp>
    </p:spTree>
    <p:extLst>
      <p:ext uri="{BB962C8B-B14F-4D97-AF65-F5344CB8AC3E}">
        <p14:creationId xmlns:p14="http://schemas.microsoft.com/office/powerpoint/2010/main" val="19869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778" y="1307397"/>
            <a:ext cx="7772399" cy="646331"/>
          </a:xfrm>
          <a:prstGeom prst="rect">
            <a:avLst/>
          </a:prstGeom>
        </p:spPr>
        <p:txBody>
          <a:bodyPr wrap="square">
            <a:spAutoFit/>
          </a:bodyPr>
          <a:lstStyle/>
          <a:p>
            <a:r>
              <a:rPr lang="en-GB" b="0" i="0" dirty="0" smtClean="0">
                <a:solidFill>
                  <a:srgbClr val="000000"/>
                </a:solidFill>
                <a:effectLst/>
                <a:latin typeface="system-ui"/>
              </a:rPr>
              <a:t>During supper, </a:t>
            </a:r>
            <a:r>
              <a:rPr lang="en-GB" b="1" i="0" dirty="0" smtClean="0">
                <a:solidFill>
                  <a:srgbClr val="000000"/>
                </a:solidFill>
                <a:effectLst/>
                <a:latin typeface="system-ui"/>
              </a:rPr>
              <a:t>the devil having already put into the heart of Judas Iscariot</a:t>
            </a:r>
            <a:r>
              <a:rPr lang="en-GB" b="0" i="0" dirty="0" smtClean="0">
                <a:solidFill>
                  <a:srgbClr val="000000"/>
                </a:solidFill>
                <a:effectLst/>
                <a:latin typeface="system-ui"/>
              </a:rPr>
              <a:t>, Simon’s son, to betray him Jn. 13:2</a:t>
            </a:r>
            <a:endParaRPr lang="en-GB" dirty="0"/>
          </a:p>
        </p:txBody>
      </p:sp>
      <p:sp>
        <p:nvSpPr>
          <p:cNvPr id="3" name="Rectangle 2"/>
          <p:cNvSpPr/>
          <p:nvPr/>
        </p:nvSpPr>
        <p:spPr>
          <a:xfrm>
            <a:off x="296778" y="3369811"/>
            <a:ext cx="8382000" cy="923330"/>
          </a:xfrm>
          <a:prstGeom prst="rect">
            <a:avLst/>
          </a:prstGeom>
        </p:spPr>
        <p:txBody>
          <a:bodyPr wrap="square">
            <a:spAutoFit/>
          </a:bodyPr>
          <a:lstStyle/>
          <a:p>
            <a:r>
              <a:rPr lang="en-GB" b="0" i="0" dirty="0" smtClean="0">
                <a:solidFill>
                  <a:srgbClr val="000000"/>
                </a:solidFill>
                <a:effectLst/>
                <a:latin typeface="system-ui"/>
              </a:rPr>
              <a:t>[Jesus] being delivered up by the </a:t>
            </a:r>
            <a:r>
              <a:rPr lang="en-GB" b="1" i="0" dirty="0" smtClean="0">
                <a:solidFill>
                  <a:srgbClr val="000000"/>
                </a:solidFill>
                <a:effectLst/>
                <a:latin typeface="system-ui"/>
              </a:rPr>
              <a:t>determined counsel and foreknowledge of God</a:t>
            </a:r>
            <a:r>
              <a:rPr lang="en-GB" b="0" i="0" dirty="0" smtClean="0">
                <a:solidFill>
                  <a:srgbClr val="000000"/>
                </a:solidFill>
                <a:effectLst/>
                <a:latin typeface="system-ui"/>
              </a:rPr>
              <a:t>, you have taken by </a:t>
            </a:r>
            <a:r>
              <a:rPr lang="en-GB" b="1" i="0" dirty="0" smtClean="0">
                <a:solidFill>
                  <a:srgbClr val="000000"/>
                </a:solidFill>
                <a:effectLst/>
                <a:latin typeface="system-ui"/>
              </a:rPr>
              <a:t>the hand of lawless men</a:t>
            </a:r>
            <a:r>
              <a:rPr lang="en-GB" b="0" i="0" dirty="0" smtClean="0">
                <a:solidFill>
                  <a:srgbClr val="000000"/>
                </a:solidFill>
                <a:effectLst/>
                <a:latin typeface="system-ui"/>
              </a:rPr>
              <a:t>, crucified and killed; Acts 2:23</a:t>
            </a:r>
            <a:endParaRPr lang="en-GB" dirty="0"/>
          </a:p>
        </p:txBody>
      </p:sp>
      <p:sp>
        <p:nvSpPr>
          <p:cNvPr id="4" name="Rectangle 3"/>
          <p:cNvSpPr/>
          <p:nvPr/>
        </p:nvSpPr>
        <p:spPr>
          <a:xfrm>
            <a:off x="296778" y="4562109"/>
            <a:ext cx="8558463" cy="1754326"/>
          </a:xfrm>
          <a:prstGeom prst="rect">
            <a:avLst/>
          </a:prstGeom>
        </p:spPr>
        <p:txBody>
          <a:bodyPr wrap="square">
            <a:spAutoFit/>
          </a:bodyPr>
          <a:lstStyle/>
          <a:p>
            <a:r>
              <a:rPr lang="en-GB" b="0" i="0" dirty="0" smtClean="0">
                <a:solidFill>
                  <a:srgbClr val="000000"/>
                </a:solidFill>
                <a:effectLst/>
                <a:latin typeface="system-ui"/>
              </a:rPr>
              <a:t>[God] by the mouth of your servant, David, said, ‘Why do the nations rage,</a:t>
            </a:r>
            <a:r>
              <a:rPr lang="en-GB" dirty="0">
                <a:solidFill>
                  <a:srgbClr val="000000"/>
                </a:solidFill>
                <a:latin typeface="system-ui"/>
              </a:rPr>
              <a:t> </a:t>
            </a:r>
            <a:r>
              <a:rPr lang="en-GB" b="0" i="0" dirty="0" smtClean="0">
                <a:solidFill>
                  <a:srgbClr val="000000"/>
                </a:solidFill>
                <a:effectLst/>
                <a:latin typeface="system-ui"/>
              </a:rPr>
              <a:t>and the peoples plot a vain thing?</a:t>
            </a:r>
            <a:r>
              <a:rPr lang="en-GB" dirty="0">
                <a:solidFill>
                  <a:srgbClr val="000000"/>
                </a:solidFill>
                <a:latin typeface="system-ui"/>
              </a:rPr>
              <a:t> </a:t>
            </a:r>
            <a:r>
              <a:rPr lang="en-GB" b="0" i="0" dirty="0" smtClean="0">
                <a:solidFill>
                  <a:srgbClr val="000000"/>
                </a:solidFill>
                <a:effectLst/>
                <a:latin typeface="system-ui"/>
              </a:rPr>
              <a:t>The kings of the earth take a stand,</a:t>
            </a:r>
            <a:r>
              <a:rPr lang="en-GB" dirty="0">
                <a:solidFill>
                  <a:srgbClr val="000000"/>
                </a:solidFill>
                <a:latin typeface="system-ui"/>
              </a:rPr>
              <a:t> </a:t>
            </a:r>
            <a:r>
              <a:rPr lang="en-GB" b="0" i="0" dirty="0" smtClean="0">
                <a:solidFill>
                  <a:srgbClr val="000000"/>
                </a:solidFill>
                <a:effectLst/>
                <a:latin typeface="system-ui"/>
              </a:rPr>
              <a:t>and the rulers take council together,</a:t>
            </a:r>
            <a:r>
              <a:rPr lang="en-GB" dirty="0">
                <a:solidFill>
                  <a:srgbClr val="000000"/>
                </a:solidFill>
                <a:latin typeface="system-ui"/>
              </a:rPr>
              <a:t> </a:t>
            </a:r>
            <a:r>
              <a:rPr lang="en-GB" b="0" i="0" dirty="0" smtClean="0">
                <a:solidFill>
                  <a:srgbClr val="000000"/>
                </a:solidFill>
                <a:effectLst/>
                <a:latin typeface="system-ui"/>
              </a:rPr>
              <a:t>against the Lord, and against his Christ.’</a:t>
            </a:r>
            <a:r>
              <a:rPr lang="en-GB" b="0" i="0" baseline="30000" dirty="0" smtClean="0">
                <a:solidFill>
                  <a:srgbClr val="000000"/>
                </a:solidFill>
                <a:effectLst/>
                <a:latin typeface="system-ui"/>
              </a:rPr>
              <a:t> </a:t>
            </a:r>
            <a:r>
              <a:rPr lang="en-GB" b="1" i="0" baseline="30000" dirty="0" smtClean="0">
                <a:solidFill>
                  <a:srgbClr val="000000"/>
                </a:solidFill>
                <a:effectLst/>
                <a:latin typeface="system-ui"/>
              </a:rPr>
              <a:t> </a:t>
            </a:r>
            <a:r>
              <a:rPr lang="en-GB" b="0" i="0" dirty="0" smtClean="0">
                <a:solidFill>
                  <a:srgbClr val="000000"/>
                </a:solidFill>
                <a:effectLst/>
                <a:latin typeface="system-ui"/>
              </a:rPr>
              <a:t>“For truly,</a:t>
            </a:r>
            <a:r>
              <a:rPr lang="en-GB" b="0" i="0" baseline="30000" dirty="0" smtClean="0">
                <a:solidFill>
                  <a:srgbClr val="000000"/>
                </a:solidFill>
                <a:effectLst/>
                <a:latin typeface="system-ui"/>
              </a:rPr>
              <a:t> </a:t>
            </a:r>
            <a:r>
              <a:rPr lang="en-GB" b="0" i="0" dirty="0" smtClean="0">
                <a:solidFill>
                  <a:srgbClr val="000000"/>
                </a:solidFill>
                <a:effectLst/>
                <a:latin typeface="system-ui"/>
              </a:rPr>
              <a:t> both </a:t>
            </a:r>
            <a:r>
              <a:rPr lang="en-GB" b="1" i="0" dirty="0" smtClean="0">
                <a:solidFill>
                  <a:srgbClr val="000000"/>
                </a:solidFill>
                <a:effectLst/>
                <a:latin typeface="system-ui"/>
              </a:rPr>
              <a:t>Herod and Pontius Pilate, with the Gentiles and the people of Israel, were gathered together against your holy servant, Jesus, whom you anointed,</a:t>
            </a:r>
            <a:r>
              <a:rPr lang="en-GB" b="0" i="0" dirty="0" smtClean="0">
                <a:solidFill>
                  <a:srgbClr val="000000"/>
                </a:solidFill>
                <a:effectLst/>
                <a:latin typeface="system-ui"/>
              </a:rPr>
              <a:t> </a:t>
            </a:r>
            <a:r>
              <a:rPr lang="en-GB" b="1" i="0" dirty="0" smtClean="0">
                <a:solidFill>
                  <a:srgbClr val="000000"/>
                </a:solidFill>
                <a:effectLst/>
                <a:latin typeface="system-ui"/>
              </a:rPr>
              <a:t>to do whatever your hand and your council foreordained to happen</a:t>
            </a:r>
            <a:r>
              <a:rPr lang="en-GB" b="0" i="0" dirty="0" smtClean="0">
                <a:solidFill>
                  <a:srgbClr val="000000"/>
                </a:solidFill>
                <a:effectLst/>
                <a:latin typeface="system-ui"/>
              </a:rPr>
              <a:t>. Acts 4: 25-28</a:t>
            </a:r>
            <a:endParaRPr lang="en-GB" b="0" i="0" dirty="0">
              <a:solidFill>
                <a:srgbClr val="000000"/>
              </a:solidFill>
              <a:effectLst/>
              <a:latin typeface="system-ui"/>
            </a:endParaRPr>
          </a:p>
        </p:txBody>
      </p:sp>
      <p:sp>
        <p:nvSpPr>
          <p:cNvPr id="6" name="Rectangle 5"/>
          <p:cNvSpPr/>
          <p:nvPr/>
        </p:nvSpPr>
        <p:spPr>
          <a:xfrm>
            <a:off x="172451" y="2088212"/>
            <a:ext cx="7636043" cy="1200329"/>
          </a:xfrm>
          <a:prstGeom prst="rect">
            <a:avLst/>
          </a:prstGeom>
        </p:spPr>
        <p:txBody>
          <a:bodyPr wrap="square">
            <a:spAutoFit/>
          </a:bodyPr>
          <a:lstStyle/>
          <a:p>
            <a:r>
              <a:rPr lang="en-GB" dirty="0">
                <a:solidFill>
                  <a:srgbClr val="000000"/>
                </a:solidFill>
                <a:latin typeface="system-ui"/>
              </a:rPr>
              <a:t>Jesus said </a:t>
            </a:r>
            <a:r>
              <a:rPr lang="en-GB" dirty="0" smtClean="0">
                <a:solidFill>
                  <a:srgbClr val="000000"/>
                </a:solidFill>
                <a:latin typeface="system-ui"/>
              </a:rPr>
              <a:t>…</a:t>
            </a:r>
            <a:r>
              <a:rPr lang="en-GB" dirty="0">
                <a:solidFill>
                  <a:srgbClr val="000000"/>
                </a:solidFill>
                <a:latin typeface="system-ui"/>
              </a:rPr>
              <a:t> “Have you come out as against a robber, with swords and clubs? </a:t>
            </a:r>
            <a:r>
              <a:rPr lang="en-GB" dirty="0" smtClean="0">
                <a:solidFill>
                  <a:srgbClr val="000000"/>
                </a:solidFill>
                <a:latin typeface="system-ui"/>
              </a:rPr>
              <a:t>When </a:t>
            </a:r>
            <a:r>
              <a:rPr lang="en-GB" dirty="0">
                <a:solidFill>
                  <a:srgbClr val="000000"/>
                </a:solidFill>
                <a:latin typeface="system-ui"/>
              </a:rPr>
              <a:t>I was with you in the temple daily, you didn’t stretch out your </a:t>
            </a:r>
            <a:endParaRPr lang="en-GB" dirty="0" smtClean="0">
              <a:solidFill>
                <a:srgbClr val="000000"/>
              </a:solidFill>
              <a:latin typeface="system-ui"/>
            </a:endParaRPr>
          </a:p>
          <a:p>
            <a:r>
              <a:rPr lang="en-GB" dirty="0" smtClean="0">
                <a:solidFill>
                  <a:srgbClr val="000000"/>
                </a:solidFill>
                <a:latin typeface="system-ui"/>
              </a:rPr>
              <a:t>hands </a:t>
            </a:r>
            <a:r>
              <a:rPr lang="en-GB" dirty="0">
                <a:solidFill>
                  <a:srgbClr val="000000"/>
                </a:solidFill>
                <a:latin typeface="system-ui"/>
              </a:rPr>
              <a:t>against me. But </a:t>
            </a:r>
            <a:r>
              <a:rPr lang="en-GB" b="1" dirty="0">
                <a:solidFill>
                  <a:srgbClr val="000000"/>
                </a:solidFill>
                <a:latin typeface="system-ui"/>
              </a:rPr>
              <a:t>this is your hour, and the power of darkness</a:t>
            </a:r>
            <a:r>
              <a:rPr lang="en-GB" dirty="0" smtClean="0">
                <a:solidFill>
                  <a:srgbClr val="000000"/>
                </a:solidFill>
                <a:latin typeface="system-ui"/>
              </a:rPr>
              <a:t>.” </a:t>
            </a:r>
          </a:p>
          <a:p>
            <a:r>
              <a:rPr lang="en-GB" dirty="0" smtClean="0">
                <a:solidFill>
                  <a:srgbClr val="000000"/>
                </a:solidFill>
                <a:latin typeface="system-ui"/>
              </a:rPr>
              <a:t>Lk. 22:52-53</a:t>
            </a:r>
            <a:endParaRPr lang="en-GB" dirty="0"/>
          </a:p>
        </p:txBody>
      </p:sp>
      <p:sp>
        <p:nvSpPr>
          <p:cNvPr id="7" name="TextBox 6"/>
          <p:cNvSpPr txBox="1"/>
          <p:nvPr/>
        </p:nvSpPr>
        <p:spPr>
          <a:xfrm>
            <a:off x="296778" y="547658"/>
            <a:ext cx="6149440" cy="461665"/>
          </a:xfrm>
          <a:prstGeom prst="rect">
            <a:avLst/>
          </a:prstGeom>
          <a:noFill/>
        </p:spPr>
        <p:txBody>
          <a:bodyPr wrap="none" rtlCol="0">
            <a:spAutoFit/>
          </a:bodyPr>
          <a:lstStyle/>
          <a:p>
            <a:r>
              <a:rPr lang="en-GB" sz="2400" b="1" dirty="0" smtClean="0">
                <a:latin typeface="system-ui"/>
              </a:rPr>
              <a:t>God is Sovereign: Evil is self-destructive</a:t>
            </a:r>
            <a:endParaRPr lang="en-GB" sz="2400" b="1" dirty="0">
              <a:latin typeface="system-ui"/>
            </a:endParaRPr>
          </a:p>
        </p:txBody>
      </p:sp>
    </p:spTree>
    <p:extLst>
      <p:ext uri="{BB962C8B-B14F-4D97-AF65-F5344CB8AC3E}">
        <p14:creationId xmlns:p14="http://schemas.microsoft.com/office/powerpoint/2010/main" val="168860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905" y="1303286"/>
            <a:ext cx="8646695" cy="1200329"/>
          </a:xfrm>
          <a:prstGeom prst="rect">
            <a:avLst/>
          </a:prstGeom>
        </p:spPr>
        <p:txBody>
          <a:bodyPr wrap="square">
            <a:spAutoFit/>
          </a:bodyPr>
          <a:lstStyle/>
          <a:p>
            <a:r>
              <a:rPr lang="en-GB" b="0" i="0" dirty="0" smtClean="0">
                <a:solidFill>
                  <a:srgbClr val="000000"/>
                </a:solidFill>
                <a:effectLst/>
                <a:latin typeface="system-ui"/>
              </a:rPr>
              <a:t>Likewise, also the chief priests mocking among themselves with the scribes said, </a:t>
            </a:r>
            <a:r>
              <a:rPr lang="en-GB" b="1" i="0" dirty="0" smtClean="0">
                <a:solidFill>
                  <a:srgbClr val="000000"/>
                </a:solidFill>
                <a:effectLst/>
                <a:latin typeface="system-ui"/>
              </a:rPr>
              <a:t>“He saved others. He can’t save himself.</a:t>
            </a:r>
            <a:r>
              <a:rPr lang="en-GB" b="0" i="0" dirty="0" smtClean="0">
                <a:solidFill>
                  <a:srgbClr val="000000"/>
                </a:solidFill>
                <a:effectLst/>
                <a:latin typeface="system-ui"/>
              </a:rPr>
              <a:t> Let the Christ, the King of Israel, now come down from the cross, that we may see and believe him.”</a:t>
            </a:r>
            <a:r>
              <a:rPr lang="en-GB" b="0" i="0" baseline="30000" dirty="0" smtClean="0">
                <a:solidFill>
                  <a:srgbClr val="000000"/>
                </a:solidFill>
                <a:effectLst/>
                <a:latin typeface="system-ui"/>
              </a:rPr>
              <a:t> </a:t>
            </a:r>
            <a:r>
              <a:rPr lang="en-GB" b="0" i="0" dirty="0" smtClean="0">
                <a:solidFill>
                  <a:srgbClr val="000000"/>
                </a:solidFill>
                <a:effectLst/>
                <a:latin typeface="system-ui"/>
              </a:rPr>
              <a:t>Those who were crucified with him also insulted him. Mark 15: 31-32</a:t>
            </a:r>
            <a:endParaRPr lang="en-GB" dirty="0"/>
          </a:p>
        </p:txBody>
      </p:sp>
      <p:sp>
        <p:nvSpPr>
          <p:cNvPr id="3" name="Rectangle 2"/>
          <p:cNvSpPr/>
          <p:nvPr/>
        </p:nvSpPr>
        <p:spPr>
          <a:xfrm>
            <a:off x="376989" y="2594310"/>
            <a:ext cx="8173454" cy="1477328"/>
          </a:xfrm>
          <a:prstGeom prst="rect">
            <a:avLst/>
          </a:prstGeom>
        </p:spPr>
        <p:txBody>
          <a:bodyPr wrap="square">
            <a:spAutoFit/>
          </a:bodyPr>
          <a:lstStyle/>
          <a:p>
            <a:r>
              <a:rPr lang="en-GB" b="0" i="0" dirty="0" smtClean="0">
                <a:solidFill>
                  <a:srgbClr val="000000"/>
                </a:solidFill>
                <a:effectLst/>
                <a:latin typeface="system-ui"/>
              </a:rPr>
              <a:t>Christ Jesus, who, existing in the form of God, didn’t consider equality with God a thing to be grasped, </a:t>
            </a:r>
            <a:r>
              <a:rPr lang="en-GB" b="1" i="0" baseline="30000" dirty="0" smtClean="0">
                <a:solidFill>
                  <a:srgbClr val="000000"/>
                </a:solidFill>
                <a:effectLst/>
                <a:latin typeface="system-ui"/>
              </a:rPr>
              <a:t> </a:t>
            </a:r>
            <a:r>
              <a:rPr lang="en-GB" b="0" i="0" dirty="0" smtClean="0">
                <a:solidFill>
                  <a:srgbClr val="000000"/>
                </a:solidFill>
                <a:effectLst/>
                <a:latin typeface="system-ui"/>
              </a:rPr>
              <a:t>but emptied himself, taking the form of a servant, being made in the likeness of men. </a:t>
            </a:r>
            <a:r>
              <a:rPr lang="en-GB" b="1" i="0" baseline="30000" dirty="0" smtClean="0">
                <a:solidFill>
                  <a:srgbClr val="000000"/>
                </a:solidFill>
                <a:effectLst/>
                <a:latin typeface="system-ui"/>
              </a:rPr>
              <a:t> </a:t>
            </a:r>
            <a:r>
              <a:rPr lang="en-GB" b="0" i="0" dirty="0" smtClean="0">
                <a:solidFill>
                  <a:srgbClr val="000000"/>
                </a:solidFill>
                <a:effectLst/>
                <a:latin typeface="system-ui"/>
              </a:rPr>
              <a:t>And being found in human form, </a:t>
            </a:r>
            <a:r>
              <a:rPr lang="en-GB" b="1" i="0" dirty="0" smtClean="0">
                <a:solidFill>
                  <a:srgbClr val="000000"/>
                </a:solidFill>
                <a:effectLst/>
                <a:latin typeface="system-ui"/>
              </a:rPr>
              <a:t>he humbled himself, becoming obedient to the point of death, yes, the death of the cross</a:t>
            </a:r>
            <a:r>
              <a:rPr lang="en-GB" b="0" i="0" dirty="0" smtClean="0">
                <a:solidFill>
                  <a:srgbClr val="000000"/>
                </a:solidFill>
                <a:effectLst/>
                <a:latin typeface="system-ui"/>
              </a:rPr>
              <a:t>. Phil. 2: 5-8</a:t>
            </a:r>
            <a:endParaRPr lang="en-GB" dirty="0"/>
          </a:p>
        </p:txBody>
      </p:sp>
      <p:sp>
        <p:nvSpPr>
          <p:cNvPr id="4" name="Rectangle 3"/>
          <p:cNvSpPr/>
          <p:nvPr/>
        </p:nvSpPr>
        <p:spPr>
          <a:xfrm>
            <a:off x="376989" y="4253027"/>
            <a:ext cx="8686800" cy="2585323"/>
          </a:xfrm>
          <a:prstGeom prst="rect">
            <a:avLst/>
          </a:prstGeom>
        </p:spPr>
        <p:txBody>
          <a:bodyPr wrap="square">
            <a:spAutoFit/>
          </a:bodyPr>
          <a:lstStyle/>
          <a:p>
            <a:r>
              <a:rPr lang="en-GB" b="0" i="0" dirty="0" smtClean="0">
                <a:solidFill>
                  <a:srgbClr val="000000"/>
                </a:solidFill>
                <a:effectLst/>
                <a:latin typeface="system-ui"/>
              </a:rPr>
              <a:t>For </a:t>
            </a:r>
            <a:r>
              <a:rPr lang="en-GB" b="1" i="0" dirty="0" smtClean="0">
                <a:solidFill>
                  <a:srgbClr val="000000"/>
                </a:solidFill>
                <a:effectLst/>
                <a:latin typeface="system-ui"/>
              </a:rPr>
              <a:t>the word of the cross is foolishness to those who are dying, but to us who are being saved it is the power of God</a:t>
            </a:r>
            <a:r>
              <a:rPr lang="en-GB" b="0" i="0" dirty="0" smtClean="0">
                <a:solidFill>
                  <a:srgbClr val="000000"/>
                </a:solidFill>
                <a:effectLst/>
                <a:latin typeface="system-ui"/>
              </a:rPr>
              <a:t>. …</a:t>
            </a:r>
            <a:r>
              <a:rPr lang="en-GB" b="1" i="0" baseline="30000" dirty="0" smtClean="0">
                <a:solidFill>
                  <a:srgbClr val="000000"/>
                </a:solidFill>
                <a:effectLst/>
                <a:latin typeface="system-ui"/>
              </a:rPr>
              <a:t> </a:t>
            </a:r>
            <a:r>
              <a:rPr lang="en-GB" b="0" i="0" dirty="0" smtClean="0">
                <a:solidFill>
                  <a:srgbClr val="000000"/>
                </a:solidFill>
                <a:effectLst/>
                <a:latin typeface="system-ui"/>
              </a:rPr>
              <a:t>we preach Christ crucified: a stumbling block to Jews, and foolishness to Greeks, but to those who are called, both Jews and Greeks, Christ is the power of God and the wisdom </a:t>
            </a:r>
            <a:r>
              <a:rPr lang="en-GB" b="0" i="0" dirty="0" smtClean="0">
                <a:solidFill>
                  <a:srgbClr val="000000"/>
                </a:solidFill>
                <a:effectLst/>
                <a:latin typeface="system-ui"/>
              </a:rPr>
              <a:t>of God;</a:t>
            </a:r>
            <a:r>
              <a:rPr lang="en-GB" b="0" i="0" dirty="0" smtClean="0">
                <a:solidFill>
                  <a:srgbClr val="000000"/>
                </a:solidFill>
                <a:effectLst/>
                <a:latin typeface="system-ui"/>
              </a:rPr>
              <a:t> because </a:t>
            </a:r>
            <a:r>
              <a:rPr lang="en-GB" b="1" i="0" dirty="0" smtClean="0">
                <a:solidFill>
                  <a:srgbClr val="000000"/>
                </a:solidFill>
                <a:effectLst/>
                <a:latin typeface="system-ui"/>
              </a:rPr>
              <a:t>the foolishness of God is wiser than men</a:t>
            </a:r>
            <a:r>
              <a:rPr lang="en-GB" b="0" i="0" dirty="0" smtClean="0">
                <a:solidFill>
                  <a:srgbClr val="000000"/>
                </a:solidFill>
                <a:effectLst/>
                <a:latin typeface="system-ui"/>
              </a:rPr>
              <a:t>, and </a:t>
            </a:r>
            <a:r>
              <a:rPr lang="en-GB" b="1" i="0" dirty="0" smtClean="0">
                <a:solidFill>
                  <a:srgbClr val="000000"/>
                </a:solidFill>
                <a:effectLst/>
                <a:latin typeface="system-ui"/>
              </a:rPr>
              <a:t>the weakness of God is stronger than men</a:t>
            </a:r>
            <a:r>
              <a:rPr lang="en-GB" b="0" i="0" dirty="0" smtClean="0">
                <a:solidFill>
                  <a:srgbClr val="000000"/>
                </a:solidFill>
                <a:effectLst/>
                <a:latin typeface="system-ui"/>
              </a:rPr>
              <a:t> …</a:t>
            </a:r>
            <a:r>
              <a:rPr lang="en-GB" dirty="0">
                <a:solidFill>
                  <a:srgbClr val="000000"/>
                </a:solidFill>
                <a:latin typeface="system-ui"/>
              </a:rPr>
              <a:t> </a:t>
            </a:r>
            <a:r>
              <a:rPr lang="en-GB" b="0" i="0" dirty="0" smtClean="0">
                <a:solidFill>
                  <a:srgbClr val="000000"/>
                </a:solidFill>
                <a:effectLst/>
                <a:latin typeface="system-ui"/>
              </a:rPr>
              <a:t>Because of him, you are in </a:t>
            </a:r>
            <a:r>
              <a:rPr lang="en-GB" b="1" i="0" dirty="0" smtClean="0">
                <a:solidFill>
                  <a:srgbClr val="000000"/>
                </a:solidFill>
                <a:effectLst/>
                <a:latin typeface="system-ui"/>
              </a:rPr>
              <a:t>Christ Jesus, who was made to us wisdom from God, and righteousness and sanctification, and redemption</a:t>
            </a:r>
            <a:r>
              <a:rPr lang="en-GB" b="0" i="0" dirty="0" smtClean="0">
                <a:solidFill>
                  <a:srgbClr val="000000"/>
                </a:solidFill>
                <a:effectLst/>
                <a:latin typeface="system-ui"/>
              </a:rPr>
              <a:t>: that, as it is written, “He who boasts, let him boast in the Lord.” 1Cor. 1: 18-31</a:t>
            </a:r>
            <a:endParaRPr lang="en-GB" b="0" i="0" dirty="0">
              <a:solidFill>
                <a:srgbClr val="000000"/>
              </a:solidFill>
              <a:effectLst/>
              <a:latin typeface="system-ui"/>
            </a:endParaRPr>
          </a:p>
        </p:txBody>
      </p:sp>
      <p:sp>
        <p:nvSpPr>
          <p:cNvPr id="5" name="TextBox 4"/>
          <p:cNvSpPr txBox="1"/>
          <p:nvPr/>
        </p:nvSpPr>
        <p:spPr>
          <a:xfrm>
            <a:off x="1018674" y="681789"/>
            <a:ext cx="6223178" cy="400110"/>
          </a:xfrm>
          <a:prstGeom prst="rect">
            <a:avLst/>
          </a:prstGeom>
          <a:noFill/>
        </p:spPr>
        <p:txBody>
          <a:bodyPr wrap="none" rtlCol="0">
            <a:spAutoFit/>
          </a:bodyPr>
          <a:lstStyle/>
          <a:p>
            <a:r>
              <a:rPr lang="en-GB" sz="2000" b="1" dirty="0" smtClean="0">
                <a:latin typeface="system-ui"/>
              </a:rPr>
              <a:t>Apparent weakness triumphed over visible power</a:t>
            </a:r>
            <a:endParaRPr lang="en-GB" sz="2000" b="1" dirty="0">
              <a:latin typeface="system-ui"/>
            </a:endParaRPr>
          </a:p>
        </p:txBody>
      </p:sp>
    </p:spTree>
    <p:extLst>
      <p:ext uri="{BB962C8B-B14F-4D97-AF65-F5344CB8AC3E}">
        <p14:creationId xmlns:p14="http://schemas.microsoft.com/office/powerpoint/2010/main" val="48327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3558" y="304801"/>
            <a:ext cx="6160661" cy="523220"/>
          </a:xfrm>
          <a:prstGeom prst="rect">
            <a:avLst/>
          </a:prstGeom>
          <a:noFill/>
        </p:spPr>
        <p:txBody>
          <a:bodyPr wrap="none" rtlCol="0">
            <a:spAutoFit/>
          </a:bodyPr>
          <a:lstStyle/>
          <a:p>
            <a:r>
              <a:rPr lang="en-GB" sz="2800" b="1" dirty="0" smtClean="0">
                <a:latin typeface="system-ui"/>
              </a:rPr>
              <a:t>Evil defeated but not yet destroyed</a:t>
            </a:r>
            <a:endParaRPr lang="en-GB" sz="2800" b="1" dirty="0">
              <a:latin typeface="system-ui"/>
            </a:endParaRPr>
          </a:p>
        </p:txBody>
      </p:sp>
      <p:sp>
        <p:nvSpPr>
          <p:cNvPr id="3" name="Rectangle 2"/>
          <p:cNvSpPr/>
          <p:nvPr/>
        </p:nvSpPr>
        <p:spPr>
          <a:xfrm>
            <a:off x="360948" y="893303"/>
            <a:ext cx="7748336" cy="1754326"/>
          </a:xfrm>
          <a:prstGeom prst="rect">
            <a:avLst/>
          </a:prstGeom>
        </p:spPr>
        <p:txBody>
          <a:bodyPr wrap="square">
            <a:spAutoFit/>
          </a:bodyPr>
          <a:lstStyle/>
          <a:p>
            <a:r>
              <a:rPr lang="en-GB" dirty="0">
                <a:solidFill>
                  <a:srgbClr val="000000"/>
                </a:solidFill>
                <a:latin typeface="system-ui"/>
              </a:rPr>
              <a:t>You were made alive when you were dead in transgressions and sins, </a:t>
            </a:r>
            <a:r>
              <a:rPr lang="en-GB" dirty="0" smtClean="0">
                <a:solidFill>
                  <a:srgbClr val="000000"/>
                </a:solidFill>
                <a:latin typeface="system-ui"/>
              </a:rPr>
              <a:t>in </a:t>
            </a:r>
            <a:r>
              <a:rPr lang="en-GB" dirty="0">
                <a:solidFill>
                  <a:srgbClr val="000000"/>
                </a:solidFill>
                <a:latin typeface="system-ui"/>
              </a:rPr>
              <a:t>which </a:t>
            </a:r>
            <a:r>
              <a:rPr lang="en-GB" b="1" dirty="0">
                <a:solidFill>
                  <a:srgbClr val="000000"/>
                </a:solidFill>
                <a:latin typeface="system-ui"/>
              </a:rPr>
              <a:t>you once walked according to the course of this world, according to the prince of the power of the air, the spirit who now works in the children of disobedience.</a:t>
            </a:r>
            <a:r>
              <a:rPr lang="en-GB" dirty="0">
                <a:solidFill>
                  <a:srgbClr val="000000"/>
                </a:solidFill>
                <a:latin typeface="system-ui"/>
              </a:rPr>
              <a:t> </a:t>
            </a:r>
            <a:r>
              <a:rPr lang="en-GB" dirty="0" smtClean="0">
                <a:solidFill>
                  <a:srgbClr val="000000"/>
                </a:solidFill>
                <a:latin typeface="system-ui"/>
              </a:rPr>
              <a:t>We </a:t>
            </a:r>
            <a:r>
              <a:rPr lang="en-GB" dirty="0">
                <a:solidFill>
                  <a:srgbClr val="000000"/>
                </a:solidFill>
                <a:latin typeface="system-ui"/>
              </a:rPr>
              <a:t>also all once lived among them in the lusts of our flesh, doing the desires of the flesh and of the mind, and were by nature children of wrath, even as the rest</a:t>
            </a:r>
            <a:r>
              <a:rPr lang="en-GB" dirty="0" smtClean="0">
                <a:solidFill>
                  <a:srgbClr val="000000"/>
                </a:solidFill>
                <a:latin typeface="system-ui"/>
              </a:rPr>
              <a:t>. Eph. 2: 1-3</a:t>
            </a:r>
            <a:endParaRPr lang="en-GB" dirty="0"/>
          </a:p>
        </p:txBody>
      </p:sp>
      <p:sp>
        <p:nvSpPr>
          <p:cNvPr id="4" name="Rectangle 3"/>
          <p:cNvSpPr/>
          <p:nvPr/>
        </p:nvSpPr>
        <p:spPr>
          <a:xfrm>
            <a:off x="360948" y="2712911"/>
            <a:ext cx="7796463" cy="1200329"/>
          </a:xfrm>
          <a:prstGeom prst="rect">
            <a:avLst/>
          </a:prstGeom>
        </p:spPr>
        <p:txBody>
          <a:bodyPr wrap="square">
            <a:spAutoFit/>
          </a:bodyPr>
          <a:lstStyle/>
          <a:p>
            <a:r>
              <a:rPr lang="en-GB" dirty="0">
                <a:solidFill>
                  <a:srgbClr val="000000"/>
                </a:solidFill>
                <a:latin typeface="system-ui"/>
              </a:rPr>
              <a:t>Even if our Good News is veiled, it is veiled in those who are dying, </a:t>
            </a:r>
            <a:r>
              <a:rPr lang="en-GB" dirty="0" smtClean="0">
                <a:solidFill>
                  <a:srgbClr val="000000"/>
                </a:solidFill>
                <a:latin typeface="system-ui"/>
              </a:rPr>
              <a:t>in </a:t>
            </a:r>
            <a:r>
              <a:rPr lang="en-GB" dirty="0">
                <a:solidFill>
                  <a:srgbClr val="000000"/>
                </a:solidFill>
                <a:latin typeface="system-ui"/>
              </a:rPr>
              <a:t>whom </a:t>
            </a:r>
            <a:r>
              <a:rPr lang="en-GB" b="1" dirty="0">
                <a:solidFill>
                  <a:srgbClr val="000000"/>
                </a:solidFill>
                <a:latin typeface="system-ui"/>
              </a:rPr>
              <a:t>the god of this world has blinded the minds of the unbelieving</a:t>
            </a:r>
            <a:r>
              <a:rPr lang="en-GB" dirty="0">
                <a:solidFill>
                  <a:srgbClr val="000000"/>
                </a:solidFill>
                <a:latin typeface="system-ui"/>
              </a:rPr>
              <a:t>, that the light of the Good News of the glory of Christ, who is the image of God, should not dawn on them. </a:t>
            </a:r>
            <a:r>
              <a:rPr lang="en-GB" dirty="0" smtClean="0">
                <a:solidFill>
                  <a:srgbClr val="000000"/>
                </a:solidFill>
                <a:latin typeface="system-ui"/>
              </a:rPr>
              <a:t>2Cor. 3:3-4</a:t>
            </a:r>
            <a:endParaRPr lang="en-GB" dirty="0"/>
          </a:p>
        </p:txBody>
      </p:sp>
      <p:sp>
        <p:nvSpPr>
          <p:cNvPr id="5" name="Rectangle 4"/>
          <p:cNvSpPr/>
          <p:nvPr/>
        </p:nvSpPr>
        <p:spPr>
          <a:xfrm>
            <a:off x="361194" y="3863694"/>
            <a:ext cx="7668126" cy="1200329"/>
          </a:xfrm>
          <a:prstGeom prst="rect">
            <a:avLst/>
          </a:prstGeom>
        </p:spPr>
        <p:txBody>
          <a:bodyPr wrap="square">
            <a:spAutoFit/>
          </a:bodyPr>
          <a:lstStyle/>
          <a:p>
            <a:r>
              <a:rPr lang="en-GB" dirty="0" smtClean="0">
                <a:solidFill>
                  <a:srgbClr val="000000"/>
                </a:solidFill>
                <a:latin typeface="system-ui"/>
              </a:rPr>
              <a:t>Be </a:t>
            </a:r>
            <a:r>
              <a:rPr lang="en-GB" dirty="0">
                <a:solidFill>
                  <a:srgbClr val="000000"/>
                </a:solidFill>
                <a:latin typeface="system-ui"/>
              </a:rPr>
              <a:t>sober and self-controlled. Be watchful. </a:t>
            </a:r>
            <a:r>
              <a:rPr lang="en-GB" b="1" dirty="0">
                <a:solidFill>
                  <a:srgbClr val="000000"/>
                </a:solidFill>
                <a:latin typeface="system-ui"/>
              </a:rPr>
              <a:t>Your adversary, the devil, walks around like a roaring lion, seeking whom he may devour</a:t>
            </a:r>
            <a:r>
              <a:rPr lang="en-GB" dirty="0">
                <a:solidFill>
                  <a:srgbClr val="000000"/>
                </a:solidFill>
                <a:latin typeface="system-ui"/>
              </a:rPr>
              <a:t>. </a:t>
            </a:r>
            <a:r>
              <a:rPr lang="en-GB" dirty="0" smtClean="0">
                <a:solidFill>
                  <a:srgbClr val="000000"/>
                </a:solidFill>
                <a:latin typeface="system-ui"/>
              </a:rPr>
              <a:t>Withstand </a:t>
            </a:r>
            <a:r>
              <a:rPr lang="en-GB" dirty="0">
                <a:solidFill>
                  <a:srgbClr val="000000"/>
                </a:solidFill>
                <a:latin typeface="system-ui"/>
              </a:rPr>
              <a:t>him steadfast in your faith, knowing that your brothers who are in the world are undergoing the same sufferings</a:t>
            </a:r>
            <a:r>
              <a:rPr lang="en-GB" dirty="0" smtClean="0">
                <a:solidFill>
                  <a:srgbClr val="000000"/>
                </a:solidFill>
                <a:latin typeface="system-ui"/>
              </a:rPr>
              <a:t>. 1Pet. 5:8-9</a:t>
            </a:r>
            <a:endParaRPr lang="en-GB" dirty="0"/>
          </a:p>
        </p:txBody>
      </p:sp>
      <p:sp>
        <p:nvSpPr>
          <p:cNvPr id="6" name="Rectangle 5"/>
          <p:cNvSpPr/>
          <p:nvPr/>
        </p:nvSpPr>
        <p:spPr>
          <a:xfrm>
            <a:off x="208546" y="5120199"/>
            <a:ext cx="8390021"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such men are false apostles, deceitful workers, masquerading as Christ’s apostles. </a:t>
            </a:r>
            <a:r>
              <a:rPr lang="en-GB" dirty="0" smtClean="0">
                <a:solidFill>
                  <a:srgbClr val="000000"/>
                </a:solidFill>
                <a:latin typeface="system-ui"/>
              </a:rPr>
              <a:t>And </a:t>
            </a:r>
            <a:r>
              <a:rPr lang="en-GB" dirty="0">
                <a:solidFill>
                  <a:srgbClr val="000000"/>
                </a:solidFill>
                <a:latin typeface="system-ui"/>
              </a:rPr>
              <a:t>no wonder, for even </a:t>
            </a:r>
            <a:r>
              <a:rPr lang="en-GB" b="1" dirty="0">
                <a:solidFill>
                  <a:srgbClr val="000000"/>
                </a:solidFill>
                <a:latin typeface="system-ui"/>
              </a:rPr>
              <a:t>Satan masquerades as an angel of light</a:t>
            </a:r>
            <a:r>
              <a:rPr lang="en-GB" dirty="0">
                <a:solidFill>
                  <a:srgbClr val="000000"/>
                </a:solidFill>
                <a:latin typeface="system-ui"/>
              </a:rPr>
              <a:t>. </a:t>
            </a:r>
            <a:r>
              <a:rPr lang="en-GB" dirty="0" smtClean="0">
                <a:solidFill>
                  <a:srgbClr val="000000"/>
                </a:solidFill>
                <a:latin typeface="system-ui"/>
              </a:rPr>
              <a:t>It </a:t>
            </a:r>
            <a:r>
              <a:rPr lang="en-GB" dirty="0">
                <a:solidFill>
                  <a:srgbClr val="000000"/>
                </a:solidFill>
                <a:latin typeface="system-ui"/>
              </a:rPr>
              <a:t>is no great thing therefore if his servants also masquerade as servants of righteousness, whose end will be according to their works</a:t>
            </a:r>
            <a:r>
              <a:rPr lang="en-GB" dirty="0" smtClean="0">
                <a:solidFill>
                  <a:srgbClr val="000000"/>
                </a:solidFill>
                <a:latin typeface="system-ui"/>
              </a:rPr>
              <a:t>. 2Cor. 11:13-15</a:t>
            </a:r>
            <a:endParaRPr lang="en-GB" dirty="0"/>
          </a:p>
        </p:txBody>
      </p:sp>
    </p:spTree>
    <p:extLst>
      <p:ext uri="{BB962C8B-B14F-4D97-AF65-F5344CB8AC3E}">
        <p14:creationId xmlns:p14="http://schemas.microsoft.com/office/powerpoint/2010/main" val="1818086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232" y="385010"/>
            <a:ext cx="6107698" cy="523220"/>
          </a:xfrm>
          <a:prstGeom prst="rect">
            <a:avLst/>
          </a:prstGeom>
          <a:noFill/>
        </p:spPr>
        <p:txBody>
          <a:bodyPr wrap="none" rtlCol="0">
            <a:spAutoFit/>
          </a:bodyPr>
          <a:lstStyle/>
          <a:p>
            <a:r>
              <a:rPr lang="en-GB" sz="2800" b="1" dirty="0" smtClean="0">
                <a:latin typeface="system-ui"/>
              </a:rPr>
              <a:t>Jesus died for us – We died in Him</a:t>
            </a:r>
            <a:endParaRPr lang="en-GB" sz="2800" b="1" dirty="0">
              <a:latin typeface="system-ui"/>
            </a:endParaRPr>
          </a:p>
        </p:txBody>
      </p:sp>
      <p:sp>
        <p:nvSpPr>
          <p:cNvPr id="3" name="Rectangle 2"/>
          <p:cNvSpPr/>
          <p:nvPr/>
        </p:nvSpPr>
        <p:spPr>
          <a:xfrm>
            <a:off x="320841" y="1270571"/>
            <a:ext cx="8630653" cy="5355312"/>
          </a:xfrm>
          <a:prstGeom prst="rect">
            <a:avLst/>
          </a:prstGeom>
        </p:spPr>
        <p:txBody>
          <a:bodyPr wrap="square">
            <a:spAutoFit/>
          </a:bodyPr>
          <a:lstStyle/>
          <a:p>
            <a:r>
              <a:rPr lang="en-GB" dirty="0">
                <a:solidFill>
                  <a:srgbClr val="000000"/>
                </a:solidFill>
                <a:latin typeface="system-ui"/>
              </a:rPr>
              <a:t>What shall we say then? Shall we continue in sin, that grace may abound? </a:t>
            </a:r>
            <a:r>
              <a:rPr lang="en-GB" dirty="0" smtClean="0">
                <a:solidFill>
                  <a:srgbClr val="000000"/>
                </a:solidFill>
                <a:latin typeface="system-ui"/>
              </a:rPr>
              <a:t>May </a:t>
            </a:r>
            <a:r>
              <a:rPr lang="en-GB" dirty="0">
                <a:solidFill>
                  <a:srgbClr val="000000"/>
                </a:solidFill>
                <a:latin typeface="system-ui"/>
              </a:rPr>
              <a:t>it never be! </a:t>
            </a:r>
            <a:r>
              <a:rPr lang="en-GB" b="1" dirty="0">
                <a:solidFill>
                  <a:srgbClr val="000000"/>
                </a:solidFill>
                <a:latin typeface="system-ui"/>
              </a:rPr>
              <a:t>We who died to sin</a:t>
            </a:r>
            <a:r>
              <a:rPr lang="en-GB" dirty="0">
                <a:solidFill>
                  <a:srgbClr val="000000"/>
                </a:solidFill>
                <a:latin typeface="system-ui"/>
              </a:rPr>
              <a:t>, how could we live in it any longer? </a:t>
            </a:r>
            <a:r>
              <a:rPr lang="en-GB" dirty="0" smtClean="0">
                <a:solidFill>
                  <a:srgbClr val="000000"/>
                </a:solidFill>
                <a:latin typeface="system-ui"/>
              </a:rPr>
              <a:t>Or </a:t>
            </a:r>
            <a:r>
              <a:rPr lang="en-GB" dirty="0">
                <a:solidFill>
                  <a:srgbClr val="000000"/>
                </a:solidFill>
                <a:latin typeface="system-ui"/>
              </a:rPr>
              <a:t>don’t you know that all we who were baptized into Christ Jesus were </a:t>
            </a:r>
            <a:r>
              <a:rPr lang="en-GB" b="1" dirty="0">
                <a:solidFill>
                  <a:srgbClr val="000000"/>
                </a:solidFill>
                <a:latin typeface="system-ui"/>
              </a:rPr>
              <a:t>baptized into his death</a:t>
            </a:r>
            <a:r>
              <a:rPr lang="en-GB" dirty="0">
                <a:solidFill>
                  <a:srgbClr val="000000"/>
                </a:solidFill>
                <a:latin typeface="system-ui"/>
              </a:rPr>
              <a:t>? </a:t>
            </a:r>
            <a:r>
              <a:rPr lang="en-GB" dirty="0" smtClean="0">
                <a:solidFill>
                  <a:srgbClr val="000000"/>
                </a:solidFill>
                <a:latin typeface="system-ui"/>
              </a:rPr>
              <a:t>We </a:t>
            </a:r>
            <a:r>
              <a:rPr lang="en-GB" dirty="0">
                <a:solidFill>
                  <a:srgbClr val="000000"/>
                </a:solidFill>
                <a:latin typeface="system-ui"/>
              </a:rPr>
              <a:t>were </a:t>
            </a:r>
            <a:r>
              <a:rPr lang="en-GB" b="1" dirty="0">
                <a:solidFill>
                  <a:srgbClr val="000000"/>
                </a:solidFill>
                <a:latin typeface="system-ui"/>
              </a:rPr>
              <a:t>buried therefore with him </a:t>
            </a:r>
            <a:r>
              <a:rPr lang="en-GB" dirty="0">
                <a:solidFill>
                  <a:srgbClr val="000000"/>
                </a:solidFill>
                <a:latin typeface="system-ui"/>
              </a:rPr>
              <a:t>through baptism into death, that just as Christ was raised from the dead through the glory of the Father, so we also might walk in newness of life. </a:t>
            </a:r>
            <a:endParaRPr lang="en-GB" dirty="0" smtClean="0">
              <a:solidFill>
                <a:srgbClr val="000000"/>
              </a:solidFill>
              <a:latin typeface="system-ui"/>
            </a:endParaRPr>
          </a:p>
          <a:p>
            <a:endParaRPr lang="en-GB" dirty="0" smtClean="0">
              <a:solidFill>
                <a:srgbClr val="000000"/>
              </a:solidFill>
              <a:latin typeface="system-ui"/>
            </a:endParaRPr>
          </a:p>
          <a:p>
            <a:r>
              <a:rPr lang="en-GB" dirty="0" smtClean="0">
                <a:solidFill>
                  <a:srgbClr val="000000"/>
                </a:solidFill>
                <a:latin typeface="system-ui"/>
              </a:rPr>
              <a:t>For </a:t>
            </a:r>
            <a:r>
              <a:rPr lang="en-GB" b="1" dirty="0">
                <a:solidFill>
                  <a:srgbClr val="000000"/>
                </a:solidFill>
                <a:latin typeface="system-ui"/>
              </a:rPr>
              <a:t>if we have become united with him in the likeness of his death, we will also be part of his resurrection</a:t>
            </a:r>
            <a:r>
              <a:rPr lang="en-GB" dirty="0">
                <a:solidFill>
                  <a:srgbClr val="000000"/>
                </a:solidFill>
                <a:latin typeface="system-ui"/>
              </a:rPr>
              <a:t>; </a:t>
            </a:r>
            <a:r>
              <a:rPr lang="en-GB" dirty="0" smtClean="0">
                <a:solidFill>
                  <a:srgbClr val="000000"/>
                </a:solidFill>
                <a:latin typeface="system-ui"/>
              </a:rPr>
              <a:t>knowing </a:t>
            </a:r>
            <a:r>
              <a:rPr lang="en-GB" dirty="0">
                <a:solidFill>
                  <a:srgbClr val="000000"/>
                </a:solidFill>
                <a:latin typeface="system-ui"/>
              </a:rPr>
              <a:t>this, that </a:t>
            </a:r>
            <a:r>
              <a:rPr lang="en-GB" b="1" dirty="0">
                <a:solidFill>
                  <a:srgbClr val="000000"/>
                </a:solidFill>
                <a:latin typeface="system-ui"/>
              </a:rPr>
              <a:t>our old man was crucified with him, that the body of sin might be done away with, so that we would no longer be in bondage to sin</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he who has died has been freed from sin. </a:t>
            </a:r>
            <a:endParaRPr lang="en-GB" dirty="0" smtClean="0">
              <a:solidFill>
                <a:srgbClr val="000000"/>
              </a:solidFill>
              <a:latin typeface="system-ui"/>
            </a:endParaRPr>
          </a:p>
          <a:p>
            <a:endParaRPr lang="en-GB" dirty="0" smtClean="0">
              <a:solidFill>
                <a:srgbClr val="000000"/>
              </a:solidFill>
              <a:latin typeface="system-ui"/>
            </a:endParaRPr>
          </a:p>
          <a:p>
            <a:r>
              <a:rPr lang="en-GB" dirty="0" smtClean="0">
                <a:solidFill>
                  <a:srgbClr val="000000"/>
                </a:solidFill>
                <a:latin typeface="system-ui"/>
              </a:rPr>
              <a:t>But </a:t>
            </a:r>
            <a:r>
              <a:rPr lang="en-GB" b="1" dirty="0">
                <a:solidFill>
                  <a:srgbClr val="000000"/>
                </a:solidFill>
                <a:latin typeface="system-ui"/>
              </a:rPr>
              <a:t>if we died with Christ, we believe that we will also live with him</a:t>
            </a:r>
            <a:r>
              <a:rPr lang="en-GB" dirty="0">
                <a:solidFill>
                  <a:srgbClr val="000000"/>
                </a:solidFill>
                <a:latin typeface="system-ui"/>
              </a:rPr>
              <a:t>; </a:t>
            </a:r>
            <a:r>
              <a:rPr lang="en-GB" dirty="0" smtClean="0">
                <a:solidFill>
                  <a:srgbClr val="000000"/>
                </a:solidFill>
                <a:latin typeface="system-ui"/>
              </a:rPr>
              <a:t>knowing </a:t>
            </a:r>
            <a:r>
              <a:rPr lang="en-GB" dirty="0">
                <a:solidFill>
                  <a:srgbClr val="000000"/>
                </a:solidFill>
                <a:latin typeface="system-ui"/>
              </a:rPr>
              <a:t>that Christ, being raised from the dead, dies no more. Death no longer has dominion over him! </a:t>
            </a:r>
            <a:r>
              <a:rPr lang="en-GB" dirty="0" smtClean="0">
                <a:solidFill>
                  <a:srgbClr val="000000"/>
                </a:solidFill>
                <a:latin typeface="system-ui"/>
              </a:rPr>
              <a:t>For </a:t>
            </a:r>
            <a:r>
              <a:rPr lang="en-GB" dirty="0">
                <a:solidFill>
                  <a:srgbClr val="000000"/>
                </a:solidFill>
                <a:latin typeface="system-ui"/>
              </a:rPr>
              <a:t>the death that he died, he died to sin one time; but the life that he lives, he lives to God. </a:t>
            </a:r>
            <a:endParaRPr lang="en-GB" dirty="0" smtClean="0">
              <a:solidFill>
                <a:srgbClr val="000000"/>
              </a:solidFill>
              <a:latin typeface="system-ui"/>
            </a:endParaRPr>
          </a:p>
          <a:p>
            <a:endParaRPr lang="en-GB" dirty="0" smtClean="0">
              <a:solidFill>
                <a:srgbClr val="000000"/>
              </a:solidFill>
              <a:latin typeface="system-ui"/>
            </a:endParaRPr>
          </a:p>
          <a:p>
            <a:r>
              <a:rPr lang="en-GB" dirty="0" smtClean="0">
                <a:solidFill>
                  <a:srgbClr val="000000"/>
                </a:solidFill>
                <a:latin typeface="system-ui"/>
              </a:rPr>
              <a:t>Thus </a:t>
            </a:r>
            <a:r>
              <a:rPr lang="en-GB" b="1" dirty="0">
                <a:solidFill>
                  <a:srgbClr val="000000"/>
                </a:solidFill>
                <a:latin typeface="system-ui"/>
              </a:rPr>
              <a:t>consider yourselves also to be dead to sin, but alive to God in Christ Jesus our Lord</a:t>
            </a:r>
            <a:r>
              <a:rPr lang="en-GB" dirty="0" smtClean="0">
                <a:solidFill>
                  <a:srgbClr val="000000"/>
                </a:solidFill>
                <a:latin typeface="system-ui"/>
              </a:rPr>
              <a:t>. Rom. 6:1-11</a:t>
            </a:r>
            <a:endParaRPr lang="en-GB" dirty="0"/>
          </a:p>
        </p:txBody>
      </p:sp>
      <p:sp>
        <p:nvSpPr>
          <p:cNvPr id="4" name="Rectangle 3"/>
          <p:cNvSpPr/>
          <p:nvPr/>
        </p:nvSpPr>
        <p:spPr>
          <a:xfrm>
            <a:off x="425115" y="5121968"/>
            <a:ext cx="8983580" cy="369332"/>
          </a:xfrm>
          <a:prstGeom prst="rect">
            <a:avLst/>
          </a:prstGeom>
        </p:spPr>
        <p:txBody>
          <a:bodyPr wrap="square">
            <a:spAutoFit/>
          </a:bodyPr>
          <a:lstStyle/>
          <a:p>
            <a:r>
              <a:rPr lang="en-GB" b="1" dirty="0">
                <a:solidFill>
                  <a:srgbClr val="000000"/>
                </a:solidFill>
                <a:latin typeface="system-ui"/>
              </a:rPr>
              <a:t> </a:t>
            </a:r>
            <a:endParaRPr lang="en-GB" dirty="0"/>
          </a:p>
        </p:txBody>
      </p:sp>
    </p:spTree>
    <p:extLst>
      <p:ext uri="{BB962C8B-B14F-4D97-AF65-F5344CB8AC3E}">
        <p14:creationId xmlns:p14="http://schemas.microsoft.com/office/powerpoint/2010/main" val="428651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6295" y="463128"/>
            <a:ext cx="4554452" cy="461665"/>
          </a:xfrm>
          <a:prstGeom prst="rect">
            <a:avLst/>
          </a:prstGeom>
          <a:noFill/>
        </p:spPr>
        <p:txBody>
          <a:bodyPr wrap="none" rtlCol="0">
            <a:spAutoFit/>
          </a:bodyPr>
          <a:lstStyle/>
          <a:p>
            <a:r>
              <a:rPr lang="en-GB" sz="2400" b="1" dirty="0" smtClean="0">
                <a:latin typeface="system-ui"/>
              </a:rPr>
              <a:t>Living in the light of the cross</a:t>
            </a:r>
            <a:endParaRPr lang="en-GB" sz="2400" b="1" dirty="0">
              <a:latin typeface="system-ui"/>
            </a:endParaRPr>
          </a:p>
        </p:txBody>
      </p:sp>
      <p:sp>
        <p:nvSpPr>
          <p:cNvPr id="3" name="Rectangle 2"/>
          <p:cNvSpPr/>
          <p:nvPr/>
        </p:nvSpPr>
        <p:spPr>
          <a:xfrm>
            <a:off x="457200" y="1296133"/>
            <a:ext cx="8013032" cy="1200329"/>
          </a:xfrm>
          <a:prstGeom prst="rect">
            <a:avLst/>
          </a:prstGeom>
        </p:spPr>
        <p:txBody>
          <a:bodyPr wrap="square">
            <a:spAutoFit/>
          </a:bodyPr>
          <a:lstStyle/>
          <a:p>
            <a:pPr lvl="0"/>
            <a:r>
              <a:rPr lang="en-GB" dirty="0">
                <a:solidFill>
                  <a:srgbClr val="000000"/>
                </a:solidFill>
                <a:latin typeface="system-ui"/>
              </a:rPr>
              <a:t>If then </a:t>
            </a:r>
            <a:r>
              <a:rPr lang="en-GB" b="1" dirty="0">
                <a:solidFill>
                  <a:srgbClr val="000000"/>
                </a:solidFill>
                <a:latin typeface="system-ui"/>
              </a:rPr>
              <a:t>you were raised together with Christ</a:t>
            </a:r>
            <a:r>
              <a:rPr lang="en-GB" dirty="0">
                <a:solidFill>
                  <a:srgbClr val="000000"/>
                </a:solidFill>
                <a:latin typeface="system-ui"/>
              </a:rPr>
              <a:t>, seek the things that are above, where Christ is, seated on the right hand of God. Set your mind on the things that are above, not on the things that are on the earth. For </a:t>
            </a:r>
            <a:r>
              <a:rPr lang="en-GB" b="1" dirty="0">
                <a:solidFill>
                  <a:srgbClr val="000000"/>
                </a:solidFill>
                <a:latin typeface="system-ui"/>
              </a:rPr>
              <a:t>you died, and your life is hidden with Christ in God</a:t>
            </a:r>
            <a:r>
              <a:rPr lang="en-GB" dirty="0">
                <a:solidFill>
                  <a:srgbClr val="000000"/>
                </a:solidFill>
                <a:latin typeface="system-ui"/>
              </a:rPr>
              <a:t>. Col. 3:1-3</a:t>
            </a:r>
            <a:endParaRPr lang="en-GB" dirty="0">
              <a:solidFill>
                <a:prstClr val="black"/>
              </a:solidFill>
            </a:endParaRPr>
          </a:p>
        </p:txBody>
      </p:sp>
      <p:sp>
        <p:nvSpPr>
          <p:cNvPr id="4" name="Rectangle 3"/>
          <p:cNvSpPr/>
          <p:nvPr/>
        </p:nvSpPr>
        <p:spPr>
          <a:xfrm>
            <a:off x="385011" y="2777478"/>
            <a:ext cx="8013032" cy="2862322"/>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From that time, Jesus began to show his disciples that he must go to Jerusalem and suffer many things from the elders, chief priests, and scribes, and be killed, and the third day be raised up</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Peter took him aside and began to rebuke him, saying, “Far be it from you, Lord! This will never be done to you</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But he turned and said to Peter, “Get behind me, Satan! You are a stumbling block to me, for you are not setting your mind on the things of God, but on the things of men</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Then </a:t>
            </a:r>
            <a:r>
              <a:rPr lang="en-GB" b="1" dirty="0">
                <a:solidFill>
                  <a:srgbClr val="000000"/>
                </a:solidFill>
                <a:latin typeface="system-ui"/>
              </a:rPr>
              <a:t>Jesus said to his disciples, “If anyone desires to come after me, let him deny himself, take up his cross, and follow me</a:t>
            </a:r>
            <a:r>
              <a:rPr lang="en-GB" b="1"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For whoever desires to save his life will lose it, and whoever will lose his life for my sake will find it</a:t>
            </a:r>
            <a:r>
              <a:rPr lang="en-GB" b="1" dirty="0" smtClean="0">
                <a:solidFill>
                  <a:srgbClr val="000000"/>
                </a:solidFill>
                <a:latin typeface="system-ui"/>
              </a:rPr>
              <a:t>.</a:t>
            </a:r>
            <a:r>
              <a:rPr lang="en-GB" dirty="0" smtClean="0">
                <a:solidFill>
                  <a:srgbClr val="000000"/>
                </a:solidFill>
                <a:latin typeface="system-ui"/>
              </a:rPr>
              <a:t> Matt 16: 21-25</a:t>
            </a:r>
            <a:endParaRPr lang="en-GB" b="0" i="0" dirty="0">
              <a:solidFill>
                <a:srgbClr val="000000"/>
              </a:solidFill>
              <a:effectLst/>
              <a:latin typeface="system-ui"/>
            </a:endParaRPr>
          </a:p>
        </p:txBody>
      </p:sp>
    </p:spTree>
    <p:extLst>
      <p:ext uri="{BB962C8B-B14F-4D97-AF65-F5344CB8AC3E}">
        <p14:creationId xmlns:p14="http://schemas.microsoft.com/office/powerpoint/2010/main" val="3802716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0568" y="347744"/>
            <a:ext cx="3698448" cy="523220"/>
          </a:xfrm>
          <a:prstGeom prst="rect">
            <a:avLst/>
          </a:prstGeom>
          <a:noFill/>
        </p:spPr>
        <p:txBody>
          <a:bodyPr wrap="none" rtlCol="0">
            <a:spAutoFit/>
          </a:bodyPr>
          <a:lstStyle/>
          <a:p>
            <a:r>
              <a:rPr lang="en-GB" sz="2800" b="1" dirty="0" smtClean="0">
                <a:latin typeface="system-ui"/>
              </a:rPr>
              <a:t>Crucified with Christ</a:t>
            </a:r>
            <a:endParaRPr lang="en-GB" sz="2800" b="1" dirty="0">
              <a:latin typeface="system-ui"/>
            </a:endParaRPr>
          </a:p>
        </p:txBody>
      </p:sp>
      <p:sp>
        <p:nvSpPr>
          <p:cNvPr id="3" name="Rectangle 2"/>
          <p:cNvSpPr/>
          <p:nvPr/>
        </p:nvSpPr>
        <p:spPr>
          <a:xfrm>
            <a:off x="320843" y="1019142"/>
            <a:ext cx="8863263" cy="2616101"/>
          </a:xfrm>
          <a:prstGeom prst="rect">
            <a:avLst/>
          </a:prstGeom>
        </p:spPr>
        <p:txBody>
          <a:bodyPr wrap="square">
            <a:spAutoFit/>
          </a:bodyPr>
          <a:lstStyle/>
          <a:p>
            <a:pPr marL="285750" indent="-285750">
              <a:buFont typeface="Arial" panose="020B0604020202020204" pitchFamily="34" charset="0"/>
              <a:buChar char="•"/>
            </a:pPr>
            <a:r>
              <a:rPr lang="en-GB" sz="2000" b="1" dirty="0" smtClean="0">
                <a:solidFill>
                  <a:srgbClr val="000000"/>
                </a:solidFill>
                <a:latin typeface="system-ui"/>
              </a:rPr>
              <a:t>To the law (dependence on works)</a:t>
            </a:r>
            <a:r>
              <a:rPr lang="en-GB" b="1" dirty="0" smtClean="0">
                <a:solidFill>
                  <a:srgbClr val="000000"/>
                </a:solidFill>
                <a:latin typeface="system-ui"/>
              </a:rPr>
              <a:t>:</a:t>
            </a:r>
          </a:p>
          <a:p>
            <a:pPr marL="285750" indent="-285750">
              <a:buFontTx/>
              <a:buChar char="-"/>
            </a:pPr>
            <a:r>
              <a:rPr lang="en-GB" b="1" dirty="0" smtClean="0">
                <a:solidFill>
                  <a:srgbClr val="000000"/>
                </a:solidFill>
                <a:latin typeface="system-ui"/>
              </a:rPr>
              <a:t>Jews</a:t>
            </a:r>
            <a:r>
              <a:rPr lang="en-GB" b="1" dirty="0" smtClean="0">
                <a:solidFill>
                  <a:srgbClr val="000000"/>
                </a:solidFill>
                <a:latin typeface="system-ui"/>
              </a:rPr>
              <a:t>:</a:t>
            </a:r>
            <a:r>
              <a:rPr lang="en-GB" dirty="0" smtClean="0">
                <a:solidFill>
                  <a:srgbClr val="000000"/>
                </a:solidFill>
                <a:latin typeface="system-ui"/>
              </a:rPr>
              <a:t> For </a:t>
            </a:r>
            <a:r>
              <a:rPr lang="en-GB" dirty="0">
                <a:solidFill>
                  <a:srgbClr val="000000"/>
                </a:solidFill>
                <a:latin typeface="system-ui"/>
              </a:rPr>
              <a:t>I, through the law, </a:t>
            </a:r>
            <a:r>
              <a:rPr lang="en-GB" b="1" dirty="0">
                <a:solidFill>
                  <a:srgbClr val="000000"/>
                </a:solidFill>
                <a:latin typeface="system-ui"/>
              </a:rPr>
              <a:t>died to the law</a:t>
            </a:r>
            <a:r>
              <a:rPr lang="en-GB" dirty="0">
                <a:solidFill>
                  <a:srgbClr val="000000"/>
                </a:solidFill>
                <a:latin typeface="system-ui"/>
              </a:rPr>
              <a:t>, that I might live to God. </a:t>
            </a:r>
            <a:r>
              <a:rPr lang="en-GB" dirty="0" smtClean="0">
                <a:solidFill>
                  <a:srgbClr val="000000"/>
                </a:solidFill>
                <a:latin typeface="system-ui"/>
              </a:rPr>
              <a:t>I </a:t>
            </a:r>
            <a:r>
              <a:rPr lang="en-GB" dirty="0">
                <a:solidFill>
                  <a:srgbClr val="000000"/>
                </a:solidFill>
                <a:latin typeface="system-ui"/>
              </a:rPr>
              <a:t>have </a:t>
            </a:r>
            <a:endParaRPr lang="en-GB" dirty="0" smtClean="0">
              <a:solidFill>
                <a:srgbClr val="000000"/>
              </a:solidFill>
              <a:latin typeface="system-ui"/>
            </a:endParaRPr>
          </a:p>
          <a:p>
            <a:pPr marL="285750" indent="-285750">
              <a:buFontTx/>
              <a:buChar char="-"/>
            </a:pPr>
            <a:r>
              <a:rPr lang="en-GB" dirty="0" smtClean="0">
                <a:solidFill>
                  <a:srgbClr val="000000"/>
                </a:solidFill>
                <a:latin typeface="system-ui"/>
              </a:rPr>
              <a:t>been </a:t>
            </a:r>
            <a:r>
              <a:rPr lang="en-GB" b="1" dirty="0">
                <a:solidFill>
                  <a:srgbClr val="000000"/>
                </a:solidFill>
                <a:latin typeface="system-ui"/>
              </a:rPr>
              <a:t>crucified with Christ</a:t>
            </a:r>
            <a:r>
              <a:rPr lang="en-GB" dirty="0">
                <a:solidFill>
                  <a:srgbClr val="000000"/>
                </a:solidFill>
                <a:latin typeface="system-ui"/>
              </a:rPr>
              <a:t>, and it is no longer I who live, but </a:t>
            </a:r>
            <a:r>
              <a:rPr lang="en-GB" b="1" dirty="0">
                <a:solidFill>
                  <a:srgbClr val="000000"/>
                </a:solidFill>
                <a:latin typeface="system-ui"/>
              </a:rPr>
              <a:t>Christ lives in </a:t>
            </a:r>
            <a:endParaRPr lang="en-GB" b="1" dirty="0" smtClean="0">
              <a:solidFill>
                <a:srgbClr val="000000"/>
              </a:solidFill>
              <a:latin typeface="system-ui"/>
            </a:endParaRPr>
          </a:p>
          <a:p>
            <a:pPr marL="285750" indent="-285750">
              <a:buFontTx/>
              <a:buChar char="-"/>
            </a:pPr>
            <a:r>
              <a:rPr lang="en-GB" b="1" dirty="0" smtClean="0">
                <a:solidFill>
                  <a:srgbClr val="000000"/>
                </a:solidFill>
                <a:latin typeface="system-ui"/>
              </a:rPr>
              <a:t>me</a:t>
            </a:r>
            <a:r>
              <a:rPr lang="en-GB" dirty="0">
                <a:solidFill>
                  <a:srgbClr val="000000"/>
                </a:solidFill>
                <a:latin typeface="system-ui"/>
              </a:rPr>
              <a:t>. That life which I now live in the flesh, I live by faith in the Son of God, who loved me, and gave himself up for me</a:t>
            </a:r>
            <a:r>
              <a:rPr lang="en-GB" dirty="0" smtClean="0">
                <a:solidFill>
                  <a:srgbClr val="000000"/>
                </a:solidFill>
                <a:latin typeface="system-ui"/>
              </a:rPr>
              <a:t>. Gal. 2:19-20</a:t>
            </a:r>
          </a:p>
          <a:p>
            <a:r>
              <a:rPr lang="en-GB" b="1" dirty="0" smtClean="0">
                <a:solidFill>
                  <a:srgbClr val="000000"/>
                </a:solidFill>
                <a:latin typeface="system-ui"/>
              </a:rPr>
              <a:t>- Pagans: </a:t>
            </a:r>
            <a:r>
              <a:rPr lang="en-GB" dirty="0" smtClean="0">
                <a:solidFill>
                  <a:srgbClr val="000000"/>
                </a:solidFill>
                <a:latin typeface="system-ui"/>
              </a:rPr>
              <a:t>However </a:t>
            </a:r>
            <a:r>
              <a:rPr lang="en-GB" dirty="0">
                <a:solidFill>
                  <a:srgbClr val="000000"/>
                </a:solidFill>
                <a:latin typeface="system-ui"/>
              </a:rPr>
              <a:t>at that time, not knowing God, you were </a:t>
            </a:r>
            <a:r>
              <a:rPr lang="en-GB" b="1" dirty="0">
                <a:solidFill>
                  <a:srgbClr val="000000"/>
                </a:solidFill>
                <a:latin typeface="system-ui"/>
              </a:rPr>
              <a:t>in bondage to those who by nature are not gods</a:t>
            </a:r>
            <a:r>
              <a:rPr lang="en-GB" dirty="0">
                <a:solidFill>
                  <a:srgbClr val="000000"/>
                </a:solidFill>
                <a:latin typeface="system-ui"/>
              </a:rPr>
              <a:t>. </a:t>
            </a:r>
            <a:r>
              <a:rPr lang="en-GB" dirty="0" smtClean="0">
                <a:solidFill>
                  <a:srgbClr val="000000"/>
                </a:solidFill>
                <a:latin typeface="system-ui"/>
              </a:rPr>
              <a:t>But </a:t>
            </a:r>
            <a:r>
              <a:rPr lang="en-GB" dirty="0">
                <a:solidFill>
                  <a:srgbClr val="000000"/>
                </a:solidFill>
                <a:latin typeface="system-ui"/>
              </a:rPr>
              <a:t>now that you have come to know God, or rather to be known by God, why do you turn back again to the </a:t>
            </a:r>
            <a:r>
              <a:rPr lang="en-GB" b="1" dirty="0">
                <a:solidFill>
                  <a:srgbClr val="000000"/>
                </a:solidFill>
                <a:latin typeface="system-ui"/>
              </a:rPr>
              <a:t>weak and miserable elemental principles</a:t>
            </a:r>
            <a:r>
              <a:rPr lang="en-GB" dirty="0">
                <a:solidFill>
                  <a:srgbClr val="000000"/>
                </a:solidFill>
                <a:latin typeface="system-ui"/>
              </a:rPr>
              <a:t>, to which you desire to be in bondage all over again</a:t>
            </a:r>
            <a:r>
              <a:rPr lang="en-GB" dirty="0" smtClean="0">
                <a:solidFill>
                  <a:srgbClr val="000000"/>
                </a:solidFill>
                <a:latin typeface="system-ui"/>
              </a:rPr>
              <a:t>? Gal. 4:8-9</a:t>
            </a:r>
            <a:endParaRPr lang="en-GB" dirty="0"/>
          </a:p>
        </p:txBody>
      </p:sp>
      <p:sp>
        <p:nvSpPr>
          <p:cNvPr id="4" name="Rectangle 3"/>
          <p:cNvSpPr/>
          <p:nvPr/>
        </p:nvSpPr>
        <p:spPr>
          <a:xfrm>
            <a:off x="240632" y="3931596"/>
            <a:ext cx="9144000" cy="677108"/>
          </a:xfrm>
          <a:prstGeom prst="rect">
            <a:avLst/>
          </a:prstGeom>
        </p:spPr>
        <p:txBody>
          <a:bodyPr wrap="square">
            <a:spAutoFit/>
          </a:bodyPr>
          <a:lstStyle/>
          <a:p>
            <a:pPr marL="285750" indent="-285750">
              <a:buFont typeface="Arial" panose="020B0604020202020204" pitchFamily="34" charset="0"/>
              <a:buChar char="•"/>
            </a:pPr>
            <a:r>
              <a:rPr lang="en-GB" sz="2000" b="1" dirty="0" smtClean="0">
                <a:solidFill>
                  <a:srgbClr val="000000"/>
                </a:solidFill>
                <a:latin typeface="system-ui"/>
              </a:rPr>
              <a:t>To the flesh (ungodly appetites and attitudes)</a:t>
            </a:r>
            <a:r>
              <a:rPr lang="en-GB" b="1" dirty="0" smtClean="0">
                <a:solidFill>
                  <a:srgbClr val="000000"/>
                </a:solidFill>
                <a:latin typeface="system-ui"/>
              </a:rPr>
              <a:t>: Those </a:t>
            </a:r>
            <a:r>
              <a:rPr lang="en-GB" b="1" dirty="0">
                <a:solidFill>
                  <a:srgbClr val="000000"/>
                </a:solidFill>
                <a:latin typeface="system-ui"/>
              </a:rPr>
              <a:t>who belong to Christ have crucified the flesh </a:t>
            </a:r>
            <a:r>
              <a:rPr lang="en-GB" dirty="0">
                <a:solidFill>
                  <a:srgbClr val="000000"/>
                </a:solidFill>
                <a:latin typeface="system-ui"/>
              </a:rPr>
              <a:t>with its passions and lusts</a:t>
            </a:r>
            <a:r>
              <a:rPr lang="en-GB" dirty="0" smtClean="0">
                <a:solidFill>
                  <a:srgbClr val="000000"/>
                </a:solidFill>
                <a:latin typeface="system-ui"/>
              </a:rPr>
              <a:t>. Gal. 5:24</a:t>
            </a:r>
            <a:endParaRPr lang="en-GB" dirty="0"/>
          </a:p>
        </p:txBody>
      </p:sp>
      <p:sp>
        <p:nvSpPr>
          <p:cNvPr id="5" name="Rectangle 4"/>
          <p:cNvSpPr/>
          <p:nvPr/>
        </p:nvSpPr>
        <p:spPr>
          <a:xfrm>
            <a:off x="240632" y="4756882"/>
            <a:ext cx="8542422" cy="954107"/>
          </a:xfrm>
          <a:prstGeom prst="rect">
            <a:avLst/>
          </a:prstGeom>
        </p:spPr>
        <p:txBody>
          <a:bodyPr wrap="square">
            <a:spAutoFit/>
          </a:bodyPr>
          <a:lstStyle/>
          <a:p>
            <a:pPr marL="285750" indent="-285750">
              <a:buFont typeface="Arial" panose="020B0604020202020204" pitchFamily="34" charset="0"/>
              <a:buChar char="•"/>
            </a:pPr>
            <a:r>
              <a:rPr lang="en-GB" sz="2000" b="1" dirty="0" smtClean="0">
                <a:solidFill>
                  <a:srgbClr val="000000"/>
                </a:solidFill>
                <a:latin typeface="system-ui"/>
              </a:rPr>
              <a:t>To the world (human opinion): </a:t>
            </a:r>
            <a:r>
              <a:rPr lang="en-GB" dirty="0" smtClean="0">
                <a:solidFill>
                  <a:srgbClr val="000000"/>
                </a:solidFill>
                <a:latin typeface="system-ui"/>
              </a:rPr>
              <a:t>But </a:t>
            </a:r>
            <a:r>
              <a:rPr lang="en-GB" dirty="0">
                <a:solidFill>
                  <a:srgbClr val="000000"/>
                </a:solidFill>
                <a:latin typeface="system-ui"/>
              </a:rPr>
              <a:t>far be it from me to boast, except in </a:t>
            </a:r>
            <a:r>
              <a:rPr lang="en-GB" b="1" dirty="0">
                <a:solidFill>
                  <a:srgbClr val="000000"/>
                </a:solidFill>
                <a:latin typeface="system-ui"/>
              </a:rPr>
              <a:t>the cross of our Lord Jesus Christ, through which the world has been crucified to me, and I to the world</a:t>
            </a:r>
            <a:r>
              <a:rPr lang="en-GB" dirty="0" smtClean="0">
                <a:solidFill>
                  <a:srgbClr val="000000"/>
                </a:solidFill>
                <a:latin typeface="system-ui"/>
              </a:rPr>
              <a:t>. Gal. 6:14</a:t>
            </a:r>
            <a:r>
              <a:rPr lang="en-GB" dirty="0">
                <a:solidFill>
                  <a:srgbClr val="000000"/>
                </a:solidFill>
                <a:latin typeface="system-ui"/>
              </a:rPr>
              <a:t> </a:t>
            </a:r>
            <a:endParaRPr lang="en-GB" dirty="0"/>
          </a:p>
        </p:txBody>
      </p:sp>
      <p:sp>
        <p:nvSpPr>
          <p:cNvPr id="6" name="TextBox 5"/>
          <p:cNvSpPr txBox="1"/>
          <p:nvPr/>
        </p:nvSpPr>
        <p:spPr>
          <a:xfrm>
            <a:off x="633663" y="5926432"/>
            <a:ext cx="7569701" cy="461665"/>
          </a:xfrm>
          <a:prstGeom prst="rect">
            <a:avLst/>
          </a:prstGeom>
          <a:noFill/>
        </p:spPr>
        <p:txBody>
          <a:bodyPr wrap="none" rtlCol="0">
            <a:spAutoFit/>
          </a:bodyPr>
          <a:lstStyle/>
          <a:p>
            <a:r>
              <a:rPr lang="en-GB" sz="2400" b="1" dirty="0" smtClean="0">
                <a:latin typeface="system-ui"/>
              </a:rPr>
              <a:t>Satan has been deprived of his three main devices</a:t>
            </a:r>
            <a:endParaRPr lang="en-GB" sz="2400" b="1" dirty="0">
              <a:latin typeface="system-ui"/>
            </a:endParaRPr>
          </a:p>
        </p:txBody>
      </p:sp>
    </p:spTree>
    <p:extLst>
      <p:ext uri="{BB962C8B-B14F-4D97-AF65-F5344CB8AC3E}">
        <p14:creationId xmlns:p14="http://schemas.microsoft.com/office/powerpoint/2010/main" val="218544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779" y="360947"/>
            <a:ext cx="4540025" cy="523220"/>
          </a:xfrm>
          <a:prstGeom prst="rect">
            <a:avLst/>
          </a:prstGeom>
          <a:noFill/>
        </p:spPr>
        <p:txBody>
          <a:bodyPr wrap="none" rtlCol="0">
            <a:spAutoFit/>
          </a:bodyPr>
          <a:lstStyle/>
          <a:p>
            <a:r>
              <a:rPr lang="en-GB" sz="2800" b="1" dirty="0" smtClean="0">
                <a:latin typeface="system-ui"/>
              </a:rPr>
              <a:t>Blessings from the Cross</a:t>
            </a:r>
            <a:endParaRPr lang="en-GB" sz="2800" b="1" dirty="0">
              <a:latin typeface="system-ui"/>
            </a:endParaRPr>
          </a:p>
        </p:txBody>
      </p:sp>
      <p:sp>
        <p:nvSpPr>
          <p:cNvPr id="3" name="TextBox 2"/>
          <p:cNvSpPr txBox="1"/>
          <p:nvPr/>
        </p:nvSpPr>
        <p:spPr>
          <a:xfrm>
            <a:off x="1291389" y="978567"/>
            <a:ext cx="4230774" cy="400110"/>
          </a:xfrm>
          <a:prstGeom prst="rect">
            <a:avLst/>
          </a:prstGeom>
          <a:noFill/>
        </p:spPr>
        <p:txBody>
          <a:bodyPr wrap="none" rtlCol="0">
            <a:spAutoFit/>
          </a:bodyPr>
          <a:lstStyle/>
          <a:p>
            <a:r>
              <a:rPr lang="en-GB" sz="2000" b="1" dirty="0" smtClean="0">
                <a:latin typeface="system-ui"/>
              </a:rPr>
              <a:t>A New Identity – Children of God </a:t>
            </a:r>
            <a:endParaRPr lang="en-GB" sz="2000" b="1" dirty="0">
              <a:latin typeface="system-ui"/>
            </a:endParaRPr>
          </a:p>
        </p:txBody>
      </p:sp>
      <p:sp>
        <p:nvSpPr>
          <p:cNvPr id="4" name="Rectangle 3"/>
          <p:cNvSpPr/>
          <p:nvPr/>
        </p:nvSpPr>
        <p:spPr>
          <a:xfrm>
            <a:off x="457200" y="1593594"/>
            <a:ext cx="8093242" cy="923330"/>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But </a:t>
            </a:r>
            <a:r>
              <a:rPr lang="en-GB" b="1" dirty="0">
                <a:solidFill>
                  <a:srgbClr val="000000"/>
                </a:solidFill>
                <a:latin typeface="system-ui"/>
              </a:rPr>
              <a:t>as many as received him</a:t>
            </a:r>
            <a:r>
              <a:rPr lang="en-GB" dirty="0">
                <a:solidFill>
                  <a:srgbClr val="000000"/>
                </a:solidFill>
                <a:latin typeface="system-ui"/>
              </a:rPr>
              <a:t>, to them he gave </a:t>
            </a:r>
            <a:r>
              <a:rPr lang="en-GB" b="1" dirty="0">
                <a:solidFill>
                  <a:srgbClr val="000000"/>
                </a:solidFill>
                <a:latin typeface="system-ui"/>
              </a:rPr>
              <a:t>the right to become God’s children</a:t>
            </a:r>
            <a:r>
              <a:rPr lang="en-GB" dirty="0">
                <a:solidFill>
                  <a:srgbClr val="000000"/>
                </a:solidFill>
                <a:latin typeface="system-ui"/>
              </a:rPr>
              <a:t>, to those who believe in his name: </a:t>
            </a:r>
            <a:r>
              <a:rPr lang="en-GB" dirty="0" smtClean="0">
                <a:solidFill>
                  <a:srgbClr val="000000"/>
                </a:solidFill>
                <a:latin typeface="system-ui"/>
              </a:rPr>
              <a:t>who </a:t>
            </a:r>
            <a:r>
              <a:rPr lang="en-GB" dirty="0">
                <a:solidFill>
                  <a:srgbClr val="000000"/>
                </a:solidFill>
                <a:latin typeface="system-ui"/>
              </a:rPr>
              <a:t>were </a:t>
            </a:r>
            <a:r>
              <a:rPr lang="en-GB" b="1" dirty="0">
                <a:solidFill>
                  <a:srgbClr val="000000"/>
                </a:solidFill>
                <a:latin typeface="system-ui"/>
              </a:rPr>
              <a:t>born</a:t>
            </a:r>
            <a:r>
              <a:rPr lang="en-GB" dirty="0">
                <a:solidFill>
                  <a:srgbClr val="000000"/>
                </a:solidFill>
                <a:latin typeface="system-ui"/>
              </a:rPr>
              <a:t> not of blood, nor of the will of the flesh, nor of the will of man, but </a:t>
            </a:r>
            <a:r>
              <a:rPr lang="en-GB" b="1" dirty="0">
                <a:solidFill>
                  <a:srgbClr val="000000"/>
                </a:solidFill>
                <a:latin typeface="system-ui"/>
              </a:rPr>
              <a:t>of God</a:t>
            </a:r>
            <a:r>
              <a:rPr lang="en-GB" dirty="0" smtClean="0">
                <a:solidFill>
                  <a:srgbClr val="000000"/>
                </a:solidFill>
                <a:latin typeface="system-ui"/>
              </a:rPr>
              <a:t>. John 1:12-13</a:t>
            </a:r>
            <a:endParaRPr lang="en-GB" dirty="0"/>
          </a:p>
        </p:txBody>
      </p:sp>
      <p:sp>
        <p:nvSpPr>
          <p:cNvPr id="5" name="Rectangle 4"/>
          <p:cNvSpPr/>
          <p:nvPr/>
        </p:nvSpPr>
        <p:spPr>
          <a:xfrm>
            <a:off x="493294" y="2739862"/>
            <a:ext cx="8522369" cy="1754326"/>
          </a:xfrm>
          <a:prstGeom prst="rect">
            <a:avLst/>
          </a:prstGeom>
        </p:spPr>
        <p:txBody>
          <a:bodyPr wrap="square">
            <a:spAutoFit/>
          </a:bodyPr>
          <a:lstStyle/>
          <a:p>
            <a:r>
              <a:rPr lang="en-GB" dirty="0">
                <a:solidFill>
                  <a:srgbClr val="000000"/>
                </a:solidFill>
                <a:latin typeface="system-ui"/>
              </a:rPr>
              <a:t>But when the fullness of the time came, </a:t>
            </a:r>
            <a:r>
              <a:rPr lang="en-GB" b="1" dirty="0">
                <a:solidFill>
                  <a:srgbClr val="000000"/>
                </a:solidFill>
                <a:latin typeface="system-ui"/>
              </a:rPr>
              <a:t>God sent out his Son</a:t>
            </a:r>
            <a:r>
              <a:rPr lang="en-GB" dirty="0">
                <a:solidFill>
                  <a:srgbClr val="000000"/>
                </a:solidFill>
                <a:latin typeface="system-ui"/>
              </a:rPr>
              <a:t>, born to a woman, born under the law, </a:t>
            </a:r>
            <a:r>
              <a:rPr lang="en-GB" b="1" dirty="0" smtClean="0">
                <a:solidFill>
                  <a:srgbClr val="000000"/>
                </a:solidFill>
                <a:latin typeface="system-ui"/>
              </a:rPr>
              <a:t>that </a:t>
            </a:r>
            <a:r>
              <a:rPr lang="en-GB" b="1" dirty="0">
                <a:solidFill>
                  <a:srgbClr val="000000"/>
                </a:solidFill>
                <a:latin typeface="system-ui"/>
              </a:rPr>
              <a:t>he might redeem </a:t>
            </a:r>
            <a:r>
              <a:rPr lang="en-GB" dirty="0">
                <a:solidFill>
                  <a:srgbClr val="000000"/>
                </a:solidFill>
                <a:latin typeface="system-ui"/>
              </a:rPr>
              <a:t>those who were under the law, </a:t>
            </a:r>
            <a:r>
              <a:rPr lang="en-GB" b="1" dirty="0">
                <a:solidFill>
                  <a:srgbClr val="000000"/>
                </a:solidFill>
                <a:latin typeface="system-ui"/>
              </a:rPr>
              <a:t>that we might receive the adoption as children</a:t>
            </a:r>
            <a:r>
              <a:rPr lang="en-GB" dirty="0">
                <a:solidFill>
                  <a:srgbClr val="000000"/>
                </a:solidFill>
                <a:latin typeface="system-ui"/>
              </a:rPr>
              <a:t>. </a:t>
            </a:r>
            <a:r>
              <a:rPr lang="en-GB" dirty="0" smtClean="0">
                <a:solidFill>
                  <a:srgbClr val="000000"/>
                </a:solidFill>
                <a:latin typeface="system-ui"/>
              </a:rPr>
              <a:t>And </a:t>
            </a:r>
            <a:r>
              <a:rPr lang="en-GB" dirty="0">
                <a:solidFill>
                  <a:srgbClr val="000000"/>
                </a:solidFill>
                <a:latin typeface="system-ui"/>
              </a:rPr>
              <a:t>because you are children, </a:t>
            </a:r>
            <a:r>
              <a:rPr lang="en-GB" b="1" dirty="0">
                <a:solidFill>
                  <a:srgbClr val="000000"/>
                </a:solidFill>
                <a:latin typeface="system-ui"/>
              </a:rPr>
              <a:t>God sent out the Spirit of his Son into your hearts, crying, “Abba</a:t>
            </a:r>
            <a:r>
              <a:rPr lang="en-GB" b="1" dirty="0" smtClean="0">
                <a:solidFill>
                  <a:srgbClr val="000000"/>
                </a:solidFill>
                <a:latin typeface="system-ui"/>
              </a:rPr>
              <a:t>,</a:t>
            </a:r>
            <a:r>
              <a:rPr lang="en-GB" b="1" baseline="30000" dirty="0" smtClean="0">
                <a:solidFill>
                  <a:srgbClr val="000000"/>
                </a:solidFill>
                <a:latin typeface="system-ui"/>
              </a:rPr>
              <a:t> </a:t>
            </a:r>
            <a:r>
              <a:rPr lang="en-GB" b="1" dirty="0" smtClean="0">
                <a:solidFill>
                  <a:srgbClr val="000000"/>
                </a:solidFill>
                <a:latin typeface="system-ui"/>
              </a:rPr>
              <a:t>Father</a:t>
            </a:r>
            <a:r>
              <a:rPr lang="en-GB" b="1" dirty="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So </a:t>
            </a:r>
            <a:r>
              <a:rPr lang="en-GB" dirty="0">
                <a:solidFill>
                  <a:srgbClr val="000000"/>
                </a:solidFill>
                <a:latin typeface="system-ui"/>
              </a:rPr>
              <a:t>you are no longer a bondservant, but a son; and if </a:t>
            </a:r>
            <a:r>
              <a:rPr lang="en-GB" b="1" dirty="0">
                <a:solidFill>
                  <a:srgbClr val="000000"/>
                </a:solidFill>
                <a:latin typeface="system-ui"/>
              </a:rPr>
              <a:t>a son</a:t>
            </a:r>
            <a:r>
              <a:rPr lang="en-GB" dirty="0">
                <a:solidFill>
                  <a:srgbClr val="000000"/>
                </a:solidFill>
                <a:latin typeface="system-ui"/>
              </a:rPr>
              <a:t>, then </a:t>
            </a:r>
            <a:r>
              <a:rPr lang="en-GB" b="1" dirty="0">
                <a:solidFill>
                  <a:srgbClr val="000000"/>
                </a:solidFill>
                <a:latin typeface="system-ui"/>
              </a:rPr>
              <a:t>an heir of God through Christ</a:t>
            </a:r>
            <a:r>
              <a:rPr lang="en-GB" dirty="0" smtClean="0">
                <a:solidFill>
                  <a:srgbClr val="000000"/>
                </a:solidFill>
                <a:latin typeface="system-ui"/>
              </a:rPr>
              <a:t>. Gal. 4:4-7</a:t>
            </a:r>
            <a:endParaRPr lang="en-GB" dirty="0"/>
          </a:p>
        </p:txBody>
      </p:sp>
      <p:sp>
        <p:nvSpPr>
          <p:cNvPr id="6" name="Rectangle 5"/>
          <p:cNvSpPr/>
          <p:nvPr/>
        </p:nvSpPr>
        <p:spPr>
          <a:xfrm>
            <a:off x="457200" y="4701084"/>
            <a:ext cx="8382000" cy="923330"/>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as many </a:t>
            </a:r>
            <a:r>
              <a:rPr lang="en-GB" b="1" dirty="0">
                <a:solidFill>
                  <a:srgbClr val="000000"/>
                </a:solidFill>
                <a:latin typeface="system-ui"/>
              </a:rPr>
              <a:t>as are led by the Spirit of God, these are children of God</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you didn’t receive the spirit of bondage again to fear, but </a:t>
            </a:r>
            <a:r>
              <a:rPr lang="en-GB" b="1" dirty="0">
                <a:solidFill>
                  <a:srgbClr val="000000"/>
                </a:solidFill>
                <a:latin typeface="system-ui"/>
              </a:rPr>
              <a:t>you received the Spirit of adoption, by whom we cry, “</a:t>
            </a:r>
            <a:r>
              <a:rPr lang="en-GB" b="1" dirty="0" smtClean="0">
                <a:solidFill>
                  <a:srgbClr val="000000"/>
                </a:solidFill>
                <a:latin typeface="system-ui"/>
              </a:rPr>
              <a:t>Abba!</a:t>
            </a:r>
            <a:r>
              <a:rPr lang="en-GB" b="1" baseline="30000" dirty="0" smtClean="0">
                <a:solidFill>
                  <a:srgbClr val="000000"/>
                </a:solidFill>
                <a:latin typeface="system-ui"/>
              </a:rPr>
              <a:t> </a:t>
            </a:r>
            <a:r>
              <a:rPr lang="en-GB" b="1" dirty="0">
                <a:solidFill>
                  <a:srgbClr val="000000"/>
                </a:solidFill>
                <a:latin typeface="system-ui"/>
              </a:rPr>
              <a:t> Father</a:t>
            </a:r>
            <a:r>
              <a:rPr lang="en-GB" b="1" dirty="0" smtClean="0">
                <a:solidFill>
                  <a:srgbClr val="000000"/>
                </a:solidFill>
                <a:latin typeface="system-ui"/>
              </a:rPr>
              <a:t>!”</a:t>
            </a:r>
            <a:r>
              <a:rPr lang="en-GB" dirty="0" smtClean="0">
                <a:solidFill>
                  <a:srgbClr val="000000"/>
                </a:solidFill>
                <a:latin typeface="system-ui"/>
              </a:rPr>
              <a:t> Rom. 8: 14-15</a:t>
            </a:r>
            <a:endParaRPr lang="en-GB" dirty="0"/>
          </a:p>
        </p:txBody>
      </p:sp>
    </p:spTree>
    <p:extLst>
      <p:ext uri="{BB962C8B-B14F-4D97-AF65-F5344CB8AC3E}">
        <p14:creationId xmlns:p14="http://schemas.microsoft.com/office/powerpoint/2010/main" val="39900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2651</TotalTime>
  <Words>1529</Words>
  <Application>Microsoft Office PowerPoint</Application>
  <PresentationFormat>Widescreen</PresentationFormat>
  <Paragraphs>136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73</cp:revision>
  <dcterms:created xsi:type="dcterms:W3CDTF">2020-09-02T10:54:58Z</dcterms:created>
  <dcterms:modified xsi:type="dcterms:W3CDTF">2020-09-07T21:53:02Z</dcterms:modified>
</cp:coreProperties>
</file>