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32" r:id="rId2"/>
    <p:sldId id="257" r:id="rId3"/>
    <p:sldId id="278" r:id="rId4"/>
    <p:sldId id="261" r:id="rId5"/>
    <p:sldId id="262" r:id="rId6"/>
    <p:sldId id="259" r:id="rId7"/>
    <p:sldId id="272" r:id="rId8"/>
    <p:sldId id="279" r:id="rId9"/>
    <p:sldId id="267" r:id="rId10"/>
    <p:sldId id="268" r:id="rId11"/>
    <p:sldId id="276" r:id="rId12"/>
    <p:sldId id="328" r:id="rId13"/>
    <p:sldId id="269" r:id="rId14"/>
    <p:sldId id="301" r:id="rId15"/>
    <p:sldId id="271" r:id="rId16"/>
    <p:sldId id="305" r:id="rId17"/>
    <p:sldId id="260" r:id="rId18"/>
    <p:sldId id="311" r:id="rId19"/>
    <p:sldId id="281" r:id="rId20"/>
    <p:sldId id="280" r:id="rId21"/>
    <p:sldId id="312" r:id="rId22"/>
    <p:sldId id="282" r:id="rId23"/>
    <p:sldId id="302" r:id="rId24"/>
    <p:sldId id="283" r:id="rId25"/>
    <p:sldId id="295" r:id="rId26"/>
    <p:sldId id="287" r:id="rId27"/>
    <p:sldId id="297" r:id="rId28"/>
    <p:sldId id="298" r:id="rId29"/>
    <p:sldId id="303" r:id="rId30"/>
    <p:sldId id="314" r:id="rId31"/>
    <p:sldId id="290" r:id="rId32"/>
    <p:sldId id="307" r:id="rId33"/>
    <p:sldId id="292" r:id="rId34"/>
    <p:sldId id="291" r:id="rId35"/>
    <p:sldId id="336" r:id="rId3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420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42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7E42F-7980-492C-B3B9-FF4074528FEF}" type="datetimeFigureOut">
              <a:rPr lang="en-GB" smtClean="0"/>
              <a:t>04/12/2020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769EE-8187-493F-A589-F308227C24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66588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7E42F-7980-492C-B3B9-FF4074528FEF}" type="datetimeFigureOut">
              <a:rPr lang="en-GB" smtClean="0"/>
              <a:t>04/12/2020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769EE-8187-493F-A589-F308227C24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76565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7E42F-7980-492C-B3B9-FF4074528FEF}" type="datetimeFigureOut">
              <a:rPr lang="en-GB" smtClean="0"/>
              <a:t>04/12/2020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769EE-8187-493F-A589-F308227C24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84078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7E42F-7980-492C-B3B9-FF4074528FEF}" type="datetimeFigureOut">
              <a:rPr lang="en-GB" smtClean="0"/>
              <a:t>04/12/2020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769EE-8187-493F-A589-F308227C24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5806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7E42F-7980-492C-B3B9-FF4074528FEF}" type="datetimeFigureOut">
              <a:rPr lang="en-GB" smtClean="0"/>
              <a:t>04/12/2020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769EE-8187-493F-A589-F308227C24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83316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7E42F-7980-492C-B3B9-FF4074528FEF}" type="datetimeFigureOut">
              <a:rPr lang="en-GB" smtClean="0"/>
              <a:t>04/12/2020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769EE-8187-493F-A589-F308227C24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59731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7E42F-7980-492C-B3B9-FF4074528FEF}" type="datetimeFigureOut">
              <a:rPr lang="en-GB" smtClean="0"/>
              <a:t>04/12/2020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769EE-8187-493F-A589-F308227C24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2969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7E42F-7980-492C-B3B9-FF4074528FEF}" type="datetimeFigureOut">
              <a:rPr lang="en-GB" smtClean="0"/>
              <a:t>04/12/2020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769EE-8187-493F-A589-F308227C24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18451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7E42F-7980-492C-B3B9-FF4074528FEF}" type="datetimeFigureOut">
              <a:rPr lang="en-GB" smtClean="0"/>
              <a:t>04/12/2020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769EE-8187-493F-A589-F308227C24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45577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7E42F-7980-492C-B3B9-FF4074528FEF}" type="datetimeFigureOut">
              <a:rPr lang="en-GB" smtClean="0"/>
              <a:t>04/12/2020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769EE-8187-493F-A589-F308227C24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36363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7E42F-7980-492C-B3B9-FF4074528FEF}" type="datetimeFigureOut">
              <a:rPr lang="en-GB" smtClean="0"/>
              <a:t>04/12/2020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769EE-8187-493F-A589-F308227C24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44552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57E42F-7980-492C-B3B9-FF4074528FEF}" type="datetimeFigureOut">
              <a:rPr lang="en-GB" smtClean="0"/>
              <a:t>04/12/2020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C769EE-8187-493F-A589-F308227C24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18629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084173" y="2331478"/>
            <a:ext cx="609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GB" sz="3600" b="1" dirty="0" smtClean="0">
                <a:solidFill>
                  <a:prstClr val="black"/>
                </a:solidFill>
                <a:latin typeface="EB Garamond 12" panose="02020502060206020403" pitchFamily="18" charset="0"/>
                <a:ea typeface="EB Garamond 12" panose="02020502060206020403" pitchFamily="18" charset="0"/>
              </a:rPr>
              <a:t>The Incarnation of Jesus the </a:t>
            </a:r>
          </a:p>
          <a:p>
            <a:pPr algn="ctr"/>
            <a:r>
              <a:rPr lang="en-GB" sz="3600" b="1" dirty="0" smtClean="0">
                <a:solidFill>
                  <a:prstClr val="black"/>
                </a:solidFill>
                <a:latin typeface="EB Garamond 12" panose="02020502060206020403" pitchFamily="18" charset="0"/>
                <a:ea typeface="EB Garamond 12" panose="02020502060206020403" pitchFamily="18" charset="0"/>
              </a:rPr>
              <a:t>Son of God </a:t>
            </a:r>
            <a:endParaRPr lang="en-GB" sz="3600" b="1" dirty="0">
              <a:solidFill>
                <a:prstClr val="black"/>
              </a:solidFill>
              <a:latin typeface="EB Garamond 12" panose="02020502060206020403" pitchFamily="18" charset="0"/>
              <a:ea typeface="EB Garamond 12" panose="02020502060206020403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327967" y="3876790"/>
            <a:ext cx="138852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b="1" dirty="0" smtClean="0">
                <a:solidFill>
                  <a:prstClr val="black"/>
                </a:solidFill>
                <a:latin typeface="EB Garamond 12" panose="02020502060206020403" pitchFamily="18" charset="0"/>
                <a:ea typeface="EB Garamond 12" panose="02020502060206020403" pitchFamily="18" charset="0"/>
              </a:rPr>
              <a:t>Session 3</a:t>
            </a:r>
            <a:endParaRPr lang="en-GB" sz="2800" b="1" dirty="0">
              <a:solidFill>
                <a:prstClr val="black"/>
              </a:solidFill>
              <a:latin typeface="EB Garamond 12" panose="02020502060206020403" pitchFamily="18" charset="0"/>
              <a:ea typeface="EB Garamond 12" panose="02020502060206020403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437638" y="4744993"/>
            <a:ext cx="338906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b="1" dirty="0" smtClean="0">
                <a:solidFill>
                  <a:prstClr val="black"/>
                </a:solidFill>
                <a:latin typeface="EB Garamond 12" panose="02020502060206020403" pitchFamily="18" charset="0"/>
                <a:ea typeface="EB Garamond 12" panose="02020502060206020403" pitchFamily="18" charset="0"/>
              </a:rPr>
              <a:t>Who is the Messiah?</a:t>
            </a:r>
            <a:endParaRPr lang="en-GB" sz="3200" b="1" dirty="0">
              <a:solidFill>
                <a:prstClr val="black"/>
              </a:solidFill>
              <a:latin typeface="EB Garamond 12" panose="02020502060206020403" pitchFamily="18" charset="0"/>
              <a:ea typeface="EB Garamond 12" panose="020205020602060204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51339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73583" y="1654937"/>
            <a:ext cx="8600303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b="0" i="0" dirty="0" smtClean="0">
                <a:solidFill>
                  <a:srgbClr val="000000"/>
                </a:solidFill>
                <a:effectLst/>
                <a:latin typeface="system-ui"/>
              </a:rPr>
              <a:t>… </a:t>
            </a:r>
            <a:r>
              <a:rPr lang="en-GB" sz="2000" b="1" i="0" dirty="0" smtClean="0">
                <a:solidFill>
                  <a:srgbClr val="000000"/>
                </a:solidFill>
                <a:effectLst/>
                <a:latin typeface="system-ui"/>
              </a:rPr>
              <a:t>Moses writes </a:t>
            </a:r>
            <a:r>
              <a:rPr lang="en-GB" sz="2000" b="0" i="0" dirty="0" smtClean="0">
                <a:solidFill>
                  <a:srgbClr val="000000"/>
                </a:solidFill>
                <a:effectLst/>
                <a:latin typeface="system-ui"/>
              </a:rPr>
              <a:t>about the righteousness of the law, “The one who does them will live by them.”</a:t>
            </a:r>
            <a:r>
              <a:rPr lang="en-GB" sz="2000" b="0" i="0" dirty="0" smtClean="0">
                <a:solidFill>
                  <a:srgbClr val="517E90"/>
                </a:solidFill>
                <a:effectLst/>
                <a:latin typeface="system-ui"/>
              </a:rPr>
              <a:t> </a:t>
            </a:r>
            <a:r>
              <a:rPr lang="en-GB" sz="2000" b="1" i="0" baseline="30000" dirty="0" smtClean="0">
                <a:solidFill>
                  <a:srgbClr val="000000"/>
                </a:solidFill>
                <a:effectLst/>
                <a:latin typeface="system-ui"/>
              </a:rPr>
              <a:t> </a:t>
            </a:r>
            <a:r>
              <a:rPr lang="en-GB" sz="2000" b="0" i="0" dirty="0" smtClean="0">
                <a:solidFill>
                  <a:srgbClr val="000000"/>
                </a:solidFill>
                <a:effectLst/>
                <a:latin typeface="system-ui"/>
              </a:rPr>
              <a:t>But the righteousness which is of faith says this, </a:t>
            </a:r>
            <a:r>
              <a:rPr lang="en-GB" sz="2000" b="1" i="0" dirty="0" smtClean="0">
                <a:solidFill>
                  <a:srgbClr val="000000"/>
                </a:solidFill>
                <a:effectLst/>
                <a:latin typeface="system-ui"/>
              </a:rPr>
              <a:t>“Don’t say in your heart, ‘Who will ascend into heaven?’</a:t>
            </a:r>
            <a:r>
              <a:rPr lang="en-GB" sz="2000" b="1" i="0" dirty="0" smtClean="0">
                <a:solidFill>
                  <a:srgbClr val="517E90"/>
                </a:solidFill>
                <a:effectLst/>
                <a:latin typeface="system-ui"/>
              </a:rPr>
              <a:t> </a:t>
            </a:r>
            <a:r>
              <a:rPr lang="en-GB" sz="2000" b="1" i="0" dirty="0" smtClean="0">
                <a:solidFill>
                  <a:srgbClr val="000000"/>
                </a:solidFill>
                <a:effectLst/>
                <a:latin typeface="system-ui"/>
              </a:rPr>
              <a:t> (that is, to bring </a:t>
            </a:r>
            <a:r>
              <a:rPr lang="en-GB" sz="2000" i="0" dirty="0" smtClean="0">
                <a:solidFill>
                  <a:srgbClr val="000000"/>
                </a:solidFill>
                <a:effectLst/>
                <a:latin typeface="system-ui"/>
              </a:rPr>
              <a:t>Christ</a:t>
            </a:r>
            <a:r>
              <a:rPr lang="en-GB" sz="2000" b="1" i="0" dirty="0" smtClean="0">
                <a:solidFill>
                  <a:srgbClr val="000000"/>
                </a:solidFill>
                <a:effectLst/>
                <a:latin typeface="system-ui"/>
              </a:rPr>
              <a:t> [Messiah] down); or, ‘Who will descend into the abyss?  (that is, to bring </a:t>
            </a:r>
            <a:r>
              <a:rPr lang="en-GB" sz="2000" i="0" dirty="0" smtClean="0">
                <a:solidFill>
                  <a:srgbClr val="000000"/>
                </a:solidFill>
                <a:effectLst/>
                <a:latin typeface="system-ui"/>
              </a:rPr>
              <a:t>Christ</a:t>
            </a:r>
            <a:r>
              <a:rPr lang="en-GB" sz="2000" b="1" i="0" dirty="0" smtClean="0">
                <a:solidFill>
                  <a:srgbClr val="000000"/>
                </a:solidFill>
                <a:effectLst/>
                <a:latin typeface="system-ui"/>
              </a:rPr>
              <a:t> [Messiah] up from the dead.)”</a:t>
            </a:r>
            <a:r>
              <a:rPr lang="en-GB" sz="2000" b="0" i="0" dirty="0" smtClean="0">
                <a:solidFill>
                  <a:srgbClr val="000000"/>
                </a:solidFill>
                <a:effectLst/>
                <a:latin typeface="system-ui"/>
              </a:rPr>
              <a:t> But what does it say? “</a:t>
            </a:r>
            <a:r>
              <a:rPr lang="en-GB" sz="2000" b="1" i="0" dirty="0" smtClean="0">
                <a:solidFill>
                  <a:srgbClr val="000000"/>
                </a:solidFill>
                <a:effectLst/>
                <a:latin typeface="system-ui"/>
              </a:rPr>
              <a:t>The word is near you, in your mouth, and in your heart</a:t>
            </a:r>
            <a:r>
              <a:rPr lang="en-GB" sz="2000" b="0" i="0" dirty="0" smtClean="0">
                <a:solidFill>
                  <a:srgbClr val="000000"/>
                </a:solidFill>
                <a:effectLst/>
                <a:latin typeface="system-ui"/>
              </a:rPr>
              <a:t>;”</a:t>
            </a:r>
            <a:r>
              <a:rPr lang="en-GB" sz="2000" b="0" i="0" dirty="0" smtClean="0">
                <a:solidFill>
                  <a:srgbClr val="517E90"/>
                </a:solidFill>
                <a:effectLst/>
                <a:latin typeface="system-ui"/>
              </a:rPr>
              <a:t> </a:t>
            </a:r>
            <a:r>
              <a:rPr lang="en-GB" sz="2000" b="0" i="0" dirty="0" smtClean="0">
                <a:solidFill>
                  <a:srgbClr val="000000"/>
                </a:solidFill>
                <a:effectLst/>
                <a:latin typeface="system-ui"/>
              </a:rPr>
              <a:t> that is, the word of faith which we preach: that </a:t>
            </a:r>
            <a:r>
              <a:rPr lang="en-GB" sz="2000" b="1" i="0" dirty="0" smtClean="0">
                <a:solidFill>
                  <a:srgbClr val="000000"/>
                </a:solidFill>
                <a:effectLst/>
                <a:latin typeface="system-ui"/>
              </a:rPr>
              <a:t>if you will confess with your mouth that Jesus is Lord, and believe in your heart that God raised him from the dead, you will be saved</a:t>
            </a:r>
            <a:r>
              <a:rPr lang="en-GB" sz="2000" b="0" i="0" dirty="0" smtClean="0">
                <a:solidFill>
                  <a:srgbClr val="000000"/>
                </a:solidFill>
                <a:effectLst/>
                <a:latin typeface="system-ui"/>
              </a:rPr>
              <a:t>. Rom. 10: 5-9</a:t>
            </a:r>
            <a:endParaRPr lang="en-GB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1569587" y="4959179"/>
            <a:ext cx="57182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 smtClean="0">
                <a:latin typeface="system-ui"/>
              </a:rPr>
              <a:t>… Jesus has done on our behalf</a:t>
            </a:r>
            <a:endParaRPr lang="en-GB" sz="2800" b="1" dirty="0">
              <a:latin typeface="system-ui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853975" y="498330"/>
            <a:ext cx="435568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GB" sz="2800" b="1" dirty="0" smtClean="0">
                <a:solidFill>
                  <a:prstClr val="black"/>
                </a:solidFill>
                <a:latin typeface="system-ui"/>
              </a:rPr>
              <a:t>What </a:t>
            </a:r>
            <a:r>
              <a:rPr lang="en-GB" sz="2800" b="1" dirty="0">
                <a:solidFill>
                  <a:prstClr val="black"/>
                </a:solidFill>
                <a:latin typeface="system-ui"/>
              </a:rPr>
              <a:t>we could not </a:t>
            </a:r>
            <a:r>
              <a:rPr lang="en-GB" sz="2800" b="1" dirty="0" smtClean="0">
                <a:solidFill>
                  <a:prstClr val="black"/>
                </a:solidFill>
                <a:latin typeface="system-ui"/>
              </a:rPr>
              <a:t>do …</a:t>
            </a:r>
            <a:endParaRPr lang="en-GB" sz="2800" b="1" dirty="0">
              <a:solidFill>
                <a:prstClr val="black"/>
              </a:solidFill>
              <a:latin typeface="system-ui"/>
            </a:endParaRPr>
          </a:p>
        </p:txBody>
      </p:sp>
    </p:spTree>
    <p:extLst>
      <p:ext uri="{BB962C8B-B14F-4D97-AF65-F5344CB8AC3E}">
        <p14:creationId xmlns:p14="http://schemas.microsoft.com/office/powerpoint/2010/main" val="24822618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76649" y="1470271"/>
            <a:ext cx="8122507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sz="2000" dirty="0">
                <a:solidFill>
                  <a:srgbClr val="000000"/>
                </a:solidFill>
                <a:latin typeface="system-ui"/>
              </a:rPr>
              <a:t>But to each one of us, the grace was given according to the measure of the gift of Christ [Messiah]. Therefore he says,</a:t>
            </a:r>
          </a:p>
          <a:p>
            <a:pPr lvl="0"/>
            <a:r>
              <a:rPr lang="en-GB" sz="2000" dirty="0">
                <a:solidFill>
                  <a:srgbClr val="000000"/>
                </a:solidFill>
                <a:latin typeface="system-ui"/>
              </a:rPr>
              <a:t>“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When he </a:t>
            </a:r>
            <a:r>
              <a:rPr lang="en-GB" sz="2000" b="1" dirty="0" smtClean="0">
                <a:solidFill>
                  <a:srgbClr val="000000"/>
                </a:solidFill>
                <a:latin typeface="system-ui"/>
              </a:rPr>
              <a:t>[Jesus] ascended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on high, he led captivity captive, and gave gifts to people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.” (Psalm 68: 18)</a:t>
            </a:r>
            <a:r>
              <a:rPr lang="en-GB" sz="2000" dirty="0">
                <a:solidFill>
                  <a:prstClr val="black"/>
                </a:solidFill>
                <a:latin typeface="system-ui"/>
              </a:rPr>
              <a:t>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Now this, “He ascended”, what is it but that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he also </a:t>
            </a:r>
            <a:r>
              <a:rPr lang="en-GB" sz="2000" b="1" u="sng" dirty="0">
                <a:solidFill>
                  <a:srgbClr val="000000"/>
                </a:solidFill>
                <a:latin typeface="system-ui"/>
              </a:rPr>
              <a:t>first descended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into the lower parts of the earth? </a:t>
            </a:r>
            <a:endParaRPr lang="en-GB" sz="2000" b="1" dirty="0" smtClean="0">
              <a:solidFill>
                <a:srgbClr val="000000"/>
              </a:solidFill>
              <a:latin typeface="system-ui"/>
            </a:endParaRPr>
          </a:p>
          <a:p>
            <a:pPr lvl="0"/>
            <a:r>
              <a:rPr lang="en-GB" sz="2000" b="1" dirty="0" smtClean="0">
                <a:solidFill>
                  <a:srgbClr val="000000"/>
                </a:solidFill>
                <a:latin typeface="system-ui"/>
              </a:rPr>
              <a:t>He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who </a:t>
            </a:r>
            <a:r>
              <a:rPr lang="en-GB" sz="2000" b="1" u="sng" dirty="0">
                <a:solidFill>
                  <a:srgbClr val="000000"/>
                </a:solidFill>
                <a:latin typeface="system-ui"/>
              </a:rPr>
              <a:t>descended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 is the one who also </a:t>
            </a:r>
            <a:r>
              <a:rPr lang="en-GB" sz="2000" b="1" u="sng" dirty="0">
                <a:solidFill>
                  <a:srgbClr val="000000"/>
                </a:solidFill>
                <a:latin typeface="system-ui"/>
              </a:rPr>
              <a:t>ascended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 far above all the heavens, that he might fill all things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. He gave some to be apostles; and some, prophets; and some, evangelists; and some, shepherds and teachers … Eph. 4: 7-11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416909" y="436606"/>
            <a:ext cx="46131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latin typeface="system-ui"/>
              </a:rPr>
              <a:t>Jesus released captives …</a:t>
            </a:r>
            <a:endParaRPr lang="en-GB" sz="2400" b="1" dirty="0">
              <a:latin typeface="system-ui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60389" y="5272216"/>
            <a:ext cx="65243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latin typeface="system-ui"/>
              </a:rPr>
              <a:t>… and made them agents of salvation</a:t>
            </a:r>
            <a:endParaRPr lang="en-GB" sz="2400" b="1" dirty="0">
              <a:latin typeface="system-ui"/>
            </a:endParaRPr>
          </a:p>
        </p:txBody>
      </p:sp>
    </p:spTree>
    <p:extLst>
      <p:ext uri="{BB962C8B-B14F-4D97-AF65-F5344CB8AC3E}">
        <p14:creationId xmlns:p14="http://schemas.microsoft.com/office/powerpoint/2010/main" val="28750177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41621" y="221910"/>
            <a:ext cx="556864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 smtClean="0">
                <a:latin typeface="system-ui"/>
              </a:rPr>
              <a:t>The Access Stairway to Heaven</a:t>
            </a:r>
            <a:endParaRPr lang="en-GB" sz="2800" b="1" dirty="0">
              <a:latin typeface="system-ui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78939" y="922289"/>
            <a:ext cx="8435547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>
                <a:solidFill>
                  <a:srgbClr val="000000"/>
                </a:solidFill>
                <a:latin typeface="system-ui"/>
              </a:rPr>
              <a:t>He 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[</a:t>
            </a:r>
            <a:r>
              <a:rPr lang="en-GB" sz="2000" b="1" dirty="0" smtClean="0">
                <a:solidFill>
                  <a:srgbClr val="000000"/>
                </a:solidFill>
                <a:latin typeface="system-ui"/>
              </a:rPr>
              <a:t>Jacob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] came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to a certain place, and stayed there all night, because the sun had set. He took one of the stones of the place, and put it under his head, and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lay down in that place to sleep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. 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He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dreamed and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saw a stairway set upon the earth, and its top reached to heaven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. Behold,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the angels of God were ascending and descending on it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. 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Behold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,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Yahweh stood above </a:t>
            </a:r>
            <a:r>
              <a:rPr lang="en-GB" sz="2000" b="1" dirty="0" smtClean="0">
                <a:solidFill>
                  <a:srgbClr val="000000"/>
                </a:solidFill>
                <a:latin typeface="system-ui"/>
              </a:rPr>
              <a:t>it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 ... Jacob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awakened out of his sleep, and he said, “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Surely Yahweh is in this place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, and I didn’t know it.” 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He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was afraid, and said, “How awesome this place is! This is none other than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God’s house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, and this is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the gate of heaven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.” Gen. 28: 11-17</a:t>
            </a:r>
            <a:endParaRPr lang="en-GB" sz="2000" dirty="0"/>
          </a:p>
        </p:txBody>
      </p:sp>
      <p:sp>
        <p:nvSpPr>
          <p:cNvPr id="4" name="Rectangle 3"/>
          <p:cNvSpPr/>
          <p:nvPr/>
        </p:nvSpPr>
        <p:spPr>
          <a:xfrm>
            <a:off x="313037" y="3887118"/>
            <a:ext cx="990188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b="1" dirty="0">
                <a:solidFill>
                  <a:srgbClr val="000000"/>
                </a:solidFill>
                <a:latin typeface="system-ui"/>
              </a:rPr>
              <a:t>Jesus answered 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him [</a:t>
            </a:r>
            <a:r>
              <a:rPr lang="en-GB" sz="2000" b="1" dirty="0" smtClean="0">
                <a:solidFill>
                  <a:srgbClr val="000000"/>
                </a:solidFill>
                <a:latin typeface="system-ui"/>
              </a:rPr>
              <a:t>Nathaniel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],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 “Because I told you, ‘I saw you underneath the fig tree,’ do you believe? You will see greater things than these!” 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He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said to him, “Most certainly, I tell you all, hereafter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you will see heaven opened, and the angels of God ascending and descending on the Son of Man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.” John 1: 50</a:t>
            </a:r>
            <a:endParaRPr lang="en-GB" sz="2000" dirty="0"/>
          </a:p>
        </p:txBody>
      </p:sp>
      <p:sp>
        <p:nvSpPr>
          <p:cNvPr id="6" name="Rectangle 5"/>
          <p:cNvSpPr/>
          <p:nvPr/>
        </p:nvSpPr>
        <p:spPr>
          <a:xfrm>
            <a:off x="378939" y="5387716"/>
            <a:ext cx="869915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b="1" dirty="0">
                <a:solidFill>
                  <a:srgbClr val="000000"/>
                </a:solidFill>
                <a:latin typeface="system-ui"/>
              </a:rPr>
              <a:t>Jesus said to him, “I am the way, the truth, and the life. No one comes to the Father, except through </a:t>
            </a:r>
            <a:r>
              <a:rPr lang="en-GB" sz="2000" b="1" dirty="0" smtClean="0">
                <a:solidFill>
                  <a:srgbClr val="000000"/>
                </a:solidFill>
                <a:latin typeface="system-ui"/>
              </a:rPr>
              <a:t>me</a:t>
            </a:r>
            <a:r>
              <a:rPr lang="en-GB" dirty="0" smtClean="0">
                <a:solidFill>
                  <a:srgbClr val="000000"/>
                </a:solidFill>
                <a:latin typeface="system-ui"/>
              </a:rPr>
              <a:t>. John 14:6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046381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57168" y="286188"/>
            <a:ext cx="368402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 smtClean="0">
                <a:latin typeface="system-ui"/>
              </a:rPr>
              <a:t>Messiah the Breaker</a:t>
            </a:r>
            <a:endParaRPr lang="en-GB" sz="2800" b="1" dirty="0">
              <a:latin typeface="system-ui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99243" y="2992261"/>
            <a:ext cx="82878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 smtClean="0">
                <a:latin typeface="system-ui"/>
              </a:rPr>
              <a:t>The Law (through Moses) was designed to confine/segregate Israel</a:t>
            </a:r>
            <a:endParaRPr lang="en-GB" sz="2000" b="1" dirty="0">
              <a:latin typeface="system-ui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463360" y="3609834"/>
            <a:ext cx="6359611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b="0" i="0" dirty="0" smtClean="0">
                <a:solidFill>
                  <a:srgbClr val="000000"/>
                </a:solidFill>
                <a:effectLst/>
                <a:latin typeface="system-ui"/>
              </a:rPr>
              <a:t>I will surely assemble, Jacob, all of you;</a:t>
            </a:r>
            <a:r>
              <a:rPr lang="en-GB" sz="2000" dirty="0" smtClean="0">
                <a:latin typeface="system-ui"/>
              </a:rPr>
              <a:t/>
            </a:r>
            <a:br>
              <a:rPr lang="en-GB" sz="2000" dirty="0" smtClean="0">
                <a:latin typeface="system-ui"/>
              </a:rPr>
            </a:br>
            <a:r>
              <a:rPr lang="en-GB" sz="2000" b="0" i="0" dirty="0" smtClean="0">
                <a:solidFill>
                  <a:srgbClr val="000000"/>
                </a:solidFill>
                <a:effectLst/>
                <a:latin typeface="system-ui"/>
              </a:rPr>
              <a:t>    I will surely gather the remnant of Israel;</a:t>
            </a:r>
            <a:r>
              <a:rPr lang="en-GB" sz="2000" dirty="0" smtClean="0">
                <a:latin typeface="system-ui"/>
              </a:rPr>
              <a:t/>
            </a:r>
            <a:br>
              <a:rPr lang="en-GB" sz="2000" dirty="0" smtClean="0">
                <a:latin typeface="system-ui"/>
              </a:rPr>
            </a:br>
            <a:r>
              <a:rPr lang="en-GB" sz="2000" b="0" i="0" dirty="0" smtClean="0">
                <a:solidFill>
                  <a:srgbClr val="000000"/>
                </a:solidFill>
                <a:effectLst/>
                <a:latin typeface="system-ui"/>
              </a:rPr>
              <a:t>I will put them together as the sheep of </a:t>
            </a:r>
            <a:r>
              <a:rPr lang="en-GB" sz="2000" b="0" i="0" dirty="0" err="1" smtClean="0">
                <a:solidFill>
                  <a:srgbClr val="000000"/>
                </a:solidFill>
                <a:effectLst/>
                <a:latin typeface="system-ui"/>
              </a:rPr>
              <a:t>Bozrah</a:t>
            </a:r>
            <a:r>
              <a:rPr lang="en-GB" sz="2000" b="0" i="0" dirty="0" smtClean="0">
                <a:solidFill>
                  <a:srgbClr val="000000"/>
                </a:solidFill>
                <a:effectLst/>
                <a:latin typeface="system-ui"/>
              </a:rPr>
              <a:t>,</a:t>
            </a:r>
            <a:r>
              <a:rPr lang="en-GB" sz="2000" dirty="0" smtClean="0">
                <a:latin typeface="system-ui"/>
              </a:rPr>
              <a:t/>
            </a:r>
            <a:br>
              <a:rPr lang="en-GB" sz="2000" dirty="0" smtClean="0">
                <a:latin typeface="system-ui"/>
              </a:rPr>
            </a:br>
            <a:r>
              <a:rPr lang="en-GB" sz="2000" b="0" i="0" dirty="0" smtClean="0">
                <a:solidFill>
                  <a:srgbClr val="000000"/>
                </a:solidFill>
                <a:effectLst/>
                <a:latin typeface="system-ui"/>
              </a:rPr>
              <a:t>    as a flock in the middle of their pasture;</a:t>
            </a:r>
            <a:r>
              <a:rPr lang="en-GB" sz="2000" dirty="0" smtClean="0">
                <a:latin typeface="system-ui"/>
              </a:rPr>
              <a:t/>
            </a:r>
            <a:br>
              <a:rPr lang="en-GB" sz="2000" dirty="0" smtClean="0">
                <a:latin typeface="system-ui"/>
              </a:rPr>
            </a:br>
            <a:r>
              <a:rPr lang="en-GB" sz="2000" b="0" i="0" dirty="0" smtClean="0">
                <a:solidFill>
                  <a:srgbClr val="000000"/>
                </a:solidFill>
                <a:effectLst/>
                <a:latin typeface="system-ui"/>
              </a:rPr>
              <a:t>    they will swarm with people.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sz="2000" b="1" i="0" dirty="0" smtClean="0">
                <a:solidFill>
                  <a:srgbClr val="000000"/>
                </a:solidFill>
                <a:effectLst/>
                <a:latin typeface="system-ui"/>
              </a:rPr>
              <a:t>He who breaks open [</a:t>
            </a:r>
            <a:r>
              <a:rPr lang="en-GB" sz="2000" b="1" i="0" dirty="0" err="1" smtClean="0">
                <a:solidFill>
                  <a:srgbClr val="000000"/>
                </a:solidFill>
                <a:effectLst/>
                <a:latin typeface="system-ui"/>
              </a:rPr>
              <a:t>porets</a:t>
            </a:r>
            <a:r>
              <a:rPr lang="en-GB" sz="2000" b="1" i="0" dirty="0" smtClean="0">
                <a:solidFill>
                  <a:srgbClr val="000000"/>
                </a:solidFill>
                <a:effectLst/>
                <a:latin typeface="system-ui"/>
              </a:rPr>
              <a:t>] the way goes up before them.</a:t>
            </a:r>
            <a:r>
              <a:rPr lang="en-GB" sz="2000" b="1" dirty="0">
                <a:latin typeface="system-ui"/>
              </a:rPr>
              <a:t> </a:t>
            </a:r>
            <a:r>
              <a:rPr lang="en-GB" sz="2000" b="1" i="0" dirty="0" smtClean="0">
                <a:solidFill>
                  <a:srgbClr val="000000"/>
                </a:solidFill>
                <a:effectLst/>
                <a:latin typeface="system-ui"/>
              </a:rPr>
              <a:t>They break through the gate, and go out.</a:t>
            </a:r>
            <a:r>
              <a:rPr lang="en-GB" sz="2000" b="1" dirty="0">
                <a:latin typeface="system-ui"/>
              </a:rPr>
              <a:t> </a:t>
            </a:r>
            <a:r>
              <a:rPr lang="en-GB" sz="2000" b="1" i="0" dirty="0" smtClean="0">
                <a:solidFill>
                  <a:srgbClr val="000000"/>
                </a:solidFill>
                <a:effectLst/>
                <a:latin typeface="system-ui"/>
              </a:rPr>
              <a:t>And their king passes on before them,</a:t>
            </a:r>
            <a:r>
              <a:rPr lang="en-GB" sz="2000" b="1" dirty="0" smtClean="0">
                <a:latin typeface="system-ui"/>
              </a:rPr>
              <a:t/>
            </a:r>
            <a:br>
              <a:rPr lang="en-GB" sz="2000" b="1" dirty="0" smtClean="0">
                <a:latin typeface="system-ui"/>
              </a:rPr>
            </a:br>
            <a:r>
              <a:rPr lang="en-GB" sz="2000" b="1" i="0" dirty="0" smtClean="0">
                <a:solidFill>
                  <a:srgbClr val="000000"/>
                </a:solidFill>
                <a:effectLst/>
                <a:latin typeface="system-ui"/>
              </a:rPr>
              <a:t>with Yahweh at their head. </a:t>
            </a:r>
            <a:r>
              <a:rPr lang="en-GB" b="0" i="0" dirty="0" smtClean="0">
                <a:solidFill>
                  <a:srgbClr val="000000"/>
                </a:solidFill>
                <a:effectLst/>
                <a:latin typeface="system-ui"/>
              </a:rPr>
              <a:t>Micah 2:12-13</a:t>
            </a:r>
            <a:endParaRPr lang="en-GB" dirty="0"/>
          </a:p>
        </p:txBody>
      </p:sp>
      <p:sp>
        <p:nvSpPr>
          <p:cNvPr id="6" name="Rectangle 5"/>
          <p:cNvSpPr/>
          <p:nvPr/>
        </p:nvSpPr>
        <p:spPr>
          <a:xfrm>
            <a:off x="378940" y="1249094"/>
            <a:ext cx="891660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b="1" i="0" dirty="0" smtClean="0">
                <a:solidFill>
                  <a:srgbClr val="000000"/>
                </a:solidFill>
                <a:effectLst/>
                <a:latin typeface="system-ui"/>
              </a:rPr>
              <a:t> ... she said, “Why have you made a breach [</a:t>
            </a:r>
            <a:r>
              <a:rPr lang="en-GB" sz="2000" b="1" i="0" dirty="0" err="1" smtClean="0">
                <a:solidFill>
                  <a:srgbClr val="000000"/>
                </a:solidFill>
                <a:effectLst/>
                <a:latin typeface="system-ui"/>
              </a:rPr>
              <a:t>parasta</a:t>
            </a:r>
            <a:r>
              <a:rPr lang="en-GB" sz="2000" b="1" dirty="0" smtClean="0">
                <a:solidFill>
                  <a:srgbClr val="000000"/>
                </a:solidFill>
                <a:latin typeface="system-ui"/>
              </a:rPr>
              <a:t>] </a:t>
            </a:r>
            <a:r>
              <a:rPr lang="en-GB" sz="2000" b="1" i="0" dirty="0" smtClean="0">
                <a:solidFill>
                  <a:srgbClr val="000000"/>
                </a:solidFill>
                <a:effectLst/>
                <a:latin typeface="system-ui"/>
              </a:rPr>
              <a:t>for yourself?” Therefore his name was called </a:t>
            </a:r>
            <a:r>
              <a:rPr lang="en-GB" sz="2000" b="1" i="0" dirty="0" err="1" smtClean="0">
                <a:solidFill>
                  <a:srgbClr val="000000"/>
                </a:solidFill>
                <a:effectLst/>
                <a:latin typeface="system-ui"/>
              </a:rPr>
              <a:t>parets</a:t>
            </a:r>
            <a:r>
              <a:rPr lang="en-GB" sz="2000" b="1" i="0" dirty="0" smtClean="0">
                <a:solidFill>
                  <a:srgbClr val="000000"/>
                </a:solidFill>
                <a:effectLst/>
                <a:latin typeface="system-ui"/>
              </a:rPr>
              <a:t> [Perez].</a:t>
            </a:r>
            <a:r>
              <a:rPr lang="en-GB" sz="2000" b="0" i="0" dirty="0" smtClean="0">
                <a:solidFill>
                  <a:srgbClr val="000000"/>
                </a:solidFill>
                <a:effectLst/>
                <a:latin typeface="system-ui"/>
              </a:rPr>
              <a:t> </a:t>
            </a:r>
            <a:r>
              <a:rPr lang="en-GB" sz="2000" b="1" i="0" baseline="30000" dirty="0" smtClean="0">
                <a:solidFill>
                  <a:srgbClr val="000000"/>
                </a:solidFill>
                <a:effectLst/>
                <a:latin typeface="system-ui"/>
              </a:rPr>
              <a:t> </a:t>
            </a:r>
            <a:r>
              <a:rPr lang="en-GB" sz="2000" b="0" i="0" dirty="0" smtClean="0">
                <a:solidFill>
                  <a:srgbClr val="000000"/>
                </a:solidFill>
                <a:effectLst/>
                <a:latin typeface="system-ui"/>
              </a:rPr>
              <a:t> Gen.38: 29</a:t>
            </a:r>
            <a:endParaRPr lang="en-GB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2504303" y="2313133"/>
            <a:ext cx="33618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 smtClean="0">
                <a:latin typeface="system-ui"/>
              </a:rPr>
              <a:t>The Hedge of the Law</a:t>
            </a:r>
            <a:endParaRPr lang="en-GB" sz="2400" b="1" dirty="0">
              <a:latin typeface="system-ui"/>
            </a:endParaRPr>
          </a:p>
        </p:txBody>
      </p:sp>
    </p:spTree>
    <p:extLst>
      <p:ext uri="{BB962C8B-B14F-4D97-AF65-F5344CB8AC3E}">
        <p14:creationId xmlns:p14="http://schemas.microsoft.com/office/powerpoint/2010/main" val="19880978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00215" y="1230695"/>
            <a:ext cx="8196649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>
                <a:solidFill>
                  <a:srgbClr val="000000"/>
                </a:solidFill>
                <a:latin typeface="system-ui"/>
              </a:rPr>
              <a:t>From the days of John the Baptizer until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now, the Kingdom of Heaven suffers violence, and the violent take it by </a:t>
            </a:r>
            <a:r>
              <a:rPr lang="en-GB" sz="2000" b="1" dirty="0" smtClean="0">
                <a:solidFill>
                  <a:srgbClr val="000000"/>
                </a:solidFill>
                <a:latin typeface="system-ui"/>
              </a:rPr>
              <a:t>force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. </a:t>
            </a:r>
            <a:r>
              <a:rPr lang="en-GB" sz="2000" b="1" baseline="30000" dirty="0">
                <a:solidFill>
                  <a:srgbClr val="000000"/>
                </a:solidFill>
                <a:latin typeface="system-ui"/>
              </a:rPr>
              <a:t> 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For all </a:t>
            </a:r>
            <a:endParaRPr lang="en-GB" sz="2000" dirty="0" smtClean="0">
              <a:solidFill>
                <a:srgbClr val="000000"/>
              </a:solidFill>
              <a:latin typeface="system-ui"/>
            </a:endParaRPr>
          </a:p>
          <a:p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the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prophets and the law prophesied until John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. Matt. 11: 12-13</a:t>
            </a:r>
            <a:endParaRPr lang="en-GB" sz="2000" dirty="0"/>
          </a:p>
        </p:txBody>
      </p:sp>
      <p:sp>
        <p:nvSpPr>
          <p:cNvPr id="3" name="Rectangle 2"/>
          <p:cNvSpPr/>
          <p:nvPr/>
        </p:nvSpPr>
        <p:spPr>
          <a:xfrm>
            <a:off x="757880" y="2662534"/>
            <a:ext cx="7891849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>
                <a:solidFill>
                  <a:srgbClr val="000000"/>
                </a:solidFill>
                <a:latin typeface="system-ui"/>
              </a:rPr>
              <a:t>The law and the prophets were until John. From that time the Good News of God’s Kingdom is preached, and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everyone is forcing his way into it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. Luke 16:16</a:t>
            </a:r>
            <a:endParaRPr lang="en-GB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2347784" y="335604"/>
            <a:ext cx="359322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 smtClean="0">
                <a:latin typeface="system-ui"/>
              </a:rPr>
              <a:t>A New Age - Jubilee</a:t>
            </a:r>
            <a:endParaRPr lang="en-GB" sz="2800" b="1" dirty="0">
              <a:latin typeface="system-ui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57879" y="4027954"/>
            <a:ext cx="892981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>
                <a:solidFill>
                  <a:srgbClr val="000000"/>
                </a:solidFill>
                <a:latin typeface="system-ui"/>
              </a:rPr>
              <a:t>The Lord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Yahweh’s Spirit is on me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,</a:t>
            </a:r>
            <a:r>
              <a:rPr lang="en-GB" sz="2000" dirty="0">
                <a:latin typeface="system-ui"/>
              </a:rPr>
              <a:t/>
            </a:r>
            <a:br>
              <a:rPr lang="en-GB" sz="2000" dirty="0">
                <a:latin typeface="system-ui"/>
              </a:rPr>
            </a:br>
            <a:r>
              <a:rPr lang="en-GB" sz="2000" dirty="0">
                <a:solidFill>
                  <a:srgbClr val="000000"/>
                </a:solidFill>
                <a:latin typeface="system-ui"/>
              </a:rPr>
              <a:t>    because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Yahweh has anointed me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to preach good news to the humble.</a:t>
            </a:r>
            <a:r>
              <a:rPr lang="en-GB" sz="2000" dirty="0">
                <a:latin typeface="system-ui"/>
              </a:rPr>
              <a:t/>
            </a:r>
            <a:br>
              <a:rPr lang="en-GB" sz="2000" dirty="0">
                <a:latin typeface="system-ui"/>
              </a:rPr>
            </a:br>
            <a:r>
              <a:rPr lang="en-GB" sz="2000" dirty="0">
                <a:solidFill>
                  <a:srgbClr val="000000"/>
                </a:solidFill>
                <a:latin typeface="system-ui"/>
              </a:rPr>
              <a:t>He has sent me to bind up the broken hearted,</a:t>
            </a:r>
            <a:r>
              <a:rPr lang="en-GB" sz="2000" dirty="0">
                <a:latin typeface="system-ui"/>
              </a:rPr>
              <a:t/>
            </a:r>
            <a:br>
              <a:rPr lang="en-GB" sz="2000" dirty="0">
                <a:latin typeface="system-ui"/>
              </a:rPr>
            </a:br>
            <a:r>
              <a:rPr lang="en-GB" sz="2000" dirty="0">
                <a:solidFill>
                  <a:srgbClr val="000000"/>
                </a:solidFill>
                <a:latin typeface="system-ui"/>
              </a:rPr>
              <a:t>    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to proclaim liberty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to the captives</a:t>
            </a:r>
            <a:r>
              <a:rPr lang="en-GB" sz="2000" dirty="0">
                <a:latin typeface="system-ui"/>
              </a:rPr>
              <a:t/>
            </a:r>
            <a:br>
              <a:rPr lang="en-GB" sz="2000" dirty="0">
                <a:latin typeface="system-ui"/>
              </a:rPr>
            </a:br>
            <a:r>
              <a:rPr lang="en-GB" sz="2000" dirty="0">
                <a:solidFill>
                  <a:srgbClr val="000000"/>
                </a:solidFill>
                <a:latin typeface="system-ui"/>
              </a:rPr>
              <a:t>    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and release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to those who are bound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,</a:t>
            </a:r>
            <a:r>
              <a:rPr lang="en-GB" sz="2000" dirty="0">
                <a:latin typeface="system-ui"/>
              </a:rPr>
              <a:t/>
            </a:r>
            <a:br>
              <a:rPr lang="en-GB" sz="2000" dirty="0">
                <a:latin typeface="system-ui"/>
              </a:rPr>
            </a:br>
            <a:r>
              <a:rPr lang="en-GB" sz="2000" b="1" baseline="30000" dirty="0">
                <a:solidFill>
                  <a:srgbClr val="000000"/>
                </a:solidFill>
                <a:latin typeface="system-ui"/>
              </a:rPr>
              <a:t> 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to proclaim the year of Yahweh’s 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favour Isaiah 61: 1-2</a:t>
            </a:r>
            <a:endParaRPr lang="en-GB" sz="2000" dirty="0">
              <a:latin typeface="system-ui"/>
            </a:endParaRPr>
          </a:p>
        </p:txBody>
      </p:sp>
    </p:spTree>
    <p:extLst>
      <p:ext uri="{BB962C8B-B14F-4D97-AF65-F5344CB8AC3E}">
        <p14:creationId xmlns:p14="http://schemas.microsoft.com/office/powerpoint/2010/main" val="3528401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27221" y="1625073"/>
            <a:ext cx="8773297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b="0" i="0" dirty="0" smtClean="0">
                <a:solidFill>
                  <a:srgbClr val="000000"/>
                </a:solidFill>
                <a:effectLst/>
                <a:latin typeface="system-ui"/>
              </a:rPr>
              <a:t>But one who enters in by the door is </a:t>
            </a:r>
            <a:r>
              <a:rPr lang="en-GB" sz="2000" b="1" i="0" dirty="0" smtClean="0">
                <a:solidFill>
                  <a:srgbClr val="000000"/>
                </a:solidFill>
                <a:effectLst/>
                <a:latin typeface="system-ui"/>
              </a:rPr>
              <a:t>the shepherd </a:t>
            </a:r>
            <a:r>
              <a:rPr lang="en-GB" sz="2000" b="0" i="0" dirty="0" smtClean="0">
                <a:solidFill>
                  <a:srgbClr val="000000"/>
                </a:solidFill>
                <a:effectLst/>
                <a:latin typeface="system-ui"/>
              </a:rPr>
              <a:t>of the sheep. The gatekeeper opens the gate for him, and the sheep listen to his voice. </a:t>
            </a:r>
            <a:r>
              <a:rPr lang="en-GB" sz="2000" b="1" i="0" dirty="0" smtClean="0">
                <a:solidFill>
                  <a:srgbClr val="000000"/>
                </a:solidFill>
                <a:effectLst/>
                <a:latin typeface="system-ui"/>
              </a:rPr>
              <a:t>He calls his own sheep by name, and leads them out</a:t>
            </a:r>
            <a:r>
              <a:rPr lang="en-GB" sz="2000" b="0" i="0" dirty="0" smtClean="0">
                <a:solidFill>
                  <a:srgbClr val="000000"/>
                </a:solidFill>
                <a:effectLst/>
                <a:latin typeface="system-ui"/>
              </a:rPr>
              <a:t>. Whenever he brings out his own sheep, </a:t>
            </a:r>
            <a:r>
              <a:rPr lang="en-GB" sz="2000" b="1" i="0" dirty="0" smtClean="0">
                <a:solidFill>
                  <a:srgbClr val="000000"/>
                </a:solidFill>
                <a:effectLst/>
                <a:latin typeface="system-ui"/>
              </a:rPr>
              <a:t>he goes before them</a:t>
            </a:r>
            <a:r>
              <a:rPr lang="en-GB" sz="2000" b="0" i="0" dirty="0" smtClean="0">
                <a:solidFill>
                  <a:srgbClr val="000000"/>
                </a:solidFill>
                <a:effectLst/>
                <a:latin typeface="system-ui"/>
              </a:rPr>
              <a:t>, and the sheep follow him, for </a:t>
            </a:r>
            <a:r>
              <a:rPr lang="en-GB" sz="2000" b="1" i="0" dirty="0" smtClean="0">
                <a:solidFill>
                  <a:srgbClr val="000000"/>
                </a:solidFill>
                <a:effectLst/>
                <a:latin typeface="system-ui"/>
              </a:rPr>
              <a:t>they know his voice …</a:t>
            </a:r>
            <a:r>
              <a:rPr lang="en-GB" sz="2000" b="0" i="0" dirty="0" smtClean="0">
                <a:solidFill>
                  <a:srgbClr val="000000"/>
                </a:solidFill>
                <a:effectLst/>
                <a:latin typeface="system-ui"/>
              </a:rPr>
              <a:t>  “Most certainly, I tell you, </a:t>
            </a:r>
            <a:r>
              <a:rPr lang="en-GB" sz="2000" b="1" i="0" dirty="0" smtClean="0">
                <a:solidFill>
                  <a:srgbClr val="000000"/>
                </a:solidFill>
                <a:effectLst/>
                <a:latin typeface="system-ui"/>
              </a:rPr>
              <a:t>I am the sheep’s door</a:t>
            </a:r>
            <a:r>
              <a:rPr lang="en-GB" sz="2000" i="0" dirty="0" smtClean="0">
                <a:solidFill>
                  <a:srgbClr val="000000"/>
                </a:solidFill>
                <a:effectLst/>
                <a:latin typeface="system-ui"/>
              </a:rPr>
              <a:t>.</a:t>
            </a:r>
            <a:r>
              <a:rPr lang="en-GB" sz="2000" b="0" i="0" dirty="0" smtClean="0">
                <a:solidFill>
                  <a:srgbClr val="000000"/>
                </a:solidFill>
                <a:effectLst/>
                <a:latin typeface="system-ui"/>
              </a:rPr>
              <a:t> All who came before me are thieves and robbers, but the sheep didn’t listen to them. </a:t>
            </a:r>
            <a:r>
              <a:rPr lang="en-GB" sz="2000" b="1" i="0" dirty="0" smtClean="0">
                <a:solidFill>
                  <a:srgbClr val="000000"/>
                </a:solidFill>
                <a:effectLst/>
                <a:latin typeface="system-ui"/>
              </a:rPr>
              <a:t>I am the door. If anyone enters in by me, he will be saved, and will go in and go out, and will find pasture</a:t>
            </a:r>
            <a:r>
              <a:rPr lang="en-GB" sz="2000" b="0" i="0" dirty="0" smtClean="0">
                <a:solidFill>
                  <a:srgbClr val="000000"/>
                </a:solidFill>
                <a:effectLst/>
                <a:latin typeface="system-ui"/>
              </a:rPr>
              <a:t> … </a:t>
            </a:r>
          </a:p>
          <a:p>
            <a:endParaRPr lang="en-GB" sz="2000" dirty="0">
              <a:solidFill>
                <a:srgbClr val="000000"/>
              </a:solidFill>
              <a:latin typeface="system-ui"/>
            </a:endParaRPr>
          </a:p>
          <a:p>
            <a:r>
              <a:rPr lang="en-GB" sz="2000" b="1" dirty="0" smtClean="0">
                <a:solidFill>
                  <a:srgbClr val="000000"/>
                </a:solidFill>
                <a:latin typeface="system-ui"/>
              </a:rPr>
              <a:t>I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am the good shepherd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. I know my own, and I’m known by my own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; </a:t>
            </a:r>
            <a:r>
              <a:rPr lang="en-GB" sz="2000" b="1" baseline="30000" dirty="0">
                <a:solidFill>
                  <a:srgbClr val="000000"/>
                </a:solidFill>
                <a:latin typeface="system-ui"/>
              </a:rPr>
              <a:t> 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even as the Father knows me, and I know the Father. I lay down my life for the 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sheep. </a:t>
            </a:r>
            <a:r>
              <a:rPr lang="en-GB" sz="2000" b="1" dirty="0" smtClean="0">
                <a:solidFill>
                  <a:srgbClr val="000000"/>
                </a:solidFill>
                <a:latin typeface="system-ui"/>
              </a:rPr>
              <a:t>I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have other sheep, which are not of this fold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.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 I must bring them also, and they will hear my voice.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They will become one flock with one shepherd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. </a:t>
            </a:r>
            <a:r>
              <a:rPr lang="en-GB" sz="2000" dirty="0" smtClean="0">
                <a:latin typeface="system-ui"/>
              </a:rPr>
              <a:t>John 10: 2-9, 14-16.</a:t>
            </a:r>
            <a:endParaRPr lang="en-GB" sz="2000" b="0" i="0" dirty="0">
              <a:solidFill>
                <a:srgbClr val="000000"/>
              </a:solidFill>
              <a:effectLst/>
              <a:latin typeface="system-ui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454875" y="584886"/>
            <a:ext cx="37894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>
                <a:latin typeface="system-ui"/>
              </a:rPr>
              <a:t>The Good Shepherd</a:t>
            </a:r>
            <a:endParaRPr lang="en-GB" sz="2800" b="1" dirty="0">
              <a:latin typeface="system-ui"/>
            </a:endParaRPr>
          </a:p>
        </p:txBody>
      </p:sp>
    </p:spTree>
    <p:extLst>
      <p:ext uri="{BB962C8B-B14F-4D97-AF65-F5344CB8AC3E}">
        <p14:creationId xmlns:p14="http://schemas.microsoft.com/office/powerpoint/2010/main" val="15808255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799" y="1396041"/>
            <a:ext cx="94488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>
                <a:solidFill>
                  <a:srgbClr val="000000"/>
                </a:solidFill>
                <a:latin typeface="system-ui"/>
              </a:rPr>
              <a:t>‘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The Lord Yahweh says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: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“Woe to the shepherds of Israel 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... You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kill </a:t>
            </a:r>
            <a:endParaRPr lang="en-GB" sz="2000" dirty="0" smtClean="0">
              <a:solidFill>
                <a:srgbClr val="000000"/>
              </a:solidFill>
              <a:latin typeface="system-ui"/>
            </a:endParaRPr>
          </a:p>
          <a:p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the fatlings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, but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you don’t feed the sheep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. 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You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haven’t strengthened the </a:t>
            </a:r>
            <a:endParaRPr lang="en-GB" sz="2000" dirty="0" smtClean="0">
              <a:solidFill>
                <a:srgbClr val="000000"/>
              </a:solidFill>
              <a:latin typeface="system-ui"/>
            </a:endParaRPr>
          </a:p>
          <a:p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diseased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. You haven’t healed that which was sick. You haven’t bound up that which was broken. You haven’t brought back that which was driven away.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You haven’t sought that which was lost, but you have ruled over them with force and with rigor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. </a:t>
            </a:r>
            <a:endParaRPr lang="en-GB" sz="2000" dirty="0"/>
          </a:p>
        </p:txBody>
      </p:sp>
      <p:sp>
        <p:nvSpPr>
          <p:cNvPr id="3" name="Rectangle 2"/>
          <p:cNvSpPr/>
          <p:nvPr/>
        </p:nvSpPr>
        <p:spPr>
          <a:xfrm>
            <a:off x="395415" y="5087365"/>
            <a:ext cx="1044558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b="1" dirty="0">
                <a:solidFill>
                  <a:srgbClr val="000000"/>
                </a:solidFill>
                <a:latin typeface="system-ui"/>
              </a:rPr>
              <a:t>I will feed them with good </a:t>
            </a:r>
            <a:r>
              <a:rPr lang="en-GB" sz="2000" b="1" dirty="0" smtClean="0">
                <a:solidFill>
                  <a:srgbClr val="000000"/>
                </a:solidFill>
                <a:latin typeface="system-ui"/>
              </a:rPr>
              <a:t>pasture 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...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they will lie down in a good 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fold ...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 </a:t>
            </a:r>
            <a:r>
              <a:rPr lang="en-GB" sz="2000" b="1" u="sng" dirty="0" smtClean="0">
                <a:solidFill>
                  <a:srgbClr val="000000"/>
                </a:solidFill>
                <a:latin typeface="system-ui"/>
              </a:rPr>
              <a:t>I </a:t>
            </a:r>
            <a:r>
              <a:rPr lang="en-GB" sz="2000" b="1" u="sng" dirty="0">
                <a:solidFill>
                  <a:srgbClr val="000000"/>
                </a:solidFill>
                <a:latin typeface="system-ui"/>
              </a:rPr>
              <a:t>myself </a:t>
            </a:r>
            <a:r>
              <a:rPr lang="en-GB" sz="2000" b="1" dirty="0" smtClean="0">
                <a:solidFill>
                  <a:srgbClr val="000000"/>
                </a:solidFill>
                <a:latin typeface="system-ui"/>
              </a:rPr>
              <a:t>will</a:t>
            </a:r>
          </a:p>
          <a:p>
            <a:r>
              <a:rPr lang="en-GB" sz="2000" b="1" dirty="0" smtClean="0">
                <a:solidFill>
                  <a:srgbClr val="000000"/>
                </a:solidFill>
                <a:latin typeface="system-ui"/>
              </a:rPr>
              <a:t>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be the shepherd of my sheep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, and I will cause them to lie down,” says the Lord Yahweh. </a:t>
            </a:r>
            <a:r>
              <a:rPr lang="en-GB" sz="2000" b="1" baseline="30000" dirty="0" smtClean="0">
                <a:solidFill>
                  <a:srgbClr val="000000"/>
                </a:solidFill>
                <a:latin typeface="system-ui"/>
              </a:rPr>
              <a:t> </a:t>
            </a:r>
          </a:p>
          <a:p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“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I will seek that which was lost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, and will bring back that which was driven away, and will </a:t>
            </a:r>
            <a:endParaRPr lang="en-GB" sz="2000" dirty="0" smtClean="0">
              <a:solidFill>
                <a:srgbClr val="000000"/>
              </a:solidFill>
              <a:latin typeface="system-ui"/>
            </a:endParaRPr>
          </a:p>
          <a:p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bind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up that which was broken, and will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strengthen that which was sick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; but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I will </a:t>
            </a:r>
            <a:endParaRPr lang="en-GB" sz="2000" b="1" dirty="0" smtClean="0">
              <a:solidFill>
                <a:srgbClr val="000000"/>
              </a:solidFill>
              <a:latin typeface="system-ui"/>
            </a:endParaRPr>
          </a:p>
          <a:p>
            <a:r>
              <a:rPr lang="en-GB" sz="2000" b="1" dirty="0" smtClean="0">
                <a:solidFill>
                  <a:srgbClr val="000000"/>
                </a:solidFill>
                <a:latin typeface="system-ui"/>
              </a:rPr>
              <a:t>destroy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the fat and the strong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. I will feed them in justice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.” Ezek. 34: 1-16</a:t>
            </a:r>
            <a:endParaRPr lang="en-GB" sz="2000" dirty="0"/>
          </a:p>
        </p:txBody>
      </p:sp>
      <p:sp>
        <p:nvSpPr>
          <p:cNvPr id="4" name="Rectangle 3"/>
          <p:cNvSpPr/>
          <p:nvPr/>
        </p:nvSpPr>
        <p:spPr>
          <a:xfrm>
            <a:off x="304799" y="3395591"/>
            <a:ext cx="9803028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>
                <a:solidFill>
                  <a:srgbClr val="000000"/>
                </a:solidFill>
                <a:latin typeface="system-ui"/>
              </a:rPr>
              <a:t>They were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scattered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, because there was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no shepherd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... 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Therefore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, you shepherds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,</a:t>
            </a:r>
          </a:p>
          <a:p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hear Yahweh’s word:</a:t>
            </a:r>
            <a:r>
              <a:rPr lang="en-GB" sz="2000" b="1" baseline="30000" dirty="0">
                <a:solidFill>
                  <a:srgbClr val="000000"/>
                </a:solidFill>
                <a:latin typeface="system-ui"/>
              </a:rPr>
              <a:t> 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... I will deliver my sheep from their mouth, that they may not be </a:t>
            </a:r>
            <a:endParaRPr lang="en-GB" sz="2000" dirty="0" smtClean="0">
              <a:solidFill>
                <a:srgbClr val="000000"/>
              </a:solidFill>
              <a:latin typeface="system-ui"/>
            </a:endParaRPr>
          </a:p>
          <a:p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food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for them.” ... ‘For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the Lord Yahweh says: “Behold, </a:t>
            </a:r>
            <a:r>
              <a:rPr lang="en-GB" sz="2000" b="1" u="sng" dirty="0">
                <a:solidFill>
                  <a:srgbClr val="000000"/>
                </a:solidFill>
                <a:latin typeface="system-ui"/>
              </a:rPr>
              <a:t>I myself, even I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, will 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search</a:t>
            </a:r>
          </a:p>
          <a:p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for my sheep, and will seek them out. As a shepherd seeks out his flock in the day </a:t>
            </a:r>
            <a:endParaRPr lang="en-GB" sz="2000" dirty="0" smtClean="0">
              <a:solidFill>
                <a:srgbClr val="000000"/>
              </a:solidFill>
              <a:latin typeface="system-ui"/>
            </a:endParaRPr>
          </a:p>
          <a:p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that he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is among his sheep that are scattered abroad, so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I will seek out my </a:t>
            </a:r>
            <a:r>
              <a:rPr lang="en-GB" sz="2000" b="1" dirty="0" smtClean="0">
                <a:solidFill>
                  <a:srgbClr val="000000"/>
                </a:solidFill>
                <a:latin typeface="system-ui"/>
              </a:rPr>
              <a:t>sheep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.</a:t>
            </a:r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1120447" y="437060"/>
            <a:ext cx="684610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GB" sz="2800" b="1" dirty="0">
                <a:solidFill>
                  <a:prstClr val="black"/>
                </a:solidFill>
                <a:latin typeface="system-ui"/>
              </a:rPr>
              <a:t>The Good Shepherd is </a:t>
            </a:r>
            <a:r>
              <a:rPr lang="en-GB" sz="2800" b="1" dirty="0" smtClean="0">
                <a:solidFill>
                  <a:prstClr val="black"/>
                </a:solidFill>
                <a:latin typeface="system-ui"/>
              </a:rPr>
              <a:t>Yahweh </a:t>
            </a:r>
            <a:r>
              <a:rPr lang="en-GB" sz="2800" b="1" dirty="0">
                <a:solidFill>
                  <a:prstClr val="black"/>
                </a:solidFill>
                <a:latin typeface="system-ui"/>
              </a:rPr>
              <a:t>Himself</a:t>
            </a:r>
          </a:p>
        </p:txBody>
      </p:sp>
    </p:spTree>
    <p:extLst>
      <p:ext uri="{BB962C8B-B14F-4D97-AF65-F5344CB8AC3E}">
        <p14:creationId xmlns:p14="http://schemas.microsoft.com/office/powerpoint/2010/main" val="119803782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36605" y="1561752"/>
            <a:ext cx="8781535" cy="40626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b="0" i="0" dirty="0" smtClean="0">
                <a:solidFill>
                  <a:srgbClr val="000000"/>
                </a:solidFill>
                <a:effectLst/>
                <a:latin typeface="system-ui"/>
              </a:rPr>
              <a:t>“You have heard that it was said to the ancient ones, ‘You shall not murder …</a:t>
            </a:r>
            <a:r>
              <a:rPr lang="en-GB" sz="2000" b="1" i="0" baseline="30000" dirty="0" smtClean="0">
                <a:solidFill>
                  <a:srgbClr val="000000"/>
                </a:solidFill>
                <a:effectLst/>
                <a:latin typeface="system-ui"/>
              </a:rPr>
              <a:t> </a:t>
            </a:r>
            <a:r>
              <a:rPr lang="en-GB" sz="2000" b="1" i="0" dirty="0" smtClean="0">
                <a:solidFill>
                  <a:srgbClr val="000000"/>
                </a:solidFill>
                <a:effectLst/>
                <a:latin typeface="system-ui"/>
              </a:rPr>
              <a:t>but I tell you</a:t>
            </a:r>
            <a:r>
              <a:rPr lang="en-GB" sz="2000" b="0" i="0" dirty="0" smtClean="0">
                <a:solidFill>
                  <a:srgbClr val="000000"/>
                </a:solidFill>
                <a:effectLst/>
                <a:latin typeface="system-ui"/>
              </a:rPr>
              <a:t> that everyone who is angry with his brother without a cause  will be in danger of the judgment …..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b="0" i="0" dirty="0" smtClean="0">
              <a:solidFill>
                <a:srgbClr val="000000"/>
              </a:solidFill>
              <a:effectLst/>
              <a:latin typeface="system-ui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0" i="0" dirty="0" smtClean="0">
                <a:solidFill>
                  <a:srgbClr val="000000"/>
                </a:solidFill>
                <a:effectLst/>
                <a:latin typeface="system-ui"/>
              </a:rPr>
              <a:t> </a:t>
            </a:r>
            <a:r>
              <a:rPr lang="en-GB" sz="2000" dirty="0">
                <a:latin typeface="system-ui"/>
              </a:rPr>
              <a:t>“You have heard that it was said</a:t>
            </a:r>
            <a:r>
              <a:rPr lang="en-GB" sz="2000" dirty="0" smtClean="0">
                <a:latin typeface="system-ui"/>
              </a:rPr>
              <a:t>,</a:t>
            </a:r>
            <a:r>
              <a:rPr lang="en-GB" sz="2000" dirty="0">
                <a:latin typeface="system-ui"/>
              </a:rPr>
              <a:t> ‘You shall not commit </a:t>
            </a:r>
            <a:r>
              <a:rPr lang="en-GB" sz="2000" dirty="0" smtClean="0">
                <a:latin typeface="system-ui"/>
              </a:rPr>
              <a:t>adultery </a:t>
            </a:r>
          </a:p>
          <a:p>
            <a:r>
              <a:rPr lang="en-GB" sz="2000" b="1" dirty="0" smtClean="0">
                <a:latin typeface="system-ui"/>
              </a:rPr>
              <a:t>      but </a:t>
            </a:r>
            <a:r>
              <a:rPr lang="en-GB" sz="2000" b="1" dirty="0">
                <a:latin typeface="system-ui"/>
              </a:rPr>
              <a:t>I tell you</a:t>
            </a:r>
            <a:r>
              <a:rPr lang="en-GB" sz="2000" dirty="0">
                <a:latin typeface="system-ui"/>
              </a:rPr>
              <a:t> that everyone who gazes at a woman to lust after her </a:t>
            </a:r>
            <a:endParaRPr lang="en-GB" sz="2000" dirty="0" smtClean="0">
              <a:latin typeface="system-ui"/>
            </a:endParaRPr>
          </a:p>
          <a:p>
            <a:r>
              <a:rPr lang="en-GB" sz="2000" dirty="0">
                <a:latin typeface="system-ui"/>
              </a:rPr>
              <a:t> </a:t>
            </a:r>
            <a:r>
              <a:rPr lang="en-GB" sz="2000" dirty="0" smtClean="0">
                <a:latin typeface="system-ui"/>
              </a:rPr>
              <a:t>     has committed </a:t>
            </a:r>
            <a:r>
              <a:rPr lang="en-GB" sz="2000" dirty="0">
                <a:latin typeface="system-ui"/>
              </a:rPr>
              <a:t>adultery with her already in his </a:t>
            </a:r>
            <a:r>
              <a:rPr lang="en-GB" sz="2000" dirty="0" smtClean="0">
                <a:latin typeface="system-ui"/>
              </a:rPr>
              <a:t>heart …..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000" dirty="0" smtClean="0">
              <a:latin typeface="system-ui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 smtClean="0">
                <a:latin typeface="system-ui"/>
              </a:rPr>
              <a:t>“</a:t>
            </a:r>
            <a:r>
              <a:rPr lang="en-GB" sz="2000" dirty="0">
                <a:latin typeface="system-ui"/>
              </a:rPr>
              <a:t>It was also said, ‘Whoever shall put away his wife, let him give her a </a:t>
            </a:r>
            <a:endParaRPr lang="en-GB" sz="2000" dirty="0" smtClean="0">
              <a:latin typeface="system-ui"/>
            </a:endParaRPr>
          </a:p>
          <a:p>
            <a:r>
              <a:rPr lang="en-GB" sz="2000" dirty="0" smtClean="0">
                <a:latin typeface="system-ui"/>
              </a:rPr>
              <a:t>      writing </a:t>
            </a:r>
            <a:r>
              <a:rPr lang="en-GB" sz="2000" dirty="0">
                <a:latin typeface="system-ui"/>
              </a:rPr>
              <a:t>of divorce</a:t>
            </a:r>
            <a:r>
              <a:rPr lang="en-GB" sz="2000" dirty="0" smtClean="0">
                <a:latin typeface="system-ui"/>
              </a:rPr>
              <a:t>, </a:t>
            </a:r>
            <a:r>
              <a:rPr lang="en-GB" sz="2000" b="1" dirty="0" smtClean="0">
                <a:latin typeface="system-ui"/>
              </a:rPr>
              <a:t>but </a:t>
            </a:r>
            <a:r>
              <a:rPr lang="en-GB" sz="2000" b="1" dirty="0">
                <a:latin typeface="system-ui"/>
              </a:rPr>
              <a:t>I tell you </a:t>
            </a:r>
            <a:r>
              <a:rPr lang="en-GB" sz="2000" dirty="0">
                <a:latin typeface="system-ui"/>
              </a:rPr>
              <a:t>that whoever puts away his wife, </a:t>
            </a:r>
            <a:endParaRPr lang="en-GB" sz="2000" dirty="0" smtClean="0">
              <a:latin typeface="system-ui"/>
            </a:endParaRPr>
          </a:p>
          <a:p>
            <a:r>
              <a:rPr lang="en-GB" sz="2000" dirty="0">
                <a:latin typeface="system-ui"/>
              </a:rPr>
              <a:t> </a:t>
            </a:r>
            <a:r>
              <a:rPr lang="en-GB" sz="2000" dirty="0" smtClean="0">
                <a:latin typeface="system-ui"/>
              </a:rPr>
              <a:t>     except for </a:t>
            </a:r>
            <a:r>
              <a:rPr lang="en-GB" sz="2000" dirty="0">
                <a:latin typeface="system-ui"/>
              </a:rPr>
              <a:t>the cause of sexual immorality, makes her an adulteress; </a:t>
            </a:r>
            <a:endParaRPr lang="en-GB" sz="2000" dirty="0" smtClean="0">
              <a:latin typeface="system-ui"/>
            </a:endParaRPr>
          </a:p>
          <a:p>
            <a:r>
              <a:rPr lang="en-GB" sz="2000" dirty="0">
                <a:latin typeface="system-ui"/>
              </a:rPr>
              <a:t> </a:t>
            </a:r>
            <a:r>
              <a:rPr lang="en-GB" sz="2000" dirty="0" smtClean="0">
                <a:latin typeface="system-ui"/>
              </a:rPr>
              <a:t>     and whoever </a:t>
            </a:r>
            <a:r>
              <a:rPr lang="en-GB" sz="2000" dirty="0">
                <a:latin typeface="system-ui"/>
              </a:rPr>
              <a:t>marries her when she is put away commits </a:t>
            </a:r>
            <a:r>
              <a:rPr lang="en-GB" sz="2000" dirty="0" smtClean="0">
                <a:latin typeface="system-ui"/>
              </a:rPr>
              <a:t>adultery …..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000" dirty="0">
              <a:latin typeface="system-ui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28201" y="659591"/>
            <a:ext cx="319510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 smtClean="0">
                <a:latin typeface="system-ui"/>
              </a:rPr>
              <a:t>Jesus’ New Torah</a:t>
            </a:r>
            <a:endParaRPr lang="en-GB" sz="2800" b="1" dirty="0">
              <a:latin typeface="system-ui"/>
            </a:endParaRPr>
          </a:p>
        </p:txBody>
      </p:sp>
    </p:spTree>
    <p:extLst>
      <p:ext uri="{BB962C8B-B14F-4D97-AF65-F5344CB8AC3E}">
        <p14:creationId xmlns:p14="http://schemas.microsoft.com/office/powerpoint/2010/main" val="281769578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7178" y="1571410"/>
            <a:ext cx="938289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GB" sz="2000" b="1" baseline="30000" dirty="0">
                <a:solidFill>
                  <a:prstClr val="black"/>
                </a:solidFill>
              </a:rPr>
              <a:t> </a:t>
            </a:r>
            <a:r>
              <a:rPr lang="en-GB" sz="2000" dirty="0">
                <a:solidFill>
                  <a:prstClr val="black"/>
                </a:solidFill>
                <a:latin typeface="system-ui"/>
              </a:rPr>
              <a:t>“Again you have heard that it was said to the ancient ones, ‘You shall </a:t>
            </a:r>
          </a:p>
          <a:p>
            <a:pPr lvl="0"/>
            <a:r>
              <a:rPr lang="en-GB" sz="2000" dirty="0">
                <a:solidFill>
                  <a:prstClr val="black"/>
                </a:solidFill>
                <a:latin typeface="system-ui"/>
              </a:rPr>
              <a:t>      not make false vows, but shall perform to the Lord your vows,  </a:t>
            </a:r>
            <a:endParaRPr lang="en-GB" sz="2000" dirty="0" smtClean="0">
              <a:solidFill>
                <a:prstClr val="black"/>
              </a:solidFill>
              <a:latin typeface="system-ui"/>
            </a:endParaRPr>
          </a:p>
          <a:p>
            <a:pPr lvl="0"/>
            <a:r>
              <a:rPr lang="en-GB" sz="2000" b="1" dirty="0">
                <a:solidFill>
                  <a:prstClr val="black"/>
                </a:solidFill>
                <a:latin typeface="system-ui"/>
              </a:rPr>
              <a:t> </a:t>
            </a:r>
            <a:r>
              <a:rPr lang="en-GB" sz="2000" b="1" dirty="0" smtClean="0">
                <a:solidFill>
                  <a:prstClr val="black"/>
                </a:solidFill>
                <a:latin typeface="system-ui"/>
              </a:rPr>
              <a:t>     but I tell </a:t>
            </a:r>
            <a:r>
              <a:rPr lang="en-GB" sz="2000" b="1" dirty="0">
                <a:solidFill>
                  <a:prstClr val="black"/>
                </a:solidFill>
                <a:latin typeface="system-ui"/>
              </a:rPr>
              <a:t>you</a:t>
            </a:r>
            <a:r>
              <a:rPr lang="en-GB" sz="2000" dirty="0">
                <a:solidFill>
                  <a:prstClr val="black"/>
                </a:solidFill>
                <a:latin typeface="system-ui"/>
              </a:rPr>
              <a:t>, don’t swear at all …..</a:t>
            </a:r>
          </a:p>
          <a:p>
            <a:pPr lvl="0"/>
            <a:r>
              <a:rPr lang="en-GB" sz="2000" dirty="0">
                <a:solidFill>
                  <a:prstClr val="black"/>
                </a:solidFill>
                <a:latin typeface="system-ui"/>
              </a:rPr>
              <a:t> </a:t>
            </a:r>
            <a:endParaRPr lang="en-GB" sz="2000" dirty="0" smtClean="0">
              <a:solidFill>
                <a:prstClr val="black"/>
              </a:solidFill>
              <a:latin typeface="system-ui"/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GB" sz="2000" dirty="0" smtClean="0">
                <a:solidFill>
                  <a:prstClr val="black"/>
                </a:solidFill>
                <a:latin typeface="system-ui"/>
              </a:rPr>
              <a:t>You </a:t>
            </a:r>
            <a:r>
              <a:rPr lang="en-GB" sz="2000" dirty="0">
                <a:solidFill>
                  <a:prstClr val="black"/>
                </a:solidFill>
                <a:latin typeface="system-ui"/>
              </a:rPr>
              <a:t>have heard that it was said, ‘An eye for an eye, and a tooth for </a:t>
            </a:r>
            <a:r>
              <a:rPr lang="en-GB" sz="2000" dirty="0" smtClean="0">
                <a:solidFill>
                  <a:prstClr val="black"/>
                </a:solidFill>
                <a:latin typeface="system-ui"/>
              </a:rPr>
              <a:t>a tooth</a:t>
            </a:r>
            <a:r>
              <a:rPr lang="en-GB" sz="2000" dirty="0">
                <a:solidFill>
                  <a:prstClr val="black"/>
                </a:solidFill>
                <a:latin typeface="system-ui"/>
              </a:rPr>
              <a:t>.’</a:t>
            </a:r>
            <a:r>
              <a:rPr lang="en-GB" sz="2000" b="1" baseline="30000" dirty="0">
                <a:solidFill>
                  <a:prstClr val="black"/>
                </a:solidFill>
                <a:latin typeface="system-ui"/>
              </a:rPr>
              <a:t> </a:t>
            </a:r>
            <a:r>
              <a:rPr lang="en-GB" sz="2000" b="1" dirty="0">
                <a:solidFill>
                  <a:prstClr val="black"/>
                </a:solidFill>
                <a:latin typeface="system-ui"/>
              </a:rPr>
              <a:t>But I tell you</a:t>
            </a:r>
            <a:r>
              <a:rPr lang="en-GB" sz="2000" dirty="0">
                <a:solidFill>
                  <a:prstClr val="black"/>
                </a:solidFill>
                <a:latin typeface="system-ui"/>
              </a:rPr>
              <a:t>, don’t resist him who is evil; but whoever strikes </a:t>
            </a:r>
          </a:p>
          <a:p>
            <a:pPr lvl="0"/>
            <a:r>
              <a:rPr lang="en-GB" sz="2000" dirty="0">
                <a:solidFill>
                  <a:prstClr val="black"/>
                </a:solidFill>
                <a:latin typeface="system-ui"/>
              </a:rPr>
              <a:t>     you on your right cheek, turn to him the </a:t>
            </a:r>
            <a:r>
              <a:rPr lang="en-GB" sz="2000" dirty="0" smtClean="0">
                <a:solidFill>
                  <a:prstClr val="black"/>
                </a:solidFill>
                <a:latin typeface="system-ui"/>
              </a:rPr>
              <a:t>other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en-GB" sz="2000" dirty="0">
              <a:solidFill>
                <a:prstClr val="black"/>
              </a:solidFill>
              <a:latin typeface="system-ui"/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GB" sz="2000" dirty="0" smtClean="0">
                <a:solidFill>
                  <a:prstClr val="black"/>
                </a:solidFill>
                <a:latin typeface="system-ui"/>
              </a:rPr>
              <a:t>“</a:t>
            </a:r>
            <a:r>
              <a:rPr lang="en-GB" sz="2000" dirty="0">
                <a:solidFill>
                  <a:prstClr val="black"/>
                </a:solidFill>
                <a:latin typeface="system-ui"/>
              </a:rPr>
              <a:t>You have heard that it was said, ‘You shall love your neighbour  and hate your enemy.’</a:t>
            </a:r>
            <a:r>
              <a:rPr lang="en-GB" sz="2000" baseline="30000" dirty="0">
                <a:solidFill>
                  <a:prstClr val="black"/>
                </a:solidFill>
                <a:latin typeface="system-ui"/>
              </a:rPr>
              <a:t> </a:t>
            </a:r>
            <a:r>
              <a:rPr lang="en-GB" sz="2000" b="1" dirty="0">
                <a:solidFill>
                  <a:prstClr val="black"/>
                </a:solidFill>
                <a:latin typeface="system-ui"/>
              </a:rPr>
              <a:t>But I tell you</a:t>
            </a:r>
            <a:r>
              <a:rPr lang="en-GB" sz="2000" dirty="0">
                <a:solidFill>
                  <a:prstClr val="black"/>
                </a:solidFill>
                <a:latin typeface="system-ui"/>
              </a:rPr>
              <a:t>, love your enemies, bless those who curse you, do good to those who hate you, and pray for those who mistreat you and persecute you ….. Matt. 5: 21-48</a:t>
            </a:r>
            <a:endParaRPr lang="en-GB" dirty="0"/>
          </a:p>
        </p:txBody>
      </p:sp>
      <p:sp>
        <p:nvSpPr>
          <p:cNvPr id="3" name="Rectangle 2"/>
          <p:cNvSpPr/>
          <p:nvPr/>
        </p:nvSpPr>
        <p:spPr>
          <a:xfrm>
            <a:off x="2554317" y="547757"/>
            <a:ext cx="319510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GB" sz="2800" b="1" dirty="0">
                <a:solidFill>
                  <a:prstClr val="black"/>
                </a:solidFill>
                <a:latin typeface="system-ui"/>
              </a:rPr>
              <a:t>Jesus’ New Torah</a:t>
            </a:r>
          </a:p>
        </p:txBody>
      </p:sp>
    </p:spTree>
    <p:extLst>
      <p:ext uri="{BB962C8B-B14F-4D97-AF65-F5344CB8AC3E}">
        <p14:creationId xmlns:p14="http://schemas.microsoft.com/office/powerpoint/2010/main" val="114054418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48024" y="1370400"/>
            <a:ext cx="857363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baseline="30000" dirty="0">
                <a:solidFill>
                  <a:srgbClr val="000000"/>
                </a:solidFill>
                <a:latin typeface="system-ui"/>
              </a:rPr>
              <a:t> 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John testified, saying, “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I have seen the Spirit descending like a dove out of heaven, and it remained on him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. 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I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didn’t recognize him, but he who sent me to baptize in water said to me, ‘On whomever you will see the Spirit descending and remaining on him is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he who baptizes in the Holy Spirit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.’</a:t>
            </a:r>
            <a:r>
              <a:rPr lang="en-GB" sz="2000" b="1" baseline="30000" dirty="0">
                <a:solidFill>
                  <a:srgbClr val="000000"/>
                </a:solidFill>
                <a:latin typeface="system-ui"/>
              </a:rPr>
              <a:t> 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I have seen, and have testified that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this is the Son of God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.” John 1: 32-34</a:t>
            </a:r>
            <a:endParaRPr lang="en-GB" sz="2000" dirty="0"/>
          </a:p>
        </p:txBody>
      </p:sp>
      <p:sp>
        <p:nvSpPr>
          <p:cNvPr id="3" name="Rectangle 2"/>
          <p:cNvSpPr/>
          <p:nvPr/>
        </p:nvSpPr>
        <p:spPr>
          <a:xfrm>
            <a:off x="448024" y="3497173"/>
            <a:ext cx="814208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b="1" baseline="30000" dirty="0">
                <a:solidFill>
                  <a:srgbClr val="000000"/>
                </a:solidFill>
                <a:latin typeface="system-ui"/>
              </a:rPr>
              <a:t> 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For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he whom God has sent speaks the words of God; for God gives the Spirit without measure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. John 3:34</a:t>
            </a:r>
            <a:endParaRPr lang="en-GB" sz="2000" dirty="0"/>
          </a:p>
        </p:txBody>
      </p:sp>
      <p:sp>
        <p:nvSpPr>
          <p:cNvPr id="4" name="Rectangle 3"/>
          <p:cNvSpPr/>
          <p:nvPr/>
        </p:nvSpPr>
        <p:spPr>
          <a:xfrm>
            <a:off x="448024" y="4352716"/>
            <a:ext cx="873961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>
                <a:solidFill>
                  <a:srgbClr val="000000"/>
                </a:solidFill>
                <a:latin typeface="system-ui"/>
              </a:rPr>
              <a:t>Now on the last and greatest day of the feast, Jesus stood and cried out, “If anyone is thirsty, let him come to me and drink! </a:t>
            </a:r>
            <a:r>
              <a:rPr lang="en-GB" sz="2000" b="1" dirty="0" smtClean="0">
                <a:solidFill>
                  <a:srgbClr val="000000"/>
                </a:solidFill>
                <a:latin typeface="system-ui"/>
              </a:rPr>
              <a:t>He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who believes in me, as the Scripture has said, from within him will flow rivers of living water.” </a:t>
            </a:r>
            <a:r>
              <a:rPr lang="en-GB" sz="2000" b="1" dirty="0" smtClean="0">
                <a:solidFill>
                  <a:srgbClr val="000000"/>
                </a:solidFill>
                <a:latin typeface="system-ui"/>
              </a:rPr>
              <a:t>But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he said this about the Spirit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, which those believing in him were to receive. For the Holy Spirit was not yet given, because Jesus wasn’t yet glorified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. John 7:37-39</a:t>
            </a:r>
            <a:endParaRPr lang="en-GB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1235675" y="511742"/>
            <a:ext cx="581601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 smtClean="0">
                <a:latin typeface="system-ui"/>
              </a:rPr>
              <a:t>Inaugurating the Age of the Spirit</a:t>
            </a:r>
            <a:endParaRPr lang="en-GB" sz="2800" b="1" dirty="0">
              <a:latin typeface="system-ui"/>
            </a:endParaRPr>
          </a:p>
        </p:txBody>
      </p:sp>
    </p:spTree>
    <p:extLst>
      <p:ext uri="{BB962C8B-B14F-4D97-AF65-F5344CB8AC3E}">
        <p14:creationId xmlns:p14="http://schemas.microsoft.com/office/powerpoint/2010/main" val="1054365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64972" y="426306"/>
            <a:ext cx="559800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 smtClean="0">
                <a:latin typeface="system-ui"/>
              </a:rPr>
              <a:t>Who was/is Jesus son of Mary?</a:t>
            </a:r>
            <a:endParaRPr lang="en-GB" sz="2800" b="1" dirty="0">
              <a:latin typeface="system-ui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41622" y="1441622"/>
            <a:ext cx="24384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 smtClean="0">
                <a:latin typeface="system-ui"/>
              </a:rPr>
              <a:t>Many opinions:</a:t>
            </a:r>
            <a:endParaRPr lang="en-GB" sz="2400" b="1" dirty="0">
              <a:latin typeface="system-ui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375719" y="2364259"/>
            <a:ext cx="6813084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 smtClean="0">
                <a:latin typeface="system-ui"/>
              </a:rPr>
              <a:t>Jesus of Nazareth – Son of Joseph, possibly illegitimate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 smtClean="0">
                <a:latin typeface="system-ui"/>
              </a:rPr>
              <a:t>A prophet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 smtClean="0">
                <a:latin typeface="system-ui"/>
              </a:rPr>
              <a:t>The prophet (like Moses)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 smtClean="0">
                <a:latin typeface="system-ui"/>
              </a:rPr>
              <a:t>“This fellow”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 smtClean="0">
                <a:latin typeface="system-ui"/>
              </a:rPr>
              <a:t>A miracle worker (among others)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 smtClean="0">
                <a:latin typeface="system-ui"/>
              </a:rPr>
              <a:t>A dangerous upstart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 smtClean="0">
                <a:latin typeface="system-ui"/>
              </a:rPr>
              <a:t>A sublime teacher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 smtClean="0">
                <a:latin typeface="system-ui"/>
              </a:rPr>
              <a:t>The Messiah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 smtClean="0">
                <a:latin typeface="system-ui"/>
              </a:rPr>
              <a:t>Israel’s true king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 smtClean="0">
                <a:latin typeface="system-ui"/>
              </a:rPr>
              <a:t>A deceiver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 smtClean="0">
                <a:latin typeface="system-ui"/>
              </a:rPr>
              <a:t>The Son of God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 smtClean="0">
                <a:latin typeface="system-ui"/>
              </a:rPr>
              <a:t>Lord and God</a:t>
            </a:r>
            <a:endParaRPr lang="en-GB" sz="2000" dirty="0">
              <a:latin typeface="system-ui"/>
            </a:endParaRPr>
          </a:p>
        </p:txBody>
      </p:sp>
    </p:spTree>
    <p:extLst>
      <p:ext uri="{BB962C8B-B14F-4D97-AF65-F5344CB8AC3E}">
        <p14:creationId xmlns:p14="http://schemas.microsoft.com/office/powerpoint/2010/main" val="39507560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1133" y="974536"/>
            <a:ext cx="832315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>
                <a:solidFill>
                  <a:srgbClr val="000000"/>
                </a:solidFill>
                <a:latin typeface="system-ui"/>
              </a:rPr>
              <a:t>Jesus,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full of the Holy Spirit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, returned from the Jordan, and was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led by the Spirit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 into the wilderness 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for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forty days, being tempted by the devil. </a:t>
            </a:r>
            <a:endParaRPr lang="en-GB" sz="2000" b="0" i="0" dirty="0">
              <a:solidFill>
                <a:srgbClr val="000000"/>
              </a:solidFill>
              <a:effectLst/>
              <a:latin typeface="system-ui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65316" y="1812465"/>
            <a:ext cx="9237552" cy="49141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>
                <a:solidFill>
                  <a:srgbClr val="000000"/>
                </a:solidFill>
                <a:latin typeface="system-ui"/>
              </a:rPr>
              <a:t>Jesus returned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in the power of the Spirit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into 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Galilee …</a:t>
            </a:r>
            <a:r>
              <a:rPr lang="en-GB" sz="2000" b="1" baseline="30000" dirty="0">
                <a:solidFill>
                  <a:srgbClr val="000000"/>
                </a:solidFill>
                <a:latin typeface="system-ui"/>
              </a:rPr>
              <a:t> 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He came to </a:t>
            </a:r>
            <a:endParaRPr lang="en-GB" sz="2000" dirty="0" smtClean="0">
              <a:solidFill>
                <a:srgbClr val="000000"/>
              </a:solidFill>
              <a:latin typeface="system-ui"/>
            </a:endParaRPr>
          </a:p>
          <a:p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Nazareth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, where he had been brought up. He entered, as was his custom, </a:t>
            </a:r>
            <a:endParaRPr lang="en-GB" sz="2000" dirty="0" smtClean="0">
              <a:solidFill>
                <a:srgbClr val="000000"/>
              </a:solidFill>
              <a:latin typeface="system-ui"/>
            </a:endParaRPr>
          </a:p>
          <a:p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into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the synagogue on the Sabbath day, and stood up to read. 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The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book of the prophet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Isaiah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 was handed to him. He opened the book, and found the place where it was written,</a:t>
            </a:r>
          </a:p>
          <a:p>
            <a:r>
              <a:rPr lang="en-GB" sz="2000" b="1" baseline="30000" dirty="0">
                <a:solidFill>
                  <a:srgbClr val="000000"/>
                </a:solidFill>
                <a:latin typeface="system-ui"/>
              </a:rPr>
              <a:t> </a:t>
            </a:r>
            <a:endParaRPr lang="en-GB" sz="2000" b="1" baseline="30000" dirty="0" smtClean="0">
              <a:solidFill>
                <a:srgbClr val="000000"/>
              </a:solidFill>
              <a:latin typeface="system-ui"/>
            </a:endParaRPr>
          </a:p>
          <a:p>
            <a:r>
              <a:rPr lang="en-GB" sz="2000" b="1" dirty="0" smtClean="0">
                <a:solidFill>
                  <a:srgbClr val="000000"/>
                </a:solidFill>
                <a:latin typeface="system-ui"/>
              </a:rPr>
              <a:t>“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The Spirit of the Lord is on </a:t>
            </a:r>
            <a:r>
              <a:rPr lang="en-GB" sz="2000" b="1" dirty="0" smtClean="0">
                <a:solidFill>
                  <a:srgbClr val="000000"/>
                </a:solidFill>
                <a:latin typeface="system-ui"/>
              </a:rPr>
              <a:t>me, because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he has anointed me </a:t>
            </a:r>
            <a:endParaRPr lang="en-GB" sz="2000" b="1" dirty="0" smtClean="0">
              <a:solidFill>
                <a:srgbClr val="000000"/>
              </a:solidFill>
              <a:latin typeface="system-ui"/>
            </a:endParaRPr>
          </a:p>
          <a:p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to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preach good news to the poor.</a:t>
            </a:r>
            <a:br>
              <a:rPr lang="en-GB" sz="2000" dirty="0">
                <a:solidFill>
                  <a:srgbClr val="000000"/>
                </a:solidFill>
                <a:latin typeface="system-ui"/>
              </a:rPr>
            </a:br>
            <a:r>
              <a:rPr lang="en-GB" sz="2000" dirty="0">
                <a:solidFill>
                  <a:srgbClr val="000000"/>
                </a:solidFill>
                <a:latin typeface="system-ui"/>
              </a:rPr>
              <a:t>He has sent me to heal the broken 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hearted, </a:t>
            </a:r>
          </a:p>
          <a:p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to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proclaim release to the 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captives,</a:t>
            </a:r>
          </a:p>
          <a:p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recovering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of sight to the 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blind, to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deliver those who are crushed,</a:t>
            </a:r>
            <a:br>
              <a:rPr lang="en-GB" sz="2000" dirty="0">
                <a:solidFill>
                  <a:srgbClr val="000000"/>
                </a:solidFill>
                <a:latin typeface="system-ui"/>
              </a:rPr>
            </a:br>
            <a:r>
              <a:rPr lang="en-GB" sz="2000" b="1" baseline="30000" dirty="0">
                <a:solidFill>
                  <a:srgbClr val="000000"/>
                </a:solidFill>
                <a:latin typeface="system-ui"/>
              </a:rPr>
              <a:t> 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and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to proclaim the acceptable year of the Lord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.”</a:t>
            </a:r>
            <a:r>
              <a:rPr lang="en-GB" sz="2000" dirty="0" smtClean="0">
                <a:solidFill>
                  <a:srgbClr val="517E90"/>
                </a:solidFill>
                <a:latin typeface="system-ui"/>
              </a:rPr>
              <a:t> </a:t>
            </a:r>
            <a:r>
              <a:rPr lang="en-GB" sz="2000" b="1" baseline="30000" dirty="0">
                <a:solidFill>
                  <a:srgbClr val="000000"/>
                </a:solidFill>
                <a:latin typeface="system-ui"/>
              </a:rPr>
              <a:t> </a:t>
            </a:r>
            <a:endParaRPr lang="en-GB" sz="2000" b="1" baseline="30000" dirty="0" smtClean="0">
              <a:solidFill>
                <a:srgbClr val="000000"/>
              </a:solidFill>
              <a:latin typeface="system-ui"/>
            </a:endParaRPr>
          </a:p>
          <a:p>
            <a:endParaRPr lang="en-GB" sz="2000" dirty="0" smtClean="0">
              <a:solidFill>
                <a:srgbClr val="000000"/>
              </a:solidFill>
              <a:latin typeface="system-ui"/>
            </a:endParaRPr>
          </a:p>
          <a:p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He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closed the book, gave it back to the attendant, and sat down. The eyes of all in the synagogue were fastened on him. 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He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began to tell them, 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“Today, this Scripture has been fulfilled in your hearing</a:t>
            </a:r>
            <a:r>
              <a:rPr lang="en-GB" sz="2000" b="1" dirty="0" smtClean="0">
                <a:solidFill>
                  <a:srgbClr val="000000"/>
                </a:solidFill>
                <a:latin typeface="system-ui"/>
              </a:rPr>
              <a:t>.” 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Luke 4:1-2, 14-21</a:t>
            </a:r>
            <a:endParaRPr lang="en-GB" sz="2000" b="1" i="0" dirty="0">
              <a:solidFill>
                <a:srgbClr val="000000"/>
              </a:solidFill>
              <a:effectLst/>
              <a:latin typeface="system-ui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58167" y="156518"/>
            <a:ext cx="766908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 smtClean="0">
                <a:latin typeface="system-ui"/>
              </a:rPr>
              <a:t>Filled Empowered and Inspired by the Spirit</a:t>
            </a:r>
            <a:endParaRPr lang="en-GB" sz="2800" b="1" dirty="0">
              <a:latin typeface="system-ui"/>
            </a:endParaRPr>
          </a:p>
        </p:txBody>
      </p:sp>
    </p:spTree>
    <p:extLst>
      <p:ext uri="{BB962C8B-B14F-4D97-AF65-F5344CB8AC3E}">
        <p14:creationId xmlns:p14="http://schemas.microsoft.com/office/powerpoint/2010/main" val="208304832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28367" y="1871987"/>
            <a:ext cx="7323437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sz="2000" dirty="0">
                <a:solidFill>
                  <a:srgbClr val="000000"/>
                </a:solidFill>
                <a:latin typeface="system-ui"/>
              </a:rPr>
              <a:t>I will give thanks to you, for you have answered me,</a:t>
            </a:r>
            <a:r>
              <a:rPr lang="en-GB" sz="2000" dirty="0">
                <a:solidFill>
                  <a:prstClr val="black"/>
                </a:solidFill>
                <a:latin typeface="system-ui"/>
              </a:rPr>
              <a:t>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and have become my salvation.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The stone which the builders rejected</a:t>
            </a:r>
            <a:r>
              <a:rPr lang="en-GB" sz="2000" b="1" dirty="0">
                <a:solidFill>
                  <a:prstClr val="black"/>
                </a:solidFill>
                <a:latin typeface="system-ui"/>
              </a:rPr>
              <a:t>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has become the cornerstone [lit. the head of the corner]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. Psalm 18: 22-24</a:t>
            </a:r>
            <a:endParaRPr lang="en-GB" sz="2000" dirty="0">
              <a:solidFill>
                <a:prstClr val="black"/>
              </a:solidFill>
              <a:latin typeface="system-ui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27222" y="3854676"/>
            <a:ext cx="70104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sz="2000" dirty="0">
                <a:solidFill>
                  <a:srgbClr val="000000"/>
                </a:solidFill>
                <a:latin typeface="system-ui"/>
              </a:rPr>
              <a:t>Therefore the Lord Yahweh says, “Behold, I lay in Zion for a foundation a stone,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a tried stone, a precious cornerstone of a sure foundation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. He who believes shall not act hastily. Isaiah 28: 16</a:t>
            </a:r>
            <a:endParaRPr lang="en-GB" sz="2000" dirty="0">
              <a:solidFill>
                <a:prstClr val="black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367481" y="689517"/>
            <a:ext cx="532988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>
                <a:latin typeface="system-ui"/>
              </a:rPr>
              <a:t>Messiah is the Cornerstone</a:t>
            </a:r>
            <a:endParaRPr lang="en-GB" sz="2800" b="1" dirty="0">
              <a:latin typeface="system-ui"/>
            </a:endParaRPr>
          </a:p>
        </p:txBody>
      </p:sp>
    </p:spTree>
    <p:extLst>
      <p:ext uri="{BB962C8B-B14F-4D97-AF65-F5344CB8AC3E}">
        <p14:creationId xmlns:p14="http://schemas.microsoft.com/office/powerpoint/2010/main" val="385834643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8080" y="316939"/>
            <a:ext cx="78836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>
                <a:latin typeface="system-ui"/>
              </a:rPr>
              <a:t>The Cornerstone of a new kind of Temple</a:t>
            </a:r>
            <a:endParaRPr lang="en-GB" sz="2800" b="1" dirty="0">
              <a:latin typeface="system-ui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06417" y="1040205"/>
            <a:ext cx="828693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/>
            </a:r>
            <a:br>
              <a:rPr lang="en-GB" dirty="0"/>
            </a:br>
            <a:r>
              <a:rPr lang="en-GB" dirty="0">
                <a:solidFill>
                  <a:srgbClr val="000000"/>
                </a:solidFill>
                <a:latin typeface="system-ui"/>
              </a:rPr>
              <a:t>But he looked at them and said, “Then what is this that is written, </a:t>
            </a:r>
            <a:r>
              <a:rPr lang="en-GB" b="1" dirty="0">
                <a:solidFill>
                  <a:srgbClr val="000000"/>
                </a:solidFill>
                <a:latin typeface="system-ui"/>
              </a:rPr>
              <a:t>‘The stone which the builders rejected was made the chief cornerstone</a:t>
            </a:r>
            <a:r>
              <a:rPr lang="en-GB" dirty="0" smtClean="0">
                <a:solidFill>
                  <a:srgbClr val="000000"/>
                </a:solidFill>
                <a:latin typeface="system-ui"/>
              </a:rPr>
              <a:t>? ’Luke 20: 17</a:t>
            </a:r>
            <a:r>
              <a:rPr lang="en-GB" dirty="0">
                <a:solidFill>
                  <a:srgbClr val="000000"/>
                </a:solidFill>
                <a:latin typeface="system-ui"/>
              </a:rPr>
              <a:t> </a:t>
            </a:r>
            <a:endParaRPr lang="en-GB" dirty="0"/>
          </a:p>
        </p:txBody>
      </p:sp>
      <p:sp>
        <p:nvSpPr>
          <p:cNvPr id="7" name="Rectangle 6"/>
          <p:cNvSpPr/>
          <p:nvPr/>
        </p:nvSpPr>
        <p:spPr>
          <a:xfrm>
            <a:off x="329494" y="4070511"/>
            <a:ext cx="9926613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>
                <a:solidFill>
                  <a:srgbClr val="000000"/>
                </a:solidFill>
                <a:latin typeface="system-ui"/>
              </a:rPr>
              <a:t>So then you are no longer strangers and foreigners, but you are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fellow citizens with the saints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 and of the household of God, </a:t>
            </a:r>
            <a:r>
              <a:rPr lang="en-GB" sz="2000" b="1" dirty="0" smtClean="0">
                <a:solidFill>
                  <a:srgbClr val="000000"/>
                </a:solidFill>
                <a:latin typeface="system-ui"/>
              </a:rPr>
              <a:t>being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built on the foundation of the apostles and prophets, Christ Jesus himself being the chief cornerstone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; </a:t>
            </a:r>
            <a:r>
              <a:rPr lang="en-GB" sz="2000" baseline="30000" dirty="0">
                <a:solidFill>
                  <a:srgbClr val="000000"/>
                </a:solidFill>
                <a:latin typeface="system-ui"/>
              </a:rPr>
              <a:t> 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in whom the whole building, fitted together, grows into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a holy temple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in the Lord; 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in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whom you also are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built together for a habitation of God in the Spirit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. Eph. 2:19-22</a:t>
            </a:r>
            <a:endParaRPr lang="en-GB" sz="2000" dirty="0"/>
          </a:p>
        </p:txBody>
      </p:sp>
      <p:sp>
        <p:nvSpPr>
          <p:cNvPr id="9" name="Rectangle 8"/>
          <p:cNvSpPr/>
          <p:nvPr/>
        </p:nvSpPr>
        <p:spPr>
          <a:xfrm>
            <a:off x="329494" y="2660190"/>
            <a:ext cx="822138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sz="2000" dirty="0">
                <a:solidFill>
                  <a:srgbClr val="000000"/>
                </a:solidFill>
                <a:latin typeface="system-ui"/>
              </a:rPr>
              <a:t>For you who believe therefore is the honour, but for those who are disobedient, “The stone which the builders rejected has become the chief 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cornerstone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,” 1Peter 2: 7</a:t>
            </a:r>
            <a:endParaRPr lang="en-GB" sz="20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096988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54226" y="1147799"/>
            <a:ext cx="8657967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... but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Israel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, following after a law of righteousness, didn’t arrive at the law of righteousness. 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Why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? Because they didn’t seek it by faith, but as it were by works of the law. They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stumbled over the stumbling stone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; 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even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as it is written,</a:t>
            </a:r>
          </a:p>
          <a:p>
            <a:r>
              <a:rPr lang="en-GB" sz="2000" dirty="0">
                <a:solidFill>
                  <a:srgbClr val="000000"/>
                </a:solidFill>
                <a:latin typeface="system-ui"/>
              </a:rPr>
              <a:t>“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Behold</a:t>
            </a:r>
            <a:r>
              <a:rPr lang="en-GB" sz="2000" b="1" dirty="0" smtClean="0">
                <a:solidFill>
                  <a:srgbClr val="000000"/>
                </a:solidFill>
                <a:latin typeface="system-ui"/>
              </a:rPr>
              <a:t>,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 I lay in Zion a stumbling stone and a rock of offense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;</a:t>
            </a:r>
            <a:br>
              <a:rPr lang="en-GB" sz="2000" dirty="0">
                <a:solidFill>
                  <a:srgbClr val="000000"/>
                </a:solidFill>
                <a:latin typeface="system-ui"/>
              </a:rPr>
            </a:b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and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no one who believes in him will be disappointed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.” Romans 9: 31-33 (</a:t>
            </a:r>
            <a:r>
              <a:rPr lang="en-GB" sz="2000" dirty="0" smtClean="0">
                <a:latin typeface="system-ui"/>
              </a:rPr>
              <a:t>Isaiah 8: 14;</a:t>
            </a:r>
            <a:r>
              <a:rPr lang="en-GB" sz="2000" dirty="0">
                <a:latin typeface="system-ui"/>
              </a:rPr>
              <a:t> </a:t>
            </a:r>
            <a:r>
              <a:rPr lang="en-GB" sz="2000" dirty="0" smtClean="0">
                <a:latin typeface="system-ui"/>
              </a:rPr>
              <a:t>28: 16)</a:t>
            </a:r>
            <a:endParaRPr lang="en-GB" sz="2000" b="0" i="0" dirty="0">
              <a:effectLst/>
              <a:latin typeface="system-ui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54225" y="3609886"/>
            <a:ext cx="8657967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>
                <a:latin typeface="system-ui"/>
              </a:rPr>
              <a:t>When the men </a:t>
            </a:r>
            <a:r>
              <a:rPr lang="en-GB" sz="2000" dirty="0" smtClean="0">
                <a:latin typeface="system-ui"/>
              </a:rPr>
              <a:t>(John’s disciples) had </a:t>
            </a:r>
            <a:r>
              <a:rPr lang="en-GB" sz="2000" dirty="0">
                <a:latin typeface="system-ui"/>
              </a:rPr>
              <a:t>come to him, they said, </a:t>
            </a:r>
            <a:r>
              <a:rPr lang="en-GB" sz="2000" b="1" dirty="0">
                <a:latin typeface="system-ui"/>
              </a:rPr>
              <a:t>“John the Baptizer has sent us to you, saying, ‘Are you he who comes, or should we look for another?’”</a:t>
            </a:r>
          </a:p>
          <a:p>
            <a:r>
              <a:rPr lang="en-GB" sz="2000" dirty="0" smtClean="0">
                <a:latin typeface="system-ui"/>
              </a:rPr>
              <a:t>In </a:t>
            </a:r>
            <a:r>
              <a:rPr lang="en-GB" sz="2000" dirty="0">
                <a:latin typeface="system-ui"/>
              </a:rPr>
              <a:t>that hour he cured many of diseases and plagues and evil spirits; and to many who were blind he gave sight. </a:t>
            </a:r>
            <a:r>
              <a:rPr lang="en-GB" sz="2000" b="1" dirty="0" smtClean="0">
                <a:latin typeface="system-ui"/>
              </a:rPr>
              <a:t>Jesus </a:t>
            </a:r>
            <a:r>
              <a:rPr lang="en-GB" sz="2000" b="1" dirty="0">
                <a:latin typeface="system-ui"/>
              </a:rPr>
              <a:t>answered them, “Go and tell John the things which you have seen and heard</a:t>
            </a:r>
            <a:r>
              <a:rPr lang="en-GB" sz="2000" dirty="0">
                <a:latin typeface="system-ui"/>
              </a:rPr>
              <a:t>: that the blind receive their sight, the lame walk, the lepers are cleansed, the deaf hear, the dead are raised up, and the poor have good news preached to them. </a:t>
            </a:r>
            <a:r>
              <a:rPr lang="en-GB" sz="2000" b="1" dirty="0" smtClean="0">
                <a:latin typeface="system-ui"/>
              </a:rPr>
              <a:t>Blessed </a:t>
            </a:r>
            <a:r>
              <a:rPr lang="en-GB" sz="2000" b="1" dirty="0">
                <a:latin typeface="system-ui"/>
              </a:rPr>
              <a:t>is he who finds no occasion for stumbling in me</a:t>
            </a:r>
            <a:r>
              <a:rPr lang="en-GB" sz="2000" b="1" dirty="0" smtClean="0">
                <a:latin typeface="system-ui"/>
              </a:rPr>
              <a:t>.</a:t>
            </a:r>
            <a:r>
              <a:rPr lang="en-GB" sz="2000" dirty="0" smtClean="0">
                <a:latin typeface="system-ui"/>
              </a:rPr>
              <a:t>” Luke 7: 20 23</a:t>
            </a:r>
            <a:endParaRPr lang="en-GB" sz="2000" dirty="0">
              <a:latin typeface="system-ui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014480" y="319902"/>
            <a:ext cx="702416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b="1" dirty="0" smtClean="0">
                <a:solidFill>
                  <a:srgbClr val="000000"/>
                </a:solidFill>
                <a:latin typeface="system-ui"/>
              </a:rPr>
              <a:t>A </a:t>
            </a:r>
            <a:r>
              <a:rPr lang="en-GB" sz="2800" b="1" dirty="0">
                <a:solidFill>
                  <a:srgbClr val="000000"/>
                </a:solidFill>
                <a:latin typeface="system-ui"/>
              </a:rPr>
              <a:t>stumbling stone and a rock of offense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418830322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72008" y="488887"/>
            <a:ext cx="322075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 smtClean="0">
                <a:latin typeface="system-ui"/>
              </a:rPr>
              <a:t>The Smitten Rock</a:t>
            </a:r>
            <a:endParaRPr lang="en-GB" sz="2800" b="1" dirty="0">
              <a:latin typeface="system-ui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41579" y="1731484"/>
            <a:ext cx="8787731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>
                <a:solidFill>
                  <a:srgbClr val="000000"/>
                </a:solidFill>
                <a:latin typeface="system-ui"/>
              </a:rPr>
              <a:t>Now I would not have you ignorant, brothers, that </a:t>
            </a:r>
            <a:r>
              <a:rPr lang="en-GB" sz="2000" b="1" u="sng" dirty="0">
                <a:solidFill>
                  <a:srgbClr val="000000"/>
                </a:solidFill>
                <a:latin typeface="system-ui"/>
              </a:rPr>
              <a:t>our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 fathers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were all </a:t>
            </a:r>
            <a:endParaRPr lang="en-GB" sz="2000" dirty="0" smtClean="0">
              <a:solidFill>
                <a:srgbClr val="000000"/>
              </a:solidFill>
              <a:latin typeface="system-ui"/>
            </a:endParaRPr>
          </a:p>
          <a:p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under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the cloud, and all passed through the sea; 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and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were all baptized </a:t>
            </a:r>
            <a:endParaRPr lang="en-GB" sz="2000" dirty="0" smtClean="0">
              <a:solidFill>
                <a:srgbClr val="000000"/>
              </a:solidFill>
              <a:latin typeface="system-ui"/>
            </a:endParaRPr>
          </a:p>
          <a:p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into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Moses in the cloud and in the sea; 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and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all ate the same spiritual food; 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and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all drank the same spiritual drink. For they drank of a </a:t>
            </a:r>
            <a:endParaRPr lang="en-GB" sz="2000" b="1" dirty="0" smtClean="0">
              <a:solidFill>
                <a:srgbClr val="000000"/>
              </a:solidFill>
              <a:latin typeface="system-ui"/>
            </a:endParaRPr>
          </a:p>
          <a:p>
            <a:r>
              <a:rPr lang="en-GB" sz="2000" b="1" dirty="0" smtClean="0">
                <a:solidFill>
                  <a:srgbClr val="000000"/>
                </a:solidFill>
                <a:latin typeface="system-ui"/>
              </a:rPr>
              <a:t>spiritual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rock that followed them, and the rock was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 [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the Messiah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] </a:t>
            </a:r>
            <a:endParaRPr lang="en-GB" sz="2000" dirty="0" smtClean="0">
              <a:solidFill>
                <a:srgbClr val="000000"/>
              </a:solidFill>
              <a:latin typeface="system-ui"/>
            </a:endParaRPr>
          </a:p>
          <a:p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Christ. 1Cor. 10: 1-4</a:t>
            </a:r>
            <a:endParaRPr lang="en-GB" sz="2000" dirty="0"/>
          </a:p>
        </p:txBody>
      </p:sp>
      <p:sp>
        <p:nvSpPr>
          <p:cNvPr id="4" name="Rectangle 3"/>
          <p:cNvSpPr/>
          <p:nvPr/>
        </p:nvSpPr>
        <p:spPr>
          <a:xfrm>
            <a:off x="441579" y="4082078"/>
            <a:ext cx="902027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>
                <a:solidFill>
                  <a:srgbClr val="000000"/>
                </a:solidFill>
                <a:latin typeface="system-ui"/>
              </a:rPr>
              <a:t>Yahweh said to 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Moses …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take the rod in your hand with which you struck the Nile, and go. 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Behold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, I will stand before you there on the rock in </a:t>
            </a:r>
            <a:r>
              <a:rPr lang="en-GB" sz="2000" dirty="0" err="1">
                <a:solidFill>
                  <a:srgbClr val="000000"/>
                </a:solidFill>
                <a:latin typeface="system-ui"/>
              </a:rPr>
              <a:t>Horeb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.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You shall strike the rock, and water will come out of it, that the people may drink.” Moses did so in the sight of the elders of Israel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.</a:t>
            </a:r>
            <a:r>
              <a:rPr lang="en-GB" dirty="0">
                <a:solidFill>
                  <a:srgbClr val="000000"/>
                </a:solidFill>
                <a:latin typeface="system-ui"/>
              </a:rPr>
              <a:t> </a:t>
            </a:r>
            <a:r>
              <a:rPr lang="en-GB" dirty="0" smtClean="0">
                <a:solidFill>
                  <a:srgbClr val="000000"/>
                </a:solidFill>
                <a:latin typeface="system-ui"/>
              </a:rPr>
              <a:t>Num. 17:5-6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1392041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80657" y="1166843"/>
            <a:ext cx="9044575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>
                <a:solidFill>
                  <a:srgbClr val="000000"/>
                </a:solidFill>
                <a:latin typeface="system-ui"/>
              </a:rPr>
              <a:t>Yahweh spoke to Moses, saying, </a:t>
            </a:r>
            <a:r>
              <a:rPr lang="en-GB" sz="2000" b="1" baseline="30000" dirty="0" smtClean="0">
                <a:solidFill>
                  <a:srgbClr val="000000"/>
                </a:solidFill>
                <a:latin typeface="system-ui"/>
              </a:rPr>
              <a:t> </a:t>
            </a:r>
            <a:r>
              <a:rPr lang="en-GB" sz="2000" b="1" dirty="0" smtClean="0">
                <a:solidFill>
                  <a:srgbClr val="000000"/>
                </a:solidFill>
                <a:latin typeface="system-ui"/>
              </a:rPr>
              <a:t>“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Take the rod, and assemble the congregation, you, and Aaron your brother, and speak to the rock </a:t>
            </a:r>
            <a:endParaRPr lang="en-GB" sz="2000" b="1" dirty="0" smtClean="0">
              <a:solidFill>
                <a:srgbClr val="000000"/>
              </a:solidFill>
              <a:latin typeface="system-ui"/>
            </a:endParaRPr>
          </a:p>
          <a:p>
            <a:r>
              <a:rPr lang="en-GB" sz="2000" b="1" dirty="0" smtClean="0">
                <a:solidFill>
                  <a:srgbClr val="000000"/>
                </a:solidFill>
                <a:latin typeface="system-ui"/>
              </a:rPr>
              <a:t>before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their eyes, that it pour out its </a:t>
            </a:r>
            <a:r>
              <a:rPr lang="en-GB" sz="2000" b="1" dirty="0" smtClean="0">
                <a:solidFill>
                  <a:srgbClr val="000000"/>
                </a:solidFill>
                <a:latin typeface="system-ui"/>
              </a:rPr>
              <a:t>water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 ...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 </a:t>
            </a:r>
            <a:endParaRPr lang="en-GB" sz="2000" dirty="0" smtClean="0">
              <a:solidFill>
                <a:srgbClr val="000000"/>
              </a:solidFill>
              <a:latin typeface="system-ui"/>
            </a:endParaRPr>
          </a:p>
          <a:p>
            <a:endParaRPr lang="en-GB" sz="2000" b="1" dirty="0" smtClean="0">
              <a:solidFill>
                <a:srgbClr val="000000"/>
              </a:solidFill>
              <a:latin typeface="system-ui"/>
            </a:endParaRPr>
          </a:p>
          <a:p>
            <a:r>
              <a:rPr lang="en-GB" sz="2000" b="1" dirty="0" smtClean="0">
                <a:solidFill>
                  <a:srgbClr val="000000"/>
                </a:solidFill>
                <a:latin typeface="system-ui"/>
              </a:rPr>
              <a:t>Moses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and Aaron gathered the assembly together before the rock, and he said to them, “Hear now, you rebels! Shall we bring water out of this rock for you?” </a:t>
            </a:r>
            <a:r>
              <a:rPr lang="en-GB" sz="2000" b="1" dirty="0" smtClean="0">
                <a:solidFill>
                  <a:srgbClr val="000000"/>
                </a:solidFill>
                <a:latin typeface="system-ui"/>
              </a:rPr>
              <a:t>Moses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lifted up his hand, and struck the rock with his rod twice, and water came out </a:t>
            </a:r>
            <a:r>
              <a:rPr lang="en-GB" sz="2000" b="1" dirty="0" smtClean="0">
                <a:solidFill>
                  <a:srgbClr val="000000"/>
                </a:solidFill>
                <a:latin typeface="system-ui"/>
              </a:rPr>
              <a:t>abundantly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 ...</a:t>
            </a:r>
            <a:endParaRPr lang="en-GB" sz="2000" dirty="0">
              <a:solidFill>
                <a:srgbClr val="000000"/>
              </a:solidFill>
              <a:latin typeface="system-ui"/>
            </a:endParaRPr>
          </a:p>
          <a:p>
            <a:endParaRPr lang="en-GB" sz="2000" dirty="0" smtClean="0">
              <a:solidFill>
                <a:srgbClr val="000000"/>
              </a:solidFill>
              <a:latin typeface="system-ui"/>
            </a:endParaRPr>
          </a:p>
          <a:p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Yahweh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said to Moses and Aaron,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“Because you didn’t believe in me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, to sanctify me in the eyes of the children of Israel, therefore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you shall not bring this assembly into the land which I have given them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.” Num. 20: 7-12</a:t>
            </a:r>
            <a:endParaRPr lang="en-GB" sz="2000" b="0" i="0" dirty="0">
              <a:solidFill>
                <a:srgbClr val="000000"/>
              </a:solidFill>
              <a:effectLst/>
              <a:latin typeface="system-ui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80657" y="5174498"/>
            <a:ext cx="854043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Then he [</a:t>
            </a:r>
            <a:r>
              <a:rPr lang="en-GB" sz="2000" b="1" dirty="0" smtClean="0">
                <a:solidFill>
                  <a:srgbClr val="000000"/>
                </a:solidFill>
                <a:latin typeface="system-ui"/>
              </a:rPr>
              <a:t>Jesus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]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has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said, “Behold, I have come to do your will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.” He takes away the first, that he may establish the second, </a:t>
            </a:r>
            <a:r>
              <a:rPr lang="en-GB" sz="2000" b="1" dirty="0" smtClean="0">
                <a:solidFill>
                  <a:srgbClr val="000000"/>
                </a:solidFill>
                <a:latin typeface="system-ui"/>
              </a:rPr>
              <a:t>by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which will we have been sanctified through the offering of the body of Jesus Christ </a:t>
            </a:r>
            <a:r>
              <a:rPr lang="en-GB" sz="2000" b="1" u="sng" dirty="0">
                <a:solidFill>
                  <a:srgbClr val="000000"/>
                </a:solidFill>
                <a:latin typeface="system-ui"/>
              </a:rPr>
              <a:t>once for all</a:t>
            </a:r>
            <a:r>
              <a:rPr lang="en-GB" b="1" dirty="0" smtClean="0">
                <a:solidFill>
                  <a:srgbClr val="000000"/>
                </a:solidFill>
                <a:latin typeface="system-ui"/>
              </a:rPr>
              <a:t>.</a:t>
            </a:r>
            <a:r>
              <a:rPr lang="en-GB" dirty="0" smtClean="0">
                <a:solidFill>
                  <a:srgbClr val="000000"/>
                </a:solidFill>
                <a:latin typeface="system-ui"/>
              </a:rPr>
              <a:t> Heb. 10:9-10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1068309" y="266893"/>
            <a:ext cx="655929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 smtClean="0">
                <a:latin typeface="system-ui"/>
              </a:rPr>
              <a:t>A Single and Sufficient Source of life </a:t>
            </a:r>
            <a:endParaRPr lang="en-GB" sz="2800" b="1" dirty="0">
              <a:latin typeface="system-ui"/>
            </a:endParaRPr>
          </a:p>
        </p:txBody>
      </p:sp>
    </p:spTree>
    <p:extLst>
      <p:ext uri="{BB962C8B-B14F-4D97-AF65-F5344CB8AC3E}">
        <p14:creationId xmlns:p14="http://schemas.microsoft.com/office/powerpoint/2010/main" val="423650382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95203" y="909770"/>
            <a:ext cx="421942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 smtClean="0">
                <a:latin typeface="system-ui"/>
              </a:rPr>
              <a:t>The Servant of the Lord</a:t>
            </a:r>
            <a:endParaRPr lang="en-GB" sz="2800" b="1" dirty="0">
              <a:latin typeface="system-ui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78579" y="2057101"/>
            <a:ext cx="795196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b="1" baseline="30000" dirty="0">
                <a:solidFill>
                  <a:srgbClr val="000000"/>
                </a:solidFill>
                <a:latin typeface="system-ui"/>
              </a:rPr>
              <a:t> 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Jesus said to them, “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My food is to do the will of him who sent me and to accomplish his work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. John 4: 34</a:t>
            </a:r>
            <a:endParaRPr lang="en-GB" sz="2000" dirty="0"/>
          </a:p>
        </p:txBody>
      </p:sp>
      <p:sp>
        <p:nvSpPr>
          <p:cNvPr id="4" name="Rectangle 3"/>
          <p:cNvSpPr/>
          <p:nvPr/>
        </p:nvSpPr>
        <p:spPr>
          <a:xfrm>
            <a:off x="478579" y="3489989"/>
            <a:ext cx="7670793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b="1" baseline="30000" dirty="0">
                <a:solidFill>
                  <a:srgbClr val="000000"/>
                </a:solidFill>
                <a:latin typeface="system-ui"/>
              </a:rPr>
              <a:t> 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I can of myself do nothing. As I hear, I judge, and my judgment is righteous; because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I don’t seek my own will, but the will of my Father who sent me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. John 5: 30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81761200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05359" y="2198751"/>
            <a:ext cx="8546471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b="1" dirty="0">
                <a:solidFill>
                  <a:srgbClr val="000000"/>
                </a:solidFill>
                <a:latin typeface="system-ui"/>
              </a:rPr>
              <a:t>“Behold, my servant,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whom I 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uphold, my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chosen, in whom my soul 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delights: I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have put my Spirit on 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him.</a:t>
            </a:r>
            <a:r>
              <a:rPr lang="en-GB" sz="2000" dirty="0" smtClean="0">
                <a:latin typeface="system-ui"/>
              </a:rPr>
              <a:t> </a:t>
            </a:r>
            <a:r>
              <a:rPr lang="en-GB" sz="2000" b="1" dirty="0" smtClean="0">
                <a:solidFill>
                  <a:srgbClr val="000000"/>
                </a:solidFill>
                <a:latin typeface="system-ui"/>
              </a:rPr>
              <a:t>He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will bring justice to the </a:t>
            </a:r>
            <a:r>
              <a:rPr lang="en-GB" sz="2000" b="1" dirty="0" smtClean="0">
                <a:solidFill>
                  <a:srgbClr val="000000"/>
                </a:solidFill>
                <a:latin typeface="system-ui"/>
              </a:rPr>
              <a:t>nations </a:t>
            </a:r>
          </a:p>
          <a:p>
            <a:endParaRPr lang="en-GB" sz="2000" b="1" dirty="0">
              <a:solidFill>
                <a:srgbClr val="000000"/>
              </a:solidFill>
              <a:latin typeface="system-ui"/>
            </a:endParaRPr>
          </a:p>
          <a:p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...</a:t>
            </a:r>
            <a:r>
              <a:rPr lang="en-GB" sz="2000" b="1" dirty="0" smtClean="0">
                <a:solidFill>
                  <a:srgbClr val="000000"/>
                </a:solidFill>
                <a:latin typeface="system-ui"/>
              </a:rPr>
              <a:t>He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will faithfully bring </a:t>
            </a:r>
            <a:r>
              <a:rPr lang="en-GB" sz="2000" b="1" dirty="0" smtClean="0">
                <a:solidFill>
                  <a:srgbClr val="000000"/>
                </a:solidFill>
                <a:latin typeface="system-ui"/>
              </a:rPr>
              <a:t>justice. He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will not fail nor be discouraged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,</a:t>
            </a:r>
            <a:r>
              <a:rPr lang="en-GB" sz="2000" dirty="0">
                <a:latin typeface="system-ui"/>
              </a:rPr>
              <a:t/>
            </a:r>
            <a:br>
              <a:rPr lang="en-GB" sz="2000" dirty="0">
                <a:latin typeface="system-ui"/>
              </a:rPr>
            </a:b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until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he has set justice in the 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earth,</a:t>
            </a:r>
            <a:r>
              <a:rPr lang="en-GB" sz="2000" dirty="0" smtClean="0">
                <a:latin typeface="system-ui"/>
              </a:rPr>
              <a:t> 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and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the islands wait for his law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.” </a:t>
            </a:r>
          </a:p>
          <a:p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Isaiah 42: 1-4</a:t>
            </a:r>
            <a:endParaRPr lang="en-GB" sz="2000" dirty="0">
              <a:latin typeface="system-ui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86693" y="2614249"/>
            <a:ext cx="872150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 </a:t>
            </a:r>
            <a:endParaRPr lang="en-GB" sz="2000" dirty="0">
              <a:latin typeface="system-ui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21811" y="813757"/>
            <a:ext cx="625684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GB" sz="2800" b="1" dirty="0">
                <a:solidFill>
                  <a:prstClr val="black"/>
                </a:solidFill>
                <a:latin typeface="system-ui"/>
              </a:rPr>
              <a:t>The Servant of the </a:t>
            </a:r>
            <a:r>
              <a:rPr lang="en-GB" sz="2800" b="1" dirty="0" smtClean="0">
                <a:solidFill>
                  <a:prstClr val="black"/>
                </a:solidFill>
                <a:latin typeface="system-ui"/>
              </a:rPr>
              <a:t>Lord in prospect</a:t>
            </a:r>
            <a:endParaRPr lang="en-GB" sz="2800" b="1" dirty="0">
              <a:solidFill>
                <a:prstClr val="black"/>
              </a:solidFill>
              <a:latin typeface="system-ui"/>
            </a:endParaRPr>
          </a:p>
        </p:txBody>
      </p:sp>
    </p:spTree>
    <p:extLst>
      <p:ext uri="{BB962C8B-B14F-4D97-AF65-F5344CB8AC3E}">
        <p14:creationId xmlns:p14="http://schemas.microsoft.com/office/powerpoint/2010/main" val="66282748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01125" y="1624546"/>
            <a:ext cx="8531384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b="1" dirty="0">
                <a:solidFill>
                  <a:srgbClr val="000000"/>
                </a:solidFill>
                <a:latin typeface="system-ui"/>
              </a:rPr>
              <a:t>The Lord Yahweh has given me the tongue of those who are </a:t>
            </a:r>
            <a:r>
              <a:rPr lang="en-GB" sz="2000" b="1" dirty="0" smtClean="0">
                <a:solidFill>
                  <a:srgbClr val="000000"/>
                </a:solidFill>
                <a:latin typeface="system-ui"/>
              </a:rPr>
              <a:t>taught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, that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I may know how to sustain with words him who is 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weary.</a:t>
            </a:r>
            <a:r>
              <a:rPr lang="en-GB" sz="2000" dirty="0" smtClean="0">
                <a:latin typeface="system-ui"/>
              </a:rPr>
              <a:t> 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He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awakens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morning by </a:t>
            </a:r>
            <a:r>
              <a:rPr lang="en-GB" sz="2000" b="1" dirty="0" smtClean="0">
                <a:solidFill>
                  <a:srgbClr val="000000"/>
                </a:solidFill>
                <a:latin typeface="system-ui"/>
              </a:rPr>
              <a:t>morning,</a:t>
            </a:r>
            <a:r>
              <a:rPr lang="en-GB" sz="2000" b="1" dirty="0" smtClean="0">
                <a:latin typeface="system-ui"/>
              </a:rPr>
              <a:t> </a:t>
            </a:r>
            <a:r>
              <a:rPr lang="en-GB" sz="2000" b="1" dirty="0" smtClean="0">
                <a:solidFill>
                  <a:srgbClr val="000000"/>
                </a:solidFill>
                <a:latin typeface="system-ui"/>
              </a:rPr>
              <a:t>he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awakens my ear to hear as those who are </a:t>
            </a:r>
            <a:r>
              <a:rPr lang="en-GB" sz="2000" b="1" dirty="0" smtClean="0">
                <a:solidFill>
                  <a:srgbClr val="000000"/>
                </a:solidFill>
                <a:latin typeface="system-ui"/>
              </a:rPr>
              <a:t>taught.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 The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Lord Yahweh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has opened my </a:t>
            </a:r>
            <a:r>
              <a:rPr lang="en-GB" sz="2000" b="1" dirty="0" smtClean="0">
                <a:solidFill>
                  <a:srgbClr val="000000"/>
                </a:solidFill>
                <a:latin typeface="system-ui"/>
              </a:rPr>
              <a:t>ear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.</a:t>
            </a:r>
            <a:r>
              <a:rPr lang="en-GB" sz="2000" dirty="0" smtClean="0">
                <a:latin typeface="system-ui"/>
              </a:rPr>
              <a:t> </a:t>
            </a:r>
            <a:r>
              <a:rPr lang="en-GB" sz="2000" b="1" dirty="0" smtClean="0">
                <a:solidFill>
                  <a:srgbClr val="000000"/>
                </a:solidFill>
                <a:latin typeface="system-ui"/>
              </a:rPr>
              <a:t>I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was not </a:t>
            </a:r>
            <a:r>
              <a:rPr lang="en-GB" sz="2000" b="1" dirty="0" smtClean="0">
                <a:solidFill>
                  <a:srgbClr val="000000"/>
                </a:solidFill>
                <a:latin typeface="system-ui"/>
              </a:rPr>
              <a:t>rebellious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.</a:t>
            </a:r>
            <a:r>
              <a:rPr lang="en-GB" sz="2000" dirty="0" smtClean="0">
                <a:latin typeface="system-ui"/>
              </a:rPr>
              <a:t> </a:t>
            </a:r>
            <a:r>
              <a:rPr lang="en-GB" sz="2000" b="1" dirty="0" smtClean="0">
                <a:solidFill>
                  <a:srgbClr val="000000"/>
                </a:solidFill>
                <a:latin typeface="system-ui"/>
              </a:rPr>
              <a:t>I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have not turned </a:t>
            </a:r>
            <a:r>
              <a:rPr lang="en-GB" sz="2000" b="1" dirty="0" smtClean="0">
                <a:solidFill>
                  <a:srgbClr val="000000"/>
                </a:solidFill>
                <a:latin typeface="system-ui"/>
              </a:rPr>
              <a:t>back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.</a:t>
            </a:r>
            <a:r>
              <a:rPr lang="en-GB" sz="2000" dirty="0" smtClean="0">
                <a:latin typeface="system-ui"/>
              </a:rPr>
              <a:t> </a:t>
            </a:r>
          </a:p>
          <a:p>
            <a:endParaRPr lang="en-GB" sz="2000" dirty="0">
              <a:solidFill>
                <a:srgbClr val="000000"/>
              </a:solidFill>
              <a:latin typeface="system-ui"/>
            </a:endParaRPr>
          </a:p>
          <a:p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I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gave my back to those who beat 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me,</a:t>
            </a:r>
            <a:r>
              <a:rPr lang="en-GB" sz="2000" dirty="0" smtClean="0">
                <a:latin typeface="system-ui"/>
              </a:rPr>
              <a:t> 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and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my cheeks to those who plucked off the 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hair.</a:t>
            </a:r>
            <a:r>
              <a:rPr lang="en-GB" sz="2000" dirty="0" smtClean="0">
                <a:latin typeface="system-ui"/>
              </a:rPr>
              <a:t> 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I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didn’t hide my face from shame and 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spitting.</a:t>
            </a:r>
            <a:r>
              <a:rPr lang="en-GB" sz="2000" dirty="0" smtClean="0">
                <a:latin typeface="system-ui"/>
              </a:rPr>
              <a:t> 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For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the Lord Yahweh will help 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me.</a:t>
            </a:r>
            <a:r>
              <a:rPr lang="en-GB" sz="2000" dirty="0" smtClean="0">
                <a:latin typeface="system-ui"/>
              </a:rPr>
              <a:t> 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Therefore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I have not been 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confounded.</a:t>
            </a:r>
            <a:r>
              <a:rPr lang="en-GB" sz="2000" dirty="0" smtClean="0">
                <a:latin typeface="system-ui"/>
              </a:rPr>
              <a:t> T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herefore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I have set my face like a </a:t>
            </a:r>
            <a:r>
              <a:rPr lang="en-GB" sz="2000" b="1" dirty="0" smtClean="0">
                <a:solidFill>
                  <a:srgbClr val="000000"/>
                </a:solidFill>
                <a:latin typeface="system-ui"/>
              </a:rPr>
              <a:t>flint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,</a:t>
            </a:r>
            <a:r>
              <a:rPr lang="en-GB" sz="2000" dirty="0" smtClean="0">
                <a:latin typeface="system-ui"/>
              </a:rPr>
              <a:t> 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and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I know that I won’t be 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disappointed ...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Who among you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fears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 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Yahweh</a:t>
            </a:r>
            <a:r>
              <a:rPr lang="en-GB" sz="2000" dirty="0" smtClean="0">
                <a:latin typeface="system-ui"/>
              </a:rPr>
              <a:t> 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and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obeys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the voice of his </a:t>
            </a:r>
            <a:r>
              <a:rPr lang="en-GB" sz="2000" b="1" dirty="0" smtClean="0">
                <a:solidFill>
                  <a:srgbClr val="000000"/>
                </a:solidFill>
                <a:latin typeface="system-ui"/>
              </a:rPr>
              <a:t>servant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?</a:t>
            </a:r>
            <a:r>
              <a:rPr lang="en-GB" sz="2000" dirty="0" smtClean="0">
                <a:latin typeface="system-ui"/>
              </a:rPr>
              <a:t> 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He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who walks in 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darkness</a:t>
            </a:r>
            <a:r>
              <a:rPr lang="en-GB" sz="2000" dirty="0" smtClean="0">
                <a:latin typeface="system-ui"/>
              </a:rPr>
              <a:t> 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and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has no 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light let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him trust in Yahweh’s 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name,</a:t>
            </a:r>
            <a:r>
              <a:rPr lang="en-GB" sz="2000" dirty="0" smtClean="0">
                <a:latin typeface="system-ui"/>
              </a:rPr>
              <a:t> 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and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rely on his 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God ... Isaiah 50: 1-11</a:t>
            </a:r>
            <a:endParaRPr lang="en-GB" sz="2000" dirty="0">
              <a:latin typeface="system-ui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001795" y="469558"/>
            <a:ext cx="374012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GB" sz="2800" b="1" dirty="0">
                <a:solidFill>
                  <a:prstClr val="black"/>
                </a:solidFill>
                <a:latin typeface="system-ui"/>
              </a:rPr>
              <a:t>The Faithful Servant </a:t>
            </a:r>
          </a:p>
        </p:txBody>
      </p:sp>
    </p:spTree>
    <p:extLst>
      <p:ext uri="{BB962C8B-B14F-4D97-AF65-F5344CB8AC3E}">
        <p14:creationId xmlns:p14="http://schemas.microsoft.com/office/powerpoint/2010/main" val="326752530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70540" y="1171386"/>
            <a:ext cx="8703398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b="1" dirty="0">
                <a:solidFill>
                  <a:srgbClr val="000000"/>
                </a:solidFill>
                <a:latin typeface="system-ui"/>
              </a:rPr>
              <a:t>Behold, my servant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will deal 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wisely. He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will be exalted and lifted 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up,</a:t>
            </a:r>
            <a:r>
              <a:rPr lang="en-GB" sz="2000" dirty="0" smtClean="0">
                <a:solidFill>
                  <a:prstClr val="black"/>
                </a:solidFill>
                <a:latin typeface="system-ui"/>
              </a:rPr>
              <a:t> 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and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will be very 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high. Just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as many were astonished at </a:t>
            </a:r>
            <a:r>
              <a:rPr lang="en-GB" sz="2000" b="1" dirty="0" smtClean="0">
                <a:solidFill>
                  <a:srgbClr val="000000"/>
                </a:solidFill>
                <a:latin typeface="system-ui"/>
              </a:rPr>
              <a:t>you—his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appearance was marred more than any man, and his form more than the sons of </a:t>
            </a:r>
            <a:r>
              <a:rPr lang="en-GB" sz="2000" b="1" dirty="0" smtClean="0">
                <a:solidFill>
                  <a:srgbClr val="000000"/>
                </a:solidFill>
                <a:latin typeface="system-ui"/>
              </a:rPr>
              <a:t>men ...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 He has no good looks or </a:t>
            </a:r>
            <a:r>
              <a:rPr lang="en-GB" sz="2000" b="1" dirty="0" smtClean="0">
                <a:solidFill>
                  <a:srgbClr val="000000"/>
                </a:solidFill>
                <a:latin typeface="system-ui"/>
              </a:rPr>
              <a:t>majesty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. When we see him,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there is no beauty that we should desire </a:t>
            </a:r>
            <a:r>
              <a:rPr lang="en-GB" sz="2000" b="1" dirty="0" smtClean="0">
                <a:solidFill>
                  <a:srgbClr val="000000"/>
                </a:solidFill>
                <a:latin typeface="system-ui"/>
              </a:rPr>
              <a:t>him.</a:t>
            </a:r>
            <a:r>
              <a:rPr lang="en-GB" sz="2000" b="1" dirty="0" smtClean="0">
                <a:solidFill>
                  <a:prstClr val="black"/>
                </a:solidFill>
                <a:latin typeface="system-ui"/>
              </a:rPr>
              <a:t> </a:t>
            </a:r>
          </a:p>
          <a:p>
            <a:endParaRPr lang="en-GB" sz="2000" b="1" dirty="0" smtClean="0">
              <a:solidFill>
                <a:srgbClr val="000000"/>
              </a:solidFill>
              <a:latin typeface="system-ui"/>
            </a:endParaRPr>
          </a:p>
          <a:p>
            <a:r>
              <a:rPr lang="en-GB" sz="2000" b="1" dirty="0" smtClean="0">
                <a:solidFill>
                  <a:srgbClr val="000000"/>
                </a:solidFill>
                <a:latin typeface="system-ui"/>
              </a:rPr>
              <a:t>He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was </a:t>
            </a:r>
            <a:r>
              <a:rPr lang="en-GB" sz="2000" b="1" dirty="0" smtClean="0">
                <a:solidFill>
                  <a:srgbClr val="000000"/>
                </a:solidFill>
                <a:latin typeface="system-ui"/>
              </a:rPr>
              <a:t>despised</a:t>
            </a:r>
            <a:r>
              <a:rPr lang="en-GB" sz="2000" b="1" dirty="0" smtClean="0">
                <a:solidFill>
                  <a:prstClr val="black"/>
                </a:solidFill>
                <a:latin typeface="system-ui"/>
              </a:rPr>
              <a:t> </a:t>
            </a:r>
            <a:r>
              <a:rPr lang="en-GB" sz="2000" b="1" dirty="0" smtClean="0">
                <a:solidFill>
                  <a:srgbClr val="000000"/>
                </a:solidFill>
                <a:latin typeface="system-ui"/>
              </a:rPr>
              <a:t>and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rejected by </a:t>
            </a:r>
            <a:r>
              <a:rPr lang="en-GB" sz="2000" b="1" dirty="0" smtClean="0">
                <a:solidFill>
                  <a:srgbClr val="000000"/>
                </a:solidFill>
                <a:latin typeface="system-ui"/>
              </a:rPr>
              <a:t>men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,</a:t>
            </a:r>
            <a:r>
              <a:rPr lang="en-GB" sz="2000" dirty="0" smtClean="0">
                <a:solidFill>
                  <a:prstClr val="black"/>
                </a:solidFill>
                <a:latin typeface="system-ui"/>
              </a:rPr>
              <a:t> 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a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man of 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suffering and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acquainted with 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disease.</a:t>
            </a:r>
            <a:r>
              <a:rPr lang="en-GB" sz="2000" dirty="0" smtClean="0">
                <a:solidFill>
                  <a:prstClr val="black"/>
                </a:solidFill>
                <a:latin typeface="system-ui"/>
              </a:rPr>
              <a:t> </a:t>
            </a:r>
            <a:r>
              <a:rPr lang="en-GB" sz="2000" b="1" dirty="0" smtClean="0">
                <a:solidFill>
                  <a:srgbClr val="000000"/>
                </a:solidFill>
                <a:latin typeface="system-ui"/>
              </a:rPr>
              <a:t>He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was despised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as one from whom men hide their 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face;</a:t>
            </a:r>
            <a:r>
              <a:rPr lang="en-GB" sz="2000" dirty="0" smtClean="0">
                <a:solidFill>
                  <a:prstClr val="black"/>
                </a:solidFill>
                <a:latin typeface="system-ui"/>
              </a:rPr>
              <a:t> 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and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we didn’t respect </a:t>
            </a:r>
            <a:r>
              <a:rPr lang="en-GB" sz="2000" b="1" dirty="0" smtClean="0">
                <a:solidFill>
                  <a:srgbClr val="000000"/>
                </a:solidFill>
                <a:latin typeface="system-ui"/>
              </a:rPr>
              <a:t>him 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...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Yet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it pleased Yahweh to bruise </a:t>
            </a:r>
            <a:r>
              <a:rPr lang="en-GB" sz="2000" b="1" dirty="0" smtClean="0">
                <a:solidFill>
                  <a:srgbClr val="000000"/>
                </a:solidFill>
                <a:latin typeface="system-ui"/>
              </a:rPr>
              <a:t>him.</a:t>
            </a:r>
            <a:r>
              <a:rPr lang="en-GB" sz="2000" b="1" dirty="0" smtClean="0">
                <a:solidFill>
                  <a:prstClr val="black"/>
                </a:solidFill>
                <a:latin typeface="system-ui"/>
              </a:rPr>
              <a:t> </a:t>
            </a:r>
            <a:r>
              <a:rPr lang="en-GB" sz="2000" b="1" dirty="0" smtClean="0">
                <a:solidFill>
                  <a:srgbClr val="000000"/>
                </a:solidFill>
                <a:latin typeface="system-ui"/>
              </a:rPr>
              <a:t>He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has caused him to </a:t>
            </a:r>
            <a:r>
              <a:rPr lang="en-GB" sz="2000" b="1" dirty="0" smtClean="0">
                <a:solidFill>
                  <a:srgbClr val="000000"/>
                </a:solidFill>
                <a:latin typeface="system-ui"/>
              </a:rPr>
              <a:t>suffer 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... </a:t>
            </a:r>
          </a:p>
          <a:p>
            <a:endParaRPr lang="en-GB" sz="2000" dirty="0">
              <a:solidFill>
                <a:srgbClr val="000000"/>
              </a:solidFill>
              <a:latin typeface="system-ui"/>
            </a:endParaRPr>
          </a:p>
          <a:p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After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the suffering of his 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soul,</a:t>
            </a:r>
            <a:r>
              <a:rPr lang="en-GB" sz="2000" dirty="0" smtClean="0">
                <a:solidFill>
                  <a:prstClr val="black"/>
                </a:solidFill>
                <a:latin typeface="system-ui"/>
              </a:rPr>
              <a:t> 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he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will see the 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light and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be 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satisfied.</a:t>
            </a:r>
            <a:r>
              <a:rPr lang="en-GB" sz="2000" dirty="0" smtClean="0">
                <a:solidFill>
                  <a:prstClr val="black"/>
                </a:solidFill>
                <a:latin typeface="system-ui"/>
              </a:rPr>
              <a:t> </a:t>
            </a:r>
            <a:r>
              <a:rPr lang="en-GB" sz="2000" b="1" dirty="0" smtClean="0">
                <a:solidFill>
                  <a:srgbClr val="000000"/>
                </a:solidFill>
                <a:latin typeface="system-ui"/>
              </a:rPr>
              <a:t>My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righteous servant will justify many by the knowledge of </a:t>
            </a:r>
            <a:r>
              <a:rPr lang="en-GB" sz="2000" b="1" dirty="0" smtClean="0">
                <a:solidFill>
                  <a:srgbClr val="000000"/>
                </a:solidFill>
                <a:latin typeface="system-ui"/>
              </a:rPr>
              <a:t>himself;</a:t>
            </a:r>
            <a:r>
              <a:rPr lang="en-GB" sz="2000" b="1" dirty="0" smtClean="0">
                <a:solidFill>
                  <a:prstClr val="black"/>
                </a:solidFill>
                <a:latin typeface="system-ui"/>
              </a:rPr>
              <a:t> </a:t>
            </a:r>
            <a:r>
              <a:rPr lang="en-GB" sz="2000" b="1" dirty="0" smtClean="0">
                <a:solidFill>
                  <a:srgbClr val="000000"/>
                </a:solidFill>
                <a:latin typeface="system-ui"/>
              </a:rPr>
              <a:t>and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he will bear their iniquities</a:t>
            </a:r>
            <a:r>
              <a:rPr lang="en-GB" sz="2000" b="1" dirty="0" smtClean="0">
                <a:solidFill>
                  <a:srgbClr val="000000"/>
                </a:solidFill>
                <a:latin typeface="system-ui"/>
              </a:rPr>
              <a:t>.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 </a:t>
            </a:r>
          </a:p>
          <a:p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Isaiah 52: 13 – 53:12.</a:t>
            </a:r>
            <a:endParaRPr lang="en-GB" sz="2000" dirty="0">
              <a:solidFill>
                <a:prstClr val="black"/>
              </a:solidFill>
              <a:latin typeface="system-ui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001794" y="296562"/>
            <a:ext cx="53575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 smtClean="0">
                <a:latin typeface="system-ui"/>
              </a:rPr>
              <a:t>The Suffering Servant foretold</a:t>
            </a:r>
            <a:endParaRPr lang="en-GB" sz="2800" b="1" dirty="0">
              <a:latin typeface="system-ui"/>
            </a:endParaRPr>
          </a:p>
        </p:txBody>
      </p:sp>
    </p:spTree>
    <p:extLst>
      <p:ext uri="{BB962C8B-B14F-4D97-AF65-F5344CB8AC3E}">
        <p14:creationId xmlns:p14="http://schemas.microsoft.com/office/powerpoint/2010/main" val="24937103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12205" y="1066356"/>
            <a:ext cx="823261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>
                <a:solidFill>
                  <a:srgbClr val="000000"/>
                </a:solidFill>
                <a:latin typeface="system-ui"/>
              </a:rPr>
              <a:t>The Jews therefore sought him at the feast, and said, “Where is he?” 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There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was much murmuring among the multitudes concerning him. Some said, “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He is a good man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.” Others said, “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Not so, but he leads the multitude astray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.”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 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… The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multitude answered, “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You have a demon!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 Who seeks to kill you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?”… </a:t>
            </a:r>
            <a:r>
              <a:rPr lang="en-GB" sz="2000" dirty="0">
                <a:latin typeface="system-ui"/>
              </a:rPr>
              <a:t>Can it be that the rulers indeed know that this is truly the </a:t>
            </a:r>
            <a:r>
              <a:rPr lang="en-GB" sz="2000" dirty="0" smtClean="0">
                <a:latin typeface="system-ui"/>
              </a:rPr>
              <a:t>Christ [</a:t>
            </a:r>
            <a:r>
              <a:rPr lang="en-GB" sz="2000" b="1" dirty="0" smtClean="0">
                <a:latin typeface="system-ui"/>
              </a:rPr>
              <a:t>Messiah</a:t>
            </a:r>
            <a:r>
              <a:rPr lang="en-GB" sz="2000" dirty="0" smtClean="0">
                <a:latin typeface="system-ui"/>
              </a:rPr>
              <a:t>]?</a:t>
            </a:r>
            <a:r>
              <a:rPr lang="en-GB" sz="2000" dirty="0">
                <a:latin typeface="system-ui"/>
              </a:rPr>
              <a:t> </a:t>
            </a:r>
            <a:r>
              <a:rPr lang="en-GB" sz="2000" dirty="0" smtClean="0">
                <a:latin typeface="system-ui"/>
              </a:rPr>
              <a:t>However </a:t>
            </a:r>
            <a:r>
              <a:rPr lang="en-GB" sz="2000" dirty="0">
                <a:latin typeface="system-ui"/>
              </a:rPr>
              <a:t>we know where this man comes from, but </a:t>
            </a:r>
            <a:r>
              <a:rPr lang="en-GB" sz="2000" b="1" dirty="0">
                <a:latin typeface="system-ui"/>
              </a:rPr>
              <a:t>when the </a:t>
            </a:r>
            <a:r>
              <a:rPr lang="en-GB" sz="2000" dirty="0">
                <a:latin typeface="system-ui"/>
              </a:rPr>
              <a:t>Christ</a:t>
            </a:r>
            <a:r>
              <a:rPr lang="en-GB" sz="2000" b="1" dirty="0">
                <a:latin typeface="system-ui"/>
              </a:rPr>
              <a:t> </a:t>
            </a:r>
            <a:r>
              <a:rPr lang="en-GB" sz="2000" b="1" dirty="0" smtClean="0">
                <a:latin typeface="system-ui"/>
              </a:rPr>
              <a:t>[Messiah] comes</a:t>
            </a:r>
            <a:r>
              <a:rPr lang="en-GB" sz="2000" b="1" dirty="0">
                <a:latin typeface="system-ui"/>
              </a:rPr>
              <a:t>, no one will know where he comes from</a:t>
            </a:r>
            <a:r>
              <a:rPr lang="en-GB" sz="2000" dirty="0" smtClean="0">
                <a:latin typeface="system-ui"/>
              </a:rPr>
              <a:t>.” … </a:t>
            </a:r>
            <a:endParaRPr lang="en-GB" sz="2000" dirty="0">
              <a:latin typeface="system-ui"/>
            </a:endParaRPr>
          </a:p>
          <a:p>
            <a:endParaRPr lang="en-GB" sz="2000" dirty="0" smtClean="0">
              <a:solidFill>
                <a:srgbClr val="000000"/>
              </a:solidFill>
              <a:latin typeface="system-ui"/>
            </a:endParaRPr>
          </a:p>
          <a:p>
            <a:r>
              <a:rPr lang="en-GB" sz="2000" dirty="0" smtClean="0">
                <a:latin typeface="system-ui"/>
              </a:rPr>
              <a:t>But </a:t>
            </a:r>
            <a:r>
              <a:rPr lang="en-GB" sz="2000" dirty="0">
                <a:latin typeface="system-ui"/>
              </a:rPr>
              <a:t>of the multitude, </a:t>
            </a:r>
            <a:r>
              <a:rPr lang="en-GB" sz="2000" b="1" dirty="0">
                <a:latin typeface="system-ui"/>
              </a:rPr>
              <a:t>many believed in him</a:t>
            </a:r>
            <a:r>
              <a:rPr lang="en-GB" sz="2000" dirty="0">
                <a:latin typeface="system-ui"/>
              </a:rPr>
              <a:t>. They said, “</a:t>
            </a:r>
            <a:r>
              <a:rPr lang="en-GB" sz="2000" b="1" dirty="0">
                <a:latin typeface="system-ui"/>
              </a:rPr>
              <a:t>When the </a:t>
            </a:r>
            <a:r>
              <a:rPr lang="en-GB" sz="2000" dirty="0">
                <a:latin typeface="system-ui"/>
              </a:rPr>
              <a:t>Christ</a:t>
            </a:r>
            <a:r>
              <a:rPr lang="en-GB" sz="2000" b="1" dirty="0">
                <a:latin typeface="system-ui"/>
              </a:rPr>
              <a:t> </a:t>
            </a:r>
            <a:r>
              <a:rPr lang="en-GB" sz="2000" b="1" dirty="0" smtClean="0">
                <a:latin typeface="system-ui"/>
              </a:rPr>
              <a:t>[Messiah] comes</a:t>
            </a:r>
            <a:r>
              <a:rPr lang="en-GB" sz="2000" b="1" dirty="0">
                <a:latin typeface="system-ui"/>
              </a:rPr>
              <a:t>, he won’t do more signs than those which this man has done</a:t>
            </a:r>
            <a:r>
              <a:rPr lang="en-GB" sz="2000" dirty="0">
                <a:latin typeface="system-ui"/>
              </a:rPr>
              <a:t>, will he?” </a:t>
            </a:r>
            <a:r>
              <a:rPr lang="en-GB" sz="2000" dirty="0" smtClean="0">
                <a:latin typeface="system-ui"/>
              </a:rPr>
              <a:t>… </a:t>
            </a:r>
            <a:r>
              <a:rPr lang="en-GB" sz="2000" dirty="0">
                <a:latin typeface="system-ui"/>
              </a:rPr>
              <a:t>Many of the multitude therefore, when they heard these words, said, </a:t>
            </a:r>
            <a:r>
              <a:rPr lang="en-GB" sz="2000" b="1" dirty="0">
                <a:latin typeface="system-ui"/>
              </a:rPr>
              <a:t>“This is truly the prophet</a:t>
            </a:r>
            <a:r>
              <a:rPr lang="en-GB" sz="2000" b="1" dirty="0" smtClean="0">
                <a:latin typeface="system-ui"/>
              </a:rPr>
              <a:t>.” </a:t>
            </a:r>
            <a:r>
              <a:rPr lang="en-GB" sz="2000" b="1" baseline="30000" dirty="0">
                <a:latin typeface="system-ui"/>
              </a:rPr>
              <a:t> </a:t>
            </a:r>
            <a:r>
              <a:rPr lang="en-GB" sz="2000" dirty="0">
                <a:latin typeface="system-ui"/>
              </a:rPr>
              <a:t>Others said, </a:t>
            </a:r>
            <a:r>
              <a:rPr lang="en-GB" sz="2000" b="1" dirty="0">
                <a:latin typeface="system-ui"/>
              </a:rPr>
              <a:t>“This is the </a:t>
            </a:r>
            <a:r>
              <a:rPr lang="en-GB" sz="2000" dirty="0" smtClean="0">
                <a:latin typeface="system-ui"/>
              </a:rPr>
              <a:t>Christ </a:t>
            </a:r>
            <a:r>
              <a:rPr lang="en-GB" sz="2000" b="1" dirty="0" smtClean="0">
                <a:latin typeface="system-ui"/>
              </a:rPr>
              <a:t>[Messiah].” </a:t>
            </a:r>
            <a:r>
              <a:rPr lang="en-GB" sz="2000" dirty="0">
                <a:latin typeface="system-ui"/>
              </a:rPr>
              <a:t>But </a:t>
            </a:r>
            <a:r>
              <a:rPr lang="en-GB" sz="2000" b="1" dirty="0">
                <a:latin typeface="system-ui"/>
              </a:rPr>
              <a:t>some said, “What, does the </a:t>
            </a:r>
            <a:r>
              <a:rPr lang="en-GB" sz="2000" dirty="0">
                <a:latin typeface="system-ui"/>
              </a:rPr>
              <a:t>Christ </a:t>
            </a:r>
            <a:r>
              <a:rPr lang="en-GB" sz="2000" b="1" dirty="0" smtClean="0">
                <a:latin typeface="system-ui"/>
              </a:rPr>
              <a:t>[Messiah] come </a:t>
            </a:r>
            <a:r>
              <a:rPr lang="en-GB" sz="2000" b="1" dirty="0">
                <a:latin typeface="system-ui"/>
              </a:rPr>
              <a:t>out of Galilee</a:t>
            </a:r>
            <a:r>
              <a:rPr lang="en-GB" sz="2000" b="1" dirty="0" smtClean="0">
                <a:latin typeface="system-ui"/>
              </a:rPr>
              <a:t>? </a:t>
            </a:r>
            <a:r>
              <a:rPr lang="en-GB" sz="2000" b="1" baseline="30000" dirty="0">
                <a:latin typeface="system-ui"/>
              </a:rPr>
              <a:t> </a:t>
            </a:r>
            <a:r>
              <a:rPr lang="en-GB" sz="2000" dirty="0">
                <a:latin typeface="system-ui"/>
              </a:rPr>
              <a:t>Hasn’t the Scripture said that the </a:t>
            </a:r>
            <a:r>
              <a:rPr lang="en-GB" sz="2000" dirty="0" smtClean="0">
                <a:latin typeface="system-ui"/>
              </a:rPr>
              <a:t>Christ [</a:t>
            </a:r>
            <a:r>
              <a:rPr lang="en-GB" sz="2000" b="1" dirty="0" smtClean="0">
                <a:latin typeface="system-ui"/>
              </a:rPr>
              <a:t>Messiah] </a:t>
            </a:r>
            <a:r>
              <a:rPr lang="en-GB" sz="2000" b="1" dirty="0">
                <a:latin typeface="system-ui"/>
              </a:rPr>
              <a:t>comes of the </a:t>
            </a:r>
            <a:r>
              <a:rPr lang="en-GB" sz="2000" b="1" dirty="0" smtClean="0">
                <a:latin typeface="system-ui"/>
              </a:rPr>
              <a:t>offspring of </a:t>
            </a:r>
            <a:r>
              <a:rPr lang="en-GB" sz="2000" b="1" dirty="0">
                <a:latin typeface="system-ui"/>
              </a:rPr>
              <a:t>David,  and from Bethlehem</a:t>
            </a:r>
            <a:r>
              <a:rPr lang="en-GB" sz="2000" dirty="0" smtClean="0">
                <a:latin typeface="system-ui"/>
              </a:rPr>
              <a:t>, the </a:t>
            </a:r>
            <a:r>
              <a:rPr lang="en-GB" sz="2000" dirty="0">
                <a:latin typeface="system-ui"/>
              </a:rPr>
              <a:t>village where David was?” </a:t>
            </a:r>
            <a:r>
              <a:rPr lang="en-GB" sz="2000" dirty="0" smtClean="0">
                <a:latin typeface="system-ui"/>
              </a:rPr>
              <a:t>So</a:t>
            </a:r>
            <a:r>
              <a:rPr lang="en-GB" sz="2000" b="1" dirty="0" smtClean="0">
                <a:latin typeface="system-ui"/>
              </a:rPr>
              <a:t> </a:t>
            </a:r>
            <a:r>
              <a:rPr lang="en-GB" sz="2000" b="1" dirty="0">
                <a:latin typeface="system-ui"/>
              </a:rPr>
              <a:t>a division arose in the multitude because of him</a:t>
            </a:r>
            <a:r>
              <a:rPr lang="en-GB" sz="2000" dirty="0" smtClean="0">
                <a:latin typeface="system-ui"/>
              </a:rPr>
              <a:t>. 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John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7:11-12, 20, 27, 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31, 41-43.</a:t>
            </a:r>
            <a:endParaRPr lang="en-GB" sz="2000" dirty="0">
              <a:latin typeface="system-ui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981837" y="244443"/>
            <a:ext cx="27606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 smtClean="0">
                <a:latin typeface="system-ui"/>
              </a:rPr>
              <a:t>Many Opinions</a:t>
            </a:r>
            <a:endParaRPr lang="en-GB" sz="2800" b="1" dirty="0">
              <a:latin typeface="system-ui"/>
            </a:endParaRPr>
          </a:p>
        </p:txBody>
      </p:sp>
    </p:spTree>
    <p:extLst>
      <p:ext uri="{BB962C8B-B14F-4D97-AF65-F5344CB8AC3E}">
        <p14:creationId xmlns:p14="http://schemas.microsoft.com/office/powerpoint/2010/main" val="290912912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76649" y="1382633"/>
            <a:ext cx="8410832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sz="2000" b="1" dirty="0">
                <a:solidFill>
                  <a:srgbClr val="000000"/>
                </a:solidFill>
                <a:latin typeface="system-ui"/>
              </a:rPr>
              <a:t>“The Son of Man must suffer many things, and be rejected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by the elders, chief priests, and scribes, and be killed, and the third day be raised up.” ... </a:t>
            </a:r>
            <a:r>
              <a:rPr lang="en-GB" sz="2000" b="1" baseline="30000" dirty="0">
                <a:solidFill>
                  <a:srgbClr val="000000"/>
                </a:solidFill>
                <a:latin typeface="system-ui"/>
              </a:rPr>
              <a:t> 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“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the Son of Man will be delivered up into the hands of men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.”  ... when the days were near that he should be taken up,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he intently set his face to go to Jerusalem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 and sent messengers before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his face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 ...the Samaritans ...didn’t receive him, because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he was traveling with his face set toward Jerusalem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. Luke 9: 21, 44, 51-53 </a:t>
            </a:r>
            <a:endParaRPr lang="en-GB" sz="2000" dirty="0">
              <a:solidFill>
                <a:prstClr val="black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76649" y="4057769"/>
            <a:ext cx="808955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sz="2000" dirty="0">
                <a:solidFill>
                  <a:srgbClr val="000000"/>
                </a:solidFill>
                <a:latin typeface="system-ui"/>
              </a:rPr>
              <a:t>He [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Jesus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]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knelt down and prayed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, saying, “Father, if you are willing, remove this cup from me. Nevertheless,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not my will, but yours, be done</a:t>
            </a:r>
            <a:endParaRPr lang="en-GB" sz="2000" dirty="0">
              <a:solidFill>
                <a:srgbClr val="000000"/>
              </a:solidFill>
              <a:latin typeface="system-ui"/>
            </a:endParaRPr>
          </a:p>
          <a:p>
            <a:pPr lvl="0"/>
            <a:r>
              <a:rPr lang="en-GB" sz="2000" dirty="0">
                <a:solidFill>
                  <a:srgbClr val="000000"/>
                </a:solidFill>
                <a:latin typeface="system-ui"/>
              </a:rPr>
              <a:t>An angel from heaven appeared to him, strengthening him.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 Being in agony he prayed more earnestly. His sweat became like great drops of blood falling down on the ground.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 Luke 22: 41-43</a:t>
            </a:r>
          </a:p>
        </p:txBody>
      </p:sp>
      <p:sp>
        <p:nvSpPr>
          <p:cNvPr id="4" name="Rectangle 3"/>
          <p:cNvSpPr/>
          <p:nvPr/>
        </p:nvSpPr>
        <p:spPr>
          <a:xfrm>
            <a:off x="2488601" y="498331"/>
            <a:ext cx="391966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GB" sz="2800" b="1" dirty="0">
                <a:solidFill>
                  <a:prstClr val="black"/>
                </a:solidFill>
                <a:latin typeface="system-ui"/>
              </a:rPr>
              <a:t>The Suffering Servant</a:t>
            </a:r>
          </a:p>
        </p:txBody>
      </p:sp>
    </p:spTree>
    <p:extLst>
      <p:ext uri="{BB962C8B-B14F-4D97-AF65-F5344CB8AC3E}">
        <p14:creationId xmlns:p14="http://schemas.microsoft.com/office/powerpoint/2010/main" val="270482994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60629" y="227724"/>
            <a:ext cx="46410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 smtClean="0">
                <a:latin typeface="system-ui"/>
              </a:rPr>
              <a:t>Jesus is the Bread of Life</a:t>
            </a:r>
            <a:endParaRPr lang="en-GB" sz="2800" b="1" dirty="0">
              <a:latin typeface="system-ui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38897" y="957290"/>
            <a:ext cx="813074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What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work do you do? </a:t>
            </a:r>
            <a:r>
              <a:rPr lang="en-GB" sz="2000" b="1" dirty="0" smtClean="0">
                <a:solidFill>
                  <a:srgbClr val="000000"/>
                </a:solidFill>
                <a:latin typeface="system-ui"/>
              </a:rPr>
              <a:t>Our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fathers ate the manna in the wilderness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. As it is written, ‘He gave them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bread out of </a:t>
            </a:r>
            <a:r>
              <a:rPr lang="en-GB" sz="2000" b="1" dirty="0" smtClean="0">
                <a:solidFill>
                  <a:srgbClr val="000000"/>
                </a:solidFill>
                <a:latin typeface="system-ui"/>
              </a:rPr>
              <a:t>heaven to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eat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.’” </a:t>
            </a:r>
            <a:r>
              <a:rPr lang="en-GB" sz="2000" b="1" dirty="0" smtClean="0">
                <a:solidFill>
                  <a:srgbClr val="517E90"/>
                </a:solidFill>
                <a:latin typeface="system-ui"/>
              </a:rPr>
              <a:t> </a:t>
            </a:r>
            <a:r>
              <a:rPr lang="en-GB" sz="2000" dirty="0" smtClean="0">
                <a:latin typeface="system-ui"/>
              </a:rPr>
              <a:t>Exodus 16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;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 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Psalm 78:17-25.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 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 Jesus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therefore said to them, “Most certainly, I tell you,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it wasn’t Moses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who gave you the bread out of heaven, but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my Father gives you the true bread out of heaven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. </a:t>
            </a:r>
            <a:r>
              <a:rPr lang="en-GB" sz="2000" b="1" dirty="0" smtClean="0">
                <a:solidFill>
                  <a:srgbClr val="000000"/>
                </a:solidFill>
                <a:latin typeface="system-ui"/>
              </a:rPr>
              <a:t>For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the bread of God is that which comes down out of heaven, and gives life to the world.”</a:t>
            </a:r>
          </a:p>
          <a:p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They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said therefore to him, “Lord, always give us this bread.”</a:t>
            </a:r>
          </a:p>
          <a:p>
            <a:r>
              <a:rPr lang="en-GB" sz="2000" b="1" dirty="0" smtClean="0">
                <a:solidFill>
                  <a:srgbClr val="000000"/>
                </a:solidFill>
                <a:latin typeface="system-ui"/>
              </a:rPr>
              <a:t>Jesus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said to them, “I am the bread of life.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Whoever comes to me will not be hungry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, and whoever believes in me will never be 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thirsty </a:t>
            </a:r>
          </a:p>
          <a:p>
            <a:endParaRPr lang="en-GB" sz="2000" dirty="0">
              <a:solidFill>
                <a:srgbClr val="000000"/>
              </a:solidFill>
              <a:latin typeface="system-ui"/>
            </a:endParaRPr>
          </a:p>
          <a:p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...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Most certainly, I tell you, he who believes in me has eternal life. </a:t>
            </a:r>
            <a:r>
              <a:rPr lang="en-GB" sz="2000" b="1" dirty="0" smtClean="0">
                <a:solidFill>
                  <a:srgbClr val="000000"/>
                </a:solidFill>
                <a:latin typeface="system-ui"/>
              </a:rPr>
              <a:t>I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am the bread of life.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 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Your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fathers ate the manna in the wilderness and they died. </a:t>
            </a:r>
            <a:r>
              <a:rPr lang="en-GB" sz="2000" b="1" dirty="0" smtClean="0">
                <a:solidFill>
                  <a:srgbClr val="000000"/>
                </a:solidFill>
                <a:latin typeface="system-ui"/>
              </a:rPr>
              <a:t>This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is the bread which comes down out of heaven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, that anyone may eat of it and not die. </a:t>
            </a:r>
            <a:endParaRPr lang="en-GB" sz="2000" dirty="0" smtClean="0">
              <a:solidFill>
                <a:srgbClr val="000000"/>
              </a:solidFill>
              <a:latin typeface="system-ui"/>
            </a:endParaRPr>
          </a:p>
          <a:p>
            <a:r>
              <a:rPr lang="en-GB" sz="2000" dirty="0">
                <a:solidFill>
                  <a:srgbClr val="000000"/>
                </a:solidFill>
                <a:latin typeface="system-ui"/>
              </a:rPr>
              <a:t> </a:t>
            </a:r>
            <a:r>
              <a:rPr lang="en-GB" sz="2000" b="1" dirty="0" smtClean="0">
                <a:solidFill>
                  <a:srgbClr val="000000"/>
                </a:solidFill>
                <a:latin typeface="system-ui"/>
              </a:rPr>
              <a:t>I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am the living bread which came down out of heaven. If anyone eats of this bread, he will live forever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. Yes, the bread which I will give for the life of the world is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my flesh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.” John 6: 28-51</a:t>
            </a:r>
            <a:endParaRPr lang="en-GB" sz="2000" b="0" i="0" dirty="0">
              <a:solidFill>
                <a:srgbClr val="000000"/>
              </a:solidFill>
              <a:effectLst/>
              <a:latin typeface="system-ui"/>
            </a:endParaRPr>
          </a:p>
        </p:txBody>
      </p:sp>
    </p:spTree>
    <p:extLst>
      <p:ext uri="{BB962C8B-B14F-4D97-AF65-F5344CB8AC3E}">
        <p14:creationId xmlns:p14="http://schemas.microsoft.com/office/powerpoint/2010/main" val="99825034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67264" y="1326450"/>
            <a:ext cx="8756823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b="1" dirty="0">
                <a:solidFill>
                  <a:srgbClr val="000000"/>
                </a:solidFill>
                <a:latin typeface="system-ui"/>
              </a:rPr>
              <a:t>You brought a vine out of </a:t>
            </a:r>
            <a:r>
              <a:rPr lang="en-GB" sz="2000" b="1" dirty="0" smtClean="0">
                <a:solidFill>
                  <a:srgbClr val="000000"/>
                </a:solidFill>
                <a:latin typeface="system-ui"/>
              </a:rPr>
              <a:t>Egypt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.</a:t>
            </a:r>
            <a:r>
              <a:rPr lang="en-GB" sz="2000" dirty="0" smtClean="0">
                <a:latin typeface="system-ui"/>
              </a:rPr>
              <a:t> 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You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drove out the nations, and </a:t>
            </a:r>
            <a:endParaRPr lang="en-GB" sz="2000" dirty="0" smtClean="0">
              <a:solidFill>
                <a:srgbClr val="000000"/>
              </a:solidFill>
              <a:latin typeface="system-ui"/>
            </a:endParaRPr>
          </a:p>
          <a:p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planted it.</a:t>
            </a:r>
            <a:r>
              <a:rPr lang="en-GB" sz="2000" dirty="0">
                <a:latin typeface="system-ui"/>
              </a:rPr>
              <a:t> 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You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cleared the ground for 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it.</a:t>
            </a:r>
            <a:r>
              <a:rPr lang="en-GB" sz="2000" dirty="0">
                <a:latin typeface="system-ui"/>
              </a:rPr>
              <a:t> 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It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took deep root, and filled the </a:t>
            </a:r>
            <a:endParaRPr lang="en-GB" sz="2000" dirty="0" smtClean="0">
              <a:solidFill>
                <a:srgbClr val="000000"/>
              </a:solidFill>
              <a:latin typeface="system-ui"/>
            </a:endParaRPr>
          </a:p>
          <a:p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land ...</a:t>
            </a:r>
            <a:r>
              <a:rPr lang="en-GB" sz="2000" b="1" dirty="0" smtClean="0">
                <a:solidFill>
                  <a:srgbClr val="000000"/>
                </a:solidFill>
                <a:latin typeface="system-ui"/>
              </a:rPr>
              <a:t>Why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have you broken down its </a:t>
            </a:r>
            <a:r>
              <a:rPr lang="en-GB" sz="2000" b="1" dirty="0" smtClean="0">
                <a:solidFill>
                  <a:srgbClr val="000000"/>
                </a:solidFill>
                <a:latin typeface="system-ui"/>
              </a:rPr>
              <a:t>walls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,</a:t>
            </a:r>
            <a:r>
              <a:rPr lang="en-GB" sz="2000" dirty="0" smtClean="0">
                <a:latin typeface="system-ui"/>
              </a:rPr>
              <a:t> 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so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that all those who </a:t>
            </a:r>
            <a:endParaRPr lang="en-GB" sz="2000" dirty="0" smtClean="0">
              <a:solidFill>
                <a:srgbClr val="000000"/>
              </a:solidFill>
              <a:latin typeface="system-ui"/>
            </a:endParaRPr>
          </a:p>
          <a:p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pass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by the way pluck 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it?</a:t>
            </a:r>
            <a:endParaRPr lang="en-GB" sz="2000" dirty="0" smtClean="0">
              <a:latin typeface="system-ui"/>
            </a:endParaRPr>
          </a:p>
          <a:p>
            <a:endParaRPr lang="en-GB" sz="2000" dirty="0" smtClean="0">
              <a:solidFill>
                <a:srgbClr val="000000"/>
              </a:solidFill>
              <a:latin typeface="system-ui"/>
            </a:endParaRPr>
          </a:p>
          <a:p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The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boar out of the wood ravages 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it. The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wild animals of the field feed on it.</a:t>
            </a:r>
            <a:r>
              <a:rPr lang="en-GB" sz="2000" dirty="0">
                <a:latin typeface="system-ui"/>
              </a:rPr>
              <a:t/>
            </a:r>
            <a:br>
              <a:rPr lang="en-GB" sz="2000" dirty="0">
                <a:latin typeface="system-ui"/>
              </a:rPr>
            </a:br>
            <a:r>
              <a:rPr lang="en-GB" sz="2000" b="1" dirty="0" smtClean="0">
                <a:solidFill>
                  <a:srgbClr val="000000"/>
                </a:solidFill>
                <a:latin typeface="system-ui"/>
              </a:rPr>
              <a:t>Turn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again, we beg you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, God of 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Armies.</a:t>
            </a:r>
            <a:r>
              <a:rPr lang="en-GB" sz="2000" dirty="0" smtClean="0">
                <a:latin typeface="system-ui"/>
              </a:rPr>
              <a:t> 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Look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down from heaven, and see, and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visit this </a:t>
            </a:r>
            <a:r>
              <a:rPr lang="en-GB" sz="2000" b="1" dirty="0" smtClean="0">
                <a:solidFill>
                  <a:srgbClr val="000000"/>
                </a:solidFill>
                <a:latin typeface="system-ui"/>
              </a:rPr>
              <a:t>vine,</a:t>
            </a:r>
            <a:r>
              <a:rPr lang="en-GB" sz="2000" b="1" dirty="0" smtClean="0">
                <a:latin typeface="system-ui"/>
              </a:rPr>
              <a:t> </a:t>
            </a:r>
            <a:r>
              <a:rPr lang="en-GB" sz="2000" b="1" dirty="0" smtClean="0">
                <a:solidFill>
                  <a:srgbClr val="000000"/>
                </a:solidFill>
                <a:latin typeface="system-ui"/>
              </a:rPr>
              <a:t>the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stock which your right hand planted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,</a:t>
            </a:r>
            <a:r>
              <a:rPr lang="en-GB" sz="2000" dirty="0">
                <a:latin typeface="system-ui"/>
              </a:rPr>
              <a:t/>
            </a:r>
            <a:br>
              <a:rPr lang="en-GB" sz="2000" dirty="0">
                <a:latin typeface="system-ui"/>
              </a:rPr>
            </a:br>
            <a:r>
              <a:rPr lang="en-GB" sz="2000" b="1" dirty="0" smtClean="0">
                <a:solidFill>
                  <a:srgbClr val="000000"/>
                </a:solidFill>
                <a:latin typeface="system-ui"/>
              </a:rPr>
              <a:t>the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branch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that you made strong for yourself.</a:t>
            </a:r>
            <a:r>
              <a:rPr lang="en-GB" sz="2000" dirty="0">
                <a:latin typeface="system-ui"/>
              </a:rPr>
              <a:t/>
            </a:r>
            <a:br>
              <a:rPr lang="en-GB" sz="2000" dirty="0">
                <a:latin typeface="system-ui"/>
              </a:rPr>
            </a:br>
            <a:endParaRPr lang="en-GB" sz="2000" dirty="0" smtClean="0">
              <a:latin typeface="system-ui"/>
            </a:endParaRPr>
          </a:p>
          <a:p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It’s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burned with 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fire.</a:t>
            </a:r>
            <a:r>
              <a:rPr lang="en-GB" sz="2000" dirty="0" smtClean="0">
                <a:latin typeface="system-ui"/>
              </a:rPr>
              <a:t> 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It’s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cut down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.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 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They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perish at your rebuke.</a:t>
            </a:r>
            <a:r>
              <a:rPr lang="en-GB" sz="2000" dirty="0">
                <a:latin typeface="system-ui"/>
              </a:rPr>
              <a:t/>
            </a:r>
            <a:br>
              <a:rPr lang="en-GB" sz="2000" dirty="0">
                <a:latin typeface="system-ui"/>
              </a:rPr>
            </a:br>
            <a:endParaRPr lang="en-GB" sz="2000" dirty="0" smtClean="0">
              <a:latin typeface="system-ui"/>
            </a:endParaRPr>
          </a:p>
          <a:p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Let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your hand be on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the man of your right hand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,</a:t>
            </a:r>
            <a:r>
              <a:rPr lang="en-GB" sz="2000" dirty="0">
                <a:latin typeface="system-ui"/>
              </a:rPr>
              <a:t/>
            </a:r>
            <a:br>
              <a:rPr lang="en-GB" sz="2000" dirty="0">
                <a:latin typeface="system-ui"/>
              </a:rPr>
            </a:b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on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the son of man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whom you made strong for yourself.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 Psalm 80: 8-17</a:t>
            </a:r>
            <a:endParaRPr lang="en-GB" sz="2000" dirty="0">
              <a:latin typeface="system-ui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53190" y="313039"/>
            <a:ext cx="701018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 smtClean="0">
                <a:latin typeface="system-ui"/>
              </a:rPr>
              <a:t>The Unfaithful Vine and Messianic Hope</a:t>
            </a:r>
            <a:endParaRPr lang="en-GB" sz="2800" b="1" dirty="0">
              <a:latin typeface="system-ui"/>
            </a:endParaRPr>
          </a:p>
        </p:txBody>
      </p:sp>
    </p:spTree>
    <p:extLst>
      <p:ext uri="{BB962C8B-B14F-4D97-AF65-F5344CB8AC3E}">
        <p14:creationId xmlns:p14="http://schemas.microsoft.com/office/powerpoint/2010/main" val="59918828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44660" y="296154"/>
            <a:ext cx="253402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 smtClean="0">
                <a:latin typeface="system-ui"/>
              </a:rPr>
              <a:t>The True Vine</a:t>
            </a:r>
            <a:endParaRPr lang="en-GB" sz="2800" b="1" dirty="0">
              <a:latin typeface="system-ui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78939" y="1361463"/>
            <a:ext cx="8839201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>
                <a:solidFill>
                  <a:srgbClr val="000000"/>
                </a:solidFill>
                <a:latin typeface="system-ui"/>
              </a:rPr>
              <a:t>“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I am the true vine, and my Father is the farmer.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 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Every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branch in me that doesn’t bear fruit, he takes away. Every branch that bears fruit, he prunes, that it may bear more fruit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.</a:t>
            </a:r>
            <a:r>
              <a:rPr lang="en-GB" sz="2000" b="1" baseline="30000" dirty="0">
                <a:solidFill>
                  <a:srgbClr val="000000"/>
                </a:solidFill>
                <a:latin typeface="system-ui"/>
              </a:rPr>
              <a:t> 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You are already pruned clean because of the word which I have spoken to you. </a:t>
            </a:r>
            <a:r>
              <a:rPr lang="en-GB" sz="2000" b="1" dirty="0" smtClean="0">
                <a:solidFill>
                  <a:srgbClr val="000000"/>
                </a:solidFill>
                <a:latin typeface="system-ui"/>
              </a:rPr>
              <a:t>Remain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in me, and I in you. As the branch can’t bear fruit by itself unless it remains in the vine, so neither can you, unless you remain in me. </a:t>
            </a:r>
            <a:endParaRPr lang="en-GB" sz="2000" b="1" dirty="0" smtClean="0">
              <a:solidFill>
                <a:srgbClr val="000000"/>
              </a:solidFill>
              <a:latin typeface="system-ui"/>
            </a:endParaRPr>
          </a:p>
          <a:p>
            <a:endParaRPr lang="en-GB" sz="2000" b="1" dirty="0">
              <a:solidFill>
                <a:srgbClr val="000000"/>
              </a:solidFill>
              <a:latin typeface="system-ui"/>
            </a:endParaRPr>
          </a:p>
          <a:p>
            <a:r>
              <a:rPr lang="en-GB" sz="2000" b="1" dirty="0" smtClean="0">
                <a:solidFill>
                  <a:srgbClr val="000000"/>
                </a:solidFill>
                <a:latin typeface="system-ui"/>
              </a:rPr>
              <a:t>I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am the vine. You are the branches. He who remains in me and I in him bears much fruit, for apart from me you can do nothing.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 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If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a man doesn’t remain in me, he is thrown out as a branch and is withered; and they gather them, throw them into the fire, and they are burned. </a:t>
            </a:r>
            <a:r>
              <a:rPr lang="en-GB" sz="2000" b="1" dirty="0" smtClean="0">
                <a:solidFill>
                  <a:srgbClr val="000000"/>
                </a:solidFill>
                <a:latin typeface="system-ui"/>
              </a:rPr>
              <a:t>If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you remain in me, and my words remain in you, you will ask whatever you desire, and it will be done for you</a:t>
            </a:r>
            <a:r>
              <a:rPr lang="en-GB" sz="2000" b="1" dirty="0" smtClean="0">
                <a:solidFill>
                  <a:srgbClr val="000000"/>
                </a:solidFill>
                <a:latin typeface="system-ui"/>
              </a:rPr>
              <a:t>. 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John 15:1-7</a:t>
            </a:r>
            <a:endParaRPr lang="en-GB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349365" y="5669752"/>
            <a:ext cx="88687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 smtClean="0">
                <a:latin typeface="system-ui"/>
              </a:rPr>
              <a:t>Jesus came to restore intimate relationship with the Father.</a:t>
            </a:r>
            <a:endParaRPr lang="en-GB" sz="2400" b="1" dirty="0">
              <a:latin typeface="system-ui"/>
            </a:endParaRPr>
          </a:p>
        </p:txBody>
      </p:sp>
    </p:spTree>
    <p:extLst>
      <p:ext uri="{BB962C8B-B14F-4D97-AF65-F5344CB8AC3E}">
        <p14:creationId xmlns:p14="http://schemas.microsoft.com/office/powerpoint/2010/main" val="345657269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18650" y="194690"/>
            <a:ext cx="266072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 smtClean="0">
                <a:latin typeface="system-ui"/>
              </a:rPr>
              <a:t>The True Light</a:t>
            </a:r>
            <a:endParaRPr lang="en-GB" sz="2800" b="1" dirty="0">
              <a:latin typeface="system-ui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97707" y="790841"/>
            <a:ext cx="8748583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b="1" dirty="0">
                <a:solidFill>
                  <a:srgbClr val="000000"/>
                </a:solidFill>
                <a:latin typeface="system-ui"/>
              </a:rPr>
              <a:t>In the beginning was the Word, and the Word was with God, and the Word was God.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 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The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same was in the beginning with God. 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All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things were made through him. Without him, nothing was made that has been made. </a:t>
            </a:r>
            <a:r>
              <a:rPr lang="en-GB" sz="2000" b="1" dirty="0" smtClean="0">
                <a:solidFill>
                  <a:srgbClr val="000000"/>
                </a:solidFill>
                <a:latin typeface="system-ui"/>
              </a:rPr>
              <a:t>In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him was life, and the life was the light of men. </a:t>
            </a:r>
            <a:r>
              <a:rPr lang="en-GB" sz="2000" b="1" dirty="0" smtClean="0">
                <a:solidFill>
                  <a:srgbClr val="000000"/>
                </a:solidFill>
                <a:latin typeface="system-ui"/>
              </a:rPr>
              <a:t>The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light shines in the darkness, and the darkness hasn’t </a:t>
            </a:r>
            <a:r>
              <a:rPr lang="en-GB" sz="2000" b="1" dirty="0" smtClean="0">
                <a:solidFill>
                  <a:srgbClr val="000000"/>
                </a:solidFill>
                <a:latin typeface="system-ui"/>
              </a:rPr>
              <a:t>overcome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 it.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 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There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came a man, sent from God, whose name was John. 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The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same came as a witness, that he might testify about the light, that all might believe through him. 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He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was not the light, but was sent that he might testify about the light. </a:t>
            </a:r>
            <a:r>
              <a:rPr lang="en-GB" sz="2000" b="1" dirty="0" smtClean="0">
                <a:solidFill>
                  <a:srgbClr val="000000"/>
                </a:solidFill>
                <a:latin typeface="system-ui"/>
              </a:rPr>
              <a:t>The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true light that enlightens everyone was coming into the world</a:t>
            </a:r>
            <a:r>
              <a:rPr lang="en-GB" sz="2000" b="1" dirty="0" smtClean="0">
                <a:solidFill>
                  <a:srgbClr val="000000"/>
                </a:solidFill>
                <a:latin typeface="system-ui"/>
              </a:rPr>
              <a:t>. 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John  1:1-9</a:t>
            </a:r>
            <a:endParaRPr lang="en-GB" sz="2000" dirty="0"/>
          </a:p>
        </p:txBody>
      </p:sp>
      <p:sp>
        <p:nvSpPr>
          <p:cNvPr id="5" name="Rectangle 4"/>
          <p:cNvSpPr/>
          <p:nvPr/>
        </p:nvSpPr>
        <p:spPr>
          <a:xfrm>
            <a:off x="243013" y="5492672"/>
            <a:ext cx="904926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Again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, therefore, Jesus spoke to them, saying, 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“I am the light of </a:t>
            </a:r>
            <a:r>
              <a:rPr lang="en-GB" sz="2000" b="1" dirty="0" smtClean="0">
                <a:solidFill>
                  <a:srgbClr val="000000"/>
                </a:solidFill>
                <a:latin typeface="system-ui"/>
              </a:rPr>
              <a:t>the world.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 He who follows me will not walk in the darkness, but will have </a:t>
            </a:r>
            <a:endParaRPr lang="en-GB" sz="2000" b="1" dirty="0" smtClean="0">
              <a:solidFill>
                <a:srgbClr val="000000"/>
              </a:solidFill>
              <a:latin typeface="system-ui"/>
            </a:endParaRPr>
          </a:p>
          <a:p>
            <a:r>
              <a:rPr lang="en-GB" sz="2000" b="1" dirty="0" smtClean="0">
                <a:solidFill>
                  <a:srgbClr val="000000"/>
                </a:solidFill>
                <a:latin typeface="system-ui"/>
              </a:rPr>
              <a:t>the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light of life</a:t>
            </a:r>
            <a:r>
              <a:rPr lang="en-GB" sz="2000" b="1" dirty="0" smtClean="0">
                <a:solidFill>
                  <a:srgbClr val="000000"/>
                </a:solidFill>
                <a:latin typeface="system-ui"/>
              </a:rPr>
              <a:t>.” 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John 8: 12</a:t>
            </a:r>
            <a:endParaRPr lang="en-GB" sz="2000" dirty="0"/>
          </a:p>
        </p:txBody>
      </p:sp>
      <p:sp>
        <p:nvSpPr>
          <p:cNvPr id="6" name="Rectangle 5"/>
          <p:cNvSpPr/>
          <p:nvPr/>
        </p:nvSpPr>
        <p:spPr>
          <a:xfrm>
            <a:off x="181228" y="3726094"/>
            <a:ext cx="9679464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>
                <a:solidFill>
                  <a:srgbClr val="000000"/>
                </a:solidFill>
                <a:latin typeface="system-ui"/>
              </a:rPr>
              <a:t>he 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 [</a:t>
            </a:r>
            <a:r>
              <a:rPr lang="en-GB" sz="2000" b="1" dirty="0" smtClean="0">
                <a:solidFill>
                  <a:srgbClr val="000000"/>
                </a:solidFill>
                <a:latin typeface="system-ui"/>
              </a:rPr>
              <a:t>Simeon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] received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him into his arms, and blessed God, and said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, “Now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you </a:t>
            </a:r>
            <a:endParaRPr lang="en-GB" sz="2000" dirty="0" smtClean="0">
              <a:solidFill>
                <a:srgbClr val="000000"/>
              </a:solidFill>
              <a:latin typeface="system-ui"/>
            </a:endParaRPr>
          </a:p>
          <a:p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are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releasing your servant, 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Master, according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to your word, in 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peace for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my eyes have </a:t>
            </a:r>
            <a:r>
              <a:rPr lang="en-GB" sz="2000" b="1" dirty="0" smtClean="0">
                <a:solidFill>
                  <a:srgbClr val="000000"/>
                </a:solidFill>
                <a:latin typeface="system-ui"/>
              </a:rPr>
              <a:t>seen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your </a:t>
            </a:r>
            <a:r>
              <a:rPr lang="en-GB" sz="2000" b="1" dirty="0" smtClean="0">
                <a:solidFill>
                  <a:srgbClr val="000000"/>
                </a:solidFill>
                <a:latin typeface="system-ui"/>
              </a:rPr>
              <a:t>salvation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, which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you have prepared before the face of all 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peoples;</a:t>
            </a:r>
          </a:p>
          <a:p>
            <a:r>
              <a:rPr lang="en-GB" sz="2000" b="1" dirty="0" smtClean="0">
                <a:solidFill>
                  <a:srgbClr val="000000"/>
                </a:solidFill>
                <a:latin typeface="system-ui"/>
              </a:rPr>
              <a:t>a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light for revelation to the </a:t>
            </a:r>
            <a:r>
              <a:rPr lang="en-GB" sz="2000" b="1" dirty="0" smtClean="0">
                <a:solidFill>
                  <a:srgbClr val="000000"/>
                </a:solidFill>
                <a:latin typeface="system-ui"/>
              </a:rPr>
              <a:t>nations, and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the glory of your people Israel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.” </a:t>
            </a:r>
          </a:p>
          <a:p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Luke 2: 28-32</a:t>
            </a:r>
            <a:endParaRPr lang="en-GB" sz="2000" b="0" i="0" dirty="0">
              <a:solidFill>
                <a:srgbClr val="000000"/>
              </a:solidFill>
              <a:effectLst/>
              <a:latin typeface="system-ui"/>
            </a:endParaRPr>
          </a:p>
        </p:txBody>
      </p:sp>
    </p:spTree>
    <p:extLst>
      <p:ext uri="{BB962C8B-B14F-4D97-AF65-F5344CB8AC3E}">
        <p14:creationId xmlns:p14="http://schemas.microsoft.com/office/powerpoint/2010/main" val="279961178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60171" y="4103637"/>
            <a:ext cx="879801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b="1" dirty="0">
                <a:solidFill>
                  <a:srgbClr val="000000"/>
                </a:solidFill>
                <a:latin typeface="system-ui"/>
              </a:rPr>
              <a:t>“Arise, shine; for your light has come,</a:t>
            </a:r>
            <a:r>
              <a:rPr lang="en-GB" sz="2000" b="1" dirty="0">
                <a:solidFill>
                  <a:prstClr val="black"/>
                </a:solidFill>
                <a:latin typeface="system-ui"/>
              </a:rPr>
              <a:t/>
            </a:r>
            <a:br>
              <a:rPr lang="en-GB" sz="2000" b="1" dirty="0">
                <a:solidFill>
                  <a:prstClr val="black"/>
                </a:solidFill>
                <a:latin typeface="system-ui"/>
              </a:rPr>
            </a:br>
            <a:r>
              <a:rPr lang="en-GB" sz="2000" b="1" dirty="0">
                <a:solidFill>
                  <a:srgbClr val="000000"/>
                </a:solidFill>
                <a:latin typeface="system-ui"/>
              </a:rPr>
              <a:t>    and Yahweh’s glory has risen on you.</a:t>
            </a:r>
            <a:r>
              <a:rPr lang="en-GB" sz="2000" b="1" dirty="0">
                <a:solidFill>
                  <a:prstClr val="black"/>
                </a:solidFill>
                <a:latin typeface="system-ui"/>
              </a:rPr>
              <a:t/>
            </a:r>
            <a:br>
              <a:rPr lang="en-GB" sz="2000" b="1" dirty="0">
                <a:solidFill>
                  <a:prstClr val="black"/>
                </a:solidFill>
                <a:latin typeface="system-ui"/>
              </a:rPr>
            </a:br>
            <a:r>
              <a:rPr lang="en-GB" sz="2000" b="1" dirty="0" smtClean="0">
                <a:solidFill>
                  <a:srgbClr val="000000"/>
                </a:solidFill>
                <a:latin typeface="system-ui"/>
              </a:rPr>
              <a:t>For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, behold, darkness will cover the earth,</a:t>
            </a:r>
            <a:r>
              <a:rPr lang="en-GB" sz="2000" b="1" dirty="0">
                <a:solidFill>
                  <a:prstClr val="black"/>
                </a:solidFill>
                <a:latin typeface="system-ui"/>
              </a:rPr>
              <a:t/>
            </a:r>
            <a:br>
              <a:rPr lang="en-GB" sz="2000" b="1" dirty="0">
                <a:solidFill>
                  <a:prstClr val="black"/>
                </a:solidFill>
                <a:latin typeface="system-ui"/>
              </a:rPr>
            </a:br>
            <a:r>
              <a:rPr lang="en-GB" sz="2000" b="1" dirty="0">
                <a:solidFill>
                  <a:srgbClr val="000000"/>
                </a:solidFill>
                <a:latin typeface="system-ui"/>
              </a:rPr>
              <a:t>    and thick darkness the peoples;</a:t>
            </a:r>
            <a:r>
              <a:rPr lang="en-GB" sz="2000" b="1" dirty="0">
                <a:solidFill>
                  <a:prstClr val="black"/>
                </a:solidFill>
                <a:latin typeface="system-ui"/>
              </a:rPr>
              <a:t/>
            </a:r>
            <a:br>
              <a:rPr lang="en-GB" sz="2000" b="1" dirty="0">
                <a:solidFill>
                  <a:prstClr val="black"/>
                </a:solidFill>
                <a:latin typeface="system-ui"/>
              </a:rPr>
            </a:br>
            <a:r>
              <a:rPr lang="en-GB" sz="2000" b="1" dirty="0">
                <a:solidFill>
                  <a:srgbClr val="000000"/>
                </a:solidFill>
                <a:latin typeface="system-ui"/>
              </a:rPr>
              <a:t>but Yahweh will arise on you,</a:t>
            </a:r>
            <a:r>
              <a:rPr lang="en-GB" sz="2000" b="1" dirty="0">
                <a:solidFill>
                  <a:prstClr val="black"/>
                </a:solidFill>
                <a:latin typeface="system-ui"/>
              </a:rPr>
              <a:t/>
            </a:r>
            <a:br>
              <a:rPr lang="en-GB" sz="2000" b="1" dirty="0">
                <a:solidFill>
                  <a:prstClr val="black"/>
                </a:solidFill>
                <a:latin typeface="system-ui"/>
              </a:rPr>
            </a:br>
            <a:r>
              <a:rPr lang="en-GB" sz="2000" b="1" dirty="0">
                <a:solidFill>
                  <a:srgbClr val="000000"/>
                </a:solidFill>
                <a:latin typeface="system-ui"/>
              </a:rPr>
              <a:t>    and his glory shall be seen on you.</a:t>
            </a:r>
            <a:r>
              <a:rPr lang="en-GB" sz="2000" b="1" dirty="0">
                <a:solidFill>
                  <a:prstClr val="black"/>
                </a:solidFill>
                <a:latin typeface="system-ui"/>
              </a:rPr>
              <a:t/>
            </a:r>
            <a:br>
              <a:rPr lang="en-GB" sz="2000" b="1" dirty="0">
                <a:solidFill>
                  <a:prstClr val="black"/>
                </a:solidFill>
                <a:latin typeface="system-ui"/>
              </a:rPr>
            </a:br>
            <a:r>
              <a:rPr lang="en-GB" sz="2000" b="1" dirty="0" smtClean="0">
                <a:solidFill>
                  <a:srgbClr val="000000"/>
                </a:solidFill>
                <a:latin typeface="system-ui"/>
              </a:rPr>
              <a:t>Nations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will come to your light,</a:t>
            </a:r>
            <a:r>
              <a:rPr lang="en-GB" sz="2000" b="1" dirty="0">
                <a:solidFill>
                  <a:prstClr val="black"/>
                </a:solidFill>
                <a:latin typeface="system-ui"/>
              </a:rPr>
              <a:t/>
            </a:r>
            <a:br>
              <a:rPr lang="en-GB" sz="2000" b="1" dirty="0">
                <a:solidFill>
                  <a:prstClr val="black"/>
                </a:solidFill>
                <a:latin typeface="system-ui"/>
              </a:rPr>
            </a:br>
            <a:r>
              <a:rPr lang="en-GB" sz="2000" b="1" dirty="0">
                <a:solidFill>
                  <a:srgbClr val="000000"/>
                </a:solidFill>
                <a:latin typeface="system-ui"/>
              </a:rPr>
              <a:t>    and kings to the brightness of your rising</a:t>
            </a:r>
            <a:r>
              <a:rPr lang="en-GB" sz="2000" b="1" dirty="0" smtClean="0">
                <a:solidFill>
                  <a:srgbClr val="000000"/>
                </a:solidFill>
                <a:latin typeface="system-ui"/>
              </a:rPr>
              <a:t>. 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Isaiah 60: 1-3</a:t>
            </a:r>
            <a:endParaRPr lang="en-GB" sz="2000" dirty="0">
              <a:solidFill>
                <a:prstClr val="black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60171" y="1000596"/>
            <a:ext cx="8583827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>
                <a:solidFill>
                  <a:srgbClr val="000000"/>
                </a:solidFill>
                <a:latin typeface="system-ui"/>
              </a:rPr>
              <a:t>But there shall be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no more gloom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for her who was in anguish. In the former time, he brought into contempt the land of Zebulun and the land of Naphtali; but in the latter time he has made it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glorious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, by the way of the sea, beyond the Jordan, Galilee of the nations.</a:t>
            </a:r>
          </a:p>
          <a:p>
            <a:r>
              <a:rPr lang="en-GB" sz="2000" b="1" dirty="0" smtClean="0">
                <a:solidFill>
                  <a:srgbClr val="000000"/>
                </a:solidFill>
                <a:latin typeface="system-ui"/>
              </a:rPr>
              <a:t>The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people who walked in darkness have seen a great light.</a:t>
            </a:r>
          </a:p>
          <a:p>
            <a:r>
              <a:rPr lang="en-GB" sz="2000" b="1" dirty="0" smtClean="0">
                <a:solidFill>
                  <a:srgbClr val="000000"/>
                </a:solidFill>
                <a:latin typeface="system-ui"/>
              </a:rPr>
              <a:t>The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light has shined on those who lived in the land of the shadow of death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.</a:t>
            </a:r>
            <a:br>
              <a:rPr lang="en-GB" sz="2000" dirty="0">
                <a:solidFill>
                  <a:srgbClr val="000000"/>
                </a:solidFill>
                <a:latin typeface="system-ui"/>
              </a:rPr>
            </a:b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You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have multiplied the 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nation. You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have increased their joy.</a:t>
            </a:r>
          </a:p>
          <a:p>
            <a:r>
              <a:rPr lang="en-GB" sz="2000" b="1" dirty="0">
                <a:solidFill>
                  <a:srgbClr val="000000"/>
                </a:solidFill>
                <a:latin typeface="system-ui"/>
              </a:rPr>
              <a:t>They rejoice before you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according to the joy in 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harvest ... Isaiah 9: 1-3</a:t>
            </a:r>
            <a:endParaRPr lang="en-GB" sz="2000" dirty="0">
              <a:solidFill>
                <a:srgbClr val="000000"/>
              </a:solidFill>
              <a:latin typeface="system-ui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326292" y="236657"/>
            <a:ext cx="57198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 smtClean="0">
                <a:solidFill>
                  <a:prstClr val="black"/>
                </a:solidFill>
                <a:latin typeface="system-ui"/>
              </a:rPr>
              <a:t>Messiah the Light of the Nations</a:t>
            </a:r>
            <a:endParaRPr lang="en-GB" sz="2800" b="1" dirty="0">
              <a:solidFill>
                <a:prstClr val="black"/>
              </a:solidFill>
              <a:latin typeface="system-ui"/>
            </a:endParaRPr>
          </a:p>
        </p:txBody>
      </p:sp>
    </p:spTree>
    <p:extLst>
      <p:ext uri="{BB962C8B-B14F-4D97-AF65-F5344CB8AC3E}">
        <p14:creationId xmlns:p14="http://schemas.microsoft.com/office/powerpoint/2010/main" val="20800335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78940" y="1650706"/>
            <a:ext cx="8015416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sz="2000" dirty="0">
                <a:solidFill>
                  <a:srgbClr val="000000"/>
                </a:solidFill>
                <a:latin typeface="system-ui"/>
              </a:rPr>
              <a:t>Yahweh your God will raise up to you a prophet from among you, </a:t>
            </a:r>
            <a:endParaRPr lang="en-GB" sz="2000" dirty="0" smtClean="0">
              <a:solidFill>
                <a:srgbClr val="000000"/>
              </a:solidFill>
              <a:latin typeface="system-ui"/>
            </a:endParaRPr>
          </a:p>
          <a:p>
            <a:pPr lvl="0"/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of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your brothers, like me. You shall listen to him … 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I [the </a:t>
            </a:r>
            <a:r>
              <a:rPr lang="en-GB" sz="1600" b="1" dirty="0">
                <a:solidFill>
                  <a:srgbClr val="000000"/>
                </a:solidFill>
                <a:latin typeface="system-ui"/>
              </a:rPr>
              <a:t>LORD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] will raise them up a prophet from among their brothers, like you. I will put my words in his mouth, and he shall speak to them all that I shall command him.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 </a:t>
            </a:r>
            <a:r>
              <a:rPr lang="en-GB" sz="2000" b="1" baseline="30000" dirty="0">
                <a:solidFill>
                  <a:srgbClr val="000000"/>
                </a:solidFill>
                <a:latin typeface="system-ui"/>
              </a:rPr>
              <a:t> 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It shall happen, that whoever will not listen to my words which he shall speak in my name, I will require it </a:t>
            </a:r>
            <a:endParaRPr lang="en-GB" sz="2000" dirty="0" smtClean="0">
              <a:solidFill>
                <a:srgbClr val="000000"/>
              </a:solidFill>
              <a:latin typeface="system-ui"/>
            </a:endParaRPr>
          </a:p>
          <a:p>
            <a:pPr lvl="0"/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of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him. Deut. 18: 15-19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672526" y="256906"/>
            <a:ext cx="420018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 smtClean="0">
                <a:latin typeface="system-ui"/>
              </a:rPr>
              <a:t>The Prophet like Moses</a:t>
            </a:r>
            <a:endParaRPr lang="en-GB" sz="2800" b="1" dirty="0">
              <a:latin typeface="system-ui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47135" y="4303210"/>
            <a:ext cx="9358184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... consider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the Apostle and High Priest of our confession: Jesus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, 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who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was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faithful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 to him who appointed him,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as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also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Moses was in all his house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. 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For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he has been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counted worthy of more glory than Moses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, because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he who built the house has more </a:t>
            </a:r>
            <a:r>
              <a:rPr lang="en-GB" sz="2000" b="1" dirty="0" smtClean="0">
                <a:solidFill>
                  <a:srgbClr val="000000"/>
                </a:solidFill>
                <a:latin typeface="system-ui"/>
              </a:rPr>
              <a:t>honour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than the house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. 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For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every house is built by someone; but he who built all things is God. </a:t>
            </a:r>
            <a:r>
              <a:rPr lang="en-GB" sz="2000" b="1" dirty="0" smtClean="0">
                <a:solidFill>
                  <a:srgbClr val="000000"/>
                </a:solidFill>
                <a:latin typeface="system-ui"/>
              </a:rPr>
              <a:t>Moses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indeed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was faithful in all his house as a servant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, for a testimony of those things which were afterward to be spoken, 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but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Christ 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[</a:t>
            </a:r>
            <a:r>
              <a:rPr lang="en-GB" sz="2000" b="1" dirty="0" smtClean="0">
                <a:solidFill>
                  <a:srgbClr val="000000"/>
                </a:solidFill>
                <a:latin typeface="system-ui"/>
              </a:rPr>
              <a:t>Messiah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] </a:t>
            </a:r>
            <a:r>
              <a:rPr lang="en-GB" sz="2000" b="1" dirty="0" smtClean="0">
                <a:solidFill>
                  <a:srgbClr val="000000"/>
                </a:solidFill>
                <a:latin typeface="system-ui"/>
              </a:rPr>
              <a:t>is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faithful as a Son over his </a:t>
            </a:r>
            <a:r>
              <a:rPr lang="en-GB" sz="2000" b="1" dirty="0" smtClean="0">
                <a:solidFill>
                  <a:srgbClr val="000000"/>
                </a:solidFill>
                <a:latin typeface="system-ui"/>
              </a:rPr>
              <a:t>house.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 Heb. 3: 1-6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1636370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525162" y="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GB" sz="2800" b="1" dirty="0" smtClean="0">
                <a:latin typeface="system-ui"/>
              </a:rPr>
              <a:t>Moses and Jesus</a:t>
            </a:r>
            <a:endParaRPr lang="en-GB" sz="2800" b="1" dirty="0">
              <a:latin typeface="system-ui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>
          <a:xfrm>
            <a:off x="838200" y="1095632"/>
            <a:ext cx="5181600" cy="5609968"/>
          </a:xfrm>
        </p:spPr>
        <p:txBody>
          <a:bodyPr>
            <a:normAutofit/>
          </a:bodyPr>
          <a:lstStyle/>
          <a:p>
            <a:pPr lvl="0"/>
            <a:r>
              <a:rPr lang="en-GB" sz="1800" b="1" dirty="0">
                <a:solidFill>
                  <a:prstClr val="black"/>
                </a:solidFill>
              </a:rPr>
              <a:t>attempted </a:t>
            </a:r>
            <a:r>
              <a:rPr lang="en-GB" sz="1800" b="1" dirty="0" smtClean="0">
                <a:solidFill>
                  <a:prstClr val="black"/>
                </a:solidFill>
              </a:rPr>
              <a:t>infanticide (Pharaoh) </a:t>
            </a:r>
            <a:endParaRPr lang="en-GB" sz="1800" b="1" dirty="0">
              <a:solidFill>
                <a:prstClr val="black"/>
              </a:solidFill>
            </a:endParaRPr>
          </a:p>
          <a:p>
            <a:pPr lvl="0"/>
            <a:r>
              <a:rPr lang="en-GB" sz="1800" b="1" dirty="0" smtClean="0">
                <a:solidFill>
                  <a:prstClr val="black"/>
                </a:solidFill>
              </a:rPr>
              <a:t>A Shepherd</a:t>
            </a:r>
            <a:endParaRPr lang="en-GB" sz="1800" b="1" dirty="0">
              <a:solidFill>
                <a:prstClr val="black"/>
              </a:solidFill>
            </a:endParaRPr>
          </a:p>
          <a:p>
            <a:pPr lvl="0"/>
            <a:r>
              <a:rPr lang="en-GB" sz="1800" b="1" dirty="0">
                <a:solidFill>
                  <a:prstClr val="black"/>
                </a:solidFill>
              </a:rPr>
              <a:t>Out of Egypt</a:t>
            </a:r>
          </a:p>
          <a:p>
            <a:pPr lvl="0"/>
            <a:r>
              <a:rPr lang="en-GB" sz="1800" b="1" dirty="0">
                <a:solidFill>
                  <a:prstClr val="black"/>
                </a:solidFill>
              </a:rPr>
              <a:t>Leading his people to freedom</a:t>
            </a:r>
          </a:p>
          <a:p>
            <a:pPr lvl="0"/>
            <a:r>
              <a:rPr lang="en-GB" sz="1800" b="1" dirty="0">
                <a:solidFill>
                  <a:prstClr val="black"/>
                </a:solidFill>
              </a:rPr>
              <a:t>Powerful miracles</a:t>
            </a:r>
          </a:p>
          <a:p>
            <a:pPr lvl="0"/>
            <a:r>
              <a:rPr lang="en-GB" sz="1800" b="1" dirty="0">
                <a:solidFill>
                  <a:prstClr val="black"/>
                </a:solidFill>
              </a:rPr>
              <a:t>Lowly and submissive</a:t>
            </a:r>
          </a:p>
          <a:p>
            <a:r>
              <a:rPr lang="en-GB" sz="1800" b="1" dirty="0">
                <a:solidFill>
                  <a:prstClr val="black"/>
                </a:solidFill>
              </a:rPr>
              <a:t>Opposed by family</a:t>
            </a:r>
            <a:endParaRPr lang="en-GB" sz="2000" b="1" dirty="0" smtClean="0"/>
          </a:p>
          <a:p>
            <a:pPr lvl="0"/>
            <a:r>
              <a:rPr lang="en-GB" sz="1800" b="1" dirty="0">
                <a:solidFill>
                  <a:prstClr val="black"/>
                </a:solidFill>
              </a:rPr>
              <a:t>Exodus – the </a:t>
            </a:r>
            <a:r>
              <a:rPr lang="en-GB" sz="1800" b="1" dirty="0" smtClean="0">
                <a:solidFill>
                  <a:prstClr val="black"/>
                </a:solidFill>
              </a:rPr>
              <a:t>Red Sea</a:t>
            </a:r>
            <a:endParaRPr lang="en-GB" sz="1800" b="1" dirty="0">
              <a:solidFill>
                <a:prstClr val="black"/>
              </a:solidFill>
            </a:endParaRPr>
          </a:p>
          <a:p>
            <a:pPr lvl="0"/>
            <a:r>
              <a:rPr lang="en-GB" sz="1800" b="1" dirty="0" smtClean="0">
                <a:solidFill>
                  <a:prstClr val="black"/>
                </a:solidFill>
              </a:rPr>
              <a:t>Manna</a:t>
            </a:r>
            <a:endParaRPr lang="en-GB" sz="1800" b="1" dirty="0">
              <a:solidFill>
                <a:prstClr val="black"/>
              </a:solidFill>
            </a:endParaRPr>
          </a:p>
          <a:p>
            <a:pPr lvl="0"/>
            <a:r>
              <a:rPr lang="en-GB" sz="1800" b="1" dirty="0">
                <a:solidFill>
                  <a:prstClr val="black"/>
                </a:solidFill>
              </a:rPr>
              <a:t>A </a:t>
            </a:r>
            <a:r>
              <a:rPr lang="en-GB" sz="1800" b="1" dirty="0" smtClean="0">
                <a:solidFill>
                  <a:prstClr val="black"/>
                </a:solidFill>
              </a:rPr>
              <a:t>servant in God’s </a:t>
            </a:r>
            <a:r>
              <a:rPr lang="en-GB" sz="1800" b="1" dirty="0">
                <a:solidFill>
                  <a:prstClr val="black"/>
                </a:solidFill>
              </a:rPr>
              <a:t>House</a:t>
            </a:r>
          </a:p>
          <a:p>
            <a:pPr lvl="0"/>
            <a:r>
              <a:rPr lang="en-GB" sz="1800" b="1" dirty="0" smtClean="0">
                <a:solidFill>
                  <a:prstClr val="black"/>
                </a:solidFill>
              </a:rPr>
              <a:t>Lifted up the serpent</a:t>
            </a:r>
          </a:p>
          <a:p>
            <a:pPr lvl="0"/>
            <a:r>
              <a:rPr lang="en-GB" sz="1800" b="1" dirty="0" smtClean="0">
                <a:solidFill>
                  <a:prstClr val="black"/>
                </a:solidFill>
              </a:rPr>
              <a:t>Intercessor </a:t>
            </a:r>
            <a:r>
              <a:rPr lang="en-GB" sz="1800" b="1" dirty="0">
                <a:solidFill>
                  <a:prstClr val="black"/>
                </a:solidFill>
              </a:rPr>
              <a:t>and </a:t>
            </a:r>
            <a:r>
              <a:rPr lang="en-GB" sz="1800" b="1" dirty="0" smtClean="0">
                <a:solidFill>
                  <a:prstClr val="black"/>
                </a:solidFill>
              </a:rPr>
              <a:t>offered </a:t>
            </a:r>
            <a:r>
              <a:rPr lang="en-GB" sz="1800" b="1" dirty="0">
                <a:solidFill>
                  <a:prstClr val="black"/>
                </a:solidFill>
              </a:rPr>
              <a:t>substitute</a:t>
            </a:r>
          </a:p>
          <a:p>
            <a:r>
              <a:rPr lang="en-GB" sz="1800" b="1" dirty="0" smtClean="0">
                <a:solidFill>
                  <a:prstClr val="black"/>
                </a:solidFill>
              </a:rPr>
              <a:t>Provided water from the rock</a:t>
            </a:r>
          </a:p>
          <a:p>
            <a:r>
              <a:rPr lang="en-GB" sz="1800" b="1" dirty="0" smtClean="0">
                <a:solidFill>
                  <a:prstClr val="black"/>
                </a:solidFill>
              </a:rPr>
              <a:t>Hoped to lead his </a:t>
            </a:r>
            <a:r>
              <a:rPr lang="en-GB" sz="1800" b="1" dirty="0">
                <a:solidFill>
                  <a:prstClr val="black"/>
                </a:solidFill>
              </a:rPr>
              <a:t>people into </a:t>
            </a:r>
            <a:r>
              <a:rPr lang="en-GB" sz="1800" b="1" dirty="0" smtClean="0">
                <a:solidFill>
                  <a:prstClr val="black"/>
                </a:solidFill>
              </a:rPr>
              <a:t>rest</a:t>
            </a:r>
          </a:p>
          <a:p>
            <a:r>
              <a:rPr lang="en-GB" sz="1800" b="1" dirty="0" smtClean="0">
                <a:solidFill>
                  <a:prstClr val="black"/>
                </a:solidFill>
              </a:rPr>
              <a:t>Transmitted </a:t>
            </a:r>
            <a:r>
              <a:rPr lang="en-GB" sz="1800" b="1" dirty="0">
                <a:solidFill>
                  <a:prstClr val="black"/>
                </a:solidFill>
              </a:rPr>
              <a:t>the written Law</a:t>
            </a:r>
          </a:p>
          <a:p>
            <a:pPr lvl="0"/>
            <a:endParaRPr lang="en-GB" sz="1800" b="1" dirty="0">
              <a:solidFill>
                <a:prstClr val="black"/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>
          <a:xfrm>
            <a:off x="5873579" y="1095632"/>
            <a:ext cx="5478162" cy="5609968"/>
          </a:xfrm>
        </p:spPr>
        <p:txBody>
          <a:bodyPr>
            <a:noAutofit/>
          </a:bodyPr>
          <a:lstStyle/>
          <a:p>
            <a:pPr lvl="0"/>
            <a:r>
              <a:rPr lang="en-GB" sz="1800" b="1" dirty="0">
                <a:solidFill>
                  <a:prstClr val="black"/>
                </a:solidFill>
              </a:rPr>
              <a:t>attempted infanticide </a:t>
            </a:r>
            <a:r>
              <a:rPr lang="en-GB" sz="1800" b="1" dirty="0" smtClean="0">
                <a:solidFill>
                  <a:prstClr val="black"/>
                </a:solidFill>
              </a:rPr>
              <a:t>(Herod)</a:t>
            </a:r>
            <a:endParaRPr lang="en-GB" sz="1800" b="1" dirty="0">
              <a:solidFill>
                <a:prstClr val="black"/>
              </a:solidFill>
            </a:endParaRPr>
          </a:p>
          <a:p>
            <a:pPr lvl="0"/>
            <a:r>
              <a:rPr lang="en-GB" sz="1800" b="1" dirty="0" smtClean="0">
                <a:solidFill>
                  <a:prstClr val="black"/>
                </a:solidFill>
              </a:rPr>
              <a:t>The Good Shepherd</a:t>
            </a:r>
          </a:p>
          <a:p>
            <a:pPr lvl="0"/>
            <a:r>
              <a:rPr lang="en-GB" sz="1800" b="1" dirty="0" smtClean="0">
                <a:solidFill>
                  <a:prstClr val="black"/>
                </a:solidFill>
              </a:rPr>
              <a:t>Out </a:t>
            </a:r>
            <a:r>
              <a:rPr lang="en-GB" sz="1800" b="1" dirty="0">
                <a:solidFill>
                  <a:prstClr val="black"/>
                </a:solidFill>
              </a:rPr>
              <a:t>of Egypt</a:t>
            </a:r>
          </a:p>
          <a:p>
            <a:pPr lvl="0"/>
            <a:r>
              <a:rPr lang="en-GB" sz="1800" b="1" dirty="0">
                <a:solidFill>
                  <a:prstClr val="black"/>
                </a:solidFill>
              </a:rPr>
              <a:t>Leading </a:t>
            </a:r>
            <a:r>
              <a:rPr lang="en-GB" sz="1800" b="1" dirty="0" smtClean="0">
                <a:solidFill>
                  <a:prstClr val="black"/>
                </a:solidFill>
              </a:rPr>
              <a:t>his </a:t>
            </a:r>
            <a:r>
              <a:rPr lang="en-GB" sz="1800" b="1" dirty="0">
                <a:solidFill>
                  <a:prstClr val="black"/>
                </a:solidFill>
              </a:rPr>
              <a:t>people to freedom</a:t>
            </a:r>
          </a:p>
          <a:p>
            <a:pPr lvl="0"/>
            <a:r>
              <a:rPr lang="en-GB" sz="1800" b="1" dirty="0">
                <a:solidFill>
                  <a:prstClr val="black"/>
                </a:solidFill>
              </a:rPr>
              <a:t>Powerful miracles</a:t>
            </a:r>
          </a:p>
          <a:p>
            <a:r>
              <a:rPr lang="en-GB" sz="1800" b="1" dirty="0" smtClean="0">
                <a:solidFill>
                  <a:prstClr val="black"/>
                </a:solidFill>
              </a:rPr>
              <a:t>Lowly and submissive</a:t>
            </a:r>
          </a:p>
          <a:p>
            <a:r>
              <a:rPr lang="en-GB" sz="1800" b="1" dirty="0" smtClean="0">
                <a:solidFill>
                  <a:prstClr val="black"/>
                </a:solidFill>
              </a:rPr>
              <a:t>Opposed </a:t>
            </a:r>
            <a:r>
              <a:rPr lang="en-GB" sz="1800" b="1" dirty="0">
                <a:solidFill>
                  <a:prstClr val="black"/>
                </a:solidFill>
              </a:rPr>
              <a:t>by family</a:t>
            </a:r>
          </a:p>
          <a:p>
            <a:pPr lvl="0"/>
            <a:r>
              <a:rPr lang="en-GB" sz="1800" b="1" dirty="0" smtClean="0">
                <a:solidFill>
                  <a:prstClr val="black"/>
                </a:solidFill>
              </a:rPr>
              <a:t>Exodus – the cross</a:t>
            </a:r>
          </a:p>
          <a:p>
            <a:pPr lvl="0"/>
            <a:r>
              <a:rPr lang="en-GB" sz="1800" b="1" dirty="0" smtClean="0">
                <a:solidFill>
                  <a:prstClr val="black"/>
                </a:solidFill>
              </a:rPr>
              <a:t>The Bread of Life</a:t>
            </a:r>
            <a:endParaRPr lang="en-GB" sz="1800" b="1" dirty="0">
              <a:solidFill>
                <a:prstClr val="black"/>
              </a:solidFill>
            </a:endParaRPr>
          </a:p>
          <a:p>
            <a:pPr lvl="0"/>
            <a:r>
              <a:rPr lang="en-GB" sz="1800" b="1" dirty="0" smtClean="0">
                <a:solidFill>
                  <a:prstClr val="black"/>
                </a:solidFill>
              </a:rPr>
              <a:t>A Son over God’s House</a:t>
            </a:r>
          </a:p>
          <a:p>
            <a:pPr lvl="0"/>
            <a:r>
              <a:rPr lang="en-GB" sz="1800" b="1" dirty="0" smtClean="0">
                <a:solidFill>
                  <a:prstClr val="black"/>
                </a:solidFill>
              </a:rPr>
              <a:t>Was lifted up on the cross</a:t>
            </a:r>
          </a:p>
          <a:p>
            <a:pPr lvl="0"/>
            <a:r>
              <a:rPr lang="en-GB" sz="1800" b="1" dirty="0" smtClean="0">
                <a:solidFill>
                  <a:prstClr val="black"/>
                </a:solidFill>
              </a:rPr>
              <a:t>Intercessor and actual substitute</a:t>
            </a:r>
          </a:p>
          <a:p>
            <a:r>
              <a:rPr lang="en-GB" sz="1800" b="1" dirty="0">
                <a:solidFill>
                  <a:prstClr val="black"/>
                </a:solidFill>
              </a:rPr>
              <a:t>The stricken </a:t>
            </a:r>
            <a:r>
              <a:rPr lang="en-GB" sz="1800" b="1" dirty="0" smtClean="0">
                <a:solidFill>
                  <a:prstClr val="black"/>
                </a:solidFill>
              </a:rPr>
              <a:t>Rock and source of living water</a:t>
            </a:r>
          </a:p>
          <a:p>
            <a:r>
              <a:rPr lang="en-GB" sz="1800" b="1" dirty="0">
                <a:solidFill>
                  <a:prstClr val="black"/>
                </a:solidFill>
              </a:rPr>
              <a:t>Provides rest (shalom) for his people</a:t>
            </a:r>
          </a:p>
          <a:p>
            <a:r>
              <a:rPr lang="en-GB" sz="1800" b="1" dirty="0" smtClean="0">
                <a:solidFill>
                  <a:prstClr val="black"/>
                </a:solidFill>
              </a:rPr>
              <a:t>Took </a:t>
            </a:r>
            <a:r>
              <a:rPr lang="en-GB" sz="1800" b="1" dirty="0">
                <a:solidFill>
                  <a:prstClr val="black"/>
                </a:solidFill>
              </a:rPr>
              <a:t>the penalty of that broken Law</a:t>
            </a:r>
          </a:p>
          <a:p>
            <a:endParaRPr lang="en-GB" sz="1800" dirty="0">
              <a:latin typeface="system-ui"/>
            </a:endParaRPr>
          </a:p>
        </p:txBody>
      </p:sp>
    </p:spTree>
    <p:extLst>
      <p:ext uri="{BB962C8B-B14F-4D97-AF65-F5344CB8AC3E}">
        <p14:creationId xmlns:p14="http://schemas.microsoft.com/office/powerpoint/2010/main" val="9582953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28585" y="200974"/>
            <a:ext cx="63089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>
                <a:latin typeface="system-ui"/>
              </a:rPr>
              <a:t> Moses God’s Servant and Prophet</a:t>
            </a:r>
            <a:endParaRPr lang="en-GB" sz="2800" b="1" dirty="0">
              <a:latin typeface="system-ui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53081" y="934062"/>
            <a:ext cx="7908324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b="0" i="0" dirty="0" smtClean="0">
                <a:solidFill>
                  <a:srgbClr val="000000"/>
                </a:solidFill>
                <a:effectLst/>
                <a:latin typeface="system-ui"/>
              </a:rPr>
              <a:t>Miriam and Aaron spoke against Moses …They said, “Has Yahweh indeed spoken only with Moses? Hasn’t he spoken also with us?” And Yahweh heard it. Now </a:t>
            </a:r>
            <a:r>
              <a:rPr lang="en-GB" sz="2000" b="1" i="0" dirty="0" smtClean="0">
                <a:solidFill>
                  <a:srgbClr val="000000"/>
                </a:solidFill>
                <a:effectLst/>
                <a:latin typeface="system-ui"/>
              </a:rPr>
              <a:t>the man Moses was very humble, more than all the men who were on the surface of the earth</a:t>
            </a:r>
            <a:r>
              <a:rPr lang="en-GB" sz="2000" b="0" i="0" dirty="0" smtClean="0">
                <a:solidFill>
                  <a:srgbClr val="000000"/>
                </a:solidFill>
                <a:effectLst/>
                <a:latin typeface="system-ui"/>
              </a:rPr>
              <a:t> …</a:t>
            </a:r>
            <a:r>
              <a:rPr lang="en-GB" sz="2000" b="1" i="0" baseline="30000" dirty="0" smtClean="0">
                <a:solidFill>
                  <a:srgbClr val="000000"/>
                </a:solidFill>
                <a:effectLst/>
                <a:latin typeface="system-ui"/>
              </a:rPr>
              <a:t> </a:t>
            </a:r>
            <a:r>
              <a:rPr lang="en-GB" sz="2000" b="1" i="0" dirty="0" smtClean="0">
                <a:solidFill>
                  <a:srgbClr val="000000"/>
                </a:solidFill>
                <a:effectLst/>
                <a:latin typeface="system-ui"/>
              </a:rPr>
              <a:t>Yahweh came down </a:t>
            </a:r>
            <a:r>
              <a:rPr lang="en-GB" sz="2000" b="0" i="0" dirty="0" smtClean="0">
                <a:solidFill>
                  <a:srgbClr val="000000"/>
                </a:solidFill>
                <a:effectLst/>
                <a:latin typeface="system-ui"/>
              </a:rPr>
              <a:t>in a pillar of cloud, and stood at the door of the Tent, and called Aaron and Miriam; and they both came forward. He said, </a:t>
            </a:r>
            <a:r>
              <a:rPr lang="en-GB" sz="2000" b="1" i="0" dirty="0" smtClean="0">
                <a:solidFill>
                  <a:srgbClr val="000000"/>
                </a:solidFill>
                <a:effectLst/>
                <a:latin typeface="system-ui"/>
              </a:rPr>
              <a:t>“Now hear my words</a:t>
            </a:r>
            <a:r>
              <a:rPr lang="en-GB" sz="2000" b="0" i="0" dirty="0" smtClean="0">
                <a:solidFill>
                  <a:srgbClr val="000000"/>
                </a:solidFill>
                <a:effectLst/>
                <a:latin typeface="system-ui"/>
              </a:rPr>
              <a:t>. If there is </a:t>
            </a:r>
            <a:r>
              <a:rPr lang="en-GB" sz="2000" b="1" i="0" dirty="0" smtClean="0">
                <a:solidFill>
                  <a:srgbClr val="000000"/>
                </a:solidFill>
                <a:effectLst/>
                <a:latin typeface="system-ui"/>
              </a:rPr>
              <a:t>a prophet </a:t>
            </a:r>
            <a:r>
              <a:rPr lang="en-GB" sz="2000" b="0" i="0" dirty="0" smtClean="0">
                <a:solidFill>
                  <a:srgbClr val="000000"/>
                </a:solidFill>
                <a:effectLst/>
                <a:latin typeface="system-ui"/>
              </a:rPr>
              <a:t>among you, I, Yahweh, will make myself known to him </a:t>
            </a:r>
            <a:r>
              <a:rPr lang="en-GB" sz="2000" b="1" i="0" dirty="0" smtClean="0">
                <a:solidFill>
                  <a:srgbClr val="000000"/>
                </a:solidFill>
                <a:effectLst/>
                <a:latin typeface="system-ui"/>
              </a:rPr>
              <a:t>in a vision</a:t>
            </a:r>
            <a:r>
              <a:rPr lang="en-GB" sz="2000" b="0" i="0" dirty="0" smtClean="0">
                <a:solidFill>
                  <a:srgbClr val="000000"/>
                </a:solidFill>
                <a:effectLst/>
                <a:latin typeface="system-ui"/>
              </a:rPr>
              <a:t>. I will speak with him </a:t>
            </a:r>
            <a:r>
              <a:rPr lang="en-GB" sz="2000" b="1" i="0" dirty="0" smtClean="0">
                <a:solidFill>
                  <a:srgbClr val="000000"/>
                </a:solidFill>
                <a:effectLst/>
                <a:latin typeface="system-ui"/>
              </a:rPr>
              <a:t>in a dream</a:t>
            </a:r>
            <a:r>
              <a:rPr lang="en-GB" sz="2000" b="0" i="0" dirty="0" smtClean="0">
                <a:solidFill>
                  <a:srgbClr val="000000"/>
                </a:solidFill>
                <a:effectLst/>
                <a:latin typeface="system-ui"/>
              </a:rPr>
              <a:t>. </a:t>
            </a:r>
            <a:r>
              <a:rPr lang="en-GB" sz="2000" b="1" i="0" dirty="0" smtClean="0">
                <a:solidFill>
                  <a:srgbClr val="000000"/>
                </a:solidFill>
                <a:effectLst/>
                <a:latin typeface="system-ui"/>
              </a:rPr>
              <a:t>My servant Moses is not so</a:t>
            </a:r>
            <a:r>
              <a:rPr lang="en-GB" sz="2000" b="0" i="0" dirty="0" smtClean="0">
                <a:solidFill>
                  <a:srgbClr val="000000"/>
                </a:solidFill>
                <a:effectLst/>
                <a:latin typeface="system-ui"/>
              </a:rPr>
              <a:t>. </a:t>
            </a:r>
            <a:r>
              <a:rPr lang="en-GB" sz="2000" b="1" i="0" dirty="0" smtClean="0">
                <a:solidFill>
                  <a:srgbClr val="000000"/>
                </a:solidFill>
                <a:effectLst/>
                <a:latin typeface="system-ui"/>
              </a:rPr>
              <a:t>He is faithful in all my house</a:t>
            </a:r>
            <a:r>
              <a:rPr lang="en-GB" sz="2000" b="0" i="0" dirty="0" smtClean="0">
                <a:solidFill>
                  <a:srgbClr val="000000"/>
                </a:solidFill>
                <a:effectLst/>
                <a:latin typeface="system-ui"/>
              </a:rPr>
              <a:t>. </a:t>
            </a:r>
            <a:r>
              <a:rPr lang="en-GB" sz="2000" b="1" i="0" dirty="0" smtClean="0">
                <a:solidFill>
                  <a:srgbClr val="000000"/>
                </a:solidFill>
                <a:effectLst/>
                <a:latin typeface="system-ui"/>
              </a:rPr>
              <a:t>With him, I will speak mouth to mouth, even plainly, and not in riddles; and he shall see Yahweh’s form</a:t>
            </a:r>
            <a:r>
              <a:rPr lang="en-GB" sz="2000" b="0" i="0" dirty="0" smtClean="0">
                <a:solidFill>
                  <a:srgbClr val="000000"/>
                </a:solidFill>
                <a:effectLst/>
                <a:latin typeface="system-ui"/>
              </a:rPr>
              <a:t>. </a:t>
            </a:r>
            <a:r>
              <a:rPr lang="en-GB" sz="2000" b="1" i="0" dirty="0" smtClean="0">
                <a:solidFill>
                  <a:srgbClr val="000000"/>
                </a:solidFill>
                <a:effectLst/>
                <a:latin typeface="system-ui"/>
              </a:rPr>
              <a:t>Why then were you not afraid to speak against my servant</a:t>
            </a:r>
            <a:r>
              <a:rPr lang="en-GB" sz="2000" b="0" i="0" dirty="0" smtClean="0">
                <a:solidFill>
                  <a:srgbClr val="000000"/>
                </a:solidFill>
                <a:effectLst/>
                <a:latin typeface="system-ui"/>
              </a:rPr>
              <a:t>, against Moses?” Num. 12: 1-8 </a:t>
            </a:r>
            <a:endParaRPr lang="en-GB" sz="2000" b="0" i="0" dirty="0">
              <a:solidFill>
                <a:srgbClr val="000000"/>
              </a:solidFill>
              <a:effectLst/>
              <a:latin typeface="system-ui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53080" y="5237358"/>
            <a:ext cx="768590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sz="2000" dirty="0">
                <a:solidFill>
                  <a:srgbClr val="000000"/>
                </a:solidFill>
                <a:latin typeface="system-ui"/>
              </a:rPr>
              <a:t>For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the law was given through Moses. Grace and truth were realized through Jesus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[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the Messiah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] Christ. John 1:17</a:t>
            </a:r>
            <a:endParaRPr lang="en-GB" sz="20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39794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3079" y="3676295"/>
            <a:ext cx="9111049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baseline="30000" dirty="0">
                <a:solidFill>
                  <a:srgbClr val="000000"/>
                </a:solidFill>
                <a:latin typeface="system-ui"/>
              </a:rPr>
              <a:t> 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Yahweh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said to Moses, “Behold, you shall sleep with your fathers.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This people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will rise up and play the prostitute after the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strange gods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of the land where they go to be among them, and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will forsake me and break my covenant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which I have made with 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them. Then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my anger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shall be kindled against them in that day, and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I will forsake them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, and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I will hide my face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from them, and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they shall be devoured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, and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many evils and troubles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shall come on them; so that they will say in that day, ‘Haven’t these evils come on us because our God is not among us?’ </a:t>
            </a:r>
            <a:r>
              <a:rPr lang="en-GB" sz="2000" b="1" dirty="0" smtClean="0">
                <a:solidFill>
                  <a:srgbClr val="000000"/>
                </a:solidFill>
                <a:latin typeface="system-ui"/>
              </a:rPr>
              <a:t>I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will surely hide my face in that day for all the evil which they have done, in that they have turned to other gods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. Deut. 31: 16-18</a:t>
            </a:r>
            <a:endParaRPr lang="en-GB" sz="2000" dirty="0"/>
          </a:p>
        </p:txBody>
      </p:sp>
      <p:sp>
        <p:nvSpPr>
          <p:cNvPr id="3" name="Rectangle 2"/>
          <p:cNvSpPr/>
          <p:nvPr/>
        </p:nvSpPr>
        <p:spPr>
          <a:xfrm>
            <a:off x="453079" y="926920"/>
            <a:ext cx="8542639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>
                <a:solidFill>
                  <a:srgbClr val="000000"/>
                </a:solidFill>
                <a:latin typeface="system-ui"/>
              </a:rPr>
              <a:t>For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this commandment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which I command you today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is not too hard for you or too distant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. </a:t>
            </a:r>
            <a:r>
              <a:rPr lang="en-GB" sz="2000" baseline="30000" dirty="0">
                <a:solidFill>
                  <a:srgbClr val="000000"/>
                </a:solidFill>
                <a:latin typeface="system-ui"/>
              </a:rPr>
              <a:t> 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It is not in heaven, that you should say,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“Who will go up for us to heaven, bring it to us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, and proclaim it to us, that we may do it?” </a:t>
            </a:r>
            <a:r>
              <a:rPr lang="en-GB" sz="2000" baseline="30000" dirty="0">
                <a:solidFill>
                  <a:srgbClr val="000000"/>
                </a:solidFill>
                <a:latin typeface="system-ui"/>
              </a:rPr>
              <a:t> 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Neither is it beyond the sea, that you should say,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“Who will go over the sea (to </a:t>
            </a:r>
            <a:r>
              <a:rPr lang="en-GB" sz="2000" b="1" dirty="0" err="1">
                <a:solidFill>
                  <a:srgbClr val="000000"/>
                </a:solidFill>
                <a:latin typeface="system-ui"/>
              </a:rPr>
              <a:t>Sheol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) for us, bring it to us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, and proclaim it to us, that we may do it?” 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But the word is very near to you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, in your mouth and in your heart,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that you may do it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. Behold, I have set before you today life and prosperity, and death and evil. Deut. 30: 11-15</a:t>
            </a:r>
            <a:endParaRPr lang="en-GB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355896" y="208870"/>
            <a:ext cx="85255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>
                <a:latin typeface="system-ui"/>
              </a:rPr>
              <a:t>The Law was simple but the people were wicked</a:t>
            </a:r>
            <a:endParaRPr lang="en-GB" sz="2800" b="1" dirty="0">
              <a:latin typeface="system-ui"/>
            </a:endParaRPr>
          </a:p>
        </p:txBody>
      </p:sp>
    </p:spTree>
    <p:extLst>
      <p:ext uri="{BB962C8B-B14F-4D97-AF65-F5344CB8AC3E}">
        <p14:creationId xmlns:p14="http://schemas.microsoft.com/office/powerpoint/2010/main" val="10669153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34564" y="497940"/>
            <a:ext cx="792505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 smtClean="0">
                <a:latin typeface="system-ui"/>
              </a:rPr>
              <a:t>Only the Messiah could Descend and Ascend</a:t>
            </a:r>
            <a:endParaRPr lang="en-GB" sz="2800" b="1" dirty="0">
              <a:latin typeface="system-ui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03976" y="1799289"/>
            <a:ext cx="8069655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sz="2000" b="1" dirty="0">
                <a:solidFill>
                  <a:prstClr val="black"/>
                </a:solidFill>
                <a:latin typeface="system-ui"/>
              </a:rPr>
              <a:t>Jerusalem Targum </a:t>
            </a:r>
            <a:r>
              <a:rPr lang="en-GB" sz="2000" dirty="0">
                <a:solidFill>
                  <a:prstClr val="black"/>
                </a:solidFill>
                <a:latin typeface="system-ui"/>
              </a:rPr>
              <a:t>“If only we had a prophet like Moses (the Messiah) who would </a:t>
            </a:r>
            <a:r>
              <a:rPr lang="en-GB" sz="2000" b="1" u="sng" dirty="0">
                <a:solidFill>
                  <a:prstClr val="black"/>
                </a:solidFill>
                <a:latin typeface="system-ui"/>
              </a:rPr>
              <a:t>ascend</a:t>
            </a:r>
            <a:r>
              <a:rPr lang="en-GB" sz="2000" b="1" dirty="0">
                <a:solidFill>
                  <a:prstClr val="black"/>
                </a:solidFill>
                <a:latin typeface="system-ui"/>
              </a:rPr>
              <a:t> into Heaven </a:t>
            </a:r>
            <a:r>
              <a:rPr lang="en-GB" sz="2000" dirty="0">
                <a:solidFill>
                  <a:prstClr val="black"/>
                </a:solidFill>
                <a:latin typeface="system-ui"/>
              </a:rPr>
              <a:t>and would give us the Torah and  would read out to us its commandments”</a:t>
            </a:r>
          </a:p>
        </p:txBody>
      </p:sp>
      <p:sp>
        <p:nvSpPr>
          <p:cNvPr id="5" name="Rectangle 4"/>
          <p:cNvSpPr/>
          <p:nvPr/>
        </p:nvSpPr>
        <p:spPr>
          <a:xfrm>
            <a:off x="503976" y="3400371"/>
            <a:ext cx="8812041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sz="2000" dirty="0">
                <a:solidFill>
                  <a:srgbClr val="000000"/>
                </a:solidFill>
                <a:latin typeface="system-ui"/>
              </a:rPr>
              <a:t>I have not learned wisdom,</a:t>
            </a:r>
            <a:r>
              <a:rPr lang="en-GB" sz="2000" dirty="0">
                <a:solidFill>
                  <a:prstClr val="black"/>
                </a:solidFill>
              </a:rPr>
              <a:t>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neither do I have the knowledge of the Holy One.</a:t>
            </a:r>
            <a:r>
              <a:rPr lang="en-GB" sz="2000" dirty="0">
                <a:solidFill>
                  <a:prstClr val="black"/>
                </a:solidFill>
              </a:rPr>
              <a:t/>
            </a:r>
            <a:br>
              <a:rPr lang="en-GB" sz="2000" dirty="0">
                <a:solidFill>
                  <a:prstClr val="black"/>
                </a:solidFill>
              </a:rPr>
            </a:br>
            <a:r>
              <a:rPr lang="en-GB" sz="2000" b="1" dirty="0">
                <a:solidFill>
                  <a:srgbClr val="000000"/>
                </a:solidFill>
                <a:latin typeface="system-ui"/>
              </a:rPr>
              <a:t>Who has </a:t>
            </a:r>
            <a:r>
              <a:rPr lang="en-GB" sz="2000" b="1" u="sng" dirty="0">
                <a:solidFill>
                  <a:srgbClr val="000000"/>
                </a:solidFill>
                <a:latin typeface="system-ui"/>
              </a:rPr>
              <a:t>ascended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 up into heaven, </a:t>
            </a:r>
            <a:r>
              <a:rPr lang="en-GB" sz="2000" b="1" u="sng" dirty="0">
                <a:solidFill>
                  <a:srgbClr val="000000"/>
                </a:solidFill>
                <a:latin typeface="system-ui"/>
              </a:rPr>
              <a:t>and descended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?</a:t>
            </a:r>
            <a:r>
              <a:rPr lang="en-GB" sz="2000" b="1" dirty="0">
                <a:solidFill>
                  <a:prstClr val="black"/>
                </a:solidFill>
                <a:latin typeface="system-ui"/>
              </a:rPr>
              <a:t/>
            </a:r>
            <a:br>
              <a:rPr lang="en-GB" sz="2000" b="1" dirty="0">
                <a:solidFill>
                  <a:prstClr val="black"/>
                </a:solidFill>
                <a:latin typeface="system-ui"/>
              </a:rPr>
            </a:br>
            <a:r>
              <a:rPr lang="en-GB" sz="2000" dirty="0">
                <a:solidFill>
                  <a:srgbClr val="000000"/>
                </a:solidFill>
                <a:latin typeface="system-ui"/>
              </a:rPr>
              <a:t>Who has gathered the wind in his fists?</a:t>
            </a:r>
            <a:r>
              <a:rPr lang="en-GB" sz="2000" dirty="0">
                <a:solidFill>
                  <a:prstClr val="black"/>
                </a:solidFill>
              </a:rPr>
              <a:t>  </a:t>
            </a:r>
          </a:p>
          <a:p>
            <a:pPr lvl="0"/>
            <a:r>
              <a:rPr lang="en-GB" sz="2000" dirty="0">
                <a:solidFill>
                  <a:srgbClr val="000000"/>
                </a:solidFill>
                <a:latin typeface="system-ui"/>
              </a:rPr>
              <a:t>Who has bound the waters in his garment?</a:t>
            </a:r>
            <a:r>
              <a:rPr lang="en-GB" sz="2000" dirty="0">
                <a:solidFill>
                  <a:prstClr val="black"/>
                </a:solidFill>
              </a:rPr>
              <a:t> </a:t>
            </a:r>
          </a:p>
          <a:p>
            <a:pPr lvl="0"/>
            <a:r>
              <a:rPr lang="en-GB" sz="2000" dirty="0">
                <a:solidFill>
                  <a:srgbClr val="000000"/>
                </a:solidFill>
                <a:latin typeface="system-ui"/>
              </a:rPr>
              <a:t>Who has established all the ends of the earth?</a:t>
            </a:r>
            <a:r>
              <a:rPr lang="en-GB" sz="2000" dirty="0">
                <a:solidFill>
                  <a:prstClr val="black"/>
                </a:solidFill>
              </a:rPr>
              <a:t> </a:t>
            </a:r>
          </a:p>
          <a:p>
            <a:pPr lvl="0"/>
            <a:r>
              <a:rPr lang="en-GB" sz="2000" b="1" dirty="0">
                <a:solidFill>
                  <a:srgbClr val="000000"/>
                </a:solidFill>
                <a:latin typeface="system-ui"/>
              </a:rPr>
              <a:t>What is his name, and what is his son’s name, if you know? </a:t>
            </a:r>
          </a:p>
          <a:p>
            <a:pPr lvl="0"/>
            <a:r>
              <a:rPr lang="en-GB" sz="2000" dirty="0">
                <a:solidFill>
                  <a:srgbClr val="000000"/>
                </a:solidFill>
                <a:latin typeface="system-ui"/>
              </a:rPr>
              <a:t>Prov. 30: 3-4</a:t>
            </a:r>
            <a:endParaRPr lang="en-GB" sz="20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22249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4183" y="1668241"/>
            <a:ext cx="8608540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b="0" i="0" dirty="0" smtClean="0">
                <a:solidFill>
                  <a:srgbClr val="000000"/>
                </a:solidFill>
                <a:effectLst/>
                <a:latin typeface="system-ui"/>
              </a:rPr>
              <a:t>Jesus answered him [Nicodemus], “Are you the teacher of Israel, and don’t understand these things (The need for new birth)? Most certainly I tell you, we speak that which we know, and testify of that which we have seen, and you don’t receive our witness. </a:t>
            </a:r>
            <a:r>
              <a:rPr lang="en-GB" sz="2000" b="1" i="0" dirty="0" smtClean="0">
                <a:solidFill>
                  <a:srgbClr val="000000"/>
                </a:solidFill>
                <a:effectLst/>
                <a:latin typeface="system-ui"/>
              </a:rPr>
              <a:t>If I told you earthly things and you don’t believe, how will you believe if I tell you heavenly things? No one has ascended into heaven but he who descended out of heaven, the Son of Man, who is in heaven.</a:t>
            </a:r>
            <a:r>
              <a:rPr lang="en-GB" sz="2000" b="0" i="0" dirty="0" smtClean="0">
                <a:solidFill>
                  <a:srgbClr val="000000"/>
                </a:solidFill>
                <a:effectLst/>
                <a:latin typeface="system-ui"/>
              </a:rPr>
              <a:t> </a:t>
            </a:r>
          </a:p>
          <a:p>
            <a:endParaRPr lang="en-GB" sz="2000" dirty="0">
              <a:solidFill>
                <a:srgbClr val="000000"/>
              </a:solidFill>
              <a:latin typeface="system-ui"/>
            </a:endParaRPr>
          </a:p>
          <a:p>
            <a:r>
              <a:rPr lang="en-GB" sz="2000" b="1" i="0" dirty="0" smtClean="0">
                <a:solidFill>
                  <a:srgbClr val="000000"/>
                </a:solidFill>
                <a:effectLst/>
                <a:latin typeface="system-ui"/>
              </a:rPr>
              <a:t>As Moses lifted up the serpent in the wilderness, even so must the Son of Man be lifted up</a:t>
            </a:r>
            <a:r>
              <a:rPr lang="en-GB" sz="2000" b="0" i="0" dirty="0" smtClean="0">
                <a:solidFill>
                  <a:srgbClr val="000000"/>
                </a:solidFill>
                <a:effectLst/>
                <a:latin typeface="system-ui"/>
              </a:rPr>
              <a:t>, that whoever believes in him should not perish, but have eternal life. John 3: 10-15</a:t>
            </a:r>
            <a:endParaRPr lang="en-GB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0" y="5373417"/>
            <a:ext cx="872387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>
                <a:latin typeface="system-ui"/>
              </a:rPr>
              <a:t>Jesus descended from Heaven to earth (Incarnation)</a:t>
            </a:r>
          </a:p>
          <a:p>
            <a:pPr algn="ctr"/>
            <a:r>
              <a:rPr lang="en-GB" sz="2400" b="1" dirty="0" smtClean="0">
                <a:latin typeface="system-ui"/>
              </a:rPr>
              <a:t>was lifted up on the Cross and ascended to Glory.</a:t>
            </a:r>
            <a:endParaRPr lang="en-GB" sz="2400" b="1" dirty="0">
              <a:latin typeface="system-ui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13434" y="502221"/>
            <a:ext cx="691888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b="1" dirty="0" smtClean="0">
                <a:solidFill>
                  <a:srgbClr val="000000"/>
                </a:solidFill>
                <a:latin typeface="system-ui"/>
              </a:rPr>
              <a:t>From Heaven - In Heaven – Into Heaven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40047477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3958</TotalTime>
  <Words>1868</Words>
  <Application>Microsoft Office PowerPoint</Application>
  <PresentationFormat>Widescreen</PresentationFormat>
  <Paragraphs>239</Paragraphs>
  <Slides>35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41" baseType="lpstr">
      <vt:lpstr>Arial</vt:lpstr>
      <vt:lpstr>Calibri</vt:lpstr>
      <vt:lpstr>Calibri Light</vt:lpstr>
      <vt:lpstr>EB Garamond 12</vt:lpstr>
      <vt:lpstr>system-ui</vt:lpstr>
      <vt:lpstr>Office Theme</vt:lpstr>
      <vt:lpstr>PowerPoint Presentation</vt:lpstr>
      <vt:lpstr>PowerPoint Presentation</vt:lpstr>
      <vt:lpstr>PowerPoint Presentation</vt:lpstr>
      <vt:lpstr>PowerPoint Presentation</vt:lpstr>
      <vt:lpstr>Moses and Jesus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Roy MIllar</dc:creator>
  <cp:lastModifiedBy>Roy MIllar</cp:lastModifiedBy>
  <cp:revision>157</cp:revision>
  <dcterms:created xsi:type="dcterms:W3CDTF">2020-11-23T09:35:10Z</dcterms:created>
  <dcterms:modified xsi:type="dcterms:W3CDTF">2020-12-04T12:59:18Z</dcterms:modified>
</cp:coreProperties>
</file>