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6" r:id="rId10"/>
    <p:sldId id="265" r:id="rId11"/>
    <p:sldId id="267" r:id="rId12"/>
    <p:sldId id="269" r:id="rId13"/>
    <p:sldId id="270" r:id="rId14"/>
    <p:sldId id="298" r:id="rId15"/>
    <p:sldId id="271" r:id="rId16"/>
    <p:sldId id="272" r:id="rId17"/>
    <p:sldId id="273" r:id="rId18"/>
    <p:sldId id="274" r:id="rId19"/>
    <p:sldId id="268" r:id="rId20"/>
    <p:sldId id="275" r:id="rId21"/>
    <p:sldId id="276" r:id="rId22"/>
    <p:sldId id="277" r:id="rId23"/>
    <p:sldId id="278" r:id="rId24"/>
    <p:sldId id="280" r:id="rId25"/>
    <p:sldId id="286" r:id="rId26"/>
    <p:sldId id="281" r:id="rId27"/>
    <p:sldId id="285" r:id="rId28"/>
    <p:sldId id="282" r:id="rId29"/>
    <p:sldId id="284" r:id="rId30"/>
    <p:sldId id="287" r:id="rId31"/>
    <p:sldId id="288" r:id="rId32"/>
    <p:sldId id="289" r:id="rId33"/>
    <p:sldId id="290" r:id="rId34"/>
    <p:sldId id="291" r:id="rId35"/>
    <p:sldId id="293" r:id="rId36"/>
    <p:sldId id="292" r:id="rId37"/>
    <p:sldId id="294" r:id="rId38"/>
    <p:sldId id="295" r:id="rId39"/>
    <p:sldId id="296" r:id="rId40"/>
    <p:sldId id="297"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5" autoAdjust="0"/>
    <p:restoredTop sz="96238" autoAdjust="0"/>
  </p:normalViewPr>
  <p:slideViewPr>
    <p:cSldViewPr snapToGrid="0">
      <p:cViewPr varScale="1">
        <p:scale>
          <a:sx n="116" d="100"/>
          <a:sy n="116" d="100"/>
        </p:scale>
        <p:origin x="39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0A0E0AA-A817-420D-A81E-40B083F590B5}" type="datetimeFigureOut">
              <a:rPr lang="en-GB" smtClean="0"/>
              <a:t>29/03/2021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8E929B-785B-4E98-BA46-1306B432D7B3}" type="slidenum">
              <a:rPr lang="en-GB" smtClean="0"/>
              <a:t>‹#›</a:t>
            </a:fld>
            <a:endParaRPr lang="en-GB"/>
          </a:p>
        </p:txBody>
      </p:sp>
    </p:spTree>
    <p:extLst>
      <p:ext uri="{BB962C8B-B14F-4D97-AF65-F5344CB8AC3E}">
        <p14:creationId xmlns:p14="http://schemas.microsoft.com/office/powerpoint/2010/main" val="2392903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0A0E0AA-A817-420D-A81E-40B083F590B5}" type="datetimeFigureOut">
              <a:rPr lang="en-GB" smtClean="0"/>
              <a:t>29/03/2021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8E929B-785B-4E98-BA46-1306B432D7B3}" type="slidenum">
              <a:rPr lang="en-GB" smtClean="0"/>
              <a:t>‹#›</a:t>
            </a:fld>
            <a:endParaRPr lang="en-GB"/>
          </a:p>
        </p:txBody>
      </p:sp>
    </p:spTree>
    <p:extLst>
      <p:ext uri="{BB962C8B-B14F-4D97-AF65-F5344CB8AC3E}">
        <p14:creationId xmlns:p14="http://schemas.microsoft.com/office/powerpoint/2010/main" val="982278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0A0E0AA-A817-420D-A81E-40B083F590B5}" type="datetimeFigureOut">
              <a:rPr lang="en-GB" smtClean="0"/>
              <a:t>29/03/2021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8E929B-785B-4E98-BA46-1306B432D7B3}" type="slidenum">
              <a:rPr lang="en-GB" smtClean="0"/>
              <a:t>‹#›</a:t>
            </a:fld>
            <a:endParaRPr lang="en-GB"/>
          </a:p>
        </p:txBody>
      </p:sp>
    </p:spTree>
    <p:extLst>
      <p:ext uri="{BB962C8B-B14F-4D97-AF65-F5344CB8AC3E}">
        <p14:creationId xmlns:p14="http://schemas.microsoft.com/office/powerpoint/2010/main" val="638159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0A0E0AA-A817-420D-A81E-40B083F590B5}" type="datetimeFigureOut">
              <a:rPr lang="en-GB" smtClean="0"/>
              <a:t>29/03/2021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8E929B-785B-4E98-BA46-1306B432D7B3}" type="slidenum">
              <a:rPr lang="en-GB" smtClean="0"/>
              <a:t>‹#›</a:t>
            </a:fld>
            <a:endParaRPr lang="en-GB"/>
          </a:p>
        </p:txBody>
      </p:sp>
    </p:spTree>
    <p:extLst>
      <p:ext uri="{BB962C8B-B14F-4D97-AF65-F5344CB8AC3E}">
        <p14:creationId xmlns:p14="http://schemas.microsoft.com/office/powerpoint/2010/main" val="3324841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A0E0AA-A817-420D-A81E-40B083F590B5}" type="datetimeFigureOut">
              <a:rPr lang="en-GB" smtClean="0"/>
              <a:t>29/03/2021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8E929B-785B-4E98-BA46-1306B432D7B3}" type="slidenum">
              <a:rPr lang="en-GB" smtClean="0"/>
              <a:t>‹#›</a:t>
            </a:fld>
            <a:endParaRPr lang="en-GB"/>
          </a:p>
        </p:txBody>
      </p:sp>
    </p:spTree>
    <p:extLst>
      <p:ext uri="{BB962C8B-B14F-4D97-AF65-F5344CB8AC3E}">
        <p14:creationId xmlns:p14="http://schemas.microsoft.com/office/powerpoint/2010/main" val="3697827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0A0E0AA-A817-420D-A81E-40B083F590B5}" type="datetimeFigureOut">
              <a:rPr lang="en-GB" smtClean="0"/>
              <a:t>29/03/2021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C8E929B-785B-4E98-BA46-1306B432D7B3}" type="slidenum">
              <a:rPr lang="en-GB" smtClean="0"/>
              <a:t>‹#›</a:t>
            </a:fld>
            <a:endParaRPr lang="en-GB"/>
          </a:p>
        </p:txBody>
      </p:sp>
    </p:spTree>
    <p:extLst>
      <p:ext uri="{BB962C8B-B14F-4D97-AF65-F5344CB8AC3E}">
        <p14:creationId xmlns:p14="http://schemas.microsoft.com/office/powerpoint/2010/main" val="2986635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0A0E0AA-A817-420D-A81E-40B083F590B5}" type="datetimeFigureOut">
              <a:rPr lang="en-GB" smtClean="0"/>
              <a:t>29/03/2021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C8E929B-785B-4E98-BA46-1306B432D7B3}" type="slidenum">
              <a:rPr lang="en-GB" smtClean="0"/>
              <a:t>‹#›</a:t>
            </a:fld>
            <a:endParaRPr lang="en-GB"/>
          </a:p>
        </p:txBody>
      </p:sp>
    </p:spTree>
    <p:extLst>
      <p:ext uri="{BB962C8B-B14F-4D97-AF65-F5344CB8AC3E}">
        <p14:creationId xmlns:p14="http://schemas.microsoft.com/office/powerpoint/2010/main" val="3327774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0A0E0AA-A817-420D-A81E-40B083F590B5}" type="datetimeFigureOut">
              <a:rPr lang="en-GB" smtClean="0"/>
              <a:t>29/03/2021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C8E929B-785B-4E98-BA46-1306B432D7B3}" type="slidenum">
              <a:rPr lang="en-GB" smtClean="0"/>
              <a:t>‹#›</a:t>
            </a:fld>
            <a:endParaRPr lang="en-GB"/>
          </a:p>
        </p:txBody>
      </p:sp>
    </p:spTree>
    <p:extLst>
      <p:ext uri="{BB962C8B-B14F-4D97-AF65-F5344CB8AC3E}">
        <p14:creationId xmlns:p14="http://schemas.microsoft.com/office/powerpoint/2010/main" val="1949338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A0E0AA-A817-420D-A81E-40B083F590B5}" type="datetimeFigureOut">
              <a:rPr lang="en-GB" smtClean="0"/>
              <a:t>29/03/2021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C8E929B-785B-4E98-BA46-1306B432D7B3}" type="slidenum">
              <a:rPr lang="en-GB" smtClean="0"/>
              <a:t>‹#›</a:t>
            </a:fld>
            <a:endParaRPr lang="en-GB"/>
          </a:p>
        </p:txBody>
      </p:sp>
    </p:spTree>
    <p:extLst>
      <p:ext uri="{BB962C8B-B14F-4D97-AF65-F5344CB8AC3E}">
        <p14:creationId xmlns:p14="http://schemas.microsoft.com/office/powerpoint/2010/main" val="2926200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A0E0AA-A817-420D-A81E-40B083F590B5}" type="datetimeFigureOut">
              <a:rPr lang="en-GB" smtClean="0"/>
              <a:t>29/03/2021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C8E929B-785B-4E98-BA46-1306B432D7B3}" type="slidenum">
              <a:rPr lang="en-GB" smtClean="0"/>
              <a:t>‹#›</a:t>
            </a:fld>
            <a:endParaRPr lang="en-GB"/>
          </a:p>
        </p:txBody>
      </p:sp>
    </p:spTree>
    <p:extLst>
      <p:ext uri="{BB962C8B-B14F-4D97-AF65-F5344CB8AC3E}">
        <p14:creationId xmlns:p14="http://schemas.microsoft.com/office/powerpoint/2010/main" val="2413428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A0E0AA-A817-420D-A81E-40B083F590B5}" type="datetimeFigureOut">
              <a:rPr lang="en-GB" smtClean="0"/>
              <a:t>29/03/2021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C8E929B-785B-4E98-BA46-1306B432D7B3}" type="slidenum">
              <a:rPr lang="en-GB" smtClean="0"/>
              <a:t>‹#›</a:t>
            </a:fld>
            <a:endParaRPr lang="en-GB"/>
          </a:p>
        </p:txBody>
      </p:sp>
    </p:spTree>
    <p:extLst>
      <p:ext uri="{BB962C8B-B14F-4D97-AF65-F5344CB8AC3E}">
        <p14:creationId xmlns:p14="http://schemas.microsoft.com/office/powerpoint/2010/main" val="3341684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A0E0AA-A817-420D-A81E-40B083F590B5}" type="datetimeFigureOut">
              <a:rPr lang="en-GB" smtClean="0"/>
              <a:t>29/03/2021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8E929B-785B-4E98-BA46-1306B432D7B3}" type="slidenum">
              <a:rPr lang="en-GB" smtClean="0"/>
              <a:t>‹#›</a:t>
            </a:fld>
            <a:endParaRPr lang="en-GB"/>
          </a:p>
        </p:txBody>
      </p:sp>
    </p:spTree>
    <p:extLst>
      <p:ext uri="{BB962C8B-B14F-4D97-AF65-F5344CB8AC3E}">
        <p14:creationId xmlns:p14="http://schemas.microsoft.com/office/powerpoint/2010/main" val="20135152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3417" y="922297"/>
            <a:ext cx="6096000" cy="1077218"/>
          </a:xfrm>
          <a:prstGeom prst="rect">
            <a:avLst/>
          </a:prstGeom>
        </p:spPr>
        <p:txBody>
          <a:bodyPr>
            <a:spAutoFit/>
          </a:bodyPr>
          <a:lstStyle/>
          <a:p>
            <a:pPr lvl="0" algn="ctr"/>
            <a:r>
              <a:rPr lang="en-GB" sz="3200" b="1" dirty="0">
                <a:solidFill>
                  <a:prstClr val="black"/>
                </a:solidFill>
              </a:rPr>
              <a:t>The Visions and Prophecies of Zechariah</a:t>
            </a:r>
          </a:p>
        </p:txBody>
      </p:sp>
      <p:sp>
        <p:nvSpPr>
          <p:cNvPr id="3" name="Rectangle 2"/>
          <p:cNvSpPr/>
          <p:nvPr/>
        </p:nvSpPr>
        <p:spPr>
          <a:xfrm>
            <a:off x="2354673" y="2803105"/>
            <a:ext cx="1755609" cy="584775"/>
          </a:xfrm>
          <a:prstGeom prst="rect">
            <a:avLst/>
          </a:prstGeom>
        </p:spPr>
        <p:txBody>
          <a:bodyPr wrap="none">
            <a:spAutoFit/>
          </a:bodyPr>
          <a:lstStyle/>
          <a:p>
            <a:pPr lvl="0"/>
            <a:r>
              <a:rPr lang="en-GB" sz="3200" b="1" dirty="0">
                <a:solidFill>
                  <a:prstClr val="black"/>
                </a:solidFill>
              </a:rPr>
              <a:t>Session </a:t>
            </a:r>
            <a:r>
              <a:rPr lang="en-GB" sz="3200" b="1" dirty="0" smtClean="0">
                <a:solidFill>
                  <a:prstClr val="black"/>
                </a:solidFill>
              </a:rPr>
              <a:t>4</a:t>
            </a:r>
            <a:endParaRPr lang="en-GB" sz="3200" b="1" dirty="0">
              <a:solidFill>
                <a:prstClr val="black"/>
              </a:solidFill>
            </a:endParaRPr>
          </a:p>
        </p:txBody>
      </p:sp>
    </p:spTree>
    <p:extLst>
      <p:ext uri="{BB962C8B-B14F-4D97-AF65-F5344CB8AC3E}">
        <p14:creationId xmlns:p14="http://schemas.microsoft.com/office/powerpoint/2010/main" val="11741626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1979" y="454237"/>
            <a:ext cx="6137129" cy="461665"/>
          </a:xfrm>
          <a:prstGeom prst="rect">
            <a:avLst/>
          </a:prstGeom>
          <a:noFill/>
        </p:spPr>
        <p:txBody>
          <a:bodyPr wrap="none" rtlCol="0">
            <a:spAutoFit/>
          </a:bodyPr>
          <a:lstStyle/>
          <a:p>
            <a:r>
              <a:rPr lang="en-GB" sz="2400" b="1" dirty="0" smtClean="0">
                <a:latin typeface="system-ui"/>
              </a:rPr>
              <a:t>The Solution – Yahweh’s </a:t>
            </a:r>
            <a:r>
              <a:rPr lang="en-GB" sz="2400" b="1" dirty="0" smtClean="0">
                <a:latin typeface="system-ui"/>
              </a:rPr>
              <a:t>Word and Spirit</a:t>
            </a:r>
            <a:endParaRPr lang="en-GB" sz="2400" b="1" dirty="0">
              <a:latin typeface="system-ui"/>
            </a:endParaRPr>
          </a:p>
        </p:txBody>
      </p:sp>
      <p:sp>
        <p:nvSpPr>
          <p:cNvPr id="3" name="Rectangle 2"/>
          <p:cNvSpPr/>
          <p:nvPr/>
        </p:nvSpPr>
        <p:spPr>
          <a:xfrm>
            <a:off x="390260" y="1265980"/>
            <a:ext cx="6096000" cy="1323439"/>
          </a:xfrm>
          <a:prstGeom prst="rect">
            <a:avLst/>
          </a:prstGeom>
        </p:spPr>
        <p:txBody>
          <a:bodyPr>
            <a:spAutoFit/>
          </a:bodyPr>
          <a:lstStyle/>
          <a:p>
            <a:pPr lvl="0"/>
            <a:r>
              <a:rPr lang="en-GB" sz="2000" b="1" dirty="0">
                <a:solidFill>
                  <a:srgbClr val="000000"/>
                </a:solidFill>
                <a:latin typeface="system-ui"/>
              </a:rPr>
              <a:t>Yahweh’s word </a:t>
            </a:r>
            <a:r>
              <a:rPr lang="en-GB" sz="2000" dirty="0">
                <a:solidFill>
                  <a:srgbClr val="000000"/>
                </a:solidFill>
                <a:latin typeface="system-ui"/>
              </a:rPr>
              <a:t>to Zerubbabel, saying, ‘Not by might, (of an army) nor by power (of a man), but </a:t>
            </a:r>
            <a:r>
              <a:rPr lang="en-GB" sz="2000" b="1" dirty="0">
                <a:solidFill>
                  <a:srgbClr val="000000"/>
                </a:solidFill>
                <a:latin typeface="system-ui"/>
              </a:rPr>
              <a:t>by my Spirit</a:t>
            </a:r>
            <a:r>
              <a:rPr lang="en-GB" sz="2000" dirty="0">
                <a:solidFill>
                  <a:srgbClr val="000000"/>
                </a:solidFill>
                <a:latin typeface="system-ui"/>
              </a:rPr>
              <a:t>,’ </a:t>
            </a:r>
            <a:r>
              <a:rPr lang="en-GB" sz="2000" b="1" dirty="0">
                <a:solidFill>
                  <a:srgbClr val="000000"/>
                </a:solidFill>
                <a:latin typeface="system-ui"/>
              </a:rPr>
              <a:t>says the </a:t>
            </a:r>
            <a:r>
              <a:rPr lang="en-GB" b="1" dirty="0">
                <a:solidFill>
                  <a:srgbClr val="000000"/>
                </a:solidFill>
                <a:latin typeface="system-ui"/>
              </a:rPr>
              <a:t>LORD</a:t>
            </a:r>
            <a:r>
              <a:rPr lang="en-GB" sz="2000" b="1" dirty="0">
                <a:solidFill>
                  <a:srgbClr val="000000"/>
                </a:solidFill>
                <a:latin typeface="system-ui"/>
              </a:rPr>
              <a:t> of Hosts</a:t>
            </a:r>
            <a:r>
              <a:rPr lang="en-GB" sz="2000" dirty="0" smtClean="0">
                <a:solidFill>
                  <a:srgbClr val="000000"/>
                </a:solidFill>
                <a:latin typeface="system-ui"/>
              </a:rPr>
              <a:t>.</a:t>
            </a:r>
            <a:r>
              <a:rPr lang="en-GB" sz="2000" b="1" dirty="0">
                <a:solidFill>
                  <a:srgbClr val="000000"/>
                </a:solidFill>
                <a:latin typeface="system-ui"/>
              </a:rPr>
              <a:t> </a:t>
            </a:r>
            <a:r>
              <a:rPr lang="en-GB" sz="2000" dirty="0" smtClean="0">
                <a:solidFill>
                  <a:srgbClr val="000000"/>
                </a:solidFill>
                <a:latin typeface="system-ui"/>
              </a:rPr>
              <a:t>What </a:t>
            </a:r>
            <a:r>
              <a:rPr lang="en-GB" sz="2000" dirty="0">
                <a:solidFill>
                  <a:srgbClr val="000000"/>
                </a:solidFill>
                <a:latin typeface="system-ui"/>
              </a:rPr>
              <a:t>are you, great mountain? Before Zerubbabel </a:t>
            </a:r>
            <a:r>
              <a:rPr lang="en-GB" sz="2000" dirty="0" smtClean="0">
                <a:solidFill>
                  <a:srgbClr val="000000"/>
                </a:solidFill>
                <a:latin typeface="system-ui"/>
              </a:rPr>
              <a:t>- a plain.</a:t>
            </a:r>
            <a:endParaRPr lang="en-GB" sz="2000" dirty="0">
              <a:solidFill>
                <a:prstClr val="black"/>
              </a:solidFill>
            </a:endParaRPr>
          </a:p>
        </p:txBody>
      </p:sp>
      <p:sp>
        <p:nvSpPr>
          <p:cNvPr id="5" name="Rectangle 4"/>
          <p:cNvSpPr/>
          <p:nvPr/>
        </p:nvSpPr>
        <p:spPr>
          <a:xfrm>
            <a:off x="279165" y="2939497"/>
            <a:ext cx="6318190" cy="1323439"/>
          </a:xfrm>
          <a:prstGeom prst="rect">
            <a:avLst/>
          </a:prstGeom>
        </p:spPr>
        <p:txBody>
          <a:bodyPr wrap="square">
            <a:spAutoFit/>
          </a:bodyPr>
          <a:lstStyle/>
          <a:p>
            <a:r>
              <a:rPr lang="en-GB" sz="2000" dirty="0">
                <a:solidFill>
                  <a:srgbClr val="000000"/>
                </a:solidFill>
                <a:latin typeface="system-ui"/>
              </a:rPr>
              <a:t>Moreover </a:t>
            </a:r>
            <a:r>
              <a:rPr lang="en-GB" sz="2000" b="1" dirty="0">
                <a:solidFill>
                  <a:srgbClr val="000000"/>
                </a:solidFill>
                <a:latin typeface="system-ui"/>
              </a:rPr>
              <a:t>Yahweh’s word came to me</a:t>
            </a:r>
            <a:r>
              <a:rPr lang="en-GB" sz="2000" dirty="0">
                <a:solidFill>
                  <a:srgbClr val="000000"/>
                </a:solidFill>
                <a:latin typeface="system-ui"/>
              </a:rPr>
              <a:t>, saying, </a:t>
            </a:r>
            <a:r>
              <a:rPr lang="en-GB" sz="2000" b="1" baseline="30000" dirty="0">
                <a:solidFill>
                  <a:srgbClr val="000000"/>
                </a:solidFill>
                <a:latin typeface="system-ui"/>
              </a:rPr>
              <a:t> </a:t>
            </a:r>
            <a:r>
              <a:rPr lang="en-GB" sz="2000" dirty="0">
                <a:solidFill>
                  <a:srgbClr val="000000"/>
                </a:solidFill>
                <a:latin typeface="system-ui"/>
              </a:rPr>
              <a:t>“The hands of Zerubbabel have laid </a:t>
            </a:r>
            <a:r>
              <a:rPr lang="en-GB" sz="2000" b="1" dirty="0">
                <a:solidFill>
                  <a:srgbClr val="000000"/>
                </a:solidFill>
                <a:latin typeface="system-ui"/>
              </a:rPr>
              <a:t>the foundation </a:t>
            </a:r>
            <a:r>
              <a:rPr lang="en-GB" sz="2000" dirty="0">
                <a:solidFill>
                  <a:srgbClr val="000000"/>
                </a:solidFill>
                <a:latin typeface="system-ui"/>
              </a:rPr>
              <a:t>of this house. His hands shall also finish </a:t>
            </a:r>
            <a:r>
              <a:rPr lang="en-GB" sz="2000" dirty="0" smtClean="0">
                <a:solidFill>
                  <a:srgbClr val="000000"/>
                </a:solidFill>
                <a:latin typeface="system-ui"/>
              </a:rPr>
              <a:t>it ... he will bring out </a:t>
            </a:r>
            <a:r>
              <a:rPr lang="en-GB" sz="2000" b="1" dirty="0" smtClean="0">
                <a:solidFill>
                  <a:srgbClr val="000000"/>
                </a:solidFill>
                <a:latin typeface="system-ui"/>
              </a:rPr>
              <a:t>the capstone.</a:t>
            </a:r>
            <a:endParaRPr lang="en-GB" b="1" dirty="0"/>
          </a:p>
        </p:txBody>
      </p:sp>
      <p:sp>
        <p:nvSpPr>
          <p:cNvPr id="4" name="Rectangle 3"/>
          <p:cNvSpPr/>
          <p:nvPr/>
        </p:nvSpPr>
        <p:spPr>
          <a:xfrm>
            <a:off x="241979" y="4700840"/>
            <a:ext cx="8275945" cy="1631216"/>
          </a:xfrm>
          <a:prstGeom prst="rect">
            <a:avLst/>
          </a:prstGeom>
        </p:spPr>
        <p:txBody>
          <a:bodyPr wrap="square">
            <a:spAutoFit/>
          </a:bodyPr>
          <a:lstStyle/>
          <a:p>
            <a:pPr lvl="0"/>
            <a:r>
              <a:rPr lang="en-GB" sz="2000" dirty="0">
                <a:solidFill>
                  <a:srgbClr val="000000"/>
                </a:solidFill>
                <a:latin typeface="system-ui"/>
              </a:rPr>
              <a:t>Then the disciples came to Jesus privately, and said, “Why weren’t </a:t>
            </a:r>
            <a:endParaRPr lang="en-GB" sz="2000" dirty="0" smtClean="0">
              <a:solidFill>
                <a:srgbClr val="000000"/>
              </a:solidFill>
              <a:latin typeface="system-ui"/>
            </a:endParaRPr>
          </a:p>
          <a:p>
            <a:pPr lvl="0"/>
            <a:r>
              <a:rPr lang="en-GB" sz="2000" dirty="0" smtClean="0">
                <a:solidFill>
                  <a:srgbClr val="000000"/>
                </a:solidFill>
                <a:latin typeface="system-ui"/>
              </a:rPr>
              <a:t>we </a:t>
            </a:r>
            <a:r>
              <a:rPr lang="en-GB" sz="2000" dirty="0">
                <a:solidFill>
                  <a:srgbClr val="000000"/>
                </a:solidFill>
                <a:latin typeface="system-ui"/>
              </a:rPr>
              <a:t>able to cast it out?” He said to them, “Because of your unbelief. </a:t>
            </a:r>
            <a:endParaRPr lang="en-GB" sz="2000" dirty="0" smtClean="0">
              <a:solidFill>
                <a:srgbClr val="000000"/>
              </a:solidFill>
              <a:latin typeface="system-ui"/>
            </a:endParaRPr>
          </a:p>
          <a:p>
            <a:pPr lvl="0"/>
            <a:r>
              <a:rPr lang="en-GB" sz="2000" dirty="0" smtClean="0">
                <a:solidFill>
                  <a:srgbClr val="000000"/>
                </a:solidFill>
                <a:latin typeface="system-ui"/>
              </a:rPr>
              <a:t>For </a:t>
            </a:r>
            <a:r>
              <a:rPr lang="en-GB" sz="2000" dirty="0">
                <a:solidFill>
                  <a:srgbClr val="000000"/>
                </a:solidFill>
                <a:latin typeface="system-ui"/>
              </a:rPr>
              <a:t>most certainly I tell you, if you have faith as a grain of mustard </a:t>
            </a:r>
            <a:endParaRPr lang="en-GB" sz="2000" dirty="0" smtClean="0">
              <a:solidFill>
                <a:srgbClr val="000000"/>
              </a:solidFill>
              <a:latin typeface="system-ui"/>
            </a:endParaRPr>
          </a:p>
          <a:p>
            <a:pPr lvl="0"/>
            <a:r>
              <a:rPr lang="en-GB" sz="2000" dirty="0" smtClean="0">
                <a:solidFill>
                  <a:srgbClr val="000000"/>
                </a:solidFill>
                <a:latin typeface="system-ui"/>
              </a:rPr>
              <a:t>seed</a:t>
            </a:r>
            <a:r>
              <a:rPr lang="en-GB" sz="2000" dirty="0">
                <a:solidFill>
                  <a:srgbClr val="000000"/>
                </a:solidFill>
                <a:latin typeface="system-ui"/>
              </a:rPr>
              <a:t>, </a:t>
            </a:r>
            <a:r>
              <a:rPr lang="en-GB" sz="2000" b="1" dirty="0">
                <a:solidFill>
                  <a:srgbClr val="000000"/>
                </a:solidFill>
                <a:latin typeface="system-ui"/>
              </a:rPr>
              <a:t>you will tell this mountain, ‘Move from here to there,’ and </a:t>
            </a:r>
            <a:endParaRPr lang="en-GB" sz="2000" b="1" dirty="0" smtClean="0">
              <a:solidFill>
                <a:srgbClr val="000000"/>
              </a:solidFill>
              <a:latin typeface="system-ui"/>
            </a:endParaRPr>
          </a:p>
          <a:p>
            <a:pPr lvl="0"/>
            <a:r>
              <a:rPr lang="en-GB" sz="2000" b="1" dirty="0" smtClean="0">
                <a:solidFill>
                  <a:srgbClr val="000000"/>
                </a:solidFill>
                <a:latin typeface="system-ui"/>
              </a:rPr>
              <a:t>it </a:t>
            </a:r>
            <a:r>
              <a:rPr lang="en-GB" sz="2000" b="1" dirty="0">
                <a:solidFill>
                  <a:srgbClr val="000000"/>
                </a:solidFill>
                <a:latin typeface="system-ui"/>
              </a:rPr>
              <a:t>will move; and nothing will be impossible for you</a:t>
            </a:r>
            <a:r>
              <a:rPr lang="en-GB" sz="2000" dirty="0">
                <a:solidFill>
                  <a:srgbClr val="000000"/>
                </a:solidFill>
                <a:latin typeface="system-ui"/>
              </a:rPr>
              <a:t>. Matt. 17:19-20</a:t>
            </a:r>
            <a:endParaRPr lang="en-GB" sz="2000" dirty="0">
              <a:solidFill>
                <a:prstClr val="black"/>
              </a:solidFill>
            </a:endParaRPr>
          </a:p>
        </p:txBody>
      </p:sp>
    </p:spTree>
    <p:extLst>
      <p:ext uri="{BB962C8B-B14F-4D97-AF65-F5344CB8AC3E}">
        <p14:creationId xmlns:p14="http://schemas.microsoft.com/office/powerpoint/2010/main" val="33542133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18603" y="418744"/>
            <a:ext cx="4661854" cy="461665"/>
          </a:xfrm>
          <a:prstGeom prst="rect">
            <a:avLst/>
          </a:prstGeom>
          <a:noFill/>
        </p:spPr>
        <p:txBody>
          <a:bodyPr wrap="none" rtlCol="0">
            <a:spAutoFit/>
          </a:bodyPr>
          <a:lstStyle/>
          <a:p>
            <a:r>
              <a:rPr lang="en-GB" sz="2400" b="1" dirty="0" smtClean="0">
                <a:latin typeface="system-ui"/>
              </a:rPr>
              <a:t>Grace and Faith in Partnership</a:t>
            </a:r>
            <a:endParaRPr lang="en-GB" sz="2400" b="1" dirty="0">
              <a:latin typeface="system-ui"/>
            </a:endParaRPr>
          </a:p>
        </p:txBody>
      </p:sp>
      <p:sp>
        <p:nvSpPr>
          <p:cNvPr id="3" name="Rectangle 2"/>
          <p:cNvSpPr/>
          <p:nvPr/>
        </p:nvSpPr>
        <p:spPr>
          <a:xfrm>
            <a:off x="536740" y="1496549"/>
            <a:ext cx="6096000" cy="1323439"/>
          </a:xfrm>
          <a:prstGeom prst="rect">
            <a:avLst/>
          </a:prstGeom>
        </p:spPr>
        <p:txBody>
          <a:bodyPr>
            <a:spAutoFit/>
          </a:bodyPr>
          <a:lstStyle/>
          <a:p>
            <a:pPr marL="342900" indent="-342900">
              <a:buFont typeface="Arial" panose="020B0604020202020204" pitchFamily="34" charset="0"/>
              <a:buChar char="•"/>
            </a:pPr>
            <a:r>
              <a:rPr lang="en-GB" sz="2000" dirty="0" smtClean="0">
                <a:solidFill>
                  <a:srgbClr val="000000"/>
                </a:solidFill>
                <a:latin typeface="system-ui"/>
              </a:rPr>
              <a:t>He </a:t>
            </a:r>
            <a:r>
              <a:rPr lang="en-GB" sz="2000" dirty="0">
                <a:solidFill>
                  <a:srgbClr val="000000"/>
                </a:solidFill>
                <a:latin typeface="system-ui"/>
              </a:rPr>
              <a:t>will bring out the capstone with shouts of ‘Grace, grace, </a:t>
            </a:r>
            <a:r>
              <a:rPr lang="en-GB" sz="2000" dirty="0" smtClean="0">
                <a:solidFill>
                  <a:srgbClr val="000000"/>
                </a:solidFill>
                <a:latin typeface="system-ui"/>
              </a:rPr>
              <a:t>(</a:t>
            </a:r>
            <a:r>
              <a:rPr lang="en-GB" sz="2000" b="1" dirty="0" smtClean="0">
                <a:solidFill>
                  <a:srgbClr val="000000"/>
                </a:solidFill>
                <a:latin typeface="system-ui"/>
              </a:rPr>
              <a:t>abundant grace</a:t>
            </a:r>
            <a:r>
              <a:rPr lang="en-GB" sz="2000" dirty="0" smtClean="0">
                <a:solidFill>
                  <a:srgbClr val="000000"/>
                </a:solidFill>
                <a:latin typeface="system-ui"/>
              </a:rPr>
              <a:t>) to it.</a:t>
            </a:r>
          </a:p>
          <a:p>
            <a:endParaRPr lang="en-GB" sz="2000" dirty="0">
              <a:solidFill>
                <a:srgbClr val="000000"/>
              </a:solidFill>
              <a:latin typeface="system-ui"/>
            </a:endParaRPr>
          </a:p>
          <a:p>
            <a:pPr marL="342900" indent="-342900">
              <a:buFont typeface="Arial" panose="020B0604020202020204" pitchFamily="34" charset="0"/>
              <a:buChar char="•"/>
            </a:pPr>
            <a:r>
              <a:rPr lang="en-GB" sz="2000" dirty="0" smtClean="0">
                <a:solidFill>
                  <a:srgbClr val="000000"/>
                </a:solidFill>
                <a:latin typeface="system-ui"/>
              </a:rPr>
              <a:t>The </a:t>
            </a:r>
            <a:r>
              <a:rPr lang="en-GB" sz="2000" dirty="0">
                <a:solidFill>
                  <a:srgbClr val="000000"/>
                </a:solidFill>
                <a:latin typeface="system-ui"/>
              </a:rPr>
              <a:t>plumb line in </a:t>
            </a:r>
            <a:r>
              <a:rPr lang="en-GB" sz="2000" b="1" dirty="0">
                <a:solidFill>
                  <a:srgbClr val="000000"/>
                </a:solidFill>
                <a:latin typeface="system-ui"/>
              </a:rPr>
              <a:t>the hand of Zerubbabel</a:t>
            </a:r>
            <a:endParaRPr lang="en-GB" b="1" dirty="0"/>
          </a:p>
        </p:txBody>
      </p:sp>
      <p:sp>
        <p:nvSpPr>
          <p:cNvPr id="4" name="TextBox 3"/>
          <p:cNvSpPr txBox="1"/>
          <p:nvPr/>
        </p:nvSpPr>
        <p:spPr>
          <a:xfrm>
            <a:off x="933598" y="3085030"/>
            <a:ext cx="5302285" cy="400110"/>
          </a:xfrm>
          <a:prstGeom prst="rect">
            <a:avLst/>
          </a:prstGeom>
          <a:noFill/>
        </p:spPr>
        <p:txBody>
          <a:bodyPr wrap="none" rtlCol="0">
            <a:spAutoFit/>
          </a:bodyPr>
          <a:lstStyle/>
          <a:p>
            <a:r>
              <a:rPr lang="en-GB" sz="2000" dirty="0" smtClean="0">
                <a:latin typeface="system-ui"/>
              </a:rPr>
              <a:t>Four years  later The Temple was completed </a:t>
            </a:r>
            <a:endParaRPr lang="en-GB" sz="2000" dirty="0">
              <a:latin typeface="system-ui"/>
            </a:endParaRPr>
          </a:p>
        </p:txBody>
      </p:sp>
      <p:sp>
        <p:nvSpPr>
          <p:cNvPr id="5" name="TextBox 4"/>
          <p:cNvSpPr txBox="1"/>
          <p:nvPr/>
        </p:nvSpPr>
        <p:spPr>
          <a:xfrm>
            <a:off x="1472945" y="3823855"/>
            <a:ext cx="3685624" cy="400110"/>
          </a:xfrm>
          <a:prstGeom prst="rect">
            <a:avLst/>
          </a:prstGeom>
          <a:noFill/>
        </p:spPr>
        <p:txBody>
          <a:bodyPr wrap="none" rtlCol="0">
            <a:spAutoFit/>
          </a:bodyPr>
          <a:lstStyle/>
          <a:p>
            <a:r>
              <a:rPr lang="en-GB" sz="2000" b="1" dirty="0" smtClean="0">
                <a:latin typeface="system-ui"/>
              </a:rPr>
              <a:t>God rejoices with His people</a:t>
            </a:r>
            <a:endParaRPr lang="en-GB" sz="2000" b="1" dirty="0">
              <a:latin typeface="system-ui"/>
            </a:endParaRPr>
          </a:p>
        </p:txBody>
      </p:sp>
      <p:sp>
        <p:nvSpPr>
          <p:cNvPr id="6" name="Rectangle 5"/>
          <p:cNvSpPr/>
          <p:nvPr/>
        </p:nvSpPr>
        <p:spPr>
          <a:xfrm>
            <a:off x="517662" y="4562680"/>
            <a:ext cx="7278688" cy="1015663"/>
          </a:xfrm>
          <a:prstGeom prst="rect">
            <a:avLst/>
          </a:prstGeom>
        </p:spPr>
        <p:txBody>
          <a:bodyPr wrap="square">
            <a:spAutoFit/>
          </a:bodyPr>
          <a:lstStyle/>
          <a:p>
            <a:r>
              <a:rPr lang="en-GB" sz="2000" dirty="0">
                <a:solidFill>
                  <a:srgbClr val="000000"/>
                </a:solidFill>
                <a:latin typeface="system-ui"/>
              </a:rPr>
              <a:t>For </a:t>
            </a:r>
            <a:r>
              <a:rPr lang="en-GB" sz="2000" b="1" dirty="0">
                <a:solidFill>
                  <a:srgbClr val="000000"/>
                </a:solidFill>
                <a:latin typeface="system-ui"/>
              </a:rPr>
              <a:t>these seven </a:t>
            </a:r>
            <a:r>
              <a:rPr lang="en-GB" sz="2000" dirty="0">
                <a:solidFill>
                  <a:srgbClr val="000000"/>
                </a:solidFill>
                <a:latin typeface="system-ui"/>
              </a:rPr>
              <a:t>shall rejoice, and shall see the plumb line in the hand of Zerubbabel. These are </a:t>
            </a:r>
            <a:r>
              <a:rPr lang="en-GB" sz="2000" b="1" dirty="0">
                <a:solidFill>
                  <a:srgbClr val="000000"/>
                </a:solidFill>
                <a:latin typeface="system-ui"/>
              </a:rPr>
              <a:t>Yahweh’s eyes</a:t>
            </a:r>
            <a:r>
              <a:rPr lang="en-GB" sz="2000" dirty="0">
                <a:solidFill>
                  <a:srgbClr val="000000"/>
                </a:solidFill>
                <a:latin typeface="system-ui"/>
              </a:rPr>
              <a:t>, which run back and forth through the whole earth.”</a:t>
            </a:r>
            <a:endParaRPr lang="en-GB" dirty="0"/>
          </a:p>
        </p:txBody>
      </p:sp>
    </p:spTree>
    <p:extLst>
      <p:ext uri="{BB962C8B-B14F-4D97-AF65-F5344CB8AC3E}">
        <p14:creationId xmlns:p14="http://schemas.microsoft.com/office/powerpoint/2010/main" val="11299239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71700" y="384465"/>
            <a:ext cx="2539478" cy="461665"/>
          </a:xfrm>
          <a:prstGeom prst="rect">
            <a:avLst/>
          </a:prstGeom>
          <a:noFill/>
        </p:spPr>
        <p:txBody>
          <a:bodyPr wrap="none" rtlCol="0">
            <a:spAutoFit/>
          </a:bodyPr>
          <a:lstStyle/>
          <a:p>
            <a:r>
              <a:rPr lang="en-GB" sz="2400" b="1" dirty="0" smtClean="0">
                <a:latin typeface="system-ui"/>
              </a:rPr>
              <a:t>Initial fulfilment</a:t>
            </a:r>
            <a:endParaRPr lang="en-GB" sz="2400" b="1" dirty="0">
              <a:latin typeface="system-ui"/>
            </a:endParaRPr>
          </a:p>
        </p:txBody>
      </p:sp>
      <p:sp>
        <p:nvSpPr>
          <p:cNvPr id="3" name="TextBox 2"/>
          <p:cNvSpPr txBox="1"/>
          <p:nvPr/>
        </p:nvSpPr>
        <p:spPr>
          <a:xfrm>
            <a:off x="989662" y="1648368"/>
            <a:ext cx="5420074" cy="4093428"/>
          </a:xfrm>
          <a:prstGeom prst="rect">
            <a:avLst/>
          </a:prstGeom>
          <a:noFill/>
        </p:spPr>
        <p:txBody>
          <a:bodyPr wrap="none" rtlCol="0">
            <a:spAutoFit/>
          </a:bodyPr>
          <a:lstStyle/>
          <a:p>
            <a:pPr marL="285750" indent="-285750">
              <a:buFont typeface="Arial" panose="020B0604020202020204" pitchFamily="34" charset="0"/>
              <a:buChar char="•"/>
            </a:pPr>
            <a:r>
              <a:rPr lang="en-GB" sz="2000" dirty="0" smtClean="0">
                <a:latin typeface="system-ui"/>
              </a:rPr>
              <a:t>Temple completed:	Ezra 6:14-15</a:t>
            </a:r>
          </a:p>
          <a:p>
            <a:pPr marL="285750" indent="-285750">
              <a:buFont typeface="Arial" panose="020B0604020202020204" pitchFamily="34" charset="0"/>
              <a:buChar char="•"/>
            </a:pPr>
            <a:endParaRPr lang="en-GB" sz="2000" dirty="0">
              <a:latin typeface="system-ui"/>
            </a:endParaRPr>
          </a:p>
          <a:p>
            <a:pPr marL="285750" indent="-285750">
              <a:buFont typeface="Arial" panose="020B0604020202020204" pitchFamily="34" charset="0"/>
              <a:buChar char="•"/>
            </a:pPr>
            <a:r>
              <a:rPr lang="en-GB" sz="2000" dirty="0" smtClean="0">
                <a:latin typeface="system-ui"/>
              </a:rPr>
              <a:t>Worship restored:   	Ezra 6:13-22</a:t>
            </a:r>
          </a:p>
          <a:p>
            <a:pPr marL="285750" indent="-285750">
              <a:buFont typeface="Arial" panose="020B0604020202020204" pitchFamily="34" charset="0"/>
              <a:buChar char="•"/>
            </a:pPr>
            <a:endParaRPr lang="en-GB" sz="2000" dirty="0">
              <a:latin typeface="system-ui"/>
            </a:endParaRPr>
          </a:p>
          <a:p>
            <a:pPr marL="285750" indent="-285750">
              <a:buFont typeface="Arial" panose="020B0604020202020204" pitchFamily="34" charset="0"/>
              <a:buChar char="•"/>
            </a:pPr>
            <a:r>
              <a:rPr lang="en-GB" sz="2000" dirty="0" smtClean="0">
                <a:latin typeface="system-ui"/>
              </a:rPr>
              <a:t>Walls built              	Nehemiah 6:15-16</a:t>
            </a:r>
          </a:p>
          <a:p>
            <a:pPr marL="285750" indent="-285750">
              <a:buFont typeface="Arial" panose="020B0604020202020204" pitchFamily="34" charset="0"/>
              <a:buChar char="•"/>
            </a:pPr>
            <a:endParaRPr lang="en-GB" sz="2000" dirty="0">
              <a:latin typeface="system-ui"/>
            </a:endParaRPr>
          </a:p>
          <a:p>
            <a:pPr marL="285750" indent="-285750">
              <a:buFont typeface="Arial" panose="020B0604020202020204" pitchFamily="34" charset="0"/>
              <a:buChar char="•"/>
            </a:pPr>
            <a:r>
              <a:rPr lang="en-GB" sz="2000" dirty="0" smtClean="0">
                <a:latin typeface="system-ui"/>
              </a:rPr>
              <a:t>Covenant renewed   	Nehemiah 9:38-10:39</a:t>
            </a:r>
          </a:p>
          <a:p>
            <a:pPr marL="285750" indent="-285750">
              <a:buFont typeface="Arial" panose="020B0604020202020204" pitchFamily="34" charset="0"/>
              <a:buChar char="•"/>
            </a:pPr>
            <a:endParaRPr lang="en-GB" sz="2000" dirty="0">
              <a:latin typeface="system-ui"/>
            </a:endParaRPr>
          </a:p>
          <a:p>
            <a:pPr marL="285750" indent="-285750">
              <a:buFont typeface="Arial" panose="020B0604020202020204" pitchFamily="34" charset="0"/>
              <a:buChar char="•"/>
            </a:pPr>
            <a:r>
              <a:rPr lang="en-GB" sz="2000" dirty="0" smtClean="0">
                <a:latin typeface="system-ui"/>
              </a:rPr>
              <a:t>Holiness enforced	</a:t>
            </a:r>
            <a:r>
              <a:rPr lang="en-GB" sz="2000" dirty="0" smtClean="0">
                <a:solidFill>
                  <a:prstClr val="black"/>
                </a:solidFill>
                <a:latin typeface="system-ui"/>
              </a:rPr>
              <a:t>Nehemiah 13</a:t>
            </a:r>
          </a:p>
          <a:p>
            <a:pPr marL="285750" indent="-285750">
              <a:buFont typeface="Arial" panose="020B0604020202020204" pitchFamily="34" charset="0"/>
              <a:buChar char="•"/>
            </a:pPr>
            <a:endParaRPr lang="en-GB" sz="2000" dirty="0">
              <a:solidFill>
                <a:prstClr val="black"/>
              </a:solidFill>
              <a:latin typeface="system-ui"/>
            </a:endParaRPr>
          </a:p>
          <a:p>
            <a:pPr marL="285750" indent="-285750">
              <a:buFont typeface="Arial" panose="020B0604020202020204" pitchFamily="34" charset="0"/>
              <a:buChar char="•"/>
            </a:pPr>
            <a:r>
              <a:rPr lang="en-GB" sz="2000" dirty="0" smtClean="0">
                <a:solidFill>
                  <a:prstClr val="black"/>
                </a:solidFill>
                <a:latin typeface="system-ui"/>
              </a:rPr>
              <a:t>Paganism repelled	Maccabees </a:t>
            </a:r>
          </a:p>
          <a:p>
            <a:pPr marL="285750" indent="-285750">
              <a:buFont typeface="Arial" panose="020B0604020202020204" pitchFamily="34" charset="0"/>
              <a:buChar char="•"/>
            </a:pPr>
            <a:endParaRPr lang="en-GB" sz="2000" dirty="0">
              <a:solidFill>
                <a:prstClr val="black"/>
              </a:solidFill>
              <a:latin typeface="system-ui"/>
            </a:endParaRPr>
          </a:p>
          <a:p>
            <a:pPr marL="285750" indent="-285750">
              <a:buFont typeface="Arial" panose="020B0604020202020204" pitchFamily="34" charset="0"/>
              <a:buChar char="•"/>
            </a:pPr>
            <a:r>
              <a:rPr lang="en-GB" sz="2000" dirty="0" smtClean="0">
                <a:solidFill>
                  <a:prstClr val="black"/>
                </a:solidFill>
                <a:latin typeface="system-ui"/>
              </a:rPr>
              <a:t>Pharisee movement</a:t>
            </a:r>
            <a:endParaRPr lang="en-GB" sz="2000" dirty="0">
              <a:latin typeface="system-ui"/>
            </a:endParaRPr>
          </a:p>
        </p:txBody>
      </p:sp>
    </p:spTree>
    <p:extLst>
      <p:ext uri="{BB962C8B-B14F-4D97-AF65-F5344CB8AC3E}">
        <p14:creationId xmlns:p14="http://schemas.microsoft.com/office/powerpoint/2010/main" val="9461781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38630" y="611941"/>
            <a:ext cx="1091966" cy="461665"/>
          </a:xfrm>
          <a:prstGeom prst="rect">
            <a:avLst/>
          </a:prstGeom>
          <a:noFill/>
        </p:spPr>
        <p:txBody>
          <a:bodyPr wrap="none" rtlCol="0">
            <a:spAutoFit/>
          </a:bodyPr>
          <a:lstStyle/>
          <a:p>
            <a:r>
              <a:rPr lang="en-GB" sz="2400" b="1" dirty="0" smtClean="0">
                <a:latin typeface="system-ui"/>
              </a:rPr>
              <a:t>5 BCE</a:t>
            </a:r>
            <a:endParaRPr lang="en-GB" sz="2400" b="1" dirty="0">
              <a:latin typeface="system-ui"/>
            </a:endParaRPr>
          </a:p>
        </p:txBody>
      </p:sp>
      <p:sp>
        <p:nvSpPr>
          <p:cNvPr id="3" name="TextBox 2"/>
          <p:cNvSpPr txBox="1"/>
          <p:nvPr/>
        </p:nvSpPr>
        <p:spPr>
          <a:xfrm>
            <a:off x="629727" y="1573332"/>
            <a:ext cx="5490987" cy="3477875"/>
          </a:xfrm>
          <a:prstGeom prst="rect">
            <a:avLst/>
          </a:prstGeom>
          <a:noFill/>
        </p:spPr>
        <p:txBody>
          <a:bodyPr wrap="square" rtlCol="0">
            <a:spAutoFit/>
          </a:bodyPr>
          <a:lstStyle/>
          <a:p>
            <a:pPr marL="342900" indent="-342900">
              <a:buFont typeface="Arial" panose="020B0604020202020204" pitchFamily="34" charset="0"/>
              <a:buChar char="•"/>
            </a:pPr>
            <a:r>
              <a:rPr lang="en-GB" sz="2000" dirty="0" smtClean="0">
                <a:latin typeface="system-ui"/>
              </a:rPr>
              <a:t>Corrupt Priesthood</a:t>
            </a:r>
          </a:p>
          <a:p>
            <a:pPr marL="342900" indent="-342900">
              <a:buFont typeface="Arial" panose="020B0604020202020204" pitchFamily="34" charset="0"/>
              <a:buChar char="•"/>
            </a:pPr>
            <a:endParaRPr lang="en-GB" sz="2000" dirty="0">
              <a:latin typeface="system-ui"/>
            </a:endParaRPr>
          </a:p>
          <a:p>
            <a:pPr marL="342900" indent="-342900">
              <a:buFont typeface="Arial" panose="020B0604020202020204" pitchFamily="34" charset="0"/>
              <a:buChar char="•"/>
            </a:pPr>
            <a:r>
              <a:rPr lang="en-GB" sz="2000" dirty="0" smtClean="0">
                <a:latin typeface="system-ui"/>
              </a:rPr>
              <a:t>Legalistic Pharisees</a:t>
            </a:r>
          </a:p>
          <a:p>
            <a:pPr marL="342900" indent="-342900">
              <a:buFont typeface="Arial" panose="020B0604020202020204" pitchFamily="34" charset="0"/>
              <a:buChar char="•"/>
            </a:pPr>
            <a:endParaRPr lang="en-GB" sz="2000" dirty="0">
              <a:latin typeface="system-ui"/>
            </a:endParaRPr>
          </a:p>
          <a:p>
            <a:pPr marL="342900" indent="-342900">
              <a:buFont typeface="Arial" panose="020B0604020202020204" pitchFamily="34" charset="0"/>
              <a:buChar char="•"/>
            </a:pPr>
            <a:r>
              <a:rPr lang="en-GB" sz="2000" dirty="0" smtClean="0">
                <a:latin typeface="system-ui"/>
              </a:rPr>
              <a:t>Leadership under Gentile control</a:t>
            </a:r>
          </a:p>
          <a:p>
            <a:r>
              <a:rPr lang="en-GB" sz="2000" dirty="0">
                <a:latin typeface="system-ui"/>
              </a:rPr>
              <a:t> </a:t>
            </a:r>
            <a:r>
              <a:rPr lang="en-GB" sz="2000" dirty="0" smtClean="0">
                <a:latin typeface="system-ui"/>
              </a:rPr>
              <a:t>    ? The times of the Gentiles</a:t>
            </a:r>
          </a:p>
          <a:p>
            <a:pPr marL="342900" indent="-342900">
              <a:buFont typeface="Arial" panose="020B0604020202020204" pitchFamily="34" charset="0"/>
              <a:buChar char="•"/>
            </a:pPr>
            <a:endParaRPr lang="en-GB" sz="2000" dirty="0">
              <a:latin typeface="system-ui"/>
            </a:endParaRPr>
          </a:p>
          <a:p>
            <a:pPr marL="342900" indent="-342900">
              <a:buFont typeface="Arial" panose="020B0604020202020204" pitchFamily="34" charset="0"/>
              <a:buChar char="•"/>
            </a:pPr>
            <a:r>
              <a:rPr lang="en-GB" sz="2000" dirty="0" smtClean="0">
                <a:latin typeface="system-ui"/>
              </a:rPr>
              <a:t>Non-Jewish King (</a:t>
            </a:r>
            <a:r>
              <a:rPr lang="en-GB" sz="2000" dirty="0" smtClean="0">
                <a:latin typeface="system-ui"/>
              </a:rPr>
              <a:t>Herod ‘</a:t>
            </a:r>
            <a:r>
              <a:rPr lang="en-GB" sz="2000" dirty="0">
                <a:latin typeface="system-ui"/>
              </a:rPr>
              <a:t>t</a:t>
            </a:r>
            <a:r>
              <a:rPr lang="en-GB" sz="2000" dirty="0" smtClean="0">
                <a:latin typeface="system-ui"/>
              </a:rPr>
              <a:t>emple-builder’)</a:t>
            </a:r>
            <a:endParaRPr lang="en-GB" sz="2000" dirty="0" smtClean="0">
              <a:latin typeface="system-ui"/>
            </a:endParaRPr>
          </a:p>
          <a:p>
            <a:pPr marL="342900" indent="-342900">
              <a:buFont typeface="Arial" panose="020B0604020202020204" pitchFamily="34" charset="0"/>
              <a:buChar char="•"/>
            </a:pPr>
            <a:endParaRPr lang="en-GB" sz="2000" dirty="0">
              <a:latin typeface="system-ui"/>
            </a:endParaRPr>
          </a:p>
          <a:p>
            <a:pPr marL="342900" indent="-342900">
              <a:buFont typeface="Arial" panose="020B0604020202020204" pitchFamily="34" charset="0"/>
              <a:buChar char="•"/>
            </a:pPr>
            <a:r>
              <a:rPr lang="en-GB" sz="2000" dirty="0" smtClean="0">
                <a:latin typeface="system-ui"/>
              </a:rPr>
              <a:t>Desire for political </a:t>
            </a:r>
            <a:r>
              <a:rPr lang="en-GB" sz="2000" dirty="0" smtClean="0">
                <a:latin typeface="system-ui"/>
              </a:rPr>
              <a:t>Messiah rises</a:t>
            </a:r>
            <a:endParaRPr lang="en-GB" sz="2000" dirty="0" smtClean="0">
              <a:latin typeface="system-ui"/>
            </a:endParaRPr>
          </a:p>
          <a:p>
            <a:endParaRPr lang="en-GB" sz="2000" dirty="0">
              <a:latin typeface="system-ui"/>
            </a:endParaRPr>
          </a:p>
        </p:txBody>
      </p:sp>
    </p:spTree>
    <p:extLst>
      <p:ext uri="{BB962C8B-B14F-4D97-AF65-F5344CB8AC3E}">
        <p14:creationId xmlns:p14="http://schemas.microsoft.com/office/powerpoint/2010/main" val="31418719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5059" y="296562"/>
            <a:ext cx="3089307" cy="461665"/>
          </a:xfrm>
          <a:prstGeom prst="rect">
            <a:avLst/>
          </a:prstGeom>
          <a:noFill/>
        </p:spPr>
        <p:txBody>
          <a:bodyPr wrap="none" rtlCol="0">
            <a:spAutoFit/>
          </a:bodyPr>
          <a:lstStyle/>
          <a:p>
            <a:r>
              <a:rPr lang="en-GB" sz="2400" b="1" dirty="0" smtClean="0">
                <a:latin typeface="system-ui"/>
              </a:rPr>
              <a:t>The Prophetic Hope</a:t>
            </a:r>
            <a:endParaRPr lang="en-GB" sz="2400" b="1" dirty="0">
              <a:latin typeface="system-ui"/>
            </a:endParaRPr>
          </a:p>
        </p:txBody>
      </p:sp>
      <p:sp>
        <p:nvSpPr>
          <p:cNvPr id="3" name="Rectangle 2"/>
          <p:cNvSpPr/>
          <p:nvPr/>
        </p:nvSpPr>
        <p:spPr>
          <a:xfrm>
            <a:off x="378940" y="874454"/>
            <a:ext cx="6096000" cy="2246769"/>
          </a:xfrm>
          <a:prstGeom prst="rect">
            <a:avLst/>
          </a:prstGeom>
        </p:spPr>
        <p:txBody>
          <a:bodyPr>
            <a:spAutoFit/>
          </a:bodyPr>
          <a:lstStyle/>
          <a:p>
            <a:r>
              <a:rPr lang="en-GB" sz="2000" b="1" dirty="0">
                <a:solidFill>
                  <a:srgbClr val="000000"/>
                </a:solidFill>
                <a:latin typeface="system-ui"/>
              </a:rPr>
              <a:t>“Arise, shine; for your light has </a:t>
            </a:r>
            <a:r>
              <a:rPr lang="en-GB" sz="2000" b="1" dirty="0" smtClean="0">
                <a:solidFill>
                  <a:srgbClr val="000000"/>
                </a:solidFill>
                <a:latin typeface="system-ui"/>
              </a:rPr>
              <a:t>come,</a:t>
            </a:r>
            <a:r>
              <a:rPr lang="en-GB" sz="2000" b="1" dirty="0" smtClean="0">
                <a:latin typeface="system-ui"/>
              </a:rPr>
              <a:t> </a:t>
            </a:r>
            <a:r>
              <a:rPr lang="en-GB" sz="2000" b="1" dirty="0" smtClean="0">
                <a:solidFill>
                  <a:srgbClr val="000000"/>
                </a:solidFill>
                <a:latin typeface="system-ui"/>
              </a:rPr>
              <a:t>and </a:t>
            </a:r>
            <a:r>
              <a:rPr lang="en-GB" sz="2000" b="1" dirty="0">
                <a:solidFill>
                  <a:srgbClr val="000000"/>
                </a:solidFill>
                <a:latin typeface="system-ui"/>
              </a:rPr>
              <a:t>Yahweh’s glory has risen on </a:t>
            </a:r>
            <a:r>
              <a:rPr lang="en-GB" sz="2000" b="1" dirty="0" smtClean="0">
                <a:solidFill>
                  <a:srgbClr val="000000"/>
                </a:solidFill>
                <a:latin typeface="system-ui"/>
              </a:rPr>
              <a:t>you</a:t>
            </a:r>
            <a:r>
              <a:rPr lang="en-GB" sz="2000" dirty="0" smtClean="0">
                <a:solidFill>
                  <a:srgbClr val="000000"/>
                </a:solidFill>
                <a:latin typeface="system-ui"/>
              </a:rPr>
              <a:t>.</a:t>
            </a:r>
            <a:r>
              <a:rPr lang="en-GB" sz="2000" dirty="0" smtClean="0">
                <a:latin typeface="system-ui"/>
              </a:rPr>
              <a:t> </a:t>
            </a:r>
            <a:r>
              <a:rPr lang="en-GB" sz="2000" dirty="0" smtClean="0">
                <a:solidFill>
                  <a:srgbClr val="000000"/>
                </a:solidFill>
                <a:latin typeface="system-ui"/>
              </a:rPr>
              <a:t>For</a:t>
            </a:r>
            <a:r>
              <a:rPr lang="en-GB" sz="2000" dirty="0">
                <a:solidFill>
                  <a:srgbClr val="000000"/>
                </a:solidFill>
                <a:latin typeface="system-ui"/>
              </a:rPr>
              <a:t>, behold, darkness will cover the </a:t>
            </a:r>
            <a:r>
              <a:rPr lang="en-GB" sz="2000" dirty="0" smtClean="0">
                <a:solidFill>
                  <a:srgbClr val="000000"/>
                </a:solidFill>
                <a:latin typeface="system-ui"/>
              </a:rPr>
              <a:t>earth,</a:t>
            </a:r>
            <a:r>
              <a:rPr lang="en-GB" sz="2000" dirty="0" smtClean="0">
                <a:latin typeface="system-ui"/>
              </a:rPr>
              <a:t> </a:t>
            </a:r>
            <a:r>
              <a:rPr lang="en-GB" sz="2000" dirty="0" smtClean="0">
                <a:solidFill>
                  <a:srgbClr val="000000"/>
                </a:solidFill>
                <a:latin typeface="system-ui"/>
              </a:rPr>
              <a:t>and </a:t>
            </a:r>
            <a:r>
              <a:rPr lang="en-GB" sz="2000" dirty="0">
                <a:solidFill>
                  <a:srgbClr val="000000"/>
                </a:solidFill>
                <a:latin typeface="system-ui"/>
              </a:rPr>
              <a:t>thick darkness the </a:t>
            </a:r>
            <a:r>
              <a:rPr lang="en-GB" sz="2000" dirty="0" smtClean="0">
                <a:solidFill>
                  <a:srgbClr val="000000"/>
                </a:solidFill>
                <a:latin typeface="system-ui"/>
              </a:rPr>
              <a:t>peoples;</a:t>
            </a:r>
            <a:r>
              <a:rPr lang="en-GB" sz="2000" dirty="0" smtClean="0">
                <a:latin typeface="system-ui"/>
              </a:rPr>
              <a:t> </a:t>
            </a:r>
            <a:r>
              <a:rPr lang="en-GB" sz="2000" dirty="0" smtClean="0">
                <a:solidFill>
                  <a:srgbClr val="000000"/>
                </a:solidFill>
                <a:latin typeface="system-ui"/>
              </a:rPr>
              <a:t>but </a:t>
            </a:r>
            <a:r>
              <a:rPr lang="en-GB" sz="2000" b="1" dirty="0">
                <a:solidFill>
                  <a:srgbClr val="000000"/>
                </a:solidFill>
                <a:latin typeface="system-ui"/>
              </a:rPr>
              <a:t>Yahweh will arise on </a:t>
            </a:r>
            <a:r>
              <a:rPr lang="en-GB" sz="2000" b="1" dirty="0" smtClean="0">
                <a:solidFill>
                  <a:srgbClr val="000000"/>
                </a:solidFill>
                <a:latin typeface="system-ui"/>
              </a:rPr>
              <a:t>you,</a:t>
            </a:r>
            <a:r>
              <a:rPr lang="en-GB" sz="2000" b="1" dirty="0" smtClean="0">
                <a:latin typeface="system-ui"/>
              </a:rPr>
              <a:t> </a:t>
            </a:r>
            <a:r>
              <a:rPr lang="en-GB" sz="2000" b="1" dirty="0" smtClean="0">
                <a:solidFill>
                  <a:srgbClr val="000000"/>
                </a:solidFill>
                <a:latin typeface="system-ui"/>
              </a:rPr>
              <a:t>and </a:t>
            </a:r>
            <a:r>
              <a:rPr lang="en-GB" sz="2000" b="1" dirty="0">
                <a:solidFill>
                  <a:srgbClr val="000000"/>
                </a:solidFill>
                <a:latin typeface="system-ui"/>
              </a:rPr>
              <a:t>his glory shall be seen on </a:t>
            </a:r>
            <a:r>
              <a:rPr lang="en-GB" sz="2000" b="1" dirty="0" smtClean="0">
                <a:solidFill>
                  <a:srgbClr val="000000"/>
                </a:solidFill>
                <a:latin typeface="system-ui"/>
              </a:rPr>
              <a:t>you.</a:t>
            </a:r>
            <a:r>
              <a:rPr lang="en-GB" sz="2000" b="1" dirty="0" smtClean="0">
                <a:latin typeface="system-ui"/>
              </a:rPr>
              <a:t> </a:t>
            </a:r>
            <a:r>
              <a:rPr lang="en-GB" sz="2000" b="1" dirty="0" smtClean="0">
                <a:solidFill>
                  <a:srgbClr val="000000"/>
                </a:solidFill>
                <a:latin typeface="system-ui"/>
              </a:rPr>
              <a:t>Nations </a:t>
            </a:r>
            <a:r>
              <a:rPr lang="en-GB" sz="2000" b="1" dirty="0">
                <a:solidFill>
                  <a:srgbClr val="000000"/>
                </a:solidFill>
                <a:latin typeface="system-ui"/>
              </a:rPr>
              <a:t>will come to your </a:t>
            </a:r>
            <a:r>
              <a:rPr lang="en-GB" sz="2000" b="1" dirty="0" smtClean="0">
                <a:solidFill>
                  <a:srgbClr val="000000"/>
                </a:solidFill>
                <a:latin typeface="system-ui"/>
              </a:rPr>
              <a:t>light,</a:t>
            </a:r>
            <a:r>
              <a:rPr lang="en-GB" sz="2000" b="1" dirty="0">
                <a:latin typeface="system-ui"/>
              </a:rPr>
              <a:t> </a:t>
            </a:r>
            <a:r>
              <a:rPr lang="en-GB" sz="2000" b="1" dirty="0" smtClean="0">
                <a:solidFill>
                  <a:srgbClr val="000000"/>
                </a:solidFill>
                <a:latin typeface="system-ui"/>
              </a:rPr>
              <a:t>and </a:t>
            </a:r>
            <a:r>
              <a:rPr lang="en-GB" sz="2000" b="1" dirty="0">
                <a:solidFill>
                  <a:srgbClr val="000000"/>
                </a:solidFill>
                <a:latin typeface="system-ui"/>
              </a:rPr>
              <a:t>kings to the brightness of your rising</a:t>
            </a:r>
            <a:r>
              <a:rPr lang="en-GB" sz="2000" dirty="0" smtClean="0">
                <a:solidFill>
                  <a:srgbClr val="000000"/>
                </a:solidFill>
                <a:latin typeface="system-ui"/>
              </a:rPr>
              <a:t>. Isaiah 60:1-3</a:t>
            </a:r>
            <a:endParaRPr lang="en-GB" sz="2000" dirty="0">
              <a:latin typeface="system-ui"/>
            </a:endParaRPr>
          </a:p>
        </p:txBody>
      </p:sp>
      <p:sp>
        <p:nvSpPr>
          <p:cNvPr id="4" name="Rectangle 3"/>
          <p:cNvSpPr/>
          <p:nvPr/>
        </p:nvSpPr>
        <p:spPr>
          <a:xfrm>
            <a:off x="469556" y="3505364"/>
            <a:ext cx="8188412" cy="2246769"/>
          </a:xfrm>
          <a:prstGeom prst="rect">
            <a:avLst/>
          </a:prstGeom>
        </p:spPr>
        <p:txBody>
          <a:bodyPr wrap="square">
            <a:spAutoFit/>
          </a:bodyPr>
          <a:lstStyle/>
          <a:p>
            <a:r>
              <a:rPr lang="en-GB" sz="2000" dirty="0">
                <a:solidFill>
                  <a:srgbClr val="000000"/>
                </a:solidFill>
                <a:latin typeface="system-ui"/>
              </a:rPr>
              <a:t>For Zion’s sake I will not hold my </a:t>
            </a:r>
            <a:r>
              <a:rPr lang="en-GB" sz="2000" dirty="0" smtClean="0">
                <a:solidFill>
                  <a:srgbClr val="000000"/>
                </a:solidFill>
                <a:latin typeface="system-ui"/>
              </a:rPr>
              <a:t>peace, and </a:t>
            </a:r>
            <a:r>
              <a:rPr lang="en-GB" sz="2000" b="1" dirty="0">
                <a:solidFill>
                  <a:srgbClr val="000000"/>
                </a:solidFill>
                <a:latin typeface="system-ui"/>
              </a:rPr>
              <a:t>for Jerusalem’s sake I will not </a:t>
            </a:r>
            <a:r>
              <a:rPr lang="en-GB" sz="2000" b="1" dirty="0" smtClean="0">
                <a:solidFill>
                  <a:srgbClr val="000000"/>
                </a:solidFill>
                <a:latin typeface="system-ui"/>
              </a:rPr>
              <a:t>rest, until </a:t>
            </a:r>
            <a:r>
              <a:rPr lang="en-GB" sz="2000" b="1" dirty="0">
                <a:solidFill>
                  <a:srgbClr val="000000"/>
                </a:solidFill>
                <a:latin typeface="system-ui"/>
              </a:rPr>
              <a:t>her righteousness shines out like the </a:t>
            </a:r>
            <a:r>
              <a:rPr lang="en-GB" sz="2000" b="1" dirty="0" smtClean="0">
                <a:solidFill>
                  <a:srgbClr val="000000"/>
                </a:solidFill>
                <a:latin typeface="system-ui"/>
              </a:rPr>
              <a:t>dawn,</a:t>
            </a:r>
            <a:r>
              <a:rPr lang="en-GB" sz="2000" b="1" dirty="0" smtClean="0">
                <a:latin typeface="system-ui"/>
              </a:rPr>
              <a:t> </a:t>
            </a:r>
            <a:r>
              <a:rPr lang="en-GB" sz="2000" b="1" dirty="0" smtClean="0">
                <a:solidFill>
                  <a:srgbClr val="000000"/>
                </a:solidFill>
                <a:latin typeface="system-ui"/>
              </a:rPr>
              <a:t>and </a:t>
            </a:r>
            <a:r>
              <a:rPr lang="en-GB" sz="2000" b="1" dirty="0">
                <a:solidFill>
                  <a:srgbClr val="000000"/>
                </a:solidFill>
                <a:latin typeface="system-ui"/>
              </a:rPr>
              <a:t>her salvation like a burning </a:t>
            </a:r>
            <a:r>
              <a:rPr lang="en-GB" sz="2000" b="1" dirty="0" smtClean="0">
                <a:solidFill>
                  <a:srgbClr val="000000"/>
                </a:solidFill>
                <a:latin typeface="system-ui"/>
              </a:rPr>
              <a:t>lamp.</a:t>
            </a:r>
            <a:r>
              <a:rPr lang="en-GB" sz="2000" b="1" dirty="0" smtClean="0">
                <a:latin typeface="system-ui"/>
              </a:rPr>
              <a:t> </a:t>
            </a:r>
            <a:r>
              <a:rPr lang="en-GB" sz="2000" b="1" dirty="0" smtClean="0">
                <a:solidFill>
                  <a:srgbClr val="000000"/>
                </a:solidFill>
                <a:latin typeface="system-ui"/>
              </a:rPr>
              <a:t>The </a:t>
            </a:r>
            <a:r>
              <a:rPr lang="en-GB" sz="2000" b="1" dirty="0">
                <a:solidFill>
                  <a:srgbClr val="000000"/>
                </a:solidFill>
                <a:latin typeface="system-ui"/>
              </a:rPr>
              <a:t>nations will see your </a:t>
            </a:r>
            <a:r>
              <a:rPr lang="en-GB" sz="2000" b="1" dirty="0" smtClean="0">
                <a:solidFill>
                  <a:srgbClr val="000000"/>
                </a:solidFill>
                <a:latin typeface="system-ui"/>
              </a:rPr>
              <a:t>righteousness,</a:t>
            </a:r>
            <a:r>
              <a:rPr lang="en-GB" sz="2000" b="1" dirty="0" smtClean="0">
                <a:latin typeface="system-ui"/>
              </a:rPr>
              <a:t> </a:t>
            </a:r>
            <a:r>
              <a:rPr lang="en-GB" sz="2000" b="1" dirty="0" smtClean="0">
                <a:solidFill>
                  <a:srgbClr val="000000"/>
                </a:solidFill>
                <a:latin typeface="system-ui"/>
              </a:rPr>
              <a:t>and </a:t>
            </a:r>
            <a:r>
              <a:rPr lang="en-GB" sz="2000" b="1" dirty="0">
                <a:solidFill>
                  <a:srgbClr val="000000"/>
                </a:solidFill>
                <a:latin typeface="system-ui"/>
              </a:rPr>
              <a:t>all kings your glory.</a:t>
            </a:r>
            <a:r>
              <a:rPr lang="en-GB" sz="2000" b="1" dirty="0">
                <a:latin typeface="system-ui"/>
              </a:rPr>
              <a:t/>
            </a:r>
            <a:br>
              <a:rPr lang="en-GB" sz="2000" b="1" dirty="0">
                <a:latin typeface="system-ui"/>
              </a:rPr>
            </a:br>
            <a:r>
              <a:rPr lang="en-GB" sz="2000" dirty="0">
                <a:solidFill>
                  <a:srgbClr val="000000"/>
                </a:solidFill>
                <a:latin typeface="system-ui"/>
              </a:rPr>
              <a:t>You will be called by a new </a:t>
            </a:r>
            <a:r>
              <a:rPr lang="en-GB" sz="2000" dirty="0" smtClean="0">
                <a:solidFill>
                  <a:srgbClr val="000000"/>
                </a:solidFill>
                <a:latin typeface="system-ui"/>
              </a:rPr>
              <a:t>name,</a:t>
            </a:r>
            <a:r>
              <a:rPr lang="en-GB" sz="2000" dirty="0" smtClean="0">
                <a:latin typeface="system-ui"/>
              </a:rPr>
              <a:t> </a:t>
            </a:r>
            <a:r>
              <a:rPr lang="en-GB" sz="2000" dirty="0" smtClean="0">
                <a:solidFill>
                  <a:srgbClr val="000000"/>
                </a:solidFill>
                <a:latin typeface="system-ui"/>
              </a:rPr>
              <a:t>which </a:t>
            </a:r>
            <a:r>
              <a:rPr lang="en-GB" sz="2000" dirty="0">
                <a:solidFill>
                  <a:srgbClr val="000000"/>
                </a:solidFill>
                <a:latin typeface="system-ui"/>
              </a:rPr>
              <a:t>Yahweh’s mouth will name.</a:t>
            </a:r>
            <a:r>
              <a:rPr lang="en-GB" sz="2000" dirty="0">
                <a:latin typeface="system-ui"/>
              </a:rPr>
              <a:t/>
            </a:r>
            <a:br>
              <a:rPr lang="en-GB" sz="2000" dirty="0">
                <a:latin typeface="system-ui"/>
              </a:rPr>
            </a:br>
            <a:r>
              <a:rPr lang="en-GB" sz="2000" dirty="0" smtClean="0">
                <a:solidFill>
                  <a:srgbClr val="000000"/>
                </a:solidFill>
                <a:latin typeface="system-ui"/>
              </a:rPr>
              <a:t>You </a:t>
            </a:r>
            <a:r>
              <a:rPr lang="en-GB" sz="2000" dirty="0">
                <a:solidFill>
                  <a:srgbClr val="000000"/>
                </a:solidFill>
                <a:latin typeface="system-ui"/>
              </a:rPr>
              <a:t>will also be a crown of beauty in Yahweh’s </a:t>
            </a:r>
            <a:r>
              <a:rPr lang="en-GB" sz="2000" dirty="0" smtClean="0">
                <a:solidFill>
                  <a:srgbClr val="000000"/>
                </a:solidFill>
                <a:latin typeface="system-ui"/>
              </a:rPr>
              <a:t>hand, and </a:t>
            </a:r>
            <a:r>
              <a:rPr lang="en-GB" sz="2000" dirty="0">
                <a:solidFill>
                  <a:srgbClr val="000000"/>
                </a:solidFill>
                <a:latin typeface="system-ui"/>
              </a:rPr>
              <a:t>a royal diadem in your God’s hand</a:t>
            </a:r>
            <a:r>
              <a:rPr lang="en-GB" sz="2000" dirty="0" smtClean="0">
                <a:solidFill>
                  <a:srgbClr val="000000"/>
                </a:solidFill>
                <a:latin typeface="system-ui"/>
              </a:rPr>
              <a:t>. Isaiah 62:1-3</a:t>
            </a:r>
            <a:endParaRPr lang="en-GB" sz="2000" dirty="0">
              <a:latin typeface="system-ui"/>
            </a:endParaRPr>
          </a:p>
        </p:txBody>
      </p:sp>
    </p:spTree>
    <p:extLst>
      <p:ext uri="{BB962C8B-B14F-4D97-AF65-F5344CB8AC3E}">
        <p14:creationId xmlns:p14="http://schemas.microsoft.com/office/powerpoint/2010/main" val="9583016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02772" y="249382"/>
            <a:ext cx="3413755" cy="461665"/>
          </a:xfrm>
          <a:prstGeom prst="rect">
            <a:avLst/>
          </a:prstGeom>
          <a:noFill/>
        </p:spPr>
        <p:txBody>
          <a:bodyPr wrap="none" rtlCol="0">
            <a:spAutoFit/>
          </a:bodyPr>
          <a:lstStyle/>
          <a:p>
            <a:r>
              <a:rPr lang="en-GB" sz="2400" b="1" dirty="0" smtClean="0">
                <a:latin typeface="system-ui"/>
              </a:rPr>
              <a:t>The True Light Comes</a:t>
            </a:r>
            <a:endParaRPr lang="en-GB" sz="2400" b="1" dirty="0">
              <a:latin typeface="system-ui"/>
            </a:endParaRPr>
          </a:p>
        </p:txBody>
      </p:sp>
      <p:sp>
        <p:nvSpPr>
          <p:cNvPr id="3" name="Rectangle 2"/>
          <p:cNvSpPr/>
          <p:nvPr/>
        </p:nvSpPr>
        <p:spPr>
          <a:xfrm>
            <a:off x="228567" y="811952"/>
            <a:ext cx="7155874" cy="1938992"/>
          </a:xfrm>
          <a:prstGeom prst="rect">
            <a:avLst/>
          </a:prstGeom>
        </p:spPr>
        <p:txBody>
          <a:bodyPr wrap="square">
            <a:spAutoFit/>
          </a:bodyPr>
          <a:lstStyle/>
          <a:p>
            <a:r>
              <a:rPr lang="en-GB" sz="2000" b="1" i="0" dirty="0" smtClean="0">
                <a:solidFill>
                  <a:srgbClr val="000000"/>
                </a:solidFill>
                <a:effectLst/>
                <a:latin typeface="system-ui"/>
              </a:rPr>
              <a:t>The true light </a:t>
            </a:r>
            <a:r>
              <a:rPr lang="en-GB" sz="2000" b="0" i="0" dirty="0" smtClean="0">
                <a:solidFill>
                  <a:srgbClr val="000000"/>
                </a:solidFill>
                <a:effectLst/>
                <a:latin typeface="system-ui"/>
              </a:rPr>
              <a:t>that enlightens everyone was coming into the world. He was in the world, and the world was made through him, and </a:t>
            </a:r>
            <a:r>
              <a:rPr lang="en-GB" sz="2000" b="1" i="0" dirty="0" smtClean="0">
                <a:solidFill>
                  <a:srgbClr val="000000"/>
                </a:solidFill>
                <a:effectLst/>
                <a:latin typeface="system-ui"/>
              </a:rPr>
              <a:t>the world didn’t recognize him</a:t>
            </a:r>
            <a:r>
              <a:rPr lang="en-GB" sz="2000" b="0" i="0" dirty="0" smtClean="0">
                <a:solidFill>
                  <a:srgbClr val="000000"/>
                </a:solidFill>
                <a:effectLst/>
                <a:latin typeface="system-ui"/>
              </a:rPr>
              <a:t>. ...The Word became flesh, and lived among us. </a:t>
            </a:r>
            <a:r>
              <a:rPr lang="en-GB" sz="2000" b="1" i="0" dirty="0" smtClean="0">
                <a:solidFill>
                  <a:srgbClr val="000000"/>
                </a:solidFill>
                <a:effectLst/>
                <a:latin typeface="system-ui"/>
              </a:rPr>
              <a:t>We saw his glory</a:t>
            </a:r>
            <a:r>
              <a:rPr lang="en-GB" sz="2000" b="0" i="0" dirty="0" smtClean="0">
                <a:solidFill>
                  <a:srgbClr val="000000"/>
                </a:solidFill>
                <a:effectLst/>
                <a:latin typeface="system-ui"/>
              </a:rPr>
              <a:t>, such glory as of the one and only Son of the Father, full of grace and truth. John 1:9-10, 14</a:t>
            </a:r>
            <a:endParaRPr lang="en-GB" sz="2000" b="0" i="0" dirty="0">
              <a:solidFill>
                <a:srgbClr val="000000"/>
              </a:solidFill>
              <a:effectLst/>
              <a:latin typeface="system-ui"/>
            </a:endParaRPr>
          </a:p>
        </p:txBody>
      </p:sp>
      <p:sp>
        <p:nvSpPr>
          <p:cNvPr id="4" name="Rectangle 3"/>
          <p:cNvSpPr/>
          <p:nvPr/>
        </p:nvSpPr>
        <p:spPr>
          <a:xfrm>
            <a:off x="228567" y="4009712"/>
            <a:ext cx="7488382" cy="1015663"/>
          </a:xfrm>
          <a:prstGeom prst="rect">
            <a:avLst/>
          </a:prstGeom>
        </p:spPr>
        <p:txBody>
          <a:bodyPr wrap="square">
            <a:spAutoFit/>
          </a:bodyPr>
          <a:lstStyle/>
          <a:p>
            <a:r>
              <a:rPr lang="en-GB" sz="2000" b="0" i="0" dirty="0" smtClean="0">
                <a:solidFill>
                  <a:srgbClr val="000000"/>
                </a:solidFill>
                <a:effectLst/>
                <a:latin typeface="system-ui"/>
              </a:rPr>
              <a:t>Jesus spoke to them, saying, “</a:t>
            </a:r>
            <a:r>
              <a:rPr lang="en-GB" sz="2000" b="1" i="0" dirty="0" smtClean="0">
                <a:solidFill>
                  <a:srgbClr val="000000"/>
                </a:solidFill>
                <a:effectLst/>
                <a:latin typeface="system-ui"/>
              </a:rPr>
              <a:t>I am the light of the world</a:t>
            </a:r>
            <a:r>
              <a:rPr lang="en-GB" sz="2000" b="0" i="0" dirty="0" smtClean="0">
                <a:solidFill>
                  <a:srgbClr val="000000"/>
                </a:solidFill>
                <a:effectLst/>
                <a:latin typeface="system-ui"/>
              </a:rPr>
              <a:t>.</a:t>
            </a:r>
            <a:r>
              <a:rPr lang="en-GB" sz="2000" dirty="0" smtClean="0">
                <a:solidFill>
                  <a:srgbClr val="4A4A4A"/>
                </a:solidFill>
                <a:effectLst/>
              </a:rPr>
              <a:t> </a:t>
            </a:r>
            <a:r>
              <a:rPr lang="en-GB" sz="2000" b="0" i="0" dirty="0" smtClean="0">
                <a:solidFill>
                  <a:srgbClr val="000000"/>
                </a:solidFill>
                <a:effectLst/>
                <a:latin typeface="system-ui"/>
              </a:rPr>
              <a:t> He who follows me will not walk in the darkness, but will have the light of life.” John 8:12</a:t>
            </a:r>
            <a:endParaRPr lang="en-GB" sz="2000" dirty="0"/>
          </a:p>
        </p:txBody>
      </p:sp>
      <p:sp>
        <p:nvSpPr>
          <p:cNvPr id="5" name="Rectangle 4"/>
          <p:cNvSpPr/>
          <p:nvPr/>
        </p:nvSpPr>
        <p:spPr>
          <a:xfrm>
            <a:off x="228567" y="5104439"/>
            <a:ext cx="9400310" cy="1631216"/>
          </a:xfrm>
          <a:prstGeom prst="rect">
            <a:avLst/>
          </a:prstGeom>
        </p:spPr>
        <p:txBody>
          <a:bodyPr wrap="square">
            <a:spAutoFit/>
          </a:bodyPr>
          <a:lstStyle/>
          <a:p>
            <a:r>
              <a:rPr lang="en-GB" sz="2000" b="0" i="0" dirty="0" smtClean="0">
                <a:solidFill>
                  <a:srgbClr val="000000"/>
                </a:solidFill>
                <a:effectLst/>
                <a:latin typeface="system-ui"/>
              </a:rPr>
              <a:t>This is the judgment, that </a:t>
            </a:r>
            <a:r>
              <a:rPr lang="en-GB" sz="2000" b="1" i="0" dirty="0" smtClean="0">
                <a:solidFill>
                  <a:srgbClr val="000000"/>
                </a:solidFill>
                <a:effectLst/>
                <a:latin typeface="system-ui"/>
              </a:rPr>
              <a:t>the light has come into the world, and men loved the darkness rather than the light; for their works were evil</a:t>
            </a:r>
            <a:r>
              <a:rPr lang="en-GB" sz="2000" b="0" i="0" dirty="0" smtClean="0">
                <a:solidFill>
                  <a:srgbClr val="000000"/>
                </a:solidFill>
                <a:effectLst/>
                <a:latin typeface="system-ui"/>
              </a:rPr>
              <a:t>. For everyone who does evil hates the light, and doesn’t come to the light, lest his works would be exposed. But </a:t>
            </a:r>
            <a:r>
              <a:rPr lang="en-GB" sz="2000" b="1" i="0" dirty="0" smtClean="0">
                <a:solidFill>
                  <a:srgbClr val="000000"/>
                </a:solidFill>
                <a:effectLst/>
                <a:latin typeface="system-ui"/>
              </a:rPr>
              <a:t>he who does the truth comes to the light, that his works may be revealed</a:t>
            </a:r>
            <a:r>
              <a:rPr lang="en-GB" sz="2000" b="0" i="0" dirty="0" smtClean="0">
                <a:solidFill>
                  <a:srgbClr val="000000"/>
                </a:solidFill>
                <a:effectLst/>
                <a:latin typeface="system-ui"/>
              </a:rPr>
              <a:t>, that they have been done in God.” John 3:19-21</a:t>
            </a:r>
            <a:endParaRPr lang="en-GB" sz="2000" dirty="0"/>
          </a:p>
        </p:txBody>
      </p:sp>
      <p:sp>
        <p:nvSpPr>
          <p:cNvPr id="6" name="Rectangle 5"/>
          <p:cNvSpPr/>
          <p:nvPr/>
        </p:nvSpPr>
        <p:spPr>
          <a:xfrm>
            <a:off x="228567" y="2830008"/>
            <a:ext cx="6676435" cy="1015663"/>
          </a:xfrm>
          <a:prstGeom prst="rect">
            <a:avLst/>
          </a:prstGeom>
        </p:spPr>
        <p:txBody>
          <a:bodyPr wrap="square">
            <a:spAutoFit/>
          </a:bodyPr>
          <a:lstStyle/>
          <a:p>
            <a:r>
              <a:rPr lang="en-GB" sz="2000" dirty="0" smtClean="0">
                <a:solidFill>
                  <a:srgbClr val="000000"/>
                </a:solidFill>
                <a:latin typeface="system-ui"/>
              </a:rPr>
              <a:t>[Simeon] my </a:t>
            </a:r>
            <a:r>
              <a:rPr lang="en-GB" sz="2000" dirty="0">
                <a:solidFill>
                  <a:srgbClr val="000000"/>
                </a:solidFill>
                <a:latin typeface="system-ui"/>
              </a:rPr>
              <a:t>eyes have seen your </a:t>
            </a:r>
            <a:r>
              <a:rPr lang="en-GB" sz="2000" dirty="0" smtClean="0">
                <a:solidFill>
                  <a:srgbClr val="000000"/>
                </a:solidFill>
                <a:latin typeface="system-ui"/>
              </a:rPr>
              <a:t>salvation ... </a:t>
            </a:r>
            <a:r>
              <a:rPr lang="en-GB" sz="2000" b="1" dirty="0" smtClean="0">
                <a:solidFill>
                  <a:srgbClr val="000000"/>
                </a:solidFill>
                <a:latin typeface="system-ui"/>
              </a:rPr>
              <a:t>a </a:t>
            </a:r>
            <a:r>
              <a:rPr lang="en-GB" sz="2000" b="1" dirty="0">
                <a:solidFill>
                  <a:srgbClr val="000000"/>
                </a:solidFill>
                <a:latin typeface="system-ui"/>
              </a:rPr>
              <a:t>light for revelation to the </a:t>
            </a:r>
            <a:r>
              <a:rPr lang="en-GB" sz="2000" b="1" dirty="0" smtClean="0">
                <a:solidFill>
                  <a:srgbClr val="000000"/>
                </a:solidFill>
                <a:latin typeface="system-ui"/>
              </a:rPr>
              <a:t>nations,</a:t>
            </a:r>
            <a:r>
              <a:rPr lang="en-GB" sz="2000" b="1" dirty="0" smtClean="0">
                <a:latin typeface="system-ui"/>
              </a:rPr>
              <a:t> </a:t>
            </a:r>
            <a:r>
              <a:rPr lang="en-GB" sz="2000" b="1" dirty="0" smtClean="0">
                <a:solidFill>
                  <a:srgbClr val="000000"/>
                </a:solidFill>
                <a:latin typeface="system-ui"/>
              </a:rPr>
              <a:t>and </a:t>
            </a:r>
            <a:r>
              <a:rPr lang="en-GB" sz="2000" b="1" dirty="0">
                <a:solidFill>
                  <a:srgbClr val="000000"/>
                </a:solidFill>
                <a:latin typeface="system-ui"/>
              </a:rPr>
              <a:t>the glory of your people Israel</a:t>
            </a:r>
            <a:r>
              <a:rPr lang="en-GB" sz="2000" dirty="0" smtClean="0">
                <a:solidFill>
                  <a:srgbClr val="000000"/>
                </a:solidFill>
                <a:latin typeface="system-ui"/>
              </a:rPr>
              <a:t>.” Luke 2: 30, 32</a:t>
            </a:r>
            <a:endParaRPr lang="en-GB" sz="2000" dirty="0">
              <a:latin typeface="system-ui"/>
            </a:endParaRPr>
          </a:p>
        </p:txBody>
      </p:sp>
    </p:spTree>
    <p:extLst>
      <p:ext uri="{BB962C8B-B14F-4D97-AF65-F5344CB8AC3E}">
        <p14:creationId xmlns:p14="http://schemas.microsoft.com/office/powerpoint/2010/main" val="22153496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12652" y="126092"/>
            <a:ext cx="4974439" cy="461665"/>
          </a:xfrm>
          <a:prstGeom prst="rect">
            <a:avLst/>
          </a:prstGeom>
          <a:noFill/>
        </p:spPr>
        <p:txBody>
          <a:bodyPr wrap="none" rtlCol="0">
            <a:spAutoFit/>
          </a:bodyPr>
          <a:lstStyle/>
          <a:p>
            <a:r>
              <a:rPr lang="en-GB" sz="2400" b="1" dirty="0" smtClean="0">
                <a:latin typeface="system-ui"/>
              </a:rPr>
              <a:t>Jerusalem </a:t>
            </a:r>
            <a:r>
              <a:rPr lang="en-GB" sz="2400" b="1" dirty="0" smtClean="0">
                <a:latin typeface="system-ui"/>
              </a:rPr>
              <a:t>rejected her true King</a:t>
            </a:r>
            <a:endParaRPr lang="en-GB" sz="2400" b="1" dirty="0">
              <a:latin typeface="system-ui"/>
            </a:endParaRPr>
          </a:p>
        </p:txBody>
      </p:sp>
      <p:sp>
        <p:nvSpPr>
          <p:cNvPr id="4" name="Rectangle 3"/>
          <p:cNvSpPr/>
          <p:nvPr/>
        </p:nvSpPr>
        <p:spPr>
          <a:xfrm>
            <a:off x="275473" y="873152"/>
            <a:ext cx="6646718" cy="2246769"/>
          </a:xfrm>
          <a:prstGeom prst="rect">
            <a:avLst/>
          </a:prstGeom>
        </p:spPr>
        <p:txBody>
          <a:bodyPr wrap="square">
            <a:spAutoFit/>
          </a:bodyPr>
          <a:lstStyle/>
          <a:p>
            <a:r>
              <a:rPr lang="en-GB" sz="2000" b="0" i="0" dirty="0" smtClean="0">
                <a:solidFill>
                  <a:srgbClr val="000000"/>
                </a:solidFill>
                <a:effectLst/>
                <a:latin typeface="system-ui"/>
              </a:rPr>
              <a:t>“</a:t>
            </a:r>
            <a:r>
              <a:rPr lang="en-GB" sz="2000" b="1" i="0" dirty="0" smtClean="0">
                <a:solidFill>
                  <a:srgbClr val="000000"/>
                </a:solidFill>
                <a:effectLst/>
                <a:latin typeface="system-ui"/>
              </a:rPr>
              <a:t>Jerusalem, Jerusalem</a:t>
            </a:r>
            <a:r>
              <a:rPr lang="en-GB" sz="2000" b="0" i="0" dirty="0" smtClean="0">
                <a:solidFill>
                  <a:srgbClr val="000000"/>
                </a:solidFill>
                <a:effectLst/>
                <a:latin typeface="system-ui"/>
              </a:rPr>
              <a:t>, you who kills the prophets and stones those who are sent to her! How often I wanted to gather your children together, like a hen gathers her own brood under her wings, and </a:t>
            </a:r>
            <a:r>
              <a:rPr lang="en-GB" sz="2000" b="1" i="0" dirty="0" smtClean="0">
                <a:solidFill>
                  <a:srgbClr val="000000"/>
                </a:solidFill>
                <a:effectLst/>
                <a:latin typeface="system-ui"/>
              </a:rPr>
              <a:t>you refused</a:t>
            </a:r>
            <a:r>
              <a:rPr lang="en-GB" sz="2000" b="0" i="0" dirty="0" smtClean="0">
                <a:solidFill>
                  <a:srgbClr val="000000"/>
                </a:solidFill>
                <a:effectLst/>
                <a:latin typeface="system-ui"/>
              </a:rPr>
              <a:t>! Behold, </a:t>
            </a:r>
            <a:r>
              <a:rPr lang="en-GB" sz="2000" b="1" i="0" dirty="0" smtClean="0">
                <a:solidFill>
                  <a:srgbClr val="000000"/>
                </a:solidFill>
                <a:effectLst/>
                <a:latin typeface="system-ui"/>
              </a:rPr>
              <a:t>your house is left to you desolate</a:t>
            </a:r>
            <a:r>
              <a:rPr lang="en-GB" sz="2000" b="0" i="0" dirty="0" smtClean="0">
                <a:solidFill>
                  <a:srgbClr val="000000"/>
                </a:solidFill>
                <a:effectLst/>
                <a:latin typeface="system-ui"/>
              </a:rPr>
              <a:t>. I tell you, </a:t>
            </a:r>
            <a:r>
              <a:rPr lang="en-GB" sz="2000" b="1" i="0" dirty="0" smtClean="0">
                <a:solidFill>
                  <a:srgbClr val="000000"/>
                </a:solidFill>
                <a:effectLst/>
                <a:latin typeface="system-ui"/>
              </a:rPr>
              <a:t>you will not see me until you say, ‘Blessed is he who comes in the name of the Lord!’”</a:t>
            </a:r>
            <a:r>
              <a:rPr lang="en-GB" sz="2000" b="0" i="0" dirty="0" smtClean="0">
                <a:solidFill>
                  <a:srgbClr val="000000"/>
                </a:solidFill>
                <a:effectLst/>
                <a:latin typeface="system-ui"/>
              </a:rPr>
              <a:t> Luke 13:34-35</a:t>
            </a:r>
            <a:endParaRPr lang="en-GB" sz="2000" dirty="0"/>
          </a:p>
        </p:txBody>
      </p:sp>
      <p:sp>
        <p:nvSpPr>
          <p:cNvPr id="5" name="Rectangle 4"/>
          <p:cNvSpPr/>
          <p:nvPr/>
        </p:nvSpPr>
        <p:spPr>
          <a:xfrm>
            <a:off x="359280" y="3326632"/>
            <a:ext cx="7332518" cy="2246769"/>
          </a:xfrm>
          <a:prstGeom prst="rect">
            <a:avLst/>
          </a:prstGeom>
        </p:spPr>
        <p:txBody>
          <a:bodyPr wrap="square">
            <a:spAutoFit/>
          </a:bodyPr>
          <a:lstStyle/>
          <a:p>
            <a:r>
              <a:rPr lang="en-GB" b="1" i="0" baseline="30000" dirty="0" smtClean="0">
                <a:solidFill>
                  <a:srgbClr val="000000"/>
                </a:solidFill>
                <a:effectLst/>
                <a:latin typeface="system-ui"/>
              </a:rPr>
              <a:t> </a:t>
            </a:r>
            <a:r>
              <a:rPr lang="en-GB" sz="2000" b="1" i="0" dirty="0" smtClean="0">
                <a:solidFill>
                  <a:srgbClr val="000000"/>
                </a:solidFill>
                <a:effectLst/>
                <a:latin typeface="system-ui"/>
              </a:rPr>
              <a:t>Jesus said to them</a:t>
            </a:r>
            <a:r>
              <a:rPr lang="en-GB" sz="2000" b="0" i="0" dirty="0" smtClean="0">
                <a:solidFill>
                  <a:srgbClr val="000000"/>
                </a:solidFill>
                <a:effectLst/>
                <a:latin typeface="system-ui"/>
              </a:rPr>
              <a:t>, “Did you never read in the Scriptures,</a:t>
            </a:r>
          </a:p>
          <a:p>
            <a:r>
              <a:rPr lang="en-GB" sz="2000" b="0" i="0" dirty="0" smtClean="0">
                <a:solidFill>
                  <a:srgbClr val="000000"/>
                </a:solidFill>
                <a:effectLst/>
                <a:latin typeface="system-ui"/>
              </a:rPr>
              <a:t>‘The stone which the builders rejected</a:t>
            </a:r>
            <a:r>
              <a:rPr lang="en-GB" sz="2000" dirty="0">
                <a:solidFill>
                  <a:srgbClr val="000000"/>
                </a:solidFill>
                <a:latin typeface="system-ui"/>
              </a:rPr>
              <a:t> </a:t>
            </a:r>
            <a:r>
              <a:rPr lang="en-GB" sz="2000" b="0" i="0" dirty="0" smtClean="0">
                <a:solidFill>
                  <a:srgbClr val="000000"/>
                </a:solidFill>
                <a:effectLst/>
                <a:latin typeface="system-ui"/>
              </a:rPr>
              <a:t>was made the head of the corner. This was from the Lord.</a:t>
            </a:r>
            <a:r>
              <a:rPr lang="en-GB" sz="2000" dirty="0">
                <a:solidFill>
                  <a:srgbClr val="000000"/>
                </a:solidFill>
                <a:latin typeface="system-ui"/>
              </a:rPr>
              <a:t> </a:t>
            </a:r>
            <a:r>
              <a:rPr lang="en-GB" sz="2000" b="0" i="0" dirty="0" smtClean="0">
                <a:solidFill>
                  <a:srgbClr val="000000"/>
                </a:solidFill>
                <a:effectLst/>
                <a:latin typeface="system-ui"/>
              </a:rPr>
              <a:t>It is marvellous in our eyes’?</a:t>
            </a:r>
            <a:r>
              <a:rPr lang="en-GB" sz="2000" b="0" i="0" dirty="0" smtClean="0">
                <a:solidFill>
                  <a:srgbClr val="4A4A4A"/>
                </a:solidFill>
                <a:effectLst/>
                <a:latin typeface="system-ui"/>
              </a:rPr>
              <a:t> </a:t>
            </a:r>
            <a:r>
              <a:rPr lang="en-GB" sz="2000" b="0" i="0" dirty="0" smtClean="0">
                <a:solidFill>
                  <a:srgbClr val="000000"/>
                </a:solidFill>
                <a:effectLst/>
                <a:latin typeface="system-ui"/>
              </a:rPr>
              <a:t>“Therefore I tell you</a:t>
            </a:r>
            <a:r>
              <a:rPr lang="en-GB" sz="2000" b="1" i="0" dirty="0" smtClean="0">
                <a:solidFill>
                  <a:srgbClr val="000000"/>
                </a:solidFill>
                <a:effectLst/>
                <a:latin typeface="system-ui"/>
              </a:rPr>
              <a:t>, God’s Kingdom will be taken away from you and will be given to a nation producing its fruit</a:t>
            </a:r>
            <a:r>
              <a:rPr lang="en-GB" sz="2000" b="0" i="0" dirty="0" smtClean="0">
                <a:solidFill>
                  <a:srgbClr val="000000"/>
                </a:solidFill>
                <a:effectLst/>
                <a:latin typeface="system-ui"/>
              </a:rPr>
              <a:t>. He who falls on this stone will be broken to pieces, but on whomever it will fall, it will scatter him as dust.” Matt. 21:42-44</a:t>
            </a:r>
            <a:endParaRPr lang="en-GB" sz="2000" b="0" i="0" dirty="0">
              <a:solidFill>
                <a:srgbClr val="000000"/>
              </a:solidFill>
              <a:effectLst/>
              <a:latin typeface="system-ui"/>
            </a:endParaRPr>
          </a:p>
        </p:txBody>
      </p:sp>
      <p:sp>
        <p:nvSpPr>
          <p:cNvPr id="3" name="TextBox 2"/>
          <p:cNvSpPr txBox="1"/>
          <p:nvPr/>
        </p:nvSpPr>
        <p:spPr>
          <a:xfrm>
            <a:off x="401182" y="5858796"/>
            <a:ext cx="6769802" cy="461665"/>
          </a:xfrm>
          <a:prstGeom prst="rect">
            <a:avLst/>
          </a:prstGeom>
          <a:noFill/>
        </p:spPr>
        <p:txBody>
          <a:bodyPr wrap="none" rtlCol="0">
            <a:spAutoFit/>
          </a:bodyPr>
          <a:lstStyle/>
          <a:p>
            <a:r>
              <a:rPr lang="en-GB" sz="2400" b="1" dirty="0" smtClean="0">
                <a:latin typeface="system-ui"/>
              </a:rPr>
              <a:t>The lampstand </a:t>
            </a:r>
            <a:r>
              <a:rPr lang="en-GB" sz="2400" b="1" dirty="0" smtClean="0">
                <a:latin typeface="system-ui"/>
              </a:rPr>
              <a:t>was removed </a:t>
            </a:r>
            <a:r>
              <a:rPr lang="en-GB" sz="2400" b="1" dirty="0" smtClean="0">
                <a:latin typeface="system-ui"/>
              </a:rPr>
              <a:t>from Jerusalem</a:t>
            </a:r>
            <a:endParaRPr lang="en-GB" sz="2400" b="1" dirty="0">
              <a:latin typeface="system-ui"/>
            </a:endParaRPr>
          </a:p>
        </p:txBody>
      </p:sp>
    </p:spTree>
    <p:extLst>
      <p:ext uri="{BB962C8B-B14F-4D97-AF65-F5344CB8AC3E}">
        <p14:creationId xmlns:p14="http://schemas.microsoft.com/office/powerpoint/2010/main" val="14762388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3619" y="426027"/>
            <a:ext cx="3920497" cy="461665"/>
          </a:xfrm>
          <a:prstGeom prst="rect">
            <a:avLst/>
          </a:prstGeom>
          <a:noFill/>
        </p:spPr>
        <p:txBody>
          <a:bodyPr wrap="none" rtlCol="0">
            <a:spAutoFit/>
          </a:bodyPr>
          <a:lstStyle/>
          <a:p>
            <a:r>
              <a:rPr lang="en-GB" sz="2400" b="1" dirty="0" smtClean="0">
                <a:latin typeface="system-ui"/>
              </a:rPr>
              <a:t>The Times of the Gentiles</a:t>
            </a:r>
            <a:endParaRPr lang="en-GB" sz="2400" b="1" dirty="0">
              <a:latin typeface="system-ui"/>
            </a:endParaRPr>
          </a:p>
        </p:txBody>
      </p:sp>
      <p:sp>
        <p:nvSpPr>
          <p:cNvPr id="3" name="Rectangle 2"/>
          <p:cNvSpPr/>
          <p:nvPr/>
        </p:nvSpPr>
        <p:spPr>
          <a:xfrm>
            <a:off x="367145" y="1336377"/>
            <a:ext cx="6823364" cy="4093428"/>
          </a:xfrm>
          <a:prstGeom prst="rect">
            <a:avLst/>
          </a:prstGeom>
        </p:spPr>
        <p:txBody>
          <a:bodyPr wrap="square">
            <a:spAutoFit/>
          </a:bodyPr>
          <a:lstStyle/>
          <a:p>
            <a:r>
              <a:rPr lang="en-GB" sz="2000" b="0" i="0" dirty="0" smtClean="0">
                <a:solidFill>
                  <a:srgbClr val="000000"/>
                </a:solidFill>
                <a:effectLst/>
                <a:latin typeface="system-ui"/>
              </a:rPr>
              <a:t>But when you see </a:t>
            </a:r>
            <a:r>
              <a:rPr lang="en-GB" sz="2000" b="1" i="0" dirty="0" smtClean="0">
                <a:solidFill>
                  <a:srgbClr val="000000"/>
                </a:solidFill>
                <a:effectLst/>
                <a:latin typeface="system-ui"/>
              </a:rPr>
              <a:t>Jerusalem surrounded by armies</a:t>
            </a:r>
            <a:r>
              <a:rPr lang="en-GB" sz="2000" b="0" i="0" dirty="0" smtClean="0">
                <a:solidFill>
                  <a:srgbClr val="000000"/>
                </a:solidFill>
                <a:effectLst/>
                <a:latin typeface="system-ui"/>
              </a:rPr>
              <a:t>, then know that </a:t>
            </a:r>
            <a:r>
              <a:rPr lang="en-GB" sz="2000" b="1" i="0" dirty="0" smtClean="0">
                <a:solidFill>
                  <a:srgbClr val="000000"/>
                </a:solidFill>
                <a:effectLst/>
                <a:latin typeface="system-ui"/>
              </a:rPr>
              <a:t>its desolation is at hand</a:t>
            </a:r>
            <a:r>
              <a:rPr lang="en-GB" sz="2000" b="0" i="0" dirty="0" smtClean="0">
                <a:solidFill>
                  <a:srgbClr val="000000"/>
                </a:solidFill>
                <a:effectLst/>
                <a:latin typeface="system-ui"/>
              </a:rPr>
              <a:t>. Then let those who are in Judea flee to the mountains. Let those who are in the middle of her depart. Let those who are in the country not enter therein. For </a:t>
            </a:r>
            <a:r>
              <a:rPr lang="en-GB" sz="2000" b="1" i="0" dirty="0" smtClean="0">
                <a:solidFill>
                  <a:srgbClr val="000000"/>
                </a:solidFill>
                <a:effectLst/>
                <a:latin typeface="system-ui"/>
              </a:rPr>
              <a:t>these are days of vengeance, that all things which are written may be fulfilled.</a:t>
            </a:r>
            <a:r>
              <a:rPr lang="en-GB" sz="2000" b="0" i="0" dirty="0" smtClean="0">
                <a:solidFill>
                  <a:srgbClr val="000000"/>
                </a:solidFill>
                <a:effectLst/>
                <a:latin typeface="system-ui"/>
              </a:rPr>
              <a:t> Woe to those who are pregnant and to those who nurse infants in those days! For there will </a:t>
            </a:r>
            <a:r>
              <a:rPr lang="en-GB" sz="2000" b="1" i="0" dirty="0" smtClean="0">
                <a:solidFill>
                  <a:srgbClr val="000000"/>
                </a:solidFill>
                <a:effectLst/>
                <a:latin typeface="system-ui"/>
              </a:rPr>
              <a:t>be great distress in the land, and wrath to this people</a:t>
            </a:r>
            <a:r>
              <a:rPr lang="en-GB" sz="2000" b="0" i="0" dirty="0" smtClean="0">
                <a:solidFill>
                  <a:srgbClr val="000000"/>
                </a:solidFill>
                <a:effectLst/>
                <a:latin typeface="system-ui"/>
              </a:rPr>
              <a:t>. They will fall by the edge of the sword, and will be </a:t>
            </a:r>
            <a:r>
              <a:rPr lang="en-GB" sz="2000" b="1" i="0" dirty="0" smtClean="0">
                <a:solidFill>
                  <a:srgbClr val="000000"/>
                </a:solidFill>
                <a:effectLst/>
                <a:latin typeface="system-ui"/>
              </a:rPr>
              <a:t>led captive into all the nations</a:t>
            </a:r>
            <a:r>
              <a:rPr lang="en-GB" sz="2000" b="0" i="0" dirty="0" smtClean="0">
                <a:solidFill>
                  <a:srgbClr val="000000"/>
                </a:solidFill>
                <a:effectLst/>
                <a:latin typeface="system-ui"/>
              </a:rPr>
              <a:t>. </a:t>
            </a:r>
            <a:r>
              <a:rPr lang="en-GB" sz="2000" b="1" i="0" dirty="0" smtClean="0">
                <a:solidFill>
                  <a:srgbClr val="000000"/>
                </a:solidFill>
                <a:effectLst/>
                <a:latin typeface="system-ui"/>
              </a:rPr>
              <a:t>Jerusalem will be trampled down by the Gentiles, until the times of the Gentiles are fulfilled</a:t>
            </a:r>
            <a:r>
              <a:rPr lang="en-GB" sz="2000" b="0" i="0" dirty="0" smtClean="0">
                <a:solidFill>
                  <a:srgbClr val="000000"/>
                </a:solidFill>
                <a:effectLst/>
                <a:latin typeface="system-ui"/>
              </a:rPr>
              <a:t>. Luke 21:20-24</a:t>
            </a:r>
            <a:endParaRPr lang="en-GB" sz="2000" dirty="0"/>
          </a:p>
        </p:txBody>
      </p:sp>
    </p:spTree>
    <p:extLst>
      <p:ext uri="{BB962C8B-B14F-4D97-AF65-F5344CB8AC3E}">
        <p14:creationId xmlns:p14="http://schemas.microsoft.com/office/powerpoint/2010/main" val="35036579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5003" y="1373590"/>
            <a:ext cx="6844145" cy="2246769"/>
          </a:xfrm>
          <a:prstGeom prst="rect">
            <a:avLst/>
          </a:prstGeom>
        </p:spPr>
        <p:txBody>
          <a:bodyPr wrap="square">
            <a:spAutoFit/>
          </a:bodyPr>
          <a:lstStyle/>
          <a:p>
            <a:r>
              <a:rPr lang="en-GB" sz="2000" b="0" i="0" dirty="0" smtClean="0">
                <a:solidFill>
                  <a:srgbClr val="000000"/>
                </a:solidFill>
                <a:effectLst/>
                <a:latin typeface="system-ui"/>
              </a:rPr>
              <a:t>“When I (</a:t>
            </a:r>
            <a:r>
              <a:rPr lang="en-GB" sz="2000" b="1" i="0" dirty="0" smtClean="0">
                <a:solidFill>
                  <a:srgbClr val="000000"/>
                </a:solidFill>
                <a:effectLst/>
                <a:latin typeface="system-ui"/>
              </a:rPr>
              <a:t>Paul) had returned to Jerusalem</a:t>
            </a:r>
            <a:r>
              <a:rPr lang="en-GB" sz="2000" b="0" i="0" dirty="0" smtClean="0">
                <a:solidFill>
                  <a:srgbClr val="000000"/>
                </a:solidFill>
                <a:effectLst/>
                <a:latin typeface="system-ui"/>
              </a:rPr>
              <a:t>, and while I prayed in the temple, I fell into a trance, and saw him (Jesus) saying to me, </a:t>
            </a:r>
            <a:r>
              <a:rPr lang="en-GB" sz="2000" b="1" i="0" dirty="0" smtClean="0">
                <a:solidFill>
                  <a:srgbClr val="000000"/>
                </a:solidFill>
                <a:effectLst/>
                <a:latin typeface="system-ui"/>
              </a:rPr>
              <a:t>‘Hurry and get out of Jerusalem quickly, because they will not receive testimony concerning me from you</a:t>
            </a:r>
            <a:r>
              <a:rPr lang="en-GB" sz="2000" b="0" i="0" dirty="0" smtClean="0">
                <a:solidFill>
                  <a:srgbClr val="000000"/>
                </a:solidFill>
                <a:effectLst/>
                <a:latin typeface="system-ui"/>
              </a:rPr>
              <a:t>.’ ... “</a:t>
            </a:r>
            <a:r>
              <a:rPr lang="en-GB" sz="2000" b="1" i="0" dirty="0" smtClean="0">
                <a:solidFill>
                  <a:srgbClr val="000000"/>
                </a:solidFill>
                <a:effectLst/>
                <a:latin typeface="system-ui"/>
              </a:rPr>
              <a:t>He said to me, ‘Depart, for I will send you out far from here to the Gentiles</a:t>
            </a:r>
            <a:r>
              <a:rPr lang="en-GB" sz="2000" b="0" i="0" dirty="0" smtClean="0">
                <a:solidFill>
                  <a:srgbClr val="000000"/>
                </a:solidFill>
                <a:effectLst/>
                <a:latin typeface="system-ui"/>
              </a:rPr>
              <a:t>.’” Acts 22:17-21</a:t>
            </a:r>
            <a:endParaRPr lang="en-GB" sz="2000" b="0" i="0" dirty="0">
              <a:solidFill>
                <a:srgbClr val="000000"/>
              </a:solidFill>
              <a:effectLst/>
              <a:latin typeface="system-ui"/>
            </a:endParaRPr>
          </a:p>
        </p:txBody>
      </p:sp>
      <p:sp>
        <p:nvSpPr>
          <p:cNvPr id="3" name="Rectangle 2"/>
          <p:cNvSpPr/>
          <p:nvPr/>
        </p:nvSpPr>
        <p:spPr>
          <a:xfrm>
            <a:off x="250998" y="3971854"/>
            <a:ext cx="8437422" cy="2246769"/>
          </a:xfrm>
          <a:prstGeom prst="rect">
            <a:avLst/>
          </a:prstGeom>
        </p:spPr>
        <p:txBody>
          <a:bodyPr wrap="square">
            <a:spAutoFit/>
          </a:bodyPr>
          <a:lstStyle/>
          <a:p>
            <a:r>
              <a:rPr lang="en-GB" sz="2000" b="0" i="0" dirty="0" smtClean="0">
                <a:solidFill>
                  <a:srgbClr val="000000"/>
                </a:solidFill>
                <a:effectLst/>
                <a:latin typeface="system-ui"/>
              </a:rPr>
              <a:t>I ask then, did they stumble that they might fall? May it never be! But </a:t>
            </a:r>
          </a:p>
          <a:p>
            <a:r>
              <a:rPr lang="en-GB" sz="2000" b="1" i="0" dirty="0" smtClean="0">
                <a:solidFill>
                  <a:srgbClr val="000000"/>
                </a:solidFill>
                <a:effectLst/>
                <a:latin typeface="system-ui"/>
              </a:rPr>
              <a:t>by their fall salvation has come to the Gentiles</a:t>
            </a:r>
            <a:r>
              <a:rPr lang="en-GB" sz="2000" b="0" i="0" dirty="0" smtClean="0">
                <a:solidFill>
                  <a:srgbClr val="000000"/>
                </a:solidFill>
                <a:effectLst/>
                <a:latin typeface="system-ui"/>
              </a:rPr>
              <a:t>, to provoke them to jealousy ... </a:t>
            </a:r>
            <a:r>
              <a:rPr lang="en-GB" sz="2000" dirty="0">
                <a:latin typeface="system-ui"/>
              </a:rPr>
              <a:t>For I don’t desire you to be ignorant, brothers</a:t>
            </a:r>
            <a:r>
              <a:rPr lang="en-GB" sz="2000" dirty="0" smtClean="0">
                <a:latin typeface="system-ui"/>
              </a:rPr>
              <a:t>,</a:t>
            </a:r>
            <a:r>
              <a:rPr lang="en-GB" sz="2000" baseline="30000" dirty="0" smtClean="0">
                <a:latin typeface="system-ui"/>
              </a:rPr>
              <a:t> </a:t>
            </a:r>
            <a:r>
              <a:rPr lang="en-GB" sz="2000" dirty="0">
                <a:latin typeface="system-ui"/>
              </a:rPr>
              <a:t> of this </a:t>
            </a:r>
            <a:r>
              <a:rPr lang="en-GB" sz="2000" b="1" dirty="0">
                <a:latin typeface="system-ui"/>
              </a:rPr>
              <a:t>mystery</a:t>
            </a:r>
            <a:r>
              <a:rPr lang="en-GB" sz="2000" dirty="0">
                <a:latin typeface="system-ui"/>
              </a:rPr>
              <a:t>, so that you won’t be wise in your own conceits, that </a:t>
            </a:r>
            <a:r>
              <a:rPr lang="en-GB" sz="2000" b="1" dirty="0">
                <a:latin typeface="system-ui"/>
              </a:rPr>
              <a:t>a partial hardening has happened to Israel, until the fullness of the Gentiles has come in, </a:t>
            </a:r>
            <a:r>
              <a:rPr lang="en-GB" sz="2000" b="1" dirty="0" smtClean="0">
                <a:latin typeface="system-ui"/>
              </a:rPr>
              <a:t>and </a:t>
            </a:r>
            <a:r>
              <a:rPr lang="en-GB" sz="2000" b="1" dirty="0">
                <a:latin typeface="system-ui"/>
              </a:rPr>
              <a:t>so all Israel will be </a:t>
            </a:r>
            <a:r>
              <a:rPr lang="en-GB" sz="2000" b="1" dirty="0" smtClean="0">
                <a:latin typeface="system-ui"/>
              </a:rPr>
              <a:t>saved ... </a:t>
            </a:r>
            <a:r>
              <a:rPr lang="en-GB" sz="2000" b="1" i="0" dirty="0" smtClean="0">
                <a:solidFill>
                  <a:srgbClr val="000000"/>
                </a:solidFill>
                <a:effectLst/>
                <a:latin typeface="system-ui"/>
              </a:rPr>
              <a:t>For the gifts and the calling of God are irrevocable.</a:t>
            </a:r>
            <a:r>
              <a:rPr lang="en-GB" sz="2000" b="0" i="0" dirty="0" smtClean="0">
                <a:solidFill>
                  <a:srgbClr val="000000"/>
                </a:solidFill>
                <a:effectLst/>
                <a:latin typeface="system-ui"/>
              </a:rPr>
              <a:t> Rom. 11:11, 25-26, 29  </a:t>
            </a:r>
            <a:endParaRPr lang="en-GB" sz="2000" dirty="0">
              <a:latin typeface="system-ui"/>
            </a:endParaRPr>
          </a:p>
        </p:txBody>
      </p:sp>
      <p:sp>
        <p:nvSpPr>
          <p:cNvPr id="4" name="TextBox 3"/>
          <p:cNvSpPr txBox="1"/>
          <p:nvPr/>
        </p:nvSpPr>
        <p:spPr>
          <a:xfrm>
            <a:off x="1375719" y="411892"/>
            <a:ext cx="4063933" cy="461665"/>
          </a:xfrm>
          <a:prstGeom prst="rect">
            <a:avLst/>
          </a:prstGeom>
          <a:noFill/>
        </p:spPr>
        <p:txBody>
          <a:bodyPr wrap="none" rtlCol="0">
            <a:spAutoFit/>
          </a:bodyPr>
          <a:lstStyle/>
          <a:p>
            <a:r>
              <a:rPr lang="en-GB" sz="2400" b="1" dirty="0" smtClean="0">
                <a:latin typeface="system-ui"/>
              </a:rPr>
              <a:t>Gentile Lamps are Kindled</a:t>
            </a:r>
            <a:endParaRPr lang="en-GB" sz="2400" b="1" dirty="0">
              <a:latin typeface="system-ui"/>
            </a:endParaRPr>
          </a:p>
        </p:txBody>
      </p:sp>
    </p:spTree>
    <p:extLst>
      <p:ext uri="{BB962C8B-B14F-4D97-AF65-F5344CB8AC3E}">
        <p14:creationId xmlns:p14="http://schemas.microsoft.com/office/powerpoint/2010/main" val="37439154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94381" y="247828"/>
            <a:ext cx="4596130" cy="461665"/>
          </a:xfrm>
          <a:prstGeom prst="rect">
            <a:avLst/>
          </a:prstGeom>
          <a:noFill/>
        </p:spPr>
        <p:txBody>
          <a:bodyPr wrap="none" rtlCol="0">
            <a:spAutoFit/>
          </a:bodyPr>
          <a:lstStyle/>
          <a:p>
            <a:r>
              <a:rPr lang="en-GB" sz="2400" b="1" dirty="0" smtClean="0">
                <a:latin typeface="system-ui"/>
              </a:rPr>
              <a:t>Jesus among the Lampstands</a:t>
            </a:r>
            <a:endParaRPr lang="en-GB" sz="2400" b="1" dirty="0">
              <a:latin typeface="system-ui"/>
            </a:endParaRPr>
          </a:p>
        </p:txBody>
      </p:sp>
      <p:sp>
        <p:nvSpPr>
          <p:cNvPr id="3" name="Rectangle 2"/>
          <p:cNvSpPr/>
          <p:nvPr/>
        </p:nvSpPr>
        <p:spPr>
          <a:xfrm>
            <a:off x="120468" y="846560"/>
            <a:ext cx="8447809" cy="5940088"/>
          </a:xfrm>
          <a:prstGeom prst="rect">
            <a:avLst/>
          </a:prstGeom>
        </p:spPr>
        <p:txBody>
          <a:bodyPr wrap="square">
            <a:spAutoFit/>
          </a:bodyPr>
          <a:lstStyle/>
          <a:p>
            <a:r>
              <a:rPr lang="en-GB" sz="2000" b="0" i="0" dirty="0" smtClean="0">
                <a:solidFill>
                  <a:srgbClr val="000000"/>
                </a:solidFill>
                <a:effectLst/>
                <a:latin typeface="system-ui"/>
              </a:rPr>
              <a:t>I turned to see the voice that spoke with me. Having turned, </a:t>
            </a:r>
          </a:p>
          <a:p>
            <a:r>
              <a:rPr lang="en-GB" sz="2000" b="1" i="0" dirty="0" smtClean="0">
                <a:solidFill>
                  <a:srgbClr val="000000"/>
                </a:solidFill>
                <a:effectLst/>
                <a:latin typeface="system-ui"/>
              </a:rPr>
              <a:t>I saw seven golden lamp stands. And among the lamp</a:t>
            </a:r>
          </a:p>
          <a:p>
            <a:r>
              <a:rPr lang="en-GB" sz="2000" b="1" i="0" dirty="0" smtClean="0">
                <a:solidFill>
                  <a:srgbClr val="000000"/>
                </a:solidFill>
                <a:effectLst/>
                <a:latin typeface="system-ui"/>
              </a:rPr>
              <a:t>stands was one like a son of man</a:t>
            </a:r>
            <a:r>
              <a:rPr lang="en-GB" sz="2000" b="0" i="0" dirty="0" smtClean="0">
                <a:solidFill>
                  <a:srgbClr val="000000"/>
                </a:solidFill>
                <a:effectLst/>
                <a:latin typeface="system-ui"/>
              </a:rPr>
              <a:t>,</a:t>
            </a:r>
            <a:r>
              <a:rPr lang="en-GB" sz="2000" b="0" i="0" dirty="0" smtClean="0">
                <a:solidFill>
                  <a:srgbClr val="4A4A4A"/>
                </a:solidFill>
                <a:effectLst/>
                <a:latin typeface="system-ui"/>
              </a:rPr>
              <a:t> </a:t>
            </a:r>
            <a:r>
              <a:rPr lang="en-GB" sz="2000" b="0" i="0" dirty="0" smtClean="0">
                <a:solidFill>
                  <a:srgbClr val="000000"/>
                </a:solidFill>
                <a:effectLst/>
                <a:latin typeface="system-ui"/>
              </a:rPr>
              <a:t> clothed with a robe</a:t>
            </a:r>
          </a:p>
          <a:p>
            <a:r>
              <a:rPr lang="en-GB" sz="2000" b="0" i="0" dirty="0" smtClean="0">
                <a:solidFill>
                  <a:srgbClr val="000000"/>
                </a:solidFill>
                <a:effectLst/>
                <a:latin typeface="system-ui"/>
              </a:rPr>
              <a:t>reaching down to his feet, and with a golden sash around his </a:t>
            </a:r>
          </a:p>
          <a:p>
            <a:r>
              <a:rPr lang="en-GB" sz="2000" b="0" i="0" dirty="0" smtClean="0">
                <a:solidFill>
                  <a:srgbClr val="000000"/>
                </a:solidFill>
                <a:effectLst/>
                <a:latin typeface="system-ui"/>
              </a:rPr>
              <a:t>chest. His head and his hair were white as white wool, like </a:t>
            </a:r>
          </a:p>
          <a:p>
            <a:r>
              <a:rPr lang="en-GB" sz="2000" b="0" i="0" dirty="0" smtClean="0">
                <a:solidFill>
                  <a:srgbClr val="000000"/>
                </a:solidFill>
                <a:effectLst/>
                <a:latin typeface="system-ui"/>
              </a:rPr>
              <a:t>snow. His eyes were like a flame of fire. His feet were like </a:t>
            </a:r>
          </a:p>
          <a:p>
            <a:r>
              <a:rPr lang="en-GB" sz="2000" b="0" i="0" dirty="0" smtClean="0">
                <a:solidFill>
                  <a:srgbClr val="000000"/>
                </a:solidFill>
                <a:effectLst/>
                <a:latin typeface="system-ui"/>
              </a:rPr>
              <a:t>burnished brass, as if it had been refined in a furnace. His </a:t>
            </a:r>
            <a:endParaRPr lang="en-GB" sz="2000" b="0" i="0" dirty="0" smtClean="0">
              <a:solidFill>
                <a:srgbClr val="000000"/>
              </a:solidFill>
              <a:effectLst/>
              <a:latin typeface="system-ui"/>
            </a:endParaRPr>
          </a:p>
          <a:p>
            <a:r>
              <a:rPr lang="en-GB" sz="2000" b="0" i="0" dirty="0" smtClean="0">
                <a:solidFill>
                  <a:srgbClr val="000000"/>
                </a:solidFill>
                <a:effectLst/>
                <a:latin typeface="system-ui"/>
              </a:rPr>
              <a:t>voice was </a:t>
            </a:r>
            <a:r>
              <a:rPr lang="en-GB" sz="2000" b="0" i="0" dirty="0" smtClean="0">
                <a:solidFill>
                  <a:srgbClr val="000000"/>
                </a:solidFill>
                <a:effectLst/>
                <a:latin typeface="system-ui"/>
              </a:rPr>
              <a:t>like the voice of many waters. He had seven stars in </a:t>
            </a:r>
            <a:endParaRPr lang="en-GB" sz="2000" b="0" i="0" dirty="0" smtClean="0">
              <a:solidFill>
                <a:srgbClr val="000000"/>
              </a:solidFill>
              <a:effectLst/>
              <a:latin typeface="system-ui"/>
            </a:endParaRPr>
          </a:p>
          <a:p>
            <a:r>
              <a:rPr lang="en-GB" sz="2000" b="0" i="0" dirty="0" smtClean="0">
                <a:solidFill>
                  <a:srgbClr val="000000"/>
                </a:solidFill>
                <a:effectLst/>
                <a:latin typeface="system-ui"/>
              </a:rPr>
              <a:t>his </a:t>
            </a:r>
            <a:r>
              <a:rPr lang="en-GB" sz="2000" b="0" i="0" dirty="0" smtClean="0">
                <a:solidFill>
                  <a:srgbClr val="000000"/>
                </a:solidFill>
                <a:effectLst/>
                <a:latin typeface="system-ui"/>
              </a:rPr>
              <a:t>right hand. Out of his mouth proceeded a sharp two-edged </a:t>
            </a:r>
            <a:endParaRPr lang="en-GB" sz="2000" b="0" i="0" dirty="0" smtClean="0">
              <a:solidFill>
                <a:srgbClr val="000000"/>
              </a:solidFill>
              <a:effectLst/>
              <a:latin typeface="system-ui"/>
            </a:endParaRPr>
          </a:p>
          <a:p>
            <a:r>
              <a:rPr lang="en-GB" sz="2000" b="0" i="0" dirty="0" smtClean="0">
                <a:solidFill>
                  <a:srgbClr val="000000"/>
                </a:solidFill>
                <a:effectLst/>
                <a:latin typeface="system-ui"/>
              </a:rPr>
              <a:t>sword</a:t>
            </a:r>
            <a:r>
              <a:rPr lang="en-GB" sz="2000" b="0" i="0" dirty="0" smtClean="0">
                <a:solidFill>
                  <a:srgbClr val="000000"/>
                </a:solidFill>
                <a:effectLst/>
                <a:latin typeface="system-ui"/>
              </a:rPr>
              <a:t>. </a:t>
            </a:r>
            <a:r>
              <a:rPr lang="en-GB" sz="2000" b="1" i="0" dirty="0" smtClean="0">
                <a:solidFill>
                  <a:srgbClr val="000000"/>
                </a:solidFill>
                <a:effectLst/>
                <a:latin typeface="system-ui"/>
              </a:rPr>
              <a:t>His face was like the sun shining at its brightest</a:t>
            </a:r>
            <a:r>
              <a:rPr lang="en-GB" sz="2000" b="0" i="0" dirty="0" smtClean="0">
                <a:solidFill>
                  <a:srgbClr val="000000"/>
                </a:solidFill>
                <a:effectLst/>
                <a:latin typeface="system-ui"/>
              </a:rPr>
              <a:t>. </a:t>
            </a:r>
            <a:r>
              <a:rPr lang="en-GB" sz="2000" b="0" i="0" dirty="0" smtClean="0">
                <a:solidFill>
                  <a:srgbClr val="000000"/>
                </a:solidFill>
                <a:effectLst/>
                <a:latin typeface="system-ui"/>
              </a:rPr>
              <a:t>When</a:t>
            </a:r>
          </a:p>
          <a:p>
            <a:r>
              <a:rPr lang="en-GB" sz="2000" b="0" i="0" dirty="0" smtClean="0">
                <a:solidFill>
                  <a:srgbClr val="000000"/>
                </a:solidFill>
                <a:effectLst/>
                <a:latin typeface="system-ui"/>
              </a:rPr>
              <a:t> </a:t>
            </a:r>
            <a:r>
              <a:rPr lang="en-GB" sz="2000" b="0" i="0" dirty="0" smtClean="0">
                <a:solidFill>
                  <a:srgbClr val="000000"/>
                </a:solidFill>
                <a:effectLst/>
                <a:latin typeface="system-ui"/>
              </a:rPr>
              <a:t>I saw him, I fell at his feet like a dead man.</a:t>
            </a:r>
          </a:p>
          <a:p>
            <a:r>
              <a:rPr lang="en-GB" sz="2000" b="0" i="0" dirty="0" smtClean="0">
                <a:solidFill>
                  <a:srgbClr val="000000"/>
                </a:solidFill>
                <a:effectLst/>
                <a:latin typeface="system-ui"/>
              </a:rPr>
              <a:t>He laid his right hand on me, saying, “Don’t be afraid. I am the first and the last, and the Living one. I was dead, and behold, I am alive forever and ever. Amen. I have the keys of Death and of Hades.</a:t>
            </a:r>
            <a:r>
              <a:rPr lang="en-GB" sz="2000" b="0" i="0" baseline="30000" dirty="0" smtClean="0">
                <a:solidFill>
                  <a:srgbClr val="000000"/>
                </a:solidFill>
                <a:effectLst/>
                <a:latin typeface="system-ui"/>
              </a:rPr>
              <a:t> </a:t>
            </a:r>
            <a:r>
              <a:rPr lang="en-GB" sz="2000" b="1" i="0" baseline="30000" dirty="0" smtClean="0">
                <a:solidFill>
                  <a:srgbClr val="000000"/>
                </a:solidFill>
                <a:effectLst/>
                <a:latin typeface="system-ui"/>
              </a:rPr>
              <a:t> </a:t>
            </a:r>
            <a:r>
              <a:rPr lang="en-GB" sz="2000" b="0" i="0" dirty="0" smtClean="0">
                <a:solidFill>
                  <a:srgbClr val="000000"/>
                </a:solidFill>
                <a:effectLst/>
                <a:latin typeface="system-ui"/>
              </a:rPr>
              <a:t>Write therefore the things which you have seen, and the things which are, and the things which will happen hereafter. </a:t>
            </a:r>
            <a:r>
              <a:rPr lang="en-GB" sz="2000" b="1" i="0" dirty="0" smtClean="0">
                <a:solidFill>
                  <a:srgbClr val="000000"/>
                </a:solidFill>
                <a:effectLst/>
                <a:latin typeface="system-ui"/>
              </a:rPr>
              <a:t>The mystery of the seven stars which you saw in my right hand, and the seven golden lamp stands is this: The seven stars are the angels of the seven churches. The seven lamp stands are seven churches.</a:t>
            </a:r>
            <a:r>
              <a:rPr lang="en-GB" sz="2000" b="0" i="0" dirty="0" smtClean="0">
                <a:solidFill>
                  <a:srgbClr val="000000"/>
                </a:solidFill>
                <a:effectLst/>
                <a:latin typeface="system-ui"/>
              </a:rPr>
              <a:t> Rev. 1:12-20</a:t>
            </a:r>
            <a:endParaRPr lang="en-GB" sz="2000" b="0" i="0" dirty="0">
              <a:solidFill>
                <a:srgbClr val="000000"/>
              </a:solidFill>
              <a:effectLst/>
              <a:latin typeface="system-ui"/>
            </a:endParaRPr>
          </a:p>
        </p:txBody>
      </p:sp>
    </p:spTree>
    <p:extLst>
      <p:ext uri="{BB962C8B-B14F-4D97-AF65-F5344CB8AC3E}">
        <p14:creationId xmlns:p14="http://schemas.microsoft.com/office/powerpoint/2010/main" val="12137209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8353" y="3937338"/>
            <a:ext cx="6096000" cy="2554545"/>
          </a:xfrm>
          <a:prstGeom prst="rect">
            <a:avLst/>
          </a:prstGeom>
        </p:spPr>
        <p:txBody>
          <a:bodyPr>
            <a:spAutoFit/>
          </a:bodyPr>
          <a:lstStyle/>
          <a:p>
            <a:r>
              <a:rPr lang="en-GB" sz="2000" b="0" i="0" dirty="0" smtClean="0">
                <a:solidFill>
                  <a:srgbClr val="000000"/>
                </a:solidFill>
                <a:effectLst/>
                <a:latin typeface="system-ui"/>
              </a:rPr>
              <a:t>... </a:t>
            </a:r>
            <a:r>
              <a:rPr lang="en-GB" sz="2000" b="1" i="0" dirty="0" smtClean="0">
                <a:solidFill>
                  <a:srgbClr val="000000"/>
                </a:solidFill>
                <a:effectLst/>
                <a:latin typeface="system-ui"/>
              </a:rPr>
              <a:t>when the Lord shall have washed away the filth of the daughters of Zion</a:t>
            </a:r>
            <a:r>
              <a:rPr lang="en-GB" sz="2000" b="0" i="0" dirty="0" smtClean="0">
                <a:solidFill>
                  <a:srgbClr val="000000"/>
                </a:solidFill>
                <a:effectLst/>
                <a:latin typeface="system-ui"/>
              </a:rPr>
              <a:t>, and shall have purged the blood of Jerusalem from within it, by the spirit of justice and by the spirit of burning. </a:t>
            </a:r>
            <a:r>
              <a:rPr lang="en-GB" sz="2000" b="1" i="0" baseline="30000" dirty="0" smtClean="0">
                <a:solidFill>
                  <a:srgbClr val="000000"/>
                </a:solidFill>
                <a:effectLst/>
                <a:latin typeface="system-ui"/>
              </a:rPr>
              <a:t> </a:t>
            </a:r>
            <a:r>
              <a:rPr lang="en-GB" sz="2000" b="1" i="0" dirty="0" smtClean="0">
                <a:solidFill>
                  <a:srgbClr val="000000"/>
                </a:solidFill>
                <a:effectLst/>
                <a:latin typeface="system-ui"/>
              </a:rPr>
              <a:t>Yahweh will create</a:t>
            </a:r>
            <a:r>
              <a:rPr lang="en-GB" sz="2000" b="0" i="0" dirty="0" smtClean="0">
                <a:solidFill>
                  <a:srgbClr val="000000"/>
                </a:solidFill>
                <a:effectLst/>
                <a:latin typeface="system-ui"/>
              </a:rPr>
              <a:t> over the whole habitation of Mount Zion and over her assemblies, a cloud and smoke by day, and </a:t>
            </a:r>
            <a:r>
              <a:rPr lang="en-GB" sz="2000" b="1" i="0" dirty="0" smtClean="0">
                <a:solidFill>
                  <a:srgbClr val="000000"/>
                </a:solidFill>
                <a:effectLst/>
                <a:latin typeface="system-ui"/>
              </a:rPr>
              <a:t>the shining of a flaming fire by night, for over all the glory will be a canopy</a:t>
            </a:r>
            <a:r>
              <a:rPr lang="en-GB" sz="2000" b="0" i="0" dirty="0" smtClean="0">
                <a:solidFill>
                  <a:srgbClr val="000000"/>
                </a:solidFill>
                <a:effectLst/>
                <a:latin typeface="system-ui"/>
              </a:rPr>
              <a:t>. Isaiah 4:4-5</a:t>
            </a:r>
            <a:endParaRPr lang="en-GB" sz="2000" dirty="0"/>
          </a:p>
        </p:txBody>
      </p:sp>
      <p:sp>
        <p:nvSpPr>
          <p:cNvPr id="3" name="Rectangle 2"/>
          <p:cNvSpPr/>
          <p:nvPr/>
        </p:nvSpPr>
        <p:spPr>
          <a:xfrm>
            <a:off x="348136" y="1926609"/>
            <a:ext cx="6096000" cy="1323439"/>
          </a:xfrm>
          <a:prstGeom prst="rect">
            <a:avLst/>
          </a:prstGeom>
        </p:spPr>
        <p:txBody>
          <a:bodyPr wrap="square">
            <a:spAutoFit/>
          </a:bodyPr>
          <a:lstStyle/>
          <a:p>
            <a:r>
              <a:rPr lang="en-GB" sz="2000" b="1" i="0" dirty="0" smtClean="0">
                <a:solidFill>
                  <a:srgbClr val="000000"/>
                </a:solidFill>
                <a:effectLst/>
                <a:latin typeface="system-ui"/>
              </a:rPr>
              <a:t>Many nations shall join themselves to Yahweh in that day</a:t>
            </a:r>
            <a:r>
              <a:rPr lang="en-GB" sz="2000" b="0" i="0" dirty="0" smtClean="0">
                <a:solidFill>
                  <a:srgbClr val="000000"/>
                </a:solidFill>
                <a:effectLst/>
                <a:latin typeface="system-ui"/>
              </a:rPr>
              <a:t>, and shall be my people; and I will dwell among you, and you shall know that the </a:t>
            </a:r>
            <a:r>
              <a:rPr lang="en-GB" b="0" i="0" dirty="0" smtClean="0">
                <a:solidFill>
                  <a:srgbClr val="000000"/>
                </a:solidFill>
                <a:effectLst/>
                <a:latin typeface="system-ui"/>
              </a:rPr>
              <a:t>LORD</a:t>
            </a:r>
            <a:r>
              <a:rPr lang="en-GB" sz="2000" b="0" i="0" dirty="0" smtClean="0">
                <a:solidFill>
                  <a:srgbClr val="000000"/>
                </a:solidFill>
                <a:effectLst/>
                <a:latin typeface="system-ui"/>
              </a:rPr>
              <a:t> of Hosts has sent me to you Zech. 2:11</a:t>
            </a:r>
            <a:endParaRPr lang="en-GB" sz="2000" dirty="0"/>
          </a:p>
        </p:txBody>
      </p:sp>
      <p:sp>
        <p:nvSpPr>
          <p:cNvPr id="4" name="Rectangle 3"/>
          <p:cNvSpPr/>
          <p:nvPr/>
        </p:nvSpPr>
        <p:spPr>
          <a:xfrm>
            <a:off x="264958" y="1059744"/>
            <a:ext cx="6442789" cy="707886"/>
          </a:xfrm>
          <a:prstGeom prst="rect">
            <a:avLst/>
          </a:prstGeom>
        </p:spPr>
        <p:txBody>
          <a:bodyPr wrap="none">
            <a:spAutoFit/>
          </a:bodyPr>
          <a:lstStyle/>
          <a:p>
            <a:r>
              <a:rPr lang="en-GB" sz="2000" b="1" i="0" dirty="0" smtClean="0">
                <a:solidFill>
                  <a:srgbClr val="000000"/>
                </a:solidFill>
                <a:effectLst/>
                <a:latin typeface="system-ui"/>
              </a:rPr>
              <a:t>All the families of the earth will be blessed through </a:t>
            </a:r>
          </a:p>
          <a:p>
            <a:r>
              <a:rPr lang="en-GB" sz="2000" b="1" i="0" dirty="0" smtClean="0">
                <a:solidFill>
                  <a:srgbClr val="000000"/>
                </a:solidFill>
                <a:effectLst/>
                <a:latin typeface="system-ui"/>
              </a:rPr>
              <a:t>you.</a:t>
            </a:r>
            <a:r>
              <a:rPr lang="en-GB" sz="2000" b="0" i="0" dirty="0" smtClean="0">
                <a:solidFill>
                  <a:srgbClr val="000000"/>
                </a:solidFill>
                <a:effectLst/>
                <a:latin typeface="system-ui"/>
              </a:rPr>
              <a:t> Gen. </a:t>
            </a:r>
            <a:r>
              <a:rPr lang="en-GB" sz="2000" dirty="0" smtClean="0">
                <a:solidFill>
                  <a:srgbClr val="000000"/>
                </a:solidFill>
                <a:latin typeface="system-ui"/>
              </a:rPr>
              <a:t>12:3</a:t>
            </a:r>
            <a:endParaRPr lang="en-GB" sz="2000" dirty="0"/>
          </a:p>
        </p:txBody>
      </p:sp>
      <p:sp>
        <p:nvSpPr>
          <p:cNvPr id="5" name="TextBox 4"/>
          <p:cNvSpPr txBox="1"/>
          <p:nvPr/>
        </p:nvSpPr>
        <p:spPr>
          <a:xfrm>
            <a:off x="1830298" y="386928"/>
            <a:ext cx="1997663" cy="461665"/>
          </a:xfrm>
          <a:prstGeom prst="rect">
            <a:avLst/>
          </a:prstGeom>
          <a:noFill/>
        </p:spPr>
        <p:txBody>
          <a:bodyPr wrap="none" rtlCol="0">
            <a:spAutoFit/>
          </a:bodyPr>
          <a:lstStyle/>
          <a:p>
            <a:r>
              <a:rPr lang="en-GB" sz="2400" b="1" dirty="0" smtClean="0">
                <a:latin typeface="system-ui"/>
              </a:rPr>
              <a:t>Israel Called</a:t>
            </a:r>
            <a:endParaRPr lang="en-GB" sz="2400" b="1" dirty="0">
              <a:latin typeface="system-ui"/>
            </a:endParaRPr>
          </a:p>
        </p:txBody>
      </p:sp>
      <p:sp>
        <p:nvSpPr>
          <p:cNvPr id="6" name="TextBox 5"/>
          <p:cNvSpPr txBox="1"/>
          <p:nvPr/>
        </p:nvSpPr>
        <p:spPr>
          <a:xfrm>
            <a:off x="2281881" y="3409027"/>
            <a:ext cx="1553630" cy="461665"/>
          </a:xfrm>
          <a:prstGeom prst="rect">
            <a:avLst/>
          </a:prstGeom>
          <a:noFill/>
        </p:spPr>
        <p:txBody>
          <a:bodyPr wrap="none" rtlCol="0">
            <a:spAutoFit/>
          </a:bodyPr>
          <a:lstStyle/>
          <a:p>
            <a:r>
              <a:rPr lang="en-GB" sz="2400" b="1" dirty="0" smtClean="0">
                <a:latin typeface="system-ui"/>
              </a:rPr>
              <a:t>Cleansed</a:t>
            </a:r>
            <a:endParaRPr lang="en-GB" sz="2400" b="1" dirty="0">
              <a:latin typeface="system-ui"/>
            </a:endParaRPr>
          </a:p>
        </p:txBody>
      </p:sp>
    </p:spTree>
    <p:extLst>
      <p:ext uri="{BB962C8B-B14F-4D97-AF65-F5344CB8AC3E}">
        <p14:creationId xmlns:p14="http://schemas.microsoft.com/office/powerpoint/2010/main" val="19696372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08672" y="247135"/>
            <a:ext cx="5145768" cy="461665"/>
          </a:xfrm>
          <a:prstGeom prst="rect">
            <a:avLst/>
          </a:prstGeom>
          <a:noFill/>
        </p:spPr>
        <p:txBody>
          <a:bodyPr wrap="none" rtlCol="0">
            <a:spAutoFit/>
          </a:bodyPr>
          <a:lstStyle/>
          <a:p>
            <a:r>
              <a:rPr lang="en-GB" sz="2400" b="1" dirty="0" smtClean="0">
                <a:latin typeface="system-ui"/>
              </a:rPr>
              <a:t>A High Priest is Crowned as King!</a:t>
            </a:r>
            <a:endParaRPr lang="en-GB" sz="2400" b="1" dirty="0">
              <a:latin typeface="system-ui"/>
            </a:endParaRPr>
          </a:p>
        </p:txBody>
      </p:sp>
      <p:sp>
        <p:nvSpPr>
          <p:cNvPr id="3" name="Rectangle 2"/>
          <p:cNvSpPr/>
          <p:nvPr/>
        </p:nvSpPr>
        <p:spPr>
          <a:xfrm>
            <a:off x="362464" y="1008261"/>
            <a:ext cx="7669427" cy="5632311"/>
          </a:xfrm>
          <a:prstGeom prst="rect">
            <a:avLst/>
          </a:prstGeom>
        </p:spPr>
        <p:txBody>
          <a:bodyPr wrap="square">
            <a:spAutoFit/>
          </a:bodyPr>
          <a:lstStyle/>
          <a:p>
            <a:r>
              <a:rPr lang="en-GB" sz="2000" b="1" dirty="0">
                <a:solidFill>
                  <a:srgbClr val="000000"/>
                </a:solidFill>
                <a:latin typeface="system-ui"/>
              </a:rPr>
              <a:t>Yahweh’s word </a:t>
            </a:r>
            <a:r>
              <a:rPr lang="en-GB" sz="2000" dirty="0">
                <a:solidFill>
                  <a:srgbClr val="000000"/>
                </a:solidFill>
                <a:latin typeface="system-ui"/>
              </a:rPr>
              <a:t>came to me, saying, </a:t>
            </a:r>
            <a:r>
              <a:rPr lang="en-GB" sz="2000" b="1" baseline="30000" dirty="0" smtClean="0">
                <a:solidFill>
                  <a:srgbClr val="000000"/>
                </a:solidFill>
                <a:latin typeface="system-ui"/>
              </a:rPr>
              <a:t> </a:t>
            </a:r>
            <a:r>
              <a:rPr lang="en-GB" sz="2000" dirty="0" smtClean="0">
                <a:solidFill>
                  <a:srgbClr val="000000"/>
                </a:solidFill>
                <a:latin typeface="system-ui"/>
              </a:rPr>
              <a:t>“</a:t>
            </a:r>
            <a:r>
              <a:rPr lang="en-GB" sz="2000" dirty="0">
                <a:solidFill>
                  <a:srgbClr val="000000"/>
                </a:solidFill>
                <a:latin typeface="system-ui"/>
              </a:rPr>
              <a:t>Take of them of the captivity, even of </a:t>
            </a:r>
            <a:r>
              <a:rPr lang="en-GB" sz="2000" dirty="0" err="1">
                <a:solidFill>
                  <a:srgbClr val="000000"/>
                </a:solidFill>
                <a:latin typeface="system-ui"/>
              </a:rPr>
              <a:t>Heldai</a:t>
            </a:r>
            <a:r>
              <a:rPr lang="en-GB" sz="2000" dirty="0">
                <a:solidFill>
                  <a:srgbClr val="000000"/>
                </a:solidFill>
                <a:latin typeface="system-ui"/>
              </a:rPr>
              <a:t>, of </a:t>
            </a:r>
            <a:r>
              <a:rPr lang="en-GB" sz="2000" dirty="0" err="1">
                <a:solidFill>
                  <a:srgbClr val="000000"/>
                </a:solidFill>
                <a:latin typeface="system-ui"/>
              </a:rPr>
              <a:t>Tobijah</a:t>
            </a:r>
            <a:r>
              <a:rPr lang="en-GB" sz="2000" dirty="0">
                <a:solidFill>
                  <a:srgbClr val="000000"/>
                </a:solidFill>
                <a:latin typeface="system-ui"/>
              </a:rPr>
              <a:t>, and of </a:t>
            </a:r>
            <a:r>
              <a:rPr lang="en-GB" sz="2000" dirty="0" err="1">
                <a:solidFill>
                  <a:srgbClr val="000000"/>
                </a:solidFill>
                <a:latin typeface="system-ui"/>
              </a:rPr>
              <a:t>Jedaiah</a:t>
            </a:r>
            <a:r>
              <a:rPr lang="en-GB" sz="2000" dirty="0">
                <a:solidFill>
                  <a:srgbClr val="000000"/>
                </a:solidFill>
                <a:latin typeface="system-ui"/>
              </a:rPr>
              <a:t>; and </a:t>
            </a:r>
            <a:endParaRPr lang="en-GB" sz="2000" dirty="0" smtClean="0">
              <a:solidFill>
                <a:srgbClr val="000000"/>
              </a:solidFill>
              <a:latin typeface="system-ui"/>
            </a:endParaRPr>
          </a:p>
          <a:p>
            <a:r>
              <a:rPr lang="en-GB" sz="2000" dirty="0" smtClean="0">
                <a:solidFill>
                  <a:srgbClr val="000000"/>
                </a:solidFill>
                <a:latin typeface="system-ui"/>
              </a:rPr>
              <a:t>come </a:t>
            </a:r>
            <a:r>
              <a:rPr lang="en-GB" sz="2000" dirty="0">
                <a:solidFill>
                  <a:srgbClr val="000000"/>
                </a:solidFill>
                <a:latin typeface="system-ui"/>
              </a:rPr>
              <a:t>the same day, and go into the house of Josiah the </a:t>
            </a:r>
            <a:endParaRPr lang="en-GB" sz="2000" dirty="0" smtClean="0">
              <a:solidFill>
                <a:srgbClr val="000000"/>
              </a:solidFill>
              <a:latin typeface="system-ui"/>
            </a:endParaRPr>
          </a:p>
          <a:p>
            <a:r>
              <a:rPr lang="en-GB" sz="2000" dirty="0" smtClean="0">
                <a:solidFill>
                  <a:srgbClr val="000000"/>
                </a:solidFill>
                <a:latin typeface="system-ui"/>
              </a:rPr>
              <a:t>son </a:t>
            </a:r>
            <a:r>
              <a:rPr lang="en-GB" sz="2000" dirty="0">
                <a:solidFill>
                  <a:srgbClr val="000000"/>
                </a:solidFill>
                <a:latin typeface="system-ui"/>
              </a:rPr>
              <a:t>of Zephaniah, where they have come from Babylon. </a:t>
            </a:r>
            <a:endParaRPr lang="en-GB" sz="2000" dirty="0" smtClean="0">
              <a:solidFill>
                <a:srgbClr val="000000"/>
              </a:solidFill>
              <a:latin typeface="system-ui"/>
            </a:endParaRPr>
          </a:p>
          <a:p>
            <a:r>
              <a:rPr lang="en-GB" sz="2000" b="1" dirty="0" smtClean="0">
                <a:solidFill>
                  <a:srgbClr val="000000"/>
                </a:solidFill>
                <a:latin typeface="system-ui"/>
              </a:rPr>
              <a:t>Yes</a:t>
            </a:r>
            <a:r>
              <a:rPr lang="en-GB" sz="2000" b="1" dirty="0">
                <a:solidFill>
                  <a:srgbClr val="000000"/>
                </a:solidFill>
                <a:latin typeface="system-ui"/>
              </a:rPr>
              <a:t>, </a:t>
            </a:r>
            <a:r>
              <a:rPr lang="en-GB" sz="2000" b="1" dirty="0" smtClean="0">
                <a:solidFill>
                  <a:srgbClr val="000000"/>
                </a:solidFill>
                <a:latin typeface="system-ui"/>
              </a:rPr>
              <a:t>take </a:t>
            </a:r>
            <a:r>
              <a:rPr lang="en-GB" sz="2000" b="1" dirty="0">
                <a:solidFill>
                  <a:srgbClr val="000000"/>
                </a:solidFill>
                <a:latin typeface="system-ui"/>
              </a:rPr>
              <a:t>silver and gold, and make crowns, and </a:t>
            </a:r>
            <a:r>
              <a:rPr lang="en-GB" sz="2000" b="1" dirty="0" smtClean="0">
                <a:solidFill>
                  <a:srgbClr val="000000"/>
                </a:solidFill>
                <a:latin typeface="system-ui"/>
              </a:rPr>
              <a:t>set</a:t>
            </a:r>
          </a:p>
          <a:p>
            <a:r>
              <a:rPr lang="en-GB" sz="2000" b="1" dirty="0" smtClean="0">
                <a:solidFill>
                  <a:srgbClr val="000000"/>
                </a:solidFill>
                <a:latin typeface="system-ui"/>
              </a:rPr>
              <a:t>Them on </a:t>
            </a:r>
            <a:r>
              <a:rPr lang="en-GB" sz="2000" b="1" dirty="0">
                <a:solidFill>
                  <a:srgbClr val="000000"/>
                </a:solidFill>
                <a:latin typeface="system-ui"/>
              </a:rPr>
              <a:t>the head of Joshua the son of </a:t>
            </a:r>
            <a:r>
              <a:rPr lang="en-GB" sz="2000" b="1" dirty="0" err="1">
                <a:solidFill>
                  <a:srgbClr val="000000"/>
                </a:solidFill>
                <a:latin typeface="system-ui"/>
              </a:rPr>
              <a:t>Jehozadak</a:t>
            </a:r>
            <a:r>
              <a:rPr lang="en-GB" sz="2000" b="1" dirty="0">
                <a:solidFill>
                  <a:srgbClr val="000000"/>
                </a:solidFill>
                <a:latin typeface="system-ui"/>
              </a:rPr>
              <a:t>, the </a:t>
            </a:r>
            <a:endParaRPr lang="en-GB" sz="2000" b="1" dirty="0" smtClean="0">
              <a:solidFill>
                <a:srgbClr val="000000"/>
              </a:solidFill>
              <a:latin typeface="system-ui"/>
            </a:endParaRPr>
          </a:p>
          <a:p>
            <a:r>
              <a:rPr lang="en-GB" sz="2000" b="1" dirty="0" smtClean="0">
                <a:solidFill>
                  <a:srgbClr val="000000"/>
                </a:solidFill>
                <a:latin typeface="system-ui"/>
              </a:rPr>
              <a:t>high </a:t>
            </a:r>
            <a:r>
              <a:rPr lang="en-GB" sz="2000" b="1" dirty="0">
                <a:solidFill>
                  <a:srgbClr val="000000"/>
                </a:solidFill>
                <a:latin typeface="system-ui"/>
              </a:rPr>
              <a:t>priest</a:t>
            </a:r>
            <a:r>
              <a:rPr lang="en-GB" sz="2000" dirty="0">
                <a:solidFill>
                  <a:srgbClr val="000000"/>
                </a:solidFill>
                <a:latin typeface="system-ui"/>
              </a:rPr>
              <a:t>; </a:t>
            </a:r>
            <a:r>
              <a:rPr lang="en-GB" sz="2000" dirty="0" smtClean="0">
                <a:solidFill>
                  <a:srgbClr val="000000"/>
                </a:solidFill>
                <a:latin typeface="system-ui"/>
              </a:rPr>
              <a:t>and </a:t>
            </a:r>
            <a:r>
              <a:rPr lang="en-GB" sz="2000" dirty="0">
                <a:solidFill>
                  <a:srgbClr val="000000"/>
                </a:solidFill>
                <a:latin typeface="system-ui"/>
              </a:rPr>
              <a:t>speak to him, saying, </a:t>
            </a:r>
            <a:r>
              <a:rPr lang="en-GB" sz="2000" dirty="0" smtClean="0">
                <a:solidFill>
                  <a:srgbClr val="000000"/>
                </a:solidFill>
                <a:latin typeface="system-ui"/>
              </a:rPr>
              <a:t>the </a:t>
            </a:r>
            <a:r>
              <a:rPr lang="en-GB" dirty="0" smtClean="0">
                <a:solidFill>
                  <a:srgbClr val="000000"/>
                </a:solidFill>
                <a:latin typeface="system-ui"/>
              </a:rPr>
              <a:t>LORD</a:t>
            </a:r>
            <a:r>
              <a:rPr lang="en-GB" sz="2000" dirty="0" smtClean="0">
                <a:solidFill>
                  <a:srgbClr val="000000"/>
                </a:solidFill>
                <a:latin typeface="system-ui"/>
              </a:rPr>
              <a:t> of Hosts </a:t>
            </a:r>
            <a:endParaRPr lang="en-GB" sz="2000" dirty="0" smtClean="0">
              <a:solidFill>
                <a:srgbClr val="000000"/>
              </a:solidFill>
              <a:latin typeface="system-ui"/>
            </a:endParaRPr>
          </a:p>
          <a:p>
            <a:r>
              <a:rPr lang="en-GB" sz="2000" dirty="0" smtClean="0">
                <a:solidFill>
                  <a:srgbClr val="000000"/>
                </a:solidFill>
                <a:latin typeface="system-ui"/>
              </a:rPr>
              <a:t>says</a:t>
            </a:r>
            <a:r>
              <a:rPr lang="en-GB" sz="2000" dirty="0">
                <a:solidFill>
                  <a:srgbClr val="000000"/>
                </a:solidFill>
                <a:latin typeface="system-ui"/>
              </a:rPr>
              <a:t>, “</a:t>
            </a:r>
            <a:r>
              <a:rPr lang="en-GB" sz="2000" b="1" dirty="0">
                <a:solidFill>
                  <a:srgbClr val="000000"/>
                </a:solidFill>
                <a:latin typeface="system-ui"/>
              </a:rPr>
              <a:t>Behold, the man whose name is the Branch</a:t>
            </a:r>
            <a:r>
              <a:rPr lang="en-GB" sz="2000" dirty="0">
                <a:solidFill>
                  <a:srgbClr val="000000"/>
                </a:solidFill>
                <a:latin typeface="system-ui"/>
              </a:rPr>
              <a:t>: and </a:t>
            </a:r>
            <a:endParaRPr lang="en-GB" sz="2000" dirty="0" smtClean="0">
              <a:solidFill>
                <a:srgbClr val="000000"/>
              </a:solidFill>
              <a:latin typeface="system-ui"/>
            </a:endParaRPr>
          </a:p>
          <a:p>
            <a:r>
              <a:rPr lang="en-GB" sz="2000" dirty="0" smtClean="0">
                <a:solidFill>
                  <a:srgbClr val="000000"/>
                </a:solidFill>
                <a:latin typeface="system-ui"/>
              </a:rPr>
              <a:t>he </a:t>
            </a:r>
            <a:r>
              <a:rPr lang="en-GB" sz="2000" dirty="0">
                <a:solidFill>
                  <a:srgbClr val="000000"/>
                </a:solidFill>
                <a:latin typeface="system-ui"/>
              </a:rPr>
              <a:t>shall grow up out of his place; and </a:t>
            </a:r>
            <a:r>
              <a:rPr lang="en-GB" sz="2000" b="1" dirty="0">
                <a:solidFill>
                  <a:srgbClr val="000000"/>
                </a:solidFill>
                <a:latin typeface="system-ui"/>
              </a:rPr>
              <a:t>he shall build Yahweh’s temple</a:t>
            </a:r>
            <a:r>
              <a:rPr lang="en-GB" sz="2000" dirty="0">
                <a:solidFill>
                  <a:srgbClr val="000000"/>
                </a:solidFill>
                <a:latin typeface="system-ui"/>
              </a:rPr>
              <a:t>; </a:t>
            </a:r>
            <a:r>
              <a:rPr lang="en-GB" sz="2000" dirty="0" smtClean="0">
                <a:solidFill>
                  <a:srgbClr val="000000"/>
                </a:solidFill>
                <a:latin typeface="system-ui"/>
              </a:rPr>
              <a:t>even </a:t>
            </a:r>
            <a:r>
              <a:rPr lang="en-GB" sz="2000" dirty="0">
                <a:solidFill>
                  <a:srgbClr val="000000"/>
                </a:solidFill>
                <a:latin typeface="system-ui"/>
              </a:rPr>
              <a:t>he shall build Yahweh’s temple; and </a:t>
            </a:r>
            <a:r>
              <a:rPr lang="en-GB" sz="2000" b="1" dirty="0">
                <a:solidFill>
                  <a:srgbClr val="000000"/>
                </a:solidFill>
                <a:latin typeface="system-ui"/>
              </a:rPr>
              <a:t>he shall bear the glory, and shall sit and rule on his throne</a:t>
            </a:r>
            <a:r>
              <a:rPr lang="en-GB" sz="2000" dirty="0">
                <a:solidFill>
                  <a:srgbClr val="000000"/>
                </a:solidFill>
                <a:latin typeface="system-ui"/>
              </a:rPr>
              <a:t>; </a:t>
            </a:r>
            <a:r>
              <a:rPr lang="en-GB" sz="2000" b="1" dirty="0">
                <a:solidFill>
                  <a:srgbClr val="000000"/>
                </a:solidFill>
                <a:latin typeface="system-ui"/>
              </a:rPr>
              <a:t>and he shall be a priest on his throne; and the counsel of peace shall be between them both</a:t>
            </a:r>
            <a:r>
              <a:rPr lang="en-GB" sz="2000" dirty="0">
                <a:solidFill>
                  <a:srgbClr val="000000"/>
                </a:solidFill>
                <a:latin typeface="system-ui"/>
              </a:rPr>
              <a:t>. </a:t>
            </a:r>
            <a:r>
              <a:rPr lang="en-GB" sz="2000" b="1" dirty="0" smtClean="0">
                <a:solidFill>
                  <a:srgbClr val="000000"/>
                </a:solidFill>
                <a:latin typeface="system-ui"/>
              </a:rPr>
              <a:t>The </a:t>
            </a:r>
            <a:r>
              <a:rPr lang="en-GB" sz="2000" b="1" dirty="0">
                <a:solidFill>
                  <a:srgbClr val="000000"/>
                </a:solidFill>
                <a:latin typeface="system-ui"/>
              </a:rPr>
              <a:t>crowns shall be </a:t>
            </a:r>
            <a:r>
              <a:rPr lang="en-GB" sz="2000" dirty="0">
                <a:solidFill>
                  <a:srgbClr val="000000"/>
                </a:solidFill>
                <a:latin typeface="system-ui"/>
              </a:rPr>
              <a:t>to </a:t>
            </a:r>
            <a:r>
              <a:rPr lang="en-GB" sz="2000" dirty="0" err="1">
                <a:solidFill>
                  <a:srgbClr val="000000"/>
                </a:solidFill>
                <a:latin typeface="system-ui"/>
              </a:rPr>
              <a:t>Helem</a:t>
            </a:r>
            <a:r>
              <a:rPr lang="en-GB" sz="2000" dirty="0">
                <a:solidFill>
                  <a:srgbClr val="000000"/>
                </a:solidFill>
                <a:latin typeface="system-ui"/>
              </a:rPr>
              <a:t>, and to </a:t>
            </a:r>
            <a:r>
              <a:rPr lang="en-GB" sz="2000" dirty="0" err="1">
                <a:solidFill>
                  <a:srgbClr val="000000"/>
                </a:solidFill>
                <a:latin typeface="system-ui"/>
              </a:rPr>
              <a:t>Tobijah</a:t>
            </a:r>
            <a:r>
              <a:rPr lang="en-GB" sz="2000" dirty="0">
                <a:solidFill>
                  <a:srgbClr val="000000"/>
                </a:solidFill>
                <a:latin typeface="system-ui"/>
              </a:rPr>
              <a:t>, and to </a:t>
            </a:r>
            <a:r>
              <a:rPr lang="en-GB" sz="2000" dirty="0" err="1">
                <a:solidFill>
                  <a:srgbClr val="000000"/>
                </a:solidFill>
                <a:latin typeface="system-ui"/>
              </a:rPr>
              <a:t>Jedaiah</a:t>
            </a:r>
            <a:r>
              <a:rPr lang="en-GB" sz="2000" dirty="0">
                <a:solidFill>
                  <a:srgbClr val="000000"/>
                </a:solidFill>
                <a:latin typeface="system-ui"/>
              </a:rPr>
              <a:t>, and to </a:t>
            </a:r>
            <a:r>
              <a:rPr lang="en-GB" sz="2000" dirty="0" smtClean="0">
                <a:solidFill>
                  <a:srgbClr val="000000"/>
                </a:solidFill>
                <a:latin typeface="system-ui"/>
              </a:rPr>
              <a:t>Hen [for the kindness of] the </a:t>
            </a:r>
            <a:r>
              <a:rPr lang="en-GB" sz="2000" dirty="0">
                <a:solidFill>
                  <a:srgbClr val="000000"/>
                </a:solidFill>
                <a:latin typeface="system-ui"/>
              </a:rPr>
              <a:t>son of Zephaniah, </a:t>
            </a:r>
            <a:r>
              <a:rPr lang="en-GB" sz="2000" b="1" dirty="0">
                <a:solidFill>
                  <a:srgbClr val="000000"/>
                </a:solidFill>
                <a:latin typeface="system-ui"/>
              </a:rPr>
              <a:t>for a memorial in Yahweh’s temple</a:t>
            </a:r>
            <a:r>
              <a:rPr lang="en-GB" sz="2000" dirty="0">
                <a:solidFill>
                  <a:srgbClr val="000000"/>
                </a:solidFill>
                <a:latin typeface="system-ui"/>
              </a:rPr>
              <a:t>. </a:t>
            </a:r>
            <a:r>
              <a:rPr lang="en-GB" sz="2000" b="1" dirty="0" smtClean="0">
                <a:solidFill>
                  <a:srgbClr val="000000"/>
                </a:solidFill>
                <a:latin typeface="system-ui"/>
              </a:rPr>
              <a:t>Those </a:t>
            </a:r>
            <a:r>
              <a:rPr lang="en-GB" sz="2000" b="1" dirty="0">
                <a:solidFill>
                  <a:srgbClr val="000000"/>
                </a:solidFill>
                <a:latin typeface="system-ui"/>
              </a:rPr>
              <a:t>who are far off shall come and build in Yahweh’s temple</a:t>
            </a:r>
            <a:r>
              <a:rPr lang="en-GB" sz="2000" dirty="0">
                <a:solidFill>
                  <a:srgbClr val="000000"/>
                </a:solidFill>
                <a:latin typeface="system-ui"/>
              </a:rPr>
              <a:t>; and you shall know that the </a:t>
            </a:r>
            <a:r>
              <a:rPr lang="en-GB" dirty="0">
                <a:solidFill>
                  <a:srgbClr val="000000"/>
                </a:solidFill>
                <a:latin typeface="system-ui"/>
              </a:rPr>
              <a:t>LORD</a:t>
            </a:r>
            <a:r>
              <a:rPr lang="en-GB" sz="2000" dirty="0">
                <a:solidFill>
                  <a:srgbClr val="000000"/>
                </a:solidFill>
                <a:latin typeface="system-ui"/>
              </a:rPr>
              <a:t> of Hosts </a:t>
            </a:r>
            <a:r>
              <a:rPr lang="en-GB" sz="2000" dirty="0" smtClean="0">
                <a:solidFill>
                  <a:srgbClr val="000000"/>
                </a:solidFill>
                <a:latin typeface="system-ui"/>
              </a:rPr>
              <a:t>has </a:t>
            </a:r>
            <a:r>
              <a:rPr lang="en-GB" sz="2000" dirty="0">
                <a:solidFill>
                  <a:srgbClr val="000000"/>
                </a:solidFill>
                <a:latin typeface="system-ui"/>
              </a:rPr>
              <a:t>sent me to you. This will happen, if you will diligently obey Yahweh your God’s voice</a:t>
            </a:r>
            <a:r>
              <a:rPr lang="en-GB" sz="2000" dirty="0" smtClean="0">
                <a:solidFill>
                  <a:srgbClr val="000000"/>
                </a:solidFill>
                <a:latin typeface="system-ui"/>
              </a:rPr>
              <a:t>.”’” Zech. 6:9-15</a:t>
            </a:r>
            <a:endParaRPr lang="en-GB" sz="2000" dirty="0"/>
          </a:p>
        </p:txBody>
      </p:sp>
    </p:spTree>
    <p:extLst>
      <p:ext uri="{BB962C8B-B14F-4D97-AF65-F5344CB8AC3E}">
        <p14:creationId xmlns:p14="http://schemas.microsoft.com/office/powerpoint/2010/main" val="13723992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04087" y="370702"/>
            <a:ext cx="2799164" cy="461665"/>
          </a:xfrm>
          <a:prstGeom prst="rect">
            <a:avLst/>
          </a:prstGeom>
          <a:noFill/>
        </p:spPr>
        <p:txBody>
          <a:bodyPr wrap="none" rtlCol="0">
            <a:spAutoFit/>
          </a:bodyPr>
          <a:lstStyle/>
          <a:p>
            <a:r>
              <a:rPr lang="en-GB" sz="2400" b="1" dirty="0" smtClean="0">
                <a:latin typeface="system-ui"/>
              </a:rPr>
              <a:t>The Messiah King</a:t>
            </a:r>
            <a:endParaRPr lang="en-GB" sz="2400" b="1" dirty="0">
              <a:latin typeface="system-ui"/>
            </a:endParaRPr>
          </a:p>
        </p:txBody>
      </p:sp>
      <p:sp>
        <p:nvSpPr>
          <p:cNvPr id="3" name="TextBox 2"/>
          <p:cNvSpPr txBox="1"/>
          <p:nvPr/>
        </p:nvSpPr>
        <p:spPr>
          <a:xfrm>
            <a:off x="593125" y="1318054"/>
            <a:ext cx="7621766" cy="4678204"/>
          </a:xfrm>
          <a:prstGeom prst="rect">
            <a:avLst/>
          </a:prstGeom>
          <a:noFill/>
        </p:spPr>
        <p:txBody>
          <a:bodyPr wrap="none" rtlCol="0">
            <a:spAutoFit/>
          </a:bodyPr>
          <a:lstStyle/>
          <a:p>
            <a:pPr marL="342900" indent="-342900">
              <a:buFont typeface="Arial" panose="020B0604020202020204" pitchFamily="34" charset="0"/>
              <a:buChar char="•"/>
            </a:pPr>
            <a:r>
              <a:rPr lang="en-GB" sz="2000" dirty="0">
                <a:solidFill>
                  <a:srgbClr val="000000"/>
                </a:solidFill>
                <a:latin typeface="system-ui"/>
              </a:rPr>
              <a:t>Take of them of the </a:t>
            </a:r>
            <a:r>
              <a:rPr lang="en-GB" sz="2000" dirty="0" smtClean="0">
                <a:solidFill>
                  <a:srgbClr val="000000"/>
                </a:solidFill>
                <a:latin typeface="system-ui"/>
              </a:rPr>
              <a:t>captivity ... </a:t>
            </a:r>
            <a:r>
              <a:rPr lang="en-GB" sz="2000" dirty="0">
                <a:solidFill>
                  <a:srgbClr val="000000"/>
                </a:solidFill>
                <a:latin typeface="system-ui"/>
              </a:rPr>
              <a:t>from Babylon</a:t>
            </a:r>
            <a:endParaRPr lang="en-GB" sz="2000" dirty="0" smtClean="0">
              <a:solidFill>
                <a:srgbClr val="000000"/>
              </a:solidFill>
              <a:latin typeface="system-ui"/>
            </a:endParaRPr>
          </a:p>
          <a:p>
            <a:pPr marL="342900" indent="-342900">
              <a:buFont typeface="Arial" panose="020B0604020202020204" pitchFamily="34" charset="0"/>
              <a:buChar char="•"/>
            </a:pPr>
            <a:r>
              <a:rPr lang="en-GB" sz="2000" dirty="0" smtClean="0">
                <a:solidFill>
                  <a:srgbClr val="000000"/>
                </a:solidFill>
                <a:latin typeface="system-ui"/>
              </a:rPr>
              <a:t>Take </a:t>
            </a:r>
            <a:r>
              <a:rPr lang="en-GB" sz="2000" dirty="0">
                <a:solidFill>
                  <a:srgbClr val="000000"/>
                </a:solidFill>
                <a:latin typeface="system-ui"/>
              </a:rPr>
              <a:t>silver and gold, and make </a:t>
            </a:r>
            <a:r>
              <a:rPr lang="en-GB" sz="2000" dirty="0" smtClean="0">
                <a:solidFill>
                  <a:srgbClr val="000000"/>
                </a:solidFill>
                <a:latin typeface="system-ui"/>
              </a:rPr>
              <a:t>crowns</a:t>
            </a:r>
          </a:p>
          <a:p>
            <a:pPr marL="342900" indent="-342900">
              <a:buFont typeface="Arial" panose="020B0604020202020204" pitchFamily="34" charset="0"/>
              <a:buChar char="•"/>
            </a:pPr>
            <a:r>
              <a:rPr lang="en-GB" sz="2000" dirty="0" smtClean="0">
                <a:solidFill>
                  <a:srgbClr val="000000"/>
                </a:solidFill>
                <a:latin typeface="system-ui"/>
              </a:rPr>
              <a:t>Set </a:t>
            </a:r>
            <a:r>
              <a:rPr lang="en-GB" sz="2000" dirty="0">
                <a:solidFill>
                  <a:srgbClr val="000000"/>
                </a:solidFill>
                <a:latin typeface="system-ui"/>
              </a:rPr>
              <a:t>them on the head of Joshua </a:t>
            </a:r>
            <a:r>
              <a:rPr lang="en-GB" sz="2000" dirty="0" smtClean="0">
                <a:solidFill>
                  <a:srgbClr val="000000"/>
                </a:solidFill>
                <a:latin typeface="system-ui"/>
              </a:rPr>
              <a:t>the High Priest</a:t>
            </a:r>
          </a:p>
          <a:p>
            <a:pPr marL="342900" indent="-342900">
              <a:buFont typeface="Arial" panose="020B0604020202020204" pitchFamily="34" charset="0"/>
              <a:buChar char="•"/>
            </a:pPr>
            <a:r>
              <a:rPr lang="en-GB" sz="2000" dirty="0" smtClean="0">
                <a:solidFill>
                  <a:srgbClr val="000000"/>
                </a:solidFill>
                <a:latin typeface="system-ui"/>
              </a:rPr>
              <a:t>Behold</a:t>
            </a:r>
            <a:r>
              <a:rPr lang="en-GB" sz="2000" dirty="0">
                <a:solidFill>
                  <a:srgbClr val="000000"/>
                </a:solidFill>
                <a:latin typeface="system-ui"/>
              </a:rPr>
              <a:t>, the man whose name is the </a:t>
            </a:r>
            <a:r>
              <a:rPr lang="en-GB" sz="2000" dirty="0" smtClean="0">
                <a:solidFill>
                  <a:srgbClr val="000000"/>
                </a:solidFill>
                <a:latin typeface="system-ui"/>
              </a:rPr>
              <a:t>Branch</a:t>
            </a:r>
          </a:p>
          <a:p>
            <a:pPr marL="342900" indent="-342900">
              <a:buFont typeface="Arial" panose="020B0604020202020204" pitchFamily="34" charset="0"/>
              <a:buChar char="•"/>
            </a:pPr>
            <a:r>
              <a:rPr lang="en-GB" sz="2000" dirty="0" smtClean="0">
                <a:solidFill>
                  <a:srgbClr val="000000"/>
                </a:solidFill>
                <a:latin typeface="system-ui"/>
              </a:rPr>
              <a:t>He </a:t>
            </a:r>
            <a:r>
              <a:rPr lang="en-GB" sz="2000" dirty="0">
                <a:solidFill>
                  <a:srgbClr val="000000"/>
                </a:solidFill>
                <a:latin typeface="system-ui"/>
              </a:rPr>
              <a:t>shall grow up out of his </a:t>
            </a:r>
            <a:r>
              <a:rPr lang="en-GB" sz="2000" dirty="0" smtClean="0">
                <a:solidFill>
                  <a:srgbClr val="000000"/>
                </a:solidFill>
                <a:latin typeface="system-ui"/>
              </a:rPr>
              <a:t>place</a:t>
            </a:r>
          </a:p>
          <a:p>
            <a:pPr marL="342900" indent="-342900">
              <a:buFont typeface="Arial" panose="020B0604020202020204" pitchFamily="34" charset="0"/>
              <a:buChar char="•"/>
            </a:pPr>
            <a:r>
              <a:rPr lang="en-GB" sz="2000" dirty="0" smtClean="0">
                <a:solidFill>
                  <a:srgbClr val="000000"/>
                </a:solidFill>
                <a:latin typeface="system-ui"/>
              </a:rPr>
              <a:t>He </a:t>
            </a:r>
            <a:r>
              <a:rPr lang="en-GB" sz="2000" dirty="0">
                <a:solidFill>
                  <a:srgbClr val="000000"/>
                </a:solidFill>
                <a:latin typeface="system-ui"/>
              </a:rPr>
              <a:t>shall build Yahweh’s </a:t>
            </a:r>
            <a:r>
              <a:rPr lang="en-GB" sz="2000" dirty="0" smtClean="0">
                <a:solidFill>
                  <a:srgbClr val="000000"/>
                </a:solidFill>
                <a:latin typeface="system-ui"/>
              </a:rPr>
              <a:t>temple</a:t>
            </a:r>
          </a:p>
          <a:p>
            <a:pPr marL="342900" indent="-342900">
              <a:buFont typeface="Arial" panose="020B0604020202020204" pitchFamily="34" charset="0"/>
              <a:buChar char="•"/>
            </a:pPr>
            <a:r>
              <a:rPr lang="en-GB" sz="2000" dirty="0" smtClean="0">
                <a:solidFill>
                  <a:srgbClr val="000000"/>
                </a:solidFill>
                <a:latin typeface="system-ui"/>
              </a:rPr>
              <a:t>He </a:t>
            </a:r>
            <a:r>
              <a:rPr lang="en-GB" sz="2000" dirty="0">
                <a:solidFill>
                  <a:srgbClr val="000000"/>
                </a:solidFill>
                <a:latin typeface="system-ui"/>
              </a:rPr>
              <a:t>shall bear the </a:t>
            </a:r>
            <a:r>
              <a:rPr lang="en-GB" sz="2000" dirty="0" smtClean="0">
                <a:solidFill>
                  <a:srgbClr val="000000"/>
                </a:solidFill>
                <a:latin typeface="system-ui"/>
              </a:rPr>
              <a:t>glory</a:t>
            </a:r>
          </a:p>
          <a:p>
            <a:pPr marL="342900" indent="-342900">
              <a:buFont typeface="Arial" panose="020B0604020202020204" pitchFamily="34" charset="0"/>
              <a:buChar char="•"/>
            </a:pPr>
            <a:r>
              <a:rPr lang="en-GB" sz="2000" dirty="0" smtClean="0">
                <a:solidFill>
                  <a:srgbClr val="000000"/>
                </a:solidFill>
                <a:latin typeface="system-ui"/>
              </a:rPr>
              <a:t>He shall </a:t>
            </a:r>
            <a:r>
              <a:rPr lang="en-GB" sz="2000" dirty="0">
                <a:solidFill>
                  <a:srgbClr val="000000"/>
                </a:solidFill>
                <a:latin typeface="system-ui"/>
              </a:rPr>
              <a:t>sit and rule on his </a:t>
            </a:r>
            <a:r>
              <a:rPr lang="en-GB" sz="2000" dirty="0" smtClean="0">
                <a:solidFill>
                  <a:srgbClr val="000000"/>
                </a:solidFill>
                <a:latin typeface="system-ui"/>
              </a:rPr>
              <a:t>throne</a:t>
            </a:r>
          </a:p>
          <a:p>
            <a:pPr marL="342900" indent="-342900">
              <a:buFont typeface="Arial" panose="020B0604020202020204" pitchFamily="34" charset="0"/>
              <a:buChar char="•"/>
            </a:pPr>
            <a:r>
              <a:rPr lang="en-GB" sz="2000" dirty="0" smtClean="0">
                <a:solidFill>
                  <a:srgbClr val="000000"/>
                </a:solidFill>
                <a:latin typeface="system-ui"/>
              </a:rPr>
              <a:t>He </a:t>
            </a:r>
            <a:r>
              <a:rPr lang="en-GB" sz="2000" dirty="0">
                <a:solidFill>
                  <a:srgbClr val="000000"/>
                </a:solidFill>
                <a:latin typeface="system-ui"/>
              </a:rPr>
              <a:t>shall be a priest on his </a:t>
            </a:r>
            <a:r>
              <a:rPr lang="en-GB" sz="2000" dirty="0" smtClean="0">
                <a:solidFill>
                  <a:srgbClr val="000000"/>
                </a:solidFill>
                <a:latin typeface="system-ui"/>
              </a:rPr>
              <a:t>throne</a:t>
            </a:r>
          </a:p>
          <a:p>
            <a:pPr marL="342900" indent="-342900">
              <a:buFont typeface="Arial" panose="020B0604020202020204" pitchFamily="34" charset="0"/>
              <a:buChar char="•"/>
            </a:pPr>
            <a:r>
              <a:rPr lang="en-GB" sz="2000" dirty="0" smtClean="0">
                <a:solidFill>
                  <a:srgbClr val="000000"/>
                </a:solidFill>
                <a:latin typeface="system-ui"/>
              </a:rPr>
              <a:t>The </a:t>
            </a:r>
            <a:r>
              <a:rPr lang="en-GB" sz="2000" dirty="0">
                <a:solidFill>
                  <a:srgbClr val="000000"/>
                </a:solidFill>
                <a:latin typeface="system-ui"/>
              </a:rPr>
              <a:t>counsel of peace shall be between them </a:t>
            </a:r>
            <a:r>
              <a:rPr lang="en-GB" sz="2000" dirty="0" smtClean="0">
                <a:solidFill>
                  <a:srgbClr val="000000"/>
                </a:solidFill>
                <a:latin typeface="system-ui"/>
              </a:rPr>
              <a:t>both</a:t>
            </a:r>
          </a:p>
          <a:p>
            <a:pPr marL="342900" indent="-342900">
              <a:buFont typeface="Arial" panose="020B0604020202020204" pitchFamily="34" charset="0"/>
              <a:buChar char="•"/>
            </a:pPr>
            <a:r>
              <a:rPr lang="en-GB" sz="2000" dirty="0">
                <a:solidFill>
                  <a:srgbClr val="000000"/>
                </a:solidFill>
                <a:latin typeface="system-ui"/>
              </a:rPr>
              <a:t>Those who are far off shall come and build in Yahweh’s temple</a:t>
            </a:r>
            <a:endParaRPr lang="en-GB" sz="2000" dirty="0" smtClean="0">
              <a:solidFill>
                <a:srgbClr val="000000"/>
              </a:solidFill>
              <a:latin typeface="system-ui"/>
            </a:endParaRPr>
          </a:p>
          <a:p>
            <a:pPr marL="342900" indent="-342900">
              <a:buFont typeface="Arial" panose="020B0604020202020204" pitchFamily="34" charset="0"/>
              <a:buChar char="•"/>
            </a:pPr>
            <a:endParaRPr lang="en-GB" sz="2000" dirty="0" smtClean="0">
              <a:solidFill>
                <a:srgbClr val="000000"/>
              </a:solidFill>
              <a:latin typeface="system-ui"/>
            </a:endParaRPr>
          </a:p>
          <a:p>
            <a:pPr marL="342900" indent="-342900">
              <a:buFont typeface="Arial" panose="020B0604020202020204" pitchFamily="34" charset="0"/>
              <a:buChar char="•"/>
            </a:pPr>
            <a:endParaRPr lang="en-GB" sz="2000" b="1" dirty="0">
              <a:solidFill>
                <a:srgbClr val="000000"/>
              </a:solidFill>
              <a:latin typeface="system-ui"/>
            </a:endParaRPr>
          </a:p>
          <a:p>
            <a:pPr marL="342900" indent="-342900">
              <a:buFont typeface="Arial" panose="020B0604020202020204" pitchFamily="34" charset="0"/>
              <a:buChar char="•"/>
            </a:pPr>
            <a:endParaRPr lang="en-GB" sz="2000" b="1" dirty="0">
              <a:solidFill>
                <a:srgbClr val="000000"/>
              </a:solidFill>
              <a:latin typeface="system-ui"/>
            </a:endParaRPr>
          </a:p>
          <a:p>
            <a:pPr marL="342900" indent="-342900">
              <a:buFont typeface="Arial" panose="020B0604020202020204" pitchFamily="34" charset="0"/>
              <a:buChar char="•"/>
            </a:pPr>
            <a:endParaRPr lang="en-GB" dirty="0"/>
          </a:p>
        </p:txBody>
      </p:sp>
    </p:spTree>
    <p:extLst>
      <p:ext uri="{BB962C8B-B14F-4D97-AF65-F5344CB8AC3E}">
        <p14:creationId xmlns:p14="http://schemas.microsoft.com/office/powerpoint/2010/main" val="33709627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40476" y="420130"/>
            <a:ext cx="3466013" cy="461665"/>
          </a:xfrm>
          <a:prstGeom prst="rect">
            <a:avLst/>
          </a:prstGeom>
          <a:noFill/>
        </p:spPr>
        <p:txBody>
          <a:bodyPr wrap="none" rtlCol="0">
            <a:spAutoFit/>
          </a:bodyPr>
          <a:lstStyle/>
          <a:p>
            <a:r>
              <a:rPr lang="en-GB" sz="2400" b="1" dirty="0" smtClean="0">
                <a:latin typeface="system-ui"/>
              </a:rPr>
              <a:t>Pilgrims from Babylon</a:t>
            </a:r>
            <a:endParaRPr lang="en-GB" sz="2400" b="1" dirty="0">
              <a:latin typeface="system-ui"/>
            </a:endParaRPr>
          </a:p>
        </p:txBody>
      </p:sp>
      <p:sp>
        <p:nvSpPr>
          <p:cNvPr id="4" name="Rectangle 3"/>
          <p:cNvSpPr/>
          <p:nvPr/>
        </p:nvSpPr>
        <p:spPr>
          <a:xfrm>
            <a:off x="670147" y="1195424"/>
            <a:ext cx="5981317" cy="1323439"/>
          </a:xfrm>
          <a:prstGeom prst="rect">
            <a:avLst/>
          </a:prstGeom>
        </p:spPr>
        <p:txBody>
          <a:bodyPr wrap="none">
            <a:spAutoFit/>
          </a:bodyPr>
          <a:lstStyle/>
          <a:p>
            <a:pPr lvl="0"/>
            <a:r>
              <a:rPr lang="en-GB" sz="2000" b="1" dirty="0">
                <a:solidFill>
                  <a:srgbClr val="000000"/>
                </a:solidFill>
                <a:latin typeface="system-ui"/>
              </a:rPr>
              <a:t>Take of them of the captivity ... from </a:t>
            </a:r>
            <a:r>
              <a:rPr lang="en-GB" sz="2000" b="1" dirty="0" smtClean="0">
                <a:solidFill>
                  <a:srgbClr val="000000"/>
                </a:solidFill>
                <a:latin typeface="system-ui"/>
              </a:rPr>
              <a:t>Babylon ... </a:t>
            </a:r>
          </a:p>
          <a:p>
            <a:pPr lvl="0"/>
            <a:r>
              <a:rPr lang="en-GB" sz="2000" b="1" dirty="0">
                <a:solidFill>
                  <a:srgbClr val="000000"/>
                </a:solidFill>
                <a:latin typeface="system-ui"/>
              </a:rPr>
              <a:t>silver and </a:t>
            </a:r>
            <a:r>
              <a:rPr lang="en-GB" sz="2000" b="1" dirty="0" smtClean="0">
                <a:solidFill>
                  <a:srgbClr val="000000"/>
                </a:solidFill>
                <a:latin typeface="system-ui"/>
              </a:rPr>
              <a:t>gold ... Those </a:t>
            </a:r>
            <a:r>
              <a:rPr lang="en-GB" sz="2000" b="1" dirty="0">
                <a:solidFill>
                  <a:srgbClr val="000000"/>
                </a:solidFill>
                <a:latin typeface="system-ui"/>
              </a:rPr>
              <a:t>who are far off shall </a:t>
            </a:r>
            <a:endParaRPr lang="en-GB" sz="2000" b="1" dirty="0" smtClean="0">
              <a:solidFill>
                <a:srgbClr val="000000"/>
              </a:solidFill>
              <a:latin typeface="system-ui"/>
            </a:endParaRPr>
          </a:p>
          <a:p>
            <a:pPr lvl="0"/>
            <a:r>
              <a:rPr lang="en-GB" sz="2000" b="1" dirty="0" smtClean="0">
                <a:solidFill>
                  <a:srgbClr val="000000"/>
                </a:solidFill>
                <a:latin typeface="system-ui"/>
              </a:rPr>
              <a:t>come </a:t>
            </a:r>
            <a:r>
              <a:rPr lang="en-GB" sz="2000" b="1" dirty="0">
                <a:solidFill>
                  <a:srgbClr val="000000"/>
                </a:solidFill>
                <a:latin typeface="system-ui"/>
              </a:rPr>
              <a:t>and build in Yahweh’s temple</a:t>
            </a:r>
          </a:p>
          <a:p>
            <a:pPr lvl="0"/>
            <a:endParaRPr lang="en-GB" sz="2000" dirty="0">
              <a:solidFill>
                <a:srgbClr val="000000"/>
              </a:solidFill>
              <a:latin typeface="system-ui"/>
            </a:endParaRPr>
          </a:p>
        </p:txBody>
      </p:sp>
      <p:sp>
        <p:nvSpPr>
          <p:cNvPr id="6" name="Rectangle 5"/>
          <p:cNvSpPr/>
          <p:nvPr/>
        </p:nvSpPr>
        <p:spPr>
          <a:xfrm>
            <a:off x="333041" y="2583542"/>
            <a:ext cx="7072775" cy="2246769"/>
          </a:xfrm>
          <a:prstGeom prst="rect">
            <a:avLst/>
          </a:prstGeom>
        </p:spPr>
        <p:txBody>
          <a:bodyPr wrap="square">
            <a:spAutoFit/>
          </a:bodyPr>
          <a:lstStyle/>
          <a:p>
            <a:r>
              <a:rPr lang="en-GB" sz="2000" dirty="0">
                <a:solidFill>
                  <a:srgbClr val="000000"/>
                </a:solidFill>
                <a:latin typeface="system-ui"/>
              </a:rPr>
              <a:t>Now when Jesus was born in Bethlehem of Judea in the days of King Herod, behold, </a:t>
            </a:r>
            <a:r>
              <a:rPr lang="en-GB" sz="2000" b="1" dirty="0">
                <a:solidFill>
                  <a:srgbClr val="000000"/>
                </a:solidFill>
                <a:latin typeface="system-ui"/>
              </a:rPr>
              <a:t>wise </a:t>
            </a:r>
            <a:r>
              <a:rPr lang="en-GB" sz="2000" b="1" dirty="0" smtClean="0">
                <a:solidFill>
                  <a:srgbClr val="000000"/>
                </a:solidFill>
                <a:latin typeface="system-ui"/>
              </a:rPr>
              <a:t>men</a:t>
            </a:r>
            <a:r>
              <a:rPr lang="en-GB" sz="2000" b="1" dirty="0">
                <a:solidFill>
                  <a:srgbClr val="000000"/>
                </a:solidFill>
                <a:latin typeface="system-ui"/>
              </a:rPr>
              <a:t> from the east </a:t>
            </a:r>
            <a:r>
              <a:rPr lang="en-GB" sz="2000" dirty="0">
                <a:solidFill>
                  <a:srgbClr val="000000"/>
                </a:solidFill>
                <a:latin typeface="system-ui"/>
              </a:rPr>
              <a:t>came </a:t>
            </a:r>
            <a:endParaRPr lang="en-GB" sz="2000" dirty="0" smtClean="0">
              <a:solidFill>
                <a:srgbClr val="000000"/>
              </a:solidFill>
              <a:latin typeface="system-ui"/>
            </a:endParaRPr>
          </a:p>
          <a:p>
            <a:r>
              <a:rPr lang="en-GB" sz="2000" dirty="0" smtClean="0">
                <a:solidFill>
                  <a:srgbClr val="000000"/>
                </a:solidFill>
                <a:latin typeface="system-ui"/>
              </a:rPr>
              <a:t>to </a:t>
            </a:r>
            <a:r>
              <a:rPr lang="en-GB" sz="2000" dirty="0">
                <a:solidFill>
                  <a:srgbClr val="000000"/>
                </a:solidFill>
                <a:latin typeface="system-ui"/>
              </a:rPr>
              <a:t>Jerusalem, saying, </a:t>
            </a:r>
            <a:r>
              <a:rPr lang="en-GB" sz="2000" b="1" baseline="30000" dirty="0" smtClean="0">
                <a:solidFill>
                  <a:srgbClr val="000000"/>
                </a:solidFill>
                <a:latin typeface="system-ui"/>
              </a:rPr>
              <a:t> </a:t>
            </a:r>
            <a:r>
              <a:rPr lang="en-GB" sz="2000" dirty="0" smtClean="0">
                <a:solidFill>
                  <a:srgbClr val="000000"/>
                </a:solidFill>
                <a:latin typeface="system-ui"/>
              </a:rPr>
              <a:t>“</a:t>
            </a:r>
            <a:r>
              <a:rPr lang="en-GB" sz="2000" dirty="0">
                <a:solidFill>
                  <a:srgbClr val="000000"/>
                </a:solidFill>
                <a:latin typeface="system-ui"/>
              </a:rPr>
              <a:t>Where is he who is born King of the Jews? For we saw his star in the east, and have come to worship him</a:t>
            </a:r>
            <a:r>
              <a:rPr lang="en-GB" sz="2000" dirty="0" smtClean="0">
                <a:solidFill>
                  <a:srgbClr val="000000"/>
                </a:solidFill>
                <a:latin typeface="system-ui"/>
              </a:rPr>
              <a:t>.” ... </a:t>
            </a:r>
            <a:r>
              <a:rPr lang="en-GB" sz="2000" dirty="0">
                <a:solidFill>
                  <a:srgbClr val="000000"/>
                </a:solidFill>
                <a:latin typeface="system-ui"/>
              </a:rPr>
              <a:t>they fell down and </a:t>
            </a:r>
            <a:r>
              <a:rPr lang="en-GB" sz="2000" dirty="0" smtClean="0">
                <a:solidFill>
                  <a:srgbClr val="000000"/>
                </a:solidFill>
                <a:latin typeface="system-ui"/>
              </a:rPr>
              <a:t>worshipped </a:t>
            </a:r>
            <a:r>
              <a:rPr lang="en-GB" sz="2000" dirty="0">
                <a:solidFill>
                  <a:srgbClr val="000000"/>
                </a:solidFill>
                <a:latin typeface="system-ui"/>
              </a:rPr>
              <a:t>him. Opening their treasures, they offered to him </a:t>
            </a:r>
            <a:r>
              <a:rPr lang="en-GB" sz="2000" b="1" dirty="0">
                <a:solidFill>
                  <a:srgbClr val="000000"/>
                </a:solidFill>
                <a:latin typeface="system-ui"/>
              </a:rPr>
              <a:t>gifts: gold</a:t>
            </a:r>
            <a:r>
              <a:rPr lang="en-GB" sz="2000" dirty="0">
                <a:solidFill>
                  <a:srgbClr val="000000"/>
                </a:solidFill>
                <a:latin typeface="system-ui"/>
              </a:rPr>
              <a:t>, frankincense, and myrrh. </a:t>
            </a:r>
            <a:r>
              <a:rPr lang="en-GB" sz="2000" dirty="0" smtClean="0">
                <a:solidFill>
                  <a:srgbClr val="000000"/>
                </a:solidFill>
                <a:latin typeface="system-ui"/>
              </a:rPr>
              <a:t>Matt. 2:1-2, 11.</a:t>
            </a:r>
            <a:endParaRPr lang="en-GB" sz="2000" dirty="0"/>
          </a:p>
        </p:txBody>
      </p:sp>
      <p:sp>
        <p:nvSpPr>
          <p:cNvPr id="7" name="Rectangle 6"/>
          <p:cNvSpPr/>
          <p:nvPr/>
        </p:nvSpPr>
        <p:spPr>
          <a:xfrm>
            <a:off x="563700" y="5240978"/>
            <a:ext cx="6751823" cy="1323439"/>
          </a:xfrm>
          <a:prstGeom prst="rect">
            <a:avLst/>
          </a:prstGeom>
        </p:spPr>
        <p:txBody>
          <a:bodyPr wrap="square">
            <a:spAutoFit/>
          </a:bodyPr>
          <a:lstStyle/>
          <a:p>
            <a:r>
              <a:rPr lang="en-GB" sz="2000" b="1" dirty="0">
                <a:solidFill>
                  <a:srgbClr val="000000"/>
                </a:solidFill>
                <a:latin typeface="system-ui"/>
              </a:rPr>
              <a:t>Many nations </a:t>
            </a:r>
            <a:r>
              <a:rPr lang="en-GB" sz="2000" dirty="0">
                <a:solidFill>
                  <a:srgbClr val="000000"/>
                </a:solidFill>
                <a:latin typeface="system-ui"/>
              </a:rPr>
              <a:t>shall join themselves to Yahweh in that day, and </a:t>
            </a:r>
            <a:r>
              <a:rPr lang="en-GB" sz="2000" b="1" dirty="0">
                <a:solidFill>
                  <a:srgbClr val="000000"/>
                </a:solidFill>
                <a:latin typeface="system-ui"/>
              </a:rPr>
              <a:t>shall be my people</a:t>
            </a:r>
            <a:r>
              <a:rPr lang="en-GB" sz="2000" dirty="0">
                <a:solidFill>
                  <a:srgbClr val="000000"/>
                </a:solidFill>
                <a:latin typeface="system-ui"/>
              </a:rPr>
              <a:t>; and </a:t>
            </a:r>
            <a:r>
              <a:rPr lang="en-GB" sz="2000" b="1" dirty="0">
                <a:solidFill>
                  <a:srgbClr val="000000"/>
                </a:solidFill>
                <a:latin typeface="system-ui"/>
              </a:rPr>
              <a:t>I will dwell among you</a:t>
            </a:r>
            <a:r>
              <a:rPr lang="en-GB" sz="2000" dirty="0">
                <a:solidFill>
                  <a:srgbClr val="000000"/>
                </a:solidFill>
                <a:latin typeface="system-ui"/>
              </a:rPr>
              <a:t>, and you shall know that </a:t>
            </a:r>
            <a:r>
              <a:rPr lang="en-GB" sz="2000" dirty="0" smtClean="0">
                <a:solidFill>
                  <a:srgbClr val="000000"/>
                </a:solidFill>
                <a:latin typeface="system-ui"/>
              </a:rPr>
              <a:t>the LORD of Hosts has </a:t>
            </a:r>
            <a:r>
              <a:rPr lang="en-GB" sz="2000" dirty="0">
                <a:solidFill>
                  <a:srgbClr val="000000"/>
                </a:solidFill>
                <a:latin typeface="system-ui"/>
              </a:rPr>
              <a:t>sent </a:t>
            </a:r>
            <a:r>
              <a:rPr lang="en-GB" sz="2000" dirty="0" smtClean="0">
                <a:solidFill>
                  <a:srgbClr val="000000"/>
                </a:solidFill>
                <a:latin typeface="system-ui"/>
              </a:rPr>
              <a:t>Me </a:t>
            </a:r>
            <a:r>
              <a:rPr lang="en-GB" sz="2000" dirty="0">
                <a:solidFill>
                  <a:srgbClr val="000000"/>
                </a:solidFill>
                <a:latin typeface="system-ui"/>
              </a:rPr>
              <a:t>to you</a:t>
            </a:r>
            <a:r>
              <a:rPr lang="en-GB" sz="2000" dirty="0" smtClean="0">
                <a:solidFill>
                  <a:srgbClr val="000000"/>
                </a:solidFill>
                <a:latin typeface="system-ui"/>
              </a:rPr>
              <a:t>. Zech. 2:11</a:t>
            </a:r>
            <a:endParaRPr lang="en-GB" sz="2000" dirty="0"/>
          </a:p>
        </p:txBody>
      </p:sp>
    </p:spTree>
    <p:extLst>
      <p:ext uri="{BB962C8B-B14F-4D97-AF65-F5344CB8AC3E}">
        <p14:creationId xmlns:p14="http://schemas.microsoft.com/office/powerpoint/2010/main" val="22449634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5655" y="919134"/>
            <a:ext cx="6639697" cy="400110"/>
          </a:xfrm>
          <a:prstGeom prst="rect">
            <a:avLst/>
          </a:prstGeom>
        </p:spPr>
        <p:txBody>
          <a:bodyPr wrap="square">
            <a:spAutoFit/>
          </a:bodyPr>
          <a:lstStyle/>
          <a:p>
            <a:pPr lvl="0"/>
            <a:r>
              <a:rPr lang="en-GB" sz="2000" dirty="0">
                <a:solidFill>
                  <a:srgbClr val="000000"/>
                </a:solidFill>
                <a:latin typeface="system-ui"/>
              </a:rPr>
              <a:t>Set </a:t>
            </a:r>
            <a:r>
              <a:rPr lang="en-GB" sz="2000" dirty="0" smtClean="0">
                <a:solidFill>
                  <a:srgbClr val="000000"/>
                </a:solidFill>
                <a:latin typeface="system-ui"/>
              </a:rPr>
              <a:t>the crowns </a:t>
            </a:r>
            <a:r>
              <a:rPr lang="en-GB" sz="2000" dirty="0">
                <a:solidFill>
                  <a:srgbClr val="000000"/>
                </a:solidFill>
                <a:latin typeface="system-ui"/>
              </a:rPr>
              <a:t>on the head of Joshua the High Priest</a:t>
            </a:r>
          </a:p>
        </p:txBody>
      </p:sp>
      <p:sp>
        <p:nvSpPr>
          <p:cNvPr id="3" name="TextBox 2"/>
          <p:cNvSpPr txBox="1"/>
          <p:nvPr/>
        </p:nvSpPr>
        <p:spPr>
          <a:xfrm>
            <a:off x="327374" y="1582179"/>
            <a:ext cx="7072183" cy="1015663"/>
          </a:xfrm>
          <a:prstGeom prst="rect">
            <a:avLst/>
          </a:prstGeom>
          <a:noFill/>
        </p:spPr>
        <p:txBody>
          <a:bodyPr wrap="square" rtlCol="0">
            <a:spAutoFit/>
          </a:bodyPr>
          <a:lstStyle/>
          <a:p>
            <a:r>
              <a:rPr lang="en-GB" sz="2000" b="1" dirty="0" smtClean="0">
                <a:latin typeface="system-ui"/>
              </a:rPr>
              <a:t>The offices of priest (Levi) and king (Judah) were strictly </a:t>
            </a:r>
          </a:p>
          <a:p>
            <a:r>
              <a:rPr lang="en-GB" sz="2000" b="1" dirty="0" smtClean="0">
                <a:latin typeface="system-ui"/>
              </a:rPr>
              <a:t>separated</a:t>
            </a:r>
            <a:r>
              <a:rPr lang="en-GB" sz="2000" b="1" dirty="0" smtClean="0">
                <a:latin typeface="system-ui"/>
              </a:rPr>
              <a:t>: </a:t>
            </a:r>
            <a:r>
              <a:rPr lang="en-GB" sz="2000" dirty="0" smtClean="0">
                <a:latin typeface="system-ui"/>
              </a:rPr>
              <a:t>Saul and </a:t>
            </a:r>
            <a:r>
              <a:rPr lang="en-GB" sz="2000" dirty="0" err="1" smtClean="0">
                <a:latin typeface="system-ui"/>
              </a:rPr>
              <a:t>Uzziah</a:t>
            </a:r>
            <a:r>
              <a:rPr lang="en-GB" sz="2000" dirty="0" smtClean="0">
                <a:latin typeface="system-ui"/>
              </a:rPr>
              <a:t> were severely punished for transgressing this rule: 1Sam. 13:8-14; 2Chron. 26:16-23.</a:t>
            </a:r>
            <a:endParaRPr lang="en-GB" sz="2000" dirty="0">
              <a:latin typeface="system-ui"/>
            </a:endParaRPr>
          </a:p>
        </p:txBody>
      </p:sp>
      <p:sp>
        <p:nvSpPr>
          <p:cNvPr id="4" name="TextBox 3"/>
          <p:cNvSpPr txBox="1"/>
          <p:nvPr/>
        </p:nvSpPr>
        <p:spPr>
          <a:xfrm>
            <a:off x="402583" y="2943156"/>
            <a:ext cx="6489277" cy="1323439"/>
          </a:xfrm>
          <a:prstGeom prst="rect">
            <a:avLst/>
          </a:prstGeom>
          <a:noFill/>
        </p:spPr>
        <p:txBody>
          <a:bodyPr wrap="none" rtlCol="0">
            <a:spAutoFit/>
          </a:bodyPr>
          <a:lstStyle/>
          <a:p>
            <a:r>
              <a:rPr lang="en-GB" sz="2000" b="1" dirty="0" smtClean="0">
                <a:latin typeface="system-ui"/>
              </a:rPr>
              <a:t>Melchizedek was a Priest and a King: </a:t>
            </a:r>
            <a:r>
              <a:rPr lang="en-GB" sz="2000" dirty="0" smtClean="0">
                <a:latin typeface="system-ui"/>
              </a:rPr>
              <a:t>Gen. 14:18-20.</a:t>
            </a:r>
          </a:p>
          <a:p>
            <a:r>
              <a:rPr lang="en-GB" sz="2000" dirty="0" smtClean="0">
                <a:latin typeface="system-ui"/>
              </a:rPr>
              <a:t>He preceded the tribal divisions Heb. 7:1-3</a:t>
            </a:r>
          </a:p>
          <a:p>
            <a:endParaRPr lang="en-GB" sz="2000" b="1" dirty="0" smtClean="0">
              <a:latin typeface="system-ui"/>
            </a:endParaRPr>
          </a:p>
          <a:p>
            <a:r>
              <a:rPr lang="en-GB" sz="2000" b="1" dirty="0" smtClean="0">
                <a:latin typeface="system-ui"/>
              </a:rPr>
              <a:t>A </a:t>
            </a:r>
            <a:r>
              <a:rPr lang="en-GB" sz="2000" b="1" dirty="0" smtClean="0">
                <a:latin typeface="system-ui"/>
              </a:rPr>
              <a:t>prophetic figure: ‘like’ the Son of God</a:t>
            </a:r>
            <a:endParaRPr lang="en-GB" sz="2000" b="1" dirty="0">
              <a:latin typeface="system-ui"/>
            </a:endParaRPr>
          </a:p>
        </p:txBody>
      </p:sp>
      <p:sp>
        <p:nvSpPr>
          <p:cNvPr id="6" name="Rectangle 5"/>
          <p:cNvSpPr/>
          <p:nvPr/>
        </p:nvSpPr>
        <p:spPr>
          <a:xfrm>
            <a:off x="327374" y="4184217"/>
            <a:ext cx="8660107" cy="2246769"/>
          </a:xfrm>
          <a:prstGeom prst="rect">
            <a:avLst/>
          </a:prstGeom>
        </p:spPr>
        <p:txBody>
          <a:bodyPr wrap="square">
            <a:spAutoFit/>
          </a:bodyPr>
          <a:lstStyle/>
          <a:p>
            <a:r>
              <a:rPr lang="en-GB" sz="2000" dirty="0">
                <a:solidFill>
                  <a:srgbClr val="000000"/>
                </a:solidFill>
                <a:latin typeface="system-ui"/>
              </a:rPr>
              <a:t>For this </a:t>
            </a:r>
            <a:r>
              <a:rPr lang="en-GB" sz="2000" b="1" dirty="0">
                <a:solidFill>
                  <a:srgbClr val="000000"/>
                </a:solidFill>
                <a:latin typeface="system-ui"/>
              </a:rPr>
              <a:t>Melchizedek</a:t>
            </a:r>
            <a:r>
              <a:rPr lang="en-GB" sz="2000" dirty="0">
                <a:solidFill>
                  <a:srgbClr val="000000"/>
                </a:solidFill>
                <a:latin typeface="system-ui"/>
              </a:rPr>
              <a:t>, </a:t>
            </a:r>
            <a:r>
              <a:rPr lang="en-GB" sz="2000" b="1" dirty="0">
                <a:solidFill>
                  <a:srgbClr val="000000"/>
                </a:solidFill>
                <a:latin typeface="system-ui"/>
              </a:rPr>
              <a:t>king of Salem, priest of God Most High</a:t>
            </a:r>
            <a:r>
              <a:rPr lang="en-GB" sz="2000" dirty="0">
                <a:solidFill>
                  <a:srgbClr val="000000"/>
                </a:solidFill>
                <a:latin typeface="system-ui"/>
              </a:rPr>
              <a:t>, who met Abraham returning from the slaughter of the kings and blessed him, </a:t>
            </a:r>
            <a:r>
              <a:rPr lang="en-GB" sz="2000" b="1" baseline="30000" dirty="0">
                <a:solidFill>
                  <a:srgbClr val="000000"/>
                </a:solidFill>
                <a:latin typeface="system-ui"/>
              </a:rPr>
              <a:t> </a:t>
            </a:r>
            <a:r>
              <a:rPr lang="en-GB" sz="2000" dirty="0">
                <a:solidFill>
                  <a:srgbClr val="000000"/>
                </a:solidFill>
                <a:latin typeface="system-ui"/>
              </a:rPr>
              <a:t>to whom also Abraham divided a tenth part of all (being first, by interpretation, “</a:t>
            </a:r>
            <a:r>
              <a:rPr lang="en-GB" sz="2000" b="1" dirty="0">
                <a:solidFill>
                  <a:srgbClr val="000000"/>
                </a:solidFill>
                <a:latin typeface="system-ui"/>
              </a:rPr>
              <a:t>king of righteousness</a:t>
            </a:r>
            <a:r>
              <a:rPr lang="en-GB" sz="2000" dirty="0">
                <a:solidFill>
                  <a:srgbClr val="000000"/>
                </a:solidFill>
                <a:latin typeface="system-ui"/>
              </a:rPr>
              <a:t>”, and then also “king of Salem”, which means “</a:t>
            </a:r>
            <a:r>
              <a:rPr lang="en-GB" sz="2000" b="1" dirty="0">
                <a:solidFill>
                  <a:srgbClr val="000000"/>
                </a:solidFill>
                <a:latin typeface="system-ui"/>
              </a:rPr>
              <a:t>king of peace</a:t>
            </a:r>
            <a:r>
              <a:rPr lang="en-GB" sz="2000" dirty="0">
                <a:solidFill>
                  <a:srgbClr val="000000"/>
                </a:solidFill>
                <a:latin typeface="system-ui"/>
              </a:rPr>
              <a:t>”, </a:t>
            </a:r>
            <a:r>
              <a:rPr lang="en-GB" sz="2000" dirty="0" smtClean="0">
                <a:solidFill>
                  <a:srgbClr val="000000"/>
                </a:solidFill>
                <a:latin typeface="system-ui"/>
              </a:rPr>
              <a:t>without </a:t>
            </a:r>
            <a:r>
              <a:rPr lang="en-GB" sz="2000" dirty="0">
                <a:solidFill>
                  <a:srgbClr val="000000"/>
                </a:solidFill>
                <a:latin typeface="system-ui"/>
              </a:rPr>
              <a:t>father, without mother, without genealogy, </a:t>
            </a:r>
            <a:r>
              <a:rPr lang="en-GB" sz="2000" b="1" dirty="0">
                <a:solidFill>
                  <a:srgbClr val="000000"/>
                </a:solidFill>
                <a:latin typeface="system-ui"/>
              </a:rPr>
              <a:t>having neither beginning of days nor end of life</a:t>
            </a:r>
            <a:r>
              <a:rPr lang="en-GB" sz="2000" dirty="0">
                <a:solidFill>
                  <a:srgbClr val="000000"/>
                </a:solidFill>
                <a:latin typeface="system-ui"/>
              </a:rPr>
              <a:t>, but made </a:t>
            </a:r>
            <a:r>
              <a:rPr lang="en-GB" sz="2000" b="1" dirty="0">
                <a:solidFill>
                  <a:srgbClr val="000000"/>
                </a:solidFill>
                <a:latin typeface="system-ui"/>
              </a:rPr>
              <a:t>like the Son of God</a:t>
            </a:r>
            <a:r>
              <a:rPr lang="en-GB" sz="2000" dirty="0">
                <a:solidFill>
                  <a:srgbClr val="000000"/>
                </a:solidFill>
                <a:latin typeface="system-ui"/>
              </a:rPr>
              <a:t>), remains a priest continually</a:t>
            </a:r>
            <a:r>
              <a:rPr lang="en-GB" sz="2000" dirty="0" smtClean="0">
                <a:solidFill>
                  <a:srgbClr val="000000"/>
                </a:solidFill>
                <a:latin typeface="system-ui"/>
              </a:rPr>
              <a:t>. Heb. 7:1-3</a:t>
            </a:r>
            <a:endParaRPr lang="en-GB" sz="2000" dirty="0"/>
          </a:p>
        </p:txBody>
      </p:sp>
      <p:sp>
        <p:nvSpPr>
          <p:cNvPr id="5" name="TextBox 4"/>
          <p:cNvSpPr txBox="1"/>
          <p:nvPr/>
        </p:nvSpPr>
        <p:spPr>
          <a:xfrm>
            <a:off x="667265" y="194534"/>
            <a:ext cx="5674374" cy="461665"/>
          </a:xfrm>
          <a:prstGeom prst="rect">
            <a:avLst/>
          </a:prstGeom>
          <a:noFill/>
        </p:spPr>
        <p:txBody>
          <a:bodyPr wrap="none" rtlCol="0">
            <a:spAutoFit/>
          </a:bodyPr>
          <a:lstStyle/>
          <a:p>
            <a:r>
              <a:rPr lang="en-GB" sz="2400" b="1" dirty="0" smtClean="0">
                <a:latin typeface="system-ui"/>
              </a:rPr>
              <a:t>A Mystery – A Priest crowned as King</a:t>
            </a:r>
            <a:endParaRPr lang="en-GB" sz="2400" b="1" dirty="0">
              <a:latin typeface="system-ui"/>
            </a:endParaRPr>
          </a:p>
        </p:txBody>
      </p:sp>
    </p:spTree>
    <p:extLst>
      <p:ext uri="{BB962C8B-B14F-4D97-AF65-F5344CB8AC3E}">
        <p14:creationId xmlns:p14="http://schemas.microsoft.com/office/powerpoint/2010/main" val="6555687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05232" y="328026"/>
            <a:ext cx="3534033" cy="461665"/>
          </a:xfrm>
          <a:prstGeom prst="rect">
            <a:avLst/>
          </a:prstGeom>
        </p:spPr>
        <p:txBody>
          <a:bodyPr wrap="square">
            <a:spAutoFit/>
          </a:bodyPr>
          <a:lstStyle/>
          <a:p>
            <a:pPr lvl="0"/>
            <a:r>
              <a:rPr lang="en-GB" sz="2400" b="1" dirty="0" smtClean="0">
                <a:solidFill>
                  <a:srgbClr val="000000"/>
                </a:solidFill>
                <a:latin typeface="system-ui"/>
              </a:rPr>
              <a:t>The </a:t>
            </a:r>
            <a:r>
              <a:rPr lang="en-GB" sz="2400" b="1" dirty="0">
                <a:solidFill>
                  <a:srgbClr val="000000"/>
                </a:solidFill>
                <a:latin typeface="system-ui"/>
              </a:rPr>
              <a:t>Branch </a:t>
            </a:r>
            <a:r>
              <a:rPr lang="en-GB" sz="2400" b="1" dirty="0" smtClean="0">
                <a:solidFill>
                  <a:srgbClr val="000000"/>
                </a:solidFill>
                <a:latin typeface="system-ui"/>
              </a:rPr>
              <a:t>- The Man</a:t>
            </a:r>
            <a:endParaRPr lang="en-GB" sz="2400" b="1" dirty="0">
              <a:solidFill>
                <a:srgbClr val="000000"/>
              </a:solidFill>
              <a:latin typeface="system-ui"/>
            </a:endParaRPr>
          </a:p>
        </p:txBody>
      </p:sp>
      <p:sp>
        <p:nvSpPr>
          <p:cNvPr id="5" name="TextBox 4"/>
          <p:cNvSpPr txBox="1"/>
          <p:nvPr/>
        </p:nvSpPr>
        <p:spPr>
          <a:xfrm>
            <a:off x="210363" y="3410462"/>
            <a:ext cx="9551475" cy="2862322"/>
          </a:xfrm>
          <a:prstGeom prst="rect">
            <a:avLst/>
          </a:prstGeom>
          <a:noFill/>
        </p:spPr>
        <p:txBody>
          <a:bodyPr wrap="square" rtlCol="0">
            <a:spAutoFit/>
          </a:bodyPr>
          <a:lstStyle/>
          <a:p>
            <a:r>
              <a:rPr lang="en-GB" sz="2000" dirty="0" smtClean="0">
                <a:solidFill>
                  <a:srgbClr val="000000"/>
                </a:solidFill>
                <a:latin typeface="system-ui"/>
              </a:rPr>
              <a:t>Since </a:t>
            </a:r>
            <a:r>
              <a:rPr lang="en-GB" sz="2000" dirty="0">
                <a:solidFill>
                  <a:srgbClr val="000000"/>
                </a:solidFill>
                <a:latin typeface="system-ui"/>
              </a:rPr>
              <a:t>then the children have shared in </a:t>
            </a:r>
            <a:r>
              <a:rPr lang="en-GB" sz="2000" b="1" dirty="0">
                <a:solidFill>
                  <a:srgbClr val="000000"/>
                </a:solidFill>
                <a:latin typeface="system-ui"/>
              </a:rPr>
              <a:t>flesh and blood, he also himself in the same way partook of the same</a:t>
            </a:r>
            <a:r>
              <a:rPr lang="en-GB" sz="2000" dirty="0">
                <a:solidFill>
                  <a:srgbClr val="000000"/>
                </a:solidFill>
                <a:latin typeface="system-ui"/>
              </a:rPr>
              <a:t>, that through death he might bring to nothing him who had the power of death, that is, the devil, </a:t>
            </a:r>
            <a:r>
              <a:rPr lang="en-GB" sz="2000" dirty="0" smtClean="0">
                <a:solidFill>
                  <a:srgbClr val="000000"/>
                </a:solidFill>
                <a:latin typeface="system-ui"/>
              </a:rPr>
              <a:t>and </a:t>
            </a:r>
            <a:r>
              <a:rPr lang="en-GB" sz="2000" dirty="0">
                <a:solidFill>
                  <a:srgbClr val="000000"/>
                </a:solidFill>
                <a:latin typeface="system-ui"/>
              </a:rPr>
              <a:t>might deliver all of them </a:t>
            </a:r>
            <a:r>
              <a:rPr lang="en-GB" sz="2000" dirty="0" smtClean="0">
                <a:solidFill>
                  <a:srgbClr val="000000"/>
                </a:solidFill>
                <a:latin typeface="system-ui"/>
              </a:rPr>
              <a:t>who</a:t>
            </a:r>
          </a:p>
          <a:p>
            <a:r>
              <a:rPr lang="en-GB" sz="2000" dirty="0" smtClean="0">
                <a:solidFill>
                  <a:srgbClr val="000000"/>
                </a:solidFill>
                <a:latin typeface="system-ui"/>
              </a:rPr>
              <a:t>through </a:t>
            </a:r>
            <a:r>
              <a:rPr lang="en-GB" sz="2000" dirty="0">
                <a:solidFill>
                  <a:srgbClr val="000000"/>
                </a:solidFill>
                <a:latin typeface="system-ui"/>
              </a:rPr>
              <a:t>fear of death were all their lifetime subject to bondage. </a:t>
            </a:r>
            <a:r>
              <a:rPr lang="en-GB" sz="2000" dirty="0" smtClean="0">
                <a:solidFill>
                  <a:srgbClr val="000000"/>
                </a:solidFill>
                <a:latin typeface="system-ui"/>
              </a:rPr>
              <a:t>For </a:t>
            </a:r>
            <a:r>
              <a:rPr lang="en-GB" sz="2000" dirty="0">
                <a:solidFill>
                  <a:srgbClr val="000000"/>
                </a:solidFill>
                <a:latin typeface="system-ui"/>
              </a:rPr>
              <a:t>most </a:t>
            </a:r>
            <a:r>
              <a:rPr lang="en-GB" sz="2000" dirty="0" smtClean="0">
                <a:solidFill>
                  <a:srgbClr val="000000"/>
                </a:solidFill>
                <a:latin typeface="system-ui"/>
              </a:rPr>
              <a:t>certainly,</a:t>
            </a:r>
          </a:p>
          <a:p>
            <a:r>
              <a:rPr lang="en-GB" sz="2000" dirty="0" smtClean="0">
                <a:solidFill>
                  <a:srgbClr val="000000"/>
                </a:solidFill>
                <a:latin typeface="system-ui"/>
              </a:rPr>
              <a:t>he </a:t>
            </a:r>
            <a:r>
              <a:rPr lang="en-GB" sz="2000" dirty="0">
                <a:solidFill>
                  <a:srgbClr val="000000"/>
                </a:solidFill>
                <a:latin typeface="system-ui"/>
              </a:rPr>
              <a:t>doesn’t give help to angels, but he gives help to </a:t>
            </a:r>
            <a:r>
              <a:rPr lang="en-GB" sz="2000" b="1" dirty="0">
                <a:solidFill>
                  <a:srgbClr val="000000"/>
                </a:solidFill>
                <a:latin typeface="system-ui"/>
              </a:rPr>
              <a:t>the </a:t>
            </a:r>
            <a:r>
              <a:rPr lang="en-GB" sz="2000" b="1" dirty="0" smtClean="0">
                <a:solidFill>
                  <a:srgbClr val="000000"/>
                </a:solidFill>
                <a:latin typeface="system-ui"/>
              </a:rPr>
              <a:t>offspring</a:t>
            </a:r>
            <a:r>
              <a:rPr lang="en-GB" sz="2000" b="1" dirty="0">
                <a:solidFill>
                  <a:srgbClr val="000000"/>
                </a:solidFill>
                <a:latin typeface="system-ui"/>
              </a:rPr>
              <a:t> </a:t>
            </a:r>
            <a:r>
              <a:rPr lang="en-GB" sz="2000" b="1" dirty="0" smtClean="0">
                <a:solidFill>
                  <a:srgbClr val="000000"/>
                </a:solidFill>
                <a:latin typeface="system-ui"/>
              </a:rPr>
              <a:t>of</a:t>
            </a:r>
          </a:p>
          <a:p>
            <a:r>
              <a:rPr lang="en-GB" sz="2000" b="1" dirty="0" smtClean="0">
                <a:solidFill>
                  <a:srgbClr val="000000"/>
                </a:solidFill>
                <a:latin typeface="system-ui"/>
              </a:rPr>
              <a:t>Abraham</a:t>
            </a:r>
            <a:r>
              <a:rPr lang="en-GB" sz="2000" dirty="0" smtClean="0">
                <a:solidFill>
                  <a:srgbClr val="000000"/>
                </a:solidFill>
                <a:latin typeface="system-ui"/>
              </a:rPr>
              <a:t>. Therefore he was obligated </a:t>
            </a:r>
            <a:r>
              <a:rPr lang="en-GB" sz="2000" b="1" dirty="0" smtClean="0">
                <a:solidFill>
                  <a:srgbClr val="000000"/>
                </a:solidFill>
                <a:latin typeface="system-ui"/>
              </a:rPr>
              <a:t>in all things to be made like his brothers</a:t>
            </a:r>
            <a:r>
              <a:rPr lang="en-GB" sz="2000" dirty="0" smtClean="0">
                <a:solidFill>
                  <a:srgbClr val="000000"/>
                </a:solidFill>
                <a:latin typeface="system-ui"/>
              </a:rPr>
              <a:t>, that he might become a merciful and faithful high priest in things pertaining to God, to make atonement for the sins of the people. For in that </a:t>
            </a:r>
            <a:r>
              <a:rPr lang="en-GB" sz="2000" b="1" dirty="0" smtClean="0">
                <a:solidFill>
                  <a:srgbClr val="000000"/>
                </a:solidFill>
                <a:latin typeface="system-ui"/>
              </a:rPr>
              <a:t>he himself has suffered being tempted</a:t>
            </a:r>
            <a:r>
              <a:rPr lang="en-GB" sz="2000" dirty="0" smtClean="0">
                <a:solidFill>
                  <a:srgbClr val="000000"/>
                </a:solidFill>
                <a:latin typeface="system-ui"/>
              </a:rPr>
              <a:t>, he is able to help those who are tempted. Heb. 2:14-18</a:t>
            </a:r>
            <a:endParaRPr lang="en-GB" sz="2000" b="1" dirty="0" smtClean="0">
              <a:latin typeface="system-ui"/>
            </a:endParaRPr>
          </a:p>
        </p:txBody>
      </p:sp>
      <p:sp>
        <p:nvSpPr>
          <p:cNvPr id="2" name="Rectangle 1"/>
          <p:cNvSpPr/>
          <p:nvPr/>
        </p:nvSpPr>
        <p:spPr>
          <a:xfrm>
            <a:off x="614020" y="1153801"/>
            <a:ext cx="6952736" cy="1323439"/>
          </a:xfrm>
          <a:prstGeom prst="rect">
            <a:avLst/>
          </a:prstGeom>
        </p:spPr>
        <p:txBody>
          <a:bodyPr wrap="square">
            <a:spAutoFit/>
          </a:bodyPr>
          <a:lstStyle/>
          <a:p>
            <a:r>
              <a:rPr lang="en-GB" sz="2000" dirty="0" smtClean="0">
                <a:solidFill>
                  <a:srgbClr val="000000"/>
                </a:solidFill>
                <a:latin typeface="system-ui"/>
              </a:rPr>
              <a:t>The LORD of Hosts says, </a:t>
            </a:r>
            <a:r>
              <a:rPr lang="en-GB" sz="2000" dirty="0">
                <a:solidFill>
                  <a:srgbClr val="000000"/>
                </a:solidFill>
                <a:latin typeface="system-ui"/>
              </a:rPr>
              <a:t>“</a:t>
            </a:r>
            <a:r>
              <a:rPr lang="en-GB" sz="2000" b="1" dirty="0">
                <a:solidFill>
                  <a:srgbClr val="000000"/>
                </a:solidFill>
                <a:latin typeface="system-ui"/>
              </a:rPr>
              <a:t>Behold, the man </a:t>
            </a:r>
            <a:r>
              <a:rPr lang="en-GB" sz="2000" b="1" dirty="0" smtClean="0">
                <a:solidFill>
                  <a:srgbClr val="000000"/>
                </a:solidFill>
                <a:latin typeface="system-ui"/>
              </a:rPr>
              <a:t>whose</a:t>
            </a:r>
          </a:p>
          <a:p>
            <a:r>
              <a:rPr lang="en-GB" sz="2000" b="1" dirty="0" smtClean="0">
                <a:solidFill>
                  <a:srgbClr val="000000"/>
                </a:solidFill>
                <a:latin typeface="system-ui"/>
              </a:rPr>
              <a:t>name </a:t>
            </a:r>
            <a:r>
              <a:rPr lang="en-GB" sz="2000" b="1" dirty="0">
                <a:solidFill>
                  <a:srgbClr val="000000"/>
                </a:solidFill>
                <a:latin typeface="system-ui"/>
              </a:rPr>
              <a:t>is the Branch</a:t>
            </a:r>
            <a:r>
              <a:rPr lang="en-GB" sz="2000" dirty="0">
                <a:solidFill>
                  <a:srgbClr val="000000"/>
                </a:solidFill>
                <a:latin typeface="system-ui"/>
              </a:rPr>
              <a:t>: and he shall grow up out </a:t>
            </a:r>
            <a:r>
              <a:rPr lang="en-GB" sz="2000" dirty="0" smtClean="0">
                <a:solidFill>
                  <a:srgbClr val="000000"/>
                </a:solidFill>
                <a:latin typeface="system-ui"/>
              </a:rPr>
              <a:t>of</a:t>
            </a:r>
          </a:p>
          <a:p>
            <a:r>
              <a:rPr lang="en-GB" sz="2000" dirty="0" smtClean="0">
                <a:solidFill>
                  <a:srgbClr val="000000"/>
                </a:solidFill>
                <a:latin typeface="system-ui"/>
              </a:rPr>
              <a:t>His place [</a:t>
            </a:r>
            <a:r>
              <a:rPr lang="en-GB" sz="2000" b="1" dirty="0" smtClean="0">
                <a:latin typeface="system-ui"/>
              </a:rPr>
              <a:t>from </a:t>
            </a:r>
            <a:r>
              <a:rPr lang="en-GB" sz="2000" b="1" dirty="0">
                <a:latin typeface="system-ui"/>
              </a:rPr>
              <a:t>His place he shall branch </a:t>
            </a:r>
            <a:r>
              <a:rPr lang="en-GB" sz="2000" b="1" dirty="0" smtClean="0">
                <a:latin typeface="system-ui"/>
              </a:rPr>
              <a:t>out]</a:t>
            </a:r>
            <a:endParaRPr lang="en-GB" sz="2000" b="1" dirty="0">
              <a:latin typeface="system-ui"/>
            </a:endParaRPr>
          </a:p>
          <a:p>
            <a:r>
              <a:rPr lang="en-GB" sz="2000" dirty="0" smtClean="0">
                <a:solidFill>
                  <a:srgbClr val="000000"/>
                </a:solidFill>
                <a:latin typeface="system-ui"/>
              </a:rPr>
              <a:t>Zech. 6:12a</a:t>
            </a:r>
            <a:endParaRPr lang="en-GB" sz="2000" dirty="0"/>
          </a:p>
        </p:txBody>
      </p:sp>
      <p:sp>
        <p:nvSpPr>
          <p:cNvPr id="6" name="Rectangle 5"/>
          <p:cNvSpPr/>
          <p:nvPr/>
        </p:nvSpPr>
        <p:spPr>
          <a:xfrm>
            <a:off x="614020" y="2641295"/>
            <a:ext cx="4880618" cy="400110"/>
          </a:xfrm>
          <a:prstGeom prst="rect">
            <a:avLst/>
          </a:prstGeom>
        </p:spPr>
        <p:txBody>
          <a:bodyPr wrap="square">
            <a:spAutoFit/>
          </a:bodyPr>
          <a:lstStyle/>
          <a:p>
            <a:pPr lvl="0"/>
            <a:r>
              <a:rPr lang="en-GB" sz="2000" b="1" dirty="0">
                <a:solidFill>
                  <a:prstClr val="black"/>
                </a:solidFill>
                <a:latin typeface="system-ui"/>
              </a:rPr>
              <a:t>He is fully human </a:t>
            </a:r>
            <a:r>
              <a:rPr lang="en-GB" sz="2000" dirty="0">
                <a:solidFill>
                  <a:prstClr val="black"/>
                </a:solidFill>
                <a:latin typeface="system-ui"/>
              </a:rPr>
              <a:t>Isaiah 53:2; John </a:t>
            </a:r>
            <a:r>
              <a:rPr lang="en-GB" sz="2000" dirty="0" smtClean="0">
                <a:solidFill>
                  <a:prstClr val="black"/>
                </a:solidFill>
                <a:latin typeface="system-ui"/>
              </a:rPr>
              <a:t>1:14</a:t>
            </a:r>
            <a:endParaRPr lang="en-GB" sz="2000" dirty="0">
              <a:solidFill>
                <a:prstClr val="black"/>
              </a:solidFill>
              <a:latin typeface="system-ui"/>
            </a:endParaRPr>
          </a:p>
        </p:txBody>
      </p:sp>
    </p:spTree>
    <p:extLst>
      <p:ext uri="{BB962C8B-B14F-4D97-AF65-F5344CB8AC3E}">
        <p14:creationId xmlns:p14="http://schemas.microsoft.com/office/powerpoint/2010/main" val="321369663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07308" y="759075"/>
            <a:ext cx="6096000" cy="2308324"/>
          </a:xfrm>
          <a:prstGeom prst="rect">
            <a:avLst/>
          </a:prstGeom>
        </p:spPr>
        <p:txBody>
          <a:bodyPr>
            <a:spAutoFit/>
          </a:bodyPr>
          <a:lstStyle/>
          <a:p>
            <a:pPr lvl="0"/>
            <a:r>
              <a:rPr lang="en-GB" sz="2400" b="1" dirty="0" smtClean="0">
                <a:solidFill>
                  <a:srgbClr val="000000"/>
                </a:solidFill>
                <a:latin typeface="system-ui"/>
              </a:rPr>
              <a:t>The Branch - The </a:t>
            </a:r>
            <a:r>
              <a:rPr lang="en-GB" sz="2400" b="1" dirty="0">
                <a:solidFill>
                  <a:srgbClr val="000000"/>
                </a:solidFill>
                <a:latin typeface="system-ui"/>
              </a:rPr>
              <a:t>Servant of the LORD</a:t>
            </a:r>
          </a:p>
          <a:p>
            <a:pPr lvl="0"/>
            <a:endParaRPr lang="en-GB" sz="2000" dirty="0">
              <a:solidFill>
                <a:srgbClr val="000000"/>
              </a:solidFill>
              <a:latin typeface="system-ui"/>
            </a:endParaRPr>
          </a:p>
          <a:p>
            <a:pPr lvl="0"/>
            <a:r>
              <a:rPr lang="en-GB" sz="2000" dirty="0">
                <a:solidFill>
                  <a:srgbClr val="000000"/>
                </a:solidFill>
                <a:latin typeface="system-ui"/>
              </a:rPr>
              <a:t>Hear now, </a:t>
            </a:r>
            <a:r>
              <a:rPr lang="en-GB" sz="2000" b="1" dirty="0">
                <a:solidFill>
                  <a:srgbClr val="000000"/>
                </a:solidFill>
                <a:latin typeface="system-ui"/>
              </a:rPr>
              <a:t>Joshua</a:t>
            </a:r>
            <a:r>
              <a:rPr lang="en-GB" sz="2000" dirty="0">
                <a:solidFill>
                  <a:srgbClr val="000000"/>
                </a:solidFill>
                <a:latin typeface="system-ui"/>
              </a:rPr>
              <a:t> the high priest, you and your fellows who sit before you; for they are men who are </a:t>
            </a:r>
            <a:r>
              <a:rPr lang="en-GB" sz="2000" b="1" dirty="0">
                <a:solidFill>
                  <a:srgbClr val="000000"/>
                </a:solidFill>
                <a:latin typeface="system-ui"/>
              </a:rPr>
              <a:t>a sign</a:t>
            </a:r>
            <a:r>
              <a:rPr lang="en-GB" sz="2000" dirty="0">
                <a:solidFill>
                  <a:srgbClr val="000000"/>
                </a:solidFill>
                <a:latin typeface="system-ui"/>
              </a:rPr>
              <a:t>: for, behold, I will bring out </a:t>
            </a:r>
            <a:r>
              <a:rPr lang="en-GB" sz="2000" b="1" dirty="0">
                <a:solidFill>
                  <a:srgbClr val="000000"/>
                </a:solidFill>
                <a:latin typeface="system-ui"/>
              </a:rPr>
              <a:t>my servant, the Branch</a:t>
            </a:r>
            <a:r>
              <a:rPr lang="en-GB" sz="2000" dirty="0">
                <a:solidFill>
                  <a:srgbClr val="000000"/>
                </a:solidFill>
                <a:latin typeface="system-ui"/>
              </a:rPr>
              <a:t>. Zech. 3:8</a:t>
            </a:r>
          </a:p>
          <a:p>
            <a:pPr lvl="0"/>
            <a:endParaRPr lang="en-GB" sz="2000" dirty="0">
              <a:solidFill>
                <a:srgbClr val="000000"/>
              </a:solidFill>
              <a:latin typeface="system-ui"/>
            </a:endParaRPr>
          </a:p>
        </p:txBody>
      </p:sp>
      <p:sp>
        <p:nvSpPr>
          <p:cNvPr id="3" name="Rectangle 2"/>
          <p:cNvSpPr/>
          <p:nvPr/>
        </p:nvSpPr>
        <p:spPr>
          <a:xfrm>
            <a:off x="807308" y="2950859"/>
            <a:ext cx="6096000" cy="1015663"/>
          </a:xfrm>
          <a:prstGeom prst="rect">
            <a:avLst/>
          </a:prstGeom>
        </p:spPr>
        <p:txBody>
          <a:bodyPr>
            <a:spAutoFit/>
          </a:bodyPr>
          <a:lstStyle/>
          <a:p>
            <a:r>
              <a:rPr lang="en-GB" sz="2000" dirty="0">
                <a:solidFill>
                  <a:srgbClr val="000000"/>
                </a:solidFill>
                <a:latin typeface="system-ui"/>
              </a:rPr>
              <a:t>“</a:t>
            </a:r>
            <a:r>
              <a:rPr lang="en-GB" sz="2000" b="1" dirty="0">
                <a:solidFill>
                  <a:srgbClr val="000000"/>
                </a:solidFill>
                <a:latin typeface="system-ui"/>
              </a:rPr>
              <a:t>Behold</a:t>
            </a:r>
            <a:r>
              <a:rPr lang="en-GB" sz="2000" dirty="0">
                <a:solidFill>
                  <a:srgbClr val="000000"/>
                </a:solidFill>
                <a:latin typeface="system-ui"/>
              </a:rPr>
              <a:t>, </a:t>
            </a:r>
            <a:r>
              <a:rPr lang="en-GB" sz="2000" b="1" dirty="0">
                <a:solidFill>
                  <a:srgbClr val="000000"/>
                </a:solidFill>
                <a:latin typeface="system-ui"/>
              </a:rPr>
              <a:t>my</a:t>
            </a:r>
            <a:r>
              <a:rPr lang="en-GB" sz="2000" dirty="0">
                <a:solidFill>
                  <a:srgbClr val="000000"/>
                </a:solidFill>
                <a:latin typeface="system-ui"/>
              </a:rPr>
              <a:t> </a:t>
            </a:r>
            <a:r>
              <a:rPr lang="en-GB" sz="2000" b="1" dirty="0">
                <a:solidFill>
                  <a:srgbClr val="000000"/>
                </a:solidFill>
                <a:latin typeface="system-ui"/>
              </a:rPr>
              <a:t>servant</a:t>
            </a:r>
            <a:r>
              <a:rPr lang="en-GB" sz="2000" dirty="0">
                <a:solidFill>
                  <a:srgbClr val="000000"/>
                </a:solidFill>
                <a:latin typeface="system-ui"/>
              </a:rPr>
              <a:t>, whom I uphold, </a:t>
            </a:r>
            <a:r>
              <a:rPr lang="en-GB" sz="2000" b="1" dirty="0">
                <a:solidFill>
                  <a:srgbClr val="000000"/>
                </a:solidFill>
                <a:latin typeface="system-ui"/>
              </a:rPr>
              <a:t>my</a:t>
            </a:r>
            <a:r>
              <a:rPr lang="en-GB" sz="2000" dirty="0">
                <a:solidFill>
                  <a:srgbClr val="000000"/>
                </a:solidFill>
                <a:latin typeface="system-ui"/>
              </a:rPr>
              <a:t> chosen, in whom </a:t>
            </a:r>
            <a:r>
              <a:rPr lang="en-GB" sz="2000" b="1" dirty="0">
                <a:solidFill>
                  <a:srgbClr val="000000"/>
                </a:solidFill>
                <a:latin typeface="system-ui"/>
              </a:rPr>
              <a:t>my</a:t>
            </a:r>
            <a:r>
              <a:rPr lang="en-GB" sz="2000" dirty="0">
                <a:solidFill>
                  <a:srgbClr val="000000"/>
                </a:solidFill>
                <a:latin typeface="system-ui"/>
              </a:rPr>
              <a:t> soul delights: I have put </a:t>
            </a:r>
            <a:r>
              <a:rPr lang="en-GB" sz="2000" b="1" dirty="0">
                <a:solidFill>
                  <a:srgbClr val="000000"/>
                </a:solidFill>
                <a:latin typeface="system-ui"/>
              </a:rPr>
              <a:t>my</a:t>
            </a:r>
            <a:r>
              <a:rPr lang="en-GB" sz="2000" dirty="0">
                <a:solidFill>
                  <a:srgbClr val="000000"/>
                </a:solidFill>
                <a:latin typeface="system-ui"/>
              </a:rPr>
              <a:t> Spirit on him. He will bring justice to the nations</a:t>
            </a:r>
            <a:r>
              <a:rPr lang="en-GB" sz="2000" dirty="0" smtClean="0">
                <a:solidFill>
                  <a:srgbClr val="000000"/>
                </a:solidFill>
                <a:latin typeface="system-ui"/>
              </a:rPr>
              <a:t>. Isaiah 42:1</a:t>
            </a:r>
            <a:endParaRPr lang="en-GB" sz="2000" dirty="0"/>
          </a:p>
        </p:txBody>
      </p:sp>
      <p:sp>
        <p:nvSpPr>
          <p:cNvPr id="4" name="Rectangle 3"/>
          <p:cNvSpPr/>
          <p:nvPr/>
        </p:nvSpPr>
        <p:spPr>
          <a:xfrm>
            <a:off x="807307" y="4182929"/>
            <a:ext cx="6647935" cy="2215991"/>
          </a:xfrm>
          <a:prstGeom prst="rect">
            <a:avLst/>
          </a:prstGeom>
        </p:spPr>
        <p:txBody>
          <a:bodyPr wrap="square">
            <a:spAutoFit/>
          </a:bodyPr>
          <a:lstStyle/>
          <a:p>
            <a:r>
              <a:rPr lang="en-GB" sz="2000" b="1" dirty="0">
                <a:solidFill>
                  <a:srgbClr val="000000"/>
                </a:solidFill>
                <a:latin typeface="system-ui"/>
              </a:rPr>
              <a:t>Behold, my servant </a:t>
            </a:r>
            <a:r>
              <a:rPr lang="en-GB" sz="2000" dirty="0">
                <a:solidFill>
                  <a:srgbClr val="000000"/>
                </a:solidFill>
                <a:latin typeface="system-ui"/>
              </a:rPr>
              <a:t>will deal wisely.</a:t>
            </a:r>
            <a:r>
              <a:rPr lang="en-GB" sz="2000" dirty="0">
                <a:latin typeface="system-ui"/>
              </a:rPr>
              <a:t/>
            </a:r>
            <a:br>
              <a:rPr lang="en-GB" sz="2000" dirty="0">
                <a:latin typeface="system-ui"/>
              </a:rPr>
            </a:br>
            <a:r>
              <a:rPr lang="en-GB" sz="2000" dirty="0">
                <a:solidFill>
                  <a:srgbClr val="000000"/>
                </a:solidFill>
                <a:latin typeface="system-ui"/>
              </a:rPr>
              <a:t>    He will be </a:t>
            </a:r>
            <a:r>
              <a:rPr lang="en-GB" sz="2000" b="1" dirty="0">
                <a:solidFill>
                  <a:srgbClr val="000000"/>
                </a:solidFill>
                <a:latin typeface="system-ui"/>
              </a:rPr>
              <a:t>exalted</a:t>
            </a:r>
            <a:r>
              <a:rPr lang="en-GB" sz="2000" dirty="0">
                <a:solidFill>
                  <a:srgbClr val="000000"/>
                </a:solidFill>
                <a:latin typeface="system-ui"/>
              </a:rPr>
              <a:t> and </a:t>
            </a:r>
            <a:r>
              <a:rPr lang="en-GB" sz="2000" b="1" dirty="0">
                <a:solidFill>
                  <a:srgbClr val="000000"/>
                </a:solidFill>
                <a:latin typeface="system-ui"/>
              </a:rPr>
              <a:t>lifted up</a:t>
            </a:r>
            <a:r>
              <a:rPr lang="en-GB" sz="2000" dirty="0">
                <a:solidFill>
                  <a:srgbClr val="000000"/>
                </a:solidFill>
                <a:latin typeface="system-ui"/>
              </a:rPr>
              <a:t>,</a:t>
            </a:r>
            <a:r>
              <a:rPr lang="en-GB" sz="2000" dirty="0">
                <a:latin typeface="system-ui"/>
              </a:rPr>
              <a:t/>
            </a:r>
            <a:br>
              <a:rPr lang="en-GB" sz="2000" dirty="0">
                <a:latin typeface="system-ui"/>
              </a:rPr>
            </a:br>
            <a:r>
              <a:rPr lang="en-GB" sz="2000" dirty="0">
                <a:solidFill>
                  <a:srgbClr val="000000"/>
                </a:solidFill>
                <a:latin typeface="system-ui"/>
              </a:rPr>
              <a:t>    and will be very high.</a:t>
            </a:r>
            <a:r>
              <a:rPr lang="en-GB" sz="2000" dirty="0">
                <a:latin typeface="system-ui"/>
              </a:rPr>
              <a:t/>
            </a:r>
            <a:br>
              <a:rPr lang="en-GB" sz="2000" dirty="0">
                <a:latin typeface="system-ui"/>
              </a:rPr>
            </a:br>
            <a:r>
              <a:rPr lang="en-GB" sz="2000" dirty="0" smtClean="0">
                <a:solidFill>
                  <a:srgbClr val="000000"/>
                </a:solidFill>
                <a:latin typeface="system-ui"/>
              </a:rPr>
              <a:t>Just </a:t>
            </a:r>
            <a:r>
              <a:rPr lang="en-GB" sz="2000" dirty="0">
                <a:solidFill>
                  <a:srgbClr val="000000"/>
                </a:solidFill>
                <a:latin typeface="system-ui"/>
              </a:rPr>
              <a:t>as many were astonished at you—</a:t>
            </a:r>
            <a:r>
              <a:rPr lang="en-GB" sz="2000" dirty="0">
                <a:latin typeface="system-ui"/>
              </a:rPr>
              <a:t/>
            </a:r>
            <a:br>
              <a:rPr lang="en-GB" sz="2000" dirty="0">
                <a:latin typeface="system-ui"/>
              </a:rPr>
            </a:br>
            <a:r>
              <a:rPr lang="en-GB" sz="2000" dirty="0">
                <a:solidFill>
                  <a:srgbClr val="000000"/>
                </a:solidFill>
                <a:latin typeface="system-ui"/>
              </a:rPr>
              <a:t>    his appearance was </a:t>
            </a:r>
            <a:r>
              <a:rPr lang="en-GB" sz="2000" b="1" dirty="0">
                <a:solidFill>
                  <a:srgbClr val="000000"/>
                </a:solidFill>
                <a:latin typeface="system-ui"/>
              </a:rPr>
              <a:t>marred more than any man</a:t>
            </a:r>
            <a:r>
              <a:rPr lang="en-GB" sz="2000" dirty="0">
                <a:solidFill>
                  <a:srgbClr val="000000"/>
                </a:solidFill>
                <a:latin typeface="system-ui"/>
              </a:rPr>
              <a:t>, </a:t>
            </a:r>
            <a:endParaRPr lang="en-GB" sz="2000" dirty="0" smtClean="0">
              <a:solidFill>
                <a:srgbClr val="000000"/>
              </a:solidFill>
              <a:latin typeface="system-ui"/>
            </a:endParaRPr>
          </a:p>
          <a:p>
            <a:r>
              <a:rPr lang="en-GB" sz="2000" dirty="0" smtClean="0">
                <a:solidFill>
                  <a:srgbClr val="000000"/>
                </a:solidFill>
                <a:latin typeface="system-ui"/>
              </a:rPr>
              <a:t>and </a:t>
            </a:r>
            <a:r>
              <a:rPr lang="en-GB" sz="2000" dirty="0">
                <a:solidFill>
                  <a:srgbClr val="000000"/>
                </a:solidFill>
                <a:latin typeface="system-ui"/>
              </a:rPr>
              <a:t>his form more than the sons of </a:t>
            </a:r>
            <a:r>
              <a:rPr lang="en-GB" sz="2000" dirty="0" smtClean="0">
                <a:solidFill>
                  <a:srgbClr val="000000"/>
                </a:solidFill>
                <a:latin typeface="system-ui"/>
              </a:rPr>
              <a:t>men Isaiah 52:13-14</a:t>
            </a:r>
          </a:p>
          <a:p>
            <a:endParaRPr lang="en-GB" dirty="0"/>
          </a:p>
        </p:txBody>
      </p:sp>
    </p:spTree>
    <p:extLst>
      <p:ext uri="{BB962C8B-B14F-4D97-AF65-F5344CB8AC3E}">
        <p14:creationId xmlns:p14="http://schemas.microsoft.com/office/powerpoint/2010/main" val="17180600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6197" y="2161865"/>
            <a:ext cx="6096000" cy="2246769"/>
          </a:xfrm>
          <a:prstGeom prst="rect">
            <a:avLst/>
          </a:prstGeom>
        </p:spPr>
        <p:txBody>
          <a:bodyPr>
            <a:spAutoFit/>
          </a:bodyPr>
          <a:lstStyle/>
          <a:p>
            <a:pPr lvl="0"/>
            <a:endParaRPr lang="en-GB" sz="2000" b="1" dirty="0">
              <a:solidFill>
                <a:srgbClr val="000000"/>
              </a:solidFill>
              <a:latin typeface="system-ui"/>
            </a:endParaRPr>
          </a:p>
          <a:p>
            <a:pPr lvl="0"/>
            <a:r>
              <a:rPr lang="en-GB" sz="2000" dirty="0">
                <a:solidFill>
                  <a:srgbClr val="000000"/>
                </a:solidFill>
                <a:latin typeface="system-ui"/>
              </a:rPr>
              <a:t>“Behold, the days come,” says Yahweh,</a:t>
            </a:r>
            <a:r>
              <a:rPr lang="en-GB" sz="2000" dirty="0">
                <a:solidFill>
                  <a:prstClr val="black"/>
                </a:solidFill>
                <a:latin typeface="system-ui"/>
              </a:rPr>
              <a:t/>
            </a:r>
            <a:br>
              <a:rPr lang="en-GB" sz="2000" dirty="0">
                <a:solidFill>
                  <a:prstClr val="black"/>
                </a:solidFill>
                <a:latin typeface="system-ui"/>
              </a:rPr>
            </a:br>
            <a:r>
              <a:rPr lang="en-GB" sz="2000" dirty="0">
                <a:solidFill>
                  <a:srgbClr val="000000"/>
                </a:solidFill>
                <a:latin typeface="system-ui"/>
              </a:rPr>
              <a:t>    “that </a:t>
            </a:r>
            <a:r>
              <a:rPr lang="en-GB" sz="2000" b="1" dirty="0">
                <a:solidFill>
                  <a:srgbClr val="000000"/>
                </a:solidFill>
                <a:latin typeface="system-ui"/>
              </a:rPr>
              <a:t>I will raise to David a righteous Branch</a:t>
            </a:r>
            <a:r>
              <a:rPr lang="en-GB" sz="2000" dirty="0">
                <a:solidFill>
                  <a:srgbClr val="000000"/>
                </a:solidFill>
                <a:latin typeface="system-ui"/>
              </a:rPr>
              <a:t>,</a:t>
            </a:r>
            <a:r>
              <a:rPr lang="en-GB" sz="2000" dirty="0">
                <a:solidFill>
                  <a:prstClr val="black"/>
                </a:solidFill>
                <a:latin typeface="system-ui"/>
              </a:rPr>
              <a:t/>
            </a:r>
            <a:br>
              <a:rPr lang="en-GB" sz="2000" dirty="0">
                <a:solidFill>
                  <a:prstClr val="black"/>
                </a:solidFill>
                <a:latin typeface="system-ui"/>
              </a:rPr>
            </a:br>
            <a:r>
              <a:rPr lang="en-GB" sz="2000" dirty="0">
                <a:solidFill>
                  <a:srgbClr val="000000"/>
                </a:solidFill>
                <a:latin typeface="system-ui"/>
              </a:rPr>
              <a:t>and </a:t>
            </a:r>
            <a:r>
              <a:rPr lang="en-GB" sz="2000" b="1" dirty="0">
                <a:solidFill>
                  <a:srgbClr val="000000"/>
                </a:solidFill>
                <a:latin typeface="system-ui"/>
              </a:rPr>
              <a:t>he will reign as king </a:t>
            </a:r>
            <a:r>
              <a:rPr lang="en-GB" sz="2000" dirty="0">
                <a:solidFill>
                  <a:srgbClr val="000000"/>
                </a:solidFill>
                <a:latin typeface="system-ui"/>
              </a:rPr>
              <a:t>and deal wisely,</a:t>
            </a:r>
            <a:r>
              <a:rPr lang="en-GB" sz="2000" dirty="0">
                <a:solidFill>
                  <a:prstClr val="black"/>
                </a:solidFill>
                <a:latin typeface="system-ui"/>
              </a:rPr>
              <a:t/>
            </a:r>
            <a:br>
              <a:rPr lang="en-GB" sz="2000" dirty="0">
                <a:solidFill>
                  <a:prstClr val="black"/>
                </a:solidFill>
                <a:latin typeface="system-ui"/>
              </a:rPr>
            </a:br>
            <a:r>
              <a:rPr lang="en-GB" sz="2000" dirty="0">
                <a:solidFill>
                  <a:srgbClr val="000000"/>
                </a:solidFill>
                <a:latin typeface="system-ui"/>
              </a:rPr>
              <a:t>    and will execute justice and righteousness in the </a:t>
            </a:r>
            <a:r>
              <a:rPr lang="en-GB" sz="2000" dirty="0" smtClean="0">
                <a:solidFill>
                  <a:srgbClr val="000000"/>
                </a:solidFill>
                <a:latin typeface="system-ui"/>
              </a:rPr>
              <a:t>land.</a:t>
            </a:r>
            <a:r>
              <a:rPr lang="en-GB" sz="2000" dirty="0" smtClean="0">
                <a:solidFill>
                  <a:prstClr val="black"/>
                </a:solidFill>
                <a:latin typeface="system-ui"/>
              </a:rPr>
              <a:t> </a:t>
            </a:r>
            <a:r>
              <a:rPr lang="en-GB" sz="2000" dirty="0" smtClean="0">
                <a:solidFill>
                  <a:srgbClr val="000000"/>
                </a:solidFill>
                <a:latin typeface="system-ui"/>
              </a:rPr>
              <a:t>In </a:t>
            </a:r>
            <a:r>
              <a:rPr lang="en-GB" sz="2000" dirty="0">
                <a:solidFill>
                  <a:srgbClr val="000000"/>
                </a:solidFill>
                <a:latin typeface="system-ui"/>
              </a:rPr>
              <a:t>his days Judah will be saved,</a:t>
            </a:r>
            <a:r>
              <a:rPr lang="en-GB" sz="2000" dirty="0">
                <a:solidFill>
                  <a:prstClr val="black"/>
                </a:solidFill>
                <a:latin typeface="system-ui"/>
              </a:rPr>
              <a:t/>
            </a:r>
            <a:br>
              <a:rPr lang="en-GB" sz="2000" dirty="0">
                <a:solidFill>
                  <a:prstClr val="black"/>
                </a:solidFill>
                <a:latin typeface="system-ui"/>
              </a:rPr>
            </a:br>
            <a:r>
              <a:rPr lang="en-GB" sz="2000" dirty="0">
                <a:solidFill>
                  <a:srgbClr val="000000"/>
                </a:solidFill>
                <a:latin typeface="system-ui"/>
              </a:rPr>
              <a:t>    and Israel will dwell </a:t>
            </a:r>
            <a:r>
              <a:rPr lang="en-GB" sz="2000" dirty="0" smtClean="0">
                <a:solidFill>
                  <a:srgbClr val="000000"/>
                </a:solidFill>
                <a:latin typeface="system-ui"/>
              </a:rPr>
              <a:t>safely. Jer. 23:5-6a</a:t>
            </a:r>
            <a:endParaRPr lang="en-GB" sz="2000" b="1" dirty="0">
              <a:solidFill>
                <a:prstClr val="black"/>
              </a:solidFill>
              <a:latin typeface="system-ui"/>
            </a:endParaRPr>
          </a:p>
        </p:txBody>
      </p:sp>
      <p:sp>
        <p:nvSpPr>
          <p:cNvPr id="3" name="Rectangle 2"/>
          <p:cNvSpPr/>
          <p:nvPr/>
        </p:nvSpPr>
        <p:spPr>
          <a:xfrm>
            <a:off x="584887" y="471374"/>
            <a:ext cx="5498621" cy="461665"/>
          </a:xfrm>
          <a:prstGeom prst="rect">
            <a:avLst/>
          </a:prstGeom>
        </p:spPr>
        <p:txBody>
          <a:bodyPr wrap="none">
            <a:spAutoFit/>
          </a:bodyPr>
          <a:lstStyle/>
          <a:p>
            <a:pPr lvl="0"/>
            <a:r>
              <a:rPr lang="en-GB" sz="2400" b="1" dirty="0">
                <a:solidFill>
                  <a:srgbClr val="000000"/>
                </a:solidFill>
                <a:latin typeface="system-ui"/>
              </a:rPr>
              <a:t>The </a:t>
            </a:r>
            <a:r>
              <a:rPr lang="en-GB" sz="2400" b="1" dirty="0" smtClean="0">
                <a:solidFill>
                  <a:srgbClr val="000000"/>
                </a:solidFill>
                <a:latin typeface="system-ui"/>
              </a:rPr>
              <a:t>Branch - King </a:t>
            </a:r>
            <a:r>
              <a:rPr lang="en-GB" sz="2400" b="1" dirty="0">
                <a:solidFill>
                  <a:srgbClr val="000000"/>
                </a:solidFill>
                <a:latin typeface="system-ui"/>
              </a:rPr>
              <a:t>of Righteousness</a:t>
            </a:r>
          </a:p>
        </p:txBody>
      </p:sp>
      <p:sp>
        <p:nvSpPr>
          <p:cNvPr id="5" name="Rectangle 4"/>
          <p:cNvSpPr/>
          <p:nvPr/>
        </p:nvSpPr>
        <p:spPr>
          <a:xfrm>
            <a:off x="420130" y="1297460"/>
            <a:ext cx="6565556" cy="707886"/>
          </a:xfrm>
          <a:prstGeom prst="rect">
            <a:avLst/>
          </a:prstGeom>
        </p:spPr>
        <p:txBody>
          <a:bodyPr wrap="square">
            <a:spAutoFit/>
          </a:bodyPr>
          <a:lstStyle/>
          <a:p>
            <a:r>
              <a:rPr lang="en-GB" sz="2000" dirty="0">
                <a:solidFill>
                  <a:srgbClr val="000000"/>
                </a:solidFill>
                <a:latin typeface="system-ui"/>
              </a:rPr>
              <a:t>A shoot will come </a:t>
            </a:r>
            <a:r>
              <a:rPr lang="en-GB" sz="2000" b="1" dirty="0">
                <a:solidFill>
                  <a:srgbClr val="000000"/>
                </a:solidFill>
                <a:latin typeface="system-ui"/>
              </a:rPr>
              <a:t>out of the stock of Jesse</a:t>
            </a:r>
            <a:r>
              <a:rPr lang="en-GB" sz="2000" dirty="0">
                <a:solidFill>
                  <a:srgbClr val="000000"/>
                </a:solidFill>
                <a:latin typeface="system-ui"/>
              </a:rPr>
              <a:t>,</a:t>
            </a:r>
            <a:r>
              <a:rPr lang="en-GB" sz="2000" dirty="0">
                <a:latin typeface="system-ui"/>
              </a:rPr>
              <a:t/>
            </a:r>
            <a:br>
              <a:rPr lang="en-GB" sz="2000" dirty="0">
                <a:latin typeface="system-ui"/>
              </a:rPr>
            </a:br>
            <a:r>
              <a:rPr lang="en-GB" sz="2000" dirty="0" smtClean="0">
                <a:solidFill>
                  <a:srgbClr val="000000"/>
                </a:solidFill>
                <a:latin typeface="system-ui"/>
              </a:rPr>
              <a:t>and </a:t>
            </a:r>
            <a:r>
              <a:rPr lang="en-GB" sz="2000" dirty="0">
                <a:solidFill>
                  <a:srgbClr val="000000"/>
                </a:solidFill>
                <a:latin typeface="system-ui"/>
              </a:rPr>
              <a:t>a branch </a:t>
            </a:r>
            <a:r>
              <a:rPr lang="en-GB" sz="2000" b="1" dirty="0">
                <a:solidFill>
                  <a:srgbClr val="000000"/>
                </a:solidFill>
                <a:latin typeface="system-ui"/>
              </a:rPr>
              <a:t>out of his roots </a:t>
            </a:r>
            <a:r>
              <a:rPr lang="en-GB" sz="2000" dirty="0">
                <a:solidFill>
                  <a:srgbClr val="000000"/>
                </a:solidFill>
                <a:latin typeface="system-ui"/>
              </a:rPr>
              <a:t>will bear fruit</a:t>
            </a:r>
            <a:r>
              <a:rPr lang="en-GB" sz="2000" dirty="0" smtClean="0">
                <a:solidFill>
                  <a:srgbClr val="000000"/>
                </a:solidFill>
                <a:latin typeface="system-ui"/>
              </a:rPr>
              <a:t>. Isaiah 11:1</a:t>
            </a:r>
            <a:endParaRPr lang="en-GB" sz="2000" dirty="0">
              <a:latin typeface="system-ui"/>
            </a:endParaRPr>
          </a:p>
        </p:txBody>
      </p:sp>
      <p:sp>
        <p:nvSpPr>
          <p:cNvPr id="6" name="Rectangle 5"/>
          <p:cNvSpPr/>
          <p:nvPr/>
        </p:nvSpPr>
        <p:spPr>
          <a:xfrm>
            <a:off x="584887" y="4899938"/>
            <a:ext cx="6096000" cy="707886"/>
          </a:xfrm>
          <a:prstGeom prst="rect">
            <a:avLst/>
          </a:prstGeom>
        </p:spPr>
        <p:txBody>
          <a:bodyPr>
            <a:spAutoFit/>
          </a:bodyPr>
          <a:lstStyle/>
          <a:p>
            <a:r>
              <a:rPr lang="en-GB" sz="2000" b="1" dirty="0">
                <a:solidFill>
                  <a:srgbClr val="000000"/>
                </a:solidFill>
                <a:latin typeface="system-ui"/>
              </a:rPr>
              <a:t>I, </a:t>
            </a:r>
            <a:r>
              <a:rPr lang="en-GB" sz="2000" b="1" dirty="0" smtClean="0">
                <a:solidFill>
                  <a:srgbClr val="000000"/>
                </a:solidFill>
                <a:latin typeface="system-ui"/>
              </a:rPr>
              <a:t>Jesus </a:t>
            </a:r>
            <a:r>
              <a:rPr lang="en-GB" sz="2000" dirty="0" smtClean="0">
                <a:solidFill>
                  <a:srgbClr val="000000"/>
                </a:solidFill>
                <a:latin typeface="system-ui"/>
              </a:rPr>
              <a:t>... am </a:t>
            </a:r>
            <a:r>
              <a:rPr lang="en-GB" sz="2000" b="1" dirty="0">
                <a:solidFill>
                  <a:srgbClr val="000000"/>
                </a:solidFill>
                <a:latin typeface="system-ui"/>
              </a:rPr>
              <a:t>the root and the offspring of David</a:t>
            </a:r>
            <a:r>
              <a:rPr lang="en-GB" sz="2000" dirty="0">
                <a:solidFill>
                  <a:srgbClr val="000000"/>
                </a:solidFill>
                <a:latin typeface="system-ui"/>
              </a:rPr>
              <a:t>, the Bright and Morning Star</a:t>
            </a:r>
            <a:r>
              <a:rPr lang="en-GB" sz="2000" dirty="0" smtClean="0">
                <a:solidFill>
                  <a:srgbClr val="000000"/>
                </a:solidFill>
                <a:latin typeface="system-ui"/>
              </a:rPr>
              <a:t>.” Rev. 22:16</a:t>
            </a:r>
            <a:endParaRPr lang="en-GB" sz="2000" dirty="0"/>
          </a:p>
        </p:txBody>
      </p:sp>
    </p:spTree>
    <p:extLst>
      <p:ext uri="{BB962C8B-B14F-4D97-AF65-F5344CB8AC3E}">
        <p14:creationId xmlns:p14="http://schemas.microsoft.com/office/powerpoint/2010/main" val="409040056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75720" y="464768"/>
            <a:ext cx="3756156" cy="461665"/>
          </a:xfrm>
          <a:prstGeom prst="rect">
            <a:avLst/>
          </a:prstGeom>
          <a:noFill/>
        </p:spPr>
        <p:txBody>
          <a:bodyPr wrap="none" rtlCol="0">
            <a:spAutoFit/>
          </a:bodyPr>
          <a:lstStyle/>
          <a:p>
            <a:r>
              <a:rPr lang="en-GB" sz="2400" b="1" dirty="0" smtClean="0">
                <a:latin typeface="system-ui"/>
              </a:rPr>
              <a:t>The Branch of the LORD</a:t>
            </a:r>
            <a:endParaRPr lang="en-GB" sz="2400" b="1" dirty="0">
              <a:latin typeface="system-ui"/>
            </a:endParaRPr>
          </a:p>
        </p:txBody>
      </p:sp>
      <p:sp>
        <p:nvSpPr>
          <p:cNvPr id="3" name="Rectangle 2"/>
          <p:cNvSpPr/>
          <p:nvPr/>
        </p:nvSpPr>
        <p:spPr>
          <a:xfrm>
            <a:off x="642551" y="1098924"/>
            <a:ext cx="6096000" cy="707886"/>
          </a:xfrm>
          <a:prstGeom prst="rect">
            <a:avLst/>
          </a:prstGeom>
        </p:spPr>
        <p:txBody>
          <a:bodyPr>
            <a:spAutoFit/>
          </a:bodyPr>
          <a:lstStyle/>
          <a:p>
            <a:pPr lvl="0"/>
            <a:r>
              <a:rPr lang="en-GB" sz="2000" b="1" dirty="0">
                <a:solidFill>
                  <a:srgbClr val="000000"/>
                </a:solidFill>
                <a:latin typeface="system-ui"/>
              </a:rPr>
              <a:t>In that day, Yahweh’s branch will be beautiful and glorious </a:t>
            </a:r>
            <a:r>
              <a:rPr lang="en-GB" sz="2000" dirty="0">
                <a:solidFill>
                  <a:srgbClr val="000000"/>
                </a:solidFill>
                <a:latin typeface="system-ui"/>
              </a:rPr>
              <a:t>Isaiah 4:2</a:t>
            </a:r>
            <a:endParaRPr lang="en-GB" sz="2000" dirty="0">
              <a:solidFill>
                <a:prstClr val="black"/>
              </a:solidFill>
            </a:endParaRPr>
          </a:p>
        </p:txBody>
      </p:sp>
      <p:sp>
        <p:nvSpPr>
          <p:cNvPr id="4" name="Rectangle 3"/>
          <p:cNvSpPr/>
          <p:nvPr/>
        </p:nvSpPr>
        <p:spPr>
          <a:xfrm>
            <a:off x="642551" y="1958239"/>
            <a:ext cx="6096000" cy="707886"/>
          </a:xfrm>
          <a:prstGeom prst="rect">
            <a:avLst/>
          </a:prstGeom>
        </p:spPr>
        <p:txBody>
          <a:bodyPr>
            <a:spAutoFit/>
          </a:bodyPr>
          <a:lstStyle/>
          <a:p>
            <a:r>
              <a:rPr lang="en-GB" sz="2000" b="1" dirty="0">
                <a:solidFill>
                  <a:srgbClr val="000000"/>
                </a:solidFill>
                <a:latin typeface="system-ui"/>
              </a:rPr>
              <a:t>This is his name by which he will be called:</a:t>
            </a:r>
            <a:r>
              <a:rPr lang="en-GB" sz="2000" b="1" dirty="0">
                <a:solidFill>
                  <a:prstClr val="black"/>
                </a:solidFill>
                <a:latin typeface="system-ui"/>
              </a:rPr>
              <a:t/>
            </a:r>
            <a:br>
              <a:rPr lang="en-GB" sz="2000" b="1" dirty="0">
                <a:solidFill>
                  <a:prstClr val="black"/>
                </a:solidFill>
                <a:latin typeface="system-ui"/>
              </a:rPr>
            </a:br>
            <a:r>
              <a:rPr lang="en-GB" sz="2000" b="1" dirty="0" smtClean="0">
                <a:solidFill>
                  <a:srgbClr val="000000"/>
                </a:solidFill>
                <a:latin typeface="system-ui"/>
              </a:rPr>
              <a:t>Yahweh </a:t>
            </a:r>
            <a:r>
              <a:rPr lang="en-GB" sz="2000" b="1" dirty="0">
                <a:solidFill>
                  <a:srgbClr val="000000"/>
                </a:solidFill>
                <a:latin typeface="system-ui"/>
              </a:rPr>
              <a:t>our righteousness</a:t>
            </a:r>
            <a:r>
              <a:rPr lang="en-GB" sz="2000" dirty="0" smtClean="0">
                <a:solidFill>
                  <a:srgbClr val="000000"/>
                </a:solidFill>
                <a:latin typeface="system-ui"/>
              </a:rPr>
              <a:t>. Jer. 23:6b</a:t>
            </a:r>
            <a:endParaRPr lang="en-GB" dirty="0"/>
          </a:p>
        </p:txBody>
      </p:sp>
      <p:sp>
        <p:nvSpPr>
          <p:cNvPr id="5" name="Rectangle 4"/>
          <p:cNvSpPr/>
          <p:nvPr/>
        </p:nvSpPr>
        <p:spPr>
          <a:xfrm>
            <a:off x="1062680" y="6264249"/>
            <a:ext cx="6474941" cy="400110"/>
          </a:xfrm>
          <a:prstGeom prst="rect">
            <a:avLst/>
          </a:prstGeom>
        </p:spPr>
        <p:txBody>
          <a:bodyPr wrap="square">
            <a:spAutoFit/>
          </a:bodyPr>
          <a:lstStyle/>
          <a:p>
            <a:pPr lvl="0"/>
            <a:r>
              <a:rPr lang="en-GB" sz="2000" dirty="0" smtClean="0">
                <a:solidFill>
                  <a:prstClr val="black"/>
                </a:solidFill>
                <a:latin typeface="system-ui"/>
              </a:rPr>
              <a:t>       </a:t>
            </a:r>
            <a:endParaRPr lang="en-GB" sz="2000" dirty="0">
              <a:solidFill>
                <a:prstClr val="black"/>
              </a:solidFill>
              <a:latin typeface="system-ui"/>
            </a:endParaRPr>
          </a:p>
        </p:txBody>
      </p:sp>
      <p:sp>
        <p:nvSpPr>
          <p:cNvPr id="6" name="Rectangle 5"/>
          <p:cNvSpPr/>
          <p:nvPr/>
        </p:nvSpPr>
        <p:spPr>
          <a:xfrm>
            <a:off x="395416" y="3373810"/>
            <a:ext cx="6590270" cy="1323439"/>
          </a:xfrm>
          <a:prstGeom prst="rect">
            <a:avLst/>
          </a:prstGeom>
        </p:spPr>
        <p:txBody>
          <a:bodyPr wrap="square">
            <a:spAutoFit/>
          </a:bodyPr>
          <a:lstStyle/>
          <a:p>
            <a:r>
              <a:rPr lang="en-GB" sz="2000" dirty="0">
                <a:solidFill>
                  <a:srgbClr val="000000"/>
                </a:solidFill>
                <a:latin typeface="system-ui"/>
              </a:rPr>
              <a:t>But you, </a:t>
            </a:r>
            <a:r>
              <a:rPr lang="en-GB" sz="2000" b="1" dirty="0">
                <a:solidFill>
                  <a:srgbClr val="000000"/>
                </a:solidFill>
                <a:latin typeface="system-ui"/>
              </a:rPr>
              <a:t>Bethlehem</a:t>
            </a:r>
            <a:r>
              <a:rPr lang="en-GB" sz="2000" dirty="0">
                <a:solidFill>
                  <a:srgbClr val="000000"/>
                </a:solidFill>
                <a:latin typeface="system-ui"/>
              </a:rPr>
              <a:t> </a:t>
            </a:r>
            <a:r>
              <a:rPr lang="en-GB" sz="2000" dirty="0" err="1" smtClean="0">
                <a:solidFill>
                  <a:srgbClr val="000000"/>
                </a:solidFill>
                <a:latin typeface="system-ui"/>
              </a:rPr>
              <a:t>Ephrathah</a:t>
            </a:r>
            <a:r>
              <a:rPr lang="en-GB" sz="2000" dirty="0" smtClean="0">
                <a:solidFill>
                  <a:srgbClr val="000000"/>
                </a:solidFill>
                <a:latin typeface="system-ui"/>
              </a:rPr>
              <a:t>,</a:t>
            </a:r>
            <a:r>
              <a:rPr lang="en-GB" sz="2000" dirty="0" smtClean="0">
                <a:latin typeface="system-ui"/>
              </a:rPr>
              <a:t> </a:t>
            </a:r>
            <a:r>
              <a:rPr lang="en-GB" sz="2000" dirty="0" smtClean="0">
                <a:solidFill>
                  <a:srgbClr val="000000"/>
                </a:solidFill>
                <a:latin typeface="system-ui"/>
              </a:rPr>
              <a:t>being </a:t>
            </a:r>
            <a:r>
              <a:rPr lang="en-GB" sz="2000" dirty="0">
                <a:solidFill>
                  <a:srgbClr val="000000"/>
                </a:solidFill>
                <a:latin typeface="system-ui"/>
              </a:rPr>
              <a:t>small among the clans of </a:t>
            </a:r>
            <a:r>
              <a:rPr lang="en-GB" sz="2000" dirty="0" smtClean="0">
                <a:solidFill>
                  <a:srgbClr val="000000"/>
                </a:solidFill>
                <a:latin typeface="system-ui"/>
              </a:rPr>
              <a:t>Judah</a:t>
            </a:r>
            <a:r>
              <a:rPr lang="en-GB" sz="2000" b="1" dirty="0" smtClean="0">
                <a:solidFill>
                  <a:srgbClr val="000000"/>
                </a:solidFill>
                <a:latin typeface="system-ui"/>
              </a:rPr>
              <a:t>,</a:t>
            </a:r>
            <a:r>
              <a:rPr lang="en-GB" sz="2000" b="1" dirty="0" smtClean="0">
                <a:latin typeface="system-ui"/>
              </a:rPr>
              <a:t> </a:t>
            </a:r>
            <a:r>
              <a:rPr lang="en-GB" sz="2000" b="1" dirty="0" smtClean="0">
                <a:solidFill>
                  <a:srgbClr val="000000"/>
                </a:solidFill>
                <a:latin typeface="system-ui"/>
              </a:rPr>
              <a:t>out </a:t>
            </a:r>
            <a:r>
              <a:rPr lang="en-GB" sz="2000" b="1" dirty="0">
                <a:solidFill>
                  <a:srgbClr val="000000"/>
                </a:solidFill>
                <a:latin typeface="system-ui"/>
              </a:rPr>
              <a:t>of you one will come </a:t>
            </a:r>
            <a:r>
              <a:rPr lang="en-GB" sz="2000" dirty="0">
                <a:solidFill>
                  <a:srgbClr val="000000"/>
                </a:solidFill>
                <a:latin typeface="system-ui"/>
              </a:rPr>
              <a:t>out to me that is to be ruler in </a:t>
            </a:r>
            <a:r>
              <a:rPr lang="en-GB" sz="2000" dirty="0" smtClean="0">
                <a:solidFill>
                  <a:srgbClr val="000000"/>
                </a:solidFill>
                <a:latin typeface="system-ui"/>
              </a:rPr>
              <a:t>Israel;</a:t>
            </a:r>
            <a:r>
              <a:rPr lang="en-GB" sz="2000" dirty="0" smtClean="0">
                <a:latin typeface="system-ui"/>
              </a:rPr>
              <a:t> </a:t>
            </a:r>
            <a:r>
              <a:rPr lang="en-GB" sz="2000" b="1" dirty="0" smtClean="0">
                <a:solidFill>
                  <a:srgbClr val="000000"/>
                </a:solidFill>
                <a:latin typeface="system-ui"/>
              </a:rPr>
              <a:t>whose </a:t>
            </a:r>
            <a:r>
              <a:rPr lang="en-GB" sz="2000" b="1" dirty="0">
                <a:solidFill>
                  <a:srgbClr val="000000"/>
                </a:solidFill>
                <a:latin typeface="system-ui"/>
              </a:rPr>
              <a:t>goings out are from of old, from ancient times</a:t>
            </a:r>
            <a:r>
              <a:rPr lang="en-GB" sz="2000" dirty="0" smtClean="0">
                <a:solidFill>
                  <a:srgbClr val="000000"/>
                </a:solidFill>
                <a:latin typeface="system-ui"/>
              </a:rPr>
              <a:t>.</a:t>
            </a:r>
            <a:r>
              <a:rPr lang="en-GB" sz="2000" dirty="0">
                <a:solidFill>
                  <a:prstClr val="black"/>
                </a:solidFill>
                <a:latin typeface="system-ui"/>
              </a:rPr>
              <a:t> Micah 5:2</a:t>
            </a:r>
            <a:endParaRPr lang="en-GB" sz="2000" dirty="0">
              <a:latin typeface="system-ui"/>
            </a:endParaRPr>
          </a:p>
        </p:txBody>
      </p:sp>
      <p:sp>
        <p:nvSpPr>
          <p:cNvPr id="7" name="Rectangle 6"/>
          <p:cNvSpPr/>
          <p:nvPr/>
        </p:nvSpPr>
        <p:spPr>
          <a:xfrm>
            <a:off x="1314001" y="2882847"/>
            <a:ext cx="3669594" cy="400110"/>
          </a:xfrm>
          <a:prstGeom prst="rect">
            <a:avLst/>
          </a:prstGeom>
        </p:spPr>
        <p:txBody>
          <a:bodyPr wrap="none">
            <a:spAutoFit/>
          </a:bodyPr>
          <a:lstStyle/>
          <a:p>
            <a:r>
              <a:rPr lang="en-GB" sz="2000" b="1" dirty="0">
                <a:solidFill>
                  <a:prstClr val="black"/>
                </a:solidFill>
                <a:latin typeface="system-ui"/>
              </a:rPr>
              <a:t>His origins are from eternity</a:t>
            </a:r>
            <a:r>
              <a:rPr lang="en-GB" sz="2000" dirty="0">
                <a:solidFill>
                  <a:prstClr val="black"/>
                </a:solidFill>
                <a:latin typeface="system-ui"/>
              </a:rPr>
              <a:t> </a:t>
            </a:r>
            <a:endParaRPr lang="en-GB" dirty="0"/>
          </a:p>
        </p:txBody>
      </p:sp>
      <p:sp>
        <p:nvSpPr>
          <p:cNvPr id="8" name="Rectangle 7"/>
          <p:cNvSpPr/>
          <p:nvPr/>
        </p:nvSpPr>
        <p:spPr>
          <a:xfrm>
            <a:off x="181231" y="5059950"/>
            <a:ext cx="8888629" cy="1015663"/>
          </a:xfrm>
          <a:prstGeom prst="rect">
            <a:avLst/>
          </a:prstGeom>
        </p:spPr>
        <p:txBody>
          <a:bodyPr wrap="square">
            <a:spAutoFit/>
          </a:bodyPr>
          <a:lstStyle/>
          <a:p>
            <a:r>
              <a:rPr lang="en-GB" sz="2000" b="1" dirty="0">
                <a:solidFill>
                  <a:srgbClr val="000000"/>
                </a:solidFill>
                <a:latin typeface="system-ui"/>
              </a:rPr>
              <a:t>In the beginning was the Word</a:t>
            </a:r>
            <a:r>
              <a:rPr lang="en-GB" sz="2000" dirty="0">
                <a:solidFill>
                  <a:srgbClr val="000000"/>
                </a:solidFill>
                <a:latin typeface="system-ui"/>
              </a:rPr>
              <a:t>, and the Word was with God, and the Word was God. </a:t>
            </a:r>
            <a:r>
              <a:rPr lang="en-GB" sz="2000" dirty="0" smtClean="0">
                <a:solidFill>
                  <a:srgbClr val="000000"/>
                </a:solidFill>
                <a:latin typeface="system-ui"/>
              </a:rPr>
              <a:t> </a:t>
            </a:r>
            <a:r>
              <a:rPr lang="en-GB" sz="2000" b="1" dirty="0" smtClean="0">
                <a:solidFill>
                  <a:srgbClr val="000000"/>
                </a:solidFill>
                <a:latin typeface="system-ui"/>
              </a:rPr>
              <a:t>The </a:t>
            </a:r>
            <a:r>
              <a:rPr lang="en-GB" sz="2000" b="1" dirty="0">
                <a:solidFill>
                  <a:srgbClr val="000000"/>
                </a:solidFill>
                <a:latin typeface="system-ui"/>
              </a:rPr>
              <a:t>same </a:t>
            </a:r>
            <a:r>
              <a:rPr lang="en-GB" sz="2000" b="1" dirty="0" smtClean="0">
                <a:solidFill>
                  <a:srgbClr val="000000"/>
                </a:solidFill>
                <a:latin typeface="system-ui"/>
              </a:rPr>
              <a:t>was in </a:t>
            </a:r>
            <a:r>
              <a:rPr lang="en-GB" sz="2000" b="1" dirty="0">
                <a:solidFill>
                  <a:srgbClr val="000000"/>
                </a:solidFill>
                <a:latin typeface="system-ui"/>
              </a:rPr>
              <a:t>the beginning with God</a:t>
            </a:r>
            <a:r>
              <a:rPr lang="en-GB" sz="2000" dirty="0">
                <a:solidFill>
                  <a:srgbClr val="000000"/>
                </a:solidFill>
                <a:latin typeface="system-ui"/>
              </a:rPr>
              <a:t>. </a:t>
            </a:r>
            <a:r>
              <a:rPr lang="en-GB" sz="2000" dirty="0" smtClean="0">
                <a:solidFill>
                  <a:srgbClr val="000000"/>
                </a:solidFill>
                <a:latin typeface="system-ui"/>
              </a:rPr>
              <a:t>All </a:t>
            </a:r>
            <a:r>
              <a:rPr lang="en-GB" sz="2000" dirty="0">
                <a:solidFill>
                  <a:srgbClr val="000000"/>
                </a:solidFill>
                <a:latin typeface="system-ui"/>
              </a:rPr>
              <a:t>things were made through him. Witho</a:t>
            </a:r>
            <a:r>
              <a:rPr lang="en-GB" sz="2000" dirty="0" smtClean="0">
                <a:solidFill>
                  <a:srgbClr val="000000"/>
                </a:solidFill>
                <a:latin typeface="system-ui"/>
              </a:rPr>
              <a:t>ut </a:t>
            </a:r>
            <a:r>
              <a:rPr lang="en-GB" sz="2000" dirty="0">
                <a:solidFill>
                  <a:srgbClr val="000000"/>
                </a:solidFill>
                <a:latin typeface="system-ui"/>
              </a:rPr>
              <a:t>him, nothing was made that has been made</a:t>
            </a:r>
            <a:r>
              <a:rPr lang="en-GB" sz="2000" dirty="0" smtClean="0">
                <a:solidFill>
                  <a:srgbClr val="000000"/>
                </a:solidFill>
                <a:latin typeface="system-ui"/>
              </a:rPr>
              <a:t>.</a:t>
            </a:r>
            <a:r>
              <a:rPr lang="en-GB" sz="2000" dirty="0">
                <a:solidFill>
                  <a:prstClr val="black"/>
                </a:solidFill>
                <a:latin typeface="system-ui"/>
              </a:rPr>
              <a:t> John 1:1-3 </a:t>
            </a:r>
            <a:endParaRPr lang="en-GB" sz="2000" dirty="0"/>
          </a:p>
        </p:txBody>
      </p:sp>
    </p:spTree>
    <p:extLst>
      <p:ext uri="{BB962C8B-B14F-4D97-AF65-F5344CB8AC3E}">
        <p14:creationId xmlns:p14="http://schemas.microsoft.com/office/powerpoint/2010/main" val="220603114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48497" y="436605"/>
            <a:ext cx="5256567" cy="461665"/>
          </a:xfrm>
          <a:prstGeom prst="rect">
            <a:avLst/>
          </a:prstGeom>
          <a:noFill/>
        </p:spPr>
        <p:txBody>
          <a:bodyPr wrap="none" rtlCol="0">
            <a:spAutoFit/>
          </a:bodyPr>
          <a:lstStyle/>
          <a:p>
            <a:r>
              <a:rPr lang="en-GB" sz="2400" b="1" dirty="0" smtClean="0">
                <a:latin typeface="system-ui"/>
              </a:rPr>
              <a:t>From King to man to Priest to King</a:t>
            </a:r>
            <a:endParaRPr lang="en-GB" sz="2400" b="1" dirty="0">
              <a:latin typeface="system-ui"/>
            </a:endParaRPr>
          </a:p>
        </p:txBody>
      </p:sp>
      <p:sp>
        <p:nvSpPr>
          <p:cNvPr id="3" name="Rectangle 2"/>
          <p:cNvSpPr/>
          <p:nvPr/>
        </p:nvSpPr>
        <p:spPr>
          <a:xfrm>
            <a:off x="172994" y="1317186"/>
            <a:ext cx="7158682" cy="4093428"/>
          </a:xfrm>
          <a:prstGeom prst="rect">
            <a:avLst/>
          </a:prstGeom>
        </p:spPr>
        <p:txBody>
          <a:bodyPr wrap="square">
            <a:spAutoFit/>
          </a:bodyPr>
          <a:lstStyle/>
          <a:p>
            <a:r>
              <a:rPr lang="en-GB" sz="2000" dirty="0" smtClean="0">
                <a:solidFill>
                  <a:srgbClr val="000000"/>
                </a:solidFill>
                <a:latin typeface="system-ui"/>
              </a:rPr>
              <a:t>... Jesus, who</a:t>
            </a:r>
            <a:r>
              <a:rPr lang="en-GB" sz="2000" dirty="0">
                <a:solidFill>
                  <a:srgbClr val="000000"/>
                </a:solidFill>
                <a:latin typeface="system-ui"/>
              </a:rPr>
              <a:t>, </a:t>
            </a:r>
            <a:r>
              <a:rPr lang="en-GB" sz="2000" b="1" dirty="0">
                <a:solidFill>
                  <a:srgbClr val="000000"/>
                </a:solidFill>
                <a:latin typeface="system-ui"/>
              </a:rPr>
              <a:t>existing in the form of God</a:t>
            </a:r>
            <a:r>
              <a:rPr lang="en-GB" sz="2000" dirty="0">
                <a:solidFill>
                  <a:srgbClr val="000000"/>
                </a:solidFill>
                <a:latin typeface="system-ui"/>
              </a:rPr>
              <a:t>, didn’t consider equality with God a thing to be grasped, </a:t>
            </a:r>
            <a:r>
              <a:rPr lang="en-GB" sz="2000" dirty="0" smtClean="0">
                <a:solidFill>
                  <a:srgbClr val="000000"/>
                </a:solidFill>
                <a:latin typeface="system-ui"/>
              </a:rPr>
              <a:t>but </a:t>
            </a:r>
            <a:r>
              <a:rPr lang="en-GB" sz="2000" dirty="0">
                <a:solidFill>
                  <a:srgbClr val="000000"/>
                </a:solidFill>
                <a:latin typeface="system-ui"/>
              </a:rPr>
              <a:t>emptied himself, </a:t>
            </a:r>
            <a:r>
              <a:rPr lang="en-GB" sz="2000" b="1" dirty="0">
                <a:solidFill>
                  <a:srgbClr val="000000"/>
                </a:solidFill>
                <a:latin typeface="system-ui"/>
              </a:rPr>
              <a:t>taking the form of a servant</a:t>
            </a:r>
            <a:r>
              <a:rPr lang="en-GB" sz="2000" dirty="0">
                <a:solidFill>
                  <a:srgbClr val="000000"/>
                </a:solidFill>
                <a:latin typeface="system-ui"/>
              </a:rPr>
              <a:t>, being made </a:t>
            </a:r>
            <a:r>
              <a:rPr lang="en-GB" sz="2000" b="1" dirty="0">
                <a:solidFill>
                  <a:srgbClr val="000000"/>
                </a:solidFill>
                <a:latin typeface="system-ui"/>
              </a:rPr>
              <a:t>in the likeness </a:t>
            </a:r>
            <a:endParaRPr lang="en-GB" sz="2000" b="1" dirty="0" smtClean="0">
              <a:solidFill>
                <a:srgbClr val="000000"/>
              </a:solidFill>
              <a:latin typeface="system-ui"/>
            </a:endParaRPr>
          </a:p>
          <a:p>
            <a:r>
              <a:rPr lang="en-GB" sz="2000" b="1" dirty="0" smtClean="0">
                <a:solidFill>
                  <a:srgbClr val="000000"/>
                </a:solidFill>
                <a:latin typeface="system-ui"/>
              </a:rPr>
              <a:t>of </a:t>
            </a:r>
            <a:r>
              <a:rPr lang="en-GB" sz="2000" b="1" dirty="0">
                <a:solidFill>
                  <a:srgbClr val="000000"/>
                </a:solidFill>
                <a:latin typeface="system-ui"/>
              </a:rPr>
              <a:t>men</a:t>
            </a:r>
            <a:r>
              <a:rPr lang="en-GB" sz="2000" dirty="0">
                <a:solidFill>
                  <a:srgbClr val="000000"/>
                </a:solidFill>
                <a:latin typeface="system-ui"/>
              </a:rPr>
              <a:t>. </a:t>
            </a:r>
            <a:r>
              <a:rPr lang="en-GB" sz="2000" dirty="0" smtClean="0">
                <a:solidFill>
                  <a:srgbClr val="000000"/>
                </a:solidFill>
                <a:latin typeface="system-ui"/>
              </a:rPr>
              <a:t>And </a:t>
            </a:r>
            <a:r>
              <a:rPr lang="en-GB" sz="2000" dirty="0">
                <a:solidFill>
                  <a:srgbClr val="000000"/>
                </a:solidFill>
                <a:latin typeface="system-ui"/>
              </a:rPr>
              <a:t>being </a:t>
            </a:r>
            <a:r>
              <a:rPr lang="en-GB" sz="2000" b="1" dirty="0">
                <a:solidFill>
                  <a:srgbClr val="000000"/>
                </a:solidFill>
                <a:latin typeface="system-ui"/>
              </a:rPr>
              <a:t>found in human form</a:t>
            </a:r>
            <a:r>
              <a:rPr lang="en-GB" sz="2000" dirty="0">
                <a:solidFill>
                  <a:srgbClr val="000000"/>
                </a:solidFill>
                <a:latin typeface="system-ui"/>
              </a:rPr>
              <a:t>, he humbled himself, becoming </a:t>
            </a:r>
            <a:r>
              <a:rPr lang="en-GB" sz="2000" b="1" dirty="0">
                <a:solidFill>
                  <a:srgbClr val="000000"/>
                </a:solidFill>
                <a:latin typeface="system-ui"/>
              </a:rPr>
              <a:t>obedient to the point of death, yes, </a:t>
            </a:r>
            <a:endParaRPr lang="en-GB" sz="2000" b="1" dirty="0" smtClean="0">
              <a:solidFill>
                <a:srgbClr val="000000"/>
              </a:solidFill>
              <a:latin typeface="system-ui"/>
            </a:endParaRPr>
          </a:p>
          <a:p>
            <a:r>
              <a:rPr lang="en-GB" sz="2000" b="1" dirty="0" smtClean="0">
                <a:solidFill>
                  <a:srgbClr val="000000"/>
                </a:solidFill>
                <a:latin typeface="system-ui"/>
              </a:rPr>
              <a:t>the </a:t>
            </a:r>
            <a:r>
              <a:rPr lang="en-GB" sz="2000" b="1" dirty="0">
                <a:solidFill>
                  <a:srgbClr val="000000"/>
                </a:solidFill>
                <a:latin typeface="system-ui"/>
              </a:rPr>
              <a:t>death of the cross. </a:t>
            </a:r>
            <a:endParaRPr lang="en-GB" sz="2000" b="1" dirty="0" smtClean="0">
              <a:solidFill>
                <a:srgbClr val="000000"/>
              </a:solidFill>
              <a:latin typeface="system-ui"/>
            </a:endParaRPr>
          </a:p>
          <a:p>
            <a:endParaRPr lang="en-GB" sz="2000" dirty="0" smtClean="0">
              <a:solidFill>
                <a:srgbClr val="000000"/>
              </a:solidFill>
              <a:latin typeface="system-ui"/>
            </a:endParaRPr>
          </a:p>
          <a:p>
            <a:r>
              <a:rPr lang="en-GB" sz="2000" dirty="0" smtClean="0">
                <a:solidFill>
                  <a:srgbClr val="000000"/>
                </a:solidFill>
                <a:latin typeface="system-ui"/>
              </a:rPr>
              <a:t>Therefore </a:t>
            </a:r>
            <a:r>
              <a:rPr lang="en-GB" sz="2000" dirty="0">
                <a:solidFill>
                  <a:srgbClr val="000000"/>
                </a:solidFill>
                <a:latin typeface="system-ui"/>
              </a:rPr>
              <a:t>God also </a:t>
            </a:r>
            <a:r>
              <a:rPr lang="en-GB" sz="2000" b="1" dirty="0">
                <a:solidFill>
                  <a:srgbClr val="000000"/>
                </a:solidFill>
                <a:latin typeface="system-ui"/>
              </a:rPr>
              <a:t>highly exalted </a:t>
            </a:r>
            <a:r>
              <a:rPr lang="en-GB" sz="2000" dirty="0">
                <a:solidFill>
                  <a:srgbClr val="000000"/>
                </a:solidFill>
                <a:latin typeface="system-ui"/>
              </a:rPr>
              <a:t>him, and gave to him </a:t>
            </a:r>
            <a:r>
              <a:rPr lang="en-GB" sz="2000" b="1" dirty="0">
                <a:solidFill>
                  <a:srgbClr val="000000"/>
                </a:solidFill>
                <a:latin typeface="system-ui"/>
              </a:rPr>
              <a:t>the name which is above every name</a:t>
            </a:r>
            <a:r>
              <a:rPr lang="en-GB" sz="2000" dirty="0">
                <a:solidFill>
                  <a:srgbClr val="000000"/>
                </a:solidFill>
                <a:latin typeface="system-ui"/>
              </a:rPr>
              <a:t>, </a:t>
            </a:r>
            <a:r>
              <a:rPr lang="en-GB" sz="2000" dirty="0" smtClean="0">
                <a:solidFill>
                  <a:srgbClr val="000000"/>
                </a:solidFill>
                <a:latin typeface="system-ui"/>
              </a:rPr>
              <a:t>that </a:t>
            </a:r>
            <a:r>
              <a:rPr lang="en-GB" sz="2000" b="1" dirty="0">
                <a:solidFill>
                  <a:srgbClr val="000000"/>
                </a:solidFill>
                <a:latin typeface="system-ui"/>
              </a:rPr>
              <a:t>at the name of Jesus every knee should bow</a:t>
            </a:r>
            <a:r>
              <a:rPr lang="en-GB" sz="2000" dirty="0">
                <a:solidFill>
                  <a:srgbClr val="000000"/>
                </a:solidFill>
                <a:latin typeface="system-ui"/>
              </a:rPr>
              <a:t>, of those in heaven, those on earth, and those under the earth, </a:t>
            </a:r>
            <a:r>
              <a:rPr lang="en-GB" sz="2000" dirty="0" smtClean="0">
                <a:solidFill>
                  <a:srgbClr val="000000"/>
                </a:solidFill>
                <a:latin typeface="system-ui"/>
              </a:rPr>
              <a:t>and </a:t>
            </a:r>
            <a:r>
              <a:rPr lang="en-GB" sz="2000" dirty="0">
                <a:solidFill>
                  <a:srgbClr val="000000"/>
                </a:solidFill>
                <a:latin typeface="system-ui"/>
              </a:rPr>
              <a:t>that every tongue should confess that </a:t>
            </a:r>
            <a:r>
              <a:rPr lang="en-GB" sz="2000" b="1" dirty="0">
                <a:solidFill>
                  <a:srgbClr val="000000"/>
                </a:solidFill>
                <a:latin typeface="system-ui"/>
              </a:rPr>
              <a:t>Jesus </a:t>
            </a:r>
            <a:r>
              <a:rPr lang="en-GB" sz="2000" b="1" dirty="0" smtClean="0">
                <a:solidFill>
                  <a:srgbClr val="000000"/>
                </a:solidFill>
                <a:latin typeface="system-ui"/>
              </a:rPr>
              <a:t>the Messiah </a:t>
            </a:r>
            <a:r>
              <a:rPr lang="en-GB" sz="2000" b="1" dirty="0">
                <a:solidFill>
                  <a:srgbClr val="000000"/>
                </a:solidFill>
                <a:latin typeface="system-ui"/>
              </a:rPr>
              <a:t>is Lord</a:t>
            </a:r>
            <a:r>
              <a:rPr lang="en-GB" sz="2000" dirty="0">
                <a:solidFill>
                  <a:srgbClr val="000000"/>
                </a:solidFill>
                <a:latin typeface="system-ui"/>
              </a:rPr>
              <a:t>, to the glory of God the </a:t>
            </a:r>
            <a:r>
              <a:rPr lang="en-GB" sz="2000" dirty="0" smtClean="0">
                <a:solidFill>
                  <a:srgbClr val="000000"/>
                </a:solidFill>
                <a:latin typeface="system-ui"/>
              </a:rPr>
              <a:t>Father. Phil. 2:6-11</a:t>
            </a:r>
            <a:endParaRPr lang="en-GB" sz="2000" dirty="0"/>
          </a:p>
        </p:txBody>
      </p:sp>
    </p:spTree>
    <p:extLst>
      <p:ext uri="{BB962C8B-B14F-4D97-AF65-F5344CB8AC3E}">
        <p14:creationId xmlns:p14="http://schemas.microsoft.com/office/powerpoint/2010/main" val="423956155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75885" y="212809"/>
            <a:ext cx="4028667" cy="461665"/>
          </a:xfrm>
          <a:prstGeom prst="rect">
            <a:avLst/>
          </a:prstGeom>
        </p:spPr>
        <p:txBody>
          <a:bodyPr wrap="none">
            <a:spAutoFit/>
          </a:bodyPr>
          <a:lstStyle/>
          <a:p>
            <a:r>
              <a:rPr lang="en-GB" sz="2400" b="1" dirty="0" smtClean="0">
                <a:latin typeface="system-ui"/>
              </a:rPr>
              <a:t>Jesus in the Four Gospels</a:t>
            </a:r>
            <a:endParaRPr lang="en-GB" sz="2400" b="1" dirty="0">
              <a:latin typeface="system-ui"/>
            </a:endParaRPr>
          </a:p>
        </p:txBody>
      </p:sp>
      <p:sp>
        <p:nvSpPr>
          <p:cNvPr id="3" name="TextBox 2"/>
          <p:cNvSpPr txBox="1"/>
          <p:nvPr/>
        </p:nvSpPr>
        <p:spPr>
          <a:xfrm>
            <a:off x="355539" y="2619633"/>
            <a:ext cx="6680034" cy="2246769"/>
          </a:xfrm>
          <a:prstGeom prst="rect">
            <a:avLst/>
          </a:prstGeom>
          <a:noFill/>
        </p:spPr>
        <p:txBody>
          <a:bodyPr wrap="none" rtlCol="0">
            <a:spAutoFit/>
          </a:bodyPr>
          <a:lstStyle/>
          <a:p>
            <a:r>
              <a:rPr lang="en-GB" sz="2000" b="1" dirty="0" smtClean="0">
                <a:latin typeface="system-ui"/>
              </a:rPr>
              <a:t>Matthew: </a:t>
            </a:r>
            <a:r>
              <a:rPr lang="en-GB" sz="2000" dirty="0" smtClean="0">
                <a:latin typeface="system-ui"/>
              </a:rPr>
              <a:t>Behold your King. Genealogy : Abraham/David.</a:t>
            </a:r>
          </a:p>
          <a:p>
            <a:endParaRPr lang="en-GB" sz="2000" dirty="0">
              <a:latin typeface="system-ui"/>
            </a:endParaRPr>
          </a:p>
          <a:p>
            <a:r>
              <a:rPr lang="en-GB" sz="2000" b="1" dirty="0" smtClean="0">
                <a:latin typeface="system-ui"/>
              </a:rPr>
              <a:t>Mark:       </a:t>
            </a:r>
            <a:r>
              <a:rPr lang="en-GB" sz="2000" dirty="0" smtClean="0">
                <a:latin typeface="system-ui"/>
              </a:rPr>
              <a:t>Behold my Servant. No genealogy.</a:t>
            </a:r>
          </a:p>
          <a:p>
            <a:endParaRPr lang="en-GB" sz="2000" dirty="0">
              <a:latin typeface="system-ui"/>
            </a:endParaRPr>
          </a:p>
          <a:p>
            <a:r>
              <a:rPr lang="en-GB" sz="2000" b="1" dirty="0" smtClean="0">
                <a:latin typeface="system-ui"/>
              </a:rPr>
              <a:t>Luke:       </a:t>
            </a:r>
            <a:r>
              <a:rPr lang="en-GB" sz="2000" dirty="0" smtClean="0">
                <a:latin typeface="system-ui"/>
              </a:rPr>
              <a:t>Behold the Man. Genealogy: Adam.</a:t>
            </a:r>
          </a:p>
          <a:p>
            <a:endParaRPr lang="en-GB" sz="2000" dirty="0">
              <a:latin typeface="system-ui"/>
            </a:endParaRPr>
          </a:p>
          <a:p>
            <a:r>
              <a:rPr lang="en-GB" sz="2000" b="1" dirty="0" smtClean="0">
                <a:latin typeface="system-ui"/>
              </a:rPr>
              <a:t>John:</a:t>
            </a:r>
            <a:r>
              <a:rPr lang="en-GB" sz="2000" dirty="0" smtClean="0">
                <a:latin typeface="system-ui"/>
              </a:rPr>
              <a:t>       Behold your God. The Word became flesh</a:t>
            </a:r>
            <a:endParaRPr lang="en-GB" sz="2000" dirty="0">
              <a:latin typeface="system-ui"/>
            </a:endParaRPr>
          </a:p>
        </p:txBody>
      </p:sp>
      <p:sp>
        <p:nvSpPr>
          <p:cNvPr id="4" name="TextBox 3"/>
          <p:cNvSpPr txBox="1"/>
          <p:nvPr/>
        </p:nvSpPr>
        <p:spPr>
          <a:xfrm>
            <a:off x="355539" y="1300273"/>
            <a:ext cx="6524543" cy="461665"/>
          </a:xfrm>
          <a:prstGeom prst="rect">
            <a:avLst/>
          </a:prstGeom>
          <a:noFill/>
        </p:spPr>
        <p:txBody>
          <a:bodyPr wrap="none" rtlCol="0">
            <a:spAutoFit/>
          </a:bodyPr>
          <a:lstStyle/>
          <a:p>
            <a:r>
              <a:rPr lang="en-GB" sz="2400" b="1" dirty="0" smtClean="0">
                <a:latin typeface="system-ui"/>
              </a:rPr>
              <a:t>Four revelations of the Branch of the LORD</a:t>
            </a:r>
            <a:endParaRPr lang="en-GB" sz="2400" b="1" dirty="0">
              <a:latin typeface="system-ui"/>
            </a:endParaRPr>
          </a:p>
        </p:txBody>
      </p:sp>
    </p:spTree>
    <p:extLst>
      <p:ext uri="{BB962C8B-B14F-4D97-AF65-F5344CB8AC3E}">
        <p14:creationId xmlns:p14="http://schemas.microsoft.com/office/powerpoint/2010/main" val="40112435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48214" y="182038"/>
            <a:ext cx="1928733" cy="461665"/>
          </a:xfrm>
          <a:prstGeom prst="rect">
            <a:avLst/>
          </a:prstGeom>
          <a:noFill/>
        </p:spPr>
        <p:txBody>
          <a:bodyPr wrap="none" rtlCol="0">
            <a:spAutoFit/>
          </a:bodyPr>
          <a:lstStyle/>
          <a:p>
            <a:r>
              <a:rPr lang="en-GB" sz="2400" b="1" dirty="0" smtClean="0">
                <a:latin typeface="system-ui"/>
              </a:rPr>
              <a:t>Empowered</a:t>
            </a:r>
            <a:endParaRPr lang="en-GB" sz="2400" b="1" dirty="0">
              <a:latin typeface="system-ui"/>
            </a:endParaRPr>
          </a:p>
        </p:txBody>
      </p:sp>
      <p:sp>
        <p:nvSpPr>
          <p:cNvPr id="3" name="Rectangle 2"/>
          <p:cNvSpPr/>
          <p:nvPr/>
        </p:nvSpPr>
        <p:spPr>
          <a:xfrm>
            <a:off x="272319" y="845177"/>
            <a:ext cx="6775268" cy="5940088"/>
          </a:xfrm>
          <a:prstGeom prst="rect">
            <a:avLst/>
          </a:prstGeom>
        </p:spPr>
        <p:txBody>
          <a:bodyPr wrap="square">
            <a:spAutoFit/>
          </a:bodyPr>
          <a:lstStyle/>
          <a:p>
            <a:r>
              <a:rPr lang="en-GB" sz="2000" b="0" i="0" dirty="0" smtClean="0">
                <a:solidFill>
                  <a:srgbClr val="000000"/>
                </a:solidFill>
                <a:effectLst/>
                <a:latin typeface="system-ui"/>
              </a:rPr>
              <a:t>The angel who talked with me came again, and wakened me, as a man who is wakened out of his sleep. He said to me, “What do you see?”</a:t>
            </a:r>
          </a:p>
          <a:p>
            <a:r>
              <a:rPr lang="en-GB" sz="2000" b="0" i="0" dirty="0" smtClean="0">
                <a:solidFill>
                  <a:srgbClr val="000000"/>
                </a:solidFill>
                <a:effectLst/>
                <a:latin typeface="system-ui"/>
              </a:rPr>
              <a:t>I said, “I have seen, and </a:t>
            </a:r>
            <a:r>
              <a:rPr lang="en-GB" sz="2000" b="1" i="0" dirty="0" smtClean="0">
                <a:solidFill>
                  <a:srgbClr val="000000"/>
                </a:solidFill>
                <a:effectLst/>
                <a:latin typeface="system-ui"/>
              </a:rPr>
              <a:t>behold, a lamp stand all of gold, with its bowl on the top of it, and its seven lamps on it; there are seven pipes to each of the lamps, which are on the top of it; and two olive trees by it, one on the right side of the bowl, and the other on the left side of it.”</a:t>
            </a:r>
          </a:p>
          <a:p>
            <a:r>
              <a:rPr lang="en-GB" sz="2000" b="0" i="0" dirty="0" smtClean="0">
                <a:solidFill>
                  <a:srgbClr val="000000"/>
                </a:solidFill>
                <a:effectLst/>
                <a:latin typeface="system-ui"/>
              </a:rPr>
              <a:t>I answered and spoke to the angel who talked with me, saying, “What are these, my lord?”</a:t>
            </a:r>
          </a:p>
          <a:p>
            <a:r>
              <a:rPr lang="en-GB" sz="2000" b="0" i="0" dirty="0" smtClean="0">
                <a:solidFill>
                  <a:srgbClr val="000000"/>
                </a:solidFill>
                <a:effectLst/>
                <a:latin typeface="system-ui"/>
              </a:rPr>
              <a:t>Then the angel who talked with me answered me, “Don’t you know what these are?” I said, “No, my lord.”</a:t>
            </a:r>
          </a:p>
          <a:p>
            <a:r>
              <a:rPr lang="en-GB" sz="2000" b="0" i="0" dirty="0" smtClean="0">
                <a:solidFill>
                  <a:srgbClr val="000000"/>
                </a:solidFill>
                <a:effectLst/>
                <a:latin typeface="system-ui"/>
              </a:rPr>
              <a:t>Then he answered and spoke to me, saying, </a:t>
            </a:r>
            <a:r>
              <a:rPr lang="en-GB" sz="2000" b="1" i="0" dirty="0" smtClean="0">
                <a:solidFill>
                  <a:srgbClr val="000000"/>
                </a:solidFill>
                <a:effectLst/>
                <a:latin typeface="system-ui"/>
              </a:rPr>
              <a:t>“This is Yahweh’s word to Zerubbabel, saying, ‘Not by might, nor by power, but by my Spirit,’ says the </a:t>
            </a:r>
            <a:r>
              <a:rPr lang="en-GB" b="1" i="0" dirty="0" smtClean="0">
                <a:solidFill>
                  <a:srgbClr val="000000"/>
                </a:solidFill>
                <a:effectLst/>
                <a:latin typeface="system-ui"/>
              </a:rPr>
              <a:t>LORD</a:t>
            </a:r>
            <a:r>
              <a:rPr lang="en-GB" sz="2000" b="1" i="0" dirty="0" smtClean="0">
                <a:solidFill>
                  <a:srgbClr val="000000"/>
                </a:solidFill>
                <a:effectLst/>
                <a:latin typeface="system-ui"/>
              </a:rPr>
              <a:t> of Hosts. Who are you, great mountain? Before Zerubbabel you are a plain; and he will bring out the capstone with shouts of ‘Grace, grace, to it!’” </a:t>
            </a:r>
            <a:r>
              <a:rPr lang="en-GB" sz="2000" i="0" dirty="0" smtClean="0">
                <a:solidFill>
                  <a:srgbClr val="000000"/>
                </a:solidFill>
                <a:effectLst/>
                <a:latin typeface="system-ui"/>
              </a:rPr>
              <a:t>4:1-7</a:t>
            </a:r>
            <a:endParaRPr lang="en-GB" sz="2000" i="0" dirty="0">
              <a:solidFill>
                <a:srgbClr val="000000"/>
              </a:solidFill>
              <a:effectLst/>
              <a:latin typeface="system-ui"/>
            </a:endParaRPr>
          </a:p>
        </p:txBody>
      </p:sp>
    </p:spTree>
    <p:extLst>
      <p:ext uri="{BB962C8B-B14F-4D97-AF65-F5344CB8AC3E}">
        <p14:creationId xmlns:p14="http://schemas.microsoft.com/office/powerpoint/2010/main" val="140473846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34530" y="518984"/>
            <a:ext cx="3717300" cy="461665"/>
          </a:xfrm>
          <a:prstGeom prst="rect">
            <a:avLst/>
          </a:prstGeom>
          <a:noFill/>
        </p:spPr>
        <p:txBody>
          <a:bodyPr wrap="none" rtlCol="0">
            <a:spAutoFit/>
          </a:bodyPr>
          <a:lstStyle/>
          <a:p>
            <a:r>
              <a:rPr lang="en-GB" sz="2400" b="1" dirty="0" smtClean="0">
                <a:latin typeface="system-ui"/>
              </a:rPr>
              <a:t>The Task of the Messiah</a:t>
            </a:r>
            <a:endParaRPr lang="en-GB" sz="2400" b="1" dirty="0">
              <a:latin typeface="system-ui"/>
            </a:endParaRPr>
          </a:p>
        </p:txBody>
      </p:sp>
      <p:sp>
        <p:nvSpPr>
          <p:cNvPr id="3" name="Rectangle 2"/>
          <p:cNvSpPr/>
          <p:nvPr/>
        </p:nvSpPr>
        <p:spPr>
          <a:xfrm>
            <a:off x="271848" y="1393836"/>
            <a:ext cx="6672649" cy="707886"/>
          </a:xfrm>
          <a:prstGeom prst="rect">
            <a:avLst/>
          </a:prstGeom>
        </p:spPr>
        <p:txBody>
          <a:bodyPr wrap="square">
            <a:spAutoFit/>
          </a:bodyPr>
          <a:lstStyle/>
          <a:p>
            <a:r>
              <a:rPr lang="en-GB" sz="2000" dirty="0" smtClean="0">
                <a:solidFill>
                  <a:srgbClr val="000000"/>
                </a:solidFill>
                <a:latin typeface="system-ui"/>
              </a:rPr>
              <a:t>He [Himself] </a:t>
            </a:r>
            <a:r>
              <a:rPr lang="en-GB" sz="2000" b="1" dirty="0" smtClean="0">
                <a:solidFill>
                  <a:srgbClr val="000000"/>
                </a:solidFill>
                <a:latin typeface="system-ui"/>
              </a:rPr>
              <a:t>shall </a:t>
            </a:r>
            <a:r>
              <a:rPr lang="en-GB" sz="2000" b="1" dirty="0">
                <a:solidFill>
                  <a:srgbClr val="000000"/>
                </a:solidFill>
                <a:latin typeface="system-ui"/>
              </a:rPr>
              <a:t>build Yahweh’s temple</a:t>
            </a:r>
            <a:r>
              <a:rPr lang="en-GB" sz="2000" dirty="0">
                <a:solidFill>
                  <a:srgbClr val="000000"/>
                </a:solidFill>
                <a:latin typeface="system-ui"/>
              </a:rPr>
              <a:t>; </a:t>
            </a:r>
            <a:r>
              <a:rPr lang="en-GB" sz="2000" dirty="0" smtClean="0">
                <a:solidFill>
                  <a:srgbClr val="000000"/>
                </a:solidFill>
                <a:latin typeface="system-ui"/>
              </a:rPr>
              <a:t>He [Himself] shall </a:t>
            </a:r>
            <a:r>
              <a:rPr lang="en-GB" sz="2000" dirty="0">
                <a:solidFill>
                  <a:srgbClr val="000000"/>
                </a:solidFill>
                <a:latin typeface="system-ui"/>
              </a:rPr>
              <a:t>build Yahweh’s </a:t>
            </a:r>
            <a:r>
              <a:rPr lang="en-GB" sz="2000" dirty="0" smtClean="0">
                <a:solidFill>
                  <a:srgbClr val="000000"/>
                </a:solidFill>
                <a:latin typeface="system-ui"/>
              </a:rPr>
              <a:t>temple </a:t>
            </a:r>
            <a:r>
              <a:rPr lang="en-GB" sz="2000" dirty="0" smtClean="0">
                <a:solidFill>
                  <a:srgbClr val="000000"/>
                </a:solidFill>
                <a:latin typeface="system-ui"/>
              </a:rPr>
              <a:t>6:12b-13a</a:t>
            </a:r>
            <a:endParaRPr lang="en-GB" sz="2000" dirty="0"/>
          </a:p>
        </p:txBody>
      </p:sp>
      <p:sp>
        <p:nvSpPr>
          <p:cNvPr id="4" name="Rectangle 3"/>
          <p:cNvSpPr/>
          <p:nvPr/>
        </p:nvSpPr>
        <p:spPr>
          <a:xfrm>
            <a:off x="271848" y="2514909"/>
            <a:ext cx="7006282" cy="1938992"/>
          </a:xfrm>
          <a:prstGeom prst="rect">
            <a:avLst/>
          </a:prstGeom>
        </p:spPr>
        <p:txBody>
          <a:bodyPr wrap="square">
            <a:spAutoFit/>
          </a:bodyPr>
          <a:lstStyle/>
          <a:p>
            <a:r>
              <a:rPr lang="en-GB" sz="2000" dirty="0">
                <a:solidFill>
                  <a:srgbClr val="000000"/>
                </a:solidFill>
                <a:latin typeface="system-ui"/>
              </a:rPr>
              <a:t>The Jews therefore said, “</a:t>
            </a:r>
            <a:r>
              <a:rPr lang="en-GB" sz="2000" b="1" dirty="0">
                <a:solidFill>
                  <a:srgbClr val="000000"/>
                </a:solidFill>
                <a:latin typeface="system-ui"/>
              </a:rPr>
              <a:t>It took forty-six years to build this temple! </a:t>
            </a:r>
            <a:r>
              <a:rPr lang="en-GB" sz="2000" dirty="0">
                <a:solidFill>
                  <a:srgbClr val="000000"/>
                </a:solidFill>
                <a:latin typeface="system-ui"/>
              </a:rPr>
              <a:t>Will you raise it up in three days?” </a:t>
            </a:r>
            <a:r>
              <a:rPr lang="en-GB" sz="2000" dirty="0" smtClean="0">
                <a:solidFill>
                  <a:srgbClr val="000000"/>
                </a:solidFill>
                <a:latin typeface="system-ui"/>
              </a:rPr>
              <a:t>But </a:t>
            </a:r>
            <a:r>
              <a:rPr lang="en-GB" sz="2000" b="1" dirty="0">
                <a:solidFill>
                  <a:srgbClr val="000000"/>
                </a:solidFill>
                <a:latin typeface="system-ui"/>
              </a:rPr>
              <a:t>he spoke of the temple of his body</a:t>
            </a:r>
            <a:r>
              <a:rPr lang="en-GB" sz="2000" dirty="0">
                <a:solidFill>
                  <a:srgbClr val="000000"/>
                </a:solidFill>
                <a:latin typeface="system-ui"/>
              </a:rPr>
              <a:t>. </a:t>
            </a:r>
            <a:r>
              <a:rPr lang="en-GB" sz="2000" b="1" baseline="30000" dirty="0">
                <a:solidFill>
                  <a:srgbClr val="000000"/>
                </a:solidFill>
                <a:latin typeface="system-ui"/>
              </a:rPr>
              <a:t> </a:t>
            </a:r>
            <a:r>
              <a:rPr lang="en-GB" sz="2000" dirty="0">
                <a:solidFill>
                  <a:srgbClr val="000000"/>
                </a:solidFill>
                <a:latin typeface="system-ui"/>
              </a:rPr>
              <a:t>When therefore he was raised from the dead, </a:t>
            </a:r>
            <a:r>
              <a:rPr lang="en-GB" sz="2000" b="1" dirty="0">
                <a:solidFill>
                  <a:srgbClr val="000000"/>
                </a:solidFill>
                <a:latin typeface="system-ui"/>
              </a:rPr>
              <a:t>his disciples </a:t>
            </a:r>
            <a:r>
              <a:rPr lang="en-GB" sz="2000" dirty="0">
                <a:solidFill>
                  <a:srgbClr val="000000"/>
                </a:solidFill>
                <a:latin typeface="system-ui"/>
              </a:rPr>
              <a:t>remembered that he said this, and they </a:t>
            </a:r>
            <a:r>
              <a:rPr lang="en-GB" sz="2000" b="1" dirty="0">
                <a:solidFill>
                  <a:srgbClr val="000000"/>
                </a:solidFill>
                <a:latin typeface="system-ui"/>
              </a:rPr>
              <a:t>believed the Scripture</a:t>
            </a:r>
            <a:r>
              <a:rPr lang="en-GB" sz="2000" dirty="0">
                <a:solidFill>
                  <a:srgbClr val="000000"/>
                </a:solidFill>
                <a:latin typeface="system-ui"/>
              </a:rPr>
              <a:t>, and the word which Jesus had said</a:t>
            </a:r>
            <a:r>
              <a:rPr lang="en-GB" sz="2000" dirty="0" smtClean="0">
                <a:solidFill>
                  <a:srgbClr val="000000"/>
                </a:solidFill>
                <a:latin typeface="system-ui"/>
              </a:rPr>
              <a:t>. John 2:20-22</a:t>
            </a:r>
            <a:endParaRPr lang="en-GB" sz="2000" dirty="0"/>
          </a:p>
        </p:txBody>
      </p:sp>
      <p:sp>
        <p:nvSpPr>
          <p:cNvPr id="5" name="TextBox 4"/>
          <p:cNvSpPr txBox="1"/>
          <p:nvPr/>
        </p:nvSpPr>
        <p:spPr>
          <a:xfrm>
            <a:off x="518416" y="4975654"/>
            <a:ext cx="6447214" cy="461665"/>
          </a:xfrm>
          <a:prstGeom prst="rect">
            <a:avLst/>
          </a:prstGeom>
          <a:noFill/>
        </p:spPr>
        <p:txBody>
          <a:bodyPr wrap="none" rtlCol="0">
            <a:spAutoFit/>
          </a:bodyPr>
          <a:lstStyle/>
          <a:p>
            <a:r>
              <a:rPr lang="en-GB" sz="2400" b="1" dirty="0" smtClean="0">
                <a:latin typeface="system-ui"/>
              </a:rPr>
              <a:t>The body of Jesus </a:t>
            </a:r>
            <a:r>
              <a:rPr lang="en-GB" sz="2400" b="1" dirty="0" smtClean="0">
                <a:latin typeface="system-ui"/>
              </a:rPr>
              <a:t>was the Temple </a:t>
            </a:r>
            <a:r>
              <a:rPr lang="en-GB" sz="2000" dirty="0" smtClean="0">
                <a:latin typeface="system-ui"/>
              </a:rPr>
              <a:t>John </a:t>
            </a:r>
            <a:r>
              <a:rPr lang="en-GB" sz="2000" dirty="0" smtClean="0">
                <a:latin typeface="system-ui"/>
              </a:rPr>
              <a:t>1:14</a:t>
            </a:r>
            <a:endParaRPr lang="en-GB" sz="2400" dirty="0">
              <a:latin typeface="system-ui"/>
            </a:endParaRPr>
          </a:p>
        </p:txBody>
      </p:sp>
    </p:spTree>
    <p:extLst>
      <p:ext uri="{BB962C8B-B14F-4D97-AF65-F5344CB8AC3E}">
        <p14:creationId xmlns:p14="http://schemas.microsoft.com/office/powerpoint/2010/main" val="383405735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05017" y="197709"/>
            <a:ext cx="4943597" cy="461665"/>
          </a:xfrm>
          <a:prstGeom prst="rect">
            <a:avLst/>
          </a:prstGeom>
          <a:noFill/>
        </p:spPr>
        <p:txBody>
          <a:bodyPr wrap="none" rtlCol="0">
            <a:spAutoFit/>
          </a:bodyPr>
          <a:lstStyle/>
          <a:p>
            <a:r>
              <a:rPr lang="en-GB" sz="2400" b="1" dirty="0" smtClean="0">
                <a:latin typeface="system-ui"/>
              </a:rPr>
              <a:t>He is Building a Spiritual Temple</a:t>
            </a:r>
            <a:endParaRPr lang="en-GB" sz="2400" b="1" dirty="0">
              <a:latin typeface="system-ui"/>
            </a:endParaRPr>
          </a:p>
        </p:txBody>
      </p:sp>
      <p:sp>
        <p:nvSpPr>
          <p:cNvPr id="4" name="Rectangle 3"/>
          <p:cNvSpPr/>
          <p:nvPr/>
        </p:nvSpPr>
        <p:spPr>
          <a:xfrm>
            <a:off x="233387" y="4248829"/>
            <a:ext cx="7775850" cy="2246769"/>
          </a:xfrm>
          <a:prstGeom prst="rect">
            <a:avLst/>
          </a:prstGeom>
        </p:spPr>
        <p:txBody>
          <a:bodyPr wrap="square">
            <a:spAutoFit/>
          </a:bodyPr>
          <a:lstStyle/>
          <a:p>
            <a:r>
              <a:rPr lang="en-GB" sz="2000" dirty="0">
                <a:solidFill>
                  <a:srgbClr val="000000"/>
                </a:solidFill>
                <a:latin typeface="system-ui"/>
              </a:rPr>
              <a:t>So then you are no longer strangers and foreigners, but you </a:t>
            </a:r>
            <a:endParaRPr lang="en-GB" sz="2000" dirty="0" smtClean="0">
              <a:solidFill>
                <a:srgbClr val="000000"/>
              </a:solidFill>
              <a:latin typeface="system-ui"/>
            </a:endParaRPr>
          </a:p>
          <a:p>
            <a:r>
              <a:rPr lang="en-GB" sz="2000" dirty="0" smtClean="0">
                <a:solidFill>
                  <a:srgbClr val="000000"/>
                </a:solidFill>
                <a:latin typeface="system-ui"/>
              </a:rPr>
              <a:t>are </a:t>
            </a:r>
            <a:r>
              <a:rPr lang="en-GB" sz="2000" b="1" dirty="0">
                <a:solidFill>
                  <a:srgbClr val="000000"/>
                </a:solidFill>
                <a:latin typeface="system-ui"/>
              </a:rPr>
              <a:t>fellow citizens with the saints </a:t>
            </a:r>
            <a:r>
              <a:rPr lang="en-GB" sz="2000" dirty="0">
                <a:solidFill>
                  <a:srgbClr val="000000"/>
                </a:solidFill>
                <a:latin typeface="system-ui"/>
              </a:rPr>
              <a:t>and of the household of God, </a:t>
            </a:r>
            <a:r>
              <a:rPr lang="en-GB" sz="2000" b="1" dirty="0" smtClean="0">
                <a:solidFill>
                  <a:srgbClr val="000000"/>
                </a:solidFill>
                <a:latin typeface="system-ui"/>
              </a:rPr>
              <a:t>being </a:t>
            </a:r>
            <a:r>
              <a:rPr lang="en-GB" sz="2000" b="1" dirty="0">
                <a:solidFill>
                  <a:srgbClr val="000000"/>
                </a:solidFill>
                <a:latin typeface="system-ui"/>
              </a:rPr>
              <a:t>built on the foundation of the apostles and prophets, </a:t>
            </a:r>
            <a:r>
              <a:rPr lang="en-GB" sz="2000" b="1" dirty="0" smtClean="0">
                <a:solidFill>
                  <a:srgbClr val="000000"/>
                </a:solidFill>
                <a:latin typeface="system-ui"/>
              </a:rPr>
              <a:t>the Messiah </a:t>
            </a:r>
            <a:r>
              <a:rPr lang="en-GB" sz="2000" b="1" dirty="0">
                <a:solidFill>
                  <a:srgbClr val="000000"/>
                </a:solidFill>
                <a:latin typeface="system-ui"/>
              </a:rPr>
              <a:t>Jesus himself being the chief cornerstone</a:t>
            </a:r>
            <a:r>
              <a:rPr lang="en-GB" sz="2000" dirty="0">
                <a:solidFill>
                  <a:srgbClr val="000000"/>
                </a:solidFill>
                <a:latin typeface="system-ui"/>
              </a:rPr>
              <a:t>; </a:t>
            </a:r>
            <a:r>
              <a:rPr lang="en-GB" sz="2000" dirty="0" smtClean="0">
                <a:solidFill>
                  <a:srgbClr val="000000"/>
                </a:solidFill>
                <a:latin typeface="system-ui"/>
              </a:rPr>
              <a:t>in </a:t>
            </a:r>
            <a:r>
              <a:rPr lang="en-GB" sz="2000" dirty="0">
                <a:solidFill>
                  <a:srgbClr val="000000"/>
                </a:solidFill>
                <a:latin typeface="system-ui"/>
              </a:rPr>
              <a:t>whom the whole building, fitted together, </a:t>
            </a:r>
            <a:endParaRPr lang="en-GB" sz="2000" dirty="0" smtClean="0">
              <a:solidFill>
                <a:srgbClr val="000000"/>
              </a:solidFill>
              <a:latin typeface="system-ui"/>
            </a:endParaRPr>
          </a:p>
          <a:p>
            <a:r>
              <a:rPr lang="en-GB" sz="2000" dirty="0" smtClean="0">
                <a:solidFill>
                  <a:srgbClr val="000000"/>
                </a:solidFill>
                <a:latin typeface="system-ui"/>
              </a:rPr>
              <a:t>grows </a:t>
            </a:r>
            <a:r>
              <a:rPr lang="en-GB" sz="2000" dirty="0">
                <a:solidFill>
                  <a:srgbClr val="000000"/>
                </a:solidFill>
                <a:latin typeface="system-ui"/>
              </a:rPr>
              <a:t>into a holy temple in the Lord; </a:t>
            </a:r>
            <a:r>
              <a:rPr lang="en-GB" sz="2000" b="1" dirty="0" smtClean="0">
                <a:solidFill>
                  <a:srgbClr val="000000"/>
                </a:solidFill>
                <a:latin typeface="system-ui"/>
              </a:rPr>
              <a:t>in </a:t>
            </a:r>
            <a:r>
              <a:rPr lang="en-GB" sz="2000" b="1" dirty="0">
                <a:solidFill>
                  <a:srgbClr val="000000"/>
                </a:solidFill>
                <a:latin typeface="system-ui"/>
              </a:rPr>
              <a:t>whom you also are </a:t>
            </a:r>
            <a:endParaRPr lang="en-GB" sz="2000" b="1" dirty="0" smtClean="0">
              <a:solidFill>
                <a:srgbClr val="000000"/>
              </a:solidFill>
              <a:latin typeface="system-ui"/>
            </a:endParaRPr>
          </a:p>
          <a:p>
            <a:r>
              <a:rPr lang="en-GB" sz="2000" b="1" dirty="0" smtClean="0">
                <a:solidFill>
                  <a:srgbClr val="000000"/>
                </a:solidFill>
                <a:latin typeface="system-ui"/>
              </a:rPr>
              <a:t>built </a:t>
            </a:r>
            <a:r>
              <a:rPr lang="en-GB" sz="2000" b="1" dirty="0">
                <a:solidFill>
                  <a:srgbClr val="000000"/>
                </a:solidFill>
                <a:latin typeface="system-ui"/>
              </a:rPr>
              <a:t>together for a habitation of God in the Spirit</a:t>
            </a:r>
            <a:r>
              <a:rPr lang="en-GB" sz="2000" dirty="0" smtClean="0">
                <a:solidFill>
                  <a:srgbClr val="000000"/>
                </a:solidFill>
                <a:latin typeface="system-ui"/>
              </a:rPr>
              <a:t>. Eph. 2:19-22</a:t>
            </a:r>
            <a:endParaRPr lang="en-GB" sz="2000" dirty="0"/>
          </a:p>
        </p:txBody>
      </p:sp>
      <p:sp>
        <p:nvSpPr>
          <p:cNvPr id="5" name="Rectangle 4"/>
          <p:cNvSpPr/>
          <p:nvPr/>
        </p:nvSpPr>
        <p:spPr>
          <a:xfrm>
            <a:off x="136593" y="2852525"/>
            <a:ext cx="8274239" cy="1323439"/>
          </a:xfrm>
          <a:prstGeom prst="rect">
            <a:avLst/>
          </a:prstGeom>
        </p:spPr>
        <p:txBody>
          <a:bodyPr wrap="square">
            <a:spAutoFit/>
          </a:bodyPr>
          <a:lstStyle/>
          <a:p>
            <a:r>
              <a:rPr lang="en-GB" sz="2000" dirty="0" smtClean="0">
                <a:solidFill>
                  <a:srgbClr val="000000"/>
                </a:solidFill>
                <a:latin typeface="system-ui"/>
              </a:rPr>
              <a:t>... </a:t>
            </a:r>
            <a:r>
              <a:rPr lang="en-GB" sz="2000" b="1" dirty="0" smtClean="0">
                <a:solidFill>
                  <a:srgbClr val="000000"/>
                </a:solidFill>
                <a:latin typeface="system-ui"/>
              </a:rPr>
              <a:t>coming </a:t>
            </a:r>
            <a:r>
              <a:rPr lang="en-GB" sz="2000" b="1" dirty="0">
                <a:solidFill>
                  <a:srgbClr val="000000"/>
                </a:solidFill>
                <a:latin typeface="system-ui"/>
              </a:rPr>
              <a:t>to </a:t>
            </a:r>
            <a:r>
              <a:rPr lang="en-GB" sz="2000" b="1" dirty="0" smtClean="0">
                <a:solidFill>
                  <a:srgbClr val="000000"/>
                </a:solidFill>
                <a:latin typeface="system-ui"/>
              </a:rPr>
              <a:t>Him</a:t>
            </a:r>
            <a:r>
              <a:rPr lang="en-GB" sz="2000" b="1" dirty="0">
                <a:solidFill>
                  <a:srgbClr val="000000"/>
                </a:solidFill>
                <a:latin typeface="system-ui"/>
              </a:rPr>
              <a:t>, a living stone</a:t>
            </a:r>
            <a:r>
              <a:rPr lang="en-GB" sz="2000" dirty="0">
                <a:solidFill>
                  <a:srgbClr val="000000"/>
                </a:solidFill>
                <a:latin typeface="system-ui"/>
              </a:rPr>
              <a:t>, rejected indeed by men, </a:t>
            </a:r>
            <a:endParaRPr lang="en-GB" sz="2000" dirty="0" smtClean="0">
              <a:solidFill>
                <a:srgbClr val="000000"/>
              </a:solidFill>
              <a:latin typeface="system-ui"/>
            </a:endParaRPr>
          </a:p>
          <a:p>
            <a:r>
              <a:rPr lang="en-GB" sz="2000" dirty="0" smtClean="0">
                <a:solidFill>
                  <a:srgbClr val="000000"/>
                </a:solidFill>
                <a:latin typeface="system-ui"/>
              </a:rPr>
              <a:t>but chosen </a:t>
            </a:r>
            <a:r>
              <a:rPr lang="en-GB" sz="2000" dirty="0">
                <a:solidFill>
                  <a:srgbClr val="000000"/>
                </a:solidFill>
                <a:latin typeface="system-ui"/>
              </a:rPr>
              <a:t>by God, precious. </a:t>
            </a:r>
            <a:r>
              <a:rPr lang="en-GB" sz="2000" b="1" dirty="0" smtClean="0">
                <a:solidFill>
                  <a:srgbClr val="000000"/>
                </a:solidFill>
                <a:latin typeface="system-ui"/>
              </a:rPr>
              <a:t>You </a:t>
            </a:r>
            <a:r>
              <a:rPr lang="en-GB" sz="2000" b="1" dirty="0">
                <a:solidFill>
                  <a:srgbClr val="000000"/>
                </a:solidFill>
                <a:latin typeface="system-ui"/>
              </a:rPr>
              <a:t>also, as living stones, are </a:t>
            </a:r>
            <a:endParaRPr lang="en-GB" sz="2000" b="1" dirty="0" smtClean="0">
              <a:solidFill>
                <a:srgbClr val="000000"/>
              </a:solidFill>
              <a:latin typeface="system-ui"/>
            </a:endParaRPr>
          </a:p>
          <a:p>
            <a:r>
              <a:rPr lang="en-GB" sz="2000" b="1" dirty="0" smtClean="0">
                <a:solidFill>
                  <a:srgbClr val="000000"/>
                </a:solidFill>
                <a:latin typeface="system-ui"/>
              </a:rPr>
              <a:t>built </a:t>
            </a:r>
            <a:r>
              <a:rPr lang="en-GB" sz="2000" b="1" dirty="0">
                <a:solidFill>
                  <a:srgbClr val="000000"/>
                </a:solidFill>
                <a:latin typeface="system-ui"/>
              </a:rPr>
              <a:t>up as a spiritual house</a:t>
            </a:r>
            <a:r>
              <a:rPr lang="en-GB" sz="2000" dirty="0">
                <a:solidFill>
                  <a:srgbClr val="000000"/>
                </a:solidFill>
                <a:latin typeface="system-ui"/>
              </a:rPr>
              <a:t>, to be a holy priesthood, to offer up </a:t>
            </a:r>
            <a:endParaRPr lang="en-GB" sz="2000" dirty="0" smtClean="0">
              <a:solidFill>
                <a:srgbClr val="000000"/>
              </a:solidFill>
              <a:latin typeface="system-ui"/>
            </a:endParaRPr>
          </a:p>
          <a:p>
            <a:r>
              <a:rPr lang="en-GB" sz="2000" dirty="0" smtClean="0">
                <a:solidFill>
                  <a:srgbClr val="000000"/>
                </a:solidFill>
                <a:latin typeface="system-ui"/>
              </a:rPr>
              <a:t>spiritual </a:t>
            </a:r>
            <a:r>
              <a:rPr lang="en-GB" sz="2000" dirty="0">
                <a:solidFill>
                  <a:srgbClr val="000000"/>
                </a:solidFill>
                <a:latin typeface="system-ui"/>
              </a:rPr>
              <a:t>sacrifices, acceptable to God through Jesus Christ</a:t>
            </a:r>
            <a:r>
              <a:rPr lang="en-GB" sz="2000" dirty="0" smtClean="0">
                <a:solidFill>
                  <a:srgbClr val="000000"/>
                </a:solidFill>
                <a:latin typeface="system-ui"/>
              </a:rPr>
              <a:t>. 1Pet. 2:4-5</a:t>
            </a:r>
            <a:endParaRPr lang="en-GB" sz="2000" dirty="0"/>
          </a:p>
        </p:txBody>
      </p:sp>
      <p:sp>
        <p:nvSpPr>
          <p:cNvPr id="6" name="Rectangle 5"/>
          <p:cNvSpPr/>
          <p:nvPr/>
        </p:nvSpPr>
        <p:spPr>
          <a:xfrm>
            <a:off x="136593" y="840668"/>
            <a:ext cx="7388894" cy="1938992"/>
          </a:xfrm>
          <a:prstGeom prst="rect">
            <a:avLst/>
          </a:prstGeom>
        </p:spPr>
        <p:txBody>
          <a:bodyPr wrap="square">
            <a:spAutoFit/>
          </a:bodyPr>
          <a:lstStyle/>
          <a:p>
            <a:r>
              <a:rPr lang="en-GB" sz="2000" dirty="0" smtClean="0">
                <a:solidFill>
                  <a:srgbClr val="000000"/>
                </a:solidFill>
                <a:latin typeface="system-ui"/>
              </a:rPr>
              <a:t>Jesus </a:t>
            </a:r>
            <a:r>
              <a:rPr lang="en-GB" sz="2000" dirty="0">
                <a:solidFill>
                  <a:srgbClr val="000000"/>
                </a:solidFill>
                <a:latin typeface="system-ui"/>
              </a:rPr>
              <a:t>has been counted worthy of more glory than Moses, because </a:t>
            </a:r>
            <a:r>
              <a:rPr lang="en-GB" sz="2000" b="1" dirty="0">
                <a:solidFill>
                  <a:srgbClr val="000000"/>
                </a:solidFill>
                <a:latin typeface="system-ui"/>
              </a:rPr>
              <a:t>he who built the house has more </a:t>
            </a:r>
            <a:r>
              <a:rPr lang="en-GB" sz="2000" b="1" dirty="0" smtClean="0">
                <a:solidFill>
                  <a:srgbClr val="000000"/>
                </a:solidFill>
                <a:latin typeface="system-ui"/>
              </a:rPr>
              <a:t>honour </a:t>
            </a:r>
            <a:r>
              <a:rPr lang="en-GB" sz="2000" b="1" dirty="0">
                <a:solidFill>
                  <a:srgbClr val="000000"/>
                </a:solidFill>
                <a:latin typeface="system-ui"/>
              </a:rPr>
              <a:t>than </a:t>
            </a:r>
            <a:endParaRPr lang="en-GB" sz="2000" b="1" dirty="0" smtClean="0">
              <a:solidFill>
                <a:srgbClr val="000000"/>
              </a:solidFill>
              <a:latin typeface="system-ui"/>
            </a:endParaRPr>
          </a:p>
          <a:p>
            <a:r>
              <a:rPr lang="en-GB" sz="2000" b="1" dirty="0" smtClean="0">
                <a:solidFill>
                  <a:srgbClr val="000000"/>
                </a:solidFill>
                <a:latin typeface="system-ui"/>
              </a:rPr>
              <a:t>the </a:t>
            </a:r>
            <a:r>
              <a:rPr lang="en-GB" sz="2000" b="1" dirty="0" smtClean="0">
                <a:solidFill>
                  <a:srgbClr val="000000"/>
                </a:solidFill>
                <a:latin typeface="system-ui"/>
              </a:rPr>
              <a:t>house</a:t>
            </a:r>
            <a:r>
              <a:rPr lang="en-GB" sz="2000" dirty="0" smtClean="0">
                <a:solidFill>
                  <a:srgbClr val="000000"/>
                </a:solidFill>
                <a:latin typeface="system-ui"/>
              </a:rPr>
              <a:t> ... </a:t>
            </a:r>
            <a:r>
              <a:rPr lang="en-GB" sz="2000" b="1" dirty="0">
                <a:solidFill>
                  <a:srgbClr val="000000"/>
                </a:solidFill>
                <a:latin typeface="system-ui"/>
              </a:rPr>
              <a:t>Moses indeed was faithful in all his house </a:t>
            </a:r>
            <a:endParaRPr lang="en-GB" sz="2000" b="1" dirty="0" smtClean="0">
              <a:solidFill>
                <a:srgbClr val="000000"/>
              </a:solidFill>
              <a:latin typeface="system-ui"/>
            </a:endParaRPr>
          </a:p>
          <a:p>
            <a:r>
              <a:rPr lang="en-GB" sz="2000" b="1" dirty="0" smtClean="0">
                <a:solidFill>
                  <a:srgbClr val="000000"/>
                </a:solidFill>
                <a:latin typeface="system-ui"/>
              </a:rPr>
              <a:t>as </a:t>
            </a:r>
            <a:r>
              <a:rPr lang="en-GB" sz="2000" b="1" dirty="0">
                <a:solidFill>
                  <a:srgbClr val="000000"/>
                </a:solidFill>
                <a:latin typeface="system-ui"/>
              </a:rPr>
              <a:t>a </a:t>
            </a:r>
            <a:r>
              <a:rPr lang="en-GB" sz="2000" b="1" dirty="0" smtClean="0">
                <a:solidFill>
                  <a:srgbClr val="000000"/>
                </a:solidFill>
                <a:latin typeface="system-ui"/>
              </a:rPr>
              <a:t>servant ... </a:t>
            </a:r>
            <a:r>
              <a:rPr lang="en-GB" sz="2000" b="1" baseline="30000" dirty="0">
                <a:solidFill>
                  <a:srgbClr val="000000"/>
                </a:solidFill>
                <a:latin typeface="system-ui"/>
              </a:rPr>
              <a:t> </a:t>
            </a:r>
            <a:r>
              <a:rPr lang="en-GB" sz="2000" b="1" dirty="0">
                <a:solidFill>
                  <a:srgbClr val="000000"/>
                </a:solidFill>
                <a:latin typeface="system-ui"/>
              </a:rPr>
              <a:t>but </a:t>
            </a:r>
            <a:r>
              <a:rPr lang="en-GB" sz="2000" b="1" dirty="0" smtClean="0">
                <a:solidFill>
                  <a:srgbClr val="000000"/>
                </a:solidFill>
                <a:latin typeface="system-ui"/>
              </a:rPr>
              <a:t>Messiah </a:t>
            </a:r>
            <a:r>
              <a:rPr lang="en-GB" sz="2000" b="1" dirty="0">
                <a:solidFill>
                  <a:srgbClr val="000000"/>
                </a:solidFill>
                <a:latin typeface="system-ui"/>
              </a:rPr>
              <a:t>is faithful as a Son over his house</a:t>
            </a:r>
            <a:r>
              <a:rPr lang="en-GB" sz="2000" dirty="0">
                <a:solidFill>
                  <a:srgbClr val="000000"/>
                </a:solidFill>
                <a:latin typeface="system-ui"/>
              </a:rPr>
              <a:t>. </a:t>
            </a:r>
            <a:r>
              <a:rPr lang="en-GB" sz="2000" b="1" dirty="0">
                <a:solidFill>
                  <a:srgbClr val="000000"/>
                </a:solidFill>
                <a:latin typeface="system-ui"/>
              </a:rPr>
              <a:t>We are his house</a:t>
            </a:r>
            <a:r>
              <a:rPr lang="en-GB" sz="2000" dirty="0">
                <a:solidFill>
                  <a:srgbClr val="000000"/>
                </a:solidFill>
                <a:latin typeface="system-ui"/>
              </a:rPr>
              <a:t>, if we hold fast our confidence </a:t>
            </a:r>
            <a:endParaRPr lang="en-GB" sz="2000" dirty="0" smtClean="0">
              <a:solidFill>
                <a:srgbClr val="000000"/>
              </a:solidFill>
              <a:latin typeface="system-ui"/>
            </a:endParaRPr>
          </a:p>
          <a:p>
            <a:r>
              <a:rPr lang="en-GB" sz="2000" dirty="0" smtClean="0">
                <a:solidFill>
                  <a:srgbClr val="000000"/>
                </a:solidFill>
                <a:latin typeface="system-ui"/>
              </a:rPr>
              <a:t>and </a:t>
            </a:r>
            <a:r>
              <a:rPr lang="en-GB" sz="2000" dirty="0">
                <a:solidFill>
                  <a:srgbClr val="000000"/>
                </a:solidFill>
                <a:latin typeface="system-ui"/>
              </a:rPr>
              <a:t>the glorying of our hope firm to the end</a:t>
            </a:r>
            <a:r>
              <a:rPr lang="en-GB" sz="2000" dirty="0" smtClean="0">
                <a:solidFill>
                  <a:srgbClr val="000000"/>
                </a:solidFill>
                <a:latin typeface="system-ui"/>
              </a:rPr>
              <a:t>. Heb. 3:3, 5-6</a:t>
            </a:r>
            <a:endParaRPr lang="en-GB" sz="2000" dirty="0"/>
          </a:p>
        </p:txBody>
      </p:sp>
    </p:spTree>
    <p:extLst>
      <p:ext uri="{BB962C8B-B14F-4D97-AF65-F5344CB8AC3E}">
        <p14:creationId xmlns:p14="http://schemas.microsoft.com/office/powerpoint/2010/main" val="137981262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52331" y="951325"/>
            <a:ext cx="4528804" cy="400110"/>
          </a:xfrm>
          <a:prstGeom prst="rect">
            <a:avLst/>
          </a:prstGeom>
        </p:spPr>
        <p:txBody>
          <a:bodyPr wrap="none">
            <a:spAutoFit/>
          </a:bodyPr>
          <a:lstStyle/>
          <a:p>
            <a:r>
              <a:rPr lang="en-GB" sz="2000" dirty="0" smtClean="0">
                <a:solidFill>
                  <a:srgbClr val="000000"/>
                </a:solidFill>
                <a:latin typeface="system-ui"/>
              </a:rPr>
              <a:t>He [Himself] shall </a:t>
            </a:r>
            <a:r>
              <a:rPr lang="en-GB" sz="2000" dirty="0">
                <a:solidFill>
                  <a:srgbClr val="000000"/>
                </a:solidFill>
                <a:latin typeface="system-ui"/>
              </a:rPr>
              <a:t>bear the </a:t>
            </a:r>
            <a:r>
              <a:rPr lang="en-GB" sz="2000" dirty="0" smtClean="0">
                <a:solidFill>
                  <a:srgbClr val="000000"/>
                </a:solidFill>
                <a:latin typeface="system-ui"/>
              </a:rPr>
              <a:t>glory 6:13b</a:t>
            </a:r>
            <a:endParaRPr lang="en-GB" sz="2000" dirty="0"/>
          </a:p>
        </p:txBody>
      </p:sp>
      <p:sp>
        <p:nvSpPr>
          <p:cNvPr id="4" name="TextBox 3"/>
          <p:cNvSpPr txBox="1"/>
          <p:nvPr/>
        </p:nvSpPr>
        <p:spPr>
          <a:xfrm>
            <a:off x="1837038" y="239635"/>
            <a:ext cx="2592376" cy="461665"/>
          </a:xfrm>
          <a:prstGeom prst="rect">
            <a:avLst/>
          </a:prstGeom>
          <a:noFill/>
        </p:spPr>
        <p:txBody>
          <a:bodyPr wrap="none" rtlCol="0">
            <a:spAutoFit/>
          </a:bodyPr>
          <a:lstStyle/>
          <a:p>
            <a:r>
              <a:rPr lang="en-GB" sz="2400" b="1" dirty="0" smtClean="0">
                <a:latin typeface="system-ui"/>
              </a:rPr>
              <a:t>His unique glory</a:t>
            </a:r>
            <a:endParaRPr lang="en-GB" sz="2400" b="1" dirty="0">
              <a:latin typeface="system-ui"/>
            </a:endParaRPr>
          </a:p>
        </p:txBody>
      </p:sp>
      <p:sp>
        <p:nvSpPr>
          <p:cNvPr id="5" name="Rectangle 4"/>
          <p:cNvSpPr/>
          <p:nvPr/>
        </p:nvSpPr>
        <p:spPr>
          <a:xfrm>
            <a:off x="313038" y="4139529"/>
            <a:ext cx="8954530" cy="1938992"/>
          </a:xfrm>
          <a:prstGeom prst="rect">
            <a:avLst/>
          </a:prstGeom>
        </p:spPr>
        <p:txBody>
          <a:bodyPr wrap="square">
            <a:spAutoFit/>
          </a:bodyPr>
          <a:lstStyle/>
          <a:p>
            <a:r>
              <a:rPr lang="en-GB" sz="2000" dirty="0">
                <a:solidFill>
                  <a:srgbClr val="000000"/>
                </a:solidFill>
                <a:latin typeface="system-ui"/>
              </a:rPr>
              <a:t>Now, </a:t>
            </a:r>
            <a:r>
              <a:rPr lang="en-GB" sz="2000" b="1" dirty="0">
                <a:solidFill>
                  <a:srgbClr val="000000"/>
                </a:solidFill>
                <a:latin typeface="system-ui"/>
              </a:rPr>
              <a:t>Father, glorify me with your own self with the glory which I had with you before the world existed</a:t>
            </a:r>
            <a:r>
              <a:rPr lang="en-GB" sz="2000" dirty="0" smtClean="0">
                <a:solidFill>
                  <a:srgbClr val="000000"/>
                </a:solidFill>
                <a:latin typeface="system-ui"/>
              </a:rPr>
              <a:t>.... </a:t>
            </a:r>
            <a:r>
              <a:rPr lang="en-GB" sz="2000" b="1" dirty="0" smtClean="0">
                <a:solidFill>
                  <a:srgbClr val="000000"/>
                </a:solidFill>
                <a:latin typeface="system-ui"/>
              </a:rPr>
              <a:t>the </a:t>
            </a:r>
            <a:r>
              <a:rPr lang="en-GB" sz="2000" b="1" dirty="0">
                <a:solidFill>
                  <a:srgbClr val="000000"/>
                </a:solidFill>
                <a:latin typeface="system-ui"/>
              </a:rPr>
              <a:t>glory which you have given me, I have given to them</a:t>
            </a:r>
            <a:r>
              <a:rPr lang="en-GB" sz="2000" dirty="0">
                <a:solidFill>
                  <a:srgbClr val="000000"/>
                </a:solidFill>
                <a:latin typeface="system-ui"/>
              </a:rPr>
              <a:t>; that they may be one, even as we are </a:t>
            </a:r>
            <a:r>
              <a:rPr lang="en-GB" sz="2000" dirty="0" smtClean="0">
                <a:solidFill>
                  <a:srgbClr val="000000"/>
                </a:solidFill>
                <a:latin typeface="system-ui"/>
              </a:rPr>
              <a:t>one ... </a:t>
            </a:r>
            <a:r>
              <a:rPr lang="en-GB" sz="2000" dirty="0">
                <a:solidFill>
                  <a:srgbClr val="000000"/>
                </a:solidFill>
                <a:latin typeface="system-ui"/>
              </a:rPr>
              <a:t>Father, I desire that they also whom you have given me be with me where I am, </a:t>
            </a:r>
            <a:r>
              <a:rPr lang="en-GB" sz="2000" b="1" dirty="0">
                <a:solidFill>
                  <a:srgbClr val="000000"/>
                </a:solidFill>
                <a:latin typeface="system-ui"/>
              </a:rPr>
              <a:t>that they may see my glory</a:t>
            </a:r>
            <a:r>
              <a:rPr lang="en-GB" sz="2000" dirty="0">
                <a:solidFill>
                  <a:srgbClr val="000000"/>
                </a:solidFill>
                <a:latin typeface="system-ui"/>
              </a:rPr>
              <a:t>, which you have given me, for you loved me before the foundation of the world</a:t>
            </a:r>
            <a:r>
              <a:rPr lang="en-GB" sz="2000" dirty="0" smtClean="0">
                <a:solidFill>
                  <a:srgbClr val="000000"/>
                </a:solidFill>
                <a:latin typeface="system-ui"/>
              </a:rPr>
              <a:t>.</a:t>
            </a:r>
            <a:r>
              <a:rPr lang="en-GB" sz="2000" dirty="0">
                <a:solidFill>
                  <a:srgbClr val="000000"/>
                </a:solidFill>
                <a:latin typeface="system-ui"/>
              </a:rPr>
              <a:t> </a:t>
            </a:r>
            <a:r>
              <a:rPr lang="en-GB" sz="2000" dirty="0" smtClean="0">
                <a:solidFill>
                  <a:srgbClr val="000000"/>
                </a:solidFill>
                <a:latin typeface="system-ui"/>
              </a:rPr>
              <a:t>John </a:t>
            </a:r>
            <a:r>
              <a:rPr lang="en-GB" sz="2000" dirty="0">
                <a:solidFill>
                  <a:srgbClr val="000000"/>
                </a:solidFill>
                <a:latin typeface="system-ui"/>
              </a:rPr>
              <a:t>17:5, 22, </a:t>
            </a:r>
            <a:r>
              <a:rPr lang="en-GB" sz="2000" dirty="0" smtClean="0">
                <a:solidFill>
                  <a:srgbClr val="000000"/>
                </a:solidFill>
                <a:latin typeface="system-ui"/>
              </a:rPr>
              <a:t>24</a:t>
            </a:r>
            <a:endParaRPr lang="en-GB" sz="2000" dirty="0"/>
          </a:p>
        </p:txBody>
      </p:sp>
      <p:sp>
        <p:nvSpPr>
          <p:cNvPr id="8" name="Rectangle 7"/>
          <p:cNvSpPr/>
          <p:nvPr/>
        </p:nvSpPr>
        <p:spPr>
          <a:xfrm>
            <a:off x="247135" y="1535558"/>
            <a:ext cx="7076303" cy="2246769"/>
          </a:xfrm>
          <a:prstGeom prst="rect">
            <a:avLst/>
          </a:prstGeom>
        </p:spPr>
        <p:txBody>
          <a:bodyPr wrap="square">
            <a:spAutoFit/>
          </a:bodyPr>
          <a:lstStyle/>
          <a:p>
            <a:r>
              <a:rPr lang="en-GB" sz="2000" dirty="0">
                <a:solidFill>
                  <a:srgbClr val="000000"/>
                </a:solidFill>
                <a:latin typeface="system-ui"/>
              </a:rPr>
              <a:t>Lift up your heads, you </a:t>
            </a:r>
            <a:r>
              <a:rPr lang="en-GB" sz="2000" dirty="0" smtClean="0">
                <a:solidFill>
                  <a:srgbClr val="000000"/>
                </a:solidFill>
                <a:latin typeface="system-ui"/>
              </a:rPr>
              <a:t>gates!</a:t>
            </a:r>
            <a:r>
              <a:rPr lang="en-GB" sz="2000" dirty="0" smtClean="0">
                <a:latin typeface="system-ui"/>
              </a:rPr>
              <a:t> </a:t>
            </a:r>
            <a:r>
              <a:rPr lang="en-GB" sz="2000" dirty="0" smtClean="0">
                <a:solidFill>
                  <a:srgbClr val="000000"/>
                </a:solidFill>
                <a:latin typeface="system-ui"/>
              </a:rPr>
              <a:t>Be </a:t>
            </a:r>
            <a:r>
              <a:rPr lang="en-GB" sz="2000" dirty="0">
                <a:solidFill>
                  <a:srgbClr val="000000"/>
                </a:solidFill>
                <a:latin typeface="system-ui"/>
              </a:rPr>
              <a:t>lifted up, you everlasting </a:t>
            </a:r>
            <a:r>
              <a:rPr lang="en-GB" sz="2000" dirty="0" smtClean="0">
                <a:solidFill>
                  <a:srgbClr val="000000"/>
                </a:solidFill>
                <a:latin typeface="system-ui"/>
              </a:rPr>
              <a:t>doors, and </a:t>
            </a:r>
            <a:r>
              <a:rPr lang="en-GB" sz="2000" b="1" dirty="0">
                <a:solidFill>
                  <a:srgbClr val="000000"/>
                </a:solidFill>
                <a:latin typeface="system-ui"/>
              </a:rPr>
              <a:t>the King of glory </a:t>
            </a:r>
            <a:r>
              <a:rPr lang="en-GB" sz="2000" dirty="0">
                <a:solidFill>
                  <a:srgbClr val="000000"/>
                </a:solidFill>
                <a:latin typeface="system-ui"/>
              </a:rPr>
              <a:t>will come </a:t>
            </a:r>
            <a:r>
              <a:rPr lang="en-GB" sz="2000" dirty="0" smtClean="0">
                <a:solidFill>
                  <a:srgbClr val="000000"/>
                </a:solidFill>
                <a:latin typeface="system-ui"/>
              </a:rPr>
              <a:t>in.</a:t>
            </a:r>
            <a:r>
              <a:rPr lang="en-GB" sz="2000" dirty="0" smtClean="0">
                <a:latin typeface="system-ui"/>
              </a:rPr>
              <a:t> </a:t>
            </a:r>
            <a:r>
              <a:rPr lang="en-GB" sz="2000" dirty="0" smtClean="0">
                <a:solidFill>
                  <a:srgbClr val="000000"/>
                </a:solidFill>
                <a:latin typeface="system-ui"/>
              </a:rPr>
              <a:t>Who </a:t>
            </a:r>
            <a:r>
              <a:rPr lang="en-GB" sz="2000" dirty="0">
                <a:solidFill>
                  <a:srgbClr val="000000"/>
                </a:solidFill>
                <a:latin typeface="system-ui"/>
              </a:rPr>
              <a:t>is </a:t>
            </a:r>
            <a:r>
              <a:rPr lang="en-GB" sz="2000" b="1" dirty="0">
                <a:solidFill>
                  <a:srgbClr val="000000"/>
                </a:solidFill>
                <a:latin typeface="system-ui"/>
              </a:rPr>
              <a:t>the King of </a:t>
            </a:r>
            <a:r>
              <a:rPr lang="en-GB" sz="2000" b="1" dirty="0" smtClean="0">
                <a:solidFill>
                  <a:srgbClr val="000000"/>
                </a:solidFill>
                <a:latin typeface="system-ui"/>
              </a:rPr>
              <a:t>glory</a:t>
            </a:r>
            <a:r>
              <a:rPr lang="en-GB" sz="2000" dirty="0" smtClean="0">
                <a:solidFill>
                  <a:srgbClr val="000000"/>
                </a:solidFill>
                <a:latin typeface="system-ui"/>
              </a:rPr>
              <a:t>?</a:t>
            </a:r>
            <a:r>
              <a:rPr lang="en-GB" sz="2000" dirty="0" smtClean="0">
                <a:latin typeface="system-ui"/>
              </a:rPr>
              <a:t> </a:t>
            </a:r>
            <a:r>
              <a:rPr lang="en-GB" sz="2000" dirty="0" smtClean="0">
                <a:solidFill>
                  <a:srgbClr val="000000"/>
                </a:solidFill>
                <a:latin typeface="system-ui"/>
              </a:rPr>
              <a:t>Yahweh </a:t>
            </a:r>
            <a:r>
              <a:rPr lang="en-GB" sz="2000" dirty="0">
                <a:solidFill>
                  <a:srgbClr val="000000"/>
                </a:solidFill>
                <a:latin typeface="system-ui"/>
              </a:rPr>
              <a:t>strong and </a:t>
            </a:r>
            <a:r>
              <a:rPr lang="en-GB" sz="2000" dirty="0" smtClean="0">
                <a:solidFill>
                  <a:srgbClr val="000000"/>
                </a:solidFill>
                <a:latin typeface="system-ui"/>
              </a:rPr>
              <a:t>mighty,</a:t>
            </a:r>
            <a:r>
              <a:rPr lang="en-GB" sz="2000" dirty="0" smtClean="0">
                <a:latin typeface="system-ui"/>
              </a:rPr>
              <a:t> </a:t>
            </a:r>
            <a:r>
              <a:rPr lang="en-GB" sz="2000" dirty="0" smtClean="0">
                <a:solidFill>
                  <a:srgbClr val="000000"/>
                </a:solidFill>
                <a:latin typeface="system-ui"/>
              </a:rPr>
              <a:t>Yahweh </a:t>
            </a:r>
            <a:r>
              <a:rPr lang="en-GB" sz="2000" dirty="0">
                <a:solidFill>
                  <a:srgbClr val="000000"/>
                </a:solidFill>
                <a:latin typeface="system-ui"/>
              </a:rPr>
              <a:t>mighty in </a:t>
            </a:r>
            <a:r>
              <a:rPr lang="en-GB" sz="2000" dirty="0" smtClean="0">
                <a:solidFill>
                  <a:srgbClr val="000000"/>
                </a:solidFill>
                <a:latin typeface="system-ui"/>
              </a:rPr>
              <a:t>battle.</a:t>
            </a:r>
            <a:r>
              <a:rPr lang="en-GB" sz="2000" dirty="0" smtClean="0">
                <a:latin typeface="system-ui"/>
              </a:rPr>
              <a:t> </a:t>
            </a:r>
            <a:r>
              <a:rPr lang="en-GB" sz="2000" dirty="0" smtClean="0">
                <a:solidFill>
                  <a:srgbClr val="000000"/>
                </a:solidFill>
                <a:latin typeface="system-ui"/>
              </a:rPr>
              <a:t>Lift </a:t>
            </a:r>
            <a:r>
              <a:rPr lang="en-GB" sz="2000" dirty="0">
                <a:solidFill>
                  <a:srgbClr val="000000"/>
                </a:solidFill>
                <a:latin typeface="system-ui"/>
              </a:rPr>
              <a:t>up your heads, you </a:t>
            </a:r>
            <a:r>
              <a:rPr lang="en-GB" sz="2000" dirty="0" smtClean="0">
                <a:solidFill>
                  <a:srgbClr val="000000"/>
                </a:solidFill>
                <a:latin typeface="system-ui"/>
              </a:rPr>
              <a:t>gates;</a:t>
            </a:r>
            <a:r>
              <a:rPr lang="en-GB" sz="2000" dirty="0" smtClean="0">
                <a:latin typeface="system-ui"/>
              </a:rPr>
              <a:t> </a:t>
            </a:r>
            <a:r>
              <a:rPr lang="en-GB" sz="2000" dirty="0" smtClean="0">
                <a:solidFill>
                  <a:srgbClr val="000000"/>
                </a:solidFill>
                <a:latin typeface="system-ui"/>
              </a:rPr>
              <a:t>yes</a:t>
            </a:r>
            <a:r>
              <a:rPr lang="en-GB" sz="2000" dirty="0">
                <a:solidFill>
                  <a:srgbClr val="000000"/>
                </a:solidFill>
                <a:latin typeface="system-ui"/>
              </a:rPr>
              <a:t>, lift them up, you everlasting </a:t>
            </a:r>
            <a:r>
              <a:rPr lang="en-GB" sz="2000" dirty="0" smtClean="0">
                <a:solidFill>
                  <a:srgbClr val="000000"/>
                </a:solidFill>
                <a:latin typeface="system-ui"/>
              </a:rPr>
              <a:t>doors,</a:t>
            </a:r>
            <a:r>
              <a:rPr lang="en-GB" sz="2000" dirty="0" smtClean="0">
                <a:latin typeface="system-ui"/>
              </a:rPr>
              <a:t> </a:t>
            </a:r>
            <a:r>
              <a:rPr lang="en-GB" sz="2000" dirty="0" smtClean="0">
                <a:solidFill>
                  <a:srgbClr val="000000"/>
                </a:solidFill>
                <a:latin typeface="system-ui"/>
              </a:rPr>
              <a:t>and </a:t>
            </a:r>
            <a:r>
              <a:rPr lang="en-GB" sz="2000" b="1" dirty="0">
                <a:solidFill>
                  <a:srgbClr val="000000"/>
                </a:solidFill>
                <a:latin typeface="system-ui"/>
              </a:rPr>
              <a:t>the King of glory </a:t>
            </a:r>
            <a:r>
              <a:rPr lang="en-GB" sz="2000" dirty="0">
                <a:solidFill>
                  <a:srgbClr val="000000"/>
                </a:solidFill>
                <a:latin typeface="system-ui"/>
              </a:rPr>
              <a:t>will come </a:t>
            </a:r>
            <a:r>
              <a:rPr lang="en-GB" sz="2000" dirty="0" smtClean="0">
                <a:solidFill>
                  <a:srgbClr val="000000"/>
                </a:solidFill>
                <a:latin typeface="system-ui"/>
              </a:rPr>
              <a:t>in.</a:t>
            </a:r>
            <a:r>
              <a:rPr lang="en-GB" sz="2000" dirty="0" smtClean="0">
                <a:latin typeface="system-ui"/>
              </a:rPr>
              <a:t> </a:t>
            </a:r>
          </a:p>
          <a:p>
            <a:r>
              <a:rPr lang="en-GB" sz="2000" b="1" dirty="0" smtClean="0">
                <a:solidFill>
                  <a:srgbClr val="000000"/>
                </a:solidFill>
                <a:latin typeface="system-ui"/>
              </a:rPr>
              <a:t>Who is this King of glory?</a:t>
            </a:r>
            <a:r>
              <a:rPr lang="en-GB" sz="2000" b="1" dirty="0" smtClean="0">
                <a:latin typeface="system-ui"/>
              </a:rPr>
              <a:t> </a:t>
            </a:r>
          </a:p>
          <a:p>
            <a:r>
              <a:rPr lang="en-GB" sz="2000" b="1" dirty="0" smtClean="0">
                <a:solidFill>
                  <a:srgbClr val="000000"/>
                </a:solidFill>
                <a:latin typeface="system-ui"/>
              </a:rPr>
              <a:t>The </a:t>
            </a:r>
            <a:r>
              <a:rPr lang="en-GB" b="1" dirty="0" smtClean="0">
                <a:solidFill>
                  <a:srgbClr val="000000"/>
                </a:solidFill>
                <a:latin typeface="system-ui"/>
              </a:rPr>
              <a:t>LORD</a:t>
            </a:r>
            <a:r>
              <a:rPr lang="en-GB" sz="2000" b="1" dirty="0" smtClean="0">
                <a:solidFill>
                  <a:srgbClr val="000000"/>
                </a:solidFill>
                <a:latin typeface="system-ui"/>
              </a:rPr>
              <a:t> of Hosts He is </a:t>
            </a:r>
            <a:r>
              <a:rPr lang="en-GB" sz="2000" b="1" dirty="0">
                <a:solidFill>
                  <a:srgbClr val="000000"/>
                </a:solidFill>
                <a:latin typeface="system-ui"/>
              </a:rPr>
              <a:t>the King of glory!</a:t>
            </a:r>
            <a:r>
              <a:rPr lang="en-GB" sz="2000" dirty="0">
                <a:solidFill>
                  <a:srgbClr val="000000"/>
                </a:solidFill>
                <a:latin typeface="system-ui"/>
              </a:rPr>
              <a:t> </a:t>
            </a:r>
            <a:r>
              <a:rPr lang="en-GB" sz="2000" dirty="0" smtClean="0">
                <a:solidFill>
                  <a:srgbClr val="000000"/>
                </a:solidFill>
                <a:latin typeface="system-ui"/>
              </a:rPr>
              <a:t>Psalm 24:7-10</a:t>
            </a:r>
            <a:endParaRPr lang="en-GB" sz="2000" dirty="0">
              <a:latin typeface="system-ui"/>
            </a:endParaRPr>
          </a:p>
        </p:txBody>
      </p:sp>
    </p:spTree>
    <p:extLst>
      <p:ext uri="{BB962C8B-B14F-4D97-AF65-F5344CB8AC3E}">
        <p14:creationId xmlns:p14="http://schemas.microsoft.com/office/powerpoint/2010/main" val="393014057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367" y="1694583"/>
            <a:ext cx="6425514" cy="3785652"/>
          </a:xfrm>
          <a:prstGeom prst="rect">
            <a:avLst/>
          </a:prstGeom>
        </p:spPr>
        <p:txBody>
          <a:bodyPr wrap="square">
            <a:spAutoFit/>
          </a:bodyPr>
          <a:lstStyle/>
          <a:p>
            <a:r>
              <a:rPr lang="en-GB" sz="2000" dirty="0">
                <a:solidFill>
                  <a:srgbClr val="000000"/>
                </a:solidFill>
                <a:latin typeface="system-ui"/>
              </a:rPr>
              <a:t>Since it is </a:t>
            </a:r>
            <a:r>
              <a:rPr lang="en-GB" sz="2000" b="1" dirty="0">
                <a:solidFill>
                  <a:srgbClr val="000000"/>
                </a:solidFill>
                <a:latin typeface="system-ui"/>
              </a:rPr>
              <a:t>a righteous thing </a:t>
            </a:r>
            <a:r>
              <a:rPr lang="en-GB" sz="2000" dirty="0">
                <a:solidFill>
                  <a:srgbClr val="000000"/>
                </a:solidFill>
                <a:latin typeface="system-ui"/>
              </a:rPr>
              <a:t>with God to repay affliction to those who afflict you, </a:t>
            </a:r>
            <a:r>
              <a:rPr lang="en-GB" sz="2000" dirty="0" smtClean="0">
                <a:solidFill>
                  <a:srgbClr val="000000"/>
                </a:solidFill>
                <a:latin typeface="system-ui"/>
              </a:rPr>
              <a:t>and </a:t>
            </a:r>
            <a:r>
              <a:rPr lang="en-GB" sz="2000" dirty="0">
                <a:solidFill>
                  <a:srgbClr val="000000"/>
                </a:solidFill>
                <a:latin typeface="system-ui"/>
              </a:rPr>
              <a:t>to give relief to you who are afflicted with us, </a:t>
            </a:r>
            <a:r>
              <a:rPr lang="en-GB" sz="2000" b="1" dirty="0">
                <a:solidFill>
                  <a:srgbClr val="000000"/>
                </a:solidFill>
                <a:latin typeface="system-ui"/>
              </a:rPr>
              <a:t>when the Lord Jesus is revealed from heaven with his mighty angels in </a:t>
            </a:r>
            <a:r>
              <a:rPr lang="en-GB" sz="2000" b="1" dirty="0" smtClean="0">
                <a:solidFill>
                  <a:srgbClr val="000000"/>
                </a:solidFill>
                <a:latin typeface="system-ui"/>
              </a:rPr>
              <a:t>flaming fire</a:t>
            </a:r>
            <a:r>
              <a:rPr lang="en-GB" sz="2000" dirty="0">
                <a:solidFill>
                  <a:srgbClr val="000000"/>
                </a:solidFill>
                <a:latin typeface="system-ui"/>
              </a:rPr>
              <a:t>, </a:t>
            </a:r>
            <a:r>
              <a:rPr lang="en-GB" sz="2000" dirty="0" smtClean="0">
                <a:solidFill>
                  <a:srgbClr val="000000"/>
                </a:solidFill>
                <a:latin typeface="system-ui"/>
              </a:rPr>
              <a:t>punishing </a:t>
            </a:r>
            <a:r>
              <a:rPr lang="en-GB" sz="2000" b="1" dirty="0">
                <a:solidFill>
                  <a:srgbClr val="000000"/>
                </a:solidFill>
                <a:latin typeface="system-ui"/>
              </a:rPr>
              <a:t>those who don’t know God</a:t>
            </a:r>
            <a:r>
              <a:rPr lang="en-GB" sz="2000" dirty="0">
                <a:solidFill>
                  <a:srgbClr val="000000"/>
                </a:solidFill>
                <a:latin typeface="system-ui"/>
              </a:rPr>
              <a:t>, and to those </a:t>
            </a:r>
            <a:r>
              <a:rPr lang="en-GB" sz="2000" b="1" dirty="0">
                <a:solidFill>
                  <a:srgbClr val="000000"/>
                </a:solidFill>
                <a:latin typeface="system-ui"/>
              </a:rPr>
              <a:t>who don’t obey the Good News </a:t>
            </a:r>
            <a:r>
              <a:rPr lang="en-GB" sz="2000" dirty="0">
                <a:solidFill>
                  <a:srgbClr val="000000"/>
                </a:solidFill>
                <a:latin typeface="system-ui"/>
              </a:rPr>
              <a:t>of our Lord Jesus, </a:t>
            </a:r>
            <a:r>
              <a:rPr lang="en-GB" sz="2000" dirty="0" smtClean="0">
                <a:solidFill>
                  <a:srgbClr val="000000"/>
                </a:solidFill>
                <a:latin typeface="system-ui"/>
              </a:rPr>
              <a:t>who </a:t>
            </a:r>
            <a:r>
              <a:rPr lang="en-GB" sz="2000" dirty="0">
                <a:solidFill>
                  <a:srgbClr val="000000"/>
                </a:solidFill>
                <a:latin typeface="system-ui"/>
              </a:rPr>
              <a:t>will pay the penalty: </a:t>
            </a:r>
            <a:r>
              <a:rPr lang="en-GB" sz="2000" b="1" dirty="0">
                <a:solidFill>
                  <a:srgbClr val="000000"/>
                </a:solidFill>
                <a:latin typeface="system-ui"/>
              </a:rPr>
              <a:t>eternal destruction from the face of the Lord and from the glory of his might</a:t>
            </a:r>
            <a:r>
              <a:rPr lang="en-GB" sz="2000" dirty="0">
                <a:solidFill>
                  <a:srgbClr val="000000"/>
                </a:solidFill>
                <a:latin typeface="system-ui"/>
              </a:rPr>
              <a:t>, </a:t>
            </a:r>
            <a:r>
              <a:rPr lang="en-GB" sz="2000" dirty="0" smtClean="0">
                <a:solidFill>
                  <a:srgbClr val="000000"/>
                </a:solidFill>
                <a:latin typeface="system-ui"/>
              </a:rPr>
              <a:t>when </a:t>
            </a:r>
            <a:r>
              <a:rPr lang="en-GB" sz="2000" dirty="0">
                <a:solidFill>
                  <a:srgbClr val="000000"/>
                </a:solidFill>
                <a:latin typeface="system-ui"/>
              </a:rPr>
              <a:t>he </a:t>
            </a:r>
            <a:r>
              <a:rPr lang="en-GB" sz="2000" b="1" dirty="0">
                <a:solidFill>
                  <a:srgbClr val="000000"/>
                </a:solidFill>
                <a:latin typeface="system-ui"/>
              </a:rPr>
              <a:t>comes in that day to be glorified in his saints </a:t>
            </a:r>
            <a:r>
              <a:rPr lang="en-GB" sz="2000" dirty="0">
                <a:solidFill>
                  <a:srgbClr val="000000"/>
                </a:solidFill>
                <a:latin typeface="system-ui"/>
              </a:rPr>
              <a:t>and to be admired among all those who have believed, because our testimony to you was believed</a:t>
            </a:r>
            <a:r>
              <a:rPr lang="en-GB" sz="2000" dirty="0" smtClean="0">
                <a:solidFill>
                  <a:srgbClr val="000000"/>
                </a:solidFill>
                <a:latin typeface="system-ui"/>
              </a:rPr>
              <a:t>. 2Thess. 1:6-10</a:t>
            </a:r>
            <a:endParaRPr lang="en-GB" sz="2000" dirty="0"/>
          </a:p>
        </p:txBody>
      </p:sp>
      <p:sp>
        <p:nvSpPr>
          <p:cNvPr id="3" name="TextBox 2"/>
          <p:cNvSpPr txBox="1"/>
          <p:nvPr/>
        </p:nvSpPr>
        <p:spPr>
          <a:xfrm>
            <a:off x="947352" y="749643"/>
            <a:ext cx="5155579" cy="461665"/>
          </a:xfrm>
          <a:prstGeom prst="rect">
            <a:avLst/>
          </a:prstGeom>
          <a:noFill/>
        </p:spPr>
        <p:txBody>
          <a:bodyPr wrap="none" rtlCol="0">
            <a:spAutoFit/>
          </a:bodyPr>
          <a:lstStyle/>
          <a:p>
            <a:r>
              <a:rPr lang="en-GB" sz="2400" b="1" dirty="0" smtClean="0">
                <a:latin typeface="system-ui"/>
              </a:rPr>
              <a:t>Glory in Salvation and Judgement</a:t>
            </a:r>
            <a:endParaRPr lang="en-GB" sz="2400" b="1" dirty="0">
              <a:latin typeface="system-ui"/>
            </a:endParaRPr>
          </a:p>
        </p:txBody>
      </p:sp>
    </p:spTree>
    <p:extLst>
      <p:ext uri="{BB962C8B-B14F-4D97-AF65-F5344CB8AC3E}">
        <p14:creationId xmlns:p14="http://schemas.microsoft.com/office/powerpoint/2010/main" val="88345431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8281" y="1188988"/>
            <a:ext cx="7414054" cy="5324535"/>
          </a:xfrm>
          <a:prstGeom prst="rect">
            <a:avLst/>
          </a:prstGeom>
        </p:spPr>
        <p:txBody>
          <a:bodyPr wrap="square">
            <a:spAutoFit/>
          </a:bodyPr>
          <a:lstStyle/>
          <a:p>
            <a:r>
              <a:rPr lang="en-GB" sz="2000" dirty="0">
                <a:solidFill>
                  <a:srgbClr val="000000"/>
                </a:solidFill>
                <a:latin typeface="system-ui"/>
              </a:rPr>
              <a:t>God, give the king your </a:t>
            </a:r>
            <a:r>
              <a:rPr lang="en-GB" sz="2000" dirty="0" smtClean="0">
                <a:solidFill>
                  <a:srgbClr val="000000"/>
                </a:solidFill>
                <a:latin typeface="system-ui"/>
              </a:rPr>
              <a:t>justice;</a:t>
            </a:r>
            <a:r>
              <a:rPr lang="en-GB" sz="2000" dirty="0">
                <a:latin typeface="system-ui"/>
              </a:rPr>
              <a:t> </a:t>
            </a:r>
            <a:r>
              <a:rPr lang="en-GB" sz="2000" dirty="0" smtClean="0">
                <a:solidFill>
                  <a:srgbClr val="000000"/>
                </a:solidFill>
                <a:latin typeface="system-ui"/>
              </a:rPr>
              <a:t>your </a:t>
            </a:r>
            <a:r>
              <a:rPr lang="en-GB" sz="2000" dirty="0">
                <a:solidFill>
                  <a:srgbClr val="000000"/>
                </a:solidFill>
                <a:latin typeface="system-ui"/>
              </a:rPr>
              <a:t>righteousness to the </a:t>
            </a:r>
            <a:endParaRPr lang="en-GB" sz="2000" dirty="0" smtClean="0">
              <a:solidFill>
                <a:srgbClr val="000000"/>
              </a:solidFill>
              <a:latin typeface="system-ui"/>
            </a:endParaRPr>
          </a:p>
          <a:p>
            <a:r>
              <a:rPr lang="en-GB" sz="2000" dirty="0" smtClean="0">
                <a:solidFill>
                  <a:srgbClr val="000000"/>
                </a:solidFill>
                <a:latin typeface="system-ui"/>
              </a:rPr>
              <a:t>royal son.</a:t>
            </a:r>
            <a:r>
              <a:rPr lang="en-GB" sz="2000" dirty="0">
                <a:latin typeface="system-ui"/>
              </a:rPr>
              <a:t> </a:t>
            </a:r>
            <a:r>
              <a:rPr lang="en-GB" sz="2000" b="1" dirty="0" smtClean="0">
                <a:solidFill>
                  <a:srgbClr val="000000"/>
                </a:solidFill>
                <a:latin typeface="system-ui"/>
              </a:rPr>
              <a:t>He </a:t>
            </a:r>
            <a:r>
              <a:rPr lang="en-GB" sz="2000" b="1" dirty="0">
                <a:solidFill>
                  <a:srgbClr val="000000"/>
                </a:solidFill>
                <a:latin typeface="system-ui"/>
              </a:rPr>
              <a:t>will judge your people with </a:t>
            </a:r>
            <a:r>
              <a:rPr lang="en-GB" sz="2000" b="1" dirty="0" smtClean="0">
                <a:solidFill>
                  <a:srgbClr val="000000"/>
                </a:solidFill>
                <a:latin typeface="system-ui"/>
              </a:rPr>
              <a:t>righteousness</a:t>
            </a:r>
            <a:r>
              <a:rPr lang="en-GB" sz="2000" dirty="0" smtClean="0">
                <a:solidFill>
                  <a:srgbClr val="000000"/>
                </a:solidFill>
                <a:latin typeface="system-ui"/>
              </a:rPr>
              <a:t>, </a:t>
            </a:r>
          </a:p>
          <a:p>
            <a:r>
              <a:rPr lang="en-GB" sz="2000" b="1" dirty="0" smtClean="0">
                <a:solidFill>
                  <a:srgbClr val="000000"/>
                </a:solidFill>
                <a:latin typeface="system-ui"/>
              </a:rPr>
              <a:t>and </a:t>
            </a:r>
            <a:r>
              <a:rPr lang="en-GB" sz="2000" b="1" dirty="0">
                <a:solidFill>
                  <a:srgbClr val="000000"/>
                </a:solidFill>
                <a:latin typeface="system-ui"/>
              </a:rPr>
              <a:t>your poor with </a:t>
            </a:r>
            <a:r>
              <a:rPr lang="en-GB" sz="2000" b="1" dirty="0" smtClean="0">
                <a:solidFill>
                  <a:srgbClr val="000000"/>
                </a:solidFill>
                <a:latin typeface="system-ui"/>
              </a:rPr>
              <a:t>justice</a:t>
            </a:r>
            <a:r>
              <a:rPr lang="en-GB" sz="2000" dirty="0" smtClean="0">
                <a:solidFill>
                  <a:srgbClr val="000000"/>
                </a:solidFill>
                <a:latin typeface="system-ui"/>
              </a:rPr>
              <a:t>.</a:t>
            </a:r>
            <a:r>
              <a:rPr lang="en-GB" sz="2000" dirty="0">
                <a:latin typeface="system-ui"/>
              </a:rPr>
              <a:t> </a:t>
            </a:r>
            <a:r>
              <a:rPr lang="en-GB" sz="2000" dirty="0" smtClean="0">
                <a:solidFill>
                  <a:srgbClr val="000000"/>
                </a:solidFill>
                <a:latin typeface="system-ui"/>
              </a:rPr>
              <a:t>The </a:t>
            </a:r>
            <a:r>
              <a:rPr lang="en-GB" sz="2000" dirty="0">
                <a:solidFill>
                  <a:srgbClr val="000000"/>
                </a:solidFill>
                <a:latin typeface="system-ui"/>
              </a:rPr>
              <a:t>mountains shall bring </a:t>
            </a:r>
            <a:endParaRPr lang="en-GB" sz="2000" dirty="0" smtClean="0">
              <a:solidFill>
                <a:srgbClr val="000000"/>
              </a:solidFill>
              <a:latin typeface="system-ui"/>
            </a:endParaRPr>
          </a:p>
          <a:p>
            <a:r>
              <a:rPr lang="en-GB" sz="2000" b="1" dirty="0" smtClean="0">
                <a:solidFill>
                  <a:srgbClr val="000000"/>
                </a:solidFill>
                <a:latin typeface="system-ui"/>
              </a:rPr>
              <a:t>prosperity</a:t>
            </a:r>
            <a:r>
              <a:rPr lang="en-GB" sz="2000" dirty="0" smtClean="0">
                <a:solidFill>
                  <a:srgbClr val="000000"/>
                </a:solidFill>
                <a:latin typeface="system-ui"/>
              </a:rPr>
              <a:t> </a:t>
            </a:r>
            <a:r>
              <a:rPr lang="en-GB" sz="2000" dirty="0">
                <a:solidFill>
                  <a:srgbClr val="000000"/>
                </a:solidFill>
                <a:latin typeface="system-ui"/>
              </a:rPr>
              <a:t>to the </a:t>
            </a:r>
            <a:r>
              <a:rPr lang="en-GB" sz="2000" dirty="0" smtClean="0">
                <a:solidFill>
                  <a:srgbClr val="000000"/>
                </a:solidFill>
                <a:latin typeface="system-ui"/>
              </a:rPr>
              <a:t>people. The </a:t>
            </a:r>
            <a:r>
              <a:rPr lang="en-GB" sz="2000" dirty="0">
                <a:solidFill>
                  <a:srgbClr val="000000"/>
                </a:solidFill>
                <a:latin typeface="system-ui"/>
              </a:rPr>
              <a:t>hills bring the fruit of </a:t>
            </a:r>
            <a:r>
              <a:rPr lang="en-GB" sz="2000" dirty="0" smtClean="0">
                <a:solidFill>
                  <a:srgbClr val="000000"/>
                </a:solidFill>
                <a:latin typeface="system-ui"/>
              </a:rPr>
              <a:t>righteousness.</a:t>
            </a:r>
            <a:r>
              <a:rPr lang="en-GB" sz="2000" dirty="0">
                <a:latin typeface="system-ui"/>
              </a:rPr>
              <a:t> </a:t>
            </a:r>
            <a:r>
              <a:rPr lang="en-GB" sz="2000" dirty="0" smtClean="0">
                <a:solidFill>
                  <a:srgbClr val="000000"/>
                </a:solidFill>
                <a:latin typeface="system-ui"/>
              </a:rPr>
              <a:t>He </a:t>
            </a:r>
            <a:r>
              <a:rPr lang="en-GB" sz="2000" dirty="0">
                <a:solidFill>
                  <a:srgbClr val="000000"/>
                </a:solidFill>
                <a:latin typeface="system-ui"/>
              </a:rPr>
              <a:t>will judge the poor of the </a:t>
            </a:r>
            <a:r>
              <a:rPr lang="en-GB" sz="2000" dirty="0" smtClean="0">
                <a:solidFill>
                  <a:srgbClr val="000000"/>
                </a:solidFill>
                <a:latin typeface="system-ui"/>
              </a:rPr>
              <a:t>people</a:t>
            </a:r>
            <a:r>
              <a:rPr lang="en-GB" sz="2000" b="1" dirty="0" smtClean="0">
                <a:solidFill>
                  <a:srgbClr val="000000"/>
                </a:solidFill>
                <a:latin typeface="system-ui"/>
              </a:rPr>
              <a:t>. He</a:t>
            </a:r>
          </a:p>
          <a:p>
            <a:r>
              <a:rPr lang="en-GB" sz="2000" b="1" dirty="0" smtClean="0">
                <a:solidFill>
                  <a:srgbClr val="000000"/>
                </a:solidFill>
                <a:latin typeface="system-ui"/>
              </a:rPr>
              <a:t>will save </a:t>
            </a:r>
            <a:r>
              <a:rPr lang="en-GB" sz="2000" b="1" dirty="0">
                <a:solidFill>
                  <a:srgbClr val="000000"/>
                </a:solidFill>
                <a:latin typeface="system-ui"/>
              </a:rPr>
              <a:t>the children of the </a:t>
            </a:r>
            <a:r>
              <a:rPr lang="en-GB" sz="2000" b="1" dirty="0" smtClean="0">
                <a:solidFill>
                  <a:srgbClr val="000000"/>
                </a:solidFill>
                <a:latin typeface="system-ui"/>
              </a:rPr>
              <a:t>needy, and </a:t>
            </a:r>
            <a:r>
              <a:rPr lang="en-GB" sz="2000" b="1" dirty="0">
                <a:solidFill>
                  <a:srgbClr val="000000"/>
                </a:solidFill>
                <a:latin typeface="system-ui"/>
              </a:rPr>
              <a:t>will break the </a:t>
            </a:r>
            <a:endParaRPr lang="en-GB" sz="2000" b="1" dirty="0" smtClean="0">
              <a:solidFill>
                <a:srgbClr val="000000"/>
              </a:solidFill>
              <a:latin typeface="system-ui"/>
            </a:endParaRPr>
          </a:p>
          <a:p>
            <a:r>
              <a:rPr lang="en-GB" sz="2000" b="1" dirty="0" smtClean="0">
                <a:solidFill>
                  <a:srgbClr val="000000"/>
                </a:solidFill>
                <a:latin typeface="system-ui"/>
              </a:rPr>
              <a:t>oppressor in pieces</a:t>
            </a:r>
            <a:r>
              <a:rPr lang="en-GB" sz="2000" dirty="0" smtClean="0">
                <a:solidFill>
                  <a:srgbClr val="000000"/>
                </a:solidFill>
                <a:latin typeface="system-ui"/>
              </a:rPr>
              <a:t> ...</a:t>
            </a:r>
            <a:endParaRPr lang="en-GB" sz="2000" dirty="0" smtClean="0">
              <a:solidFill>
                <a:srgbClr val="000000"/>
              </a:solidFill>
              <a:latin typeface="system-ui"/>
            </a:endParaRPr>
          </a:p>
          <a:p>
            <a:endParaRPr lang="en-GB" sz="2000" dirty="0" smtClean="0">
              <a:solidFill>
                <a:srgbClr val="000000"/>
              </a:solidFill>
              <a:latin typeface="system-ui"/>
            </a:endParaRPr>
          </a:p>
          <a:p>
            <a:r>
              <a:rPr lang="en-GB" sz="2000" b="1" dirty="0" smtClean="0">
                <a:solidFill>
                  <a:srgbClr val="000000"/>
                </a:solidFill>
                <a:latin typeface="system-ui"/>
              </a:rPr>
              <a:t>He </a:t>
            </a:r>
            <a:r>
              <a:rPr lang="en-GB" sz="2000" b="1" dirty="0">
                <a:solidFill>
                  <a:srgbClr val="000000"/>
                </a:solidFill>
                <a:latin typeface="system-ui"/>
              </a:rPr>
              <a:t>shall have dominion also from sea to </a:t>
            </a:r>
            <a:r>
              <a:rPr lang="en-GB" sz="2000" b="1" dirty="0" smtClean="0">
                <a:solidFill>
                  <a:srgbClr val="000000"/>
                </a:solidFill>
                <a:latin typeface="system-ui"/>
              </a:rPr>
              <a:t>se</a:t>
            </a:r>
            <a:r>
              <a:rPr lang="en-GB" sz="2000" dirty="0" smtClean="0">
                <a:solidFill>
                  <a:srgbClr val="000000"/>
                </a:solidFill>
                <a:latin typeface="system-ui"/>
              </a:rPr>
              <a:t>a, from </a:t>
            </a:r>
            <a:r>
              <a:rPr lang="en-GB" sz="2000" dirty="0">
                <a:solidFill>
                  <a:srgbClr val="000000"/>
                </a:solidFill>
                <a:latin typeface="system-ui"/>
              </a:rPr>
              <a:t>the River to the ends of the </a:t>
            </a:r>
            <a:r>
              <a:rPr lang="en-GB" sz="2000" dirty="0" smtClean="0">
                <a:solidFill>
                  <a:srgbClr val="000000"/>
                </a:solidFill>
                <a:latin typeface="system-ui"/>
              </a:rPr>
              <a:t>earth. Yes</a:t>
            </a:r>
            <a:r>
              <a:rPr lang="en-GB" sz="2000" dirty="0">
                <a:solidFill>
                  <a:srgbClr val="000000"/>
                </a:solidFill>
                <a:latin typeface="system-ui"/>
              </a:rPr>
              <a:t>, all kings shall fall down before him.</a:t>
            </a:r>
            <a:r>
              <a:rPr lang="en-GB" sz="2000" dirty="0">
                <a:latin typeface="system-ui"/>
              </a:rPr>
              <a:t/>
            </a:r>
            <a:br>
              <a:rPr lang="en-GB" sz="2000" dirty="0">
                <a:latin typeface="system-ui"/>
              </a:rPr>
            </a:br>
            <a:r>
              <a:rPr lang="en-GB" sz="2000" b="1" dirty="0" smtClean="0">
                <a:solidFill>
                  <a:srgbClr val="000000"/>
                </a:solidFill>
                <a:latin typeface="system-ui"/>
              </a:rPr>
              <a:t>All </a:t>
            </a:r>
            <a:r>
              <a:rPr lang="en-GB" sz="2000" b="1" dirty="0">
                <a:solidFill>
                  <a:srgbClr val="000000"/>
                </a:solidFill>
                <a:latin typeface="system-ui"/>
              </a:rPr>
              <a:t>nations shall serve </a:t>
            </a:r>
            <a:r>
              <a:rPr lang="en-GB" sz="2000" b="1" dirty="0" smtClean="0">
                <a:solidFill>
                  <a:srgbClr val="000000"/>
                </a:solidFill>
                <a:latin typeface="system-ui"/>
              </a:rPr>
              <a:t>him.</a:t>
            </a:r>
            <a:r>
              <a:rPr lang="en-GB" sz="2000" b="1" dirty="0">
                <a:latin typeface="system-ui"/>
              </a:rPr>
              <a:t> </a:t>
            </a:r>
            <a:r>
              <a:rPr lang="en-GB" sz="2000" dirty="0" smtClean="0">
                <a:solidFill>
                  <a:srgbClr val="000000"/>
                </a:solidFill>
                <a:latin typeface="system-ui"/>
              </a:rPr>
              <a:t>For </a:t>
            </a:r>
            <a:r>
              <a:rPr lang="en-GB" sz="2000" dirty="0">
                <a:solidFill>
                  <a:srgbClr val="000000"/>
                </a:solidFill>
                <a:latin typeface="system-ui"/>
              </a:rPr>
              <a:t>he will deliver the needy when he </a:t>
            </a:r>
            <a:r>
              <a:rPr lang="en-GB" sz="2000" dirty="0" smtClean="0">
                <a:solidFill>
                  <a:srgbClr val="000000"/>
                </a:solidFill>
                <a:latin typeface="system-ui"/>
              </a:rPr>
              <a:t>cries ...</a:t>
            </a:r>
            <a:endParaRPr lang="en-GB" sz="2000" dirty="0" smtClean="0">
              <a:solidFill>
                <a:srgbClr val="000000"/>
              </a:solidFill>
              <a:latin typeface="system-ui"/>
            </a:endParaRPr>
          </a:p>
          <a:p>
            <a:endParaRPr lang="en-GB" sz="2000" dirty="0" smtClean="0">
              <a:solidFill>
                <a:srgbClr val="000000"/>
              </a:solidFill>
              <a:latin typeface="system-ui"/>
            </a:endParaRPr>
          </a:p>
          <a:p>
            <a:r>
              <a:rPr lang="en-GB" sz="2000" b="1" dirty="0" smtClean="0">
                <a:solidFill>
                  <a:srgbClr val="000000"/>
                </a:solidFill>
                <a:latin typeface="system-ui"/>
              </a:rPr>
              <a:t>His </a:t>
            </a:r>
            <a:r>
              <a:rPr lang="en-GB" sz="2000" b="1" dirty="0">
                <a:solidFill>
                  <a:srgbClr val="000000"/>
                </a:solidFill>
                <a:latin typeface="system-ui"/>
              </a:rPr>
              <a:t>name endures forever</a:t>
            </a:r>
            <a:r>
              <a:rPr lang="en-GB" sz="2000" dirty="0" smtClean="0">
                <a:solidFill>
                  <a:srgbClr val="000000"/>
                </a:solidFill>
                <a:latin typeface="system-ui"/>
              </a:rPr>
              <a:t>.</a:t>
            </a:r>
            <a:r>
              <a:rPr lang="en-GB" sz="2000" dirty="0">
                <a:solidFill>
                  <a:srgbClr val="000000"/>
                </a:solidFill>
                <a:latin typeface="system-ui"/>
              </a:rPr>
              <a:t> His name continues as long as the </a:t>
            </a:r>
            <a:r>
              <a:rPr lang="en-GB" sz="2000" dirty="0" smtClean="0">
                <a:solidFill>
                  <a:srgbClr val="000000"/>
                </a:solidFill>
                <a:latin typeface="system-ui"/>
              </a:rPr>
              <a:t>sun.</a:t>
            </a:r>
            <a:r>
              <a:rPr lang="en-GB" sz="2000" dirty="0">
                <a:latin typeface="system-ui"/>
              </a:rPr>
              <a:t> </a:t>
            </a:r>
            <a:r>
              <a:rPr lang="en-GB" sz="2000" dirty="0" smtClean="0">
                <a:solidFill>
                  <a:srgbClr val="000000"/>
                </a:solidFill>
                <a:latin typeface="system-ui"/>
              </a:rPr>
              <a:t>Men </a:t>
            </a:r>
            <a:r>
              <a:rPr lang="en-GB" sz="2000" dirty="0">
                <a:solidFill>
                  <a:srgbClr val="000000"/>
                </a:solidFill>
                <a:latin typeface="system-ui"/>
              </a:rPr>
              <a:t>shall be blessed by </a:t>
            </a:r>
            <a:r>
              <a:rPr lang="en-GB" sz="2000" dirty="0" smtClean="0">
                <a:solidFill>
                  <a:srgbClr val="000000"/>
                </a:solidFill>
                <a:latin typeface="system-ui"/>
              </a:rPr>
              <a:t>him</a:t>
            </a:r>
            <a:r>
              <a:rPr lang="en-GB" sz="2000" b="1" dirty="0" smtClean="0">
                <a:solidFill>
                  <a:srgbClr val="000000"/>
                </a:solidFill>
                <a:latin typeface="system-ui"/>
              </a:rPr>
              <a:t>.</a:t>
            </a:r>
            <a:r>
              <a:rPr lang="en-GB" sz="2000" b="1" dirty="0">
                <a:latin typeface="system-ui"/>
              </a:rPr>
              <a:t> </a:t>
            </a:r>
            <a:r>
              <a:rPr lang="en-GB" sz="2000" b="1" dirty="0" smtClean="0">
                <a:solidFill>
                  <a:srgbClr val="000000"/>
                </a:solidFill>
                <a:latin typeface="system-ui"/>
              </a:rPr>
              <a:t>All </a:t>
            </a:r>
            <a:r>
              <a:rPr lang="en-GB" sz="2000" b="1" dirty="0">
                <a:solidFill>
                  <a:srgbClr val="000000"/>
                </a:solidFill>
                <a:latin typeface="system-ui"/>
              </a:rPr>
              <a:t>nations will call him </a:t>
            </a:r>
            <a:r>
              <a:rPr lang="en-GB" sz="2000" b="1" dirty="0" smtClean="0">
                <a:solidFill>
                  <a:srgbClr val="000000"/>
                </a:solidFill>
                <a:latin typeface="system-ui"/>
              </a:rPr>
              <a:t>blessed</a:t>
            </a:r>
            <a:r>
              <a:rPr lang="en-GB" sz="2000" dirty="0" smtClean="0">
                <a:solidFill>
                  <a:srgbClr val="000000"/>
                </a:solidFill>
                <a:latin typeface="system-ui"/>
              </a:rPr>
              <a:t>. Blessed </a:t>
            </a:r>
            <a:r>
              <a:rPr lang="en-GB" sz="2000" dirty="0">
                <a:solidFill>
                  <a:srgbClr val="000000"/>
                </a:solidFill>
                <a:latin typeface="system-ui"/>
              </a:rPr>
              <a:t>be his glorious name forever</a:t>
            </a:r>
            <a:r>
              <a:rPr lang="en-GB" sz="2000" dirty="0" smtClean="0">
                <a:solidFill>
                  <a:srgbClr val="000000"/>
                </a:solidFill>
                <a:latin typeface="system-ui"/>
              </a:rPr>
              <a:t>!</a:t>
            </a:r>
            <a:endParaRPr lang="en-GB" sz="2000" dirty="0">
              <a:latin typeface="system-ui"/>
            </a:endParaRPr>
          </a:p>
          <a:p>
            <a:r>
              <a:rPr lang="en-GB" sz="2000" b="1" dirty="0" smtClean="0">
                <a:solidFill>
                  <a:srgbClr val="000000"/>
                </a:solidFill>
                <a:latin typeface="system-ui"/>
              </a:rPr>
              <a:t>Let </a:t>
            </a:r>
            <a:r>
              <a:rPr lang="en-GB" sz="2000" b="1" dirty="0">
                <a:solidFill>
                  <a:srgbClr val="000000"/>
                </a:solidFill>
                <a:latin typeface="system-ui"/>
              </a:rPr>
              <a:t>the whole earth be filled with his glory</a:t>
            </a:r>
            <a:r>
              <a:rPr lang="en-GB" sz="2000" dirty="0" smtClean="0">
                <a:solidFill>
                  <a:srgbClr val="000000"/>
                </a:solidFill>
                <a:latin typeface="system-ui"/>
              </a:rPr>
              <a:t>! Psalm 72</a:t>
            </a:r>
            <a:endParaRPr lang="en-GB" sz="2000" dirty="0">
              <a:latin typeface="system-ui"/>
            </a:endParaRPr>
          </a:p>
        </p:txBody>
      </p:sp>
      <p:sp>
        <p:nvSpPr>
          <p:cNvPr id="3" name="TextBox 2"/>
          <p:cNvSpPr txBox="1"/>
          <p:nvPr/>
        </p:nvSpPr>
        <p:spPr>
          <a:xfrm>
            <a:off x="1202725" y="107091"/>
            <a:ext cx="3892412" cy="461665"/>
          </a:xfrm>
          <a:prstGeom prst="rect">
            <a:avLst/>
          </a:prstGeom>
          <a:noFill/>
        </p:spPr>
        <p:txBody>
          <a:bodyPr wrap="none" rtlCol="0">
            <a:spAutoFit/>
          </a:bodyPr>
          <a:lstStyle/>
          <a:p>
            <a:r>
              <a:rPr lang="en-GB" sz="2400" b="1" dirty="0" smtClean="0">
                <a:latin typeface="system-ui"/>
              </a:rPr>
              <a:t>The Reign of the Messiah</a:t>
            </a:r>
            <a:endParaRPr lang="en-GB" sz="2400" b="1" dirty="0">
              <a:latin typeface="system-ui"/>
            </a:endParaRPr>
          </a:p>
        </p:txBody>
      </p:sp>
      <p:sp>
        <p:nvSpPr>
          <p:cNvPr id="4" name="Rectangle 3"/>
          <p:cNvSpPr/>
          <p:nvPr/>
        </p:nvSpPr>
        <p:spPr>
          <a:xfrm>
            <a:off x="1105475" y="647637"/>
            <a:ext cx="4971233" cy="400110"/>
          </a:xfrm>
          <a:prstGeom prst="rect">
            <a:avLst/>
          </a:prstGeom>
        </p:spPr>
        <p:txBody>
          <a:bodyPr wrap="none">
            <a:spAutoFit/>
          </a:bodyPr>
          <a:lstStyle/>
          <a:p>
            <a:r>
              <a:rPr lang="en-GB" sz="2000" dirty="0" smtClean="0">
                <a:solidFill>
                  <a:srgbClr val="000000"/>
                </a:solidFill>
                <a:latin typeface="system-ui"/>
              </a:rPr>
              <a:t>He shall </a:t>
            </a:r>
            <a:r>
              <a:rPr lang="en-GB" sz="2000" dirty="0">
                <a:solidFill>
                  <a:srgbClr val="000000"/>
                </a:solidFill>
                <a:latin typeface="system-ui"/>
              </a:rPr>
              <a:t>sit and rule </a:t>
            </a:r>
            <a:r>
              <a:rPr lang="en-GB" sz="2000" dirty="0" smtClean="0">
                <a:solidFill>
                  <a:srgbClr val="000000"/>
                </a:solidFill>
                <a:latin typeface="system-ui"/>
              </a:rPr>
              <a:t>upon </a:t>
            </a:r>
            <a:r>
              <a:rPr lang="en-GB" sz="2000" dirty="0">
                <a:solidFill>
                  <a:srgbClr val="000000"/>
                </a:solidFill>
                <a:latin typeface="system-ui"/>
              </a:rPr>
              <a:t>his </a:t>
            </a:r>
            <a:r>
              <a:rPr lang="en-GB" sz="2000" dirty="0" smtClean="0">
                <a:solidFill>
                  <a:srgbClr val="000000"/>
                </a:solidFill>
                <a:latin typeface="system-ui"/>
              </a:rPr>
              <a:t>throne 6:13c</a:t>
            </a:r>
            <a:endParaRPr lang="en-GB" sz="2000" dirty="0"/>
          </a:p>
        </p:txBody>
      </p:sp>
    </p:spTree>
    <p:extLst>
      <p:ext uri="{BB962C8B-B14F-4D97-AF65-F5344CB8AC3E}">
        <p14:creationId xmlns:p14="http://schemas.microsoft.com/office/powerpoint/2010/main" val="67159716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1779" y="1833005"/>
            <a:ext cx="8394357" cy="3785652"/>
          </a:xfrm>
          <a:prstGeom prst="rect">
            <a:avLst/>
          </a:prstGeom>
        </p:spPr>
        <p:txBody>
          <a:bodyPr wrap="square">
            <a:spAutoFit/>
          </a:bodyPr>
          <a:lstStyle/>
          <a:p>
            <a:r>
              <a:rPr lang="en-GB" sz="2000" dirty="0" smtClean="0">
                <a:solidFill>
                  <a:srgbClr val="000000"/>
                </a:solidFill>
                <a:latin typeface="system-ui"/>
              </a:rPr>
              <a:t>For </a:t>
            </a:r>
            <a:r>
              <a:rPr lang="en-GB" sz="2000" b="1" dirty="0">
                <a:solidFill>
                  <a:srgbClr val="000000"/>
                </a:solidFill>
                <a:latin typeface="system-ui"/>
              </a:rPr>
              <a:t>the priesthood being changed, there is of necessity </a:t>
            </a:r>
            <a:endParaRPr lang="en-GB" sz="2000" b="1" dirty="0" smtClean="0">
              <a:solidFill>
                <a:srgbClr val="000000"/>
              </a:solidFill>
              <a:latin typeface="system-ui"/>
            </a:endParaRPr>
          </a:p>
          <a:p>
            <a:r>
              <a:rPr lang="en-GB" sz="2000" b="1" dirty="0" smtClean="0">
                <a:solidFill>
                  <a:srgbClr val="000000"/>
                </a:solidFill>
                <a:latin typeface="system-ui"/>
              </a:rPr>
              <a:t>a change made </a:t>
            </a:r>
            <a:r>
              <a:rPr lang="en-GB" sz="2000" b="1" dirty="0">
                <a:solidFill>
                  <a:srgbClr val="000000"/>
                </a:solidFill>
                <a:latin typeface="system-ui"/>
              </a:rPr>
              <a:t>also in the law</a:t>
            </a:r>
            <a:r>
              <a:rPr lang="en-GB" sz="2000" dirty="0">
                <a:solidFill>
                  <a:srgbClr val="000000"/>
                </a:solidFill>
                <a:latin typeface="system-ui"/>
              </a:rPr>
              <a:t>. </a:t>
            </a:r>
            <a:r>
              <a:rPr lang="en-GB" sz="2000" dirty="0" smtClean="0">
                <a:solidFill>
                  <a:srgbClr val="000000"/>
                </a:solidFill>
                <a:latin typeface="system-ui"/>
              </a:rPr>
              <a:t>For </a:t>
            </a:r>
            <a:r>
              <a:rPr lang="en-GB" sz="2000" dirty="0">
                <a:solidFill>
                  <a:srgbClr val="000000"/>
                </a:solidFill>
                <a:latin typeface="system-ui"/>
              </a:rPr>
              <a:t>he of whom these </a:t>
            </a:r>
            <a:endParaRPr lang="en-GB" sz="2000" dirty="0" smtClean="0">
              <a:solidFill>
                <a:srgbClr val="000000"/>
              </a:solidFill>
              <a:latin typeface="system-ui"/>
            </a:endParaRPr>
          </a:p>
          <a:p>
            <a:r>
              <a:rPr lang="en-GB" sz="2000" dirty="0" smtClean="0">
                <a:solidFill>
                  <a:srgbClr val="000000"/>
                </a:solidFill>
                <a:latin typeface="system-ui"/>
              </a:rPr>
              <a:t>things are said </a:t>
            </a:r>
            <a:r>
              <a:rPr lang="en-GB" sz="2000" dirty="0">
                <a:solidFill>
                  <a:srgbClr val="000000"/>
                </a:solidFill>
                <a:latin typeface="system-ui"/>
              </a:rPr>
              <a:t>belongs </a:t>
            </a:r>
            <a:r>
              <a:rPr lang="en-GB" sz="2000" dirty="0" smtClean="0">
                <a:solidFill>
                  <a:srgbClr val="000000"/>
                </a:solidFill>
                <a:latin typeface="system-ui"/>
              </a:rPr>
              <a:t>to </a:t>
            </a:r>
            <a:r>
              <a:rPr lang="en-GB" sz="2000" dirty="0">
                <a:solidFill>
                  <a:srgbClr val="000000"/>
                </a:solidFill>
                <a:latin typeface="system-ui"/>
              </a:rPr>
              <a:t>another tribe, from which no </a:t>
            </a:r>
            <a:r>
              <a:rPr lang="en-GB" sz="2000" dirty="0" smtClean="0">
                <a:solidFill>
                  <a:srgbClr val="000000"/>
                </a:solidFill>
                <a:latin typeface="system-ui"/>
              </a:rPr>
              <a:t>one</a:t>
            </a:r>
          </a:p>
          <a:p>
            <a:r>
              <a:rPr lang="en-GB" sz="2000" dirty="0" smtClean="0">
                <a:solidFill>
                  <a:srgbClr val="000000"/>
                </a:solidFill>
                <a:latin typeface="system-ui"/>
              </a:rPr>
              <a:t> </a:t>
            </a:r>
            <a:r>
              <a:rPr lang="en-GB" sz="2000" dirty="0">
                <a:solidFill>
                  <a:srgbClr val="000000"/>
                </a:solidFill>
                <a:latin typeface="system-ui"/>
              </a:rPr>
              <a:t>has </a:t>
            </a:r>
            <a:r>
              <a:rPr lang="en-GB" sz="2000" dirty="0" smtClean="0">
                <a:solidFill>
                  <a:srgbClr val="000000"/>
                </a:solidFill>
                <a:latin typeface="system-ui"/>
              </a:rPr>
              <a:t>officiated at </a:t>
            </a:r>
            <a:r>
              <a:rPr lang="en-GB" sz="2000" dirty="0">
                <a:solidFill>
                  <a:srgbClr val="000000"/>
                </a:solidFill>
                <a:latin typeface="system-ui"/>
              </a:rPr>
              <a:t>the altar. </a:t>
            </a:r>
            <a:endParaRPr lang="en-GB" sz="2000" dirty="0" smtClean="0">
              <a:solidFill>
                <a:srgbClr val="000000"/>
              </a:solidFill>
              <a:latin typeface="system-ui"/>
            </a:endParaRPr>
          </a:p>
          <a:p>
            <a:r>
              <a:rPr lang="en-GB" sz="2000" dirty="0" smtClean="0">
                <a:solidFill>
                  <a:srgbClr val="000000"/>
                </a:solidFill>
                <a:latin typeface="system-ui"/>
              </a:rPr>
              <a:t> </a:t>
            </a:r>
          </a:p>
          <a:p>
            <a:r>
              <a:rPr lang="en-GB" sz="2000" b="1" dirty="0" smtClean="0">
                <a:solidFill>
                  <a:srgbClr val="000000"/>
                </a:solidFill>
                <a:latin typeface="system-ui"/>
              </a:rPr>
              <a:t>For it is </a:t>
            </a:r>
            <a:r>
              <a:rPr lang="en-GB" sz="2000" b="1" dirty="0">
                <a:solidFill>
                  <a:srgbClr val="000000"/>
                </a:solidFill>
                <a:latin typeface="system-ui"/>
              </a:rPr>
              <a:t>evident that our Lord has sprung out of Judah</a:t>
            </a:r>
            <a:r>
              <a:rPr lang="en-GB" sz="2000" dirty="0">
                <a:solidFill>
                  <a:srgbClr val="000000"/>
                </a:solidFill>
                <a:latin typeface="system-ui"/>
              </a:rPr>
              <a:t>, about </a:t>
            </a:r>
            <a:endParaRPr lang="en-GB" sz="2000" dirty="0" smtClean="0">
              <a:solidFill>
                <a:srgbClr val="000000"/>
              </a:solidFill>
              <a:latin typeface="system-ui"/>
            </a:endParaRPr>
          </a:p>
          <a:p>
            <a:r>
              <a:rPr lang="en-GB" sz="2000" dirty="0" smtClean="0">
                <a:solidFill>
                  <a:srgbClr val="000000"/>
                </a:solidFill>
                <a:latin typeface="system-ui"/>
              </a:rPr>
              <a:t>which tribe </a:t>
            </a:r>
            <a:r>
              <a:rPr lang="en-GB" sz="2000" dirty="0">
                <a:solidFill>
                  <a:srgbClr val="000000"/>
                </a:solidFill>
                <a:latin typeface="system-ui"/>
              </a:rPr>
              <a:t>Moses spoke nothing concerning priesthood. </a:t>
            </a:r>
            <a:r>
              <a:rPr lang="en-GB" sz="2000" dirty="0" smtClean="0">
                <a:solidFill>
                  <a:srgbClr val="000000"/>
                </a:solidFill>
                <a:latin typeface="system-ui"/>
              </a:rPr>
              <a:t>This </a:t>
            </a:r>
            <a:r>
              <a:rPr lang="en-GB" sz="2000" dirty="0">
                <a:solidFill>
                  <a:srgbClr val="000000"/>
                </a:solidFill>
                <a:latin typeface="system-ui"/>
              </a:rPr>
              <a:t>is </a:t>
            </a:r>
            <a:r>
              <a:rPr lang="en-GB" sz="2000" b="1" dirty="0">
                <a:solidFill>
                  <a:srgbClr val="000000"/>
                </a:solidFill>
                <a:latin typeface="system-ui"/>
              </a:rPr>
              <a:t>yet more abundantly evident</a:t>
            </a:r>
            <a:r>
              <a:rPr lang="en-GB" sz="2000" dirty="0">
                <a:solidFill>
                  <a:srgbClr val="000000"/>
                </a:solidFill>
                <a:latin typeface="system-ui"/>
              </a:rPr>
              <a:t>, if </a:t>
            </a:r>
            <a:r>
              <a:rPr lang="en-GB" sz="2000" b="1" dirty="0">
                <a:solidFill>
                  <a:srgbClr val="000000"/>
                </a:solidFill>
                <a:latin typeface="system-ui"/>
              </a:rPr>
              <a:t>after the likeness of Melchizedek there </a:t>
            </a:r>
            <a:endParaRPr lang="en-GB" sz="2000" b="1" dirty="0" smtClean="0">
              <a:solidFill>
                <a:srgbClr val="000000"/>
              </a:solidFill>
              <a:latin typeface="system-ui"/>
            </a:endParaRPr>
          </a:p>
          <a:p>
            <a:r>
              <a:rPr lang="en-GB" sz="2000" b="1" dirty="0" smtClean="0">
                <a:solidFill>
                  <a:srgbClr val="000000"/>
                </a:solidFill>
                <a:latin typeface="system-ui"/>
              </a:rPr>
              <a:t>arises </a:t>
            </a:r>
            <a:r>
              <a:rPr lang="en-GB" sz="2000" b="1" dirty="0">
                <a:solidFill>
                  <a:srgbClr val="000000"/>
                </a:solidFill>
                <a:latin typeface="system-ui"/>
              </a:rPr>
              <a:t>another priest</a:t>
            </a:r>
            <a:r>
              <a:rPr lang="en-GB" sz="2000" b="1" dirty="0" smtClean="0">
                <a:solidFill>
                  <a:srgbClr val="000000"/>
                </a:solidFill>
                <a:latin typeface="system-ui"/>
              </a:rPr>
              <a:t>, who </a:t>
            </a:r>
            <a:r>
              <a:rPr lang="en-GB" sz="2000" b="1" dirty="0">
                <a:solidFill>
                  <a:srgbClr val="000000"/>
                </a:solidFill>
                <a:latin typeface="system-ui"/>
              </a:rPr>
              <a:t>has been made, not after the law of a fleshly commandment, but after the power of an endless life; </a:t>
            </a:r>
            <a:r>
              <a:rPr lang="en-GB" sz="2000" b="1" dirty="0" smtClean="0">
                <a:solidFill>
                  <a:srgbClr val="000000"/>
                </a:solidFill>
                <a:latin typeface="system-ui"/>
              </a:rPr>
              <a:t>for </a:t>
            </a:r>
            <a:endParaRPr lang="en-GB" sz="2000" b="1" dirty="0" smtClean="0">
              <a:solidFill>
                <a:srgbClr val="000000"/>
              </a:solidFill>
              <a:latin typeface="system-ui"/>
            </a:endParaRPr>
          </a:p>
          <a:p>
            <a:r>
              <a:rPr lang="en-GB" sz="2000" b="1" dirty="0" smtClean="0">
                <a:solidFill>
                  <a:srgbClr val="000000"/>
                </a:solidFill>
                <a:latin typeface="system-ui"/>
              </a:rPr>
              <a:t>it </a:t>
            </a:r>
            <a:r>
              <a:rPr lang="en-GB" sz="2000" b="1" dirty="0">
                <a:solidFill>
                  <a:srgbClr val="000000"/>
                </a:solidFill>
                <a:latin typeface="system-ui"/>
              </a:rPr>
              <a:t>is testified, “You are a priest forever, according to the order of Melchizedek</a:t>
            </a:r>
            <a:r>
              <a:rPr lang="en-GB" sz="2000" dirty="0">
                <a:solidFill>
                  <a:srgbClr val="000000"/>
                </a:solidFill>
                <a:latin typeface="system-ui"/>
              </a:rPr>
              <a:t>.” Heb. </a:t>
            </a:r>
            <a:r>
              <a:rPr lang="en-GB" sz="2000" dirty="0" smtClean="0">
                <a:solidFill>
                  <a:srgbClr val="000000"/>
                </a:solidFill>
                <a:latin typeface="system-ui"/>
              </a:rPr>
              <a:t>7:12-17</a:t>
            </a:r>
            <a:endParaRPr lang="en-GB" sz="2000" dirty="0">
              <a:solidFill>
                <a:srgbClr val="000000"/>
              </a:solidFill>
              <a:latin typeface="system-ui"/>
            </a:endParaRPr>
          </a:p>
        </p:txBody>
      </p:sp>
      <p:sp>
        <p:nvSpPr>
          <p:cNvPr id="3" name="TextBox 2"/>
          <p:cNvSpPr txBox="1"/>
          <p:nvPr/>
        </p:nvSpPr>
        <p:spPr>
          <a:xfrm>
            <a:off x="2339545" y="256814"/>
            <a:ext cx="2440092" cy="461665"/>
          </a:xfrm>
          <a:prstGeom prst="rect">
            <a:avLst/>
          </a:prstGeom>
          <a:noFill/>
        </p:spPr>
        <p:txBody>
          <a:bodyPr wrap="none" rtlCol="0">
            <a:spAutoFit/>
          </a:bodyPr>
          <a:lstStyle/>
          <a:p>
            <a:r>
              <a:rPr lang="en-GB" sz="2400" b="1" dirty="0" smtClean="0">
                <a:solidFill>
                  <a:prstClr val="black"/>
                </a:solidFill>
                <a:latin typeface="system-ui"/>
              </a:rPr>
              <a:t>King </a:t>
            </a:r>
            <a:r>
              <a:rPr lang="en-GB" sz="2400" b="1" dirty="0" smtClean="0">
                <a:solidFill>
                  <a:prstClr val="black"/>
                </a:solidFill>
                <a:latin typeface="system-ui"/>
              </a:rPr>
              <a:t>and Priest</a:t>
            </a:r>
            <a:endParaRPr lang="en-GB" sz="2400" b="1" dirty="0">
              <a:solidFill>
                <a:prstClr val="black"/>
              </a:solidFill>
              <a:latin typeface="system-ui"/>
            </a:endParaRPr>
          </a:p>
        </p:txBody>
      </p:sp>
      <p:sp>
        <p:nvSpPr>
          <p:cNvPr id="4" name="Rectangle 3"/>
          <p:cNvSpPr/>
          <p:nvPr/>
        </p:nvSpPr>
        <p:spPr>
          <a:xfrm>
            <a:off x="92095" y="936099"/>
            <a:ext cx="7346883" cy="1015663"/>
          </a:xfrm>
          <a:prstGeom prst="rect">
            <a:avLst/>
          </a:prstGeom>
        </p:spPr>
        <p:txBody>
          <a:bodyPr wrap="none">
            <a:spAutoFit/>
          </a:bodyPr>
          <a:lstStyle/>
          <a:p>
            <a:pPr lvl="0" algn="ctr"/>
            <a:r>
              <a:rPr lang="en-GB" sz="2000" dirty="0">
                <a:solidFill>
                  <a:srgbClr val="000000"/>
                </a:solidFill>
                <a:latin typeface="system-ui"/>
              </a:rPr>
              <a:t>He shall be a priest on his </a:t>
            </a:r>
            <a:r>
              <a:rPr lang="en-GB" sz="2000" dirty="0" smtClean="0">
                <a:solidFill>
                  <a:srgbClr val="000000"/>
                </a:solidFill>
                <a:latin typeface="system-ui"/>
              </a:rPr>
              <a:t>throne </a:t>
            </a:r>
            <a:r>
              <a:rPr lang="en-GB" sz="2000" dirty="0">
                <a:solidFill>
                  <a:srgbClr val="000000"/>
                </a:solidFill>
                <a:latin typeface="system-ui"/>
              </a:rPr>
              <a:t>and the counsel of </a:t>
            </a:r>
            <a:r>
              <a:rPr lang="en-GB" sz="2000" dirty="0" smtClean="0">
                <a:solidFill>
                  <a:srgbClr val="000000"/>
                </a:solidFill>
                <a:latin typeface="system-ui"/>
              </a:rPr>
              <a:t>peace</a:t>
            </a:r>
          </a:p>
          <a:p>
            <a:pPr lvl="0" algn="ctr"/>
            <a:r>
              <a:rPr lang="en-GB" sz="2000" dirty="0" smtClean="0">
                <a:solidFill>
                  <a:srgbClr val="000000"/>
                </a:solidFill>
                <a:latin typeface="system-ui"/>
              </a:rPr>
              <a:t>shall </a:t>
            </a:r>
            <a:r>
              <a:rPr lang="en-GB" sz="2000" dirty="0">
                <a:solidFill>
                  <a:srgbClr val="000000"/>
                </a:solidFill>
                <a:latin typeface="system-ui"/>
              </a:rPr>
              <a:t>be between them </a:t>
            </a:r>
            <a:r>
              <a:rPr lang="en-GB" sz="2000" dirty="0" smtClean="0">
                <a:solidFill>
                  <a:srgbClr val="000000"/>
                </a:solidFill>
                <a:latin typeface="system-ui"/>
              </a:rPr>
              <a:t>both 6:13d</a:t>
            </a:r>
            <a:endParaRPr lang="en-GB" sz="2000" dirty="0">
              <a:solidFill>
                <a:prstClr val="black"/>
              </a:solidFill>
              <a:latin typeface="system-ui"/>
            </a:endParaRPr>
          </a:p>
          <a:p>
            <a:pPr lvl="0"/>
            <a:endParaRPr lang="en-GB" sz="2000" b="1" dirty="0">
              <a:solidFill>
                <a:prstClr val="black"/>
              </a:solidFill>
            </a:endParaRPr>
          </a:p>
        </p:txBody>
      </p:sp>
      <p:sp>
        <p:nvSpPr>
          <p:cNvPr id="6" name="TextBox 5"/>
          <p:cNvSpPr txBox="1"/>
          <p:nvPr/>
        </p:nvSpPr>
        <p:spPr>
          <a:xfrm>
            <a:off x="281779" y="5890055"/>
            <a:ext cx="7877478" cy="461665"/>
          </a:xfrm>
          <a:prstGeom prst="rect">
            <a:avLst/>
          </a:prstGeom>
          <a:noFill/>
        </p:spPr>
        <p:txBody>
          <a:bodyPr wrap="none" rtlCol="0">
            <a:spAutoFit/>
          </a:bodyPr>
          <a:lstStyle/>
          <a:p>
            <a:r>
              <a:rPr lang="en-GB" sz="2400" b="1" dirty="0" smtClean="0">
                <a:latin typeface="system-ui"/>
              </a:rPr>
              <a:t>“He combines regal majesty with priestly mediation”</a:t>
            </a:r>
            <a:endParaRPr lang="en-GB" sz="2400" b="1" dirty="0">
              <a:latin typeface="system-ui"/>
            </a:endParaRPr>
          </a:p>
        </p:txBody>
      </p:sp>
    </p:spTree>
    <p:extLst>
      <p:ext uri="{BB962C8B-B14F-4D97-AF65-F5344CB8AC3E}">
        <p14:creationId xmlns:p14="http://schemas.microsoft.com/office/powerpoint/2010/main" val="45029054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06380" y="329514"/>
            <a:ext cx="3470630" cy="461665"/>
          </a:xfrm>
          <a:prstGeom prst="rect">
            <a:avLst/>
          </a:prstGeom>
          <a:noFill/>
        </p:spPr>
        <p:txBody>
          <a:bodyPr wrap="none" rtlCol="0">
            <a:spAutoFit/>
          </a:bodyPr>
          <a:lstStyle/>
          <a:p>
            <a:r>
              <a:rPr lang="en-GB" sz="2400" b="1" dirty="0" smtClean="0">
                <a:latin typeface="system-ui"/>
              </a:rPr>
              <a:t>A Memorial and a Sign</a:t>
            </a:r>
            <a:endParaRPr lang="en-GB" sz="2400" b="1" dirty="0">
              <a:latin typeface="system-ui"/>
            </a:endParaRPr>
          </a:p>
        </p:txBody>
      </p:sp>
      <p:sp>
        <p:nvSpPr>
          <p:cNvPr id="6" name="Rectangle 5"/>
          <p:cNvSpPr/>
          <p:nvPr/>
        </p:nvSpPr>
        <p:spPr>
          <a:xfrm>
            <a:off x="675502" y="1130298"/>
            <a:ext cx="6532605" cy="1015663"/>
          </a:xfrm>
          <a:prstGeom prst="rect">
            <a:avLst/>
          </a:prstGeom>
        </p:spPr>
        <p:txBody>
          <a:bodyPr wrap="square">
            <a:spAutoFit/>
          </a:bodyPr>
          <a:lstStyle/>
          <a:p>
            <a:r>
              <a:rPr lang="en-GB" sz="2000" dirty="0">
                <a:solidFill>
                  <a:srgbClr val="000000"/>
                </a:solidFill>
                <a:latin typeface="system-ui"/>
              </a:rPr>
              <a:t>The crowns shall be to </a:t>
            </a:r>
            <a:r>
              <a:rPr lang="en-GB" sz="2000" dirty="0" err="1">
                <a:solidFill>
                  <a:srgbClr val="000000"/>
                </a:solidFill>
                <a:latin typeface="system-ui"/>
              </a:rPr>
              <a:t>Helem</a:t>
            </a:r>
            <a:r>
              <a:rPr lang="en-GB" sz="2000" dirty="0">
                <a:solidFill>
                  <a:srgbClr val="000000"/>
                </a:solidFill>
                <a:latin typeface="system-ui"/>
              </a:rPr>
              <a:t>, and to </a:t>
            </a:r>
            <a:r>
              <a:rPr lang="en-GB" sz="2000" dirty="0" err="1">
                <a:solidFill>
                  <a:srgbClr val="000000"/>
                </a:solidFill>
                <a:latin typeface="system-ui"/>
              </a:rPr>
              <a:t>Tobijah</a:t>
            </a:r>
            <a:r>
              <a:rPr lang="en-GB" sz="2000" dirty="0">
                <a:solidFill>
                  <a:srgbClr val="000000"/>
                </a:solidFill>
                <a:latin typeface="system-ui"/>
              </a:rPr>
              <a:t>, and </a:t>
            </a:r>
            <a:r>
              <a:rPr lang="en-GB" sz="2000" dirty="0" smtClean="0">
                <a:solidFill>
                  <a:srgbClr val="000000"/>
                </a:solidFill>
                <a:latin typeface="system-ui"/>
              </a:rPr>
              <a:t>to </a:t>
            </a:r>
            <a:r>
              <a:rPr lang="en-GB" sz="2000" dirty="0" err="1" smtClean="0">
                <a:solidFill>
                  <a:srgbClr val="000000"/>
                </a:solidFill>
                <a:latin typeface="system-ui"/>
              </a:rPr>
              <a:t>Jedaiah</a:t>
            </a:r>
            <a:r>
              <a:rPr lang="en-GB" sz="2000" dirty="0">
                <a:solidFill>
                  <a:srgbClr val="000000"/>
                </a:solidFill>
                <a:latin typeface="system-ui"/>
              </a:rPr>
              <a:t>, and </a:t>
            </a:r>
            <a:r>
              <a:rPr lang="en-GB" sz="2000" dirty="0" smtClean="0">
                <a:solidFill>
                  <a:srgbClr val="000000"/>
                </a:solidFill>
                <a:latin typeface="system-ui"/>
              </a:rPr>
              <a:t>for grace [favour] to the </a:t>
            </a:r>
            <a:r>
              <a:rPr lang="en-GB" sz="2000" dirty="0">
                <a:solidFill>
                  <a:srgbClr val="000000"/>
                </a:solidFill>
                <a:latin typeface="system-ui"/>
              </a:rPr>
              <a:t>son of Zephaniah, </a:t>
            </a:r>
            <a:r>
              <a:rPr lang="en-GB" sz="2000" dirty="0" smtClean="0">
                <a:solidFill>
                  <a:srgbClr val="000000"/>
                </a:solidFill>
                <a:latin typeface="system-ui"/>
              </a:rPr>
              <a:t>[Josiah] for </a:t>
            </a:r>
            <a:r>
              <a:rPr lang="en-GB" sz="2000" dirty="0">
                <a:solidFill>
                  <a:srgbClr val="000000"/>
                </a:solidFill>
                <a:latin typeface="system-ui"/>
              </a:rPr>
              <a:t>a memorial in Yahweh’s temple. </a:t>
            </a:r>
            <a:r>
              <a:rPr lang="en-GB" sz="2000" dirty="0" smtClean="0">
                <a:solidFill>
                  <a:srgbClr val="000000"/>
                </a:solidFill>
                <a:latin typeface="system-ui"/>
              </a:rPr>
              <a:t>6:14</a:t>
            </a:r>
            <a:endParaRPr lang="en-GB" sz="2000" dirty="0"/>
          </a:p>
        </p:txBody>
      </p:sp>
      <p:sp>
        <p:nvSpPr>
          <p:cNvPr id="7" name="TextBox 6"/>
          <p:cNvSpPr txBox="1"/>
          <p:nvPr/>
        </p:nvSpPr>
        <p:spPr>
          <a:xfrm>
            <a:off x="832022" y="2669059"/>
            <a:ext cx="7036222" cy="2246769"/>
          </a:xfrm>
          <a:prstGeom prst="rect">
            <a:avLst/>
          </a:prstGeom>
          <a:noFill/>
        </p:spPr>
        <p:txBody>
          <a:bodyPr wrap="none" rtlCol="0">
            <a:spAutoFit/>
          </a:bodyPr>
          <a:lstStyle/>
          <a:p>
            <a:pPr marL="285750" indent="-285750">
              <a:buFont typeface="Arial" panose="020B0604020202020204" pitchFamily="34" charset="0"/>
              <a:buChar char="•"/>
            </a:pPr>
            <a:r>
              <a:rPr lang="en-GB" sz="2000" b="1" dirty="0" smtClean="0">
                <a:latin typeface="system-ui"/>
              </a:rPr>
              <a:t>A significant enacted prophecy - remember</a:t>
            </a:r>
          </a:p>
          <a:p>
            <a:pPr marL="285750" indent="-285750">
              <a:buFont typeface="Arial" panose="020B0604020202020204" pitchFamily="34" charset="0"/>
              <a:buChar char="•"/>
            </a:pPr>
            <a:endParaRPr lang="en-GB" sz="2000" dirty="0">
              <a:latin typeface="system-ui"/>
            </a:endParaRPr>
          </a:p>
          <a:p>
            <a:pPr marL="285750" indent="-285750">
              <a:buFont typeface="Arial" panose="020B0604020202020204" pitchFamily="34" charset="0"/>
              <a:buChar char="•"/>
            </a:pPr>
            <a:r>
              <a:rPr lang="en-GB" sz="2000" b="1" dirty="0" smtClean="0">
                <a:latin typeface="system-ui"/>
              </a:rPr>
              <a:t>The purpose of the Temple</a:t>
            </a:r>
          </a:p>
          <a:p>
            <a:r>
              <a:rPr lang="en-GB" sz="2000" dirty="0" smtClean="0">
                <a:solidFill>
                  <a:srgbClr val="000000"/>
                </a:solidFill>
                <a:latin typeface="system-ui"/>
              </a:rPr>
              <a:t>“My </a:t>
            </a:r>
            <a:r>
              <a:rPr lang="en-GB" sz="2000" dirty="0">
                <a:solidFill>
                  <a:srgbClr val="000000"/>
                </a:solidFill>
                <a:latin typeface="system-ui"/>
              </a:rPr>
              <a:t>house will be called a house of prayer for all </a:t>
            </a:r>
            <a:r>
              <a:rPr lang="en-GB" sz="2000" dirty="0" smtClean="0">
                <a:solidFill>
                  <a:srgbClr val="000000"/>
                </a:solidFill>
                <a:latin typeface="system-ui"/>
              </a:rPr>
              <a:t>peoples”. </a:t>
            </a:r>
          </a:p>
          <a:p>
            <a:r>
              <a:rPr lang="en-GB" sz="2000" dirty="0" smtClean="0">
                <a:solidFill>
                  <a:srgbClr val="000000"/>
                </a:solidFill>
                <a:latin typeface="system-ui"/>
              </a:rPr>
              <a:t>Isaiah 56:7; Luke 19:45-46</a:t>
            </a:r>
          </a:p>
          <a:p>
            <a:endParaRPr lang="en-GB" sz="2000" dirty="0">
              <a:solidFill>
                <a:srgbClr val="000000"/>
              </a:solidFill>
              <a:latin typeface="system-ui"/>
            </a:endParaRPr>
          </a:p>
          <a:p>
            <a:pPr marL="342900" indent="-342900">
              <a:buFont typeface="Arial" panose="020B0604020202020204" pitchFamily="34" charset="0"/>
              <a:buChar char="•"/>
            </a:pPr>
            <a:r>
              <a:rPr lang="en-GB" sz="2000" b="1" dirty="0" smtClean="0">
                <a:latin typeface="system-ui"/>
              </a:rPr>
              <a:t>Hospitality recognised </a:t>
            </a:r>
            <a:r>
              <a:rPr lang="en-GB" sz="2000" dirty="0" smtClean="0">
                <a:latin typeface="system-ui"/>
              </a:rPr>
              <a:t>Rom. 12:13; Titus 1:8; Heb. 13:2</a:t>
            </a:r>
            <a:endParaRPr lang="en-GB" sz="2000" b="1" dirty="0">
              <a:latin typeface="system-ui"/>
            </a:endParaRPr>
          </a:p>
        </p:txBody>
      </p:sp>
    </p:spTree>
    <p:extLst>
      <p:ext uri="{BB962C8B-B14F-4D97-AF65-F5344CB8AC3E}">
        <p14:creationId xmlns:p14="http://schemas.microsoft.com/office/powerpoint/2010/main" val="334653093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3693" y="820529"/>
            <a:ext cx="7776519" cy="1015663"/>
          </a:xfrm>
          <a:prstGeom prst="rect">
            <a:avLst/>
          </a:prstGeom>
        </p:spPr>
        <p:txBody>
          <a:bodyPr wrap="square">
            <a:spAutoFit/>
          </a:bodyPr>
          <a:lstStyle/>
          <a:p>
            <a:r>
              <a:rPr lang="en-GB" sz="2000" b="1" dirty="0">
                <a:solidFill>
                  <a:srgbClr val="000000"/>
                </a:solidFill>
                <a:latin typeface="system-ui"/>
              </a:rPr>
              <a:t>Those who are far off shall come and build in </a:t>
            </a:r>
            <a:r>
              <a:rPr lang="en-GB" sz="2000" b="1" dirty="0" smtClean="0">
                <a:solidFill>
                  <a:srgbClr val="000000"/>
                </a:solidFill>
                <a:latin typeface="system-ui"/>
              </a:rPr>
              <a:t>Yahweh’s </a:t>
            </a:r>
          </a:p>
          <a:p>
            <a:r>
              <a:rPr lang="en-GB" sz="2000" b="1" dirty="0" smtClean="0">
                <a:solidFill>
                  <a:srgbClr val="000000"/>
                </a:solidFill>
                <a:latin typeface="system-ui"/>
              </a:rPr>
              <a:t>temple</a:t>
            </a:r>
            <a:r>
              <a:rPr lang="en-GB" sz="2000" dirty="0">
                <a:solidFill>
                  <a:srgbClr val="000000"/>
                </a:solidFill>
                <a:latin typeface="system-ui"/>
              </a:rPr>
              <a:t>; </a:t>
            </a:r>
            <a:r>
              <a:rPr lang="en-GB" sz="2000" dirty="0" smtClean="0">
                <a:solidFill>
                  <a:srgbClr val="000000"/>
                </a:solidFill>
                <a:latin typeface="system-ui"/>
              </a:rPr>
              <a:t>and </a:t>
            </a:r>
            <a:r>
              <a:rPr lang="en-GB" sz="2000" dirty="0">
                <a:solidFill>
                  <a:srgbClr val="000000"/>
                </a:solidFill>
                <a:latin typeface="system-ui"/>
              </a:rPr>
              <a:t>you shall know that </a:t>
            </a:r>
            <a:r>
              <a:rPr lang="en-GB" sz="2000" dirty="0" smtClean="0">
                <a:solidFill>
                  <a:srgbClr val="000000"/>
                </a:solidFill>
                <a:latin typeface="system-ui"/>
              </a:rPr>
              <a:t>the LORD of Hosts has </a:t>
            </a:r>
          </a:p>
          <a:p>
            <a:r>
              <a:rPr lang="en-GB" sz="2000" dirty="0" smtClean="0">
                <a:solidFill>
                  <a:srgbClr val="000000"/>
                </a:solidFill>
                <a:latin typeface="system-ui"/>
              </a:rPr>
              <a:t>sent Me </a:t>
            </a:r>
            <a:r>
              <a:rPr lang="en-GB" sz="2000" dirty="0">
                <a:solidFill>
                  <a:srgbClr val="000000"/>
                </a:solidFill>
                <a:latin typeface="system-ui"/>
              </a:rPr>
              <a:t>to you</a:t>
            </a:r>
            <a:r>
              <a:rPr lang="en-GB" sz="2000" dirty="0" smtClean="0">
                <a:solidFill>
                  <a:srgbClr val="000000"/>
                </a:solidFill>
                <a:latin typeface="system-ui"/>
              </a:rPr>
              <a:t>. 6:15a</a:t>
            </a:r>
            <a:endParaRPr lang="en-GB" sz="2000" dirty="0"/>
          </a:p>
        </p:txBody>
      </p:sp>
      <p:sp>
        <p:nvSpPr>
          <p:cNvPr id="3" name="Rectangle 2"/>
          <p:cNvSpPr/>
          <p:nvPr/>
        </p:nvSpPr>
        <p:spPr>
          <a:xfrm>
            <a:off x="420123" y="4732373"/>
            <a:ext cx="7900089" cy="1938992"/>
          </a:xfrm>
          <a:prstGeom prst="rect">
            <a:avLst/>
          </a:prstGeom>
        </p:spPr>
        <p:txBody>
          <a:bodyPr wrap="square">
            <a:spAutoFit/>
          </a:bodyPr>
          <a:lstStyle/>
          <a:p>
            <a:r>
              <a:rPr lang="en-GB" sz="2000" dirty="0" smtClean="0">
                <a:solidFill>
                  <a:srgbClr val="000000"/>
                </a:solidFill>
                <a:latin typeface="system-ui"/>
              </a:rPr>
              <a:t>As </a:t>
            </a:r>
            <a:r>
              <a:rPr lang="en-GB" sz="2000" dirty="0">
                <a:solidFill>
                  <a:srgbClr val="000000"/>
                </a:solidFill>
                <a:latin typeface="system-ui"/>
              </a:rPr>
              <a:t>it is written</a:t>
            </a:r>
            <a:r>
              <a:rPr lang="en-GB" sz="2000" dirty="0" smtClean="0">
                <a:solidFill>
                  <a:srgbClr val="000000"/>
                </a:solidFill>
                <a:latin typeface="system-ui"/>
              </a:rPr>
              <a:t>,</a:t>
            </a:r>
            <a:r>
              <a:rPr lang="en-GB" sz="2000" b="1" baseline="30000" dirty="0">
                <a:solidFill>
                  <a:srgbClr val="000000"/>
                </a:solidFill>
                <a:latin typeface="system-ui"/>
              </a:rPr>
              <a:t> </a:t>
            </a:r>
            <a:r>
              <a:rPr lang="en-GB" sz="2000" dirty="0">
                <a:solidFill>
                  <a:srgbClr val="000000"/>
                </a:solidFill>
                <a:latin typeface="system-ui"/>
              </a:rPr>
              <a:t>‘After these things I will </a:t>
            </a:r>
            <a:r>
              <a:rPr lang="en-GB" sz="2000" dirty="0" smtClean="0">
                <a:solidFill>
                  <a:srgbClr val="000000"/>
                </a:solidFill>
                <a:latin typeface="system-ui"/>
              </a:rPr>
              <a:t>return. I </a:t>
            </a:r>
            <a:r>
              <a:rPr lang="en-GB" sz="2000" dirty="0">
                <a:solidFill>
                  <a:srgbClr val="000000"/>
                </a:solidFill>
                <a:latin typeface="system-ui"/>
              </a:rPr>
              <a:t>will again </a:t>
            </a:r>
            <a:r>
              <a:rPr lang="en-GB" sz="2000" dirty="0" smtClean="0">
                <a:solidFill>
                  <a:srgbClr val="000000"/>
                </a:solidFill>
                <a:latin typeface="system-ui"/>
              </a:rPr>
              <a:t>build </a:t>
            </a:r>
            <a:r>
              <a:rPr lang="en-GB" sz="2000" dirty="0">
                <a:solidFill>
                  <a:srgbClr val="000000"/>
                </a:solidFill>
                <a:latin typeface="system-ui"/>
              </a:rPr>
              <a:t>the </a:t>
            </a:r>
            <a:r>
              <a:rPr lang="en-GB" sz="2000" dirty="0" smtClean="0">
                <a:solidFill>
                  <a:srgbClr val="000000"/>
                </a:solidFill>
                <a:latin typeface="system-ui"/>
              </a:rPr>
              <a:t>tabernacle of </a:t>
            </a:r>
            <a:r>
              <a:rPr lang="en-GB" sz="2000" dirty="0">
                <a:solidFill>
                  <a:srgbClr val="000000"/>
                </a:solidFill>
                <a:latin typeface="system-ui"/>
              </a:rPr>
              <a:t>David, which has </a:t>
            </a:r>
            <a:r>
              <a:rPr lang="en-GB" sz="2000" dirty="0" smtClean="0">
                <a:solidFill>
                  <a:srgbClr val="000000"/>
                </a:solidFill>
                <a:latin typeface="system-ui"/>
              </a:rPr>
              <a:t>fallen. I </a:t>
            </a:r>
            <a:r>
              <a:rPr lang="en-GB" sz="2000" dirty="0">
                <a:solidFill>
                  <a:srgbClr val="000000"/>
                </a:solidFill>
                <a:latin typeface="system-ui"/>
              </a:rPr>
              <a:t>will again build its </a:t>
            </a:r>
            <a:r>
              <a:rPr lang="en-GB" sz="2000" dirty="0" smtClean="0">
                <a:solidFill>
                  <a:srgbClr val="000000"/>
                </a:solidFill>
                <a:latin typeface="system-ui"/>
              </a:rPr>
              <a:t>ruins.</a:t>
            </a:r>
            <a:r>
              <a:rPr lang="en-GB" sz="2000" dirty="0">
                <a:solidFill>
                  <a:srgbClr val="000000"/>
                </a:solidFill>
                <a:latin typeface="system-ui"/>
              </a:rPr>
              <a:t/>
            </a:r>
            <a:br>
              <a:rPr lang="en-GB" sz="2000" dirty="0">
                <a:solidFill>
                  <a:srgbClr val="000000"/>
                </a:solidFill>
                <a:latin typeface="system-ui"/>
              </a:rPr>
            </a:br>
            <a:r>
              <a:rPr lang="en-GB" sz="2000" dirty="0">
                <a:solidFill>
                  <a:srgbClr val="000000"/>
                </a:solidFill>
                <a:latin typeface="system-ui"/>
              </a:rPr>
              <a:t>I will set it up </a:t>
            </a:r>
            <a:r>
              <a:rPr lang="en-GB" sz="2000" dirty="0" smtClean="0">
                <a:solidFill>
                  <a:srgbClr val="000000"/>
                </a:solidFill>
                <a:latin typeface="system-ui"/>
              </a:rPr>
              <a:t>that </a:t>
            </a:r>
            <a:r>
              <a:rPr lang="en-GB" sz="2000" dirty="0">
                <a:solidFill>
                  <a:srgbClr val="000000"/>
                </a:solidFill>
                <a:latin typeface="system-ui"/>
              </a:rPr>
              <a:t>the rest of men may seek after the </a:t>
            </a:r>
            <a:r>
              <a:rPr lang="en-GB" sz="2000" dirty="0" smtClean="0">
                <a:solidFill>
                  <a:srgbClr val="000000"/>
                </a:solidFill>
                <a:latin typeface="system-ui"/>
              </a:rPr>
              <a:t>Lord; all </a:t>
            </a:r>
            <a:r>
              <a:rPr lang="en-GB" sz="2000" dirty="0">
                <a:solidFill>
                  <a:srgbClr val="000000"/>
                </a:solidFill>
                <a:latin typeface="system-ui"/>
              </a:rPr>
              <a:t>the Gentiles who are called by my </a:t>
            </a:r>
            <a:r>
              <a:rPr lang="en-GB" sz="2000" dirty="0" smtClean="0">
                <a:solidFill>
                  <a:srgbClr val="000000"/>
                </a:solidFill>
                <a:latin typeface="system-ui"/>
              </a:rPr>
              <a:t>name, says </a:t>
            </a:r>
            <a:r>
              <a:rPr lang="en-GB" sz="2000" dirty="0">
                <a:solidFill>
                  <a:srgbClr val="000000"/>
                </a:solidFill>
                <a:latin typeface="system-ui"/>
              </a:rPr>
              <a:t>the Lord, who does all these things</a:t>
            </a:r>
            <a:r>
              <a:rPr lang="en-GB" sz="2000" dirty="0" smtClean="0">
                <a:solidFill>
                  <a:srgbClr val="000000"/>
                </a:solidFill>
                <a:latin typeface="system-ui"/>
              </a:rPr>
              <a:t>.’ All </a:t>
            </a:r>
            <a:r>
              <a:rPr lang="en-GB" sz="2000" dirty="0">
                <a:solidFill>
                  <a:srgbClr val="000000"/>
                </a:solidFill>
                <a:latin typeface="system-ui"/>
              </a:rPr>
              <a:t>of God’s works are known to him from eternity</a:t>
            </a:r>
            <a:r>
              <a:rPr lang="en-GB" sz="2000" dirty="0" smtClean="0">
                <a:solidFill>
                  <a:srgbClr val="000000"/>
                </a:solidFill>
                <a:latin typeface="system-ui"/>
              </a:rPr>
              <a:t>. </a:t>
            </a:r>
          </a:p>
          <a:p>
            <a:r>
              <a:rPr lang="en-GB" sz="2000" dirty="0" smtClean="0">
                <a:solidFill>
                  <a:srgbClr val="000000"/>
                </a:solidFill>
                <a:latin typeface="system-ui"/>
              </a:rPr>
              <a:t>Acts 15:16-18</a:t>
            </a:r>
            <a:endParaRPr lang="en-GB" sz="2000" b="0" i="0" dirty="0">
              <a:solidFill>
                <a:srgbClr val="000000"/>
              </a:solidFill>
              <a:effectLst/>
              <a:latin typeface="system-ui"/>
            </a:endParaRPr>
          </a:p>
        </p:txBody>
      </p:sp>
      <p:sp>
        <p:nvSpPr>
          <p:cNvPr id="4" name="TextBox 3"/>
          <p:cNvSpPr txBox="1"/>
          <p:nvPr/>
        </p:nvSpPr>
        <p:spPr>
          <a:xfrm>
            <a:off x="1425146" y="222764"/>
            <a:ext cx="4029693" cy="461665"/>
          </a:xfrm>
          <a:prstGeom prst="rect">
            <a:avLst/>
          </a:prstGeom>
          <a:noFill/>
        </p:spPr>
        <p:txBody>
          <a:bodyPr wrap="none" rtlCol="0">
            <a:spAutoFit/>
          </a:bodyPr>
          <a:lstStyle/>
          <a:p>
            <a:r>
              <a:rPr lang="en-GB" sz="2400" b="1" dirty="0" smtClean="0">
                <a:latin typeface="system-ui"/>
              </a:rPr>
              <a:t>A Different Kind of Temple</a:t>
            </a:r>
            <a:endParaRPr lang="en-GB" sz="2400" b="1" dirty="0">
              <a:latin typeface="system-ui"/>
            </a:endParaRPr>
          </a:p>
        </p:txBody>
      </p:sp>
      <p:sp>
        <p:nvSpPr>
          <p:cNvPr id="5" name="Rectangle 4"/>
          <p:cNvSpPr/>
          <p:nvPr/>
        </p:nvSpPr>
        <p:spPr>
          <a:xfrm>
            <a:off x="481910" y="1972292"/>
            <a:ext cx="6890956" cy="2554545"/>
          </a:xfrm>
          <a:prstGeom prst="rect">
            <a:avLst/>
          </a:prstGeom>
        </p:spPr>
        <p:txBody>
          <a:bodyPr wrap="square">
            <a:spAutoFit/>
          </a:bodyPr>
          <a:lstStyle/>
          <a:p>
            <a:r>
              <a:rPr lang="en-GB" sz="2000" dirty="0">
                <a:solidFill>
                  <a:srgbClr val="000000"/>
                </a:solidFill>
                <a:latin typeface="system-ui"/>
              </a:rPr>
              <a:t>In that day I will raise up the tent </a:t>
            </a:r>
            <a:r>
              <a:rPr lang="en-GB" sz="2000" dirty="0" smtClean="0">
                <a:solidFill>
                  <a:srgbClr val="000000"/>
                </a:solidFill>
                <a:latin typeface="system-ui"/>
              </a:rPr>
              <a:t>[booth] of </a:t>
            </a:r>
            <a:r>
              <a:rPr lang="en-GB" sz="2000" dirty="0">
                <a:solidFill>
                  <a:srgbClr val="000000"/>
                </a:solidFill>
                <a:latin typeface="system-ui"/>
              </a:rPr>
              <a:t>David </a:t>
            </a:r>
            <a:r>
              <a:rPr lang="en-GB" sz="2000" dirty="0" smtClean="0">
                <a:solidFill>
                  <a:srgbClr val="000000"/>
                </a:solidFill>
                <a:latin typeface="system-ui"/>
              </a:rPr>
              <a:t>[his dynasty] which is fallen</a:t>
            </a:r>
            <a:r>
              <a:rPr lang="en-GB" sz="2000" dirty="0">
                <a:solidFill>
                  <a:srgbClr val="000000"/>
                </a:solidFill>
                <a:latin typeface="system-ui"/>
              </a:rPr>
              <a:t>, and close up </a:t>
            </a:r>
            <a:r>
              <a:rPr lang="en-GB" sz="2000" dirty="0" smtClean="0">
                <a:solidFill>
                  <a:srgbClr val="000000"/>
                </a:solidFill>
                <a:latin typeface="system-ui"/>
              </a:rPr>
              <a:t>its [their – the divided nation’s] breaches</a:t>
            </a:r>
            <a:r>
              <a:rPr lang="en-GB" sz="2000" dirty="0">
                <a:solidFill>
                  <a:srgbClr val="000000"/>
                </a:solidFill>
                <a:latin typeface="system-ui"/>
              </a:rPr>
              <a:t>, and I will raise up its </a:t>
            </a:r>
            <a:r>
              <a:rPr lang="en-GB" sz="2000" dirty="0" smtClean="0">
                <a:solidFill>
                  <a:srgbClr val="000000"/>
                </a:solidFill>
                <a:latin typeface="system-ui"/>
              </a:rPr>
              <a:t>[his - David’s] ruins [his lineage], </a:t>
            </a:r>
            <a:r>
              <a:rPr lang="en-GB" sz="2000" dirty="0">
                <a:solidFill>
                  <a:srgbClr val="000000"/>
                </a:solidFill>
                <a:latin typeface="system-ui"/>
              </a:rPr>
              <a:t>and </a:t>
            </a:r>
            <a:r>
              <a:rPr lang="en-GB" sz="2000" dirty="0" smtClean="0">
                <a:solidFill>
                  <a:srgbClr val="000000"/>
                </a:solidFill>
                <a:latin typeface="system-ui"/>
              </a:rPr>
              <a:t>I </a:t>
            </a:r>
            <a:r>
              <a:rPr lang="en-GB" sz="2000" dirty="0">
                <a:solidFill>
                  <a:srgbClr val="000000"/>
                </a:solidFill>
                <a:latin typeface="system-ui"/>
              </a:rPr>
              <a:t>will build it </a:t>
            </a:r>
            <a:r>
              <a:rPr lang="en-GB" sz="2000" dirty="0" smtClean="0">
                <a:solidFill>
                  <a:srgbClr val="000000"/>
                </a:solidFill>
                <a:latin typeface="system-ui"/>
              </a:rPr>
              <a:t>[David’s reign] as </a:t>
            </a:r>
            <a:r>
              <a:rPr lang="en-GB" sz="2000" dirty="0">
                <a:solidFill>
                  <a:srgbClr val="000000"/>
                </a:solidFill>
                <a:latin typeface="system-ui"/>
              </a:rPr>
              <a:t>in the days of old; </a:t>
            </a:r>
            <a:r>
              <a:rPr lang="en-GB" sz="2000" dirty="0" smtClean="0">
                <a:solidFill>
                  <a:srgbClr val="000000"/>
                </a:solidFill>
                <a:latin typeface="system-ui"/>
              </a:rPr>
              <a:t>that they </a:t>
            </a:r>
            <a:r>
              <a:rPr lang="en-GB" sz="2000" dirty="0">
                <a:solidFill>
                  <a:srgbClr val="000000"/>
                </a:solidFill>
                <a:latin typeface="system-ui"/>
              </a:rPr>
              <a:t>may possess the remnant of Edom, and all the </a:t>
            </a:r>
            <a:r>
              <a:rPr lang="en-GB" sz="2000" dirty="0" smtClean="0">
                <a:solidFill>
                  <a:srgbClr val="000000"/>
                </a:solidFill>
                <a:latin typeface="system-ui"/>
              </a:rPr>
              <a:t>nations </a:t>
            </a:r>
            <a:r>
              <a:rPr lang="en-GB" sz="2000" dirty="0">
                <a:solidFill>
                  <a:srgbClr val="000000"/>
                </a:solidFill>
                <a:latin typeface="system-ui"/>
              </a:rPr>
              <a:t>who are called by my name</a:t>
            </a:r>
            <a:r>
              <a:rPr lang="en-GB" sz="2000" dirty="0" smtClean="0">
                <a:solidFill>
                  <a:srgbClr val="000000"/>
                </a:solidFill>
                <a:latin typeface="system-ui"/>
              </a:rPr>
              <a:t>, [upon whom My </a:t>
            </a:r>
          </a:p>
          <a:p>
            <a:r>
              <a:rPr lang="en-GB" sz="2000" dirty="0" smtClean="0">
                <a:solidFill>
                  <a:srgbClr val="000000"/>
                </a:solidFill>
                <a:latin typeface="system-ui"/>
              </a:rPr>
              <a:t>name is called]” </a:t>
            </a:r>
            <a:r>
              <a:rPr lang="en-GB" sz="2000" dirty="0">
                <a:solidFill>
                  <a:srgbClr val="000000"/>
                </a:solidFill>
                <a:latin typeface="system-ui"/>
              </a:rPr>
              <a:t>says Yahweh who does this</a:t>
            </a:r>
            <a:r>
              <a:rPr lang="en-GB" sz="2000" dirty="0" smtClean="0">
                <a:solidFill>
                  <a:srgbClr val="000000"/>
                </a:solidFill>
                <a:latin typeface="system-ui"/>
              </a:rPr>
              <a:t>. </a:t>
            </a:r>
          </a:p>
          <a:p>
            <a:r>
              <a:rPr lang="en-GB" sz="2000" dirty="0" smtClean="0">
                <a:solidFill>
                  <a:srgbClr val="000000"/>
                </a:solidFill>
                <a:latin typeface="system-ui"/>
              </a:rPr>
              <a:t>Amos 9:11-12; (2Sam. 7:11-16; Ps. 89)</a:t>
            </a:r>
            <a:endParaRPr lang="en-GB" sz="2000" dirty="0"/>
          </a:p>
        </p:txBody>
      </p:sp>
    </p:spTree>
    <p:extLst>
      <p:ext uri="{BB962C8B-B14F-4D97-AF65-F5344CB8AC3E}">
        <p14:creationId xmlns:p14="http://schemas.microsoft.com/office/powerpoint/2010/main" val="247790209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2464" y="1093739"/>
            <a:ext cx="6895071" cy="1631216"/>
          </a:xfrm>
          <a:prstGeom prst="rect">
            <a:avLst/>
          </a:prstGeom>
        </p:spPr>
        <p:txBody>
          <a:bodyPr wrap="square">
            <a:spAutoFit/>
          </a:bodyPr>
          <a:lstStyle/>
          <a:p>
            <a:r>
              <a:rPr lang="en-GB" sz="2000" dirty="0">
                <a:solidFill>
                  <a:srgbClr val="000000"/>
                </a:solidFill>
                <a:latin typeface="system-ui"/>
              </a:rPr>
              <a:t>Indeed, </a:t>
            </a:r>
            <a:r>
              <a:rPr lang="en-GB" sz="2000" dirty="0" smtClean="0">
                <a:solidFill>
                  <a:srgbClr val="000000"/>
                </a:solidFill>
                <a:latin typeface="system-ui"/>
              </a:rPr>
              <a:t>Yahweh </a:t>
            </a:r>
            <a:r>
              <a:rPr lang="en-GB" sz="2000" dirty="0">
                <a:solidFill>
                  <a:srgbClr val="000000"/>
                </a:solidFill>
                <a:latin typeface="system-ui"/>
              </a:rPr>
              <a:t>says, “It is too light a thing that you should be </a:t>
            </a:r>
            <a:r>
              <a:rPr lang="en-GB" sz="2000" b="1" dirty="0">
                <a:solidFill>
                  <a:srgbClr val="000000"/>
                </a:solidFill>
                <a:latin typeface="system-ui"/>
              </a:rPr>
              <a:t>my servant </a:t>
            </a:r>
            <a:r>
              <a:rPr lang="en-GB" sz="2000" dirty="0">
                <a:solidFill>
                  <a:srgbClr val="000000"/>
                </a:solidFill>
                <a:latin typeface="system-ui"/>
              </a:rPr>
              <a:t>to raise up the tribes of Jacob,</a:t>
            </a:r>
            <a:r>
              <a:rPr lang="en-GB" sz="2000" dirty="0">
                <a:latin typeface="system-ui"/>
              </a:rPr>
              <a:t/>
            </a:r>
            <a:br>
              <a:rPr lang="en-GB" sz="2000" dirty="0">
                <a:latin typeface="system-ui"/>
              </a:rPr>
            </a:br>
            <a:r>
              <a:rPr lang="en-GB" sz="2000" dirty="0" smtClean="0">
                <a:solidFill>
                  <a:srgbClr val="000000"/>
                </a:solidFill>
                <a:latin typeface="system-ui"/>
              </a:rPr>
              <a:t>and </a:t>
            </a:r>
            <a:r>
              <a:rPr lang="en-GB" sz="2000" dirty="0">
                <a:solidFill>
                  <a:srgbClr val="000000"/>
                </a:solidFill>
                <a:latin typeface="system-ui"/>
              </a:rPr>
              <a:t>to restore the preserved of </a:t>
            </a:r>
            <a:r>
              <a:rPr lang="en-GB" sz="2000" dirty="0" smtClean="0">
                <a:solidFill>
                  <a:srgbClr val="000000"/>
                </a:solidFill>
                <a:latin typeface="system-ui"/>
              </a:rPr>
              <a:t>Israel.</a:t>
            </a:r>
            <a:r>
              <a:rPr lang="en-GB" sz="2000" dirty="0" smtClean="0">
                <a:latin typeface="system-ui"/>
              </a:rPr>
              <a:t> </a:t>
            </a:r>
            <a:r>
              <a:rPr lang="en-GB" sz="2000" b="1" dirty="0" smtClean="0">
                <a:solidFill>
                  <a:srgbClr val="000000"/>
                </a:solidFill>
                <a:latin typeface="system-ui"/>
              </a:rPr>
              <a:t>I </a:t>
            </a:r>
            <a:r>
              <a:rPr lang="en-GB" sz="2000" b="1" dirty="0">
                <a:solidFill>
                  <a:srgbClr val="000000"/>
                </a:solidFill>
                <a:latin typeface="system-ui"/>
              </a:rPr>
              <a:t>will also give you as a light to the </a:t>
            </a:r>
            <a:r>
              <a:rPr lang="en-GB" sz="2000" b="1" dirty="0" smtClean="0">
                <a:solidFill>
                  <a:srgbClr val="000000"/>
                </a:solidFill>
                <a:latin typeface="system-ui"/>
              </a:rPr>
              <a:t>nations,</a:t>
            </a:r>
            <a:r>
              <a:rPr lang="en-GB" sz="2000" b="1" dirty="0" smtClean="0">
                <a:latin typeface="system-ui"/>
              </a:rPr>
              <a:t> </a:t>
            </a:r>
            <a:r>
              <a:rPr lang="en-GB" sz="2000" b="1" dirty="0" smtClean="0">
                <a:solidFill>
                  <a:srgbClr val="000000"/>
                </a:solidFill>
                <a:latin typeface="system-ui"/>
              </a:rPr>
              <a:t>that </a:t>
            </a:r>
            <a:r>
              <a:rPr lang="en-GB" sz="2000" b="1" dirty="0">
                <a:solidFill>
                  <a:srgbClr val="000000"/>
                </a:solidFill>
                <a:latin typeface="system-ui"/>
              </a:rPr>
              <a:t>you may be my salvation to the end of the earth</a:t>
            </a:r>
            <a:r>
              <a:rPr lang="en-GB" sz="2000" dirty="0" smtClean="0">
                <a:solidFill>
                  <a:srgbClr val="000000"/>
                </a:solidFill>
                <a:latin typeface="system-ui"/>
              </a:rPr>
              <a:t>.” Isaiah 49:6</a:t>
            </a:r>
            <a:endParaRPr lang="en-GB" sz="2000" dirty="0">
              <a:latin typeface="system-ui"/>
            </a:endParaRPr>
          </a:p>
        </p:txBody>
      </p:sp>
      <p:sp>
        <p:nvSpPr>
          <p:cNvPr id="3" name="Rectangle 2"/>
          <p:cNvSpPr/>
          <p:nvPr/>
        </p:nvSpPr>
        <p:spPr>
          <a:xfrm>
            <a:off x="222420" y="2724955"/>
            <a:ext cx="9358185" cy="3785652"/>
          </a:xfrm>
          <a:prstGeom prst="rect">
            <a:avLst/>
          </a:prstGeom>
        </p:spPr>
        <p:txBody>
          <a:bodyPr wrap="square">
            <a:spAutoFit/>
          </a:bodyPr>
          <a:lstStyle/>
          <a:p>
            <a:r>
              <a:rPr lang="en-GB" sz="2000" dirty="0">
                <a:solidFill>
                  <a:srgbClr val="000000"/>
                </a:solidFill>
                <a:latin typeface="system-ui"/>
              </a:rPr>
              <a:t>They will not hurt nor destroy in all </a:t>
            </a:r>
            <a:r>
              <a:rPr lang="en-GB" sz="2000" b="1" dirty="0">
                <a:solidFill>
                  <a:srgbClr val="000000"/>
                </a:solidFill>
                <a:latin typeface="system-ui"/>
              </a:rPr>
              <a:t>my holy </a:t>
            </a:r>
            <a:r>
              <a:rPr lang="en-GB" sz="2000" b="1" dirty="0" smtClean="0">
                <a:solidFill>
                  <a:srgbClr val="000000"/>
                </a:solidFill>
                <a:latin typeface="system-ui"/>
              </a:rPr>
              <a:t>mountain</a:t>
            </a:r>
            <a:r>
              <a:rPr lang="en-GB" sz="2000" dirty="0" smtClean="0">
                <a:solidFill>
                  <a:srgbClr val="000000"/>
                </a:solidFill>
                <a:latin typeface="system-ui"/>
              </a:rPr>
              <a:t>; for </a:t>
            </a:r>
          </a:p>
          <a:p>
            <a:r>
              <a:rPr lang="en-GB" sz="2000" b="1" dirty="0" smtClean="0">
                <a:solidFill>
                  <a:srgbClr val="000000"/>
                </a:solidFill>
                <a:latin typeface="system-ui"/>
              </a:rPr>
              <a:t>the earth </a:t>
            </a:r>
            <a:r>
              <a:rPr lang="en-GB" sz="2000" b="1" dirty="0">
                <a:solidFill>
                  <a:srgbClr val="000000"/>
                </a:solidFill>
                <a:latin typeface="system-ui"/>
              </a:rPr>
              <a:t>will be full of the knowledge of </a:t>
            </a:r>
            <a:r>
              <a:rPr lang="en-GB" sz="2000" b="1" dirty="0" smtClean="0">
                <a:solidFill>
                  <a:srgbClr val="000000"/>
                </a:solidFill>
                <a:latin typeface="system-ui"/>
              </a:rPr>
              <a:t>Yahweh, as </a:t>
            </a:r>
            <a:r>
              <a:rPr lang="en-GB" sz="2000" b="1" dirty="0">
                <a:solidFill>
                  <a:srgbClr val="000000"/>
                </a:solidFill>
                <a:latin typeface="system-ui"/>
              </a:rPr>
              <a:t>the waters </a:t>
            </a:r>
            <a:endParaRPr lang="en-GB" sz="2000" b="1" dirty="0" smtClean="0">
              <a:solidFill>
                <a:srgbClr val="000000"/>
              </a:solidFill>
              <a:latin typeface="system-ui"/>
            </a:endParaRPr>
          </a:p>
          <a:p>
            <a:r>
              <a:rPr lang="en-GB" sz="2000" b="1" dirty="0" smtClean="0">
                <a:solidFill>
                  <a:srgbClr val="000000"/>
                </a:solidFill>
                <a:latin typeface="system-ui"/>
              </a:rPr>
              <a:t>cover </a:t>
            </a:r>
            <a:r>
              <a:rPr lang="en-GB" sz="2000" b="1" dirty="0">
                <a:solidFill>
                  <a:srgbClr val="000000"/>
                </a:solidFill>
                <a:latin typeface="system-ui"/>
              </a:rPr>
              <a:t>the </a:t>
            </a:r>
            <a:r>
              <a:rPr lang="en-GB" sz="2000" b="1" dirty="0" smtClean="0">
                <a:solidFill>
                  <a:srgbClr val="000000"/>
                </a:solidFill>
                <a:latin typeface="system-ui"/>
              </a:rPr>
              <a:t>sea</a:t>
            </a:r>
            <a:r>
              <a:rPr lang="en-GB" sz="2000" dirty="0" smtClean="0">
                <a:solidFill>
                  <a:srgbClr val="000000"/>
                </a:solidFill>
                <a:latin typeface="system-ui"/>
              </a:rPr>
              <a:t>. It </a:t>
            </a:r>
            <a:r>
              <a:rPr lang="en-GB" sz="2000" dirty="0">
                <a:solidFill>
                  <a:srgbClr val="000000"/>
                </a:solidFill>
                <a:latin typeface="system-ui"/>
              </a:rPr>
              <a:t>will happen in that day that </a:t>
            </a:r>
            <a:r>
              <a:rPr lang="en-GB" sz="2000" b="1" dirty="0">
                <a:solidFill>
                  <a:srgbClr val="000000"/>
                </a:solidFill>
                <a:latin typeface="system-ui"/>
              </a:rPr>
              <a:t>the nations will seek </a:t>
            </a:r>
            <a:endParaRPr lang="en-GB" sz="2000" b="1" dirty="0" smtClean="0">
              <a:solidFill>
                <a:srgbClr val="000000"/>
              </a:solidFill>
              <a:latin typeface="system-ui"/>
            </a:endParaRPr>
          </a:p>
          <a:p>
            <a:r>
              <a:rPr lang="en-GB" sz="2000" b="1" dirty="0" smtClean="0">
                <a:solidFill>
                  <a:srgbClr val="000000"/>
                </a:solidFill>
                <a:latin typeface="system-ui"/>
              </a:rPr>
              <a:t>the </a:t>
            </a:r>
            <a:r>
              <a:rPr lang="en-GB" sz="2000" b="1" dirty="0">
                <a:solidFill>
                  <a:srgbClr val="000000"/>
                </a:solidFill>
                <a:latin typeface="system-ui"/>
              </a:rPr>
              <a:t>root of Jesse</a:t>
            </a:r>
            <a:r>
              <a:rPr lang="en-GB" sz="2000" dirty="0">
                <a:solidFill>
                  <a:srgbClr val="000000"/>
                </a:solidFill>
                <a:latin typeface="system-ui"/>
              </a:rPr>
              <a:t>, who stands as </a:t>
            </a:r>
            <a:r>
              <a:rPr lang="en-GB" sz="2000" b="1" dirty="0">
                <a:solidFill>
                  <a:srgbClr val="000000"/>
                </a:solidFill>
                <a:latin typeface="system-ui"/>
              </a:rPr>
              <a:t>a banner of the peoples</a:t>
            </a:r>
            <a:r>
              <a:rPr lang="en-GB" sz="2000" dirty="0">
                <a:solidFill>
                  <a:srgbClr val="000000"/>
                </a:solidFill>
                <a:latin typeface="system-ui"/>
              </a:rPr>
              <a:t>; and his resting place will be </a:t>
            </a:r>
            <a:r>
              <a:rPr lang="en-GB" sz="2000" dirty="0" smtClean="0">
                <a:solidFill>
                  <a:srgbClr val="000000"/>
                </a:solidFill>
                <a:latin typeface="system-ui"/>
              </a:rPr>
              <a:t>glorious. It </a:t>
            </a:r>
            <a:r>
              <a:rPr lang="en-GB" sz="2000" dirty="0">
                <a:solidFill>
                  <a:srgbClr val="000000"/>
                </a:solidFill>
                <a:latin typeface="system-ui"/>
              </a:rPr>
              <a:t>will happen in that day that the Lord will set his hand again the second time to </a:t>
            </a:r>
            <a:r>
              <a:rPr lang="en-GB" sz="2000" b="1" dirty="0">
                <a:solidFill>
                  <a:srgbClr val="000000"/>
                </a:solidFill>
                <a:latin typeface="system-ui"/>
              </a:rPr>
              <a:t>recover the remnant that is left of his people</a:t>
            </a:r>
            <a:r>
              <a:rPr lang="en-GB" sz="2000" dirty="0">
                <a:solidFill>
                  <a:srgbClr val="000000"/>
                </a:solidFill>
                <a:latin typeface="system-ui"/>
              </a:rPr>
              <a:t> from Assyria, from Egypt, from </a:t>
            </a:r>
            <a:r>
              <a:rPr lang="en-GB" sz="2000" dirty="0" err="1">
                <a:solidFill>
                  <a:srgbClr val="000000"/>
                </a:solidFill>
                <a:latin typeface="system-ui"/>
              </a:rPr>
              <a:t>Pathros</a:t>
            </a:r>
            <a:r>
              <a:rPr lang="en-GB" sz="2000" dirty="0">
                <a:solidFill>
                  <a:srgbClr val="000000"/>
                </a:solidFill>
                <a:latin typeface="system-ui"/>
              </a:rPr>
              <a:t>, from Cush, from Elam, from Shinar, from </a:t>
            </a:r>
            <a:r>
              <a:rPr lang="en-GB" sz="2000" dirty="0" err="1">
                <a:solidFill>
                  <a:srgbClr val="000000"/>
                </a:solidFill>
                <a:latin typeface="system-ui"/>
              </a:rPr>
              <a:t>Hamath</a:t>
            </a:r>
            <a:r>
              <a:rPr lang="en-GB" sz="2000" dirty="0">
                <a:solidFill>
                  <a:srgbClr val="000000"/>
                </a:solidFill>
                <a:latin typeface="system-ui"/>
              </a:rPr>
              <a:t>, and from the islands of the </a:t>
            </a:r>
            <a:r>
              <a:rPr lang="en-GB" sz="2000" dirty="0" smtClean="0">
                <a:solidFill>
                  <a:srgbClr val="000000"/>
                </a:solidFill>
                <a:latin typeface="system-ui"/>
              </a:rPr>
              <a:t>sea</a:t>
            </a:r>
            <a:r>
              <a:rPr lang="en-GB" sz="2000" b="1" dirty="0" smtClean="0">
                <a:solidFill>
                  <a:srgbClr val="000000"/>
                </a:solidFill>
                <a:latin typeface="system-ui"/>
              </a:rPr>
              <a:t>. He </a:t>
            </a:r>
            <a:r>
              <a:rPr lang="en-GB" sz="2000" b="1" dirty="0">
                <a:solidFill>
                  <a:srgbClr val="000000"/>
                </a:solidFill>
                <a:latin typeface="system-ui"/>
              </a:rPr>
              <a:t>will set up a banner for the nations, and will assemble the outcasts of Israel, and gather together the dispersed of Judah from the four corners of the earth</a:t>
            </a:r>
            <a:r>
              <a:rPr lang="en-GB" sz="2000" b="1" dirty="0" smtClean="0">
                <a:solidFill>
                  <a:srgbClr val="000000"/>
                </a:solidFill>
                <a:latin typeface="system-ui"/>
              </a:rPr>
              <a:t>. </a:t>
            </a:r>
            <a:r>
              <a:rPr lang="en-GB" sz="2000" b="1" baseline="30000" dirty="0">
                <a:solidFill>
                  <a:srgbClr val="000000"/>
                </a:solidFill>
                <a:latin typeface="system-ui"/>
              </a:rPr>
              <a:t> </a:t>
            </a:r>
            <a:r>
              <a:rPr lang="en-GB" sz="2000" dirty="0">
                <a:solidFill>
                  <a:srgbClr val="000000"/>
                </a:solidFill>
                <a:latin typeface="system-ui"/>
              </a:rPr>
              <a:t>The envy also of Ephraim will depart, and those who persecute Judah will be cut off</a:t>
            </a:r>
            <a:r>
              <a:rPr lang="en-GB" sz="2000" dirty="0" smtClean="0">
                <a:solidFill>
                  <a:srgbClr val="000000"/>
                </a:solidFill>
                <a:latin typeface="system-ui"/>
              </a:rPr>
              <a:t>. </a:t>
            </a:r>
            <a:r>
              <a:rPr lang="en-GB" sz="2000" b="1" dirty="0">
                <a:solidFill>
                  <a:srgbClr val="000000"/>
                </a:solidFill>
                <a:latin typeface="system-ui"/>
              </a:rPr>
              <a:t>Ephraim won’t envy Judah, and Judah won’t persecute Ephraim</a:t>
            </a:r>
            <a:r>
              <a:rPr lang="en-GB" sz="2000" dirty="0" smtClean="0">
                <a:solidFill>
                  <a:srgbClr val="000000"/>
                </a:solidFill>
                <a:latin typeface="system-ui"/>
              </a:rPr>
              <a:t>. Isaiah 11:9-13</a:t>
            </a:r>
            <a:endParaRPr lang="en-GB" sz="2000" b="0" i="0" dirty="0">
              <a:solidFill>
                <a:srgbClr val="000000"/>
              </a:solidFill>
              <a:effectLst/>
              <a:latin typeface="system-ui"/>
            </a:endParaRPr>
          </a:p>
        </p:txBody>
      </p:sp>
      <p:sp>
        <p:nvSpPr>
          <p:cNvPr id="5" name="TextBox 4"/>
          <p:cNvSpPr txBox="1"/>
          <p:nvPr/>
        </p:nvSpPr>
        <p:spPr>
          <a:xfrm>
            <a:off x="2026509" y="486032"/>
            <a:ext cx="4079963" cy="461665"/>
          </a:xfrm>
          <a:prstGeom prst="rect">
            <a:avLst/>
          </a:prstGeom>
          <a:noFill/>
        </p:spPr>
        <p:txBody>
          <a:bodyPr wrap="none" rtlCol="0">
            <a:spAutoFit/>
          </a:bodyPr>
          <a:lstStyle/>
          <a:p>
            <a:r>
              <a:rPr lang="en-GB" sz="2400" b="1" dirty="0" smtClean="0">
                <a:latin typeface="system-ui"/>
              </a:rPr>
              <a:t>One People in the Messiah</a:t>
            </a:r>
            <a:endParaRPr lang="en-GB" sz="2400" b="1" dirty="0">
              <a:latin typeface="system-ui"/>
            </a:endParaRPr>
          </a:p>
        </p:txBody>
      </p:sp>
    </p:spTree>
    <p:extLst>
      <p:ext uri="{BB962C8B-B14F-4D97-AF65-F5344CB8AC3E}">
        <p14:creationId xmlns:p14="http://schemas.microsoft.com/office/powerpoint/2010/main" val="163770218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05232" y="411892"/>
            <a:ext cx="3377848" cy="461665"/>
          </a:xfrm>
          <a:prstGeom prst="rect">
            <a:avLst/>
          </a:prstGeom>
          <a:noFill/>
        </p:spPr>
        <p:txBody>
          <a:bodyPr wrap="none" rtlCol="0">
            <a:spAutoFit/>
          </a:bodyPr>
          <a:lstStyle/>
          <a:p>
            <a:r>
              <a:rPr lang="en-GB" sz="2400" b="1" dirty="0" smtClean="0">
                <a:latin typeface="system-ui"/>
              </a:rPr>
              <a:t>The Crucial Condition</a:t>
            </a:r>
            <a:endParaRPr lang="en-GB" sz="2400" b="1" dirty="0">
              <a:latin typeface="system-ui"/>
            </a:endParaRPr>
          </a:p>
        </p:txBody>
      </p:sp>
      <p:sp>
        <p:nvSpPr>
          <p:cNvPr id="4" name="Rectangle 3"/>
          <p:cNvSpPr/>
          <p:nvPr/>
        </p:nvSpPr>
        <p:spPr>
          <a:xfrm>
            <a:off x="345990" y="1128754"/>
            <a:ext cx="7076302" cy="707886"/>
          </a:xfrm>
          <a:prstGeom prst="rect">
            <a:avLst/>
          </a:prstGeom>
        </p:spPr>
        <p:txBody>
          <a:bodyPr wrap="square">
            <a:spAutoFit/>
          </a:bodyPr>
          <a:lstStyle/>
          <a:p>
            <a:pPr algn="ctr"/>
            <a:r>
              <a:rPr lang="en-GB" sz="2000" dirty="0">
                <a:solidFill>
                  <a:srgbClr val="000000"/>
                </a:solidFill>
                <a:latin typeface="system-ui"/>
              </a:rPr>
              <a:t>This will happen, if you will diligently obey Yahweh your God’s voice</a:t>
            </a:r>
            <a:r>
              <a:rPr lang="en-GB" sz="2000" dirty="0" smtClean="0">
                <a:solidFill>
                  <a:srgbClr val="000000"/>
                </a:solidFill>
                <a:latin typeface="system-ui"/>
              </a:rPr>
              <a:t>. 6:15b (c.f. Deut. 28:1)</a:t>
            </a:r>
            <a:endParaRPr lang="en-GB" sz="2000" dirty="0"/>
          </a:p>
        </p:txBody>
      </p:sp>
      <p:sp>
        <p:nvSpPr>
          <p:cNvPr id="5" name="Rectangle 4"/>
          <p:cNvSpPr/>
          <p:nvPr/>
        </p:nvSpPr>
        <p:spPr>
          <a:xfrm>
            <a:off x="131806" y="2488504"/>
            <a:ext cx="8295502" cy="3477875"/>
          </a:xfrm>
          <a:prstGeom prst="rect">
            <a:avLst/>
          </a:prstGeom>
        </p:spPr>
        <p:txBody>
          <a:bodyPr wrap="square">
            <a:spAutoFit/>
          </a:bodyPr>
          <a:lstStyle/>
          <a:p>
            <a:r>
              <a:rPr lang="en-GB" sz="2000" dirty="0">
                <a:solidFill>
                  <a:srgbClr val="000000"/>
                </a:solidFill>
                <a:latin typeface="system-ui"/>
              </a:rPr>
              <a:t>“Behold, </a:t>
            </a:r>
            <a:r>
              <a:rPr lang="en-GB" sz="2000" b="1" dirty="0">
                <a:solidFill>
                  <a:srgbClr val="000000"/>
                </a:solidFill>
                <a:latin typeface="system-ui"/>
              </a:rPr>
              <a:t>I will gather them </a:t>
            </a:r>
            <a:r>
              <a:rPr lang="en-GB" sz="2000" dirty="0">
                <a:solidFill>
                  <a:srgbClr val="000000"/>
                </a:solidFill>
                <a:latin typeface="system-ui"/>
              </a:rPr>
              <a:t>out of all the countries where </a:t>
            </a:r>
            <a:endParaRPr lang="en-GB" sz="2000" dirty="0" smtClean="0">
              <a:solidFill>
                <a:srgbClr val="000000"/>
              </a:solidFill>
              <a:latin typeface="system-ui"/>
            </a:endParaRPr>
          </a:p>
          <a:p>
            <a:r>
              <a:rPr lang="en-GB" sz="2000" dirty="0" smtClean="0">
                <a:solidFill>
                  <a:srgbClr val="000000"/>
                </a:solidFill>
                <a:latin typeface="system-ui"/>
              </a:rPr>
              <a:t>I </a:t>
            </a:r>
            <a:r>
              <a:rPr lang="en-GB" sz="2000" dirty="0">
                <a:solidFill>
                  <a:srgbClr val="000000"/>
                </a:solidFill>
                <a:latin typeface="system-ui"/>
              </a:rPr>
              <a:t>have driven them in my anger, and in my wrath, and in </a:t>
            </a:r>
            <a:endParaRPr lang="en-GB" sz="2000" dirty="0" smtClean="0">
              <a:solidFill>
                <a:srgbClr val="000000"/>
              </a:solidFill>
              <a:latin typeface="system-ui"/>
            </a:endParaRPr>
          </a:p>
          <a:p>
            <a:r>
              <a:rPr lang="en-GB" sz="2000" dirty="0" smtClean="0">
                <a:solidFill>
                  <a:srgbClr val="000000"/>
                </a:solidFill>
                <a:latin typeface="system-ui"/>
              </a:rPr>
              <a:t>great </a:t>
            </a:r>
            <a:r>
              <a:rPr lang="en-GB" sz="2000" dirty="0">
                <a:solidFill>
                  <a:srgbClr val="000000"/>
                </a:solidFill>
                <a:latin typeface="system-ui"/>
              </a:rPr>
              <a:t>indignation; and </a:t>
            </a:r>
            <a:r>
              <a:rPr lang="en-GB" sz="2000" b="1" dirty="0">
                <a:solidFill>
                  <a:srgbClr val="000000"/>
                </a:solidFill>
                <a:latin typeface="system-ui"/>
              </a:rPr>
              <a:t>I will bring them</a:t>
            </a:r>
            <a:r>
              <a:rPr lang="en-GB" sz="2000" dirty="0">
                <a:solidFill>
                  <a:srgbClr val="000000"/>
                </a:solidFill>
                <a:latin typeface="system-ui"/>
              </a:rPr>
              <a:t> again to this place. </a:t>
            </a:r>
            <a:endParaRPr lang="en-GB" sz="2000" dirty="0" smtClean="0">
              <a:solidFill>
                <a:srgbClr val="000000"/>
              </a:solidFill>
              <a:latin typeface="system-ui"/>
            </a:endParaRPr>
          </a:p>
          <a:p>
            <a:r>
              <a:rPr lang="en-GB" sz="2000" b="1" dirty="0" smtClean="0">
                <a:solidFill>
                  <a:srgbClr val="000000"/>
                </a:solidFill>
                <a:latin typeface="system-ui"/>
              </a:rPr>
              <a:t>I </a:t>
            </a:r>
            <a:r>
              <a:rPr lang="en-GB" sz="2000" b="1" dirty="0">
                <a:solidFill>
                  <a:srgbClr val="000000"/>
                </a:solidFill>
                <a:latin typeface="system-ui"/>
              </a:rPr>
              <a:t>will cause them to dwell </a:t>
            </a:r>
            <a:r>
              <a:rPr lang="en-GB" sz="2000" dirty="0">
                <a:solidFill>
                  <a:srgbClr val="000000"/>
                </a:solidFill>
                <a:latin typeface="system-ui"/>
              </a:rPr>
              <a:t>safely. </a:t>
            </a:r>
            <a:r>
              <a:rPr lang="en-GB" sz="2000" dirty="0" smtClean="0">
                <a:solidFill>
                  <a:srgbClr val="000000"/>
                </a:solidFill>
                <a:latin typeface="system-ui"/>
              </a:rPr>
              <a:t>Then </a:t>
            </a:r>
            <a:r>
              <a:rPr lang="en-GB" sz="2000" dirty="0">
                <a:solidFill>
                  <a:srgbClr val="000000"/>
                </a:solidFill>
                <a:latin typeface="system-ui"/>
              </a:rPr>
              <a:t>they will be my people, </a:t>
            </a:r>
            <a:endParaRPr lang="en-GB" sz="2000" dirty="0" smtClean="0">
              <a:solidFill>
                <a:srgbClr val="000000"/>
              </a:solidFill>
              <a:latin typeface="system-ui"/>
            </a:endParaRPr>
          </a:p>
          <a:p>
            <a:r>
              <a:rPr lang="en-GB" sz="2000" dirty="0" smtClean="0">
                <a:solidFill>
                  <a:srgbClr val="000000"/>
                </a:solidFill>
                <a:latin typeface="system-ui"/>
              </a:rPr>
              <a:t>and </a:t>
            </a:r>
            <a:r>
              <a:rPr lang="en-GB" sz="2000" dirty="0">
                <a:solidFill>
                  <a:srgbClr val="000000"/>
                </a:solidFill>
                <a:latin typeface="system-ui"/>
              </a:rPr>
              <a:t>I will be their God. </a:t>
            </a:r>
            <a:r>
              <a:rPr lang="en-GB" sz="2000" b="1" dirty="0" smtClean="0">
                <a:solidFill>
                  <a:srgbClr val="000000"/>
                </a:solidFill>
                <a:latin typeface="system-ui"/>
              </a:rPr>
              <a:t>I </a:t>
            </a:r>
            <a:r>
              <a:rPr lang="en-GB" sz="2000" b="1" dirty="0">
                <a:solidFill>
                  <a:srgbClr val="000000"/>
                </a:solidFill>
                <a:latin typeface="system-ui"/>
              </a:rPr>
              <a:t>will give them one heart and one way</a:t>
            </a:r>
            <a:r>
              <a:rPr lang="en-GB" sz="2000" dirty="0">
                <a:solidFill>
                  <a:srgbClr val="000000"/>
                </a:solidFill>
                <a:latin typeface="system-ui"/>
              </a:rPr>
              <a:t>, </a:t>
            </a:r>
            <a:endParaRPr lang="en-GB" sz="2000" dirty="0" smtClean="0">
              <a:solidFill>
                <a:srgbClr val="000000"/>
              </a:solidFill>
              <a:latin typeface="system-ui"/>
            </a:endParaRPr>
          </a:p>
          <a:p>
            <a:r>
              <a:rPr lang="en-GB" sz="2000" dirty="0" smtClean="0">
                <a:solidFill>
                  <a:srgbClr val="000000"/>
                </a:solidFill>
                <a:latin typeface="system-ui"/>
              </a:rPr>
              <a:t>that </a:t>
            </a:r>
            <a:r>
              <a:rPr lang="en-GB" sz="2000" dirty="0">
                <a:solidFill>
                  <a:srgbClr val="000000"/>
                </a:solidFill>
                <a:latin typeface="system-ui"/>
              </a:rPr>
              <a:t>they may fear me forever, for their good, and the good of their children after them. </a:t>
            </a:r>
            <a:r>
              <a:rPr lang="en-GB" sz="2000" b="1" dirty="0" smtClean="0">
                <a:solidFill>
                  <a:srgbClr val="000000"/>
                </a:solidFill>
                <a:latin typeface="system-ui"/>
              </a:rPr>
              <a:t>I will make an everlasting covenant with them</a:t>
            </a:r>
            <a:r>
              <a:rPr lang="en-GB" sz="2000" dirty="0" smtClean="0">
                <a:solidFill>
                  <a:srgbClr val="000000"/>
                </a:solidFill>
                <a:latin typeface="system-ui"/>
              </a:rPr>
              <a:t>, </a:t>
            </a:r>
            <a:r>
              <a:rPr lang="en-GB" sz="2000" dirty="0">
                <a:solidFill>
                  <a:srgbClr val="000000"/>
                </a:solidFill>
                <a:latin typeface="system-ui"/>
              </a:rPr>
              <a:t>that I will not turn away from following them, to do them good. </a:t>
            </a:r>
            <a:r>
              <a:rPr lang="en-GB" sz="2000" b="1" dirty="0">
                <a:solidFill>
                  <a:srgbClr val="000000"/>
                </a:solidFill>
                <a:latin typeface="system-ui"/>
              </a:rPr>
              <a:t>I </a:t>
            </a:r>
            <a:r>
              <a:rPr lang="en-GB" sz="2000" b="1" dirty="0" smtClean="0">
                <a:solidFill>
                  <a:srgbClr val="000000"/>
                </a:solidFill>
                <a:latin typeface="system-ui"/>
              </a:rPr>
              <a:t>will </a:t>
            </a:r>
            <a:r>
              <a:rPr lang="en-GB" sz="2000" b="1" dirty="0">
                <a:solidFill>
                  <a:srgbClr val="000000"/>
                </a:solidFill>
                <a:latin typeface="system-ui"/>
              </a:rPr>
              <a:t>put my fear in their hearts</a:t>
            </a:r>
            <a:r>
              <a:rPr lang="en-GB" sz="2000" dirty="0">
                <a:solidFill>
                  <a:srgbClr val="000000"/>
                </a:solidFill>
                <a:latin typeface="system-ui"/>
              </a:rPr>
              <a:t>, that they may not depart from me. </a:t>
            </a:r>
            <a:r>
              <a:rPr lang="en-GB" sz="2000" dirty="0" smtClean="0">
                <a:solidFill>
                  <a:srgbClr val="000000"/>
                </a:solidFill>
                <a:latin typeface="system-ui"/>
              </a:rPr>
              <a:t>Yes</a:t>
            </a:r>
            <a:r>
              <a:rPr lang="en-GB" sz="2000" dirty="0">
                <a:solidFill>
                  <a:srgbClr val="000000"/>
                </a:solidFill>
                <a:latin typeface="system-ui"/>
              </a:rPr>
              <a:t>, </a:t>
            </a:r>
            <a:r>
              <a:rPr lang="en-GB" sz="2000" b="1" dirty="0">
                <a:solidFill>
                  <a:srgbClr val="000000"/>
                </a:solidFill>
                <a:latin typeface="system-ui"/>
              </a:rPr>
              <a:t>I will rejoice over them </a:t>
            </a:r>
            <a:r>
              <a:rPr lang="en-GB" sz="2000" dirty="0">
                <a:solidFill>
                  <a:srgbClr val="000000"/>
                </a:solidFill>
                <a:latin typeface="system-ui"/>
              </a:rPr>
              <a:t>to do them good, and </a:t>
            </a:r>
            <a:r>
              <a:rPr lang="en-GB" sz="2000" b="1" dirty="0">
                <a:solidFill>
                  <a:srgbClr val="000000"/>
                </a:solidFill>
                <a:latin typeface="system-ui"/>
              </a:rPr>
              <a:t>I will plant them in this land </a:t>
            </a:r>
            <a:r>
              <a:rPr lang="en-GB" sz="2000" dirty="0">
                <a:solidFill>
                  <a:srgbClr val="000000"/>
                </a:solidFill>
                <a:latin typeface="system-ui"/>
              </a:rPr>
              <a:t>assuredly with my whole heart and with my whole soul</a:t>
            </a:r>
            <a:r>
              <a:rPr lang="en-GB" sz="2000" dirty="0" smtClean="0">
                <a:solidFill>
                  <a:srgbClr val="000000"/>
                </a:solidFill>
                <a:latin typeface="system-ui"/>
              </a:rPr>
              <a:t>.” Jer. 32:37-41</a:t>
            </a:r>
            <a:endParaRPr lang="en-GB" sz="2000" dirty="0"/>
          </a:p>
        </p:txBody>
      </p:sp>
    </p:spTree>
    <p:extLst>
      <p:ext uri="{BB962C8B-B14F-4D97-AF65-F5344CB8AC3E}">
        <p14:creationId xmlns:p14="http://schemas.microsoft.com/office/powerpoint/2010/main" val="2452800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68688" y="868575"/>
            <a:ext cx="6383383" cy="5632311"/>
          </a:xfrm>
          <a:prstGeom prst="rect">
            <a:avLst/>
          </a:prstGeom>
        </p:spPr>
        <p:txBody>
          <a:bodyPr wrap="square">
            <a:spAutoFit/>
          </a:bodyPr>
          <a:lstStyle/>
          <a:p>
            <a:r>
              <a:rPr lang="en-GB" sz="2000" b="0" i="0" dirty="0" smtClean="0">
                <a:solidFill>
                  <a:srgbClr val="000000"/>
                </a:solidFill>
                <a:effectLst/>
                <a:latin typeface="system-ui"/>
              </a:rPr>
              <a:t>Moreover Yahweh’s word came to me, saying, </a:t>
            </a:r>
            <a:r>
              <a:rPr lang="en-GB" sz="2000" b="1" i="0" baseline="30000" dirty="0" smtClean="0">
                <a:solidFill>
                  <a:srgbClr val="000000"/>
                </a:solidFill>
                <a:effectLst/>
                <a:latin typeface="system-ui"/>
              </a:rPr>
              <a:t> </a:t>
            </a:r>
            <a:r>
              <a:rPr lang="en-GB" sz="2000" b="0" i="0" dirty="0" smtClean="0">
                <a:solidFill>
                  <a:srgbClr val="000000"/>
                </a:solidFill>
                <a:effectLst/>
                <a:latin typeface="system-ui"/>
              </a:rPr>
              <a:t>“</a:t>
            </a:r>
            <a:r>
              <a:rPr lang="en-GB" sz="2000" b="1" i="0" dirty="0" smtClean="0">
                <a:solidFill>
                  <a:srgbClr val="000000"/>
                </a:solidFill>
                <a:effectLst/>
                <a:latin typeface="system-ui"/>
              </a:rPr>
              <a:t>The hands of Zerubbabel have laid the foundation of this house. His hands shall also finish it</a:t>
            </a:r>
            <a:r>
              <a:rPr lang="en-GB" sz="2000" b="0" i="0" dirty="0" smtClean="0">
                <a:solidFill>
                  <a:srgbClr val="000000"/>
                </a:solidFill>
                <a:effectLst/>
                <a:latin typeface="system-ui"/>
              </a:rPr>
              <a:t>; and you will know that the </a:t>
            </a:r>
            <a:r>
              <a:rPr lang="en-GB" b="0" i="0" dirty="0" smtClean="0">
                <a:solidFill>
                  <a:srgbClr val="000000"/>
                </a:solidFill>
                <a:effectLst/>
                <a:latin typeface="system-ui"/>
              </a:rPr>
              <a:t>LORD</a:t>
            </a:r>
            <a:r>
              <a:rPr lang="en-GB" sz="2000" b="0" i="0" dirty="0" smtClean="0">
                <a:solidFill>
                  <a:srgbClr val="000000"/>
                </a:solidFill>
                <a:effectLst/>
                <a:latin typeface="system-ui"/>
              </a:rPr>
              <a:t> of Hosts has sent me to you. Indeed, who despises the day of small things? </a:t>
            </a:r>
            <a:endParaRPr lang="en-GB" sz="2000" b="0" i="0" dirty="0" smtClean="0">
              <a:solidFill>
                <a:srgbClr val="000000"/>
              </a:solidFill>
              <a:effectLst/>
              <a:latin typeface="system-ui"/>
            </a:endParaRPr>
          </a:p>
          <a:p>
            <a:r>
              <a:rPr lang="en-GB" sz="2000" b="0" i="0" dirty="0" smtClean="0">
                <a:solidFill>
                  <a:srgbClr val="000000"/>
                </a:solidFill>
                <a:effectLst/>
                <a:latin typeface="system-ui"/>
              </a:rPr>
              <a:t>For </a:t>
            </a:r>
            <a:r>
              <a:rPr lang="en-GB" sz="2000" b="1" i="0" dirty="0" smtClean="0">
                <a:solidFill>
                  <a:srgbClr val="000000"/>
                </a:solidFill>
                <a:effectLst/>
                <a:latin typeface="system-ui"/>
              </a:rPr>
              <a:t>these seven </a:t>
            </a:r>
            <a:r>
              <a:rPr lang="en-GB" sz="2000" b="0" i="0" dirty="0" smtClean="0">
                <a:solidFill>
                  <a:srgbClr val="000000"/>
                </a:solidFill>
                <a:effectLst/>
                <a:latin typeface="system-ui"/>
              </a:rPr>
              <a:t>shall rejoice, and shall see the </a:t>
            </a:r>
            <a:r>
              <a:rPr lang="en-GB" sz="2000" b="1" i="0" dirty="0" smtClean="0">
                <a:solidFill>
                  <a:srgbClr val="000000"/>
                </a:solidFill>
                <a:effectLst/>
                <a:latin typeface="system-ui"/>
              </a:rPr>
              <a:t>plumb line in the hand of Zerubbabel</a:t>
            </a:r>
            <a:r>
              <a:rPr lang="en-GB" sz="2000" b="0" i="0" dirty="0" smtClean="0">
                <a:solidFill>
                  <a:srgbClr val="000000"/>
                </a:solidFill>
                <a:effectLst/>
                <a:latin typeface="system-ui"/>
              </a:rPr>
              <a:t>. These are </a:t>
            </a:r>
            <a:r>
              <a:rPr lang="en-GB" sz="2000" b="1" i="0" dirty="0" smtClean="0">
                <a:solidFill>
                  <a:srgbClr val="000000"/>
                </a:solidFill>
                <a:effectLst/>
                <a:latin typeface="system-ui"/>
              </a:rPr>
              <a:t>Yahweh’s eyes</a:t>
            </a:r>
            <a:r>
              <a:rPr lang="en-GB" sz="2000" b="0" i="0" dirty="0" smtClean="0">
                <a:solidFill>
                  <a:srgbClr val="000000"/>
                </a:solidFill>
                <a:effectLst/>
                <a:latin typeface="system-ui"/>
              </a:rPr>
              <a:t>, which run back and forth through the whole earth</a:t>
            </a:r>
            <a:r>
              <a:rPr lang="en-GB" sz="2000" b="0" i="0" dirty="0" smtClean="0">
                <a:solidFill>
                  <a:srgbClr val="000000"/>
                </a:solidFill>
                <a:effectLst/>
                <a:latin typeface="system-ui"/>
              </a:rPr>
              <a:t>.” Then </a:t>
            </a:r>
            <a:r>
              <a:rPr lang="en-GB" sz="2000" b="0" i="0" dirty="0" smtClean="0">
                <a:solidFill>
                  <a:srgbClr val="000000"/>
                </a:solidFill>
                <a:effectLst/>
                <a:latin typeface="system-ui"/>
              </a:rPr>
              <a:t>I asked him, “</a:t>
            </a:r>
            <a:r>
              <a:rPr lang="en-GB" sz="2000" b="1" i="0" dirty="0" smtClean="0">
                <a:solidFill>
                  <a:srgbClr val="000000"/>
                </a:solidFill>
                <a:effectLst/>
                <a:latin typeface="system-ui"/>
              </a:rPr>
              <a:t>What are these two olive trees </a:t>
            </a:r>
            <a:r>
              <a:rPr lang="en-GB" sz="2000" b="0" i="0" dirty="0" smtClean="0">
                <a:solidFill>
                  <a:srgbClr val="000000"/>
                </a:solidFill>
                <a:effectLst/>
                <a:latin typeface="system-ui"/>
              </a:rPr>
              <a:t>on the right side of the lamp stand and on the left side of it?”</a:t>
            </a:r>
          </a:p>
          <a:p>
            <a:r>
              <a:rPr lang="en-GB" sz="2000" b="0" i="0" dirty="0" smtClean="0">
                <a:solidFill>
                  <a:srgbClr val="000000"/>
                </a:solidFill>
                <a:effectLst/>
                <a:latin typeface="system-ui"/>
              </a:rPr>
              <a:t>I asked him the second time, “</a:t>
            </a:r>
            <a:r>
              <a:rPr lang="en-GB" sz="2000" b="1" i="0" dirty="0" smtClean="0">
                <a:solidFill>
                  <a:srgbClr val="000000"/>
                </a:solidFill>
                <a:effectLst/>
                <a:latin typeface="system-ui"/>
              </a:rPr>
              <a:t>What are these two olive branches</a:t>
            </a:r>
            <a:r>
              <a:rPr lang="en-GB" sz="2000" b="0" i="0" dirty="0" smtClean="0">
                <a:solidFill>
                  <a:srgbClr val="000000"/>
                </a:solidFill>
                <a:effectLst/>
                <a:latin typeface="system-ui"/>
              </a:rPr>
              <a:t>, which are beside the </a:t>
            </a:r>
            <a:r>
              <a:rPr lang="en-GB" sz="2000" b="1" i="0" dirty="0" smtClean="0">
                <a:solidFill>
                  <a:srgbClr val="000000"/>
                </a:solidFill>
                <a:effectLst/>
                <a:latin typeface="system-ui"/>
              </a:rPr>
              <a:t>two golden spouts</a:t>
            </a:r>
            <a:r>
              <a:rPr lang="en-GB" sz="2000" b="0" i="0" dirty="0" smtClean="0">
                <a:solidFill>
                  <a:srgbClr val="000000"/>
                </a:solidFill>
                <a:effectLst/>
                <a:latin typeface="system-ui"/>
              </a:rPr>
              <a:t>, that pour the golden oil out of themselves?”</a:t>
            </a:r>
          </a:p>
          <a:p>
            <a:r>
              <a:rPr lang="en-GB" sz="2000" b="0" i="0" dirty="0" smtClean="0">
                <a:solidFill>
                  <a:srgbClr val="000000"/>
                </a:solidFill>
                <a:effectLst/>
                <a:latin typeface="system-ui"/>
              </a:rPr>
              <a:t>He answered me, “Don’t you know what these are?”</a:t>
            </a:r>
          </a:p>
          <a:p>
            <a:r>
              <a:rPr lang="en-GB" sz="2000" b="0" i="0" dirty="0" smtClean="0">
                <a:solidFill>
                  <a:srgbClr val="000000"/>
                </a:solidFill>
                <a:effectLst/>
                <a:latin typeface="system-ui"/>
              </a:rPr>
              <a:t>I said, “No, my lord.”</a:t>
            </a:r>
          </a:p>
          <a:p>
            <a:r>
              <a:rPr lang="en-GB" sz="2000" b="0" i="0" dirty="0" smtClean="0">
                <a:solidFill>
                  <a:srgbClr val="000000"/>
                </a:solidFill>
                <a:effectLst/>
                <a:latin typeface="system-ui"/>
              </a:rPr>
              <a:t>Then he said, “</a:t>
            </a:r>
            <a:r>
              <a:rPr lang="en-GB" sz="2000" b="1" i="0" dirty="0" smtClean="0">
                <a:solidFill>
                  <a:srgbClr val="000000"/>
                </a:solidFill>
                <a:effectLst/>
                <a:latin typeface="system-ui"/>
              </a:rPr>
              <a:t>These are the two anointed ones </a:t>
            </a:r>
            <a:r>
              <a:rPr lang="en-GB" sz="2000" b="0" i="0" dirty="0" smtClean="0">
                <a:solidFill>
                  <a:srgbClr val="000000"/>
                </a:solidFill>
                <a:effectLst/>
                <a:latin typeface="system-ui"/>
              </a:rPr>
              <a:t>who stand by the Lord of the whole earth.” 4:8-14</a:t>
            </a:r>
            <a:endParaRPr lang="en-GB" sz="2000" b="0" i="0" dirty="0">
              <a:solidFill>
                <a:srgbClr val="000000"/>
              </a:solidFill>
              <a:effectLst/>
              <a:latin typeface="system-ui"/>
            </a:endParaRPr>
          </a:p>
        </p:txBody>
      </p:sp>
      <p:sp>
        <p:nvSpPr>
          <p:cNvPr id="2" name="TextBox 1"/>
          <p:cNvSpPr txBox="1"/>
          <p:nvPr/>
        </p:nvSpPr>
        <p:spPr>
          <a:xfrm>
            <a:off x="1828800" y="197709"/>
            <a:ext cx="1962397" cy="461665"/>
          </a:xfrm>
          <a:prstGeom prst="rect">
            <a:avLst/>
          </a:prstGeom>
          <a:noFill/>
        </p:spPr>
        <p:txBody>
          <a:bodyPr wrap="none" rtlCol="0">
            <a:spAutoFit/>
          </a:bodyPr>
          <a:lstStyle/>
          <a:p>
            <a:r>
              <a:rPr lang="en-GB" sz="2400" b="1" dirty="0" smtClean="0">
                <a:latin typeface="system-ui"/>
              </a:rPr>
              <a:t>Encouraged</a:t>
            </a:r>
            <a:endParaRPr lang="en-GB" sz="2400" b="1" dirty="0">
              <a:latin typeface="system-ui"/>
            </a:endParaRPr>
          </a:p>
        </p:txBody>
      </p:sp>
    </p:spTree>
    <p:extLst>
      <p:ext uri="{BB962C8B-B14F-4D97-AF65-F5344CB8AC3E}">
        <p14:creationId xmlns:p14="http://schemas.microsoft.com/office/powerpoint/2010/main" val="247248039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58097" y="543698"/>
            <a:ext cx="3855543" cy="461665"/>
          </a:xfrm>
          <a:prstGeom prst="rect">
            <a:avLst/>
          </a:prstGeom>
          <a:noFill/>
        </p:spPr>
        <p:txBody>
          <a:bodyPr wrap="none" rtlCol="0">
            <a:spAutoFit/>
          </a:bodyPr>
          <a:lstStyle/>
          <a:p>
            <a:r>
              <a:rPr lang="en-GB" sz="2400" b="1" dirty="0" smtClean="0">
                <a:latin typeface="system-ui"/>
              </a:rPr>
              <a:t>God will make it possible</a:t>
            </a:r>
            <a:endParaRPr lang="en-GB" sz="2400" b="1" dirty="0">
              <a:latin typeface="system-ui"/>
            </a:endParaRPr>
          </a:p>
        </p:txBody>
      </p:sp>
      <p:sp>
        <p:nvSpPr>
          <p:cNvPr id="3" name="Rectangle 2"/>
          <p:cNvSpPr/>
          <p:nvPr/>
        </p:nvSpPr>
        <p:spPr>
          <a:xfrm>
            <a:off x="230660" y="1449394"/>
            <a:ext cx="7010401" cy="2246769"/>
          </a:xfrm>
          <a:prstGeom prst="rect">
            <a:avLst/>
          </a:prstGeom>
        </p:spPr>
        <p:txBody>
          <a:bodyPr wrap="square">
            <a:spAutoFit/>
          </a:bodyPr>
          <a:lstStyle/>
          <a:p>
            <a:r>
              <a:rPr lang="en-GB" sz="2000" b="1" dirty="0">
                <a:solidFill>
                  <a:srgbClr val="000000"/>
                </a:solidFill>
                <a:latin typeface="system-ui"/>
              </a:rPr>
              <a:t>I will </a:t>
            </a:r>
            <a:r>
              <a:rPr lang="en-GB" sz="2000" dirty="0">
                <a:solidFill>
                  <a:srgbClr val="000000"/>
                </a:solidFill>
                <a:latin typeface="system-ui"/>
              </a:rPr>
              <a:t>sprinkle clean water on you, and you will be clean. </a:t>
            </a:r>
            <a:endParaRPr lang="en-GB" sz="2000" dirty="0" smtClean="0">
              <a:solidFill>
                <a:srgbClr val="000000"/>
              </a:solidFill>
              <a:latin typeface="system-ui"/>
            </a:endParaRPr>
          </a:p>
          <a:p>
            <a:r>
              <a:rPr lang="en-GB" sz="2000" b="1" dirty="0" smtClean="0">
                <a:solidFill>
                  <a:srgbClr val="000000"/>
                </a:solidFill>
                <a:latin typeface="system-ui"/>
              </a:rPr>
              <a:t>I </a:t>
            </a:r>
            <a:r>
              <a:rPr lang="en-GB" sz="2000" b="1" dirty="0">
                <a:solidFill>
                  <a:srgbClr val="000000"/>
                </a:solidFill>
                <a:latin typeface="system-ui"/>
              </a:rPr>
              <a:t>will </a:t>
            </a:r>
            <a:r>
              <a:rPr lang="en-GB" sz="2000" dirty="0">
                <a:solidFill>
                  <a:srgbClr val="000000"/>
                </a:solidFill>
                <a:latin typeface="system-ui"/>
              </a:rPr>
              <a:t>cleanse you from all your filthiness, and from all your idols. </a:t>
            </a:r>
            <a:r>
              <a:rPr lang="en-GB" sz="2000" b="1" dirty="0" smtClean="0">
                <a:solidFill>
                  <a:srgbClr val="000000"/>
                </a:solidFill>
                <a:latin typeface="system-ui"/>
              </a:rPr>
              <a:t>I </a:t>
            </a:r>
            <a:r>
              <a:rPr lang="en-GB" sz="2000" b="1" dirty="0">
                <a:solidFill>
                  <a:srgbClr val="000000"/>
                </a:solidFill>
                <a:latin typeface="system-ui"/>
              </a:rPr>
              <a:t>will </a:t>
            </a:r>
            <a:r>
              <a:rPr lang="en-GB" sz="2000" dirty="0">
                <a:solidFill>
                  <a:srgbClr val="000000"/>
                </a:solidFill>
                <a:latin typeface="system-ui"/>
              </a:rPr>
              <a:t>also give you a new heart, and </a:t>
            </a:r>
            <a:r>
              <a:rPr lang="en-GB" sz="2000" b="1" dirty="0">
                <a:solidFill>
                  <a:srgbClr val="000000"/>
                </a:solidFill>
                <a:latin typeface="system-ui"/>
              </a:rPr>
              <a:t>I will </a:t>
            </a:r>
            <a:r>
              <a:rPr lang="en-GB" sz="2000" dirty="0">
                <a:solidFill>
                  <a:srgbClr val="000000"/>
                </a:solidFill>
                <a:latin typeface="system-ui"/>
              </a:rPr>
              <a:t>put a new spirit within you. </a:t>
            </a:r>
            <a:r>
              <a:rPr lang="en-GB" sz="2000" b="1" dirty="0">
                <a:solidFill>
                  <a:srgbClr val="000000"/>
                </a:solidFill>
                <a:latin typeface="system-ui"/>
              </a:rPr>
              <a:t>I will </a:t>
            </a:r>
            <a:r>
              <a:rPr lang="en-GB" sz="2000" dirty="0">
                <a:solidFill>
                  <a:srgbClr val="000000"/>
                </a:solidFill>
                <a:latin typeface="system-ui"/>
              </a:rPr>
              <a:t>take away the stony heart out of your flesh, and </a:t>
            </a:r>
            <a:r>
              <a:rPr lang="en-GB" sz="2000" b="1" dirty="0">
                <a:solidFill>
                  <a:srgbClr val="000000"/>
                </a:solidFill>
                <a:latin typeface="system-ui"/>
              </a:rPr>
              <a:t>I will </a:t>
            </a:r>
            <a:r>
              <a:rPr lang="en-GB" sz="2000" dirty="0">
                <a:solidFill>
                  <a:srgbClr val="000000"/>
                </a:solidFill>
                <a:latin typeface="system-ui"/>
              </a:rPr>
              <a:t>give you a heart of flesh. </a:t>
            </a:r>
            <a:r>
              <a:rPr lang="en-GB" sz="2000" b="1" dirty="0" smtClean="0">
                <a:solidFill>
                  <a:srgbClr val="000000"/>
                </a:solidFill>
                <a:latin typeface="system-ui"/>
              </a:rPr>
              <a:t>I </a:t>
            </a:r>
            <a:r>
              <a:rPr lang="en-GB" sz="2000" b="1" dirty="0">
                <a:solidFill>
                  <a:srgbClr val="000000"/>
                </a:solidFill>
                <a:latin typeface="system-ui"/>
              </a:rPr>
              <a:t>will </a:t>
            </a:r>
            <a:r>
              <a:rPr lang="en-GB" sz="2000" dirty="0">
                <a:solidFill>
                  <a:srgbClr val="000000"/>
                </a:solidFill>
                <a:latin typeface="system-ui"/>
              </a:rPr>
              <a:t>put my Spirit within you, and cause you to walk in my statutes. </a:t>
            </a:r>
            <a:endParaRPr lang="en-GB" sz="2000" dirty="0" smtClean="0">
              <a:solidFill>
                <a:srgbClr val="000000"/>
              </a:solidFill>
              <a:latin typeface="system-ui"/>
            </a:endParaRPr>
          </a:p>
          <a:p>
            <a:r>
              <a:rPr lang="en-GB" sz="2000" b="1" dirty="0" smtClean="0">
                <a:solidFill>
                  <a:srgbClr val="000000"/>
                </a:solidFill>
                <a:latin typeface="system-ui"/>
              </a:rPr>
              <a:t>You </a:t>
            </a:r>
            <a:r>
              <a:rPr lang="en-GB" sz="2000" b="1" dirty="0">
                <a:solidFill>
                  <a:srgbClr val="000000"/>
                </a:solidFill>
                <a:latin typeface="system-ui"/>
              </a:rPr>
              <a:t>will </a:t>
            </a:r>
            <a:r>
              <a:rPr lang="en-GB" sz="2000" dirty="0">
                <a:solidFill>
                  <a:srgbClr val="000000"/>
                </a:solidFill>
                <a:latin typeface="system-ui"/>
              </a:rPr>
              <a:t>keep my ordinances and do them</a:t>
            </a:r>
            <a:r>
              <a:rPr lang="en-GB" sz="2000" dirty="0" smtClean="0">
                <a:solidFill>
                  <a:srgbClr val="000000"/>
                </a:solidFill>
                <a:latin typeface="system-ui"/>
              </a:rPr>
              <a:t>. Ezekiel 36:25-27</a:t>
            </a:r>
            <a:endParaRPr lang="en-GB" sz="2000" dirty="0"/>
          </a:p>
        </p:txBody>
      </p:sp>
      <p:sp>
        <p:nvSpPr>
          <p:cNvPr id="4" name="Rectangle 3"/>
          <p:cNvSpPr/>
          <p:nvPr/>
        </p:nvSpPr>
        <p:spPr>
          <a:xfrm>
            <a:off x="296562" y="4140194"/>
            <a:ext cx="7315200" cy="1631216"/>
          </a:xfrm>
          <a:prstGeom prst="rect">
            <a:avLst/>
          </a:prstGeom>
        </p:spPr>
        <p:txBody>
          <a:bodyPr wrap="square">
            <a:spAutoFit/>
          </a:bodyPr>
          <a:lstStyle/>
          <a:p>
            <a:r>
              <a:rPr lang="en-GB" sz="2000" dirty="0">
                <a:solidFill>
                  <a:srgbClr val="000000"/>
                </a:solidFill>
                <a:latin typeface="system-ui"/>
              </a:rPr>
              <a:t>So then, my beloved, even as you have always obeyed, not only in my presence, but now much more in my absence, </a:t>
            </a:r>
            <a:r>
              <a:rPr lang="en-GB" sz="2000" b="1" dirty="0">
                <a:solidFill>
                  <a:srgbClr val="000000"/>
                </a:solidFill>
                <a:latin typeface="system-ui"/>
              </a:rPr>
              <a:t>work out your own salvation</a:t>
            </a:r>
            <a:r>
              <a:rPr lang="en-GB" sz="2000" dirty="0">
                <a:solidFill>
                  <a:srgbClr val="000000"/>
                </a:solidFill>
                <a:latin typeface="system-ui"/>
              </a:rPr>
              <a:t> with fear and trembling. </a:t>
            </a:r>
            <a:r>
              <a:rPr lang="en-GB" sz="2000" b="1" dirty="0" smtClean="0">
                <a:solidFill>
                  <a:srgbClr val="000000"/>
                </a:solidFill>
                <a:latin typeface="system-ui"/>
              </a:rPr>
              <a:t>For </a:t>
            </a:r>
            <a:r>
              <a:rPr lang="en-GB" sz="2000" b="1" dirty="0">
                <a:solidFill>
                  <a:srgbClr val="000000"/>
                </a:solidFill>
                <a:latin typeface="system-ui"/>
              </a:rPr>
              <a:t>it is God who works in you </a:t>
            </a:r>
            <a:r>
              <a:rPr lang="en-GB" sz="2000" dirty="0">
                <a:solidFill>
                  <a:srgbClr val="000000"/>
                </a:solidFill>
                <a:latin typeface="system-ui"/>
              </a:rPr>
              <a:t>both to will and to work, for his good pleasure</a:t>
            </a:r>
            <a:r>
              <a:rPr lang="en-GB" sz="2000" dirty="0" smtClean="0">
                <a:solidFill>
                  <a:srgbClr val="000000"/>
                </a:solidFill>
                <a:latin typeface="system-ui"/>
              </a:rPr>
              <a:t>. Phil. 1:12-13</a:t>
            </a:r>
            <a:endParaRPr lang="en-GB" sz="2000" dirty="0"/>
          </a:p>
        </p:txBody>
      </p:sp>
    </p:spTree>
    <p:extLst>
      <p:ext uri="{BB962C8B-B14F-4D97-AF65-F5344CB8AC3E}">
        <p14:creationId xmlns:p14="http://schemas.microsoft.com/office/powerpoint/2010/main" val="9992328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46719" y="402243"/>
            <a:ext cx="2098651" cy="461665"/>
          </a:xfrm>
          <a:prstGeom prst="rect">
            <a:avLst/>
          </a:prstGeom>
          <a:noFill/>
        </p:spPr>
        <p:txBody>
          <a:bodyPr wrap="none" rtlCol="0">
            <a:spAutoFit/>
          </a:bodyPr>
          <a:lstStyle/>
          <a:p>
            <a:r>
              <a:rPr lang="en-GB" sz="2400" b="1" dirty="0" smtClean="0">
                <a:latin typeface="system-ui"/>
              </a:rPr>
              <a:t>The Symbols</a:t>
            </a:r>
            <a:endParaRPr lang="en-GB" sz="2400" b="1" dirty="0">
              <a:latin typeface="system-ui"/>
            </a:endParaRPr>
          </a:p>
        </p:txBody>
      </p:sp>
      <p:sp>
        <p:nvSpPr>
          <p:cNvPr id="3" name="TextBox 2"/>
          <p:cNvSpPr txBox="1"/>
          <p:nvPr/>
        </p:nvSpPr>
        <p:spPr>
          <a:xfrm>
            <a:off x="1008691" y="1248621"/>
            <a:ext cx="4437433" cy="461665"/>
          </a:xfrm>
          <a:prstGeom prst="rect">
            <a:avLst/>
          </a:prstGeom>
          <a:noFill/>
        </p:spPr>
        <p:txBody>
          <a:bodyPr wrap="none" rtlCol="0">
            <a:spAutoFit/>
          </a:bodyPr>
          <a:lstStyle/>
          <a:p>
            <a:pPr marL="285750" indent="-285750">
              <a:buFont typeface="Arial" panose="020B0604020202020204" pitchFamily="34" charset="0"/>
              <a:buChar char="•"/>
            </a:pPr>
            <a:r>
              <a:rPr lang="en-GB" sz="2400" b="1" dirty="0" smtClean="0">
                <a:latin typeface="system-ui"/>
              </a:rPr>
              <a:t>Lampstand: God and Israel</a:t>
            </a:r>
            <a:endParaRPr lang="en-GB" sz="2400" b="1" dirty="0">
              <a:latin typeface="system-ui"/>
            </a:endParaRPr>
          </a:p>
        </p:txBody>
      </p:sp>
      <p:sp>
        <p:nvSpPr>
          <p:cNvPr id="5" name="Rectangle 4"/>
          <p:cNvSpPr/>
          <p:nvPr/>
        </p:nvSpPr>
        <p:spPr>
          <a:xfrm>
            <a:off x="365761" y="2261278"/>
            <a:ext cx="6992982" cy="3170099"/>
          </a:xfrm>
          <a:prstGeom prst="rect">
            <a:avLst/>
          </a:prstGeom>
        </p:spPr>
        <p:txBody>
          <a:bodyPr wrap="square">
            <a:spAutoFit/>
          </a:bodyPr>
          <a:lstStyle/>
          <a:p>
            <a:r>
              <a:rPr lang="en-GB" sz="2000" b="0" i="0" dirty="0" smtClean="0">
                <a:solidFill>
                  <a:srgbClr val="000000"/>
                </a:solidFill>
                <a:effectLst/>
                <a:latin typeface="system-ui"/>
              </a:rPr>
              <a:t>“You shall make </a:t>
            </a:r>
            <a:r>
              <a:rPr lang="en-GB" sz="2000" b="1" i="0" dirty="0" smtClean="0">
                <a:solidFill>
                  <a:srgbClr val="000000"/>
                </a:solidFill>
                <a:effectLst/>
                <a:latin typeface="system-ui"/>
              </a:rPr>
              <a:t>a lamp stand of pure gold</a:t>
            </a:r>
            <a:r>
              <a:rPr lang="en-GB" sz="2000" b="0" i="0" dirty="0" smtClean="0">
                <a:solidFill>
                  <a:srgbClr val="000000"/>
                </a:solidFill>
                <a:effectLst/>
                <a:latin typeface="system-ui"/>
              </a:rPr>
              <a:t>. The lamp stand shall be made of hammered work. Its base, its shaft, its cups, its buds, and its flowers shall be </a:t>
            </a:r>
            <a:r>
              <a:rPr lang="en-GB" sz="2000" b="1" i="0" dirty="0" smtClean="0">
                <a:solidFill>
                  <a:srgbClr val="000000"/>
                </a:solidFill>
                <a:effectLst/>
                <a:latin typeface="system-ui"/>
              </a:rPr>
              <a:t>of one piece </a:t>
            </a:r>
            <a:r>
              <a:rPr lang="en-GB" sz="2000" b="0" i="0" dirty="0" smtClean="0">
                <a:solidFill>
                  <a:srgbClr val="000000"/>
                </a:solidFill>
                <a:effectLst/>
                <a:latin typeface="system-ui"/>
              </a:rPr>
              <a:t>with it. There shall be </a:t>
            </a:r>
            <a:r>
              <a:rPr lang="en-GB" sz="2000" b="1" i="0" dirty="0" smtClean="0">
                <a:solidFill>
                  <a:srgbClr val="000000"/>
                </a:solidFill>
                <a:effectLst/>
                <a:latin typeface="system-ui"/>
              </a:rPr>
              <a:t>six branches going out of its sides</a:t>
            </a:r>
            <a:r>
              <a:rPr lang="en-GB" sz="2000" b="0" i="0" dirty="0" smtClean="0">
                <a:solidFill>
                  <a:srgbClr val="000000"/>
                </a:solidFill>
                <a:effectLst/>
                <a:latin typeface="system-ui"/>
              </a:rPr>
              <a:t>: three branches of the lamp stand out of its one side, and three branches of the lamp stand out of its other side ...</a:t>
            </a:r>
            <a:r>
              <a:rPr lang="en-GB" sz="2000" b="1" i="0" baseline="30000" dirty="0" smtClean="0">
                <a:solidFill>
                  <a:srgbClr val="000000"/>
                </a:solidFill>
                <a:effectLst/>
                <a:latin typeface="system-ui"/>
              </a:rPr>
              <a:t> </a:t>
            </a:r>
            <a:r>
              <a:rPr lang="en-GB" sz="2000" b="0" i="0" dirty="0" smtClean="0">
                <a:solidFill>
                  <a:srgbClr val="000000"/>
                </a:solidFill>
                <a:effectLst/>
                <a:latin typeface="system-ui"/>
              </a:rPr>
              <a:t>Their buds and their branches shall be </a:t>
            </a:r>
            <a:r>
              <a:rPr lang="en-GB" sz="2000" b="1" i="0" dirty="0" smtClean="0">
                <a:solidFill>
                  <a:srgbClr val="000000"/>
                </a:solidFill>
                <a:effectLst/>
                <a:latin typeface="system-ui"/>
              </a:rPr>
              <a:t>of one piece </a:t>
            </a:r>
            <a:r>
              <a:rPr lang="en-GB" sz="2000" b="0" i="0" dirty="0" smtClean="0">
                <a:solidFill>
                  <a:srgbClr val="000000"/>
                </a:solidFill>
                <a:effectLst/>
                <a:latin typeface="system-ui"/>
              </a:rPr>
              <a:t>with it, all of it one beaten work of pure gold. You shall make its </a:t>
            </a:r>
            <a:r>
              <a:rPr lang="en-GB" sz="2000" b="1" i="0" dirty="0" smtClean="0">
                <a:solidFill>
                  <a:srgbClr val="000000"/>
                </a:solidFill>
                <a:effectLst/>
                <a:latin typeface="system-ui"/>
              </a:rPr>
              <a:t>lamps seven</a:t>
            </a:r>
            <a:r>
              <a:rPr lang="en-GB" sz="2000" b="0" i="0" dirty="0" smtClean="0">
                <a:solidFill>
                  <a:srgbClr val="000000"/>
                </a:solidFill>
                <a:effectLst/>
                <a:latin typeface="system-ui"/>
              </a:rPr>
              <a:t>, and they shall light its lamps to </a:t>
            </a:r>
            <a:r>
              <a:rPr lang="en-GB" sz="2000" b="1" i="0" dirty="0" smtClean="0">
                <a:solidFill>
                  <a:srgbClr val="000000"/>
                </a:solidFill>
                <a:effectLst/>
                <a:latin typeface="system-ui"/>
              </a:rPr>
              <a:t>give light to the space in front of it </a:t>
            </a:r>
            <a:r>
              <a:rPr lang="en-GB" sz="2000" b="0" i="0" dirty="0" smtClean="0">
                <a:solidFill>
                  <a:srgbClr val="000000"/>
                </a:solidFill>
                <a:effectLst/>
                <a:latin typeface="system-ui"/>
              </a:rPr>
              <a:t>... Exodus 25:31-40</a:t>
            </a:r>
            <a:endParaRPr lang="en-GB" sz="2000" dirty="0"/>
          </a:p>
        </p:txBody>
      </p:sp>
    </p:spTree>
    <p:extLst>
      <p:ext uri="{BB962C8B-B14F-4D97-AF65-F5344CB8AC3E}">
        <p14:creationId xmlns:p14="http://schemas.microsoft.com/office/powerpoint/2010/main" val="24059829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86333" y="1050138"/>
            <a:ext cx="1828716" cy="461665"/>
          </a:xfrm>
          <a:prstGeom prst="rect">
            <a:avLst/>
          </a:prstGeom>
          <a:noFill/>
        </p:spPr>
        <p:txBody>
          <a:bodyPr wrap="square" rtlCol="0">
            <a:spAutoFit/>
          </a:bodyPr>
          <a:lstStyle/>
          <a:p>
            <a:pPr marL="342900" indent="-342900">
              <a:buFont typeface="Arial" panose="020B0604020202020204" pitchFamily="34" charset="0"/>
              <a:buChar char="•"/>
            </a:pPr>
            <a:r>
              <a:rPr lang="en-GB" sz="2400" b="1" dirty="0" smtClean="0">
                <a:latin typeface="system-ui"/>
              </a:rPr>
              <a:t>Olive Oil</a:t>
            </a:r>
            <a:endParaRPr lang="en-GB" sz="2400" b="1" dirty="0">
              <a:latin typeface="system-ui"/>
            </a:endParaRPr>
          </a:p>
        </p:txBody>
      </p:sp>
      <p:sp>
        <p:nvSpPr>
          <p:cNvPr id="4" name="Rectangle 3"/>
          <p:cNvSpPr/>
          <p:nvPr/>
        </p:nvSpPr>
        <p:spPr>
          <a:xfrm>
            <a:off x="189196" y="1843018"/>
            <a:ext cx="6996069" cy="2554545"/>
          </a:xfrm>
          <a:prstGeom prst="rect">
            <a:avLst/>
          </a:prstGeom>
        </p:spPr>
        <p:txBody>
          <a:bodyPr wrap="square">
            <a:spAutoFit/>
          </a:bodyPr>
          <a:lstStyle/>
          <a:p>
            <a:r>
              <a:rPr lang="en-GB" sz="2000" b="0" i="0" dirty="0" smtClean="0">
                <a:solidFill>
                  <a:srgbClr val="000000"/>
                </a:solidFill>
                <a:effectLst/>
                <a:latin typeface="system-ui"/>
              </a:rPr>
              <a:t>Yahweh spoke to Moses, saying, “Command the children of Israel, that they bring to you </a:t>
            </a:r>
            <a:r>
              <a:rPr lang="en-GB" sz="2000" b="1" i="0" dirty="0" smtClean="0">
                <a:solidFill>
                  <a:srgbClr val="000000"/>
                </a:solidFill>
                <a:effectLst/>
                <a:latin typeface="system-ui"/>
              </a:rPr>
              <a:t>pure olive oil beaten for the light, to cause a lamp to burn continually</a:t>
            </a:r>
            <a:r>
              <a:rPr lang="en-GB" sz="2000" b="0" i="0" dirty="0" smtClean="0">
                <a:solidFill>
                  <a:srgbClr val="000000"/>
                </a:solidFill>
                <a:effectLst/>
                <a:latin typeface="system-ui"/>
              </a:rPr>
              <a:t>. Outside of the veil of the Testimony, in the Tent of Meeting, </a:t>
            </a:r>
            <a:r>
              <a:rPr lang="en-GB" sz="2000" b="1" i="0" dirty="0" smtClean="0">
                <a:solidFill>
                  <a:srgbClr val="000000"/>
                </a:solidFill>
                <a:effectLst/>
                <a:latin typeface="system-ui"/>
              </a:rPr>
              <a:t>Aaron</a:t>
            </a:r>
            <a:r>
              <a:rPr lang="en-GB" sz="2000" b="0" i="0" dirty="0" smtClean="0">
                <a:solidFill>
                  <a:srgbClr val="000000"/>
                </a:solidFill>
                <a:effectLst/>
                <a:latin typeface="system-ui"/>
              </a:rPr>
              <a:t> shall keep it in order from evening to morning before Yahweh continually. It shall be a statute forever throughout your generations. </a:t>
            </a:r>
            <a:r>
              <a:rPr lang="en-GB" sz="2000" b="1" i="0" dirty="0" smtClean="0">
                <a:solidFill>
                  <a:srgbClr val="000000"/>
                </a:solidFill>
                <a:effectLst/>
                <a:latin typeface="system-ui"/>
              </a:rPr>
              <a:t>He</a:t>
            </a:r>
            <a:r>
              <a:rPr lang="en-GB" sz="2000" b="0" i="0" dirty="0" smtClean="0">
                <a:solidFill>
                  <a:srgbClr val="000000"/>
                </a:solidFill>
                <a:effectLst/>
                <a:latin typeface="system-ui"/>
              </a:rPr>
              <a:t> </a:t>
            </a:r>
            <a:r>
              <a:rPr lang="en-GB" sz="2000" b="1" i="0" dirty="0" smtClean="0">
                <a:solidFill>
                  <a:srgbClr val="000000"/>
                </a:solidFill>
                <a:effectLst/>
                <a:latin typeface="system-ui"/>
              </a:rPr>
              <a:t>shall keep in order the lamps on the pure gold lamp stand before Yahweh continually</a:t>
            </a:r>
            <a:r>
              <a:rPr lang="en-GB" sz="2000" b="0" i="0" dirty="0" smtClean="0">
                <a:solidFill>
                  <a:srgbClr val="000000"/>
                </a:solidFill>
                <a:effectLst/>
                <a:latin typeface="system-ui"/>
              </a:rPr>
              <a:t>. Lev. 24:1-4</a:t>
            </a:r>
            <a:endParaRPr lang="en-GB" sz="2000" dirty="0"/>
          </a:p>
        </p:txBody>
      </p:sp>
      <p:sp>
        <p:nvSpPr>
          <p:cNvPr id="3" name="Rectangle 2"/>
          <p:cNvSpPr/>
          <p:nvPr/>
        </p:nvSpPr>
        <p:spPr>
          <a:xfrm>
            <a:off x="1751539" y="257259"/>
            <a:ext cx="2098651" cy="461665"/>
          </a:xfrm>
          <a:prstGeom prst="rect">
            <a:avLst/>
          </a:prstGeom>
        </p:spPr>
        <p:txBody>
          <a:bodyPr wrap="none">
            <a:spAutoFit/>
          </a:bodyPr>
          <a:lstStyle/>
          <a:p>
            <a:pPr lvl="0"/>
            <a:r>
              <a:rPr lang="en-GB" sz="2400" b="1" dirty="0">
                <a:solidFill>
                  <a:prstClr val="black"/>
                </a:solidFill>
                <a:latin typeface="system-ui"/>
              </a:rPr>
              <a:t>The Symbols</a:t>
            </a:r>
            <a:endParaRPr lang="en-GB" sz="2400" b="1" dirty="0">
              <a:solidFill>
                <a:prstClr val="black"/>
              </a:solidFill>
              <a:latin typeface="system-ui"/>
            </a:endParaRPr>
          </a:p>
        </p:txBody>
      </p:sp>
    </p:spTree>
    <p:extLst>
      <p:ext uri="{BB962C8B-B14F-4D97-AF65-F5344CB8AC3E}">
        <p14:creationId xmlns:p14="http://schemas.microsoft.com/office/powerpoint/2010/main" val="37351335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50236" y="529839"/>
            <a:ext cx="2630848" cy="461665"/>
          </a:xfrm>
          <a:prstGeom prst="rect">
            <a:avLst/>
          </a:prstGeom>
          <a:noFill/>
        </p:spPr>
        <p:txBody>
          <a:bodyPr wrap="none" rtlCol="0">
            <a:spAutoFit/>
          </a:bodyPr>
          <a:lstStyle/>
          <a:p>
            <a:r>
              <a:rPr lang="en-GB" sz="2400" b="1" dirty="0" smtClean="0">
                <a:latin typeface="system-ui"/>
              </a:rPr>
              <a:t>Special Features</a:t>
            </a:r>
            <a:endParaRPr lang="en-GB" sz="2400" b="1" dirty="0">
              <a:latin typeface="system-ui"/>
            </a:endParaRPr>
          </a:p>
        </p:txBody>
      </p:sp>
      <p:sp>
        <p:nvSpPr>
          <p:cNvPr id="3" name="TextBox 2"/>
          <p:cNvSpPr txBox="1"/>
          <p:nvPr/>
        </p:nvSpPr>
        <p:spPr>
          <a:xfrm>
            <a:off x="957129" y="1743342"/>
            <a:ext cx="4426212" cy="1631216"/>
          </a:xfrm>
          <a:prstGeom prst="rect">
            <a:avLst/>
          </a:prstGeom>
          <a:noFill/>
        </p:spPr>
        <p:txBody>
          <a:bodyPr wrap="none" rtlCol="0">
            <a:spAutoFit/>
          </a:bodyPr>
          <a:lstStyle/>
          <a:p>
            <a:pPr marL="285750" indent="-285750">
              <a:buFont typeface="Arial" panose="020B0604020202020204" pitchFamily="34" charset="0"/>
              <a:buChar char="•"/>
            </a:pPr>
            <a:r>
              <a:rPr lang="en-GB" sz="2000" b="1" dirty="0" smtClean="0">
                <a:latin typeface="system-ui"/>
              </a:rPr>
              <a:t>Two Trees 	 Living source</a:t>
            </a:r>
          </a:p>
          <a:p>
            <a:pPr marL="285750" indent="-285750">
              <a:buFont typeface="Arial" panose="020B0604020202020204" pitchFamily="34" charset="0"/>
              <a:buChar char="•"/>
            </a:pPr>
            <a:endParaRPr lang="en-GB" sz="2000" b="1" dirty="0">
              <a:latin typeface="system-ui"/>
            </a:endParaRPr>
          </a:p>
          <a:p>
            <a:pPr marL="285750" indent="-285750">
              <a:buFont typeface="Arial" panose="020B0604020202020204" pitchFamily="34" charset="0"/>
              <a:buChar char="•"/>
            </a:pPr>
            <a:r>
              <a:rPr lang="en-GB" sz="2000" b="1" dirty="0" smtClean="0">
                <a:latin typeface="system-ui"/>
              </a:rPr>
              <a:t>Pipes 	 Continuous supply</a:t>
            </a:r>
          </a:p>
          <a:p>
            <a:pPr marL="285750" indent="-285750">
              <a:buFont typeface="Arial" panose="020B0604020202020204" pitchFamily="34" charset="0"/>
              <a:buChar char="•"/>
            </a:pPr>
            <a:endParaRPr lang="en-GB" sz="2000" b="1" dirty="0">
              <a:latin typeface="system-ui"/>
            </a:endParaRPr>
          </a:p>
          <a:p>
            <a:pPr marL="285750" indent="-285750">
              <a:buFont typeface="Arial" panose="020B0604020202020204" pitchFamily="34" charset="0"/>
              <a:buChar char="•"/>
            </a:pPr>
            <a:r>
              <a:rPr lang="en-GB" sz="2000" b="1" dirty="0" smtClean="0">
                <a:latin typeface="system-ui"/>
              </a:rPr>
              <a:t>Oil 		 “My Spirit”</a:t>
            </a:r>
            <a:endParaRPr lang="en-GB" sz="2000" b="1" dirty="0">
              <a:latin typeface="system-ui"/>
            </a:endParaRPr>
          </a:p>
        </p:txBody>
      </p:sp>
      <p:sp>
        <p:nvSpPr>
          <p:cNvPr id="4" name="TextBox 3"/>
          <p:cNvSpPr txBox="1"/>
          <p:nvPr/>
        </p:nvSpPr>
        <p:spPr>
          <a:xfrm>
            <a:off x="225251" y="3926341"/>
            <a:ext cx="8457429" cy="461665"/>
          </a:xfrm>
          <a:prstGeom prst="rect">
            <a:avLst/>
          </a:prstGeom>
          <a:noFill/>
        </p:spPr>
        <p:txBody>
          <a:bodyPr wrap="square" rtlCol="0">
            <a:spAutoFit/>
          </a:bodyPr>
          <a:lstStyle/>
          <a:p>
            <a:r>
              <a:rPr lang="en-GB" sz="2400" b="1" dirty="0" smtClean="0">
                <a:latin typeface="system-ui"/>
              </a:rPr>
              <a:t>The Source and Supply of Power to </a:t>
            </a:r>
            <a:r>
              <a:rPr lang="en-GB" sz="2400" b="1" dirty="0" smtClean="0">
                <a:latin typeface="system-ui"/>
              </a:rPr>
              <a:t>finish </a:t>
            </a:r>
            <a:r>
              <a:rPr lang="en-GB" sz="2400" b="1" dirty="0" smtClean="0">
                <a:latin typeface="system-ui"/>
              </a:rPr>
              <a:t>the task</a:t>
            </a:r>
            <a:endParaRPr lang="en-GB" sz="2400" b="1" dirty="0">
              <a:latin typeface="system-ui"/>
            </a:endParaRPr>
          </a:p>
        </p:txBody>
      </p:sp>
    </p:spTree>
    <p:extLst>
      <p:ext uri="{BB962C8B-B14F-4D97-AF65-F5344CB8AC3E}">
        <p14:creationId xmlns:p14="http://schemas.microsoft.com/office/powerpoint/2010/main" val="26566283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46129" y="1498594"/>
            <a:ext cx="2643929" cy="461665"/>
          </a:xfrm>
          <a:prstGeom prst="rect">
            <a:avLst/>
          </a:prstGeom>
          <a:noFill/>
        </p:spPr>
        <p:txBody>
          <a:bodyPr wrap="none" rtlCol="0">
            <a:spAutoFit/>
          </a:bodyPr>
          <a:lstStyle/>
          <a:p>
            <a:pPr marL="342900" indent="-342900">
              <a:buFont typeface="Arial" panose="020B0604020202020204" pitchFamily="34" charset="0"/>
              <a:buChar char="•"/>
            </a:pPr>
            <a:r>
              <a:rPr lang="en-GB" sz="2400" b="1" dirty="0" smtClean="0">
                <a:latin typeface="system-ui"/>
              </a:rPr>
              <a:t>The Two Trees</a:t>
            </a:r>
            <a:endParaRPr lang="en-GB" sz="2400" b="1" dirty="0">
              <a:latin typeface="system-ui"/>
            </a:endParaRPr>
          </a:p>
        </p:txBody>
      </p:sp>
      <p:sp>
        <p:nvSpPr>
          <p:cNvPr id="3" name="TextBox 2"/>
          <p:cNvSpPr txBox="1"/>
          <p:nvPr/>
        </p:nvSpPr>
        <p:spPr>
          <a:xfrm>
            <a:off x="1046129" y="2426696"/>
            <a:ext cx="4392549" cy="2800767"/>
          </a:xfrm>
          <a:prstGeom prst="rect">
            <a:avLst/>
          </a:prstGeom>
          <a:noFill/>
        </p:spPr>
        <p:txBody>
          <a:bodyPr wrap="none" rtlCol="0">
            <a:spAutoFit/>
          </a:bodyPr>
          <a:lstStyle/>
          <a:p>
            <a:r>
              <a:rPr lang="en-GB" sz="2000" b="1" dirty="0" smtClean="0">
                <a:latin typeface="system-ui"/>
              </a:rPr>
              <a:t>Joshua and Zerubbabel</a:t>
            </a:r>
          </a:p>
          <a:p>
            <a:endParaRPr lang="en-GB" sz="2000" b="1" dirty="0">
              <a:latin typeface="system-ui"/>
            </a:endParaRPr>
          </a:p>
          <a:p>
            <a:pPr marL="342900" indent="-342900">
              <a:buFont typeface="Arial" panose="020B0604020202020204" pitchFamily="34" charset="0"/>
              <a:buChar char="•"/>
            </a:pPr>
            <a:r>
              <a:rPr lang="en-GB" sz="2000" dirty="0" smtClean="0">
                <a:latin typeface="system-ui"/>
              </a:rPr>
              <a:t>Represent the Nation</a:t>
            </a:r>
          </a:p>
          <a:p>
            <a:pPr marL="342900" indent="-342900">
              <a:buFont typeface="Arial" panose="020B0604020202020204" pitchFamily="34" charset="0"/>
              <a:buChar char="•"/>
            </a:pPr>
            <a:endParaRPr lang="en-GB" sz="2000" dirty="0" smtClean="0">
              <a:latin typeface="system-ui"/>
            </a:endParaRPr>
          </a:p>
          <a:p>
            <a:pPr marL="342900" indent="-342900">
              <a:buFont typeface="Arial" panose="020B0604020202020204" pitchFamily="34" charset="0"/>
              <a:buChar char="•"/>
            </a:pPr>
            <a:r>
              <a:rPr lang="en-GB" sz="2000" dirty="0" smtClean="0">
                <a:latin typeface="system-ui"/>
              </a:rPr>
              <a:t>Priest and Ruler (Sons of oil v14)</a:t>
            </a:r>
          </a:p>
          <a:p>
            <a:pPr marL="342900" indent="-342900">
              <a:buFont typeface="Arial" panose="020B0604020202020204" pitchFamily="34" charset="0"/>
              <a:buChar char="•"/>
            </a:pPr>
            <a:endParaRPr lang="en-GB" sz="2000" dirty="0">
              <a:latin typeface="system-ui"/>
            </a:endParaRPr>
          </a:p>
          <a:p>
            <a:pPr marL="342900" indent="-342900">
              <a:buFont typeface="Arial" panose="020B0604020202020204" pitchFamily="34" charset="0"/>
              <a:buChar char="•"/>
            </a:pPr>
            <a:r>
              <a:rPr lang="en-GB" sz="2000" dirty="0" smtClean="0">
                <a:latin typeface="system-ui"/>
              </a:rPr>
              <a:t>Stand before the </a:t>
            </a:r>
            <a:r>
              <a:rPr lang="en-GB" dirty="0" smtClean="0">
                <a:latin typeface="system-ui"/>
              </a:rPr>
              <a:t>LORD v14, c.f. </a:t>
            </a:r>
            <a:r>
              <a:rPr lang="en-GB" dirty="0" smtClean="0">
                <a:latin typeface="system-ui"/>
              </a:rPr>
              <a:t>3:1</a:t>
            </a:r>
          </a:p>
          <a:p>
            <a:pPr marL="342900" indent="-342900">
              <a:buFont typeface="Arial" panose="020B0604020202020204" pitchFamily="34" charset="0"/>
              <a:buChar char="•"/>
            </a:pPr>
            <a:endParaRPr lang="en-GB" dirty="0">
              <a:latin typeface="system-ui"/>
            </a:endParaRPr>
          </a:p>
          <a:p>
            <a:pPr marL="342900" indent="-342900">
              <a:buFont typeface="Arial" panose="020B0604020202020204" pitchFamily="34" charset="0"/>
              <a:buChar char="•"/>
            </a:pPr>
            <a:r>
              <a:rPr lang="en-GB" dirty="0" smtClean="0">
                <a:latin typeface="system-ui"/>
              </a:rPr>
              <a:t>The Messiah as High Priest and King</a:t>
            </a:r>
            <a:endParaRPr lang="en-GB" dirty="0">
              <a:latin typeface="system-ui"/>
            </a:endParaRPr>
          </a:p>
        </p:txBody>
      </p:sp>
      <p:sp>
        <p:nvSpPr>
          <p:cNvPr id="4" name="Rectangle 3"/>
          <p:cNvSpPr/>
          <p:nvPr/>
        </p:nvSpPr>
        <p:spPr>
          <a:xfrm>
            <a:off x="1520879" y="661454"/>
            <a:ext cx="2098651" cy="461665"/>
          </a:xfrm>
          <a:prstGeom prst="rect">
            <a:avLst/>
          </a:prstGeom>
        </p:spPr>
        <p:txBody>
          <a:bodyPr wrap="none">
            <a:spAutoFit/>
          </a:bodyPr>
          <a:lstStyle/>
          <a:p>
            <a:pPr lvl="0"/>
            <a:r>
              <a:rPr lang="en-GB" sz="2400" b="1" dirty="0">
                <a:solidFill>
                  <a:prstClr val="black"/>
                </a:solidFill>
                <a:latin typeface="system-ui"/>
              </a:rPr>
              <a:t>The Symbols</a:t>
            </a:r>
            <a:endParaRPr lang="en-GB" sz="2400" b="1" dirty="0">
              <a:solidFill>
                <a:prstClr val="black"/>
              </a:solidFill>
              <a:latin typeface="system-ui"/>
            </a:endParaRPr>
          </a:p>
        </p:txBody>
      </p:sp>
    </p:spTree>
    <p:extLst>
      <p:ext uri="{BB962C8B-B14F-4D97-AF65-F5344CB8AC3E}">
        <p14:creationId xmlns:p14="http://schemas.microsoft.com/office/powerpoint/2010/main" val="27339565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9608" y="1165846"/>
            <a:ext cx="4084890" cy="4093428"/>
          </a:xfrm>
          <a:prstGeom prst="rect">
            <a:avLst/>
          </a:prstGeom>
          <a:noFill/>
        </p:spPr>
        <p:txBody>
          <a:bodyPr wrap="square" rtlCol="0">
            <a:spAutoFit/>
          </a:bodyPr>
          <a:lstStyle/>
          <a:p>
            <a:pPr marL="285750" indent="-285750">
              <a:buFont typeface="Arial" panose="020B0604020202020204" pitchFamily="34" charset="0"/>
              <a:buChar char="•"/>
            </a:pPr>
            <a:r>
              <a:rPr lang="en-GB" sz="2000" b="1" smtClean="0">
                <a:latin typeface="system-ui"/>
              </a:rPr>
              <a:t>A Great Mountain</a:t>
            </a:r>
          </a:p>
          <a:p>
            <a:endParaRPr lang="en-GB" sz="2000" b="1" smtClean="0">
              <a:latin typeface="system-ui"/>
            </a:endParaRPr>
          </a:p>
          <a:p>
            <a:r>
              <a:rPr lang="en-GB" sz="2000" b="1" smtClean="0">
                <a:latin typeface="system-ui"/>
              </a:rPr>
              <a:t> </a:t>
            </a:r>
            <a:r>
              <a:rPr lang="en-GB" sz="2000" smtClean="0">
                <a:latin typeface="system-ui"/>
              </a:rPr>
              <a:t>Impossible task</a:t>
            </a:r>
          </a:p>
          <a:p>
            <a:endParaRPr lang="en-GB" sz="2000" smtClean="0">
              <a:latin typeface="system-ui"/>
            </a:endParaRPr>
          </a:p>
          <a:p>
            <a:pPr marL="800100" lvl="1" indent="-342900">
              <a:buFont typeface="Arial" panose="020B0604020202020204" pitchFamily="34" charset="0"/>
              <a:buChar char="•"/>
            </a:pPr>
            <a:r>
              <a:rPr lang="en-GB" sz="2000" smtClean="0">
                <a:latin typeface="system-ui"/>
              </a:rPr>
              <a:t>Opposition too powerful</a:t>
            </a:r>
          </a:p>
          <a:p>
            <a:endParaRPr lang="en-GB" sz="2000" smtClean="0">
              <a:latin typeface="system-ui"/>
            </a:endParaRPr>
          </a:p>
          <a:p>
            <a:pPr marL="800100" lvl="1" indent="-342900">
              <a:buFont typeface="Arial" panose="020B0604020202020204" pitchFamily="34" charset="0"/>
              <a:buChar char="•"/>
            </a:pPr>
            <a:r>
              <a:rPr lang="en-GB" sz="2000" smtClean="0">
                <a:latin typeface="system-ui"/>
              </a:rPr>
              <a:t>Beyond our strength</a:t>
            </a:r>
          </a:p>
          <a:p>
            <a:endParaRPr lang="en-GB" sz="2000" smtClean="0">
              <a:latin typeface="system-ui"/>
            </a:endParaRPr>
          </a:p>
          <a:p>
            <a:pPr marL="800100" lvl="1" indent="-342900">
              <a:buFont typeface="Arial" panose="020B0604020202020204" pitchFamily="34" charset="0"/>
              <a:buChar char="•"/>
            </a:pPr>
            <a:r>
              <a:rPr lang="en-GB" sz="2000" smtClean="0">
                <a:latin typeface="system-ui"/>
              </a:rPr>
              <a:t>No point in trying</a:t>
            </a:r>
          </a:p>
          <a:p>
            <a:endParaRPr lang="en-GB" sz="2000" smtClean="0">
              <a:latin typeface="system-ui"/>
            </a:endParaRPr>
          </a:p>
          <a:p>
            <a:endParaRPr lang="en-GB" sz="2000" smtClean="0">
              <a:latin typeface="system-ui"/>
            </a:endParaRPr>
          </a:p>
          <a:p>
            <a:endParaRPr lang="en-GB" sz="2000" b="1" smtClean="0">
              <a:latin typeface="system-ui"/>
            </a:endParaRPr>
          </a:p>
          <a:p>
            <a:endParaRPr lang="en-GB" sz="2000" b="1" dirty="0">
              <a:latin typeface="system-ui"/>
            </a:endParaRPr>
          </a:p>
        </p:txBody>
      </p:sp>
      <p:sp>
        <p:nvSpPr>
          <p:cNvPr id="3" name="Rectangle 2"/>
          <p:cNvSpPr/>
          <p:nvPr/>
        </p:nvSpPr>
        <p:spPr>
          <a:xfrm>
            <a:off x="1092512" y="372590"/>
            <a:ext cx="2098651" cy="461665"/>
          </a:xfrm>
          <a:prstGeom prst="rect">
            <a:avLst/>
          </a:prstGeom>
        </p:spPr>
        <p:txBody>
          <a:bodyPr wrap="none">
            <a:spAutoFit/>
          </a:bodyPr>
          <a:lstStyle/>
          <a:p>
            <a:pPr lvl="0"/>
            <a:r>
              <a:rPr lang="en-GB" sz="2400" b="1" dirty="0">
                <a:solidFill>
                  <a:prstClr val="black"/>
                </a:solidFill>
                <a:latin typeface="system-ui"/>
              </a:rPr>
              <a:t>The Symbols</a:t>
            </a:r>
            <a:endParaRPr lang="en-GB" sz="2400" b="1" dirty="0">
              <a:solidFill>
                <a:prstClr val="black"/>
              </a:solidFill>
              <a:latin typeface="system-ui"/>
            </a:endParaRPr>
          </a:p>
        </p:txBody>
      </p:sp>
    </p:spTree>
    <p:extLst>
      <p:ext uri="{BB962C8B-B14F-4D97-AF65-F5344CB8AC3E}">
        <p14:creationId xmlns:p14="http://schemas.microsoft.com/office/powerpoint/2010/main" val="20444337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1737</TotalTime>
  <Words>2660</Words>
  <Application>Microsoft Office PowerPoint</Application>
  <PresentationFormat>Widescreen</PresentationFormat>
  <Paragraphs>299</Paragraphs>
  <Slides>40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40</vt:i4>
      </vt:variant>
    </vt:vector>
  </HeadingPairs>
  <TitlesOfParts>
    <vt:vector size="45" baseType="lpstr">
      <vt:lpstr>Arial</vt:lpstr>
      <vt:lpstr>Calibri</vt:lpstr>
      <vt:lpstr>Calibri Light</vt:lpstr>
      <vt:lpstr>system-ui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Roy MIllar</dc:creator>
  <cp:lastModifiedBy>Roy MIllar</cp:lastModifiedBy>
  <cp:revision>101</cp:revision>
  <dcterms:created xsi:type="dcterms:W3CDTF">2021-03-24T14:44:45Z</dcterms:created>
  <dcterms:modified xsi:type="dcterms:W3CDTF">2021-03-29T16:09:06Z</dcterms:modified>
</cp:coreProperties>
</file>