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89" r:id="rId15"/>
    <p:sldId id="270" r:id="rId16"/>
    <p:sldId id="273" r:id="rId17"/>
    <p:sldId id="272" r:id="rId18"/>
    <p:sldId id="288" r:id="rId19"/>
    <p:sldId id="274" r:id="rId20"/>
    <p:sldId id="275" r:id="rId21"/>
    <p:sldId id="276" r:id="rId22"/>
    <p:sldId id="278" r:id="rId23"/>
    <p:sldId id="283" r:id="rId24"/>
    <p:sldId id="277" r:id="rId25"/>
    <p:sldId id="281" r:id="rId26"/>
    <p:sldId id="280" r:id="rId27"/>
    <p:sldId id="295" r:id="rId28"/>
    <p:sldId id="284" r:id="rId29"/>
    <p:sldId id="282" r:id="rId30"/>
    <p:sldId id="294" r:id="rId31"/>
    <p:sldId id="297" r:id="rId32"/>
    <p:sldId id="279" r:id="rId33"/>
    <p:sldId id="287" r:id="rId34"/>
    <p:sldId id="290" r:id="rId35"/>
    <p:sldId id="298" r:id="rId36"/>
    <p:sldId id="292" r:id="rId37"/>
    <p:sldId id="299" r:id="rId38"/>
    <p:sldId id="29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CA04-0002-436F-99C6-208FAD34C10A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AE51-59E0-4699-82AF-19A2EB9E9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20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CA04-0002-436F-99C6-208FAD34C10A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AE51-59E0-4699-82AF-19A2EB9E9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54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CA04-0002-436F-99C6-208FAD34C10A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AE51-59E0-4699-82AF-19A2EB9E9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7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CA04-0002-436F-99C6-208FAD34C10A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AE51-59E0-4699-82AF-19A2EB9E9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57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CA04-0002-436F-99C6-208FAD34C10A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AE51-59E0-4699-82AF-19A2EB9E9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89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CA04-0002-436F-99C6-208FAD34C10A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AE51-59E0-4699-82AF-19A2EB9E9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68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CA04-0002-436F-99C6-208FAD34C10A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AE51-59E0-4699-82AF-19A2EB9E9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24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CA04-0002-436F-99C6-208FAD34C10A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AE51-59E0-4699-82AF-19A2EB9E9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3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CA04-0002-436F-99C6-208FAD34C10A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AE51-59E0-4699-82AF-19A2EB9E9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97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CA04-0002-436F-99C6-208FAD34C10A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AE51-59E0-4699-82AF-19A2EB9E9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37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CA04-0002-436F-99C6-208FAD34C10A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AE51-59E0-4699-82AF-19A2EB9E9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88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DCA04-0002-436F-99C6-208FAD34C10A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FAE51-59E0-4699-82AF-19A2EB9E91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71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740" y="1943039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3200" b="1" dirty="0">
                <a:solidFill>
                  <a:prstClr val="black"/>
                </a:solidFill>
              </a:rPr>
              <a:t>The Visions and Prophecies of Zechariah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3935" y="3641125"/>
            <a:ext cx="1755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Session 8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7832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356" y="183119"/>
            <a:ext cx="4208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  <a:latin typeface="system-ui"/>
              </a:rPr>
              <a:t>Messiah the Absolute Ruler</a:t>
            </a:r>
          </a:p>
        </p:txBody>
      </p:sp>
      <p:sp>
        <p:nvSpPr>
          <p:cNvPr id="3" name="Rectangle 2"/>
          <p:cNvSpPr/>
          <p:nvPr/>
        </p:nvSpPr>
        <p:spPr>
          <a:xfrm>
            <a:off x="123568" y="917912"/>
            <a:ext cx="849321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Being let go, they came to their own company and reported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all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that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chief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priests and the elders had said to them.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When they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heard it,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lifted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up their voice to God with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one accord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said, “O Lord, you are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God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who made the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heaven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the earth, the sea, and all that is in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them; who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by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mouth of your servant, David, said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‘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Why do the nations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rage,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peoples plot a vain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thing?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kings of the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earth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take a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stand, and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rulers take council together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 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against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Lord, and against his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Messiah.’</a:t>
            </a:r>
            <a:r>
              <a:rPr lang="en-GB" sz="2000" b="1" baseline="30000" dirty="0" smtClean="0">
                <a:solidFill>
                  <a:srgbClr val="000000"/>
                </a:solidFill>
                <a:latin typeface="system-ui"/>
              </a:rPr>
              <a:t>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 truly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baseline="30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both Herod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Pontius Pilate, with the Gentiles and the people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Israel, were gathered together against your holy servant, Jesus, whom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anointed, 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to do whatever your hand and your council foreordained to happen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Now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Lord, look at their threats, and grant to your servants to speak your word with all boldness,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while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 stretch out your hand to heal; and that signs and wonders may be done through the name of your holy Servant Jesus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When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had prayed, the place was shaken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where they were gathered together. They were all filled with the Holy Spirit,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spoke the word of God with boldness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Acts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4: 23-31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62162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207" y="962529"/>
            <a:ext cx="7076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b="1" dirty="0" smtClean="0">
                <a:solidFill>
                  <a:srgbClr val="000000"/>
                </a:solidFill>
                <a:latin typeface="system-ui"/>
              </a:rPr>
              <a:t>LORD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 of Hosts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has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visited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his flock, the house 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Judah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make them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his majestic horse in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battle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...They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shall be 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mighty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men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treading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down muddy streets in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battle;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shall fight, because Yahweh is with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them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;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riders on horses will be confounded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strengthen the house 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Judah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...10: 3b-6a 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25413" y="240376"/>
            <a:ext cx="2673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  <a:latin typeface="system-ui"/>
              </a:rPr>
              <a:t>Victorious Judah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2593" y="3188043"/>
            <a:ext cx="5461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Joined by restored Israel (Joseph)</a:t>
            </a:r>
            <a:endParaRPr lang="en-GB" sz="2400" b="1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4207" y="3850902"/>
            <a:ext cx="86291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save the house 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Joseph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bring them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back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[and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make them dwell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];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have mercy on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them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;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they will be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as though I had not cast them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off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: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am Yahweh their God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hear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them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Ephraim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be like a mighty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man,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their heart will rejoice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as through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wine;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their children will see it, and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rejoice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Their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heart will be glad in Yahweh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10:6b-7</a:t>
            </a:r>
            <a:endParaRPr lang="en-GB" sz="2000" dirty="0">
              <a:latin typeface="system-u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9966" y="6050933"/>
            <a:ext cx="3258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Nation Reunited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76620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372" y="1635374"/>
            <a:ext cx="719987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signal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[whistle/pipe] for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them,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gather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them;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 I have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redeemed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them;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they 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increase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as they have increased.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sow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(scatter) them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among the peoples;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they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remember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me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 far countries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they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live with their children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will return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bring them again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also out of the land of Egypt,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gather them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out of Assyria;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bring them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into the land of Gilead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Lebanon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there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will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not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be room enough for them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10:8-10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095632" y="248187"/>
            <a:ext cx="4033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Increased and Regathered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8383" y="5530940"/>
            <a:ext cx="6793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The Return from Babylon does not correspond to this </a:t>
            </a:r>
            <a:endParaRPr lang="en-GB" sz="2000" b="1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5372" y="4294727"/>
            <a:ext cx="89710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baseline="30000" dirty="0">
                <a:solidFill>
                  <a:srgbClr val="000000"/>
                </a:solidFill>
                <a:latin typeface="system-ui"/>
              </a:rPr>
              <a:t> 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3839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519" y="1038137"/>
            <a:ext cx="823783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Zion said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“Yahweh has forsaken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me,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Lord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has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forgotten me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... Lift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up your eyes all around, and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see:</a:t>
            </a:r>
            <a:r>
              <a:rPr lang="en-GB" sz="2000" dirty="0" smtClean="0">
                <a:latin typeface="system-ui"/>
              </a:rPr>
              <a:t> </a:t>
            </a:r>
            <a:endParaRPr lang="en-GB" sz="2000" dirty="0" smtClean="0"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these gather themselves together,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come to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you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...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For, as for your waste and your desolate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places, and your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that has been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destroyed, surely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now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that land will be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too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small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inhabitants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those who swallowed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up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be far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away. 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children of your bereavement will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say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ears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‘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This place is too small for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me. Give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me a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place to live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.’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Then you will say in your heart, ‘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Who has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conceived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these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me, since I have been bereaved of my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children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am alone, an exile, and wandering back and forth?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Who has brought these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up? Behold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was left alone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Where were these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?’”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Lord Yahweh says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“Behold,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lift up my hand to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nations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lift up my banner to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peoples.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shall bring your sons in their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bosom,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your daughters shall be carried on their shoulders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Isaiah 49:14, 18-22 </a:t>
            </a:r>
            <a:endParaRPr lang="en-GB" sz="2000" dirty="0">
              <a:solidFill>
                <a:srgbClr val="000000"/>
              </a:solidFill>
              <a:latin typeface="system-ui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573428" y="461319"/>
            <a:ext cx="4053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Gathered from the Nations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44018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3082" y="1907223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It will happen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 that day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that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Lord will set his hand again the second time to recover the remnant that is left of his people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from Assyria, from Egypt, from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Pathros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from Cush, from Elam, from Shinar, from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Hamath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from the islands of the sea. He will set up a banner for the nations,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assemble the outcasts of Israel, and gather together the dispersed of Judah from the four corners of the earth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Isaiah 11:11-12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76649" y="675503"/>
            <a:ext cx="6211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An Additional and much greater Return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1460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501" y="1259409"/>
            <a:ext cx="69362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b="1" dirty="0" smtClean="0">
                <a:solidFill>
                  <a:srgbClr val="000000"/>
                </a:solidFill>
                <a:latin typeface="system-ui"/>
              </a:rPr>
              <a:t>LORD</a:t>
            </a:r>
            <a:r>
              <a:rPr lang="en-GB" dirty="0" smtClean="0">
                <a:solidFill>
                  <a:srgbClr val="000000"/>
                </a:solidFill>
                <a:latin typeface="system-ui"/>
              </a:rPr>
              <a:t>]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pass through the sea of affliction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strike the waves in the sea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all the depths of the Nile will dry up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pride of Assyria will be brought down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Courier New" panose="02070309020205020404" pitchFamily="49" charset="0"/>
              </a:rPr>
              <a:t>   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sceptre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of Egypt will depart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strengthen them in Yahweh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will walk up and down in his name,” says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Yahweh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10:11-12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416908" y="520931"/>
            <a:ext cx="4743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</a:t>
            </a:r>
            <a:r>
              <a:rPr lang="en-GB" sz="2000" b="1" dirty="0" smtClean="0">
                <a:latin typeface="system-ui"/>
              </a:rPr>
              <a:t>LORD</a:t>
            </a:r>
            <a:r>
              <a:rPr lang="en-GB" sz="2400" b="1" dirty="0" smtClean="0">
                <a:latin typeface="system-ui"/>
              </a:rPr>
              <a:t> Preserves His People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0711" y="4303410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In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all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their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affliction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he was afflicted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angel of his presence saved them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In his love and in his pity he redeemed them. He bore them, and carried them all the days of old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Isaiah 63:9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9404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464" y="1807859"/>
            <a:ext cx="79742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children of Israel were fruitful, and increased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abundantly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, and multiplied, and grew exceedingly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mighty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; and the land was filled with them.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Now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there arose a new king over Egypt, who didn’t know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Joseph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said to his people, “Behold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the people of the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children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Israel are more and mightier than we.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Come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let’s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deal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wisely with them, lest they multiply, and it happen that when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war breaks out, they also join themselves to our enemies and fight against us, and escape out of the land.”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Therefore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set taskmasters over them to afflict them with their burdens.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They built storage cities for Pharaoh: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Pithom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and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Raamses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more they afflicted them, the more they multiplied and the more they spread out.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They started to dread the children of Israel.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Exodus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1:7-12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4573" y="205946"/>
            <a:ext cx="3640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Multiplying in Adversity</a:t>
            </a:r>
            <a:endParaRPr lang="en-GB" sz="2400" b="1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4357" y="88379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they 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increase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as they have increased ... 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there 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not be room enough for them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2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605" y="1719817"/>
            <a:ext cx="71422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If your outcasts are in the uttermost parts of the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heavens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, from there Yahweh your God will gather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you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, and from there he will bring you back.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Yahweh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God will bring you into the land which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your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fathers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possessed, and you will possess it. He will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do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good, and increase your numbers more than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fathers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Deut. 30:4-5</a:t>
            </a: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436605" y="4299173"/>
            <a:ext cx="73563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gather the remnant of my flock out of all the countries where I have driven them,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bring them again to their folds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will be fruitful and multiply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set up shepherds over them, who will feed them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They will no longer be afraid or dismayed, neither will any be lacking,” says Yahweh. Jer. 22:3-4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0260" y="576648"/>
            <a:ext cx="4851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No time-limit on these Promises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82006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7319" y="685627"/>
            <a:ext cx="3211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  <a:latin typeface="system-ui"/>
              </a:rPr>
              <a:t>An Ultimate Purpose</a:t>
            </a:r>
            <a:endParaRPr lang="en-GB" sz="2400" b="1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5502" y="164361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  <a:latin typeface="system-ui"/>
              </a:rPr>
              <a:t>In that day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there will be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highway out of Egypt to Assyria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the Assyrian shall come into Egypt, and the Egyptian into Assyria; and the Egyptians will worship with the Assyrians.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 that day, Israel will be the third with Egypt and with Assyria, a blessing within the earth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 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because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b="1" dirty="0">
                <a:solidFill>
                  <a:srgbClr val="000000"/>
                </a:solidFill>
                <a:latin typeface="system-ui"/>
              </a:rPr>
              <a:t>LORD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 of Hosts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has blessed them, saying,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“Blessed be Egypt my people, Assyria the work of my hands, and Israel my inheritance.”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Isaiah 19:23-25</a:t>
            </a:r>
            <a:endParaRPr lang="en-GB" sz="2000" dirty="0">
              <a:solidFill>
                <a:srgbClr val="000000"/>
              </a:solidFill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28590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3080" y="1907225"/>
            <a:ext cx="652436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Open your doors, Lebanon,</a:t>
            </a:r>
            <a:r>
              <a:rPr lang="en-GB" sz="2000" b="1" dirty="0">
                <a:latin typeface="system-ui"/>
              </a:rPr>
              <a:t/>
            </a:r>
            <a:br>
              <a:rPr lang="en-GB" sz="2000" b="1" dirty="0">
                <a:latin typeface="system-ui"/>
              </a:rPr>
            </a:br>
            <a:r>
              <a:rPr lang="en-GB" sz="2000" b="1" dirty="0">
                <a:solidFill>
                  <a:srgbClr val="000000"/>
                </a:solidFill>
                <a:latin typeface="system-ui"/>
              </a:rPr>
              <a:t>    that the fire may devour your cedars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Wail [howl]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cypress tree, for the cedar has fallen,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because the stately ones are destroyed.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Wail [howl]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oaks of Bashan,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endParaRPr lang="en-GB" sz="2000" dirty="0" smtClean="0"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voice of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wailing [howling]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of the shepherds!</a:t>
            </a:r>
            <a:r>
              <a:rPr lang="en-GB" sz="2000" b="1" dirty="0">
                <a:latin typeface="system-ui"/>
              </a:rPr>
              <a:t/>
            </a:r>
            <a:br>
              <a:rPr lang="en-GB" sz="2000" b="1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For their glory is destroyed: a voice of the roaring of young lions!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>
                <a:solidFill>
                  <a:srgbClr val="000000"/>
                </a:solidFill>
                <a:latin typeface="system-ui"/>
              </a:rPr>
              <a:t>    For the pride of the Jordan is ruined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Zech. 11:1-3</a:t>
            </a:r>
            <a:endParaRPr lang="en-GB" sz="2000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7352" y="930874"/>
            <a:ext cx="3535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A Dark Time is Coming</a:t>
            </a:r>
            <a:endParaRPr lang="en-GB" sz="2400" b="1" dirty="0">
              <a:latin typeface="system-u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9796" y="5505061"/>
            <a:ext cx="5192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consequence of a fatal choice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58442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750" y="812202"/>
            <a:ext cx="6738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From him [Judah] will come the cornerstone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from him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the nail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from him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the battle bow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from him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every ruler together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</a:t>
            </a:r>
            <a:r>
              <a:rPr lang="en-GB" sz="2000" dirty="0"/>
              <a:t>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10: 4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50790" y="178878"/>
            <a:ext cx="4833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Messiah from the tribe of Judah</a:t>
            </a:r>
            <a:endParaRPr lang="en-GB" sz="2400" b="1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6605" y="2230234"/>
            <a:ext cx="68538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sceptre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not depart from Judah,</a:t>
            </a: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nor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ruler’s staff from between his feet,</a:t>
            </a: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dirty="0">
                <a:solidFill>
                  <a:srgbClr val="000000"/>
                </a:solidFill>
                <a:latin typeface="system-ui"/>
              </a:rPr>
              <a:t>until he comes to whom it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belongs.</a:t>
            </a:r>
            <a:endParaRPr lang="en-GB" sz="2000" b="1" dirty="0" smtClean="0"/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obedience of the peoples will be to him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Gen. 49:10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337750" y="3729549"/>
            <a:ext cx="83861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“I have made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covenant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with my chosen one,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have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sworn to David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my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servant. ‘I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establish your offspring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forever,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build up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your throne to all generations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.’” Psalm 89:3-4</a:t>
            </a:r>
            <a:endParaRPr lang="en-GB" sz="2000" dirty="0">
              <a:latin typeface="system-u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7750" y="4921088"/>
            <a:ext cx="1115403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Blessed be the Lord,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God 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Israel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has visited and redeemed his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people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;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raised up a horn of salvation for us in the house of his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servant David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(as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spoke by the mouth of his holy prophets who have been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from of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old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),salvation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from our enemies and from the hand of all who hate us;</a:t>
            </a:r>
            <a:r>
              <a:rPr lang="en-GB" sz="2000" dirty="0">
                <a:latin typeface="system-ui"/>
              </a:rPr>
              <a:t/>
            </a:r>
            <a:br>
              <a:rPr lang="en-GB" sz="2000" dirty="0">
                <a:latin typeface="system-ui"/>
              </a:rPr>
            </a:b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show mercy toward our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fathers,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remember his holy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covenant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Luke 1:68-72</a:t>
            </a:r>
            <a:endParaRPr lang="en-GB" sz="2000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92658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6805" y="362464"/>
            <a:ext cx="3467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Destruction of Forests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4145" y="1109588"/>
            <a:ext cx="4172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Progression of an invading army</a:t>
            </a:r>
            <a:endParaRPr lang="en-GB" sz="2000" b="1" dirty="0">
              <a:latin typeface="system-u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Lebanon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Bashan (Golan)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system-ui"/>
              </a:rPr>
              <a:t>Jordan valley</a:t>
            </a:r>
            <a:endParaRPr lang="en-GB" sz="2000" dirty="0"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1678" y="2570432"/>
            <a:ext cx="42854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Trees are also symbolic of people</a:t>
            </a:r>
          </a:p>
          <a:p>
            <a:pPr algn="ctr"/>
            <a:r>
              <a:rPr lang="en-GB" sz="2000" b="1" dirty="0" smtClean="0">
                <a:latin typeface="system-ui"/>
              </a:rPr>
              <a:t>and of the Temple</a:t>
            </a:r>
            <a:endParaRPr lang="en-GB" sz="2000" b="1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417" y="4047862"/>
            <a:ext cx="6096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[Solomon] intend to build a house for the name of Yahweh my God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as Yahweh spoke to David my father, saying, ‘Your son, whom I will set on your throne in your place shall build the house for my name.’ Now therefore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command that cedar trees be cut for me out of Lebanon</a:t>
            </a:r>
            <a:r>
              <a:rPr lang="en-GB" dirty="0">
                <a:solidFill>
                  <a:srgbClr val="000000"/>
                </a:solidFill>
                <a:latin typeface="system-ui"/>
              </a:rPr>
              <a:t>. 1Kings </a:t>
            </a:r>
            <a:r>
              <a:rPr lang="en-GB" dirty="0" smtClean="0">
                <a:solidFill>
                  <a:srgbClr val="000000"/>
                </a:solidFill>
                <a:latin typeface="system-ui"/>
              </a:rPr>
              <a:t>5:5-6; 6:9-10, 14-22.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087" y="3463035"/>
            <a:ext cx="7171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system-ui"/>
              </a:rPr>
              <a:t>(Lebanon - because it makes white the sins of Israel. Talmud)</a:t>
            </a:r>
            <a:endParaRPr lang="en-GB" sz="2000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88357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5460" y="41401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  <a:latin typeface="system-ui"/>
              </a:rPr>
              <a:t> Why this dramatic change of theme?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400" b="1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5860" y="1901396"/>
            <a:ext cx="6096000" cy="28315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2400" b="1" dirty="0">
                <a:solidFill>
                  <a:prstClr val="black"/>
                </a:solidFill>
                <a:latin typeface="system-ui"/>
              </a:rPr>
              <a:t>The Great Apostasy</a:t>
            </a: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  <a:latin typeface="system-ui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n-GB" sz="2400" b="1" dirty="0">
              <a:solidFill>
                <a:prstClr val="black"/>
              </a:solidFill>
              <a:latin typeface="system-ui"/>
            </a:endParaRPr>
          </a:p>
          <a:p>
            <a:pPr algn="ctr"/>
            <a:r>
              <a:rPr lang="en-GB" sz="2400" b="1" dirty="0" smtClean="0">
                <a:solidFill>
                  <a:prstClr val="black"/>
                </a:solidFill>
                <a:latin typeface="system-ui"/>
              </a:rPr>
              <a:t>A </a:t>
            </a:r>
            <a:r>
              <a:rPr lang="en-GB" sz="2400" b="1" dirty="0">
                <a:solidFill>
                  <a:prstClr val="black"/>
                </a:solidFill>
                <a:latin typeface="system-ui"/>
              </a:rPr>
              <a:t>Greater Exile </a:t>
            </a:r>
            <a:endParaRPr lang="en-GB" b="1" dirty="0" smtClean="0">
              <a:latin typeface="system-ui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n-GB" b="1" dirty="0" smtClean="0">
              <a:solidFill>
                <a:prstClr val="black"/>
              </a:solidFill>
              <a:latin typeface="system-ui"/>
            </a:endParaRP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prstClr val="black"/>
                </a:solidFill>
                <a:latin typeface="system-ui"/>
              </a:rPr>
              <a:t>Messiah Returns</a:t>
            </a:r>
          </a:p>
          <a:p>
            <a:pPr marL="342900" lvl="0" indent="-342900" algn="ctr">
              <a:buFont typeface="Arial" panose="020B0604020202020204" pitchFamily="34" charset="0"/>
              <a:buChar char="•"/>
            </a:pPr>
            <a:endParaRPr lang="en-GB" b="1" dirty="0">
              <a:solidFill>
                <a:prstClr val="black"/>
              </a:solidFill>
              <a:latin typeface="system-ui"/>
            </a:endParaRPr>
          </a:p>
          <a:p>
            <a:pPr lvl="0" algn="ctr"/>
            <a:r>
              <a:rPr lang="en-GB" sz="2400" b="1" dirty="0" smtClean="0">
                <a:solidFill>
                  <a:prstClr val="black"/>
                </a:solidFill>
                <a:latin typeface="system-ui"/>
              </a:rPr>
              <a:t>The King Reigns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140" y="2489051"/>
            <a:ext cx="2409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system-ui"/>
              </a:rPr>
              <a:t>Messiah Rejected</a:t>
            </a:r>
          </a:p>
        </p:txBody>
      </p:sp>
    </p:spTree>
    <p:extLst>
      <p:ext uri="{BB962C8B-B14F-4D97-AF65-F5344CB8AC3E}">
        <p14:creationId xmlns:p14="http://schemas.microsoft.com/office/powerpoint/2010/main" val="114512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2368" y="1013111"/>
            <a:ext cx="2507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Dramatis Personae</a:t>
            </a:r>
            <a:endParaRPr lang="en-GB" sz="2000" b="1" dirty="0"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553" y="1938807"/>
            <a:ext cx="638668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system-ui"/>
              </a:rPr>
              <a:t>Yahweh				Yahweh</a:t>
            </a:r>
          </a:p>
          <a:p>
            <a:r>
              <a:rPr lang="en-GB" sz="2000" dirty="0" smtClean="0">
                <a:latin typeface="system-ui"/>
              </a:rPr>
              <a:t>Appointed Shepherd		True Messiah</a:t>
            </a:r>
          </a:p>
          <a:p>
            <a:r>
              <a:rPr lang="en-GB" sz="2000" dirty="0" smtClean="0">
                <a:latin typeface="system-ui"/>
              </a:rPr>
              <a:t>The Flock			Israel</a:t>
            </a:r>
          </a:p>
          <a:p>
            <a:r>
              <a:rPr lang="en-GB" sz="2000" dirty="0" smtClean="0">
                <a:latin typeface="system-ui"/>
              </a:rPr>
              <a:t>Buyers				Romans</a:t>
            </a:r>
          </a:p>
          <a:p>
            <a:r>
              <a:rPr lang="en-GB" sz="2000" dirty="0" smtClean="0">
                <a:latin typeface="system-ui"/>
              </a:rPr>
              <a:t>Sellers</a:t>
            </a:r>
            <a:r>
              <a:rPr lang="en-GB" sz="2000" dirty="0">
                <a:latin typeface="system-ui"/>
              </a:rPr>
              <a:t>	</a:t>
            </a:r>
            <a:r>
              <a:rPr lang="en-GB" sz="2000" dirty="0" smtClean="0">
                <a:latin typeface="system-ui"/>
              </a:rPr>
              <a:t>			Rich Jews</a:t>
            </a:r>
          </a:p>
          <a:p>
            <a:r>
              <a:rPr lang="en-GB" sz="2000" dirty="0" smtClean="0">
                <a:latin typeface="system-ui"/>
              </a:rPr>
              <a:t>False shepherds		Religious leaders</a:t>
            </a:r>
          </a:p>
          <a:p>
            <a:r>
              <a:rPr lang="en-GB" sz="2000" dirty="0" smtClean="0">
                <a:latin typeface="system-ui"/>
              </a:rPr>
              <a:t>Three shepherds		Scribes/Priests/Elders</a:t>
            </a:r>
          </a:p>
          <a:p>
            <a:r>
              <a:rPr lang="en-GB" sz="2000" dirty="0" smtClean="0">
                <a:latin typeface="system-ui"/>
              </a:rPr>
              <a:t>Poor/oppressed sheep		Disciples</a:t>
            </a:r>
          </a:p>
          <a:p>
            <a:r>
              <a:rPr lang="en-GB" sz="2000" dirty="0" smtClean="0">
                <a:latin typeface="system-ui"/>
              </a:rPr>
              <a:t>Foolish/wicked shepherd	False Messiah</a:t>
            </a:r>
          </a:p>
          <a:p>
            <a:r>
              <a:rPr lang="en-GB" dirty="0">
                <a:latin typeface="system-ui"/>
              </a:rPr>
              <a:t>Their king			Caesar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66553" y="5844531"/>
            <a:ext cx="824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Zechariah doubles as both the True Messiah and the false messiah </a:t>
            </a:r>
            <a:endParaRPr lang="en-GB" sz="2000" b="1" dirty="0"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6249" y="436605"/>
            <a:ext cx="4203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Prophecy in Dramatic Form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9935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428368"/>
            <a:ext cx="3968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Yahweh Israel’s Shepherd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0677" y="4214810"/>
            <a:ext cx="727401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I am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Good Shepherd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Good Shepherd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lays down his life for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sheep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am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Good Shepherd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. I know my own, and I’m known by my own;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even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as the Father knows me, and I know the Father. I lay down my life for the sheep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John 10:11-15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68874" y="1495397"/>
            <a:ext cx="68909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Lord Yahweh will come as a mighty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one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feed his flock like a shepherd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 He will gather the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lambs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 his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arm,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carry them in his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bosom.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gently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lead those who have their young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Isaiah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40:10-11</a:t>
            </a:r>
            <a:endParaRPr lang="en-GB" sz="2000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012" y="2950642"/>
            <a:ext cx="78424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For the Lord Yahweh says: “Behold, I myself, even I, will search for my sheep, and will seek them out. 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Ezek. 34:11,15-16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2366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842" y="991205"/>
            <a:ext cx="656555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Yahweh my God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says: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Feed the flock of slaughter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Their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buyers slaughter them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go unpunished. Those who sell them say, ‘Blessed be Yahweh,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 I am rich;’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their own shepherds don’t pity them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11:4-5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128584" y="222421"/>
            <a:ext cx="5198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Messiah’s Commission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8584" y="5794967"/>
            <a:ext cx="3961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system-ui"/>
              </a:rPr>
              <a:t>See Ezekiel 34 and John 10:1-18</a:t>
            </a:r>
            <a:endParaRPr lang="en-GB" sz="2400" b="1" dirty="0">
              <a:latin typeface="system-u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9554" y="462112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But he answered, “I was not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sent to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anyone but the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lost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sheep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of the house of Israel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.” Matt. 15:24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4842" y="2899879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  <a:latin typeface="system-ui"/>
              </a:rPr>
              <a:t>Jesus came out, saw a great multitude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had compassion on them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because they were like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sheep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without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shepherd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he began to teach them many things. Mark 6:34</a:t>
            </a:r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9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128" y="193556"/>
            <a:ext cx="5519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Buyers and Sellers – Gentile Powers</a:t>
            </a:r>
            <a:endParaRPr lang="en-GB" sz="2400" b="1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56" y="3662568"/>
            <a:ext cx="74282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There was a man named Zacchaeus. He was a chief tax collector, and he was rich. There was a man named Zacchaeus. He was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chief tax collector, and he was rich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Luke 19:2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175254" y="4749158"/>
            <a:ext cx="81554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Tax collectors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also came to be baptized, and they said to him, “Teacher, what must we do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?” 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 to them,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Collect no more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than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that which is appointed to you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.” Soldiers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also asked him, saying,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“What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about us? What must we do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?” 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 to them,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Extort from no one by violence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neither accuse anyone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wrongfully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Be content with your wages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Luke 3:12-14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54" y="951537"/>
            <a:ext cx="75930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My people have been lost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sheep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Their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shepherds have caused them to go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astray.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They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have turned them away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mountains.</a:t>
            </a:r>
            <a:r>
              <a:rPr lang="en-GB" sz="2000" dirty="0" smtClean="0"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have gone from mountain to hill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have forgotten their resting place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All who found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them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have devoured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them.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Their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adversaries said,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‘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not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guilty,</a:t>
            </a:r>
            <a:r>
              <a:rPr lang="en-GB" sz="2000" b="1" dirty="0" smtClean="0"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because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have sinned against Yahweh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habitation of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righteousness, even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Yahweh, the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hope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their fathers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.’ Jer. 50:6-7</a:t>
            </a:r>
            <a:endParaRPr lang="en-GB" sz="2000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8894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0476" y="182312"/>
            <a:ext cx="306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Unwilling Flock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9037" y="2328947"/>
            <a:ext cx="82347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Jesus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answered them, “Most certainly I tell you,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seek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not because you saw signs, 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because you ate of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loaves, and were filled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Don’t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work for the food which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perishes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but 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food which remains to eternal life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which 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Son of Man will give to you.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who eats my flesh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drinks my blood has eternal life,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will raise him up at the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last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day.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my flesh is food indeed, and my blood is drink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indeed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Therefore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many of his disciples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when they heard this,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said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This is a hard saying! Who can listen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it?”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many of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his disciples went back, and walked no more with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him.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John 6:26-66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2" y="857465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“You search the Scriptures, because you think that in them you have eternal life; and these are they which testify about me.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Yet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will not come to me, that you may have life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John 5:39-40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266702" y="5791370"/>
            <a:ext cx="99348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He came to his own, and those who were his own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did not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receive him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John 1:11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743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7222" y="1776110"/>
            <a:ext cx="71916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  <a:latin typeface="system-ui"/>
              </a:rPr>
              <a:t>My sheep hear my voice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I know them, and they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follow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me. I give eternal life to them. They will never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perish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no one will snatch them out of my hand.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Father who has given them to me is greater than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all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No one is able to snatch them out of my Father’s hand. John 10:27-29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1" y="395417"/>
            <a:ext cx="3326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Poor of the Flock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222" y="1116541"/>
            <a:ext cx="5769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The Godly Remnant – Humble and Oppressed</a:t>
            </a:r>
            <a:endParaRPr lang="en-GB" sz="2000" b="1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7222" y="3810163"/>
            <a:ext cx="675502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They [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Pharisees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] answered him [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man born blind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], “You were altogether born in sins,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do you teach us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?” Then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threw him out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Jesus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heard that they had thrown him out,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finding him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he said, “Do you believe in the Son of God?” He answered, “Who is he, Lord, that I may believe in him?” Jesus said to him, “You have both seen him, and it is he who speaks with you.”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He said, “Lord, I believe!” and he worshipped him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John 9:34-38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1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4615" y="378940"/>
            <a:ext cx="3586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Poor Oppressed Sheep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9470" y="2327430"/>
            <a:ext cx="723282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Jesus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 therefore 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twelve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 “You don’t also want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go away, do you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?”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Simon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Peter answered him, “Lord,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whom would we go? You have the words of eternal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life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We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have come to believe and know that you are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Messiah,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Son of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living God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John 6:68-69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9470" y="4280679"/>
            <a:ext cx="75705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are those who have continued with me in my trials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confer on you a kingdom, even as my Father conferred on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me ‘’’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Luke 22:28-29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328148" y="1109496"/>
            <a:ext cx="66822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So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fed the flock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slaughter, especially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oppressed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flock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poor of the flock that listened to me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knew that it was Yahweh’s word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Zech. 7, 11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189470" y="5618376"/>
            <a:ext cx="72328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“For your sake we are killed all day long.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were accounted as sheep for the slaughter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Rom. 8:36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688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2023" y="214185"/>
            <a:ext cx="5245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False Shepherds/Three Shepherds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982" y="2093321"/>
            <a:ext cx="6817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The Lord Yahweh says: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Woe to the shepherds of Isr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el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who feed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themselves!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Shouldn’t the shepherds feed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sheep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?</a:t>
            </a:r>
            <a:r>
              <a:rPr lang="en-GB" sz="2000" b="1" baseline="30000" dirty="0" smtClean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eat the fat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You clothe yourself with the wool.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kill the fatlings, 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do not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feed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sheep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...You have not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sought that which was lost, 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have ruled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over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them with force and with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rigor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... Ezek. 34:2-4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482081" y="4433184"/>
            <a:ext cx="74552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Those who had taken Jesus led him away 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Caiaphas the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high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priest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where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scribes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and the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elders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were gathered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together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Matt. 26:57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381982" y="984564"/>
            <a:ext cx="6817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I cut off the three shepherds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 one month; for my soul was weary of them, and their soul also loathed me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11:8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24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190" y="947064"/>
            <a:ext cx="63979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From him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[Judah] 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come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Cornerstone          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33384" y="181233"/>
            <a:ext cx="3861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Messiah the Cornerstone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2190" y="147831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Therefore the Lord Yahweh says, “Behold, I lay in Zion for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a foundation a stone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 a tried stone,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a precious cornerstone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of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a sure foundation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 He who believes shall not act hastily</a:t>
            </a:r>
            <a:r>
              <a:rPr lang="en-GB" b="0" i="0" dirty="0" smtClean="0">
                <a:solidFill>
                  <a:srgbClr val="000000"/>
                </a:solidFill>
                <a:effectLst/>
                <a:latin typeface="system-ui"/>
              </a:rPr>
              <a:t>. Isaiah 28:16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12190" y="2974779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Jesus said to them, “Did you never read in the Scriptures,</a:t>
            </a: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‘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The stone which the builders rejected</a:t>
            </a:r>
            <a:b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    was made the head of the corner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</a:t>
            </a:r>
            <a:b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This was from the Lord.</a:t>
            </a:r>
            <a:b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  It is marvellous in our eyes’? (Psalm 118:22-23)</a:t>
            </a:r>
          </a:p>
          <a:p>
            <a:endParaRPr lang="en-GB" sz="2000" b="0" i="0" dirty="0" smtClean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“Therefore I tell you, God’s Kingdom will be taken</a:t>
            </a: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away from you and will be given to a nation producing its fruit.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He who falls on this stone will be broken to pieces, but on whomever it will fall, it will scatter him as dust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.” Matt. 21:42-44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83937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9124" y="907508"/>
            <a:ext cx="66891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prstClr val="black"/>
                </a:solidFill>
                <a:latin typeface="system-ui"/>
              </a:rPr>
              <a:t>“Woe to you scribes and Pharisees, hypocrites” ... </a:t>
            </a:r>
            <a:r>
              <a:rPr lang="en-GB" sz="2000" dirty="0">
                <a:solidFill>
                  <a:prstClr val="black"/>
                </a:solidFill>
                <a:latin typeface="system-ui"/>
              </a:rPr>
              <a:t>Matthew 23</a:t>
            </a:r>
            <a:endParaRPr lang="en-GB" sz="2000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9124" y="1832707"/>
            <a:ext cx="69655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Therefore I tell you,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God’s Kingdom will be taken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away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from 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will be given to a nation producing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its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fruit.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who falls on this stone will be broken to pieces, but on whomever it will fall, it will scatter him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as dust. ”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When the chief priests and the Pharisees heard his parables, they perceived that he spoke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about them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Matt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21:43-45</a:t>
            </a:r>
            <a:endParaRPr lang="en-GB" sz="2000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178" y="164758"/>
            <a:ext cx="6520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Old Regime is Displaced and Replaced </a:t>
            </a:r>
            <a:endParaRPr lang="en-GB" sz="2400" b="1" dirty="0">
              <a:latin typeface="system-u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220" y="4296789"/>
            <a:ext cx="939566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chief priests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therefore and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Pharisees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gathered a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council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said, “What are we doing? For this man does many signs.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we leave him alone like this, everyone will believe in him,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Romans will come and take away both our place and our nation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 But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 certain one of them, Caiaphas, being high priest that year, said to them, “You know nothing at all,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nor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do you consider that it is advantageous for us that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one man should die for the people, and that the whole nation not perish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John 11:47-50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6672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1967" y="362466"/>
            <a:ext cx="1704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prstClr val="black"/>
                </a:solidFill>
                <a:latin typeface="system-ui"/>
              </a:rPr>
              <a:t>Their King</a:t>
            </a:r>
            <a:endParaRPr lang="en-GB" sz="2400" b="1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6517" y="1124629"/>
            <a:ext cx="733167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When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Pilate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therefore heard these words, he brought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Jesus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out and sat down on the judgment seat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said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Jews, “Behold, your King!”</a:t>
            </a:r>
          </a:p>
          <a:p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cried out, “Away with him!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Away with him! 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Crucify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him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!” </a:t>
            </a:r>
          </a:p>
          <a:p>
            <a:endParaRPr lang="en-GB" sz="2000" b="1" dirty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Pilate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said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them, “Shall I crucify your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King?”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chief priests answered, “We have no king but Caesar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!” ...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endParaRPr lang="en-GB" sz="2000" b="1" dirty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Pilate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wrote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 title also, and put it on the cross.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There was written,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JESUS OF NAZARETH, THE KING OF THE JEWS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.”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John 19:13-15, 19</a:t>
            </a:r>
            <a:endParaRPr lang="en-GB" sz="2000" dirty="0">
              <a:solidFill>
                <a:srgbClr val="000000"/>
              </a:solidFill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8978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43697" y="102909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So I fed the flock of slaughter, therefore the oppressed [poor] of the flock. I took for myself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two staffs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The one I called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Favour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”, and the other I called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Union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”,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fed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flock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.11:7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5892" y="442577"/>
            <a:ext cx="2348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Two Staffs</a:t>
            </a:r>
            <a:endParaRPr lang="en-GB" sz="2400" b="1" dirty="0">
              <a:latin typeface="system-u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228" y="2477389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took my staff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Favour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, and cut it apart,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that I might break my covenant that I had made with all 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peoples [Gentile nations].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was broken in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that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day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[future fulfilment];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thus the poor of the flock that listened to me knew [when the prophecy came to pass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] that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it was Yahweh’s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word.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11:10-11</a:t>
            </a:r>
            <a:endParaRPr lang="en-GB" sz="2000" dirty="0">
              <a:latin typeface="system-u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4228" y="4549207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Then I cut apart my other staff, even Union, that I might break the brotherhood between Judah and Israel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11:14</a:t>
            </a:r>
            <a:endParaRPr lang="en-GB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4228" y="5697697"/>
            <a:ext cx="6413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Removal of Provision Protection and Solidarity</a:t>
            </a:r>
            <a:endParaRPr lang="en-GB" sz="20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82507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709" y="1199287"/>
            <a:ext cx="73399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no more pity the inhabitants of the land,”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says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Yahweh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 “but, behold,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deliver every one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men into his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neighbour’s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hand, and into the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of his king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They will strike the land, and out of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their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hand I will not deliver them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</a:t>
            </a:r>
          </a:p>
          <a:p>
            <a:endParaRPr lang="en-GB" sz="2000" dirty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...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said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“I will not feed you. That which dies, let it die; and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that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which is to be cut off, let it be cut off; and let those who are left eat each other’s flesh.”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Zech. 11:6,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9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1753824" y="257260"/>
            <a:ext cx="3329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  <a:latin typeface="system-ui"/>
              </a:rPr>
              <a:t>The Flock is Rejected</a:t>
            </a:r>
            <a:endParaRPr lang="en-GB" sz="2400" b="1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7709" y="446164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  <a:latin typeface="system-ui"/>
              </a:rPr>
              <a:t>Behold, your house is left to you desolate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I tell you, you will not see me until you say, ‘Blessed is he who comes in the name of the Lord! Luke 13:35</a:t>
            </a:r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06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946" y="941331"/>
            <a:ext cx="708454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Seventy weeks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are decreed on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your people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on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holy city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finish disobedience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make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end of sins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make reconciliation for iniquity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bring in everlasting righteousness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to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seal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up vision and prophecy, and to anoint the most holy.</a:t>
            </a:r>
          </a:p>
          <a:p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Know therefore and discern that from the going out of the commandment to restore and to build Jerusalem 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Anointed One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baseline="30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prince, will be seven weeks and sixty-two weeks. It will be built again, with street and moat, even in troubled times.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endParaRPr lang="en-GB" sz="2000" dirty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After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sixty-two weeks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Anointed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One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be cut off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will have nothing.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people of the prince who come will destroy the city and the sanctuary. Its end will be with a flood, and war will be even to the end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Desolations are determined.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Daniel 9:24-26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9243" y="263611"/>
            <a:ext cx="4187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Daniel’s Fulfilled Prophecy 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3031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231" y="930526"/>
            <a:ext cx="86332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As some were talking about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temple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how it was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decorated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with beautiful stones and gifts,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Jesus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said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As</a:t>
            </a:r>
          </a:p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f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these things which you see,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days will come, in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which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there will not be left here one stone on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another 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that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will not be thrown down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They asked him, “Teacher,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so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when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these things be?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What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is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sign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that these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things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are about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happen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?”... </a:t>
            </a:r>
          </a:p>
          <a:p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when you see Jerusalem surrounded by armies, then know that its desolation is at hand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let those who are in Judea flee to the mountains. Let those who are in the middle of her depart. Let those who are in the country not enter therein.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these are days of vengeance, that all things which are written may be fulfilled.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Woe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those who are pregnant and to those who nurse infants in those days! For there will be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great distress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 the land,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wrath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to this people.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fall by the edge of the sword, and will be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led captive into all the nations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Jerusalem will be trampled down by the Gentiles, until the times of the Gentiles are fulfilled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Luke 21:5-7, 20-24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9044" y="281974"/>
            <a:ext cx="4184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  <a:latin typeface="system-ui"/>
              </a:rPr>
              <a:t>Destruction and Desolation</a:t>
            </a:r>
            <a:endParaRPr lang="en-GB" sz="2400" b="1" dirty="0">
              <a:solidFill>
                <a:prstClr val="black"/>
              </a:solidFill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870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562" y="848203"/>
            <a:ext cx="68456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said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them, “If you think it best,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give me my wages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 and if not, keep them.” So they weighed for my wages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thirty pieces of silver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Yahweh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said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to me,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Throw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[fling] it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to the potter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the handsome price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that I was valued at by them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!” I took the thirty pieces of silver, and threw them to the potter,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 Yahweh’s house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Zech. 11:13-14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688757" y="177882"/>
            <a:ext cx="3090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Price of a Slave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562" y="3303628"/>
            <a:ext cx="6491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Messiah Jesus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who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existing in the form of God, didn’t consider equality with God a thing to be grasped,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emptied himself,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taking the form of a servant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being made in the likeness of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men. Phil. 2:5-7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296562" y="4911352"/>
            <a:ext cx="749643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Jesus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... arose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from supper, and laid aside his outer garments. He took a towel and wrapped a towel around his waist.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poured water into the basin,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began to wash the disciples’ feet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to wipe them with the towel that was wrapped around him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John 13:4-5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352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279" y="1253853"/>
            <a:ext cx="919342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Then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Judas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who betrayed him, when he saw that Jesus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was condemned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felt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remorse,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brought back the thirty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pieces of silver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to the chief priests and elders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saying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have sinned in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that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betrayed innocent blood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But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they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said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“What is that to us?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see to it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threw down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pieces of silver in the sanctuary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departed. Then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went away and hanged himself.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chief priests took the pieces of silver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said, “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It is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not lawful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to put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them into the treasury, since it is the price of blood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took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counsel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, and bought the potter’s field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with them to bury strangers in.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Therefore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that field has been called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Field of Blood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” to this day.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that which was spoken through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Jeremiah 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prophet was fulfilled,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saying,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took the thirty pieces of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silver, the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price of him upon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whom a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price had been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set, whom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some of the children of Israel priced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gave them for the potter’s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field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as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Lord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commanded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me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Matt. 27:3-10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69989" y="477794"/>
            <a:ext cx="2114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Blood Money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13631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536" y="730074"/>
            <a:ext cx="720541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Yahweh said to me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“Take for yourself yet again the equipment of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foolish shepherd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behold,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raise up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shepherd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 the land,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who will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not visit those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are cut off, neither will seek those who are scattered,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nor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heal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that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which is broken, nor feed that which is sound;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eat the meat of the fat sheep, and will tear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their hoofs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in pieces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Woe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to the worthless shepherd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leaves the flock! The sword will be on his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arm [strength],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on his right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eye [intelligence].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His arm will be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completely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withered, and his right eye will be totally blinded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!” Zech. 11:15-17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103871" y="146159"/>
            <a:ext cx="4898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The False and Wicked Shepherd</a:t>
            </a:r>
            <a:endParaRPr lang="en-GB" sz="2400" b="1" dirty="0"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536" y="4240396"/>
            <a:ext cx="874621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behold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there was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a fourth animal, awesome and powerful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exceedingly strong. It had great iron teeth. It devoured and broke in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pieces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stamped the residue with its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feet ... will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devour the whole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earth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will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tread it down, and break it in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pieces ...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judgment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be set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they will take away his dominion, to consume and to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destroy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it to the end.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Daniel 7:7, 23, 26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72244" y="6244281"/>
            <a:ext cx="7768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? Initially Rome, the Chosen King; ultimately the Anti-Christ</a:t>
            </a:r>
            <a:endParaRPr lang="en-GB" sz="20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54383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994" y="165939"/>
            <a:ext cx="65655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0" baseline="30000" dirty="0" smtClean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He [Jesus] is ‘the stone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which was regarded as worthless by you, the builders, which has become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the head of the corner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 There is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salvation in no one else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 for there is no other name under heaven that is given among men, by which we must be saved!” Acts 4:11-12</a:t>
            </a: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172994" y="1797155"/>
            <a:ext cx="715868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... coming to him,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a living stone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 rejected indeed by men, but chosen by God, precious. You also,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as living stones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 are built up as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a spiritual house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 to be a holy priesthood, to offer up spiritual sacrifices, acceptable to God through Jesus Christ. Because it is contained in Scripture,</a:t>
            </a:r>
          </a:p>
          <a:p>
            <a:endParaRPr lang="en-GB" sz="2000" b="0" i="0" dirty="0" smtClean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“Behold,</a:t>
            </a:r>
            <a:r>
              <a:rPr lang="en-GB" sz="2000" b="0" i="0" baseline="30000" dirty="0" smtClean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I lay in Zion a chief cornerstone, chosen and precious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: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He who believes in him will not be disappointed.”</a:t>
            </a: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For you who believe therefore is the honour, but for those who are disobedient, </a:t>
            </a: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“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The stone which the builders rejected</a:t>
            </a:r>
            <a:b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has become the chief cornerstone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 ”</a:t>
            </a:r>
          </a:p>
          <a:p>
            <a:r>
              <a:rPr lang="en-GB" sz="2000" b="1" i="0" baseline="30000" dirty="0" smtClean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and, “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a stumbling stone and a rock of offense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.”</a:t>
            </a:r>
          </a:p>
          <a:p>
            <a:endParaRPr lang="en-GB" sz="2000" b="0" i="0" dirty="0" smtClean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For they stumble at the word, being disobedient, to which also they were appointed. 1Peter 2:4-8</a:t>
            </a:r>
            <a:endParaRPr lang="en-GB" sz="2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40314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2681" y="642552"/>
            <a:ext cx="4546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A Stone of Strength and Unity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7263" y="1416559"/>
            <a:ext cx="680445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But now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in the Messiah Jesus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you who once were far off are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made near in the blood of the Messiah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 For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he is our peace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 who made both one, and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broke down the middle wall of separation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 having abolished in his flesh the hostility, the law of commandments contained in ordinances,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that he might create in himself one new man of the two, making peace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... now then you are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no longer strangers and foreigners, but you are fellow citizens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with the saints and of the household of God, </a:t>
            </a:r>
            <a:r>
              <a:rPr lang="en-GB" sz="2000" b="1" i="0" baseline="30000" dirty="0" smtClean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being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built on the foundation of the apostles and prophets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 the Messiah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Jesus himself being the chief cornerstone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; in whom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the whole building, fitted together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 grows into a holy temple in the Lord; in whom you also are built together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for a habitation of God in the Spirit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 Eph. 2:13-22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828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7241" y="905875"/>
            <a:ext cx="3143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From him [Judah]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Nail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364155" y="315224"/>
            <a:ext cx="3449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dirty="0">
                <a:solidFill>
                  <a:prstClr val="black"/>
                </a:solidFill>
                <a:latin typeface="system-ui"/>
              </a:rPr>
              <a:t>Messiah the </a:t>
            </a:r>
            <a:r>
              <a:rPr lang="en-GB" sz="2400" b="1" dirty="0" smtClean="0">
                <a:solidFill>
                  <a:prstClr val="black"/>
                </a:solidFill>
                <a:latin typeface="system-ui"/>
              </a:rPr>
              <a:t>Nail (Peg)</a:t>
            </a:r>
            <a:endParaRPr lang="en-GB" sz="2400" b="1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561" y="129358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0" i="0" dirty="0" smtClean="0">
                <a:solidFill>
                  <a:srgbClr val="000000"/>
                </a:solidFill>
                <a:effectLst/>
                <a:latin typeface="system-ui"/>
              </a:rPr>
              <a:t>the </a:t>
            </a:r>
            <a:r>
              <a:rPr lang="en-GB" b="1" i="0" dirty="0" smtClean="0">
                <a:solidFill>
                  <a:srgbClr val="000000"/>
                </a:solidFill>
                <a:effectLst/>
                <a:latin typeface="system-ui"/>
              </a:rPr>
              <a:t>pins of the tabernacle</a:t>
            </a:r>
            <a:r>
              <a:rPr lang="en-GB" b="0" i="0" dirty="0" smtClean="0">
                <a:solidFill>
                  <a:srgbClr val="000000"/>
                </a:solidFill>
                <a:effectLst/>
                <a:latin typeface="system-ui"/>
              </a:rPr>
              <a:t>, the pins of the court, and their cords; Exodus 35:18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38896" y="2149019"/>
            <a:ext cx="706806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0" baseline="30000" dirty="0" smtClean="0">
                <a:solidFill>
                  <a:srgbClr val="000000"/>
                </a:solidFill>
                <a:effectLst/>
                <a:latin typeface="system-ui"/>
              </a:rPr>
              <a:t>...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I will call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my servant </a:t>
            </a:r>
            <a:r>
              <a:rPr lang="en-GB" sz="2000" b="0" i="0" dirty="0" err="1" smtClean="0">
                <a:solidFill>
                  <a:srgbClr val="000000"/>
                </a:solidFill>
                <a:effectLst/>
                <a:latin typeface="system-ui"/>
              </a:rPr>
              <a:t>Eliakim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... and I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will clothe him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with your robe, and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strengthen him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with your belt. I will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commit your government into his hand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; and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he will be a father to the inhabitants of Jerusalem, and to the house of Judah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 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I will lay the key of David’s house on his shoulder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 He will open, and no one will shut. He will shut, and no one will open. 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I will fasten him like a nail in a sure [amen] place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 He will be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for a throne of glory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to his father’s house. They will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hang on him all the glory of his father’s house, the offspring and the issue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 every small vessel, from the cups even to all the pitchers. </a:t>
            </a:r>
            <a:r>
              <a:rPr lang="en-GB" sz="2000" b="1" i="0" baseline="30000" dirty="0" smtClean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“In that day,” says the </a:t>
            </a:r>
            <a:r>
              <a:rPr lang="en-GB" b="0" i="0" dirty="0" smtClean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of Hosts, “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the nail that was fastened in a sure place will give way. It will be cut down and fall. The burden that was on it will be cut off, for Yahweh has spoken it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.” </a:t>
            </a: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Isaiah 22:20-25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1944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5460" y="2937213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i="0" dirty="0" smtClean="0">
                <a:solidFill>
                  <a:srgbClr val="000000"/>
                </a:solidFill>
                <a:effectLst/>
                <a:latin typeface="system-ui"/>
              </a:rPr>
              <a:t>“To the angel of the assembly in Philadelphia write:</a:t>
            </a:r>
          </a:p>
          <a:p>
            <a:r>
              <a:rPr lang="en-GB" sz="2000" i="0" dirty="0" smtClean="0">
                <a:solidFill>
                  <a:srgbClr val="000000"/>
                </a:solidFill>
                <a:effectLst/>
                <a:latin typeface="system-ui"/>
              </a:rPr>
              <a:t>“He who is holy, he who is true,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he who has the key of David, he who opens and no one can shut, and who shuts and no one opens</a:t>
            </a:r>
            <a:r>
              <a:rPr lang="en-GB" sz="2000" i="0" dirty="0" smtClean="0">
                <a:solidFill>
                  <a:srgbClr val="000000"/>
                </a:solidFill>
                <a:effectLst/>
                <a:latin typeface="system-ui"/>
              </a:rPr>
              <a:t>, says these things: Rev. 3:7</a:t>
            </a:r>
            <a:endParaRPr lang="en-GB" sz="200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3125" y="115266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93125" y="4713929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“To </a:t>
            </a:r>
            <a:r>
              <a:rPr lang="en-GB" sz="2000" i="0" dirty="0" smtClean="0">
                <a:solidFill>
                  <a:srgbClr val="000000"/>
                </a:solidFill>
                <a:effectLst/>
                <a:latin typeface="system-ui"/>
              </a:rPr>
              <a:t>the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angel of </a:t>
            </a:r>
            <a:r>
              <a:rPr lang="en-GB" sz="2000" i="0" dirty="0" smtClean="0">
                <a:solidFill>
                  <a:srgbClr val="000000"/>
                </a:solidFill>
                <a:effectLst/>
                <a:latin typeface="system-ui"/>
              </a:rPr>
              <a:t>the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assembly in Laodicea write: “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The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Amen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 </a:t>
            </a:r>
            <a:r>
              <a:rPr lang="en-GB" sz="2000" i="0" dirty="0" smtClean="0">
                <a:solidFill>
                  <a:srgbClr val="000000"/>
                </a:solidFill>
                <a:effectLst/>
                <a:latin typeface="system-ui"/>
              </a:rPr>
              <a:t>the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Faithful and True Witness, </a:t>
            </a:r>
            <a:r>
              <a:rPr lang="en-GB" sz="2000" i="0" dirty="0" smtClean="0">
                <a:solidFill>
                  <a:srgbClr val="000000"/>
                </a:solidFill>
                <a:effectLst/>
                <a:latin typeface="system-ui"/>
              </a:rPr>
              <a:t>the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Beginning of God’s creation, says </a:t>
            </a:r>
            <a:r>
              <a:rPr lang="en-GB" sz="2000" i="0" dirty="0" smtClean="0">
                <a:solidFill>
                  <a:srgbClr val="000000"/>
                </a:solidFill>
                <a:effectLst/>
                <a:latin typeface="system-ui"/>
              </a:rPr>
              <a:t>the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se things: Rev. 3:14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535460" y="1233247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Now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 a little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moment grace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has been shown from Yahweh our God, to leave us a remnant to escape,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to give us a nail in his holy place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that our God may lighten our eyes,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revive us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 little in our bondage.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Ezra 9:8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7113480" y="4513874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GB" sz="2000" b="1" dirty="0">
              <a:solidFill>
                <a:prstClr val="black"/>
              </a:solidFill>
              <a:latin typeface="system-u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0519" y="419875"/>
            <a:ext cx="2935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Messiah is Faithful</a:t>
            </a:r>
            <a:endParaRPr lang="en-GB" sz="2400" b="1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96271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4530" y="370702"/>
            <a:ext cx="3621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Messiah the Battle Bow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73531" y="1012965"/>
            <a:ext cx="41408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From him [Judah]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battle bow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7837" y="1695101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In your majesty ride on victoriously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on behalf of truth, humility, and righteousness.</a:t>
            </a:r>
            <a:r>
              <a:rPr lang="en-GB" sz="2000" dirty="0" smtClean="0">
                <a:latin typeface="system-ui"/>
              </a:rPr>
              <a:t/>
            </a:r>
            <a:br>
              <a:rPr lang="en-GB" sz="2000" dirty="0" smtClean="0">
                <a:latin typeface="system-ui"/>
              </a:rPr>
            </a:b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   Let your right hand display awesome deeds.</a:t>
            </a:r>
            <a:r>
              <a:rPr lang="en-GB" sz="2000" dirty="0" smtClean="0">
                <a:latin typeface="system-ui"/>
              </a:rPr>
              <a:t/>
            </a:r>
            <a:br>
              <a:rPr lang="en-GB" sz="2000" dirty="0" smtClean="0">
                <a:latin typeface="system-ui"/>
              </a:rPr>
            </a:b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Your arrows are sharp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</a:t>
            </a:r>
            <a:r>
              <a:rPr lang="en-GB" sz="2000" dirty="0" smtClean="0">
                <a:latin typeface="system-ui"/>
              </a:rPr>
              <a:t/>
            </a:r>
            <a:br>
              <a:rPr lang="en-GB" sz="2000" dirty="0" smtClean="0">
                <a:latin typeface="system-ui"/>
              </a:rPr>
            </a:b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    The nations fall under you, with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arrows in the heart of the king’s enemies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. Psalm 45:5</a:t>
            </a:r>
            <a:endParaRPr lang="en-GB" sz="2000" dirty="0">
              <a:latin typeface="system-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700" y="3848276"/>
            <a:ext cx="88144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Since it is a righteous thing with God to repay affliction to those who </a:t>
            </a:r>
            <a:endParaRPr lang="en-GB" sz="2000" b="0" i="0" dirty="0" smtClean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afflict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you, and to give relief to you who are afflicted with us,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when the </a:t>
            </a:r>
            <a:endParaRPr lang="en-GB" sz="2000" b="1" i="0" dirty="0" smtClean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Lord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Jesus is revealed from heaven with his mighty angels in </a:t>
            </a:r>
            <a:endParaRPr lang="en-GB" sz="2000" b="1" i="0" dirty="0" smtClean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flaming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fire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 punishing those who don’t know God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 and to those </a:t>
            </a:r>
            <a:endParaRPr lang="en-GB" sz="2000" b="0" i="0" dirty="0" smtClean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who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don’t obey the Good News of our Lord Jesus, who will pay the </a:t>
            </a:r>
            <a:endParaRPr lang="en-GB" sz="2000" b="0" i="0" dirty="0" smtClean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penalty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: eternal destruction from the face of the Lord and from the </a:t>
            </a:r>
            <a:endParaRPr lang="en-GB" sz="2000" b="0" i="0" dirty="0" smtClean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glory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of his might, 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when he comes in that day to be glorified in </a:t>
            </a:r>
            <a:endParaRPr lang="en-GB" sz="2000" b="1" i="0" dirty="0" smtClean="0">
              <a:solidFill>
                <a:srgbClr val="000000"/>
              </a:solidFill>
              <a:effectLst/>
              <a:latin typeface="system-ui"/>
            </a:endParaRPr>
          </a:p>
          <a:p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his </a:t>
            </a:r>
            <a:r>
              <a:rPr lang="en-GB" sz="2000" b="1" i="0" dirty="0" smtClean="0">
                <a:solidFill>
                  <a:srgbClr val="000000"/>
                </a:solidFill>
                <a:effectLst/>
                <a:latin typeface="system-ui"/>
              </a:rPr>
              <a:t>saints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 and to be admired among all those who have believed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,</a:t>
            </a:r>
          </a:p>
          <a:p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because </a:t>
            </a:r>
            <a:r>
              <a:rPr lang="en-GB" sz="2000" b="0" i="0" dirty="0" smtClean="0">
                <a:solidFill>
                  <a:srgbClr val="000000"/>
                </a:solidFill>
                <a:effectLst/>
                <a:latin typeface="system-ui"/>
              </a:rPr>
              <a:t>our testimony to you was believed. 2Thess. 1:6-10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8099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1621" y="200055"/>
            <a:ext cx="4208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latin typeface="system-ui"/>
              </a:rPr>
              <a:t>Messiah the Absolute Ruler</a:t>
            </a:r>
            <a:endParaRPr lang="en-GB" sz="2400" b="1" dirty="0">
              <a:latin typeface="system-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3960" y="770980"/>
            <a:ext cx="37433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From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him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every ruler together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5330" y="1350947"/>
            <a:ext cx="887215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Why do the nations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rage, 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peoples plot a vain thing?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kings of the earth take a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stand, 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rulers take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Counsel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together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against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Yahweh, and against his Anointed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baseline="30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saying, “Let us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break their bonds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apart, 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cast their cords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from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us</a:t>
            </a:r>
            <a:r>
              <a:rPr lang="en-GB" sz="2000" dirty="0" err="1" smtClean="0">
                <a:solidFill>
                  <a:srgbClr val="000000"/>
                </a:solidFill>
                <a:latin typeface="system-ui"/>
              </a:rPr>
              <a:t>.”He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who sits in the heavens will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laugh. The Lord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will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have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them in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derision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Then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he will speak to them in his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anger,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terrify them in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his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wrath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: “Yet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have set my King on my holy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of Zion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I will tell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decree: Yahweh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 to me,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 are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my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son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Today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have become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father. Ask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me, 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give the nations for your inheritance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 the uttermost parts of the earth for your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possession.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shall break them with a rod of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iron. 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shall dash them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pieces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like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 potter’s vessel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Now therefore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be wise, you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ki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ngs. Be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instructed,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judges of the earth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Serve Yahweh with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fear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rejoice with trembling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Give sincere homage to the Son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</a:t>
            </a:r>
            <a:r>
              <a:rPr lang="en-GB" sz="2000" baseline="30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lest he be angry, and you perish on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way, 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his wrath will soon be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kindled. Blessed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are all those who take refuge in him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Psalm 2</a:t>
            </a:r>
            <a:endParaRPr lang="en-GB" sz="2000" dirty="0">
              <a:solidFill>
                <a:srgbClr val="000000"/>
              </a:solidFill>
              <a:latin typeface="system-u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2022" y="6367705"/>
            <a:ext cx="6540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system-ui"/>
              </a:rPr>
              <a:t>Shared with the ‘Overcomers’  </a:t>
            </a:r>
            <a:r>
              <a:rPr lang="en-GB" sz="2000" dirty="0" smtClean="0">
                <a:latin typeface="system-ui"/>
              </a:rPr>
              <a:t>Rev. 2:26-28</a:t>
            </a:r>
            <a:endParaRPr lang="en-GB" sz="2000" dirty="0"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68725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2408</Words>
  <Application>Microsoft Office PowerPoint</Application>
  <PresentationFormat>Widescreen</PresentationFormat>
  <Paragraphs>313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Courier New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MIllar</dc:creator>
  <cp:lastModifiedBy>Roy MIllar</cp:lastModifiedBy>
  <cp:revision>91</cp:revision>
  <dcterms:created xsi:type="dcterms:W3CDTF">2021-04-27T19:49:19Z</dcterms:created>
  <dcterms:modified xsi:type="dcterms:W3CDTF">2021-05-03T18:34:30Z</dcterms:modified>
</cp:coreProperties>
</file>