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70" r:id="rId3"/>
    <p:sldId id="271" r:id="rId4"/>
    <p:sldId id="318" r:id="rId5"/>
    <p:sldId id="268" r:id="rId6"/>
    <p:sldId id="308" r:id="rId7"/>
    <p:sldId id="259" r:id="rId8"/>
    <p:sldId id="260" r:id="rId9"/>
    <p:sldId id="320" r:id="rId10"/>
    <p:sldId id="267" r:id="rId11"/>
    <p:sldId id="263" r:id="rId12"/>
    <p:sldId id="306" r:id="rId13"/>
    <p:sldId id="305" r:id="rId14"/>
    <p:sldId id="261" r:id="rId15"/>
    <p:sldId id="265" r:id="rId16"/>
    <p:sldId id="262" r:id="rId17"/>
    <p:sldId id="266" r:id="rId18"/>
    <p:sldId id="304" r:id="rId19"/>
    <p:sldId id="272" r:id="rId20"/>
    <p:sldId id="269" r:id="rId21"/>
    <p:sldId id="317" r:id="rId22"/>
    <p:sldId id="319" r:id="rId23"/>
    <p:sldId id="274" r:id="rId24"/>
    <p:sldId id="313" r:id="rId25"/>
    <p:sldId id="314" r:id="rId26"/>
    <p:sldId id="312" r:id="rId27"/>
    <p:sldId id="275" r:id="rId28"/>
    <p:sldId id="31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892" autoAdjust="0"/>
    <p:restoredTop sz="94707" autoAdjust="0"/>
  </p:normalViewPr>
  <p:slideViewPr>
    <p:cSldViewPr snapToGrid="0">
      <p:cViewPr varScale="1">
        <p:scale>
          <a:sx n="99" d="100"/>
          <a:sy n="99" d="100"/>
        </p:scale>
        <p:origin x="96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76779-749C-4A2B-9CA2-A16E2E01DC11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311E6-FEBB-4F28-9389-605479E998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0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311E6-FEBB-4F28-9389-605479E9981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74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D02D-21FC-42C7-863C-47E2B6FC03A9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268-1F81-4CE9-8358-97BB0E0A3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86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D02D-21FC-42C7-863C-47E2B6FC03A9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268-1F81-4CE9-8358-97BB0E0A3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70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D02D-21FC-42C7-863C-47E2B6FC03A9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268-1F81-4CE9-8358-97BB0E0A3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46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D02D-21FC-42C7-863C-47E2B6FC03A9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268-1F81-4CE9-8358-97BB0E0A3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97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D02D-21FC-42C7-863C-47E2B6FC03A9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268-1F81-4CE9-8358-97BB0E0A3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1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D02D-21FC-42C7-863C-47E2B6FC03A9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268-1F81-4CE9-8358-97BB0E0A3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25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D02D-21FC-42C7-863C-47E2B6FC03A9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268-1F81-4CE9-8358-97BB0E0A3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54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D02D-21FC-42C7-863C-47E2B6FC03A9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268-1F81-4CE9-8358-97BB0E0A3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45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D02D-21FC-42C7-863C-47E2B6FC03A9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268-1F81-4CE9-8358-97BB0E0A3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21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D02D-21FC-42C7-863C-47E2B6FC03A9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268-1F81-4CE9-8358-97BB0E0A3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58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D02D-21FC-42C7-863C-47E2B6FC03A9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DB268-1F81-4CE9-8358-97BB0E0A3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46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D02D-21FC-42C7-863C-47E2B6FC03A9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DB268-1F81-4CE9-8358-97BB0E0A3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6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92" y="1095056"/>
            <a:ext cx="49085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The Visions and Prophecies </a:t>
            </a:r>
          </a:p>
          <a:p>
            <a:pPr algn="ctr"/>
            <a:r>
              <a:rPr lang="en-GB" sz="3200" b="1" dirty="0" smtClean="0"/>
              <a:t>of Zechariah</a:t>
            </a:r>
            <a:endParaRPr lang="en-GB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19104" y="3579654"/>
            <a:ext cx="23094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Introduction</a:t>
            </a:r>
            <a:endParaRPr lang="en-GB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96979" y="2512615"/>
            <a:ext cx="17556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Session 1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336536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0762" y="174720"/>
            <a:ext cx="2643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Major Themes</a:t>
            </a:r>
            <a:endParaRPr lang="en-GB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9693" y="1088679"/>
            <a:ext cx="7309481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/>
              <a:t> </a:t>
            </a:r>
            <a:r>
              <a:rPr lang="en-GB" sz="2000" b="1" dirty="0"/>
              <a:t>YHWH </a:t>
            </a:r>
            <a:r>
              <a:rPr lang="en-GB" sz="2000" b="1" dirty="0" err="1"/>
              <a:t>Sabbaoth</a:t>
            </a:r>
            <a:r>
              <a:rPr lang="en-GB" sz="2000" b="1" dirty="0" smtClean="0"/>
              <a:t> - The LORD of Hosts </a:t>
            </a:r>
            <a:r>
              <a:rPr lang="en-GB" sz="2000" dirty="0" smtClean="0"/>
              <a:t>(50 times)</a:t>
            </a:r>
            <a:endParaRPr lang="en-GB" sz="2000" b="1" dirty="0" smtClean="0"/>
          </a:p>
          <a:p>
            <a:r>
              <a:rPr lang="en-GB" sz="2000" dirty="0" smtClean="0"/>
              <a:t>He is the Almighty Lord who is </a:t>
            </a:r>
          </a:p>
          <a:p>
            <a:r>
              <a:rPr lang="en-GB" sz="2000" dirty="0" smtClean="0"/>
              <a:t>intervening in world history to judge the </a:t>
            </a:r>
          </a:p>
          <a:p>
            <a:r>
              <a:rPr lang="en-GB" sz="2000" dirty="0" smtClean="0"/>
              <a:t>nations, restore  and rescue His people </a:t>
            </a:r>
          </a:p>
          <a:p>
            <a:r>
              <a:rPr lang="en-GB" sz="2000" dirty="0" smtClean="0"/>
              <a:t>and inaugurate the Messianic Kingdom on earth.</a:t>
            </a:r>
          </a:p>
          <a:p>
            <a:endParaRPr lang="en-GB" sz="2000" dirty="0"/>
          </a:p>
          <a:p>
            <a:r>
              <a:rPr lang="en-GB" sz="2000" b="1" dirty="0" smtClean="0"/>
              <a:t>Jerusalem/Zion </a:t>
            </a:r>
            <a:r>
              <a:rPr lang="en-GB" sz="2000" dirty="0" smtClean="0"/>
              <a:t>(50 times)</a:t>
            </a:r>
          </a:p>
          <a:p>
            <a:r>
              <a:rPr lang="en-GB" sz="2000" dirty="0" smtClean="0"/>
              <a:t>The</a:t>
            </a:r>
            <a:r>
              <a:rPr lang="en-GB" sz="2000" b="1" dirty="0" smtClean="0"/>
              <a:t> </a:t>
            </a:r>
            <a:r>
              <a:rPr lang="en-GB" sz="2000" dirty="0" smtClean="0"/>
              <a:t>City, the Temple and the Land are central to God’s plan</a:t>
            </a:r>
          </a:p>
          <a:p>
            <a:endParaRPr lang="en-GB" sz="2000" dirty="0" smtClean="0"/>
          </a:p>
          <a:p>
            <a:r>
              <a:rPr lang="en-GB" sz="2000" b="1" dirty="0" smtClean="0"/>
              <a:t>The Nation of Israel continues to the end of the age</a:t>
            </a:r>
          </a:p>
          <a:p>
            <a:r>
              <a:rPr lang="en-GB" sz="2000" dirty="0" smtClean="0"/>
              <a:t>(even when suspended and scattered)</a:t>
            </a:r>
            <a:endParaRPr lang="en-GB" sz="2000" dirty="0"/>
          </a:p>
          <a:p>
            <a:r>
              <a:rPr lang="en-GB" sz="2000" dirty="0" smtClean="0"/>
              <a:t>See e.g. Ezekiel 36-37 and Jeremiah 31: 31-37</a:t>
            </a:r>
          </a:p>
          <a:p>
            <a:endParaRPr lang="en-GB" sz="2000" b="1" dirty="0" smtClean="0"/>
          </a:p>
          <a:p>
            <a:r>
              <a:rPr lang="en-GB" sz="2000" b="1" dirty="0" smtClean="0"/>
              <a:t>The Messiah King and Shepherd</a:t>
            </a:r>
          </a:p>
          <a:p>
            <a:r>
              <a:rPr lang="en-GB" sz="2000" dirty="0" smtClean="0"/>
              <a:t>Everything will ultimately be accomplished through Him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16851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0732" y="524253"/>
            <a:ext cx="2889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Interpretation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0339" y="1241491"/>
            <a:ext cx="8054384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Symbols – how used in other 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Scriptures</a:t>
            </a:r>
            <a:endParaRPr lang="en-GB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Literal </a:t>
            </a:r>
            <a:r>
              <a:rPr lang="en-GB" sz="2800" dirty="0"/>
              <a:t>and physical rather than </a:t>
            </a:r>
            <a:endParaRPr lang="en-GB" sz="2800" dirty="0" smtClean="0"/>
          </a:p>
          <a:p>
            <a:r>
              <a:rPr lang="en-GB" sz="2800" dirty="0"/>
              <a:t> </a:t>
            </a:r>
            <a:r>
              <a:rPr lang="en-GB" sz="2800" dirty="0" smtClean="0"/>
              <a:t>    ‘</a:t>
            </a:r>
            <a:r>
              <a:rPr lang="en-GB" sz="2800" dirty="0"/>
              <a:t>spiritual’ and metaphorical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Similar prophetic writings – former prophets 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and Daniel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Some prophecies have already been fulfilled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Some have been partially fulfilled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Prophetic perspective – short term, medium term, 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long term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Inner coherence of the message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Moving towards a conclusion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8803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429" y="553656"/>
            <a:ext cx="3371205" cy="48729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04686" y="5682953"/>
            <a:ext cx="2381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David Baron 1885-1926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447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37" y="385202"/>
            <a:ext cx="3669733" cy="56103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96582" y="6142788"/>
            <a:ext cx="2244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Composed 1907-1918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0411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2058" y="154653"/>
            <a:ext cx="1896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Contents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-60960" y="981018"/>
            <a:ext cx="8739893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	1:1-6 </a:t>
            </a:r>
            <a:r>
              <a:rPr lang="en-GB" sz="3200" b="1" dirty="0" smtClean="0"/>
              <a:t>Introduction</a:t>
            </a:r>
            <a:r>
              <a:rPr lang="en-GB" sz="3200" dirty="0" smtClean="0"/>
              <a:t>: </a:t>
            </a:r>
          </a:p>
          <a:p>
            <a:r>
              <a:rPr lang="en-GB" sz="3200" dirty="0"/>
              <a:t> </a:t>
            </a:r>
            <a:r>
              <a:rPr lang="en-GB" sz="3200" dirty="0" smtClean="0"/>
              <a:t>      Historical perspective and </a:t>
            </a:r>
          </a:p>
          <a:p>
            <a:r>
              <a:rPr lang="en-GB" sz="3200" dirty="0"/>
              <a:t>	</a:t>
            </a:r>
            <a:r>
              <a:rPr lang="en-GB" sz="3200" dirty="0" smtClean="0"/>
              <a:t>	promise</a:t>
            </a:r>
          </a:p>
          <a:p>
            <a:endParaRPr lang="en-GB" sz="3200" dirty="0" smtClean="0"/>
          </a:p>
          <a:p>
            <a:r>
              <a:rPr lang="en-GB" sz="3200" dirty="0" smtClean="0"/>
              <a:t>	a) </a:t>
            </a:r>
            <a:r>
              <a:rPr lang="en-GB" sz="3200" b="1" dirty="0" smtClean="0"/>
              <a:t>Eight visions in one night</a:t>
            </a:r>
          </a:p>
          <a:p>
            <a:pPr algn="just"/>
            <a:r>
              <a:rPr lang="en-GB" sz="3200" dirty="0"/>
              <a:t>	</a:t>
            </a:r>
            <a:r>
              <a:rPr lang="en-GB" sz="2800" dirty="0" smtClean="0"/>
              <a:t>1:7-17   God’s concern and plan for Jerusalem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1:18-21 Judgement on her enemies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2:1-6   A prosperous and protected city</a:t>
            </a:r>
          </a:p>
          <a:p>
            <a:endParaRPr lang="en-GB" sz="2800" dirty="0" smtClean="0"/>
          </a:p>
          <a:p>
            <a:pPr algn="ctr"/>
            <a:r>
              <a:rPr lang="en-GB" sz="2800" b="1" dirty="0" smtClean="0"/>
              <a:t>Application</a:t>
            </a:r>
            <a:r>
              <a:rPr lang="en-GB" sz="2800" dirty="0" smtClean="0"/>
              <a:t> 2:7-13: Flee from Babylon to Jerusalem</a:t>
            </a:r>
            <a:r>
              <a:rPr lang="en-GB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59909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82421"/>
            <a:ext cx="918868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3:1-10   </a:t>
            </a:r>
            <a:r>
              <a:rPr lang="en-GB" sz="2800" dirty="0"/>
              <a:t>Joshua </a:t>
            </a:r>
            <a:r>
              <a:rPr lang="en-GB" sz="2800" dirty="0" smtClean="0"/>
              <a:t>purified and clothed	</a:t>
            </a:r>
          </a:p>
          <a:p>
            <a:r>
              <a:rPr lang="en-GB" sz="2800" dirty="0" smtClean="0"/>
              <a:t>4:1-14   </a:t>
            </a:r>
            <a:r>
              <a:rPr lang="en-GB" sz="2800" dirty="0"/>
              <a:t>Zerubbabel </a:t>
            </a:r>
            <a:r>
              <a:rPr lang="en-GB" sz="2800" dirty="0" smtClean="0"/>
              <a:t>anointed for </a:t>
            </a:r>
          </a:p>
          <a:p>
            <a:r>
              <a:rPr lang="en-GB" sz="2800" dirty="0" smtClean="0"/>
              <a:t>		his calling</a:t>
            </a:r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5:1-4     </a:t>
            </a:r>
            <a:r>
              <a:rPr lang="en-GB" sz="2800" dirty="0"/>
              <a:t>The flying </a:t>
            </a:r>
            <a:r>
              <a:rPr lang="en-GB" sz="2800" dirty="0" smtClean="0"/>
              <a:t>scroll: </a:t>
            </a:r>
            <a:r>
              <a:rPr lang="en-GB" sz="2800" dirty="0"/>
              <a:t>purging </a:t>
            </a:r>
            <a:r>
              <a:rPr lang="en-GB" sz="2800" dirty="0" smtClean="0"/>
              <a:t>sinners from the Land</a:t>
            </a:r>
            <a:endParaRPr lang="en-GB" sz="2800" dirty="0"/>
          </a:p>
          <a:p>
            <a:r>
              <a:rPr lang="en-GB" sz="2800" dirty="0" smtClean="0"/>
              <a:t>5:5-11   The flying basket: removing </a:t>
            </a:r>
            <a:r>
              <a:rPr lang="en-GB" sz="2800" dirty="0"/>
              <a:t>iniquity from the Land </a:t>
            </a:r>
          </a:p>
          <a:p>
            <a:r>
              <a:rPr lang="en-GB" sz="2800" dirty="0" smtClean="0"/>
              <a:t>6:1-8      </a:t>
            </a:r>
            <a:r>
              <a:rPr lang="en-GB" sz="2800" dirty="0"/>
              <a:t>Four chariots of judgement </a:t>
            </a:r>
            <a:r>
              <a:rPr lang="en-GB" sz="2800" dirty="0" smtClean="0"/>
              <a:t>on the nations</a:t>
            </a:r>
            <a:endParaRPr lang="en-GB" sz="2800" dirty="0"/>
          </a:p>
          <a:p>
            <a:pPr algn="ctr"/>
            <a:endParaRPr lang="en-GB" sz="2800" dirty="0" smtClean="0"/>
          </a:p>
          <a:p>
            <a:pPr algn="ctr"/>
            <a:r>
              <a:rPr lang="en-GB" sz="2800" b="1" dirty="0" smtClean="0"/>
              <a:t>A </a:t>
            </a:r>
            <a:r>
              <a:rPr lang="en-GB" sz="2800" b="1" dirty="0"/>
              <a:t>prophetic </a:t>
            </a:r>
            <a:r>
              <a:rPr lang="en-GB" sz="2800" b="1" dirty="0" smtClean="0"/>
              <a:t>sign</a:t>
            </a:r>
            <a:r>
              <a:rPr lang="en-GB" sz="2800" dirty="0" smtClean="0"/>
              <a:t>: 6:11-15 Joshua </a:t>
            </a:r>
            <a:r>
              <a:rPr lang="en-GB" sz="2800" dirty="0"/>
              <a:t>the high priest is </a:t>
            </a:r>
            <a:r>
              <a:rPr lang="en-GB" sz="2800" dirty="0" smtClean="0"/>
              <a:t>crowned</a:t>
            </a:r>
            <a:endParaRPr lang="en-GB" sz="2800" dirty="0"/>
          </a:p>
          <a:p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1125347" y="771979"/>
            <a:ext cx="1896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b="1" dirty="0">
                <a:solidFill>
                  <a:prstClr val="black"/>
                </a:solidFill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12786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6704" y="470771"/>
            <a:ext cx="1896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Contents</a:t>
            </a:r>
            <a:endParaRPr lang="en-GB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3201" y="1332604"/>
            <a:ext cx="1093245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b) The nature of True Religion – the Heart </a:t>
            </a:r>
          </a:p>
          <a:p>
            <a:endParaRPr lang="en-GB" sz="2400" dirty="0"/>
          </a:p>
          <a:p>
            <a:r>
              <a:rPr lang="en-GB" sz="2400" dirty="0" smtClean="0"/>
              <a:t>Chapter 7      </a:t>
            </a:r>
            <a:r>
              <a:rPr lang="en-GB" sz="2400" b="1" dirty="0" smtClean="0"/>
              <a:t>False feasts and fasts</a:t>
            </a:r>
          </a:p>
          <a:p>
            <a:endParaRPr lang="en-GB" sz="2400" dirty="0" smtClean="0"/>
          </a:p>
          <a:p>
            <a:r>
              <a:rPr lang="en-GB" sz="2400" b="1" dirty="0" smtClean="0"/>
              <a:t>Outcome</a:t>
            </a:r>
            <a:r>
              <a:rPr lang="en-GB" sz="2400" dirty="0" smtClean="0"/>
              <a:t>: Scattered people and desolate land </a:t>
            </a:r>
          </a:p>
          <a:p>
            <a:endParaRPr lang="en-GB" sz="2400" dirty="0" smtClean="0"/>
          </a:p>
          <a:p>
            <a:r>
              <a:rPr lang="en-GB" sz="2400" dirty="0" smtClean="0"/>
              <a:t>Chapter 8      </a:t>
            </a:r>
            <a:r>
              <a:rPr lang="en-GB" sz="2400" b="1" dirty="0" smtClean="0"/>
              <a:t>True feasts and fasts</a:t>
            </a:r>
          </a:p>
          <a:p>
            <a:endParaRPr lang="en-GB" sz="2400" dirty="0" smtClean="0"/>
          </a:p>
          <a:p>
            <a:r>
              <a:rPr lang="en-GB" sz="2400" b="1" dirty="0" smtClean="0"/>
              <a:t>Outcome</a:t>
            </a:r>
            <a:r>
              <a:rPr lang="en-GB" sz="2400" dirty="0" smtClean="0"/>
              <a:t>: Gathered people and productive land</a:t>
            </a:r>
          </a:p>
          <a:p>
            <a:r>
              <a:rPr lang="en-GB" sz="2400" dirty="0" smtClean="0"/>
              <a:t>Joy and gladness and witness to the presence of God</a:t>
            </a:r>
          </a:p>
        </p:txBody>
      </p:sp>
    </p:spTree>
    <p:extLst>
      <p:ext uri="{BB962C8B-B14F-4D97-AF65-F5344CB8AC3E}">
        <p14:creationId xmlns:p14="http://schemas.microsoft.com/office/powerpoint/2010/main" val="1548818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949" y="1183909"/>
            <a:ext cx="698837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2800" dirty="0">
              <a:solidFill>
                <a:prstClr val="black"/>
              </a:solidFill>
            </a:endParaRPr>
          </a:p>
          <a:p>
            <a:pPr lvl="0"/>
            <a:r>
              <a:rPr lang="en-GB" sz="2800" dirty="0" smtClean="0">
                <a:solidFill>
                  <a:prstClr val="black"/>
                </a:solidFill>
              </a:rPr>
              <a:t>c</a:t>
            </a:r>
            <a:r>
              <a:rPr lang="en-GB" sz="2800" b="1" dirty="0" smtClean="0">
                <a:solidFill>
                  <a:prstClr val="black"/>
                </a:solidFill>
              </a:rPr>
              <a:t>) Israel and the Nations</a:t>
            </a:r>
          </a:p>
          <a:p>
            <a:pPr lvl="0"/>
            <a:endParaRPr lang="en-GB" sz="2800" dirty="0">
              <a:solidFill>
                <a:prstClr val="black"/>
              </a:solidFill>
            </a:endParaRPr>
          </a:p>
          <a:p>
            <a:pPr lvl="0"/>
            <a:r>
              <a:rPr lang="en-GB" sz="2800" b="1" dirty="0" smtClean="0">
                <a:solidFill>
                  <a:prstClr val="black"/>
                </a:solidFill>
              </a:rPr>
              <a:t>First Oracle</a:t>
            </a:r>
            <a:r>
              <a:rPr lang="en-GB" sz="2800" dirty="0" smtClean="0">
                <a:solidFill>
                  <a:prstClr val="black"/>
                </a:solidFill>
              </a:rPr>
              <a:t>: Chapters 9 - 11</a:t>
            </a:r>
          </a:p>
          <a:p>
            <a:pPr lvl="0"/>
            <a:endParaRPr lang="en-GB" sz="2800" dirty="0" smtClean="0">
              <a:solidFill>
                <a:prstClr val="black"/>
              </a:solidFill>
            </a:endParaRPr>
          </a:p>
          <a:p>
            <a:pPr lvl="0"/>
            <a:r>
              <a:rPr lang="en-GB" sz="2800" dirty="0" smtClean="0">
                <a:solidFill>
                  <a:prstClr val="black"/>
                </a:solidFill>
              </a:rPr>
              <a:t>9        A Greek Emperor and the Prince of Peace</a:t>
            </a:r>
            <a:endParaRPr lang="en-GB" sz="2800" dirty="0">
              <a:solidFill>
                <a:prstClr val="black"/>
              </a:solidFill>
            </a:endParaRPr>
          </a:p>
          <a:p>
            <a:pPr lvl="0"/>
            <a:r>
              <a:rPr lang="en-GB" sz="2800" dirty="0" smtClean="0">
                <a:solidFill>
                  <a:prstClr val="black"/>
                </a:solidFill>
              </a:rPr>
              <a:t>10      The Shepherd King</a:t>
            </a:r>
            <a:endParaRPr lang="en-GB" sz="2800" dirty="0">
              <a:solidFill>
                <a:prstClr val="black"/>
              </a:solidFill>
            </a:endParaRPr>
          </a:p>
          <a:p>
            <a:pPr lvl="0"/>
            <a:r>
              <a:rPr lang="en-GB" sz="2800" dirty="0" smtClean="0">
                <a:solidFill>
                  <a:prstClr val="black"/>
                </a:solidFill>
              </a:rPr>
              <a:t>11      The true Shepherd rejected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35152" y="422075"/>
            <a:ext cx="1896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600" b="1" dirty="0">
                <a:solidFill>
                  <a:prstClr val="black"/>
                </a:solidFill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1046926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6553" y="3192580"/>
            <a:ext cx="10818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arabicPlain" startAt="12"/>
            </a:pPr>
            <a:r>
              <a:rPr lang="en-GB" sz="2800" dirty="0" smtClean="0">
                <a:solidFill>
                  <a:prstClr val="black"/>
                </a:solidFill>
              </a:rPr>
              <a:t>Disaster, deliverance and repentance</a:t>
            </a:r>
          </a:p>
          <a:p>
            <a:pPr marL="514350" lvl="0" indent="-514350">
              <a:buAutoNum type="arabicPlain" startAt="12"/>
            </a:pPr>
            <a:endParaRPr lang="en-GB" sz="2800" dirty="0" smtClean="0">
              <a:solidFill>
                <a:prstClr val="black"/>
              </a:solidFill>
            </a:endParaRPr>
          </a:p>
          <a:p>
            <a:pPr marL="514350" lvl="0" indent="-514350">
              <a:buAutoNum type="arabicPlain" startAt="12"/>
            </a:pPr>
            <a:r>
              <a:rPr lang="en-GB" sz="2800" dirty="0" smtClean="0">
                <a:solidFill>
                  <a:prstClr val="black"/>
                </a:solidFill>
              </a:rPr>
              <a:t>Cleansing; the wounded </a:t>
            </a:r>
            <a:r>
              <a:rPr lang="en-GB" sz="2800" dirty="0">
                <a:solidFill>
                  <a:prstClr val="black"/>
                </a:solidFill>
              </a:rPr>
              <a:t>Shepherd; My people/my God</a:t>
            </a:r>
          </a:p>
          <a:p>
            <a:pPr lvl="0"/>
            <a:r>
              <a:rPr lang="en-GB" sz="2800" i="1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en-GB" sz="2800" dirty="0">
                <a:solidFill>
                  <a:prstClr val="black"/>
                </a:solidFill>
              </a:rPr>
              <a:t>14 </a:t>
            </a:r>
            <a:r>
              <a:rPr lang="en-GB" sz="2800" dirty="0" smtClean="0">
                <a:solidFill>
                  <a:prstClr val="black"/>
                </a:solidFill>
              </a:rPr>
              <a:t> Return of the King ; Deliverance, Judgement </a:t>
            </a:r>
            <a:r>
              <a:rPr lang="en-GB" sz="2800" dirty="0">
                <a:solidFill>
                  <a:prstClr val="black"/>
                </a:solidFill>
              </a:rPr>
              <a:t>and Celebration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397739" y="720325"/>
            <a:ext cx="37930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</a:rPr>
              <a:t>c) </a:t>
            </a:r>
            <a:r>
              <a:rPr lang="en-GB" sz="2800" b="1" dirty="0">
                <a:solidFill>
                  <a:prstClr val="black"/>
                </a:solidFill>
              </a:rPr>
              <a:t>Israel and the Nations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397739" y="2038536"/>
            <a:ext cx="48226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800" b="1" dirty="0" smtClean="0">
                <a:solidFill>
                  <a:prstClr val="black"/>
                </a:solidFill>
              </a:rPr>
              <a:t>Second </a:t>
            </a:r>
            <a:r>
              <a:rPr lang="en-GB" sz="2800" b="1" dirty="0">
                <a:solidFill>
                  <a:prstClr val="black"/>
                </a:solidFill>
              </a:rPr>
              <a:t>Oracle</a:t>
            </a:r>
            <a:r>
              <a:rPr lang="en-GB" sz="2800" dirty="0">
                <a:solidFill>
                  <a:prstClr val="black"/>
                </a:solidFill>
              </a:rPr>
              <a:t>: Chapters </a:t>
            </a:r>
            <a:r>
              <a:rPr lang="en-GB" sz="2800" dirty="0" smtClean="0">
                <a:solidFill>
                  <a:prstClr val="black"/>
                </a:solidFill>
              </a:rPr>
              <a:t>12 - 14</a:t>
            </a:r>
            <a:endParaRPr lang="en-GB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761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7963" y="246750"/>
            <a:ext cx="1191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Haggai</a:t>
            </a:r>
            <a:endParaRPr lang="en-GB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0106" y="850143"/>
            <a:ext cx="744969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		</a:t>
            </a:r>
            <a:endParaRPr lang="en-GB" sz="2000" dirty="0" smtClean="0"/>
          </a:p>
          <a:p>
            <a:r>
              <a:rPr lang="en-GB" sz="2400" dirty="0" smtClean="0"/>
              <a:t>1: 1-11 </a:t>
            </a:r>
            <a:r>
              <a:rPr lang="en-GB" sz="2400" b="1" dirty="0" smtClean="0"/>
              <a:t>“[Re]set your heart</a:t>
            </a:r>
            <a:r>
              <a:rPr lang="en-GB" sz="2400" dirty="0" smtClean="0"/>
              <a:t>” v5, 7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call for radical change in attitude </a:t>
            </a:r>
          </a:p>
          <a:p>
            <a:r>
              <a:rPr lang="en-GB" sz="2400" dirty="0"/>
              <a:t> </a:t>
            </a:r>
            <a:r>
              <a:rPr lang="en-GB" sz="2400" dirty="0" smtClean="0"/>
              <a:t>   and activity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My house has priority over yours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Building your houses without blessing</a:t>
            </a:r>
          </a:p>
          <a:p>
            <a:r>
              <a:rPr lang="en-GB" sz="2400" dirty="0" smtClean="0"/>
              <a:t> </a:t>
            </a:r>
          </a:p>
          <a:p>
            <a:r>
              <a:rPr lang="en-GB" sz="2400" dirty="0" smtClean="0"/>
              <a:t>1:12-15 </a:t>
            </a:r>
            <a:r>
              <a:rPr lang="en-GB" sz="2400" b="1" dirty="0" smtClean="0"/>
              <a:t>The peoples’ response </a:t>
            </a:r>
            <a:r>
              <a:rPr lang="en-GB" sz="2400" dirty="0" smtClean="0"/>
              <a:t>- reverence and obedience</a:t>
            </a:r>
          </a:p>
          <a:p>
            <a:r>
              <a:rPr lang="en-GB" sz="2400" dirty="0" smtClean="0"/>
              <a:t>              </a:t>
            </a:r>
            <a:r>
              <a:rPr lang="en-GB" sz="2400" b="1" dirty="0" smtClean="0"/>
              <a:t>God’s response </a:t>
            </a:r>
            <a:r>
              <a:rPr lang="en-GB" sz="2400" dirty="0" smtClean="0"/>
              <a:t>- His presence and inspiration</a:t>
            </a:r>
          </a:p>
          <a:p>
            <a:endParaRPr lang="en-GB" sz="2400" dirty="0" smtClean="0"/>
          </a:p>
          <a:p>
            <a:r>
              <a:rPr lang="en-GB" sz="2400" dirty="0" smtClean="0"/>
              <a:t>2:2-9 (2 months later) </a:t>
            </a:r>
            <a:r>
              <a:rPr lang="en-GB" sz="2400" b="1" dirty="0" smtClean="0"/>
              <a:t>Encouragement</a:t>
            </a:r>
            <a:r>
              <a:rPr lang="en-GB" sz="2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“I am with you”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Don’t be put off by appearances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God’s great long-term plans – shaking, glory and peace</a:t>
            </a:r>
            <a:endParaRPr lang="en-GB" sz="2400" dirty="0"/>
          </a:p>
          <a:p>
            <a:r>
              <a:rPr lang="en-GB" sz="20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59478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7135" y="221621"/>
            <a:ext cx="3931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Why study Zechariah?</a:t>
            </a:r>
            <a:endParaRPr lang="en-GB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59878" y="1089429"/>
            <a:ext cx="65745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Every Scripture is God-breathed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and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 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profitable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 teaching, for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reproof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for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correction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for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instruction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righteousness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 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that each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person who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belongs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to God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may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be complete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thoroughly equipped for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every good work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2Tim. 3:16-17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399160" y="3747248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God, having in the past spoken to 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the fathers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through the prophets </a:t>
            </a:r>
          </a:p>
          <a:p>
            <a:pPr lvl="0"/>
            <a:r>
              <a:rPr lang="en-GB" sz="2000" b="1" dirty="0">
                <a:solidFill>
                  <a:srgbClr val="000000"/>
                </a:solidFill>
                <a:latin typeface="system-ui"/>
              </a:rPr>
              <a:t>at many times and in various </a:t>
            </a:r>
          </a:p>
          <a:p>
            <a:pPr lvl="0"/>
            <a:r>
              <a:rPr lang="en-GB" sz="2000" b="1" dirty="0">
                <a:solidFill>
                  <a:srgbClr val="000000"/>
                </a:solidFill>
                <a:latin typeface="system-ui"/>
              </a:rPr>
              <a:t>ways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 has at the end of these days 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spoken to us by his Son ... Heb. 1:1-2</a:t>
            </a:r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793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0985" y="898692"/>
            <a:ext cx="3986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Zechariah’s opening prophecy</a:t>
            </a:r>
            <a:endParaRPr lang="en-GB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424557" y="2214950"/>
            <a:ext cx="73695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In the eighth month,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(one month later) in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second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year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Darius,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Yahweh’s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word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came to Zechariah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son of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Berechiah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the son of </a:t>
            </a:r>
            <a:r>
              <a:rPr lang="en-GB" sz="2000" dirty="0" err="1" smtClean="0">
                <a:solidFill>
                  <a:srgbClr val="000000"/>
                </a:solidFill>
                <a:latin typeface="system-ui"/>
              </a:rPr>
              <a:t>Iddo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prophet, saying, </a:t>
            </a:r>
            <a:r>
              <a:rPr lang="en-GB" sz="2000" b="1" baseline="30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Yahweh was very displeased with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fathers.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Therefore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tell them: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LORD of Hosts says: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‘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Return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,’ says The LORD of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Hosts,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‘and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will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return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,’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says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LORD of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Hosts.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endParaRPr lang="en-GB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4148712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579" y="437406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Don’t you be like your fathers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to whom the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former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prophets proclaimed, saying: The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LORD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Hosts says, ‘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Return now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from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evil ways, and from your evil doings;’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didn’t hear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nor listen to me, says Yahweh. 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fathers, where are they? And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prophets, do they live forever? But my words and my decrees, which I commanded my servants the prophets, didn’t they overtake your fathers?</a:t>
            </a:r>
          </a:p>
          <a:p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Then they repented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said, ‘Just as the LORD of Hosts determined to do to us, according to our ways, and according to our practices, so he has dealt with us.’”</a:t>
            </a:r>
            <a:r>
              <a:rPr lang="en-GB" sz="2000" dirty="0">
                <a:solidFill>
                  <a:prstClr val="black"/>
                </a:solidFill>
              </a:rPr>
              <a:t> 1:1-6</a:t>
            </a:r>
            <a:endParaRPr lang="en-GB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237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7544" y="602303"/>
            <a:ext cx="671564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Recognise </a:t>
            </a:r>
            <a:r>
              <a:rPr lang="en-GB" sz="2800" b="1" dirty="0" smtClean="0">
                <a:solidFill>
                  <a:prstClr val="black"/>
                </a:solidFill>
              </a:rPr>
              <a:t>Repent and Return</a:t>
            </a:r>
          </a:p>
          <a:p>
            <a:pPr algn="ctr"/>
            <a:endParaRPr lang="en-GB" sz="2800" b="1" dirty="0">
              <a:solidFill>
                <a:prstClr val="black"/>
              </a:solidFill>
            </a:endParaRPr>
          </a:p>
          <a:p>
            <a:r>
              <a:rPr lang="en-GB" sz="2400" b="1" dirty="0">
                <a:solidFill>
                  <a:prstClr val="black"/>
                </a:solidFill>
              </a:rPr>
              <a:t>A call to </a:t>
            </a:r>
            <a:r>
              <a:rPr lang="en-GB" sz="2400" b="1" dirty="0" smtClean="0">
                <a:solidFill>
                  <a:prstClr val="black"/>
                </a:solidFill>
              </a:rPr>
              <a:t>repentance </a:t>
            </a:r>
            <a:r>
              <a:rPr lang="en-GB" sz="2400" dirty="0" smtClean="0">
                <a:solidFill>
                  <a:prstClr val="black"/>
                </a:solidFill>
              </a:rPr>
              <a:t>1:1-6</a:t>
            </a:r>
            <a:endParaRPr lang="en-GB" sz="2400" b="1" dirty="0">
              <a:solidFill>
                <a:prstClr val="black"/>
              </a:solidFill>
            </a:endParaRPr>
          </a:p>
          <a:p>
            <a:endParaRPr lang="en-GB" sz="2400" dirty="0" smtClean="0">
              <a:solidFill>
                <a:prstClr val="black"/>
              </a:solidFill>
            </a:endParaRPr>
          </a:p>
          <a:p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>
                <a:solidFill>
                  <a:prstClr val="black"/>
                </a:solidFill>
              </a:rPr>
              <a:t>(1 month later) “Return to Me, </a:t>
            </a:r>
            <a:endParaRPr lang="en-GB" sz="2400" dirty="0" smtClean="0">
              <a:solidFill>
                <a:prstClr val="black"/>
              </a:solidFill>
            </a:endParaRPr>
          </a:p>
          <a:p>
            <a:r>
              <a:rPr lang="en-GB" sz="2400" dirty="0" smtClean="0">
                <a:solidFill>
                  <a:prstClr val="black"/>
                </a:solidFill>
              </a:rPr>
              <a:t>declares </a:t>
            </a:r>
            <a:r>
              <a:rPr lang="en-GB" sz="2400" dirty="0">
                <a:solidFill>
                  <a:prstClr val="black"/>
                </a:solidFill>
              </a:rPr>
              <a:t>the LORD of Hosts”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</a:rPr>
              <a:t>Do </a:t>
            </a:r>
            <a:r>
              <a:rPr lang="en-GB" sz="2400" dirty="0">
                <a:solidFill>
                  <a:prstClr val="black"/>
                </a:solidFill>
              </a:rPr>
              <a:t>not be like your fathers – deaf </a:t>
            </a:r>
            <a:r>
              <a:rPr lang="en-GB" sz="2400" dirty="0" smtClean="0">
                <a:solidFill>
                  <a:prstClr val="black"/>
                </a:solidFill>
              </a:rPr>
              <a:t>and disobedient</a:t>
            </a:r>
            <a:endParaRPr lang="en-GB" sz="24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</a:rPr>
              <a:t>Learn from their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</a:rPr>
              <a:t>Return to Me that I may return to you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</a:rPr>
              <a:t>They recognised and repented</a:t>
            </a:r>
          </a:p>
        </p:txBody>
      </p:sp>
    </p:spTree>
    <p:extLst>
      <p:ext uri="{BB962C8B-B14F-4D97-AF65-F5344CB8AC3E}">
        <p14:creationId xmlns:p14="http://schemas.microsoft.com/office/powerpoint/2010/main" val="6239920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0262" y="407634"/>
            <a:ext cx="26635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b="1" dirty="0" smtClean="0">
                <a:solidFill>
                  <a:prstClr val="black"/>
                </a:solidFill>
              </a:rPr>
              <a:t>Haggai (conclusion)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8164" y="1247684"/>
            <a:ext cx="674678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dirty="0">
                <a:solidFill>
                  <a:prstClr val="black"/>
                </a:solidFill>
              </a:rPr>
              <a:t>(1 month later)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2:10-14 The problem of </a:t>
            </a:r>
            <a:r>
              <a:rPr lang="en-GB" sz="2400" b="1" dirty="0">
                <a:solidFill>
                  <a:prstClr val="black"/>
                </a:solidFill>
              </a:rPr>
              <a:t>uncleanness</a:t>
            </a:r>
            <a:r>
              <a:rPr lang="en-GB" sz="2400" dirty="0">
                <a:solidFill>
                  <a:prstClr val="black"/>
                </a:solidFill>
              </a:rPr>
              <a:t> </a:t>
            </a:r>
            <a:endParaRPr lang="en-GB" sz="2400" dirty="0" smtClean="0">
              <a:solidFill>
                <a:prstClr val="black"/>
              </a:solidFill>
            </a:endParaRPr>
          </a:p>
          <a:p>
            <a:pPr lvl="0"/>
            <a:r>
              <a:rPr lang="en-GB" sz="2400" dirty="0" smtClean="0">
                <a:solidFill>
                  <a:prstClr val="black"/>
                </a:solidFill>
              </a:rPr>
              <a:t>(</a:t>
            </a:r>
            <a:r>
              <a:rPr lang="en-GB" sz="2400" dirty="0">
                <a:solidFill>
                  <a:prstClr val="black"/>
                </a:solidFill>
              </a:rPr>
              <a:t>unresolved) </a:t>
            </a:r>
          </a:p>
          <a:p>
            <a:pPr lvl="0"/>
            <a:endParaRPr lang="en-GB" sz="2400" dirty="0" smtClean="0">
              <a:solidFill>
                <a:prstClr val="black"/>
              </a:solidFill>
            </a:endParaRPr>
          </a:p>
          <a:p>
            <a:pPr lvl="0"/>
            <a:r>
              <a:rPr lang="en-GB" sz="2400" dirty="0" smtClean="0">
                <a:solidFill>
                  <a:prstClr val="black"/>
                </a:solidFill>
              </a:rPr>
              <a:t>2:15-19 </a:t>
            </a:r>
            <a:r>
              <a:rPr lang="en-GB" sz="2400" b="1" dirty="0">
                <a:solidFill>
                  <a:prstClr val="black"/>
                </a:solidFill>
              </a:rPr>
              <a:t>Consider</a:t>
            </a:r>
            <a:r>
              <a:rPr lang="en-GB" sz="2400" dirty="0">
                <a:solidFill>
                  <a:prstClr val="black"/>
                </a:solidFill>
              </a:rPr>
              <a:t> (set your heart</a:t>
            </a:r>
            <a:r>
              <a:rPr lang="en-GB" sz="2400" dirty="0" smtClean="0">
                <a:solidFill>
                  <a:prstClr val="black"/>
                </a:solidFill>
              </a:rPr>
              <a:t>): </a:t>
            </a:r>
          </a:p>
          <a:p>
            <a:pPr lvl="0"/>
            <a:r>
              <a:rPr lang="en-GB" sz="2400" dirty="0" smtClean="0">
                <a:solidFill>
                  <a:prstClr val="black"/>
                </a:solidFill>
              </a:rPr>
              <a:t>if </a:t>
            </a:r>
            <a:r>
              <a:rPr lang="en-GB" sz="2400" dirty="0">
                <a:solidFill>
                  <a:prstClr val="black"/>
                </a:solidFill>
              </a:rPr>
              <a:t>your attitudes and intentions are right, God will deal with that problem.</a:t>
            </a:r>
          </a:p>
          <a:p>
            <a:pPr lvl="0"/>
            <a:endParaRPr lang="en-GB" sz="2400" dirty="0" smtClean="0">
              <a:solidFill>
                <a:prstClr val="black"/>
              </a:solidFill>
            </a:endParaRPr>
          </a:p>
          <a:p>
            <a:pPr lvl="0"/>
            <a:r>
              <a:rPr lang="en-GB" sz="2400" dirty="0" smtClean="0">
                <a:solidFill>
                  <a:prstClr val="black"/>
                </a:solidFill>
              </a:rPr>
              <a:t>(Later </a:t>
            </a:r>
            <a:r>
              <a:rPr lang="en-GB" sz="2400" dirty="0">
                <a:solidFill>
                  <a:prstClr val="black"/>
                </a:solidFill>
              </a:rPr>
              <a:t>on the same day)</a:t>
            </a: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2: </a:t>
            </a:r>
            <a:r>
              <a:rPr lang="en-GB" sz="2400" dirty="0" smtClean="0">
                <a:solidFill>
                  <a:prstClr val="black"/>
                </a:solidFill>
              </a:rPr>
              <a:t>20-22 </a:t>
            </a:r>
            <a:r>
              <a:rPr lang="en-GB" sz="2400" b="1" dirty="0">
                <a:solidFill>
                  <a:prstClr val="black"/>
                </a:solidFill>
              </a:rPr>
              <a:t>Shaking</a:t>
            </a:r>
            <a:r>
              <a:rPr lang="en-GB" sz="2400" dirty="0">
                <a:solidFill>
                  <a:prstClr val="black"/>
                </a:solidFill>
              </a:rPr>
              <a:t>, and victory over the </a:t>
            </a:r>
            <a:r>
              <a:rPr lang="en-GB" sz="2400" dirty="0" smtClean="0">
                <a:solidFill>
                  <a:prstClr val="black"/>
                </a:solidFill>
              </a:rPr>
              <a:t>nations</a:t>
            </a:r>
          </a:p>
          <a:p>
            <a:pPr lvl="0"/>
            <a:endParaRPr lang="en-GB" sz="2400" dirty="0">
              <a:solidFill>
                <a:prstClr val="black"/>
              </a:solidFill>
            </a:endParaRPr>
          </a:p>
          <a:p>
            <a:pPr lvl="0"/>
            <a:r>
              <a:rPr lang="en-GB" sz="2400" dirty="0" smtClean="0">
                <a:solidFill>
                  <a:prstClr val="black"/>
                </a:solidFill>
              </a:rPr>
              <a:t>2:23 Zerubbabel a </a:t>
            </a:r>
            <a:r>
              <a:rPr lang="en-GB" sz="2400" b="1" dirty="0" smtClean="0">
                <a:solidFill>
                  <a:prstClr val="black"/>
                </a:solidFill>
              </a:rPr>
              <a:t>signet ring </a:t>
            </a:r>
            <a:r>
              <a:rPr lang="en-GB" sz="2400" dirty="0" smtClean="0">
                <a:solidFill>
                  <a:prstClr val="black"/>
                </a:solidFill>
              </a:rPr>
              <a:t>on God’s hand</a:t>
            </a:r>
            <a:endParaRPr lang="en-GB" sz="2400" dirty="0">
              <a:solidFill>
                <a:prstClr val="black"/>
              </a:solidFill>
            </a:endParaRPr>
          </a:p>
          <a:p>
            <a:pPr lvl="0"/>
            <a:r>
              <a:rPr lang="en-GB" sz="2400" dirty="0">
                <a:solidFill>
                  <a:prstClr val="black"/>
                </a:solidFill>
              </a:rPr>
              <a:t>                </a:t>
            </a:r>
            <a:endParaRPr lang="en-GB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197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" y="1488966"/>
            <a:ext cx="6096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dirty="0">
                <a:solidFill>
                  <a:srgbClr val="000000"/>
                </a:solidFill>
                <a:latin typeface="system-ui"/>
              </a:rPr>
              <a:t>“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As I live,” says Yahweh, “though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Coniah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[</a:t>
            </a:r>
            <a:r>
              <a:rPr lang="en-GB" sz="2000" b="1" dirty="0" err="1">
                <a:solidFill>
                  <a:srgbClr val="000000"/>
                </a:solidFill>
                <a:latin typeface="system-ui"/>
              </a:rPr>
              <a:t>Jehoiakin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] the son of </a:t>
            </a:r>
            <a:r>
              <a:rPr lang="en-GB" sz="2000" dirty="0" err="1" smtClean="0">
                <a:solidFill>
                  <a:srgbClr val="000000"/>
                </a:solidFill>
                <a:latin typeface="system-ui"/>
              </a:rPr>
              <a:t>Jehoiakim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king of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Judah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were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signet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on my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right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hand, </a:t>
            </a:r>
          </a:p>
          <a:p>
            <a:pPr lvl="0"/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I would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still pluck you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from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there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I would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give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 into the hand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those who seek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life, and into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them of whom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you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are afraid, even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into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hand of Nebuchadnezzar king of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Babylon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...</a:t>
            </a:r>
            <a:br>
              <a:rPr lang="en-GB" sz="2000" dirty="0">
                <a:solidFill>
                  <a:srgbClr val="000000"/>
                </a:solidFill>
                <a:latin typeface="system-ui"/>
              </a:rPr>
            </a:b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Yahweh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says, “Record this man as childless, a man who will not prosper in his days; for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no more will a man of his offspring prosper, sitting on David’s throne, and ruling in Judah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.” Jer. 22:24-25, 30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" y="670560"/>
            <a:ext cx="3820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Zerubbabel’s problem father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703673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8792" y="496074"/>
            <a:ext cx="36458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</a:rPr>
              <a:t>Zerubbabel becomes a </a:t>
            </a:r>
            <a:r>
              <a:rPr lang="en-GB" sz="2400" b="1" dirty="0" smtClean="0">
                <a:solidFill>
                  <a:prstClr val="black"/>
                </a:solidFill>
              </a:rPr>
              <a:t>sign</a:t>
            </a:r>
          </a:p>
          <a:p>
            <a:pPr algn="ctr"/>
            <a:r>
              <a:rPr lang="en-GB" sz="2400" b="1" dirty="0" smtClean="0">
                <a:solidFill>
                  <a:prstClr val="black"/>
                </a:solidFill>
              </a:rPr>
              <a:t>of </a:t>
            </a:r>
            <a:r>
              <a:rPr lang="en-GB" sz="2400" b="1" dirty="0">
                <a:solidFill>
                  <a:prstClr val="black"/>
                </a:solidFill>
              </a:rPr>
              <a:t>the Messiah</a:t>
            </a:r>
          </a:p>
        </p:txBody>
      </p:sp>
      <p:sp>
        <p:nvSpPr>
          <p:cNvPr id="3" name="Rectangle 2"/>
          <p:cNvSpPr/>
          <p:nvPr/>
        </p:nvSpPr>
        <p:spPr>
          <a:xfrm>
            <a:off x="407884" y="1721108"/>
            <a:ext cx="48082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In that day, says Yahweh of Hosts, I will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take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you,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Zerubbabel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my servant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the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son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Shealtiel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,’ says Yahweh, ‘and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[I]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will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make you as a signet, for I have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chosen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,’ says Yahweh of Hosts.”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Haggai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2:23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19" y="4054137"/>
            <a:ext cx="4541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prstClr val="black"/>
                </a:solidFill>
              </a:rPr>
              <a:t>His loyalty to the Lord is rewarded</a:t>
            </a:r>
            <a:endParaRPr lang="en-GB" sz="24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5628" y="4777642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Yahweh’s word came to me, saying, “The hands of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Zerubbabel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have laid the foundation of this house.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His hands shall also finish it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.” Zech. 4: 9, </a:t>
            </a:r>
            <a:endParaRPr lang="en-GB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9128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46711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“Yet once more I will shake not only the earth,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but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also the heavens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</a:t>
            </a:r>
            <a:r>
              <a:rPr lang="en-GB" sz="2000" dirty="0" smtClean="0">
                <a:solidFill>
                  <a:srgbClr val="4A4A4A"/>
                </a:solidFill>
                <a:latin typeface="system-ui"/>
              </a:rPr>
              <a:t> 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This phrase, “Yet once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more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” signifies the removing of those things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that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are shaken, as of things that have been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made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that those things which are not shaken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may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remain.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Therefore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receiving a Kingdom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that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can’t be shaken, let’s have grace, through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which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we serve God acceptably, with reverence and awe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 our God is a consuming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fire. Heb. 12:26-29</a:t>
            </a:r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325880" y="792480"/>
            <a:ext cx="2909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smtClean="0"/>
              <a:t>The Ultimate </a:t>
            </a:r>
            <a:r>
              <a:rPr lang="en-GB" sz="2400" b="1" dirty="0" smtClean="0"/>
              <a:t>Shaking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49024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996" y="1323799"/>
            <a:ext cx="737286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Then Yahweh will go out and fight against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those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nations,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when he fought in the day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battle.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His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feet will stand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that day on the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Mount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Olives, which is before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Jerusalem </a:t>
            </a: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east; and the Mount of Olives will be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split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in two, from east to west, making a very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great valley ... 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Yahweh will be King over all the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earth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In that day Yahweh will be one, and his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name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one ...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Judah also will fight at Jerusalem;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wealth of all the surrounding nations will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be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gathered together: gold, and silver, and clothing,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in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great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abundance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</a:t>
            </a: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1280158" y="568141"/>
            <a:ext cx="2019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b="1" dirty="0" smtClean="0">
                <a:solidFill>
                  <a:prstClr val="black"/>
                </a:solidFill>
              </a:rPr>
              <a:t>The Final Page</a:t>
            </a:r>
            <a:endParaRPr lang="en-GB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166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9624" y="1619362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It will happen that everyone who is left of all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nations that came against Jerusalem will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go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up from year to year to worship the King,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dirty="0" smtClean="0">
                <a:solidFill>
                  <a:srgbClr val="000000"/>
                </a:solidFill>
                <a:latin typeface="system-ui"/>
              </a:rPr>
              <a:t>LORD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Hosts, and to keep the Feast of Tabernacles ...  In that day there will be on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bells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the horses, “HOLY TO YAHWEH”;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pPr lvl="0"/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and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pots in Yahweh’s house will be like the bowls before the altar. 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Yes, every pot in Jerusalem and in Judah will be holy to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dirty="0" smtClean="0">
                <a:solidFill>
                  <a:srgbClr val="000000"/>
                </a:solidFill>
                <a:latin typeface="system-ui"/>
              </a:rPr>
              <a:t>LORD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Hosts. 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Zech. 14: 3-4, 9, 14, 16, 20-21.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5278" y="509511"/>
            <a:ext cx="2012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GB" sz="2400" b="1" dirty="0">
                <a:solidFill>
                  <a:prstClr val="black"/>
                </a:solidFill>
              </a:rPr>
              <a:t>The Final Page</a:t>
            </a:r>
          </a:p>
        </p:txBody>
      </p:sp>
    </p:spTree>
    <p:extLst>
      <p:ext uri="{BB962C8B-B14F-4D97-AF65-F5344CB8AC3E}">
        <p14:creationId xmlns:p14="http://schemas.microsoft.com/office/powerpoint/2010/main" val="230228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7508" y="1425854"/>
            <a:ext cx="795898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salvation of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your souls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Concerning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this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salvation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the prophets sought and searched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diligently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They prophesied of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grace that would come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searching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for who or what kind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of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time the Spirit of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Christ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which was in them, pointed to, when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predicted the sufferings of Christ, and the glories that would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follow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them.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To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them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it was revealed, that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served not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themselves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, but you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in these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things ... 1Pet. 1:9-12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707914" y="507923"/>
            <a:ext cx="3931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3200" b="1" dirty="0">
                <a:solidFill>
                  <a:prstClr val="black"/>
                </a:solidFill>
              </a:rPr>
              <a:t>Why study Zechariah?</a:t>
            </a:r>
          </a:p>
        </p:txBody>
      </p:sp>
      <p:sp>
        <p:nvSpPr>
          <p:cNvPr id="5" name="Rectangle 4"/>
          <p:cNvSpPr/>
          <p:nvPr/>
        </p:nvSpPr>
        <p:spPr>
          <a:xfrm>
            <a:off x="521849" y="4313555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Jesus said to them, “This is what I told you, while I was still with you, that all things which are written in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law of Moses, the prophets, and the psalms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concerning me must be fulfilled.”</a:t>
            </a:r>
          </a:p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Then he opened their minds, that they might understand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 Scriptures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 Luke 24:44-45</a:t>
            </a:r>
          </a:p>
        </p:txBody>
      </p:sp>
    </p:spTree>
    <p:extLst>
      <p:ext uri="{BB962C8B-B14F-4D97-AF65-F5344CB8AC3E}">
        <p14:creationId xmlns:p14="http://schemas.microsoft.com/office/powerpoint/2010/main" val="280842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4528" y="3301645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They conspired against him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, [Zechariah]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and stoned him with stones at the commandment of the king in the court of Yahweh’s house.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Thus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Joash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the king didn’t remember the kindness which </a:t>
            </a:r>
            <a:r>
              <a:rPr lang="en-GB" sz="2000" dirty="0" err="1">
                <a:solidFill>
                  <a:srgbClr val="000000"/>
                </a:solidFill>
                <a:latin typeface="system-ui"/>
              </a:rPr>
              <a:t>Jehoiada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 his father had done to him, but killed his son. When he died, he said, “May Yahweh look at it, and repay it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.” 2Chron. 24:21-22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414528" y="1235101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system-u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... that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blood of all the prophets, which was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shed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from the foundation of the world, may be required of this generation;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from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blood of Abel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to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the blood of Zachariah, who perished between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the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altar and the sanctuary.’ Yes, I tell you, it will be required of this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generation. Luke 11:50-51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22376" y="411480"/>
            <a:ext cx="4387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/>
              <a:t>To properly understand Scripture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522427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1870" y="216656"/>
            <a:ext cx="3924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Quotations and Allusions</a:t>
            </a:r>
            <a:endParaRPr lang="en-GB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95881" y="1314866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Rejoice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greatly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daughter of Zion! Shout,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daughter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Jerusalem! Behold,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your King </a:t>
            </a:r>
            <a:endParaRPr lang="en-GB" sz="2000" b="1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comes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to you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! He is righteous, and having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salvation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lowly, and riding on a donkey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</a:t>
            </a:r>
            <a:endParaRPr lang="en-GB" sz="2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even on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a colt, the foal of a donkey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. 9:9</a:t>
            </a:r>
            <a:endParaRPr lang="en-GB" sz="2000" dirty="0"/>
          </a:p>
        </p:txBody>
      </p:sp>
      <p:sp>
        <p:nvSpPr>
          <p:cNvPr id="4" name="Rectangle 3"/>
          <p:cNvSpPr/>
          <p:nvPr/>
        </p:nvSpPr>
        <p:spPr>
          <a:xfrm>
            <a:off x="435163" y="3263679"/>
            <a:ext cx="6249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79701" y="5191535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system-ui"/>
              </a:rPr>
              <a:t>they will look to </a:t>
            </a:r>
            <a:r>
              <a:rPr lang="en-GB" sz="2000" b="1" dirty="0" smtClean="0">
                <a:solidFill>
                  <a:srgbClr val="000000"/>
                </a:solidFill>
                <a:latin typeface="system-ui"/>
              </a:rPr>
              <a:t>me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 whom they have pierced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; and they shall mourn for him, as one mourns for his only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son 12:10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279701" y="3411999"/>
            <a:ext cx="696767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00"/>
                </a:solidFill>
                <a:latin typeface="system-ui"/>
              </a:rPr>
              <a:t>they weighed for my wages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thirty pieces of silver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GB" sz="2000" b="1" baseline="30000" dirty="0">
                <a:solidFill>
                  <a:srgbClr val="000000"/>
                </a:solidFill>
                <a:latin typeface="system-ui"/>
              </a:rPr>
              <a:t> </a:t>
            </a:r>
            <a:endParaRPr lang="en-GB" sz="2000" b="1" baseline="30000" dirty="0" smtClean="0">
              <a:solidFill>
                <a:srgbClr val="000000"/>
              </a:solidFill>
              <a:latin typeface="system-ui"/>
            </a:endParaRPr>
          </a:p>
          <a:p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Yahweh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said to me, “Throw it to the potter, the handsome price that I was valued at by them!” 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I took the thirty pieces of silver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threw them to the potter, in Yahweh’s house.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11:12-13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26375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" y="1745456"/>
            <a:ext cx="49987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dirty="0">
                <a:solidFill>
                  <a:srgbClr val="000000"/>
                </a:solidFill>
                <a:latin typeface="system-ui"/>
              </a:rPr>
              <a:t>“Awake, sword, against my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shepherd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 against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man who is close to me,” says the 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LORD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of Hosts. “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Strike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shepherd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and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GB" sz="2000" dirty="0" smtClean="0">
                <a:solidFill>
                  <a:srgbClr val="000000"/>
                </a:solidFill>
                <a:latin typeface="system-ui"/>
              </a:rPr>
              <a:t>sheep 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will be scattered; and I will turn my hand against </a:t>
            </a:r>
            <a:r>
              <a:rPr lang="en-GB" sz="2000" b="1" dirty="0">
                <a:solidFill>
                  <a:srgbClr val="000000"/>
                </a:solidFill>
                <a:latin typeface="system-ui"/>
              </a:rPr>
              <a:t>the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 little ones. 13:7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" y="4208056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  <a:latin typeface="system-ui"/>
              </a:rPr>
              <a:t>His feet will stand in that day on the Mount of Olives</a:t>
            </a:r>
            <a:r>
              <a:rPr lang="en-GB" sz="2000" dirty="0">
                <a:solidFill>
                  <a:srgbClr val="000000"/>
                </a:solidFill>
                <a:latin typeface="system-ui"/>
              </a:rPr>
              <a:t>, which is before Jerusalem on the east; and the Mount of Olives will be split in two, from east to west, making a very great valley. 14:4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6158" y="544740"/>
            <a:ext cx="2581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Quotations and Allusions</a:t>
            </a:r>
          </a:p>
        </p:txBody>
      </p:sp>
    </p:spTree>
    <p:extLst>
      <p:ext uri="{BB962C8B-B14F-4D97-AF65-F5344CB8AC3E}">
        <p14:creationId xmlns:p14="http://schemas.microsoft.com/office/powerpoint/2010/main" val="3185011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572" y="504792"/>
            <a:ext cx="2054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Zechariah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9563" y="1898261"/>
            <a:ext cx="73059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“The LORD remembers”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young man (</a:t>
            </a:r>
            <a:r>
              <a:rPr lang="en-GB" sz="2400" dirty="0" err="1" smtClean="0"/>
              <a:t>naar</a:t>
            </a:r>
            <a:r>
              <a:rPr lang="en-GB" sz="2400" dirty="0" smtClean="0"/>
              <a:t> 2:4; c.f. Isaac/David/Jeremiah)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A priest; Nehemiah 12:4, 16; (c.f. Jeremiah and Ezekiel)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Partner with Haggai Ezra 5:1</a:t>
            </a:r>
          </a:p>
        </p:txBody>
      </p:sp>
    </p:spTree>
    <p:extLst>
      <p:ext uri="{BB962C8B-B14F-4D97-AF65-F5344CB8AC3E}">
        <p14:creationId xmlns:p14="http://schemas.microsoft.com/office/powerpoint/2010/main" val="1209360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901" y="127663"/>
            <a:ext cx="3432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Historical Setting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0389" y="773994"/>
            <a:ext cx="4732129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prstClr val="black"/>
                </a:solidFill>
              </a:rPr>
              <a:t>The Exile in Babylon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Return of a </a:t>
            </a:r>
            <a:r>
              <a:rPr lang="en-GB" sz="2800" dirty="0" smtClean="0"/>
              <a:t>remnant (50,000)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Joshua the High Priest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Zerubbabel the prince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(not crowned king)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Temple-building commenced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Powerful enemies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Discouragement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Temple-building stalled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Haggai prophesies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Building resumed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Zachariah prophesies</a:t>
            </a: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33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1477" y="154983"/>
            <a:ext cx="5800883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 smtClean="0"/>
              <a:t>History behind Haggai and Zechariah</a:t>
            </a:r>
          </a:p>
          <a:p>
            <a:endParaRPr lang="en-GB" sz="2000" dirty="0"/>
          </a:p>
          <a:p>
            <a:r>
              <a:rPr lang="en-GB" sz="2000" b="1" dirty="0" smtClean="0"/>
              <a:t>538 </a:t>
            </a:r>
            <a:r>
              <a:rPr lang="en-GB" sz="2000" dirty="0" smtClean="0"/>
              <a:t>BC Cyrus’s Decree	 Ezra 1:1</a:t>
            </a:r>
          </a:p>
          <a:p>
            <a:r>
              <a:rPr lang="en-GB" sz="2000" dirty="0" smtClean="0"/>
              <a:t>7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month Altar/sacrifices	 3:1-6</a:t>
            </a:r>
          </a:p>
          <a:p>
            <a:r>
              <a:rPr lang="en-GB" sz="2000" b="1" dirty="0" smtClean="0"/>
              <a:t>536</a:t>
            </a:r>
            <a:r>
              <a:rPr lang="en-GB" sz="2000" dirty="0" smtClean="0"/>
              <a:t> BC 2</a:t>
            </a:r>
            <a:r>
              <a:rPr lang="en-GB" sz="2000" baseline="30000" dirty="0" smtClean="0"/>
              <a:t>nd</a:t>
            </a:r>
            <a:r>
              <a:rPr lang="en-GB" sz="2000" dirty="0" smtClean="0"/>
              <a:t> month Foundation 3:8-13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              Rejoicing/weeping</a:t>
            </a:r>
          </a:p>
          <a:p>
            <a:r>
              <a:rPr lang="en-GB" sz="2000" dirty="0" smtClean="0"/>
              <a:t>..........................................................</a:t>
            </a:r>
          </a:p>
          <a:p>
            <a:r>
              <a:rPr lang="en-GB" sz="2000" dirty="0" smtClean="0"/>
              <a:t>Opposition stops building	 </a:t>
            </a:r>
            <a:r>
              <a:rPr lang="en-GB" sz="2000" dirty="0"/>
              <a:t> </a:t>
            </a:r>
            <a:r>
              <a:rPr lang="en-GB" sz="2000" dirty="0" smtClean="0"/>
              <a:t>            Ezra 4:1-5</a:t>
            </a:r>
          </a:p>
          <a:p>
            <a:r>
              <a:rPr lang="en-GB" sz="2000" dirty="0" smtClean="0"/>
              <a:t>H and Z encourage: Building resumes         5:1-5</a:t>
            </a:r>
          </a:p>
          <a:p>
            <a:r>
              <a:rPr lang="en-GB" sz="2000" dirty="0" smtClean="0"/>
              <a:t>Darius confirms permission	                  5:6-6:12</a:t>
            </a:r>
          </a:p>
          <a:p>
            <a:r>
              <a:rPr lang="en-GB" sz="2000" dirty="0" smtClean="0"/>
              <a:t>.......................................................... </a:t>
            </a:r>
          </a:p>
          <a:p>
            <a:r>
              <a:rPr lang="en-GB" sz="2000" b="1" dirty="0" smtClean="0"/>
              <a:t>520</a:t>
            </a:r>
            <a:r>
              <a:rPr lang="en-GB" sz="2000" dirty="0" smtClean="0"/>
              <a:t> BC 6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month 1</a:t>
            </a:r>
            <a:r>
              <a:rPr lang="en-GB" sz="2000" baseline="30000" dirty="0" smtClean="0"/>
              <a:t>st</a:t>
            </a:r>
            <a:r>
              <a:rPr lang="en-GB" sz="2000" dirty="0" smtClean="0"/>
              <a:t> day  	           Haggai 1:1 </a:t>
            </a:r>
          </a:p>
          <a:p>
            <a:r>
              <a:rPr lang="en-GB" sz="2000" dirty="0" smtClean="0"/>
              <a:t>             Day 24       Building                Haggai 1:15</a:t>
            </a:r>
          </a:p>
          <a:p>
            <a:r>
              <a:rPr lang="en-GB" sz="2000" dirty="0" smtClean="0"/>
              <a:t>7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month Day 21  Encouragement  Haggai 2:1</a:t>
            </a:r>
          </a:p>
          <a:p>
            <a:r>
              <a:rPr lang="en-GB" sz="2000" dirty="0" smtClean="0"/>
              <a:t>8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month  Zechariah commences    Zech. 1:1</a:t>
            </a:r>
          </a:p>
          <a:p>
            <a:r>
              <a:rPr lang="en-GB" sz="2000" dirty="0" smtClean="0"/>
              <a:t>9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month Day 24   H prophesies      Haggai 2:10-20</a:t>
            </a:r>
          </a:p>
          <a:p>
            <a:r>
              <a:rPr lang="en-GB" sz="2000" dirty="0" smtClean="0"/>
              <a:t>11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month Day 24 Z 8 visions	          Zech. 1:7-6:8</a:t>
            </a:r>
          </a:p>
          <a:p>
            <a:r>
              <a:rPr lang="en-GB" sz="2000" b="1" dirty="0" smtClean="0"/>
              <a:t>518</a:t>
            </a:r>
            <a:r>
              <a:rPr lang="en-GB" sz="2000" dirty="0" smtClean="0"/>
              <a:t> BC Undated prophecies	           Zech. 7-14</a:t>
            </a:r>
          </a:p>
          <a:p>
            <a:r>
              <a:rPr lang="en-GB" sz="2000" b="1" dirty="0" smtClean="0"/>
              <a:t>515</a:t>
            </a:r>
            <a:r>
              <a:rPr lang="en-GB" sz="2000" dirty="0" smtClean="0"/>
              <a:t> BC  Temple completed                 Ezra 6: 13-15</a:t>
            </a:r>
          </a:p>
          <a:p>
            <a:r>
              <a:rPr lang="en-GB" sz="2000" dirty="0"/>
              <a:t> </a:t>
            </a:r>
            <a:r>
              <a:rPr lang="en-GB" sz="2000" dirty="0" smtClean="0"/>
              <a:t>              Dedication/Passover             Ezra 6: 16-22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82292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3990</TotalTime>
  <Words>855</Words>
  <Application>Microsoft Office PowerPoint</Application>
  <PresentationFormat>Widescreen</PresentationFormat>
  <Paragraphs>270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Roy MIllar</dc:creator>
  <cp:lastModifiedBy>Roy MIllar</cp:lastModifiedBy>
  <cp:revision>96</cp:revision>
  <dcterms:created xsi:type="dcterms:W3CDTF">2021-02-25T11:22:10Z</dcterms:created>
  <dcterms:modified xsi:type="dcterms:W3CDTF">2021-03-10T11:06:15Z</dcterms:modified>
</cp:coreProperties>
</file>