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71" r:id="rId7"/>
    <p:sldId id="272" r:id="rId8"/>
    <p:sldId id="273" r:id="rId9"/>
    <p:sldId id="264" r:id="rId10"/>
    <p:sldId id="263" r:id="rId11"/>
    <p:sldId id="266" r:id="rId12"/>
    <p:sldId id="265" r:id="rId13"/>
    <p:sldId id="267" r:id="rId14"/>
    <p:sldId id="268" r:id="rId15"/>
    <p:sldId id="269" r:id="rId16"/>
    <p:sldId id="275" r:id="rId17"/>
    <p:sldId id="270" r:id="rId18"/>
    <p:sldId id="274" r:id="rId19"/>
    <p:sldId id="277" r:id="rId20"/>
    <p:sldId id="278" r:id="rId21"/>
    <p:sldId id="287" r:id="rId22"/>
    <p:sldId id="279" r:id="rId23"/>
    <p:sldId id="280" r:id="rId24"/>
    <p:sldId id="281" r:id="rId25"/>
    <p:sldId id="282" r:id="rId26"/>
    <p:sldId id="284" r:id="rId27"/>
    <p:sldId id="283" r:id="rId28"/>
    <p:sldId id="285" r:id="rId29"/>
    <p:sldId id="288" r:id="rId30"/>
    <p:sldId id="286" r:id="rId31"/>
    <p:sldId id="289" r:id="rId32"/>
    <p:sldId id="276" r:id="rId33"/>
    <p:sldId id="291" r:id="rId34"/>
    <p:sldId id="290" r:id="rId35"/>
    <p:sldId id="292" r:id="rId36"/>
    <p:sldId id="293" r:id="rId37"/>
    <p:sldId id="295" r:id="rId38"/>
    <p:sldId id="294" r:id="rId39"/>
    <p:sldId id="29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ACADD4-040B-434E-BF14-864EAE06967A}"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234885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ACADD4-040B-434E-BF14-864EAE06967A}"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3625337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ACADD4-040B-434E-BF14-864EAE06967A}"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139276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ACADD4-040B-434E-BF14-864EAE06967A}"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221485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CADD4-040B-434E-BF14-864EAE06967A}"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159234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ACADD4-040B-434E-BF14-864EAE06967A}"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100112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ACADD4-040B-434E-BF14-864EAE06967A}" type="datetimeFigureOut">
              <a:rPr lang="en-GB" smtClean="0"/>
              <a:t>10/05/2021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132067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ACADD4-040B-434E-BF14-864EAE06967A}" type="datetimeFigureOut">
              <a:rPr lang="en-GB" smtClean="0"/>
              <a:t>10/05/2021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2793369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CADD4-040B-434E-BF14-864EAE06967A}" type="datetimeFigureOut">
              <a:rPr lang="en-GB" smtClean="0"/>
              <a:t>10/05/2021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294991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CADD4-040B-434E-BF14-864EAE06967A}"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362059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CADD4-040B-434E-BF14-864EAE06967A}"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41C84E-CB22-475A-8AC0-9C818B15E74C}" type="slidenum">
              <a:rPr lang="en-GB" smtClean="0"/>
              <a:t>‹#›</a:t>
            </a:fld>
            <a:endParaRPr lang="en-GB"/>
          </a:p>
        </p:txBody>
      </p:sp>
    </p:spTree>
    <p:extLst>
      <p:ext uri="{BB962C8B-B14F-4D97-AF65-F5344CB8AC3E}">
        <p14:creationId xmlns:p14="http://schemas.microsoft.com/office/powerpoint/2010/main" val="1349768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CADD4-040B-434E-BF14-864EAE06967A}" type="datetimeFigureOut">
              <a:rPr lang="en-GB" smtClean="0"/>
              <a:t>10/05/2021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1C84E-CB22-475A-8AC0-9C818B15E74C}" type="slidenum">
              <a:rPr lang="en-GB" smtClean="0"/>
              <a:t>‹#›</a:t>
            </a:fld>
            <a:endParaRPr lang="en-GB"/>
          </a:p>
        </p:txBody>
      </p:sp>
    </p:spTree>
    <p:extLst>
      <p:ext uri="{BB962C8B-B14F-4D97-AF65-F5344CB8AC3E}">
        <p14:creationId xmlns:p14="http://schemas.microsoft.com/office/powerpoint/2010/main" val="666762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7925" y="1415818"/>
            <a:ext cx="6096000" cy="1077218"/>
          </a:xfrm>
          <a:prstGeom prst="rect">
            <a:avLst/>
          </a:prstGeom>
        </p:spPr>
        <p:txBody>
          <a:bodyPr>
            <a:spAutoFit/>
          </a:bodyPr>
          <a:lstStyle/>
          <a:p>
            <a:pPr lvl="0" algn="ctr"/>
            <a:r>
              <a:rPr lang="en-GB" sz="3200" b="1" dirty="0">
                <a:solidFill>
                  <a:prstClr val="black"/>
                </a:solidFill>
              </a:rPr>
              <a:t>The Visions and Prophecies of Zechariah</a:t>
            </a:r>
          </a:p>
        </p:txBody>
      </p:sp>
      <p:sp>
        <p:nvSpPr>
          <p:cNvPr id="3" name="TextBox 2"/>
          <p:cNvSpPr txBox="1"/>
          <p:nvPr/>
        </p:nvSpPr>
        <p:spPr>
          <a:xfrm>
            <a:off x="3068120" y="3286897"/>
            <a:ext cx="1755609" cy="584775"/>
          </a:xfrm>
          <a:prstGeom prst="rect">
            <a:avLst/>
          </a:prstGeom>
          <a:noFill/>
        </p:spPr>
        <p:txBody>
          <a:bodyPr wrap="none" rtlCol="0">
            <a:spAutoFit/>
          </a:bodyPr>
          <a:lstStyle/>
          <a:p>
            <a:r>
              <a:rPr lang="en-GB" sz="3200" b="1" dirty="0" smtClean="0"/>
              <a:t>Session 9</a:t>
            </a:r>
            <a:endParaRPr lang="en-GB" sz="3200" b="1" dirty="0"/>
          </a:p>
        </p:txBody>
      </p:sp>
    </p:spTree>
    <p:extLst>
      <p:ext uri="{BB962C8B-B14F-4D97-AF65-F5344CB8AC3E}">
        <p14:creationId xmlns:p14="http://schemas.microsoft.com/office/powerpoint/2010/main" val="1837430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368" y="963418"/>
            <a:ext cx="6096000" cy="2831544"/>
          </a:xfrm>
          <a:prstGeom prst="rect">
            <a:avLst/>
          </a:prstGeom>
        </p:spPr>
        <p:txBody>
          <a:bodyPr>
            <a:spAutoFit/>
          </a:bodyPr>
          <a:lstStyle/>
          <a:p>
            <a:pPr lvl="0"/>
            <a:r>
              <a:rPr lang="en-GB" sz="2000" b="1" dirty="0">
                <a:solidFill>
                  <a:srgbClr val="000000"/>
                </a:solidFill>
                <a:latin typeface="system-ui"/>
              </a:rPr>
              <a:t>“Behold, I will make Jerusalem a cup </a:t>
            </a:r>
            <a:r>
              <a:rPr lang="en-GB" sz="2000" b="1" dirty="0" smtClean="0">
                <a:solidFill>
                  <a:srgbClr val="000000"/>
                </a:solidFill>
                <a:latin typeface="system-ui"/>
              </a:rPr>
              <a:t>[bowl] of </a:t>
            </a:r>
            <a:r>
              <a:rPr lang="en-GB" sz="2000" b="1" dirty="0">
                <a:solidFill>
                  <a:srgbClr val="000000"/>
                </a:solidFill>
                <a:latin typeface="system-ui"/>
              </a:rPr>
              <a:t>reeling to all the surrounding peoples</a:t>
            </a:r>
            <a:r>
              <a:rPr lang="en-GB" sz="2000" dirty="0">
                <a:solidFill>
                  <a:srgbClr val="000000"/>
                </a:solidFill>
                <a:latin typeface="system-ui"/>
              </a:rPr>
              <a:t>, and it will also be </a:t>
            </a:r>
            <a:r>
              <a:rPr lang="en-GB" sz="2000" b="1" dirty="0">
                <a:solidFill>
                  <a:srgbClr val="000000"/>
                </a:solidFill>
                <a:latin typeface="system-ui"/>
              </a:rPr>
              <a:t>on Judah in the siege against Jerusalem</a:t>
            </a:r>
            <a:r>
              <a:rPr lang="en-GB" sz="2000" dirty="0">
                <a:solidFill>
                  <a:srgbClr val="000000"/>
                </a:solidFill>
                <a:latin typeface="system-ui"/>
              </a:rPr>
              <a:t>. It will happen in that day, that </a:t>
            </a:r>
            <a:r>
              <a:rPr lang="en-GB" sz="2000" dirty="0" smtClean="0">
                <a:solidFill>
                  <a:srgbClr val="000000"/>
                </a:solidFill>
                <a:latin typeface="system-ui"/>
              </a:rPr>
              <a:t>I will make Jerusalem a burdensome stone for all the peoples. All who burden themselves with it will be severely wounded, </a:t>
            </a:r>
            <a:r>
              <a:rPr lang="en-GB" sz="2000" dirty="0">
                <a:solidFill>
                  <a:srgbClr val="000000"/>
                </a:solidFill>
                <a:latin typeface="system-ui"/>
              </a:rPr>
              <a:t>and </a:t>
            </a:r>
            <a:r>
              <a:rPr lang="en-GB" sz="2000" b="1" dirty="0">
                <a:solidFill>
                  <a:srgbClr val="000000"/>
                </a:solidFill>
                <a:latin typeface="system-ui"/>
              </a:rPr>
              <a:t>all the nations of the earth will be gathered together against it</a:t>
            </a:r>
            <a:r>
              <a:rPr lang="en-GB" sz="2000" dirty="0">
                <a:solidFill>
                  <a:srgbClr val="000000"/>
                </a:solidFill>
                <a:latin typeface="system-ui"/>
              </a:rPr>
              <a:t>. 12:2-3</a:t>
            </a:r>
            <a:endParaRPr lang="en-GB" dirty="0">
              <a:solidFill>
                <a:prstClr val="black"/>
              </a:solidFill>
            </a:endParaRPr>
          </a:p>
          <a:p>
            <a:r>
              <a:rPr lang="en-GB" dirty="0" smtClean="0"/>
              <a:t> </a:t>
            </a:r>
            <a:endParaRPr lang="en-GB" dirty="0"/>
          </a:p>
        </p:txBody>
      </p:sp>
      <p:sp>
        <p:nvSpPr>
          <p:cNvPr id="3" name="TextBox 2"/>
          <p:cNvSpPr txBox="1"/>
          <p:nvPr/>
        </p:nvSpPr>
        <p:spPr>
          <a:xfrm>
            <a:off x="1647567" y="274630"/>
            <a:ext cx="2740687" cy="461665"/>
          </a:xfrm>
          <a:prstGeom prst="rect">
            <a:avLst/>
          </a:prstGeom>
          <a:noFill/>
        </p:spPr>
        <p:txBody>
          <a:bodyPr wrap="none" rtlCol="0">
            <a:spAutoFit/>
          </a:bodyPr>
          <a:lstStyle/>
          <a:p>
            <a:r>
              <a:rPr lang="en-GB" sz="2400" b="1" dirty="0" smtClean="0">
                <a:latin typeface="system-ui"/>
              </a:rPr>
              <a:t>The </a:t>
            </a:r>
            <a:r>
              <a:rPr lang="en-GB" sz="2400" b="1" dirty="0" smtClean="0">
                <a:latin typeface="system-ui"/>
              </a:rPr>
              <a:t>Cup </a:t>
            </a:r>
            <a:r>
              <a:rPr lang="en-GB" sz="2400" b="1" dirty="0" smtClean="0">
                <a:latin typeface="system-ui"/>
              </a:rPr>
              <a:t>of </a:t>
            </a:r>
            <a:r>
              <a:rPr lang="en-GB" sz="2400" b="1" dirty="0" smtClean="0">
                <a:latin typeface="system-ui"/>
              </a:rPr>
              <a:t>Wrath</a:t>
            </a:r>
            <a:endParaRPr lang="en-GB" sz="2400" b="1" dirty="0">
              <a:latin typeface="system-ui"/>
            </a:endParaRPr>
          </a:p>
        </p:txBody>
      </p:sp>
      <p:sp>
        <p:nvSpPr>
          <p:cNvPr id="4" name="Rectangle 3"/>
          <p:cNvSpPr/>
          <p:nvPr/>
        </p:nvSpPr>
        <p:spPr>
          <a:xfrm>
            <a:off x="251252" y="4050335"/>
            <a:ext cx="7933039" cy="1015663"/>
          </a:xfrm>
          <a:prstGeom prst="rect">
            <a:avLst/>
          </a:prstGeom>
        </p:spPr>
        <p:txBody>
          <a:bodyPr wrap="square">
            <a:spAutoFit/>
          </a:bodyPr>
          <a:lstStyle/>
          <a:p>
            <a:r>
              <a:rPr lang="en-GB" sz="2000" b="1" dirty="0">
                <a:solidFill>
                  <a:srgbClr val="000000"/>
                </a:solidFill>
                <a:latin typeface="system-ui"/>
              </a:rPr>
              <a:t>For in Yahweh’s hand there is a </a:t>
            </a:r>
            <a:r>
              <a:rPr lang="en-GB" sz="2000" b="1" dirty="0" smtClean="0">
                <a:solidFill>
                  <a:srgbClr val="000000"/>
                </a:solidFill>
                <a:latin typeface="system-ui"/>
              </a:rPr>
              <a:t>cup,</a:t>
            </a:r>
            <a:r>
              <a:rPr lang="en-GB" sz="2000" b="1" dirty="0" smtClean="0">
                <a:latin typeface="system-ui"/>
              </a:rPr>
              <a:t> </a:t>
            </a:r>
            <a:r>
              <a:rPr lang="en-GB" sz="2000" b="1" dirty="0" smtClean="0">
                <a:solidFill>
                  <a:srgbClr val="000000"/>
                </a:solidFill>
                <a:latin typeface="system-ui"/>
              </a:rPr>
              <a:t>full </a:t>
            </a:r>
            <a:r>
              <a:rPr lang="en-GB" sz="2000" b="1" dirty="0">
                <a:solidFill>
                  <a:srgbClr val="000000"/>
                </a:solidFill>
                <a:latin typeface="system-ui"/>
              </a:rPr>
              <a:t>of foaming wine </a:t>
            </a:r>
            <a:endParaRPr lang="en-GB" sz="2000" b="1" dirty="0" smtClean="0">
              <a:solidFill>
                <a:srgbClr val="000000"/>
              </a:solidFill>
              <a:latin typeface="system-ui"/>
            </a:endParaRPr>
          </a:p>
          <a:p>
            <a:r>
              <a:rPr lang="en-GB" sz="2000" b="1" dirty="0" smtClean="0">
                <a:solidFill>
                  <a:srgbClr val="000000"/>
                </a:solidFill>
                <a:latin typeface="system-ui"/>
              </a:rPr>
              <a:t>mixed </a:t>
            </a:r>
            <a:r>
              <a:rPr lang="en-GB" sz="2000" b="1" dirty="0">
                <a:solidFill>
                  <a:srgbClr val="000000"/>
                </a:solidFill>
                <a:latin typeface="system-ui"/>
              </a:rPr>
              <a:t>with </a:t>
            </a:r>
            <a:r>
              <a:rPr lang="en-GB" sz="2000" b="1" dirty="0" smtClean="0">
                <a:solidFill>
                  <a:srgbClr val="000000"/>
                </a:solidFill>
                <a:latin typeface="system-ui"/>
              </a:rPr>
              <a:t>spices. He </a:t>
            </a:r>
            <a:r>
              <a:rPr lang="en-GB" sz="2000" b="1" dirty="0">
                <a:solidFill>
                  <a:srgbClr val="000000"/>
                </a:solidFill>
                <a:latin typeface="system-ui"/>
              </a:rPr>
              <a:t>pours it </a:t>
            </a:r>
            <a:r>
              <a:rPr lang="en-GB" sz="2000" b="1" dirty="0" smtClean="0">
                <a:solidFill>
                  <a:srgbClr val="000000"/>
                </a:solidFill>
                <a:latin typeface="system-ui"/>
              </a:rPr>
              <a:t>out.</a:t>
            </a:r>
            <a:r>
              <a:rPr lang="en-GB" sz="2000" b="1" dirty="0" smtClean="0">
                <a:latin typeface="system-ui"/>
              </a:rPr>
              <a:t> </a:t>
            </a:r>
            <a:r>
              <a:rPr lang="en-GB" sz="2000" b="1" dirty="0" smtClean="0">
                <a:solidFill>
                  <a:srgbClr val="000000"/>
                </a:solidFill>
                <a:latin typeface="system-ui"/>
              </a:rPr>
              <a:t>Indeed </a:t>
            </a:r>
            <a:r>
              <a:rPr lang="en-GB" sz="2000" b="1" dirty="0">
                <a:solidFill>
                  <a:srgbClr val="000000"/>
                </a:solidFill>
                <a:latin typeface="system-ui"/>
              </a:rPr>
              <a:t>the wicked of </a:t>
            </a:r>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earth drink and drink it to its very dregs</a:t>
            </a:r>
            <a:r>
              <a:rPr lang="en-GB" sz="2000" b="1" dirty="0" smtClean="0">
                <a:solidFill>
                  <a:srgbClr val="000000"/>
                </a:solidFill>
                <a:latin typeface="system-ui"/>
              </a:rPr>
              <a:t>. </a:t>
            </a:r>
            <a:r>
              <a:rPr lang="en-GB" sz="2000" dirty="0" smtClean="0">
                <a:solidFill>
                  <a:srgbClr val="000000"/>
                </a:solidFill>
                <a:latin typeface="system-ui"/>
              </a:rPr>
              <a:t>Psalm 74:8</a:t>
            </a:r>
            <a:endParaRPr lang="en-GB" sz="2000" dirty="0">
              <a:latin typeface="system-ui"/>
            </a:endParaRPr>
          </a:p>
        </p:txBody>
      </p:sp>
    </p:spTree>
    <p:extLst>
      <p:ext uri="{BB962C8B-B14F-4D97-AF65-F5344CB8AC3E}">
        <p14:creationId xmlns:p14="http://schemas.microsoft.com/office/powerpoint/2010/main" val="1114308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134" y="776850"/>
            <a:ext cx="7381104" cy="3785652"/>
          </a:xfrm>
          <a:prstGeom prst="rect">
            <a:avLst/>
          </a:prstGeom>
        </p:spPr>
        <p:txBody>
          <a:bodyPr wrap="square">
            <a:spAutoFit/>
          </a:bodyPr>
          <a:lstStyle/>
          <a:p>
            <a:r>
              <a:rPr lang="en-GB" sz="2000" b="1" dirty="0">
                <a:solidFill>
                  <a:srgbClr val="000000"/>
                </a:solidFill>
                <a:latin typeface="system-ui"/>
              </a:rPr>
              <a:t>Awake, </a:t>
            </a:r>
            <a:r>
              <a:rPr lang="en-GB" sz="2000" b="1" dirty="0" smtClean="0">
                <a:solidFill>
                  <a:srgbClr val="000000"/>
                </a:solidFill>
                <a:latin typeface="system-ui"/>
              </a:rPr>
              <a:t>awake!</a:t>
            </a:r>
            <a:r>
              <a:rPr lang="en-GB" sz="2000" b="1" dirty="0" smtClean="0">
                <a:latin typeface="system-ui"/>
              </a:rPr>
              <a:t> </a:t>
            </a:r>
            <a:r>
              <a:rPr lang="en-GB" sz="2000" b="1" dirty="0" smtClean="0">
                <a:solidFill>
                  <a:srgbClr val="000000"/>
                </a:solidFill>
                <a:latin typeface="system-ui"/>
              </a:rPr>
              <a:t>Stand </a:t>
            </a:r>
            <a:r>
              <a:rPr lang="en-GB" sz="2000" b="1" dirty="0">
                <a:solidFill>
                  <a:srgbClr val="000000"/>
                </a:solidFill>
                <a:latin typeface="system-ui"/>
              </a:rPr>
              <a:t>up,</a:t>
            </a:r>
            <a:r>
              <a:rPr lang="en-GB" sz="2000" dirty="0">
                <a:solidFill>
                  <a:srgbClr val="000000"/>
                </a:solidFill>
                <a:latin typeface="system-ui"/>
              </a:rPr>
              <a:t> </a:t>
            </a:r>
            <a:r>
              <a:rPr lang="en-GB" sz="2000" b="1" dirty="0">
                <a:solidFill>
                  <a:srgbClr val="000000"/>
                </a:solidFill>
                <a:latin typeface="system-ui"/>
              </a:rPr>
              <a:t>Jerusalem,</a:t>
            </a:r>
            <a:r>
              <a:rPr lang="en-GB" sz="2000" dirty="0">
                <a:latin typeface="system-ui"/>
              </a:rPr>
              <a:t/>
            </a:r>
            <a:br>
              <a:rPr lang="en-GB" sz="2000" dirty="0">
                <a:latin typeface="system-ui"/>
              </a:rPr>
            </a:br>
            <a:r>
              <a:rPr lang="en-GB" sz="2000" dirty="0" smtClean="0">
                <a:solidFill>
                  <a:srgbClr val="000000"/>
                </a:solidFill>
                <a:latin typeface="system-ui"/>
              </a:rPr>
              <a:t>you </a:t>
            </a:r>
            <a:r>
              <a:rPr lang="en-GB" sz="2000" dirty="0">
                <a:solidFill>
                  <a:srgbClr val="000000"/>
                </a:solidFill>
                <a:latin typeface="system-ui"/>
              </a:rPr>
              <a:t>who have drunk from Yahweh’s hand </a:t>
            </a:r>
            <a:r>
              <a:rPr lang="en-GB" sz="2000" b="1" dirty="0">
                <a:solidFill>
                  <a:srgbClr val="000000"/>
                </a:solidFill>
                <a:latin typeface="system-ui"/>
              </a:rPr>
              <a:t>the cup of </a:t>
            </a:r>
            <a:endParaRPr lang="en-GB" sz="2000" b="1" dirty="0" smtClean="0">
              <a:solidFill>
                <a:srgbClr val="000000"/>
              </a:solidFill>
              <a:latin typeface="system-ui"/>
            </a:endParaRPr>
          </a:p>
          <a:p>
            <a:r>
              <a:rPr lang="en-GB" sz="2000" b="1" dirty="0" smtClean="0">
                <a:solidFill>
                  <a:srgbClr val="000000"/>
                </a:solidFill>
                <a:latin typeface="system-ui"/>
              </a:rPr>
              <a:t>his wrath</a:t>
            </a:r>
            <a:r>
              <a:rPr lang="en-GB" sz="2000" dirty="0" smtClean="0">
                <a:solidFill>
                  <a:srgbClr val="000000"/>
                </a:solidFill>
                <a:latin typeface="system-ui"/>
              </a:rPr>
              <a:t>. You </a:t>
            </a:r>
            <a:r>
              <a:rPr lang="en-GB" sz="2000" dirty="0">
                <a:solidFill>
                  <a:srgbClr val="000000"/>
                </a:solidFill>
                <a:latin typeface="system-ui"/>
              </a:rPr>
              <a:t>have drunken the bowl of </a:t>
            </a:r>
            <a:r>
              <a:rPr lang="en-GB" sz="2000" b="1" dirty="0">
                <a:solidFill>
                  <a:srgbClr val="000000"/>
                </a:solidFill>
                <a:latin typeface="system-ui"/>
              </a:rPr>
              <a:t>the cup of </a:t>
            </a:r>
            <a:endParaRPr lang="en-GB" sz="2000" b="1" dirty="0" smtClean="0">
              <a:solidFill>
                <a:srgbClr val="000000"/>
              </a:solidFill>
              <a:latin typeface="system-ui"/>
            </a:endParaRPr>
          </a:p>
          <a:p>
            <a:r>
              <a:rPr lang="en-GB" sz="2000" b="1" dirty="0" smtClean="0">
                <a:solidFill>
                  <a:srgbClr val="000000"/>
                </a:solidFill>
                <a:latin typeface="system-ui"/>
              </a:rPr>
              <a:t>staggering</a:t>
            </a:r>
            <a:r>
              <a:rPr lang="en-GB" sz="2000" dirty="0" smtClean="0">
                <a:solidFill>
                  <a:srgbClr val="000000"/>
                </a:solidFill>
                <a:latin typeface="system-ui"/>
              </a:rPr>
              <a:t>, and </a:t>
            </a:r>
            <a:r>
              <a:rPr lang="en-GB" sz="2000" b="1" dirty="0">
                <a:solidFill>
                  <a:srgbClr val="000000"/>
                </a:solidFill>
                <a:latin typeface="system-ui"/>
              </a:rPr>
              <a:t>drained </a:t>
            </a:r>
            <a:r>
              <a:rPr lang="en-GB" sz="2000" b="1" dirty="0" smtClean="0">
                <a:solidFill>
                  <a:srgbClr val="000000"/>
                </a:solidFill>
                <a:latin typeface="system-ui"/>
              </a:rPr>
              <a:t>i</a:t>
            </a:r>
            <a:r>
              <a:rPr lang="en-GB" sz="2000" dirty="0" smtClean="0">
                <a:solidFill>
                  <a:srgbClr val="000000"/>
                </a:solidFill>
                <a:latin typeface="system-ui"/>
              </a:rPr>
              <a:t>t ... </a:t>
            </a:r>
            <a:r>
              <a:rPr lang="en-GB" sz="2000" dirty="0">
                <a:solidFill>
                  <a:srgbClr val="000000"/>
                </a:solidFill>
                <a:latin typeface="system-ui"/>
              </a:rPr>
              <a:t>Therefore now hear this, </a:t>
            </a:r>
            <a:endParaRPr lang="en-GB" sz="2000" dirty="0" smtClean="0">
              <a:solidFill>
                <a:srgbClr val="000000"/>
              </a:solidFill>
              <a:latin typeface="system-ui"/>
            </a:endParaRPr>
          </a:p>
          <a:p>
            <a:r>
              <a:rPr lang="en-GB" sz="2000" dirty="0" smtClean="0">
                <a:solidFill>
                  <a:srgbClr val="000000"/>
                </a:solidFill>
                <a:latin typeface="system-ui"/>
              </a:rPr>
              <a:t>you </a:t>
            </a:r>
            <a:r>
              <a:rPr lang="en-GB" sz="2000" b="1" dirty="0" smtClean="0">
                <a:solidFill>
                  <a:srgbClr val="000000"/>
                </a:solidFill>
                <a:latin typeface="system-ui"/>
              </a:rPr>
              <a:t>afflicted</a:t>
            </a:r>
            <a:r>
              <a:rPr lang="en-GB" sz="2000" dirty="0" smtClean="0">
                <a:solidFill>
                  <a:srgbClr val="000000"/>
                </a:solidFill>
                <a:latin typeface="system-ui"/>
              </a:rPr>
              <a:t>,</a:t>
            </a:r>
            <a:r>
              <a:rPr lang="en-GB" sz="2000" dirty="0">
                <a:latin typeface="system-ui"/>
              </a:rPr>
              <a:t> </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drunken, but not with wine:</a:t>
            </a:r>
            <a:r>
              <a:rPr lang="en-GB" sz="2000" dirty="0">
                <a:latin typeface="system-ui"/>
              </a:rPr>
              <a:t/>
            </a:r>
            <a:br>
              <a:rPr lang="en-GB" sz="2000" dirty="0">
                <a:latin typeface="system-ui"/>
              </a:rPr>
            </a:br>
            <a:r>
              <a:rPr lang="en-GB" sz="2000" b="1" dirty="0" smtClean="0">
                <a:solidFill>
                  <a:srgbClr val="000000"/>
                </a:solidFill>
                <a:latin typeface="system-ui"/>
              </a:rPr>
              <a:t>Your </a:t>
            </a:r>
            <a:r>
              <a:rPr lang="en-GB" sz="2000" b="1" dirty="0">
                <a:solidFill>
                  <a:srgbClr val="000000"/>
                </a:solidFill>
                <a:latin typeface="system-ui"/>
              </a:rPr>
              <a:t>Lord </a:t>
            </a:r>
            <a:r>
              <a:rPr lang="en-GB" sz="2000" b="1" dirty="0" smtClean="0">
                <a:solidFill>
                  <a:srgbClr val="000000"/>
                </a:solidFill>
                <a:latin typeface="system-ui"/>
              </a:rPr>
              <a:t>Yahweh,</a:t>
            </a:r>
            <a:r>
              <a:rPr lang="en-GB" sz="2000" b="1" dirty="0" smtClean="0">
                <a:latin typeface="system-ui"/>
              </a:rPr>
              <a:t> </a:t>
            </a:r>
            <a:r>
              <a:rPr lang="en-GB" sz="2000" b="1" dirty="0" smtClean="0">
                <a:solidFill>
                  <a:srgbClr val="000000"/>
                </a:solidFill>
                <a:latin typeface="system-ui"/>
              </a:rPr>
              <a:t>your </a:t>
            </a:r>
            <a:r>
              <a:rPr lang="en-GB" sz="2000" b="1" dirty="0">
                <a:solidFill>
                  <a:srgbClr val="000000"/>
                </a:solidFill>
                <a:latin typeface="system-ui"/>
              </a:rPr>
              <a:t>God who pleads the cause </a:t>
            </a:r>
            <a:endParaRPr lang="en-GB" sz="2000" b="1" dirty="0" smtClean="0">
              <a:solidFill>
                <a:srgbClr val="000000"/>
              </a:solidFill>
              <a:latin typeface="system-ui"/>
            </a:endParaRPr>
          </a:p>
          <a:p>
            <a:r>
              <a:rPr lang="en-GB" sz="2000" b="1" dirty="0" smtClean="0">
                <a:solidFill>
                  <a:srgbClr val="000000"/>
                </a:solidFill>
                <a:latin typeface="system-ui"/>
              </a:rPr>
              <a:t>of </a:t>
            </a:r>
            <a:r>
              <a:rPr lang="en-GB" sz="2000" b="1" dirty="0">
                <a:solidFill>
                  <a:srgbClr val="000000"/>
                </a:solidFill>
                <a:latin typeface="system-ui"/>
              </a:rPr>
              <a:t>his people</a:t>
            </a:r>
            <a:r>
              <a:rPr lang="en-GB" sz="2000" dirty="0">
                <a:solidFill>
                  <a:srgbClr val="000000"/>
                </a:solidFill>
                <a:latin typeface="system-ui"/>
              </a:rPr>
              <a:t>, says,</a:t>
            </a:r>
            <a:r>
              <a:rPr lang="en-GB" sz="2000" dirty="0">
                <a:latin typeface="system-ui"/>
              </a:rPr>
              <a:t/>
            </a:r>
            <a:br>
              <a:rPr lang="en-GB" sz="2000" dirty="0">
                <a:latin typeface="system-ui"/>
              </a:rPr>
            </a:br>
            <a:r>
              <a:rPr lang="en-GB" sz="2000" dirty="0">
                <a:solidFill>
                  <a:srgbClr val="000000"/>
                </a:solidFill>
                <a:latin typeface="system-ui"/>
              </a:rPr>
              <a:t>“Behold, </a:t>
            </a:r>
            <a:r>
              <a:rPr lang="en-GB" sz="2000" b="1" dirty="0">
                <a:solidFill>
                  <a:srgbClr val="000000"/>
                </a:solidFill>
                <a:latin typeface="system-ui"/>
              </a:rPr>
              <a:t>I have taken out of your hand the cup</a:t>
            </a:r>
            <a:r>
              <a:rPr lang="en-GB" sz="2000" dirty="0">
                <a:solidFill>
                  <a:srgbClr val="000000"/>
                </a:solidFill>
                <a:latin typeface="system-ui"/>
              </a:rPr>
              <a:t> of staggering</a:t>
            </a:r>
            <a:r>
              <a:rPr lang="en-GB" sz="2000" dirty="0" smtClean="0">
                <a:solidFill>
                  <a:srgbClr val="000000"/>
                </a:solidFill>
                <a:latin typeface="system-ui"/>
              </a:rPr>
              <a:t>,</a:t>
            </a:r>
            <a:r>
              <a:rPr lang="en-GB" sz="2000" dirty="0">
                <a:solidFill>
                  <a:srgbClr val="000000"/>
                </a:solidFill>
                <a:latin typeface="system-ui"/>
              </a:rPr>
              <a:t> even the bowl of the cup of my wrath.</a:t>
            </a:r>
            <a:r>
              <a:rPr lang="en-GB" sz="2000" dirty="0">
                <a:latin typeface="system-ui"/>
              </a:rPr>
              <a:t/>
            </a:r>
            <a:br>
              <a:rPr lang="en-GB" sz="2000" dirty="0">
                <a:latin typeface="system-ui"/>
              </a:rPr>
            </a:br>
            <a:r>
              <a:rPr lang="en-GB" sz="2000" dirty="0" smtClean="0">
                <a:solidFill>
                  <a:srgbClr val="000000"/>
                </a:solidFill>
                <a:latin typeface="system-ui"/>
              </a:rPr>
              <a:t>You </a:t>
            </a:r>
            <a:r>
              <a:rPr lang="en-GB" sz="2000" dirty="0">
                <a:solidFill>
                  <a:srgbClr val="000000"/>
                </a:solidFill>
                <a:latin typeface="system-ui"/>
              </a:rPr>
              <a:t>will not drink it any more.</a:t>
            </a:r>
            <a:r>
              <a:rPr lang="en-GB" sz="2000" dirty="0">
                <a:latin typeface="system-ui"/>
              </a:rPr>
              <a:t/>
            </a:r>
            <a:br>
              <a:rPr lang="en-GB" sz="2000" dirty="0">
                <a:latin typeface="system-ui"/>
              </a:rPr>
            </a:br>
            <a:r>
              <a:rPr lang="en-GB" sz="2000" b="1" dirty="0" smtClean="0">
                <a:solidFill>
                  <a:srgbClr val="000000"/>
                </a:solidFill>
                <a:latin typeface="system-ui"/>
              </a:rPr>
              <a:t>I </a:t>
            </a:r>
            <a:r>
              <a:rPr lang="en-GB" sz="2000" b="1" dirty="0">
                <a:solidFill>
                  <a:srgbClr val="000000"/>
                </a:solidFill>
                <a:latin typeface="system-ui"/>
              </a:rPr>
              <a:t>will put it into the hand of those who afflict you</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 Isaiah 51:17, 21-23</a:t>
            </a:r>
            <a:endParaRPr lang="en-GB" sz="2000" dirty="0">
              <a:latin typeface="system-ui"/>
            </a:endParaRPr>
          </a:p>
        </p:txBody>
      </p:sp>
      <p:sp>
        <p:nvSpPr>
          <p:cNvPr id="3" name="Rectangle 2"/>
          <p:cNvSpPr/>
          <p:nvPr/>
        </p:nvSpPr>
        <p:spPr>
          <a:xfrm>
            <a:off x="247134" y="4820847"/>
            <a:ext cx="7628237" cy="1631216"/>
          </a:xfrm>
          <a:prstGeom prst="rect">
            <a:avLst/>
          </a:prstGeom>
        </p:spPr>
        <p:txBody>
          <a:bodyPr wrap="square">
            <a:spAutoFit/>
          </a:bodyPr>
          <a:lstStyle/>
          <a:p>
            <a:r>
              <a:rPr lang="en-GB" sz="2000" b="1" dirty="0" smtClean="0">
                <a:solidFill>
                  <a:srgbClr val="000000"/>
                </a:solidFill>
                <a:latin typeface="system-ui"/>
              </a:rPr>
              <a:t>Babylon </a:t>
            </a:r>
            <a:r>
              <a:rPr lang="en-GB" sz="2000" b="1" dirty="0">
                <a:solidFill>
                  <a:srgbClr val="000000"/>
                </a:solidFill>
                <a:latin typeface="system-ui"/>
              </a:rPr>
              <a:t>the great </a:t>
            </a:r>
            <a:r>
              <a:rPr lang="en-GB" sz="2000" dirty="0">
                <a:solidFill>
                  <a:srgbClr val="000000"/>
                </a:solidFill>
                <a:latin typeface="system-ui"/>
              </a:rPr>
              <a:t>was remembered in the sight of God, to give to her </a:t>
            </a:r>
            <a:r>
              <a:rPr lang="en-GB" sz="2000" b="1" dirty="0">
                <a:solidFill>
                  <a:srgbClr val="000000"/>
                </a:solidFill>
                <a:latin typeface="system-ui"/>
              </a:rPr>
              <a:t>the cup of the wine of the fierceness of his </a:t>
            </a:r>
            <a:r>
              <a:rPr lang="en-GB" sz="2000" b="1" dirty="0" smtClean="0">
                <a:solidFill>
                  <a:srgbClr val="000000"/>
                </a:solidFill>
                <a:latin typeface="system-ui"/>
              </a:rPr>
              <a:t>wrath </a:t>
            </a:r>
            <a:r>
              <a:rPr lang="en-GB" sz="2000" dirty="0" smtClean="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Return to her just as she returned, and </a:t>
            </a:r>
            <a:r>
              <a:rPr lang="en-GB" sz="2000" b="1" dirty="0">
                <a:solidFill>
                  <a:srgbClr val="000000"/>
                </a:solidFill>
                <a:latin typeface="system-ui"/>
              </a:rPr>
              <a:t>repay her </a:t>
            </a:r>
            <a:r>
              <a:rPr lang="en-GB" sz="2000" dirty="0">
                <a:solidFill>
                  <a:srgbClr val="000000"/>
                </a:solidFill>
                <a:latin typeface="system-ui"/>
              </a:rPr>
              <a:t>double as she did, and </a:t>
            </a:r>
            <a:r>
              <a:rPr lang="en-GB" sz="2000" b="1" dirty="0">
                <a:solidFill>
                  <a:srgbClr val="000000"/>
                </a:solidFill>
                <a:latin typeface="system-ui"/>
              </a:rPr>
              <a:t>according to her works. In the cup which she mixed, mix to her double</a:t>
            </a:r>
            <a:r>
              <a:rPr lang="en-GB" sz="2000" dirty="0" smtClean="0">
                <a:solidFill>
                  <a:srgbClr val="000000"/>
                </a:solidFill>
                <a:latin typeface="system-ui"/>
              </a:rPr>
              <a:t>. Rev. 16:19; 18:6</a:t>
            </a:r>
            <a:endParaRPr lang="en-GB" sz="2000" dirty="0"/>
          </a:p>
        </p:txBody>
      </p:sp>
      <p:sp>
        <p:nvSpPr>
          <p:cNvPr id="4" name="Rectangle 3"/>
          <p:cNvSpPr/>
          <p:nvPr/>
        </p:nvSpPr>
        <p:spPr>
          <a:xfrm>
            <a:off x="1422283" y="155867"/>
            <a:ext cx="2740687" cy="461665"/>
          </a:xfrm>
          <a:prstGeom prst="rect">
            <a:avLst/>
          </a:prstGeom>
        </p:spPr>
        <p:txBody>
          <a:bodyPr wrap="none">
            <a:spAutoFit/>
          </a:bodyPr>
          <a:lstStyle/>
          <a:p>
            <a:pPr lvl="0"/>
            <a:r>
              <a:rPr lang="en-GB" sz="2400" b="1" dirty="0">
                <a:solidFill>
                  <a:prstClr val="black"/>
                </a:solidFill>
                <a:latin typeface="system-ui"/>
              </a:rPr>
              <a:t>The Cup of Wrath</a:t>
            </a:r>
            <a:endParaRPr lang="en-GB" sz="2400" b="1" dirty="0">
              <a:solidFill>
                <a:prstClr val="black"/>
              </a:solidFill>
              <a:latin typeface="system-ui"/>
            </a:endParaRPr>
          </a:p>
        </p:txBody>
      </p:sp>
    </p:spTree>
    <p:extLst>
      <p:ext uri="{BB962C8B-B14F-4D97-AF65-F5344CB8AC3E}">
        <p14:creationId xmlns:p14="http://schemas.microsoft.com/office/powerpoint/2010/main" val="88916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367" y="751297"/>
            <a:ext cx="6771503" cy="2246769"/>
          </a:xfrm>
          <a:prstGeom prst="rect">
            <a:avLst/>
          </a:prstGeom>
        </p:spPr>
        <p:txBody>
          <a:bodyPr wrap="square">
            <a:spAutoFit/>
          </a:bodyPr>
          <a:lstStyle/>
          <a:p>
            <a:pPr lvl="0"/>
            <a:r>
              <a:rPr lang="en-GB" sz="2000" dirty="0">
                <a:solidFill>
                  <a:srgbClr val="000000"/>
                </a:solidFill>
                <a:latin typeface="system-ui"/>
              </a:rPr>
              <a:t>“Behold, I will make </a:t>
            </a:r>
            <a:r>
              <a:rPr lang="en-GB" sz="2000" b="1" dirty="0">
                <a:solidFill>
                  <a:srgbClr val="000000"/>
                </a:solidFill>
                <a:latin typeface="system-ui"/>
              </a:rPr>
              <a:t>Jerusalem</a:t>
            </a:r>
            <a:r>
              <a:rPr lang="en-GB" sz="2000" dirty="0">
                <a:solidFill>
                  <a:srgbClr val="000000"/>
                </a:solidFill>
                <a:latin typeface="system-ui"/>
              </a:rPr>
              <a:t> a cup of reeling to all the surrounding peoples, and it will also be on Judah in the siege against Jerusalem. It will happen in that day, that </a:t>
            </a:r>
            <a:r>
              <a:rPr lang="en-GB" sz="2000" b="1" dirty="0">
                <a:solidFill>
                  <a:srgbClr val="000000"/>
                </a:solidFill>
                <a:latin typeface="system-ui"/>
              </a:rPr>
              <a:t>I will make Jerusalem a burdensome stone for all the peoples. All who burden themselves with it will be severely wounded</a:t>
            </a:r>
            <a:r>
              <a:rPr lang="en-GB" sz="2000" dirty="0">
                <a:solidFill>
                  <a:srgbClr val="000000"/>
                </a:solidFill>
                <a:latin typeface="system-ui"/>
              </a:rPr>
              <a:t>, and </a:t>
            </a:r>
            <a:r>
              <a:rPr lang="en-GB" sz="2000" b="1" dirty="0">
                <a:solidFill>
                  <a:srgbClr val="000000"/>
                </a:solidFill>
                <a:latin typeface="system-ui"/>
              </a:rPr>
              <a:t>all the nations of the earth </a:t>
            </a:r>
            <a:endParaRPr lang="en-GB" sz="2000" b="1" dirty="0" smtClean="0">
              <a:solidFill>
                <a:srgbClr val="000000"/>
              </a:solidFill>
              <a:latin typeface="system-ui"/>
            </a:endParaRPr>
          </a:p>
          <a:p>
            <a:pPr lvl="0"/>
            <a:r>
              <a:rPr lang="en-GB" sz="2000" b="1" dirty="0" smtClean="0">
                <a:solidFill>
                  <a:srgbClr val="000000"/>
                </a:solidFill>
                <a:latin typeface="system-ui"/>
              </a:rPr>
              <a:t>will </a:t>
            </a:r>
            <a:r>
              <a:rPr lang="en-GB" sz="2000" b="1" dirty="0">
                <a:solidFill>
                  <a:srgbClr val="000000"/>
                </a:solidFill>
                <a:latin typeface="system-ui"/>
              </a:rPr>
              <a:t>be gathered together against it</a:t>
            </a:r>
            <a:r>
              <a:rPr lang="en-GB" sz="2000" dirty="0">
                <a:solidFill>
                  <a:srgbClr val="000000"/>
                </a:solidFill>
                <a:latin typeface="system-ui"/>
              </a:rPr>
              <a:t>. 12:2-3</a:t>
            </a:r>
            <a:endParaRPr lang="en-GB" dirty="0">
              <a:solidFill>
                <a:prstClr val="black"/>
              </a:solidFill>
            </a:endParaRPr>
          </a:p>
        </p:txBody>
      </p:sp>
      <p:sp>
        <p:nvSpPr>
          <p:cNvPr id="3" name="TextBox 2"/>
          <p:cNvSpPr txBox="1"/>
          <p:nvPr/>
        </p:nvSpPr>
        <p:spPr>
          <a:xfrm>
            <a:off x="1112108" y="131806"/>
            <a:ext cx="5230727" cy="461665"/>
          </a:xfrm>
          <a:prstGeom prst="rect">
            <a:avLst/>
          </a:prstGeom>
          <a:noFill/>
        </p:spPr>
        <p:txBody>
          <a:bodyPr wrap="none" rtlCol="0">
            <a:spAutoFit/>
          </a:bodyPr>
          <a:lstStyle/>
          <a:p>
            <a:r>
              <a:rPr lang="en-GB" sz="2400" b="1" dirty="0" smtClean="0">
                <a:latin typeface="system-ui"/>
              </a:rPr>
              <a:t>A Challenge beyond their Strength</a:t>
            </a:r>
            <a:endParaRPr lang="en-GB" sz="2400" b="1" dirty="0">
              <a:latin typeface="system-ui"/>
            </a:endParaRPr>
          </a:p>
        </p:txBody>
      </p:sp>
      <p:sp>
        <p:nvSpPr>
          <p:cNvPr id="4" name="TextBox 3"/>
          <p:cNvSpPr txBox="1"/>
          <p:nvPr/>
        </p:nvSpPr>
        <p:spPr>
          <a:xfrm>
            <a:off x="1914430" y="6099130"/>
            <a:ext cx="3502882" cy="461665"/>
          </a:xfrm>
          <a:prstGeom prst="rect">
            <a:avLst/>
          </a:prstGeom>
          <a:noFill/>
        </p:spPr>
        <p:txBody>
          <a:bodyPr wrap="none" rtlCol="0">
            <a:spAutoFit/>
          </a:bodyPr>
          <a:lstStyle/>
          <a:p>
            <a:r>
              <a:rPr lang="en-GB" sz="2000" b="1" dirty="0" smtClean="0">
                <a:latin typeface="system-ui"/>
              </a:rPr>
              <a:t> </a:t>
            </a:r>
            <a:r>
              <a:rPr lang="en-GB" sz="2400" b="1" dirty="0" smtClean="0">
                <a:latin typeface="system-ui"/>
              </a:rPr>
              <a:t>Israel is Indestructible</a:t>
            </a:r>
            <a:endParaRPr lang="en-GB" sz="2400" b="1" dirty="0">
              <a:latin typeface="system-ui"/>
            </a:endParaRPr>
          </a:p>
        </p:txBody>
      </p:sp>
      <p:sp>
        <p:nvSpPr>
          <p:cNvPr id="5" name="Rectangle 4"/>
          <p:cNvSpPr/>
          <p:nvPr/>
        </p:nvSpPr>
        <p:spPr>
          <a:xfrm>
            <a:off x="238895" y="3409572"/>
            <a:ext cx="10906899" cy="2554545"/>
          </a:xfrm>
          <a:prstGeom prst="rect">
            <a:avLst/>
          </a:prstGeom>
        </p:spPr>
        <p:txBody>
          <a:bodyPr wrap="square">
            <a:spAutoFit/>
          </a:bodyPr>
          <a:lstStyle/>
          <a:p>
            <a:r>
              <a:rPr lang="en-GB" sz="2000" b="1" dirty="0">
                <a:solidFill>
                  <a:srgbClr val="000000"/>
                </a:solidFill>
                <a:latin typeface="system-ui"/>
              </a:rPr>
              <a:t>God, </a:t>
            </a:r>
            <a:r>
              <a:rPr lang="en-GB" sz="2000" b="1" dirty="0" smtClean="0">
                <a:solidFill>
                  <a:srgbClr val="000000"/>
                </a:solidFill>
                <a:latin typeface="system-ui"/>
              </a:rPr>
              <a:t>do not </a:t>
            </a:r>
            <a:r>
              <a:rPr lang="en-GB" sz="2000" b="1" dirty="0">
                <a:solidFill>
                  <a:srgbClr val="000000"/>
                </a:solidFill>
                <a:latin typeface="system-ui"/>
              </a:rPr>
              <a:t>keep </a:t>
            </a:r>
            <a:r>
              <a:rPr lang="en-GB" sz="2000" b="1" dirty="0" smtClean="0">
                <a:solidFill>
                  <a:srgbClr val="000000"/>
                </a:solidFill>
                <a:latin typeface="system-ui"/>
              </a:rPr>
              <a:t>silent</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Do not </a:t>
            </a:r>
            <a:r>
              <a:rPr lang="en-GB" sz="2000" dirty="0">
                <a:solidFill>
                  <a:srgbClr val="000000"/>
                </a:solidFill>
                <a:latin typeface="system-ui"/>
              </a:rPr>
              <a:t>keep </a:t>
            </a:r>
            <a:r>
              <a:rPr lang="en-GB" sz="2000" dirty="0" smtClean="0">
                <a:solidFill>
                  <a:srgbClr val="000000"/>
                </a:solidFill>
                <a:latin typeface="system-ui"/>
              </a:rPr>
              <a:t>silent, and do not </a:t>
            </a:r>
            <a:r>
              <a:rPr lang="en-GB" sz="2000" dirty="0">
                <a:solidFill>
                  <a:srgbClr val="000000"/>
                </a:solidFill>
                <a:latin typeface="system-ui"/>
              </a:rPr>
              <a:t>be still, </a:t>
            </a:r>
            <a:r>
              <a:rPr lang="en-GB" sz="2000" dirty="0" smtClean="0">
                <a:solidFill>
                  <a:srgbClr val="000000"/>
                </a:solidFill>
                <a:latin typeface="system-ui"/>
              </a:rPr>
              <a:t>God. For</a:t>
            </a:r>
            <a:r>
              <a:rPr lang="en-GB" sz="2000" dirty="0">
                <a:solidFill>
                  <a:srgbClr val="000000"/>
                </a:solidFill>
                <a:latin typeface="system-ui"/>
              </a:rPr>
              <a:t>, behold, your enemies are stirred </a:t>
            </a:r>
            <a:r>
              <a:rPr lang="en-GB" sz="2000" dirty="0" smtClean="0">
                <a:solidFill>
                  <a:srgbClr val="000000"/>
                </a:solidFill>
                <a:latin typeface="system-ui"/>
              </a:rPr>
              <a:t>up. </a:t>
            </a:r>
            <a:r>
              <a:rPr lang="en-GB" sz="2000" b="1" dirty="0" smtClean="0">
                <a:solidFill>
                  <a:srgbClr val="000000"/>
                </a:solidFill>
                <a:latin typeface="system-ui"/>
              </a:rPr>
              <a:t>Those </a:t>
            </a:r>
            <a:r>
              <a:rPr lang="en-GB" sz="2000" b="1" dirty="0">
                <a:solidFill>
                  <a:srgbClr val="000000"/>
                </a:solidFill>
                <a:latin typeface="system-ui"/>
              </a:rPr>
              <a:t>who hate </a:t>
            </a:r>
            <a:r>
              <a:rPr lang="en-GB" sz="2000" b="1" dirty="0" smtClean="0">
                <a:solidFill>
                  <a:srgbClr val="000000"/>
                </a:solidFill>
                <a:latin typeface="system-ui"/>
              </a:rPr>
              <a:t>you </a:t>
            </a:r>
            <a:r>
              <a:rPr lang="en-GB" sz="2000" b="1" dirty="0">
                <a:solidFill>
                  <a:srgbClr val="000000"/>
                </a:solidFill>
                <a:latin typeface="system-ui"/>
              </a:rPr>
              <a:t>have lifted up their </a:t>
            </a:r>
            <a:r>
              <a:rPr lang="en-GB" sz="2000" b="1" dirty="0" smtClean="0">
                <a:solidFill>
                  <a:srgbClr val="000000"/>
                </a:solidFill>
                <a:latin typeface="system-ui"/>
              </a:rPr>
              <a:t>heads</a:t>
            </a:r>
            <a:r>
              <a:rPr lang="en-GB" sz="2000" dirty="0" smtClean="0">
                <a:solidFill>
                  <a:srgbClr val="000000"/>
                </a:solidFill>
                <a:latin typeface="system-ui"/>
              </a:rPr>
              <a:t>. </a:t>
            </a:r>
            <a:r>
              <a:rPr lang="en-GB" sz="2000" b="1" dirty="0" smtClean="0">
                <a:solidFill>
                  <a:srgbClr val="000000"/>
                </a:solidFill>
                <a:latin typeface="system-ui"/>
              </a:rPr>
              <a:t>They </a:t>
            </a:r>
            <a:r>
              <a:rPr lang="en-GB" sz="2000" b="1" dirty="0">
                <a:solidFill>
                  <a:srgbClr val="000000"/>
                </a:solidFill>
                <a:latin typeface="system-ui"/>
              </a:rPr>
              <a:t>conspire </a:t>
            </a:r>
            <a:endParaRPr lang="en-GB" sz="2000" b="1" dirty="0" smtClean="0">
              <a:solidFill>
                <a:srgbClr val="000000"/>
              </a:solidFill>
              <a:latin typeface="system-ui"/>
            </a:endParaRPr>
          </a:p>
          <a:p>
            <a:r>
              <a:rPr lang="en-GB" sz="2000" dirty="0" smtClean="0">
                <a:solidFill>
                  <a:srgbClr val="000000"/>
                </a:solidFill>
                <a:latin typeface="system-ui"/>
              </a:rPr>
              <a:t>with </a:t>
            </a:r>
            <a:r>
              <a:rPr lang="en-GB" sz="2000" dirty="0">
                <a:solidFill>
                  <a:srgbClr val="000000"/>
                </a:solidFill>
                <a:latin typeface="system-ui"/>
              </a:rPr>
              <a:t>cunning </a:t>
            </a:r>
            <a:r>
              <a:rPr lang="en-GB" sz="2000" dirty="0" smtClean="0">
                <a:solidFill>
                  <a:srgbClr val="000000"/>
                </a:solidFill>
                <a:latin typeface="system-ui"/>
              </a:rPr>
              <a:t>against </a:t>
            </a:r>
            <a:r>
              <a:rPr lang="en-GB" sz="2000" dirty="0">
                <a:solidFill>
                  <a:srgbClr val="000000"/>
                </a:solidFill>
                <a:latin typeface="system-ui"/>
              </a:rPr>
              <a:t>your </a:t>
            </a:r>
            <a:r>
              <a:rPr lang="en-GB" sz="2000" dirty="0" smtClean="0">
                <a:solidFill>
                  <a:srgbClr val="000000"/>
                </a:solidFill>
                <a:latin typeface="system-ui"/>
              </a:rPr>
              <a:t>people.</a:t>
            </a:r>
            <a:r>
              <a:rPr lang="en-GB" sz="2000" dirty="0">
                <a:latin typeface="system-ui"/>
              </a:rPr>
              <a:t> </a:t>
            </a:r>
            <a:r>
              <a:rPr lang="en-GB" sz="2000" dirty="0" smtClean="0">
                <a:solidFill>
                  <a:srgbClr val="000000"/>
                </a:solidFill>
                <a:latin typeface="system-ui"/>
              </a:rPr>
              <a:t>They </a:t>
            </a:r>
            <a:r>
              <a:rPr lang="en-GB" sz="2000" dirty="0">
                <a:solidFill>
                  <a:srgbClr val="000000"/>
                </a:solidFill>
                <a:latin typeface="system-ui"/>
              </a:rPr>
              <a:t>plot against your cherished ones</a:t>
            </a:r>
            <a:r>
              <a:rPr lang="en-GB" sz="2000" dirty="0" smtClean="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a:t>
            </a:r>
            <a:r>
              <a:rPr lang="en-GB" sz="2000" dirty="0">
                <a:solidFill>
                  <a:srgbClr val="000000"/>
                </a:solidFill>
                <a:latin typeface="system-ui"/>
              </a:rPr>
              <a:t>Come,” they say, </a:t>
            </a:r>
            <a:r>
              <a:rPr lang="en-GB" sz="2000" b="1" dirty="0">
                <a:solidFill>
                  <a:srgbClr val="000000"/>
                </a:solidFill>
                <a:latin typeface="system-ui"/>
              </a:rPr>
              <a:t>“</a:t>
            </a:r>
            <a:r>
              <a:rPr lang="en-GB" sz="2000" b="1" dirty="0" smtClean="0">
                <a:solidFill>
                  <a:srgbClr val="000000"/>
                </a:solidFill>
                <a:latin typeface="system-ui"/>
              </a:rPr>
              <a:t>let us </a:t>
            </a:r>
            <a:r>
              <a:rPr lang="en-GB" sz="2000" b="1" dirty="0">
                <a:solidFill>
                  <a:srgbClr val="000000"/>
                </a:solidFill>
                <a:latin typeface="system-ui"/>
              </a:rPr>
              <a:t>destroy them as a </a:t>
            </a:r>
            <a:r>
              <a:rPr lang="en-GB" sz="2000" b="1" dirty="0" smtClean="0">
                <a:solidFill>
                  <a:srgbClr val="000000"/>
                </a:solidFill>
                <a:latin typeface="system-ui"/>
              </a:rPr>
              <a:t>nation,</a:t>
            </a:r>
            <a:r>
              <a:rPr lang="en-GB" sz="2000" b="1" dirty="0" smtClean="0">
                <a:latin typeface="system-ui"/>
              </a:rPr>
              <a:t> </a:t>
            </a:r>
            <a:r>
              <a:rPr lang="en-GB" sz="2000" b="1" dirty="0" smtClean="0">
                <a:solidFill>
                  <a:srgbClr val="000000"/>
                </a:solidFill>
                <a:latin typeface="system-ui"/>
              </a:rPr>
              <a:t>that </a:t>
            </a:r>
            <a:r>
              <a:rPr lang="en-GB" sz="2000" b="1" dirty="0">
                <a:solidFill>
                  <a:srgbClr val="000000"/>
                </a:solidFill>
                <a:latin typeface="system-ui"/>
              </a:rPr>
              <a:t>the </a:t>
            </a:r>
            <a:r>
              <a:rPr lang="en-GB" sz="2000" b="1" dirty="0" smtClean="0">
                <a:solidFill>
                  <a:srgbClr val="000000"/>
                </a:solidFill>
                <a:latin typeface="system-ui"/>
              </a:rPr>
              <a:t>name </a:t>
            </a:r>
            <a:r>
              <a:rPr lang="en-GB" sz="2000" b="1" dirty="0">
                <a:solidFill>
                  <a:srgbClr val="000000"/>
                </a:solidFill>
                <a:latin typeface="system-ui"/>
              </a:rPr>
              <a:t>of Israel may be remembered no more</a:t>
            </a:r>
            <a:r>
              <a:rPr lang="en-GB" sz="2000" b="1" dirty="0" smtClean="0">
                <a:solidFill>
                  <a:srgbClr val="000000"/>
                </a:solidFill>
                <a:latin typeface="system-ui"/>
              </a:rPr>
              <a:t>.”</a:t>
            </a:r>
            <a:r>
              <a:rPr lang="en-GB" sz="2000" dirty="0" smtClean="0">
                <a:solidFill>
                  <a:srgbClr val="000000"/>
                </a:solidFill>
                <a:latin typeface="system-ui"/>
              </a:rPr>
              <a:t> ... </a:t>
            </a:r>
            <a:r>
              <a:rPr lang="en-GB" sz="2000" dirty="0">
                <a:solidFill>
                  <a:srgbClr val="000000"/>
                </a:solidFill>
                <a:latin typeface="system-ui"/>
              </a:rPr>
              <a:t>Fill their </a:t>
            </a:r>
            <a:r>
              <a:rPr lang="en-GB" sz="2000" dirty="0" smtClean="0">
                <a:solidFill>
                  <a:srgbClr val="000000"/>
                </a:solidFill>
                <a:latin typeface="system-ui"/>
              </a:rPr>
              <a:t>aces </a:t>
            </a:r>
            <a:r>
              <a:rPr lang="en-GB" sz="2000" dirty="0">
                <a:solidFill>
                  <a:srgbClr val="000000"/>
                </a:solidFill>
                <a:latin typeface="system-ui"/>
              </a:rPr>
              <a:t>with </a:t>
            </a:r>
            <a:r>
              <a:rPr lang="en-GB" sz="2000" dirty="0" smtClean="0">
                <a:solidFill>
                  <a:srgbClr val="000000"/>
                </a:solidFill>
                <a:latin typeface="system-ui"/>
              </a:rPr>
              <a:t>confusion,</a:t>
            </a:r>
            <a:r>
              <a:rPr lang="en-GB" sz="2000" dirty="0" smtClean="0">
                <a:latin typeface="system-ui"/>
              </a:rPr>
              <a:t> </a:t>
            </a:r>
            <a:r>
              <a:rPr lang="en-GB" sz="2000" dirty="0" smtClean="0">
                <a:solidFill>
                  <a:srgbClr val="000000"/>
                </a:solidFill>
                <a:latin typeface="system-ui"/>
              </a:rPr>
              <a:t>that </a:t>
            </a:r>
            <a:r>
              <a:rPr lang="en-GB" sz="2000" dirty="0">
                <a:solidFill>
                  <a:srgbClr val="000000"/>
                </a:solidFill>
                <a:latin typeface="system-ui"/>
              </a:rPr>
              <a:t>they may seek your name, Yahweh</a:t>
            </a:r>
            <a:r>
              <a:rPr lang="en-GB" sz="2000" dirty="0" smtClean="0">
                <a:solidFill>
                  <a:srgbClr val="000000"/>
                </a:solidFill>
                <a:latin typeface="system-ui"/>
              </a:rPr>
              <a:t>.</a:t>
            </a:r>
            <a:r>
              <a:rPr lang="en-GB" sz="2000" b="1" baseline="30000" dirty="0">
                <a:solidFill>
                  <a:srgbClr val="000000"/>
                </a:solidFill>
                <a:latin typeface="system-ui"/>
              </a:rPr>
              <a:t> </a:t>
            </a:r>
            <a:r>
              <a:rPr lang="en-GB" sz="2000" b="1" dirty="0">
                <a:solidFill>
                  <a:srgbClr val="000000"/>
                </a:solidFill>
                <a:latin typeface="system-ui"/>
              </a:rPr>
              <a:t>Let them be disappointed and dismayed </a:t>
            </a:r>
            <a:r>
              <a:rPr lang="en-GB" sz="2000" b="1" dirty="0" smtClean="0">
                <a:solidFill>
                  <a:srgbClr val="000000"/>
                </a:solidFill>
                <a:latin typeface="system-ui"/>
              </a:rPr>
              <a:t>forever</a:t>
            </a:r>
            <a:r>
              <a:rPr lang="en-GB" sz="2000" dirty="0" smtClean="0">
                <a:solidFill>
                  <a:srgbClr val="000000"/>
                </a:solidFill>
                <a:latin typeface="system-ui"/>
              </a:rPr>
              <a:t>. Yes</a:t>
            </a:r>
            <a:r>
              <a:rPr lang="en-GB" sz="2000" dirty="0">
                <a:solidFill>
                  <a:srgbClr val="000000"/>
                </a:solidFill>
                <a:latin typeface="system-ui"/>
              </a:rPr>
              <a:t>, let them be confounded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perish</a:t>
            </a:r>
            <a:r>
              <a:rPr lang="en-GB" sz="2000" dirty="0" smtClean="0">
                <a:solidFill>
                  <a:srgbClr val="000000"/>
                </a:solidFill>
                <a:latin typeface="system-ui"/>
              </a:rPr>
              <a:t>;</a:t>
            </a:r>
            <a:r>
              <a:rPr lang="en-GB" sz="2000" b="1" baseline="30000" dirty="0">
                <a:solidFill>
                  <a:srgbClr val="000000"/>
                </a:solidFill>
                <a:latin typeface="system-ui"/>
              </a:rPr>
              <a:t> </a:t>
            </a:r>
            <a:r>
              <a:rPr lang="en-GB" sz="2000" b="1" dirty="0">
                <a:solidFill>
                  <a:srgbClr val="000000"/>
                </a:solidFill>
                <a:latin typeface="system-ui"/>
              </a:rPr>
              <a:t>that they may know that you alone, whose name is </a:t>
            </a:r>
            <a:r>
              <a:rPr lang="en-GB" sz="2000" b="1" dirty="0" smtClean="0">
                <a:solidFill>
                  <a:srgbClr val="000000"/>
                </a:solidFill>
                <a:latin typeface="system-ui"/>
              </a:rPr>
              <a:t>Yahweh,</a:t>
            </a:r>
            <a:r>
              <a:rPr lang="en-GB" sz="2000" b="1" dirty="0" smtClean="0">
                <a:latin typeface="system-ui"/>
              </a:rPr>
              <a:t> </a:t>
            </a:r>
            <a:r>
              <a:rPr lang="en-GB" sz="2000" b="1" dirty="0" smtClean="0">
                <a:solidFill>
                  <a:srgbClr val="000000"/>
                </a:solidFill>
                <a:latin typeface="system-ui"/>
              </a:rPr>
              <a:t>are </a:t>
            </a:r>
            <a:r>
              <a:rPr lang="en-GB" sz="2000" b="1" dirty="0">
                <a:solidFill>
                  <a:srgbClr val="000000"/>
                </a:solidFill>
                <a:latin typeface="system-ui"/>
              </a:rPr>
              <a:t>the </a:t>
            </a:r>
            <a:endParaRPr lang="en-GB" sz="2000" b="1" dirty="0" smtClean="0">
              <a:solidFill>
                <a:srgbClr val="000000"/>
              </a:solidFill>
              <a:latin typeface="system-ui"/>
            </a:endParaRPr>
          </a:p>
          <a:p>
            <a:r>
              <a:rPr lang="en-GB" sz="2000" b="1" dirty="0" smtClean="0">
                <a:solidFill>
                  <a:srgbClr val="000000"/>
                </a:solidFill>
                <a:latin typeface="system-ui"/>
              </a:rPr>
              <a:t>Most High </a:t>
            </a:r>
            <a:r>
              <a:rPr lang="en-GB" sz="2000" b="1" dirty="0">
                <a:solidFill>
                  <a:srgbClr val="000000"/>
                </a:solidFill>
                <a:latin typeface="system-ui"/>
              </a:rPr>
              <a:t>over all the earth</a:t>
            </a:r>
            <a:r>
              <a:rPr lang="en-GB" sz="2000" dirty="0" smtClean="0">
                <a:solidFill>
                  <a:srgbClr val="000000"/>
                </a:solidFill>
                <a:latin typeface="system-ui"/>
              </a:rPr>
              <a:t>. Psalm 83</a:t>
            </a:r>
            <a:endParaRPr lang="en-GB" sz="2000" dirty="0">
              <a:latin typeface="system-ui"/>
            </a:endParaRPr>
          </a:p>
        </p:txBody>
      </p:sp>
    </p:spTree>
    <p:extLst>
      <p:ext uri="{BB962C8B-B14F-4D97-AF65-F5344CB8AC3E}">
        <p14:creationId xmlns:p14="http://schemas.microsoft.com/office/powerpoint/2010/main" val="1800812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232" y="842478"/>
            <a:ext cx="7422292" cy="3785652"/>
          </a:xfrm>
          <a:prstGeom prst="rect">
            <a:avLst/>
          </a:prstGeom>
        </p:spPr>
        <p:txBody>
          <a:bodyPr wrap="square">
            <a:spAutoFit/>
          </a:bodyPr>
          <a:lstStyle/>
          <a:p>
            <a:r>
              <a:rPr lang="en-GB" sz="2000" dirty="0">
                <a:solidFill>
                  <a:srgbClr val="000000"/>
                </a:solidFill>
                <a:latin typeface="system-ui"/>
              </a:rPr>
              <a:t>“For, behold, </a:t>
            </a:r>
            <a:r>
              <a:rPr lang="en-GB" sz="2000" b="1" dirty="0">
                <a:solidFill>
                  <a:srgbClr val="000000"/>
                </a:solidFill>
                <a:latin typeface="system-ui"/>
              </a:rPr>
              <a:t>in those </a:t>
            </a:r>
            <a:r>
              <a:rPr lang="en-GB" sz="2000" b="1" dirty="0" smtClean="0">
                <a:solidFill>
                  <a:srgbClr val="000000"/>
                </a:solidFill>
                <a:latin typeface="system-ui"/>
              </a:rPr>
              <a:t>days,</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in that </a:t>
            </a:r>
            <a:r>
              <a:rPr lang="en-GB" sz="2000" b="1" dirty="0" smtClean="0">
                <a:solidFill>
                  <a:srgbClr val="000000"/>
                </a:solidFill>
                <a:latin typeface="system-ui"/>
              </a:rPr>
              <a:t>time</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when </a:t>
            </a:r>
            <a:r>
              <a:rPr lang="en-GB" sz="2000" dirty="0">
                <a:solidFill>
                  <a:srgbClr val="000000"/>
                </a:solidFill>
                <a:latin typeface="system-ui"/>
              </a:rPr>
              <a:t>I </a:t>
            </a:r>
            <a:endParaRPr lang="en-GB" sz="2000" dirty="0" smtClean="0">
              <a:solidFill>
                <a:srgbClr val="000000"/>
              </a:solidFill>
              <a:latin typeface="system-ui"/>
            </a:endParaRPr>
          </a:p>
          <a:p>
            <a:r>
              <a:rPr lang="en-GB" sz="2000" dirty="0" smtClean="0">
                <a:solidFill>
                  <a:srgbClr val="000000"/>
                </a:solidFill>
                <a:latin typeface="system-ui"/>
              </a:rPr>
              <a:t>restore </a:t>
            </a:r>
            <a:r>
              <a:rPr lang="en-GB" sz="2000" dirty="0">
                <a:solidFill>
                  <a:srgbClr val="000000"/>
                </a:solidFill>
                <a:latin typeface="system-ui"/>
              </a:rPr>
              <a:t>t</a:t>
            </a:r>
            <a:r>
              <a:rPr lang="en-GB" sz="2000" dirty="0" smtClean="0">
                <a:solidFill>
                  <a:srgbClr val="000000"/>
                </a:solidFill>
                <a:latin typeface="system-ui"/>
              </a:rPr>
              <a:t>he </a:t>
            </a:r>
            <a:r>
              <a:rPr lang="en-GB" sz="2000" dirty="0">
                <a:solidFill>
                  <a:srgbClr val="000000"/>
                </a:solidFill>
                <a:latin typeface="system-ui"/>
              </a:rPr>
              <a:t>fortunes of Judah and Jerusalem</a:t>
            </a:r>
            <a:r>
              <a:rPr lang="en-GB" sz="2000" dirty="0" smtClean="0">
                <a:solidFill>
                  <a:srgbClr val="000000"/>
                </a:solidFill>
                <a:latin typeface="system-ui"/>
              </a:rPr>
              <a:t>,</a:t>
            </a:r>
            <a:r>
              <a:rPr lang="en-GB" sz="2000" b="1" baseline="30000" dirty="0">
                <a:solidFill>
                  <a:srgbClr val="000000"/>
                </a:solidFill>
                <a:latin typeface="system-ui"/>
              </a:rPr>
              <a:t> </a:t>
            </a:r>
            <a:r>
              <a:rPr lang="en-GB" sz="2000" b="1" dirty="0">
                <a:solidFill>
                  <a:srgbClr val="000000"/>
                </a:solidFill>
                <a:latin typeface="system-ui"/>
              </a:rPr>
              <a:t>I will </a:t>
            </a:r>
            <a:r>
              <a:rPr lang="en-GB" sz="2000" b="1" dirty="0" smtClean="0">
                <a:solidFill>
                  <a:srgbClr val="000000"/>
                </a:solidFill>
                <a:latin typeface="system-ui"/>
              </a:rPr>
              <a:t>gather</a:t>
            </a:r>
          </a:p>
          <a:p>
            <a:r>
              <a:rPr lang="en-GB" sz="2000" b="1" dirty="0" smtClean="0">
                <a:solidFill>
                  <a:srgbClr val="000000"/>
                </a:solidFill>
                <a:latin typeface="system-ui"/>
              </a:rPr>
              <a:t>all nations</a:t>
            </a:r>
            <a:r>
              <a:rPr lang="en-GB" sz="2000" dirty="0" smtClean="0">
                <a:solidFill>
                  <a:srgbClr val="000000"/>
                </a:solidFill>
                <a:latin typeface="system-ui"/>
              </a:rPr>
              <a:t>,</a:t>
            </a:r>
            <a:r>
              <a:rPr lang="en-GB" sz="2000" dirty="0">
                <a:latin typeface="system-ui"/>
              </a:rPr>
              <a:t> </a:t>
            </a:r>
            <a:r>
              <a:rPr lang="en-GB" sz="2000" dirty="0" smtClean="0">
                <a:solidFill>
                  <a:srgbClr val="000000"/>
                </a:solidFill>
                <a:latin typeface="system-ui"/>
              </a:rPr>
              <a:t>and </a:t>
            </a:r>
            <a:r>
              <a:rPr lang="en-GB" sz="2000" dirty="0">
                <a:solidFill>
                  <a:srgbClr val="000000"/>
                </a:solidFill>
                <a:latin typeface="system-ui"/>
              </a:rPr>
              <a:t>will bring them down into the valley of </a:t>
            </a:r>
            <a:r>
              <a:rPr lang="en-GB" sz="2000" dirty="0" smtClean="0">
                <a:solidFill>
                  <a:srgbClr val="000000"/>
                </a:solidFill>
                <a:latin typeface="system-ui"/>
              </a:rPr>
              <a:t>Jehoshaphat; and </a:t>
            </a:r>
            <a:r>
              <a:rPr lang="en-GB" sz="2000" b="1" dirty="0">
                <a:solidFill>
                  <a:srgbClr val="000000"/>
                </a:solidFill>
                <a:latin typeface="system-ui"/>
              </a:rPr>
              <a:t>I will execute judgment on them </a:t>
            </a:r>
            <a:r>
              <a:rPr lang="en-GB" sz="2000" b="1" dirty="0" smtClean="0">
                <a:solidFill>
                  <a:srgbClr val="000000"/>
                </a:solidFill>
                <a:latin typeface="system-ui"/>
              </a:rPr>
              <a:t>there</a:t>
            </a:r>
          </a:p>
          <a:p>
            <a:r>
              <a:rPr lang="en-GB" sz="2000" b="1" dirty="0" smtClean="0">
                <a:solidFill>
                  <a:srgbClr val="000000"/>
                </a:solidFill>
                <a:latin typeface="system-ui"/>
              </a:rPr>
              <a:t>for </a:t>
            </a:r>
            <a:r>
              <a:rPr lang="en-GB" sz="2000" b="1" dirty="0">
                <a:solidFill>
                  <a:srgbClr val="000000"/>
                </a:solidFill>
                <a:latin typeface="system-ui"/>
              </a:rPr>
              <a:t>my </a:t>
            </a:r>
            <a:r>
              <a:rPr lang="en-GB" sz="2000" b="1" dirty="0" smtClean="0">
                <a:solidFill>
                  <a:srgbClr val="000000"/>
                </a:solidFill>
                <a:latin typeface="system-ui"/>
              </a:rPr>
              <a:t>people,</a:t>
            </a:r>
            <a:r>
              <a:rPr lang="en-GB" sz="2000" b="1" dirty="0">
                <a:latin typeface="system-ui"/>
              </a:rPr>
              <a:t> </a:t>
            </a:r>
            <a:r>
              <a:rPr lang="en-GB" sz="2000" b="1" dirty="0" smtClean="0">
                <a:solidFill>
                  <a:srgbClr val="000000"/>
                </a:solidFill>
                <a:latin typeface="system-ui"/>
              </a:rPr>
              <a:t>and </a:t>
            </a:r>
            <a:r>
              <a:rPr lang="en-GB" sz="2000" b="1" dirty="0">
                <a:solidFill>
                  <a:srgbClr val="000000"/>
                </a:solidFill>
                <a:latin typeface="system-ui"/>
              </a:rPr>
              <a:t>for my heritage, Israel, whom they </a:t>
            </a:r>
            <a:endParaRPr lang="en-GB" sz="2000" b="1" dirty="0" smtClean="0">
              <a:solidFill>
                <a:srgbClr val="000000"/>
              </a:solidFill>
              <a:latin typeface="system-ui"/>
            </a:endParaRPr>
          </a:p>
          <a:p>
            <a:r>
              <a:rPr lang="en-GB" sz="2000" b="1" dirty="0" smtClean="0">
                <a:solidFill>
                  <a:srgbClr val="000000"/>
                </a:solidFill>
                <a:latin typeface="system-ui"/>
              </a:rPr>
              <a:t>have </a:t>
            </a:r>
            <a:r>
              <a:rPr lang="en-GB" sz="2000" b="1" dirty="0">
                <a:solidFill>
                  <a:srgbClr val="000000"/>
                </a:solidFill>
                <a:latin typeface="system-ui"/>
              </a:rPr>
              <a:t>scattered </a:t>
            </a:r>
            <a:r>
              <a:rPr lang="en-GB" sz="2000" b="1" dirty="0" smtClean="0">
                <a:solidFill>
                  <a:srgbClr val="000000"/>
                </a:solidFill>
                <a:latin typeface="system-ui"/>
              </a:rPr>
              <a:t>among </a:t>
            </a:r>
            <a:r>
              <a:rPr lang="en-GB" sz="2000" b="1" dirty="0" smtClean="0">
                <a:solidFill>
                  <a:srgbClr val="000000"/>
                </a:solidFill>
                <a:latin typeface="system-ui"/>
              </a:rPr>
              <a:t>the nations.</a:t>
            </a:r>
            <a:r>
              <a:rPr lang="en-GB" sz="2000" dirty="0" smtClean="0">
                <a:latin typeface="system-ui"/>
              </a:rPr>
              <a:t> </a:t>
            </a:r>
            <a:r>
              <a:rPr lang="en-GB" sz="2000" b="1" dirty="0" smtClean="0">
                <a:solidFill>
                  <a:srgbClr val="000000"/>
                </a:solidFill>
                <a:latin typeface="system-ui"/>
              </a:rPr>
              <a:t>They </a:t>
            </a:r>
            <a:r>
              <a:rPr lang="en-GB" sz="2000" b="1" dirty="0">
                <a:solidFill>
                  <a:srgbClr val="000000"/>
                </a:solidFill>
                <a:latin typeface="system-ui"/>
              </a:rPr>
              <a:t>have </a:t>
            </a:r>
            <a:r>
              <a:rPr lang="en-GB" sz="2000" b="1" dirty="0" smtClean="0">
                <a:solidFill>
                  <a:srgbClr val="000000"/>
                </a:solidFill>
                <a:latin typeface="system-ui"/>
              </a:rPr>
              <a:t>divided</a:t>
            </a:r>
          </a:p>
          <a:p>
            <a:r>
              <a:rPr lang="en-GB" sz="2000" b="1" dirty="0" smtClean="0">
                <a:solidFill>
                  <a:srgbClr val="000000"/>
                </a:solidFill>
                <a:latin typeface="system-ui"/>
              </a:rPr>
              <a:t>my </a:t>
            </a:r>
            <a:r>
              <a:rPr lang="en-GB" sz="2000" b="1" dirty="0">
                <a:solidFill>
                  <a:srgbClr val="000000"/>
                </a:solidFill>
                <a:latin typeface="system-ui"/>
              </a:rPr>
              <a:t>land</a:t>
            </a:r>
            <a:r>
              <a:rPr lang="en-GB" sz="2000" dirty="0" smtClean="0">
                <a:solidFill>
                  <a:srgbClr val="000000"/>
                </a:solidFill>
                <a:latin typeface="system-ui"/>
              </a:rPr>
              <a:t>,</a:t>
            </a:r>
            <a:r>
              <a:rPr lang="en-GB" sz="2000" dirty="0">
                <a:solidFill>
                  <a:srgbClr val="000000"/>
                </a:solidFill>
                <a:latin typeface="system-ui"/>
              </a:rPr>
              <a:t> and have </a:t>
            </a:r>
            <a:r>
              <a:rPr lang="en-GB" sz="2000" dirty="0" smtClean="0">
                <a:solidFill>
                  <a:srgbClr val="000000"/>
                </a:solidFill>
                <a:latin typeface="system-ui"/>
              </a:rPr>
              <a:t>cast </a:t>
            </a:r>
            <a:r>
              <a:rPr lang="en-GB" sz="2000" dirty="0">
                <a:solidFill>
                  <a:srgbClr val="000000"/>
                </a:solidFill>
                <a:latin typeface="system-ui"/>
              </a:rPr>
              <a:t>lots for my </a:t>
            </a:r>
            <a:r>
              <a:rPr lang="en-GB" sz="2000" dirty="0" smtClean="0">
                <a:solidFill>
                  <a:srgbClr val="000000"/>
                </a:solidFill>
                <a:latin typeface="system-ui"/>
              </a:rPr>
              <a:t>people,</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have </a:t>
            </a:r>
            <a:r>
              <a:rPr lang="en-GB" sz="2000" dirty="0" smtClean="0">
                <a:solidFill>
                  <a:srgbClr val="000000"/>
                </a:solidFill>
                <a:latin typeface="system-ui"/>
              </a:rPr>
              <a:t>given</a:t>
            </a:r>
          </a:p>
          <a:p>
            <a:r>
              <a:rPr lang="en-GB" sz="2000" dirty="0" smtClean="0">
                <a:solidFill>
                  <a:srgbClr val="000000"/>
                </a:solidFill>
                <a:latin typeface="system-ui"/>
              </a:rPr>
              <a:t>a </a:t>
            </a:r>
            <a:r>
              <a:rPr lang="en-GB" sz="2000" dirty="0">
                <a:solidFill>
                  <a:srgbClr val="000000"/>
                </a:solidFill>
                <a:latin typeface="system-ui"/>
              </a:rPr>
              <a:t>boy for a </a:t>
            </a:r>
            <a:r>
              <a:rPr lang="en-GB" sz="2000" dirty="0" smtClean="0">
                <a:solidFill>
                  <a:srgbClr val="000000"/>
                </a:solidFill>
                <a:latin typeface="system-ui"/>
              </a:rPr>
              <a:t>prostitute,</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sold a girl for wine, that they may </a:t>
            </a:r>
            <a:endParaRPr lang="en-GB" sz="2000" dirty="0" smtClean="0">
              <a:solidFill>
                <a:srgbClr val="000000"/>
              </a:solidFill>
              <a:latin typeface="system-ui"/>
            </a:endParaRPr>
          </a:p>
          <a:p>
            <a:r>
              <a:rPr lang="en-GB" sz="2000" dirty="0" smtClean="0">
                <a:solidFill>
                  <a:srgbClr val="000000"/>
                </a:solidFill>
                <a:latin typeface="system-ui"/>
              </a:rPr>
              <a:t>drink </a:t>
            </a:r>
            <a:r>
              <a:rPr lang="en-GB" sz="2000" dirty="0" smtClean="0">
                <a:solidFill>
                  <a:srgbClr val="000000"/>
                </a:solidFill>
                <a:latin typeface="system-ui"/>
              </a:rPr>
              <a:t>... </a:t>
            </a:r>
            <a:r>
              <a:rPr lang="en-GB" sz="2000" b="1" dirty="0">
                <a:solidFill>
                  <a:srgbClr val="000000"/>
                </a:solidFill>
                <a:latin typeface="system-ui"/>
              </a:rPr>
              <a:t>Proclaim this </a:t>
            </a:r>
            <a:r>
              <a:rPr lang="en-GB" sz="2000" b="1" dirty="0" smtClean="0">
                <a:solidFill>
                  <a:srgbClr val="000000"/>
                </a:solidFill>
                <a:latin typeface="system-ui"/>
              </a:rPr>
              <a:t>among </a:t>
            </a:r>
            <a:r>
              <a:rPr lang="en-GB" sz="2000" b="1" dirty="0">
                <a:solidFill>
                  <a:srgbClr val="000000"/>
                </a:solidFill>
                <a:latin typeface="system-ui"/>
              </a:rPr>
              <a:t>the nations</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a:t>
            </a:r>
            <a:r>
              <a:rPr lang="en-GB" sz="2000" dirty="0">
                <a:solidFill>
                  <a:srgbClr val="000000"/>
                </a:solidFill>
                <a:latin typeface="system-ui"/>
              </a:rPr>
              <a:t>Prepare for </a:t>
            </a:r>
            <a:r>
              <a:rPr lang="en-GB" sz="2000" dirty="0" smtClean="0">
                <a:solidFill>
                  <a:srgbClr val="000000"/>
                </a:solidFill>
                <a:latin typeface="system-ui"/>
              </a:rPr>
              <a:t>war!</a:t>
            </a:r>
            <a:r>
              <a:rPr lang="en-GB" sz="2000" dirty="0" smtClean="0">
                <a:latin typeface="system-ui"/>
              </a:rPr>
              <a:t> </a:t>
            </a:r>
            <a:endParaRPr lang="en-GB" sz="2000" dirty="0" smtClean="0">
              <a:latin typeface="system-ui"/>
            </a:endParaRPr>
          </a:p>
          <a:p>
            <a:r>
              <a:rPr lang="en-GB" sz="2000" dirty="0" smtClean="0">
                <a:solidFill>
                  <a:srgbClr val="000000"/>
                </a:solidFill>
                <a:latin typeface="system-ui"/>
              </a:rPr>
              <a:t>Stir </a:t>
            </a:r>
            <a:r>
              <a:rPr lang="en-GB" sz="2000" dirty="0">
                <a:solidFill>
                  <a:srgbClr val="000000"/>
                </a:solidFill>
                <a:latin typeface="system-ui"/>
              </a:rPr>
              <a:t>up the mighty </a:t>
            </a:r>
            <a:r>
              <a:rPr lang="en-GB" sz="2000" dirty="0" smtClean="0">
                <a:solidFill>
                  <a:srgbClr val="000000"/>
                </a:solidFill>
                <a:latin typeface="system-ui"/>
              </a:rPr>
              <a:t>men. </a:t>
            </a:r>
            <a:r>
              <a:rPr lang="en-GB" sz="2000" b="1" dirty="0" smtClean="0">
                <a:solidFill>
                  <a:srgbClr val="000000"/>
                </a:solidFill>
                <a:latin typeface="system-ui"/>
              </a:rPr>
              <a:t>Let </a:t>
            </a:r>
            <a:r>
              <a:rPr lang="en-GB" sz="2000" b="1" dirty="0">
                <a:solidFill>
                  <a:srgbClr val="000000"/>
                </a:solidFill>
                <a:latin typeface="system-ui"/>
              </a:rPr>
              <a:t>all the warriors draw </a:t>
            </a:r>
            <a:r>
              <a:rPr lang="en-GB" sz="2000" b="1" dirty="0" smtClean="0">
                <a:solidFill>
                  <a:srgbClr val="000000"/>
                </a:solidFill>
                <a:latin typeface="system-ui"/>
              </a:rPr>
              <a:t>near</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Let </a:t>
            </a:r>
            <a:endParaRPr lang="en-GB" sz="2000" dirty="0" smtClean="0">
              <a:solidFill>
                <a:srgbClr val="000000"/>
              </a:solidFill>
              <a:latin typeface="system-ui"/>
            </a:endParaRPr>
          </a:p>
          <a:p>
            <a:r>
              <a:rPr lang="en-GB" sz="2000" dirty="0" smtClean="0">
                <a:solidFill>
                  <a:srgbClr val="000000"/>
                </a:solidFill>
                <a:latin typeface="system-ui"/>
              </a:rPr>
              <a:t>them </a:t>
            </a:r>
            <a:r>
              <a:rPr lang="en-GB" sz="2000" dirty="0">
                <a:solidFill>
                  <a:srgbClr val="000000"/>
                </a:solidFill>
                <a:latin typeface="system-ui"/>
              </a:rPr>
              <a:t>come up</a:t>
            </a:r>
            <a:r>
              <a:rPr lang="en-GB" sz="2000" dirty="0" smtClean="0">
                <a:solidFill>
                  <a:srgbClr val="000000"/>
                </a:solidFill>
                <a:latin typeface="system-ui"/>
              </a:rPr>
              <a:t>.</a:t>
            </a:r>
            <a:r>
              <a:rPr lang="en-GB" sz="2000" dirty="0">
                <a:solidFill>
                  <a:srgbClr val="000000"/>
                </a:solidFill>
                <a:latin typeface="system-ui"/>
              </a:rPr>
              <a:t> Beat your </a:t>
            </a:r>
            <a:r>
              <a:rPr lang="en-GB" sz="2000" dirty="0" smtClean="0">
                <a:solidFill>
                  <a:srgbClr val="000000"/>
                </a:solidFill>
                <a:latin typeface="system-ui"/>
              </a:rPr>
              <a:t>ploughshares </a:t>
            </a:r>
            <a:r>
              <a:rPr lang="en-GB" sz="2000" dirty="0">
                <a:solidFill>
                  <a:srgbClr val="000000"/>
                </a:solidFill>
                <a:latin typeface="system-ui"/>
              </a:rPr>
              <a:t>into </a:t>
            </a:r>
            <a:r>
              <a:rPr lang="en-GB" sz="2000" dirty="0" smtClean="0">
                <a:solidFill>
                  <a:srgbClr val="000000"/>
                </a:solidFill>
                <a:latin typeface="system-ui"/>
              </a:rPr>
              <a:t>swords,</a:t>
            </a:r>
            <a:r>
              <a:rPr lang="en-GB" sz="2000" dirty="0">
                <a:latin typeface="system-ui"/>
              </a:rPr>
              <a:t> </a:t>
            </a:r>
            <a:r>
              <a:rPr lang="en-GB" sz="2000" dirty="0" smtClean="0">
                <a:solidFill>
                  <a:srgbClr val="000000"/>
                </a:solidFill>
                <a:latin typeface="system-ui"/>
              </a:rPr>
              <a:t>and </a:t>
            </a:r>
            <a:r>
              <a:rPr lang="en-GB" sz="2000" dirty="0">
                <a:solidFill>
                  <a:srgbClr val="000000"/>
                </a:solidFill>
                <a:latin typeface="system-ui"/>
              </a:rPr>
              <a:t>your pruning hooks into </a:t>
            </a:r>
            <a:r>
              <a:rPr lang="en-GB" sz="2000" dirty="0" smtClean="0">
                <a:solidFill>
                  <a:srgbClr val="000000"/>
                </a:solidFill>
                <a:latin typeface="system-ui"/>
              </a:rPr>
              <a:t>spears.</a:t>
            </a:r>
            <a:r>
              <a:rPr lang="en-GB" sz="2000" dirty="0" smtClean="0">
                <a:latin typeface="system-ui"/>
              </a:rPr>
              <a:t> </a:t>
            </a:r>
            <a:r>
              <a:rPr lang="en-GB" sz="2000" dirty="0" smtClean="0">
                <a:solidFill>
                  <a:srgbClr val="000000"/>
                </a:solidFill>
                <a:latin typeface="system-ui"/>
              </a:rPr>
              <a:t>Let </a:t>
            </a:r>
            <a:r>
              <a:rPr lang="en-GB" sz="2000" dirty="0">
                <a:solidFill>
                  <a:srgbClr val="000000"/>
                </a:solidFill>
                <a:latin typeface="system-ui"/>
              </a:rPr>
              <a:t>the weak say, ‘I am </a:t>
            </a:r>
            <a:r>
              <a:rPr lang="en-GB" sz="2000" dirty="0" smtClean="0">
                <a:solidFill>
                  <a:srgbClr val="000000"/>
                </a:solidFill>
                <a:latin typeface="system-ui"/>
              </a:rPr>
              <a:t>strong</a:t>
            </a:r>
            <a:r>
              <a:rPr lang="en-GB" sz="2000" dirty="0" smtClean="0">
                <a:solidFill>
                  <a:srgbClr val="000000"/>
                </a:solidFill>
                <a:latin typeface="system-ui"/>
              </a:rPr>
              <a:t>.’</a:t>
            </a:r>
            <a:endParaRPr lang="en-GB" sz="2000" dirty="0">
              <a:latin typeface="system-ui"/>
            </a:endParaRPr>
          </a:p>
        </p:txBody>
      </p:sp>
      <p:sp>
        <p:nvSpPr>
          <p:cNvPr id="3" name="Rectangle 2"/>
          <p:cNvSpPr/>
          <p:nvPr/>
        </p:nvSpPr>
        <p:spPr>
          <a:xfrm>
            <a:off x="181232" y="4710509"/>
            <a:ext cx="10832757" cy="1938992"/>
          </a:xfrm>
          <a:prstGeom prst="rect">
            <a:avLst/>
          </a:prstGeom>
        </p:spPr>
        <p:txBody>
          <a:bodyPr wrap="square">
            <a:spAutoFit/>
          </a:bodyPr>
          <a:lstStyle/>
          <a:p>
            <a:pPr lvl="0"/>
            <a:r>
              <a:rPr lang="en-GB" sz="2000" baseline="30000" dirty="0">
                <a:solidFill>
                  <a:srgbClr val="000000"/>
                </a:solidFill>
                <a:latin typeface="system-ui"/>
              </a:rPr>
              <a:t> </a:t>
            </a:r>
            <a:r>
              <a:rPr lang="en-GB" sz="2000" b="1" dirty="0" smtClean="0">
                <a:solidFill>
                  <a:srgbClr val="000000"/>
                </a:solidFill>
                <a:latin typeface="system-ui"/>
              </a:rPr>
              <a:t>Hurry and </a:t>
            </a:r>
            <a:r>
              <a:rPr lang="en-GB" sz="2000" b="1" dirty="0">
                <a:solidFill>
                  <a:srgbClr val="000000"/>
                </a:solidFill>
                <a:latin typeface="system-ui"/>
              </a:rPr>
              <a:t>come</a:t>
            </a:r>
            <a:r>
              <a:rPr lang="en-GB" sz="2000" dirty="0">
                <a:solidFill>
                  <a:srgbClr val="000000"/>
                </a:solidFill>
                <a:latin typeface="system-ui"/>
              </a:rPr>
              <a:t>, all you surrounding nations,</a:t>
            </a:r>
            <a:r>
              <a:rPr lang="en-GB" sz="2000" dirty="0">
                <a:solidFill>
                  <a:prstClr val="black"/>
                </a:solidFill>
                <a:latin typeface="system-ui"/>
              </a:rPr>
              <a:t> </a:t>
            </a:r>
            <a:r>
              <a:rPr lang="en-GB" sz="2000" dirty="0">
                <a:solidFill>
                  <a:srgbClr val="000000"/>
                </a:solidFill>
                <a:latin typeface="system-ui"/>
              </a:rPr>
              <a:t>and gather yourselves together.”</a:t>
            </a:r>
            <a:r>
              <a:rPr lang="en-GB" sz="2000" dirty="0">
                <a:solidFill>
                  <a:prstClr val="black"/>
                </a:solidFill>
                <a:latin typeface="system-ui"/>
              </a:rPr>
              <a:t> </a:t>
            </a:r>
            <a:r>
              <a:rPr lang="en-GB" sz="2000" b="1" dirty="0">
                <a:solidFill>
                  <a:srgbClr val="000000"/>
                </a:solidFill>
                <a:latin typeface="system-ui"/>
              </a:rPr>
              <a:t>Cause your mighty ones to come </a:t>
            </a:r>
            <a:r>
              <a:rPr lang="en-GB" sz="2000" dirty="0">
                <a:solidFill>
                  <a:srgbClr val="000000"/>
                </a:solidFill>
                <a:latin typeface="system-ui"/>
              </a:rPr>
              <a:t>down there, Yahweh.</a:t>
            </a:r>
            <a:r>
              <a:rPr lang="en-GB" sz="2000" b="1" baseline="30000" dirty="0">
                <a:solidFill>
                  <a:srgbClr val="000000"/>
                </a:solidFill>
                <a:latin typeface="system-ui"/>
              </a:rPr>
              <a:t> </a:t>
            </a:r>
            <a:r>
              <a:rPr lang="en-GB" sz="2000" dirty="0">
                <a:solidFill>
                  <a:srgbClr val="000000"/>
                </a:solidFill>
                <a:latin typeface="system-ui"/>
              </a:rPr>
              <a:t>“Let the nations arouse themselves, and come up to the valley of Jehoshaphat; for there </a:t>
            </a:r>
            <a:r>
              <a:rPr lang="en-GB" sz="2000" b="1" dirty="0">
                <a:solidFill>
                  <a:srgbClr val="000000"/>
                </a:solidFill>
                <a:latin typeface="system-ui"/>
              </a:rPr>
              <a:t>I will sit to judge all the surrounding nations</a:t>
            </a:r>
            <a:r>
              <a:rPr lang="en-GB" sz="2000" dirty="0">
                <a:solidFill>
                  <a:srgbClr val="000000"/>
                </a:solidFill>
                <a:latin typeface="system-ui"/>
              </a:rPr>
              <a:t>.</a:t>
            </a:r>
            <a:r>
              <a:rPr lang="en-GB" sz="2000" dirty="0">
                <a:solidFill>
                  <a:prstClr val="black"/>
                </a:solidFill>
                <a:latin typeface="system-ui"/>
              </a:rPr>
              <a:t> </a:t>
            </a:r>
            <a:r>
              <a:rPr lang="en-GB" sz="2000" dirty="0">
                <a:solidFill>
                  <a:srgbClr val="000000"/>
                </a:solidFill>
                <a:latin typeface="system-ui"/>
              </a:rPr>
              <a:t>Put in the sickle;</a:t>
            </a:r>
            <a:r>
              <a:rPr lang="en-GB" sz="2000" dirty="0">
                <a:solidFill>
                  <a:prstClr val="black"/>
                </a:solidFill>
                <a:latin typeface="system-ui"/>
              </a:rPr>
              <a:t> </a:t>
            </a:r>
            <a:r>
              <a:rPr lang="en-GB" sz="2000" dirty="0">
                <a:solidFill>
                  <a:srgbClr val="000000"/>
                </a:solidFill>
                <a:latin typeface="system-ui"/>
              </a:rPr>
              <a:t>for the harvest is ripe. Come, tread, for the wine press is full,</a:t>
            </a:r>
            <a:r>
              <a:rPr lang="en-GB" sz="2000" dirty="0">
                <a:solidFill>
                  <a:prstClr val="black"/>
                </a:solidFill>
                <a:latin typeface="system-ui"/>
              </a:rPr>
              <a:t> </a:t>
            </a:r>
            <a:r>
              <a:rPr lang="en-GB" sz="2000" dirty="0">
                <a:solidFill>
                  <a:srgbClr val="000000"/>
                </a:solidFill>
                <a:latin typeface="system-ui"/>
              </a:rPr>
              <a:t>the vats overflow, for their wickedness is great.”</a:t>
            </a:r>
            <a:r>
              <a:rPr lang="en-GB" sz="2000" dirty="0">
                <a:solidFill>
                  <a:prstClr val="black"/>
                </a:solidFill>
                <a:latin typeface="system-ui"/>
              </a:rPr>
              <a:t> </a:t>
            </a:r>
            <a:r>
              <a:rPr lang="en-GB" sz="2000" dirty="0">
                <a:solidFill>
                  <a:srgbClr val="000000"/>
                </a:solidFill>
                <a:latin typeface="system-ui"/>
              </a:rPr>
              <a:t>Multitudes, multitudes in the valley of decision!</a:t>
            </a:r>
            <a:r>
              <a:rPr lang="en-GB" sz="2000" dirty="0">
                <a:solidFill>
                  <a:prstClr val="black"/>
                </a:solidFill>
                <a:latin typeface="system-ui"/>
              </a:rPr>
              <a:t> </a:t>
            </a:r>
            <a:r>
              <a:rPr lang="en-GB" sz="2000" b="1" dirty="0">
                <a:solidFill>
                  <a:srgbClr val="000000"/>
                </a:solidFill>
                <a:latin typeface="system-ui"/>
              </a:rPr>
              <a:t>For the day of Yahweh is near, in the valley of decision. </a:t>
            </a:r>
            <a:r>
              <a:rPr lang="en-GB" sz="2000" dirty="0">
                <a:solidFill>
                  <a:srgbClr val="000000"/>
                </a:solidFill>
                <a:latin typeface="system-ui"/>
              </a:rPr>
              <a:t>Joel 3:1-3, 9-14</a:t>
            </a:r>
            <a:endParaRPr lang="en-GB" sz="2000" dirty="0">
              <a:solidFill>
                <a:prstClr val="black"/>
              </a:solidFill>
              <a:latin typeface="system-ui"/>
            </a:endParaRPr>
          </a:p>
        </p:txBody>
      </p:sp>
      <p:sp>
        <p:nvSpPr>
          <p:cNvPr id="4" name="TextBox 3"/>
          <p:cNvSpPr txBox="1"/>
          <p:nvPr/>
        </p:nvSpPr>
        <p:spPr>
          <a:xfrm>
            <a:off x="1787186" y="247291"/>
            <a:ext cx="3268652" cy="461665"/>
          </a:xfrm>
          <a:prstGeom prst="rect">
            <a:avLst/>
          </a:prstGeom>
          <a:noFill/>
        </p:spPr>
        <p:txBody>
          <a:bodyPr wrap="none" rtlCol="0">
            <a:spAutoFit/>
          </a:bodyPr>
          <a:lstStyle/>
          <a:p>
            <a:r>
              <a:rPr lang="en-GB" sz="2400" b="1" dirty="0" smtClean="0">
                <a:latin typeface="system-ui"/>
              </a:rPr>
              <a:t>A Previous Prophecy</a:t>
            </a:r>
            <a:endParaRPr lang="en-GB" sz="2400" b="1" dirty="0">
              <a:latin typeface="system-ui"/>
            </a:endParaRPr>
          </a:p>
        </p:txBody>
      </p:sp>
    </p:spTree>
    <p:extLst>
      <p:ext uri="{BB962C8B-B14F-4D97-AF65-F5344CB8AC3E}">
        <p14:creationId xmlns:p14="http://schemas.microsoft.com/office/powerpoint/2010/main" val="2705220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511" y="1353961"/>
            <a:ext cx="6549081" cy="1323439"/>
          </a:xfrm>
          <a:prstGeom prst="rect">
            <a:avLst/>
          </a:prstGeom>
        </p:spPr>
        <p:txBody>
          <a:bodyPr wrap="square">
            <a:spAutoFit/>
          </a:bodyPr>
          <a:lstStyle/>
          <a:p>
            <a:r>
              <a:rPr lang="en-GB" sz="2000" b="1" dirty="0" smtClean="0">
                <a:solidFill>
                  <a:srgbClr val="000000"/>
                </a:solidFill>
                <a:latin typeface="system-ui"/>
              </a:rPr>
              <a:t>“In </a:t>
            </a:r>
            <a:r>
              <a:rPr lang="en-GB" sz="2000" b="1" dirty="0">
                <a:solidFill>
                  <a:srgbClr val="000000"/>
                </a:solidFill>
                <a:latin typeface="system-ui"/>
              </a:rPr>
              <a:t>that day,” says Yahweh, “I will strike </a:t>
            </a:r>
            <a:r>
              <a:rPr lang="en-GB" sz="2000" dirty="0">
                <a:solidFill>
                  <a:srgbClr val="000000"/>
                </a:solidFill>
                <a:latin typeface="system-ui"/>
              </a:rPr>
              <a:t>every horse with </a:t>
            </a:r>
            <a:r>
              <a:rPr lang="en-GB" sz="2000" b="1" dirty="0">
                <a:solidFill>
                  <a:srgbClr val="000000"/>
                </a:solidFill>
                <a:latin typeface="system-ui"/>
              </a:rPr>
              <a:t>terror</a:t>
            </a:r>
            <a:r>
              <a:rPr lang="en-GB" sz="2000" dirty="0">
                <a:solidFill>
                  <a:srgbClr val="000000"/>
                </a:solidFill>
                <a:latin typeface="system-ui"/>
              </a:rPr>
              <a:t>, and his rider with </a:t>
            </a:r>
            <a:r>
              <a:rPr lang="en-GB" sz="2000" b="1" dirty="0">
                <a:solidFill>
                  <a:srgbClr val="000000"/>
                </a:solidFill>
                <a:latin typeface="system-ui"/>
              </a:rPr>
              <a:t>madness</a:t>
            </a:r>
            <a:r>
              <a:rPr lang="en-GB" sz="2000" dirty="0">
                <a:solidFill>
                  <a:srgbClr val="000000"/>
                </a:solidFill>
                <a:latin typeface="system-ui"/>
              </a:rPr>
              <a:t>; and </a:t>
            </a:r>
            <a:r>
              <a:rPr lang="en-GB" sz="2000" b="1" dirty="0">
                <a:solidFill>
                  <a:srgbClr val="000000"/>
                </a:solidFill>
                <a:latin typeface="system-ui"/>
              </a:rPr>
              <a:t>I will open my eyes on the house of Judah</a:t>
            </a:r>
            <a:r>
              <a:rPr lang="en-GB" sz="2000" dirty="0">
                <a:solidFill>
                  <a:srgbClr val="000000"/>
                </a:solidFill>
                <a:latin typeface="system-ui"/>
              </a:rPr>
              <a:t>, and will strike every horse of the peoples with </a:t>
            </a:r>
            <a:r>
              <a:rPr lang="en-GB" sz="2000" b="1" dirty="0">
                <a:solidFill>
                  <a:srgbClr val="000000"/>
                </a:solidFill>
                <a:latin typeface="system-ui"/>
              </a:rPr>
              <a:t>blindness</a:t>
            </a:r>
            <a:r>
              <a:rPr lang="en-GB" sz="2000" dirty="0">
                <a:solidFill>
                  <a:srgbClr val="000000"/>
                </a:solidFill>
                <a:latin typeface="system-ui"/>
              </a:rPr>
              <a:t>. </a:t>
            </a:r>
            <a:r>
              <a:rPr lang="en-GB" sz="2000" dirty="0" smtClean="0">
                <a:solidFill>
                  <a:srgbClr val="000000"/>
                </a:solidFill>
                <a:latin typeface="system-ui"/>
              </a:rPr>
              <a:t>Zech. 12:4</a:t>
            </a:r>
            <a:endParaRPr lang="en-GB" sz="2000" dirty="0"/>
          </a:p>
        </p:txBody>
      </p:sp>
      <p:sp>
        <p:nvSpPr>
          <p:cNvPr id="3" name="Rectangle 2"/>
          <p:cNvSpPr/>
          <p:nvPr/>
        </p:nvSpPr>
        <p:spPr>
          <a:xfrm>
            <a:off x="329511" y="3397247"/>
            <a:ext cx="7422293" cy="2862322"/>
          </a:xfrm>
          <a:prstGeom prst="rect">
            <a:avLst/>
          </a:prstGeom>
        </p:spPr>
        <p:txBody>
          <a:bodyPr wrap="square">
            <a:spAutoFit/>
          </a:bodyPr>
          <a:lstStyle/>
          <a:p>
            <a:r>
              <a:rPr lang="en-GB" sz="2000" dirty="0">
                <a:solidFill>
                  <a:srgbClr val="000000"/>
                </a:solidFill>
                <a:latin typeface="system-ui"/>
              </a:rPr>
              <a:t>But </a:t>
            </a:r>
            <a:r>
              <a:rPr lang="en-GB" sz="2000" b="1" dirty="0">
                <a:solidFill>
                  <a:srgbClr val="000000"/>
                </a:solidFill>
                <a:latin typeface="system-ui"/>
              </a:rPr>
              <a:t>it shall come to pass, if you </a:t>
            </a:r>
            <a:r>
              <a:rPr lang="en-GB" sz="2000" b="1" dirty="0" smtClean="0">
                <a:solidFill>
                  <a:srgbClr val="000000"/>
                </a:solidFill>
                <a:latin typeface="system-ui"/>
              </a:rPr>
              <a:t>[Israel] will </a:t>
            </a:r>
            <a:r>
              <a:rPr lang="en-GB" sz="2000" b="1" dirty="0">
                <a:solidFill>
                  <a:srgbClr val="000000"/>
                </a:solidFill>
                <a:latin typeface="system-ui"/>
              </a:rPr>
              <a:t>not listen to Yahweh your God’s voice</a:t>
            </a:r>
            <a:r>
              <a:rPr lang="en-GB" sz="2000" dirty="0">
                <a:solidFill>
                  <a:srgbClr val="000000"/>
                </a:solidFill>
                <a:latin typeface="system-ui"/>
              </a:rPr>
              <a:t>, to observe to do all his commandments and his statutes which I command you today, that </a:t>
            </a:r>
            <a:r>
              <a:rPr lang="en-GB" sz="2000" b="1" dirty="0">
                <a:solidFill>
                  <a:srgbClr val="000000"/>
                </a:solidFill>
                <a:latin typeface="system-ui"/>
              </a:rPr>
              <a:t>all these curses will come on you </a:t>
            </a:r>
            <a:r>
              <a:rPr lang="en-GB" sz="2000" dirty="0">
                <a:solidFill>
                  <a:srgbClr val="000000"/>
                </a:solidFill>
                <a:latin typeface="system-ui"/>
              </a:rPr>
              <a:t>and overtake </a:t>
            </a:r>
            <a:r>
              <a:rPr lang="en-GB" sz="2000" dirty="0" smtClean="0">
                <a:solidFill>
                  <a:srgbClr val="000000"/>
                </a:solidFill>
                <a:latin typeface="system-ui"/>
              </a:rPr>
              <a:t>you ... </a:t>
            </a:r>
            <a:r>
              <a:rPr lang="en-GB" sz="2000" b="1" dirty="0">
                <a:solidFill>
                  <a:srgbClr val="000000"/>
                </a:solidFill>
                <a:latin typeface="system-ui"/>
              </a:rPr>
              <a:t>Yahweh will strike you with madness, with blindness, and with astonishment </a:t>
            </a:r>
            <a:r>
              <a:rPr lang="en-GB" sz="2000" b="1" dirty="0" smtClean="0">
                <a:solidFill>
                  <a:srgbClr val="000000"/>
                </a:solidFill>
                <a:latin typeface="system-ui"/>
              </a:rPr>
              <a:t>[terror] of </a:t>
            </a:r>
            <a:r>
              <a:rPr lang="en-GB" sz="2000" b="1" dirty="0">
                <a:solidFill>
                  <a:srgbClr val="000000"/>
                </a:solidFill>
                <a:latin typeface="system-ui"/>
              </a:rPr>
              <a:t>heart</a:t>
            </a:r>
            <a:r>
              <a:rPr lang="en-GB" sz="2000" dirty="0">
                <a:solidFill>
                  <a:srgbClr val="000000"/>
                </a:solidFill>
                <a:latin typeface="system-ui"/>
              </a:rPr>
              <a:t>. </a:t>
            </a:r>
            <a:r>
              <a:rPr lang="en-GB" sz="2000" dirty="0" smtClean="0">
                <a:solidFill>
                  <a:srgbClr val="000000"/>
                </a:solidFill>
                <a:latin typeface="system-ui"/>
              </a:rPr>
              <a:t>You </a:t>
            </a:r>
            <a:r>
              <a:rPr lang="en-GB" sz="2000" dirty="0">
                <a:solidFill>
                  <a:srgbClr val="000000"/>
                </a:solidFill>
                <a:latin typeface="system-ui"/>
              </a:rPr>
              <a:t>will grope at noonday, as the blind gropes in darkness, and you shall not prosper in your ways. </a:t>
            </a:r>
            <a:r>
              <a:rPr lang="en-GB" sz="2000" b="1" dirty="0">
                <a:solidFill>
                  <a:srgbClr val="000000"/>
                </a:solidFill>
                <a:latin typeface="system-ui"/>
              </a:rPr>
              <a:t>You will only be oppressed </a:t>
            </a:r>
            <a:r>
              <a:rPr lang="en-GB" sz="2000" dirty="0">
                <a:solidFill>
                  <a:srgbClr val="000000"/>
                </a:solidFill>
                <a:latin typeface="system-ui"/>
              </a:rPr>
              <a:t>and robbed always, and </a:t>
            </a:r>
            <a:r>
              <a:rPr lang="en-GB" sz="2000" b="1" dirty="0">
                <a:solidFill>
                  <a:srgbClr val="000000"/>
                </a:solidFill>
                <a:latin typeface="system-ui"/>
              </a:rPr>
              <a:t>there will be no one to save you. </a:t>
            </a:r>
            <a:r>
              <a:rPr lang="en-GB" sz="2000" dirty="0" smtClean="0">
                <a:solidFill>
                  <a:srgbClr val="000000"/>
                </a:solidFill>
                <a:latin typeface="system-ui"/>
              </a:rPr>
              <a:t>Deut. 28:15, 28-29</a:t>
            </a:r>
            <a:endParaRPr lang="en-GB" sz="2000" dirty="0"/>
          </a:p>
        </p:txBody>
      </p:sp>
      <p:sp>
        <p:nvSpPr>
          <p:cNvPr id="4" name="TextBox 3"/>
          <p:cNvSpPr txBox="1"/>
          <p:nvPr/>
        </p:nvSpPr>
        <p:spPr>
          <a:xfrm>
            <a:off x="1359243" y="247136"/>
            <a:ext cx="3319948" cy="461665"/>
          </a:xfrm>
          <a:prstGeom prst="rect">
            <a:avLst/>
          </a:prstGeom>
          <a:noFill/>
        </p:spPr>
        <p:txBody>
          <a:bodyPr wrap="none" rtlCol="0">
            <a:spAutoFit/>
          </a:bodyPr>
          <a:lstStyle/>
          <a:p>
            <a:r>
              <a:rPr lang="en-GB" sz="2400" b="1" dirty="0" smtClean="0">
                <a:latin typeface="system-ui"/>
              </a:rPr>
              <a:t>God’s Perfect Justice</a:t>
            </a:r>
            <a:endParaRPr lang="en-GB" sz="2400" b="1" dirty="0">
              <a:latin typeface="system-ui"/>
            </a:endParaRPr>
          </a:p>
        </p:txBody>
      </p:sp>
      <p:sp>
        <p:nvSpPr>
          <p:cNvPr id="5" name="TextBox 4"/>
          <p:cNvSpPr txBox="1"/>
          <p:nvPr/>
        </p:nvSpPr>
        <p:spPr>
          <a:xfrm>
            <a:off x="2031698" y="937482"/>
            <a:ext cx="1978427" cy="400110"/>
          </a:xfrm>
          <a:prstGeom prst="rect">
            <a:avLst/>
          </a:prstGeom>
          <a:noFill/>
        </p:spPr>
        <p:txBody>
          <a:bodyPr wrap="none" rtlCol="0">
            <a:spAutoFit/>
          </a:bodyPr>
          <a:lstStyle/>
          <a:p>
            <a:r>
              <a:rPr lang="en-GB" sz="2000" b="1" dirty="0" smtClean="0">
                <a:latin typeface="system-ui"/>
              </a:rPr>
              <a:t>On the nations</a:t>
            </a:r>
            <a:endParaRPr lang="en-GB" sz="2000" b="1" dirty="0">
              <a:latin typeface="system-ui"/>
            </a:endParaRPr>
          </a:p>
        </p:txBody>
      </p:sp>
      <p:sp>
        <p:nvSpPr>
          <p:cNvPr id="6" name="TextBox 5"/>
          <p:cNvSpPr txBox="1"/>
          <p:nvPr/>
        </p:nvSpPr>
        <p:spPr>
          <a:xfrm>
            <a:off x="2258632" y="2922450"/>
            <a:ext cx="1279517" cy="400110"/>
          </a:xfrm>
          <a:prstGeom prst="rect">
            <a:avLst/>
          </a:prstGeom>
          <a:noFill/>
        </p:spPr>
        <p:txBody>
          <a:bodyPr wrap="none" rtlCol="0">
            <a:spAutoFit/>
          </a:bodyPr>
          <a:lstStyle/>
          <a:p>
            <a:r>
              <a:rPr lang="en-GB" sz="2000" b="1" dirty="0" smtClean="0">
                <a:latin typeface="system-ui"/>
              </a:rPr>
              <a:t>On Israel</a:t>
            </a:r>
            <a:endParaRPr lang="en-GB" sz="2000" b="1" dirty="0">
              <a:latin typeface="system-ui"/>
            </a:endParaRPr>
          </a:p>
        </p:txBody>
      </p:sp>
    </p:spTree>
    <p:extLst>
      <p:ext uri="{BB962C8B-B14F-4D97-AF65-F5344CB8AC3E}">
        <p14:creationId xmlns:p14="http://schemas.microsoft.com/office/powerpoint/2010/main" val="2934655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1978" y="345990"/>
            <a:ext cx="6516130" cy="461665"/>
          </a:xfrm>
          <a:prstGeom prst="rect">
            <a:avLst/>
          </a:prstGeom>
          <a:noFill/>
        </p:spPr>
        <p:txBody>
          <a:bodyPr wrap="square" rtlCol="0">
            <a:spAutoFit/>
          </a:bodyPr>
          <a:lstStyle/>
          <a:p>
            <a:r>
              <a:rPr lang="en-GB" sz="2400" b="1" dirty="0" smtClean="0">
                <a:latin typeface="system-ui"/>
              </a:rPr>
              <a:t>Jerusalem: a Sign of God’s Faithfulness</a:t>
            </a:r>
            <a:endParaRPr lang="en-GB" sz="2400" b="1" dirty="0">
              <a:latin typeface="system-ui"/>
            </a:endParaRPr>
          </a:p>
        </p:txBody>
      </p:sp>
      <p:sp>
        <p:nvSpPr>
          <p:cNvPr id="3" name="Rectangle 2"/>
          <p:cNvSpPr/>
          <p:nvPr/>
        </p:nvSpPr>
        <p:spPr>
          <a:xfrm>
            <a:off x="370702" y="1152430"/>
            <a:ext cx="7545860" cy="3785652"/>
          </a:xfrm>
          <a:prstGeom prst="rect">
            <a:avLst/>
          </a:prstGeom>
        </p:spPr>
        <p:txBody>
          <a:bodyPr wrap="square">
            <a:spAutoFit/>
          </a:bodyPr>
          <a:lstStyle/>
          <a:p>
            <a:r>
              <a:rPr lang="en-GB" sz="2000" b="1" dirty="0">
                <a:solidFill>
                  <a:srgbClr val="000000"/>
                </a:solidFill>
                <a:latin typeface="system-ui"/>
              </a:rPr>
              <a:t>I will open my eyes on the house of </a:t>
            </a:r>
            <a:r>
              <a:rPr lang="en-GB" sz="2000" b="1" dirty="0" smtClean="0">
                <a:solidFill>
                  <a:srgbClr val="000000"/>
                </a:solidFill>
                <a:latin typeface="system-ui"/>
              </a:rPr>
              <a:t>Judah </a:t>
            </a:r>
            <a:r>
              <a:rPr lang="en-GB" sz="2000" dirty="0" smtClean="0">
                <a:solidFill>
                  <a:srgbClr val="000000"/>
                </a:solidFill>
                <a:latin typeface="system-ui"/>
              </a:rPr>
              <a:t>...</a:t>
            </a:r>
            <a:r>
              <a:rPr lang="en-GB" sz="2000" b="1" baseline="30000" dirty="0">
                <a:solidFill>
                  <a:srgbClr val="000000"/>
                </a:solidFill>
                <a:latin typeface="system-ui"/>
              </a:rPr>
              <a:t> </a:t>
            </a:r>
            <a:endParaRPr lang="en-GB" sz="2000" b="1" baseline="30000" dirty="0" smtClean="0">
              <a:solidFill>
                <a:srgbClr val="000000"/>
              </a:solidFill>
              <a:latin typeface="system-ui"/>
            </a:endParaRPr>
          </a:p>
          <a:p>
            <a:r>
              <a:rPr lang="en-GB" sz="2000" b="1" dirty="0" smtClean="0">
                <a:solidFill>
                  <a:srgbClr val="000000"/>
                </a:solidFill>
                <a:latin typeface="system-ui"/>
              </a:rPr>
              <a:t>The chieftains </a:t>
            </a:r>
            <a:r>
              <a:rPr lang="en-GB" sz="2000" b="1" dirty="0">
                <a:solidFill>
                  <a:srgbClr val="000000"/>
                </a:solidFill>
                <a:latin typeface="system-ui"/>
              </a:rPr>
              <a:t>of Judah will say </a:t>
            </a:r>
            <a:r>
              <a:rPr lang="en-GB" sz="2000" dirty="0">
                <a:solidFill>
                  <a:srgbClr val="000000"/>
                </a:solidFill>
                <a:latin typeface="system-ui"/>
              </a:rPr>
              <a:t>in their heart</a:t>
            </a:r>
            <a:r>
              <a:rPr lang="en-GB" sz="2000" b="1" dirty="0">
                <a:solidFill>
                  <a:srgbClr val="000000"/>
                </a:solidFill>
                <a:latin typeface="system-ui"/>
              </a:rPr>
              <a:t>, ‘The </a:t>
            </a:r>
            <a:endParaRPr lang="en-GB" sz="2000" b="1" dirty="0" smtClean="0">
              <a:solidFill>
                <a:srgbClr val="000000"/>
              </a:solidFill>
              <a:latin typeface="system-ui"/>
            </a:endParaRPr>
          </a:p>
          <a:p>
            <a:r>
              <a:rPr lang="en-GB" sz="2000" b="1" dirty="0" smtClean="0">
                <a:solidFill>
                  <a:srgbClr val="000000"/>
                </a:solidFill>
                <a:latin typeface="system-ui"/>
              </a:rPr>
              <a:t>inhabitants of </a:t>
            </a:r>
            <a:r>
              <a:rPr lang="en-GB" sz="2000" b="1" dirty="0">
                <a:solidFill>
                  <a:srgbClr val="000000"/>
                </a:solidFill>
                <a:latin typeface="system-ui"/>
              </a:rPr>
              <a:t>Jerusalem are my strength in </a:t>
            </a:r>
            <a:r>
              <a:rPr lang="en-GB" sz="2000" b="1" dirty="0" smtClean="0">
                <a:solidFill>
                  <a:srgbClr val="000000"/>
                </a:solidFill>
                <a:latin typeface="system-ui"/>
              </a:rPr>
              <a:t>the </a:t>
            </a:r>
            <a:endParaRPr lang="en-GB" sz="2000" b="1" dirty="0" smtClean="0">
              <a:solidFill>
                <a:srgbClr val="000000"/>
              </a:solidFill>
              <a:latin typeface="system-ui"/>
            </a:endParaRPr>
          </a:p>
          <a:p>
            <a:r>
              <a:rPr lang="en-GB" b="1" dirty="0" smtClean="0">
                <a:solidFill>
                  <a:srgbClr val="000000"/>
                </a:solidFill>
                <a:latin typeface="system-ui"/>
              </a:rPr>
              <a:t>LORD</a:t>
            </a:r>
            <a:r>
              <a:rPr lang="en-GB" sz="2000" b="1" dirty="0" smtClean="0">
                <a:solidFill>
                  <a:srgbClr val="000000"/>
                </a:solidFill>
                <a:latin typeface="system-ui"/>
              </a:rPr>
              <a:t> of </a:t>
            </a:r>
            <a:r>
              <a:rPr lang="en-GB" sz="2000" b="1" dirty="0" smtClean="0">
                <a:solidFill>
                  <a:srgbClr val="000000"/>
                </a:solidFill>
                <a:latin typeface="system-ui"/>
              </a:rPr>
              <a:t>Hosts their </a:t>
            </a:r>
            <a:r>
              <a:rPr lang="en-GB" sz="2000" b="1" dirty="0">
                <a:solidFill>
                  <a:srgbClr val="000000"/>
                </a:solidFill>
                <a:latin typeface="system-ui"/>
              </a:rPr>
              <a:t>God</a:t>
            </a:r>
            <a:r>
              <a:rPr lang="en-GB" sz="2000" dirty="0">
                <a:solidFill>
                  <a:srgbClr val="000000"/>
                </a:solidFill>
                <a:latin typeface="system-ui"/>
              </a:rPr>
              <a:t>.’ </a:t>
            </a:r>
            <a:r>
              <a:rPr lang="en-GB" sz="2000" b="1" dirty="0" smtClean="0">
                <a:solidFill>
                  <a:srgbClr val="000000"/>
                </a:solidFill>
                <a:latin typeface="system-ui"/>
              </a:rPr>
              <a:t>In </a:t>
            </a:r>
            <a:r>
              <a:rPr lang="en-GB" sz="2000" b="1" dirty="0">
                <a:solidFill>
                  <a:srgbClr val="000000"/>
                </a:solidFill>
                <a:latin typeface="system-ui"/>
              </a:rPr>
              <a:t>that day I will make</a:t>
            </a:r>
            <a:r>
              <a:rPr lang="en-GB" sz="2000" dirty="0">
                <a:solidFill>
                  <a:srgbClr val="000000"/>
                </a:solidFill>
                <a:latin typeface="system-ui"/>
              </a:rPr>
              <a:t> the </a:t>
            </a:r>
            <a:endParaRPr lang="en-GB" sz="2000" dirty="0" smtClean="0">
              <a:solidFill>
                <a:srgbClr val="000000"/>
              </a:solidFill>
              <a:latin typeface="system-ui"/>
            </a:endParaRPr>
          </a:p>
          <a:p>
            <a:r>
              <a:rPr lang="en-GB" sz="2000" dirty="0" smtClean="0">
                <a:solidFill>
                  <a:srgbClr val="000000"/>
                </a:solidFill>
                <a:latin typeface="system-ui"/>
              </a:rPr>
              <a:t>chieftains of </a:t>
            </a:r>
            <a:r>
              <a:rPr lang="en-GB" sz="2000" b="1" dirty="0">
                <a:solidFill>
                  <a:srgbClr val="000000"/>
                </a:solidFill>
                <a:latin typeface="system-ui"/>
              </a:rPr>
              <a:t>Judah </a:t>
            </a:r>
            <a:r>
              <a:rPr lang="en-GB" sz="2000" dirty="0">
                <a:solidFill>
                  <a:srgbClr val="000000"/>
                </a:solidFill>
                <a:latin typeface="system-ui"/>
              </a:rPr>
              <a:t>like </a:t>
            </a:r>
            <a:r>
              <a:rPr lang="en-GB" sz="2000" b="1" dirty="0" smtClean="0">
                <a:solidFill>
                  <a:srgbClr val="000000"/>
                </a:solidFill>
                <a:latin typeface="system-ui"/>
              </a:rPr>
              <a:t>a </a:t>
            </a:r>
            <a:r>
              <a:rPr lang="en-GB" sz="2000" b="1" dirty="0">
                <a:solidFill>
                  <a:srgbClr val="000000"/>
                </a:solidFill>
                <a:latin typeface="system-ui"/>
              </a:rPr>
              <a:t>pan of fire </a:t>
            </a:r>
            <a:r>
              <a:rPr lang="en-GB" sz="2000" dirty="0">
                <a:solidFill>
                  <a:srgbClr val="000000"/>
                </a:solidFill>
                <a:latin typeface="system-ui"/>
              </a:rPr>
              <a:t>among wood, and </a:t>
            </a:r>
            <a:endParaRPr lang="en-GB" sz="2000" dirty="0" smtClean="0">
              <a:solidFill>
                <a:srgbClr val="000000"/>
              </a:solidFill>
              <a:latin typeface="system-ui"/>
            </a:endParaRPr>
          </a:p>
          <a:p>
            <a:r>
              <a:rPr lang="en-GB" sz="2000" dirty="0" smtClean="0">
                <a:solidFill>
                  <a:srgbClr val="000000"/>
                </a:solidFill>
                <a:latin typeface="system-ui"/>
              </a:rPr>
              <a:t>like </a:t>
            </a:r>
            <a:r>
              <a:rPr lang="en-GB" sz="2000" b="1" dirty="0">
                <a:solidFill>
                  <a:srgbClr val="000000"/>
                </a:solidFill>
                <a:latin typeface="system-ui"/>
              </a:rPr>
              <a:t>a </a:t>
            </a:r>
            <a:r>
              <a:rPr lang="en-GB" sz="2000" b="1" dirty="0" smtClean="0">
                <a:solidFill>
                  <a:srgbClr val="000000"/>
                </a:solidFill>
                <a:latin typeface="system-ui"/>
              </a:rPr>
              <a:t>flaming </a:t>
            </a:r>
            <a:r>
              <a:rPr lang="en-GB" sz="2000" b="1" dirty="0">
                <a:solidFill>
                  <a:srgbClr val="000000"/>
                </a:solidFill>
                <a:latin typeface="system-ui"/>
              </a:rPr>
              <a:t>torch </a:t>
            </a:r>
            <a:r>
              <a:rPr lang="en-GB" sz="2000" dirty="0">
                <a:solidFill>
                  <a:srgbClr val="000000"/>
                </a:solidFill>
                <a:latin typeface="system-ui"/>
              </a:rPr>
              <a:t>among sheaves; and </a:t>
            </a:r>
            <a:r>
              <a:rPr lang="en-GB" sz="2000" b="1" dirty="0">
                <a:solidFill>
                  <a:srgbClr val="000000"/>
                </a:solidFill>
                <a:latin typeface="system-ui"/>
              </a:rPr>
              <a:t>they will </a:t>
            </a:r>
            <a:r>
              <a:rPr lang="en-GB" sz="2000" dirty="0">
                <a:solidFill>
                  <a:srgbClr val="000000"/>
                </a:solidFill>
                <a:latin typeface="system-ui"/>
              </a:rPr>
              <a:t>devour </a:t>
            </a:r>
            <a:endParaRPr lang="en-GB" sz="2000" dirty="0" smtClean="0">
              <a:solidFill>
                <a:srgbClr val="000000"/>
              </a:solidFill>
              <a:latin typeface="system-ui"/>
            </a:endParaRPr>
          </a:p>
          <a:p>
            <a:r>
              <a:rPr lang="en-GB" sz="2000" dirty="0" smtClean="0">
                <a:solidFill>
                  <a:srgbClr val="000000"/>
                </a:solidFill>
                <a:latin typeface="system-ui"/>
              </a:rPr>
              <a:t>all </a:t>
            </a:r>
            <a:r>
              <a:rPr lang="en-GB" sz="2000" dirty="0">
                <a:solidFill>
                  <a:srgbClr val="000000"/>
                </a:solidFill>
                <a:latin typeface="system-ui"/>
              </a:rPr>
              <a:t>the surrounding peoples, on the right hand and on the </a:t>
            </a:r>
            <a:endParaRPr lang="en-GB" sz="2000" dirty="0" smtClean="0">
              <a:solidFill>
                <a:srgbClr val="000000"/>
              </a:solidFill>
              <a:latin typeface="system-ui"/>
            </a:endParaRPr>
          </a:p>
          <a:p>
            <a:r>
              <a:rPr lang="en-GB" sz="2000" dirty="0" smtClean="0">
                <a:solidFill>
                  <a:srgbClr val="000000"/>
                </a:solidFill>
                <a:latin typeface="system-ui"/>
              </a:rPr>
              <a:t>left</a:t>
            </a:r>
            <a:r>
              <a:rPr lang="en-GB" sz="2000" dirty="0">
                <a:solidFill>
                  <a:srgbClr val="000000"/>
                </a:solidFill>
                <a:latin typeface="system-ui"/>
              </a:rPr>
              <a:t>; and Jerusalem will yet again dwell in their own place, </a:t>
            </a:r>
            <a:endParaRPr lang="en-GB" sz="2000" dirty="0" smtClean="0">
              <a:solidFill>
                <a:srgbClr val="000000"/>
              </a:solidFill>
              <a:latin typeface="system-ui"/>
            </a:endParaRPr>
          </a:p>
          <a:p>
            <a:r>
              <a:rPr lang="en-GB" sz="2000" dirty="0" smtClean="0">
                <a:solidFill>
                  <a:srgbClr val="000000"/>
                </a:solidFill>
                <a:latin typeface="system-ui"/>
              </a:rPr>
              <a:t>even </a:t>
            </a:r>
            <a:r>
              <a:rPr lang="en-GB" sz="2000" dirty="0">
                <a:solidFill>
                  <a:srgbClr val="000000"/>
                </a:solidFill>
                <a:latin typeface="system-ui"/>
              </a:rPr>
              <a:t>in Jerusalem. </a:t>
            </a:r>
            <a:endParaRPr lang="en-GB" sz="2000" dirty="0" smtClean="0">
              <a:solidFill>
                <a:srgbClr val="000000"/>
              </a:solidFill>
              <a:latin typeface="system-ui"/>
            </a:endParaRPr>
          </a:p>
          <a:p>
            <a:r>
              <a:rPr lang="en-GB" sz="2000" b="1" dirty="0" smtClean="0">
                <a:solidFill>
                  <a:srgbClr val="000000"/>
                </a:solidFill>
                <a:latin typeface="system-ui"/>
              </a:rPr>
              <a:t>Yahweh </a:t>
            </a:r>
            <a:r>
              <a:rPr lang="en-GB" sz="2000" b="1" dirty="0">
                <a:solidFill>
                  <a:srgbClr val="000000"/>
                </a:solidFill>
                <a:latin typeface="system-ui"/>
              </a:rPr>
              <a:t>also will save the tents of Judah first</a:t>
            </a:r>
            <a:r>
              <a:rPr lang="en-GB" sz="2000" dirty="0">
                <a:solidFill>
                  <a:srgbClr val="000000"/>
                </a:solidFill>
                <a:latin typeface="system-ui"/>
              </a:rPr>
              <a:t>, that the glory of David’s house and the glory of the inhabitants of </a:t>
            </a:r>
            <a:r>
              <a:rPr lang="en-GB" sz="2000" b="1" dirty="0">
                <a:solidFill>
                  <a:srgbClr val="000000"/>
                </a:solidFill>
                <a:latin typeface="system-ui"/>
              </a:rPr>
              <a:t>Jerusalem not be magnified above Judah</a:t>
            </a:r>
            <a:r>
              <a:rPr lang="en-GB" sz="2000" dirty="0">
                <a:solidFill>
                  <a:srgbClr val="000000"/>
                </a:solidFill>
                <a:latin typeface="system-ui"/>
              </a:rPr>
              <a:t>. </a:t>
            </a:r>
            <a:r>
              <a:rPr lang="en-GB" sz="2000" dirty="0" smtClean="0">
                <a:solidFill>
                  <a:srgbClr val="000000"/>
                </a:solidFill>
                <a:latin typeface="system-ui"/>
              </a:rPr>
              <a:t>12:4-7</a:t>
            </a:r>
            <a:endParaRPr lang="en-GB" sz="2000" dirty="0"/>
          </a:p>
        </p:txBody>
      </p:sp>
      <p:sp>
        <p:nvSpPr>
          <p:cNvPr id="4" name="TextBox 3"/>
          <p:cNvSpPr txBox="1"/>
          <p:nvPr/>
        </p:nvSpPr>
        <p:spPr>
          <a:xfrm>
            <a:off x="1729945" y="5172781"/>
            <a:ext cx="3648756" cy="400110"/>
          </a:xfrm>
          <a:prstGeom prst="rect">
            <a:avLst/>
          </a:prstGeom>
          <a:noFill/>
        </p:spPr>
        <p:txBody>
          <a:bodyPr wrap="none" rtlCol="0">
            <a:spAutoFit/>
          </a:bodyPr>
          <a:lstStyle/>
          <a:p>
            <a:r>
              <a:rPr lang="en-GB" sz="2000" b="1" dirty="0" smtClean="0">
                <a:latin typeface="system-ui"/>
              </a:rPr>
              <a:t>Courage born of Confidence</a:t>
            </a:r>
            <a:endParaRPr lang="en-GB" sz="2000" b="1" dirty="0">
              <a:latin typeface="system-ui"/>
            </a:endParaRPr>
          </a:p>
        </p:txBody>
      </p:sp>
      <p:sp>
        <p:nvSpPr>
          <p:cNvPr id="5" name="TextBox 4"/>
          <p:cNvSpPr txBox="1"/>
          <p:nvPr/>
        </p:nvSpPr>
        <p:spPr>
          <a:xfrm>
            <a:off x="1729945" y="5672808"/>
            <a:ext cx="3648756" cy="400110"/>
          </a:xfrm>
          <a:prstGeom prst="rect">
            <a:avLst/>
          </a:prstGeom>
          <a:noFill/>
        </p:spPr>
        <p:txBody>
          <a:bodyPr wrap="square" rtlCol="0">
            <a:spAutoFit/>
          </a:bodyPr>
          <a:lstStyle/>
          <a:p>
            <a:r>
              <a:rPr lang="en-GB" sz="2000" b="1" dirty="0" smtClean="0">
                <a:latin typeface="system-ui"/>
              </a:rPr>
              <a:t>God’s Favour removes Fear</a:t>
            </a:r>
            <a:endParaRPr lang="en-GB" sz="2000" b="1" dirty="0">
              <a:latin typeface="system-ui"/>
            </a:endParaRPr>
          </a:p>
        </p:txBody>
      </p:sp>
      <p:sp>
        <p:nvSpPr>
          <p:cNvPr id="6" name="TextBox 5"/>
          <p:cNvSpPr txBox="1"/>
          <p:nvPr/>
        </p:nvSpPr>
        <p:spPr>
          <a:xfrm>
            <a:off x="1729945" y="6191224"/>
            <a:ext cx="4001416" cy="400110"/>
          </a:xfrm>
          <a:prstGeom prst="rect">
            <a:avLst/>
          </a:prstGeom>
          <a:noFill/>
        </p:spPr>
        <p:txBody>
          <a:bodyPr wrap="none" rtlCol="0">
            <a:spAutoFit/>
          </a:bodyPr>
          <a:lstStyle/>
          <a:p>
            <a:r>
              <a:rPr lang="en-GB" sz="2000" b="1" dirty="0" smtClean="0">
                <a:latin typeface="system-ui"/>
              </a:rPr>
              <a:t>Strength from the same Source</a:t>
            </a:r>
            <a:endParaRPr lang="en-GB" sz="2000" b="1" dirty="0">
              <a:latin typeface="system-ui"/>
            </a:endParaRPr>
          </a:p>
        </p:txBody>
      </p:sp>
    </p:spTree>
    <p:extLst>
      <p:ext uri="{BB962C8B-B14F-4D97-AF65-F5344CB8AC3E}">
        <p14:creationId xmlns:p14="http://schemas.microsoft.com/office/powerpoint/2010/main" val="3499000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134" y="1306886"/>
            <a:ext cx="6268995" cy="3970318"/>
          </a:xfrm>
          <a:prstGeom prst="rect">
            <a:avLst/>
          </a:prstGeom>
        </p:spPr>
        <p:txBody>
          <a:bodyPr wrap="square">
            <a:spAutoFit/>
          </a:bodyPr>
          <a:lstStyle/>
          <a:p>
            <a:r>
              <a:rPr lang="en-GB" sz="2000" dirty="0">
                <a:solidFill>
                  <a:srgbClr val="000000"/>
                </a:solidFill>
                <a:latin typeface="system-ui"/>
              </a:rPr>
              <a:t>For </a:t>
            </a:r>
            <a:r>
              <a:rPr lang="en-GB" sz="2000" b="1" dirty="0">
                <a:solidFill>
                  <a:srgbClr val="000000"/>
                </a:solidFill>
                <a:latin typeface="system-ui"/>
              </a:rPr>
              <a:t>Yahweh says </a:t>
            </a:r>
            <a:r>
              <a:rPr lang="en-GB" sz="2000" dirty="0">
                <a:solidFill>
                  <a:srgbClr val="000000"/>
                </a:solidFill>
                <a:latin typeface="system-ui"/>
              </a:rPr>
              <a:t>to me,</a:t>
            </a:r>
            <a:r>
              <a:rPr lang="en-GB" sz="2000" dirty="0"/>
              <a:t/>
            </a:r>
            <a:br>
              <a:rPr lang="en-GB" sz="2000" dirty="0"/>
            </a:br>
            <a:r>
              <a:rPr lang="en-GB" sz="2000" dirty="0">
                <a:solidFill>
                  <a:srgbClr val="000000"/>
                </a:solidFill>
                <a:latin typeface="system-ui"/>
              </a:rPr>
              <a:t>“As the lion and the young lion growling over </a:t>
            </a:r>
            <a:r>
              <a:rPr lang="en-GB" sz="2000" dirty="0" smtClean="0">
                <a:solidFill>
                  <a:srgbClr val="000000"/>
                </a:solidFill>
                <a:latin typeface="system-ui"/>
              </a:rPr>
              <a:t>his prey</a:t>
            </a:r>
            <a:r>
              <a:rPr lang="en-GB" sz="2000" dirty="0">
                <a:solidFill>
                  <a:srgbClr val="000000"/>
                </a:solidFill>
                <a:latin typeface="system-ui"/>
              </a:rPr>
              <a:t>,</a:t>
            </a:r>
            <a:r>
              <a:rPr lang="en-GB" sz="2000" dirty="0"/>
              <a:t/>
            </a:r>
            <a:br>
              <a:rPr lang="en-GB" sz="2000" dirty="0"/>
            </a:br>
            <a:r>
              <a:rPr lang="en-GB" sz="2000" dirty="0" smtClean="0">
                <a:solidFill>
                  <a:srgbClr val="000000"/>
                </a:solidFill>
                <a:latin typeface="system-ui"/>
              </a:rPr>
              <a:t>if </a:t>
            </a:r>
            <a:r>
              <a:rPr lang="en-GB" sz="2000" dirty="0">
                <a:solidFill>
                  <a:srgbClr val="000000"/>
                </a:solidFill>
                <a:latin typeface="system-ui"/>
              </a:rPr>
              <a:t>a multitude of shepherds is called together against </a:t>
            </a:r>
            <a:r>
              <a:rPr lang="en-GB" sz="2000" dirty="0" smtClean="0">
                <a:solidFill>
                  <a:srgbClr val="000000"/>
                </a:solidFill>
                <a:latin typeface="system-ui"/>
              </a:rPr>
              <a:t>him, will </a:t>
            </a:r>
            <a:r>
              <a:rPr lang="en-GB" sz="2000" dirty="0">
                <a:solidFill>
                  <a:srgbClr val="000000"/>
                </a:solidFill>
                <a:latin typeface="system-ui"/>
              </a:rPr>
              <a:t>not be dismayed at their </a:t>
            </a:r>
            <a:r>
              <a:rPr lang="en-GB" sz="2000" dirty="0" smtClean="0">
                <a:solidFill>
                  <a:srgbClr val="000000"/>
                </a:solidFill>
                <a:latin typeface="system-ui"/>
              </a:rPr>
              <a:t>voice,</a:t>
            </a:r>
            <a:r>
              <a:rPr lang="en-GB" sz="2000" dirty="0"/>
              <a:t> </a:t>
            </a:r>
            <a:r>
              <a:rPr lang="en-GB" sz="2000" dirty="0" smtClean="0">
                <a:solidFill>
                  <a:srgbClr val="000000"/>
                </a:solidFill>
                <a:latin typeface="system-ui"/>
              </a:rPr>
              <a:t>nor </a:t>
            </a:r>
            <a:r>
              <a:rPr lang="en-GB" sz="2000" dirty="0">
                <a:solidFill>
                  <a:srgbClr val="000000"/>
                </a:solidFill>
                <a:latin typeface="system-ui"/>
              </a:rPr>
              <a:t>abase himself for their noise,</a:t>
            </a:r>
            <a:r>
              <a:rPr lang="en-GB" sz="2000" dirty="0"/>
              <a:t/>
            </a:r>
            <a:br>
              <a:rPr lang="en-GB" sz="2000" dirty="0"/>
            </a:br>
            <a:r>
              <a:rPr lang="en-GB" sz="2000" dirty="0" smtClean="0">
                <a:solidFill>
                  <a:srgbClr val="000000"/>
                </a:solidFill>
                <a:latin typeface="system-ui"/>
              </a:rPr>
              <a:t>so </a:t>
            </a:r>
            <a:r>
              <a:rPr lang="en-GB" sz="2000" b="1" dirty="0" smtClean="0">
                <a:solidFill>
                  <a:srgbClr val="000000"/>
                </a:solidFill>
                <a:latin typeface="system-ui"/>
              </a:rPr>
              <a:t>the </a:t>
            </a:r>
            <a:r>
              <a:rPr lang="en-GB" b="1" dirty="0" smtClean="0">
                <a:solidFill>
                  <a:srgbClr val="000000"/>
                </a:solidFill>
                <a:latin typeface="system-ui"/>
              </a:rPr>
              <a:t>LORD</a:t>
            </a:r>
            <a:r>
              <a:rPr lang="en-GB" sz="2000" b="1" dirty="0" smtClean="0">
                <a:solidFill>
                  <a:srgbClr val="000000"/>
                </a:solidFill>
                <a:latin typeface="system-ui"/>
              </a:rPr>
              <a:t> of Hosts will </a:t>
            </a:r>
            <a:r>
              <a:rPr lang="en-GB" sz="2000" b="1" dirty="0">
                <a:solidFill>
                  <a:srgbClr val="000000"/>
                </a:solidFill>
                <a:latin typeface="system-ui"/>
              </a:rPr>
              <a:t>come down to fight on Mount Zion and on its heights</a:t>
            </a:r>
            <a:r>
              <a:rPr lang="en-GB" sz="2000" dirty="0">
                <a:solidFill>
                  <a:srgbClr val="000000"/>
                </a:solidFill>
                <a:latin typeface="system-ui"/>
              </a:rPr>
              <a:t>.</a:t>
            </a:r>
            <a:r>
              <a:rPr lang="en-GB" sz="2000" dirty="0"/>
              <a:t/>
            </a:r>
            <a:br>
              <a:rPr lang="en-GB" sz="2000" dirty="0"/>
            </a:br>
            <a:r>
              <a:rPr lang="en-GB" sz="2000" b="1" dirty="0" smtClean="0">
                <a:solidFill>
                  <a:srgbClr val="000000"/>
                </a:solidFill>
                <a:latin typeface="system-ui"/>
              </a:rPr>
              <a:t>As </a:t>
            </a:r>
            <a:r>
              <a:rPr lang="en-GB" sz="2000" b="1" dirty="0">
                <a:solidFill>
                  <a:srgbClr val="000000"/>
                </a:solidFill>
                <a:latin typeface="system-ui"/>
              </a:rPr>
              <a:t>birds hovering, so the </a:t>
            </a:r>
            <a:r>
              <a:rPr lang="en-GB" b="1" dirty="0">
                <a:solidFill>
                  <a:srgbClr val="000000"/>
                </a:solidFill>
                <a:latin typeface="system-ui"/>
              </a:rPr>
              <a:t>LORD</a:t>
            </a:r>
            <a:r>
              <a:rPr lang="en-GB" sz="2000" b="1" dirty="0">
                <a:solidFill>
                  <a:srgbClr val="000000"/>
                </a:solidFill>
                <a:latin typeface="system-ui"/>
              </a:rPr>
              <a:t> of Hosts </a:t>
            </a:r>
            <a:r>
              <a:rPr lang="en-GB" sz="2000" b="1" dirty="0" smtClean="0">
                <a:solidFill>
                  <a:srgbClr val="000000"/>
                </a:solidFill>
                <a:latin typeface="system-ui"/>
              </a:rPr>
              <a:t>will </a:t>
            </a:r>
            <a:r>
              <a:rPr lang="en-GB" sz="2000" b="1" dirty="0">
                <a:solidFill>
                  <a:srgbClr val="000000"/>
                </a:solidFill>
                <a:latin typeface="system-ui"/>
              </a:rPr>
              <a:t>protect Jerusalem</a:t>
            </a:r>
            <a:r>
              <a:rPr lang="en-GB" sz="2000" dirty="0">
                <a:solidFill>
                  <a:srgbClr val="000000"/>
                </a:solidFill>
                <a:latin typeface="system-ui"/>
              </a:rPr>
              <a:t>.</a:t>
            </a:r>
            <a:r>
              <a:rPr lang="en-GB" sz="2000" dirty="0"/>
              <a:t/>
            </a:r>
            <a:br>
              <a:rPr lang="en-GB" sz="2000" dirty="0"/>
            </a:br>
            <a:r>
              <a:rPr lang="en-GB" sz="2000" dirty="0" smtClean="0">
                <a:solidFill>
                  <a:srgbClr val="000000"/>
                </a:solidFill>
                <a:latin typeface="system-ui"/>
              </a:rPr>
              <a:t>He </a:t>
            </a:r>
            <a:r>
              <a:rPr lang="en-GB" sz="2000" dirty="0">
                <a:solidFill>
                  <a:srgbClr val="000000"/>
                </a:solidFill>
                <a:latin typeface="system-ui"/>
              </a:rPr>
              <a:t>will protect and deliver it.</a:t>
            </a:r>
            <a:r>
              <a:rPr lang="en-GB" sz="2000" dirty="0"/>
              <a:t/>
            </a:r>
            <a:br>
              <a:rPr lang="en-GB" sz="2000" dirty="0"/>
            </a:br>
            <a:r>
              <a:rPr lang="en-GB" sz="2000" dirty="0" smtClean="0">
                <a:solidFill>
                  <a:srgbClr val="000000"/>
                </a:solidFill>
                <a:latin typeface="system-ui"/>
              </a:rPr>
              <a:t>He </a:t>
            </a:r>
            <a:r>
              <a:rPr lang="en-GB" sz="2000" dirty="0">
                <a:solidFill>
                  <a:srgbClr val="000000"/>
                </a:solidFill>
                <a:latin typeface="system-ui"/>
              </a:rPr>
              <a:t>will pass over and preserve it</a:t>
            </a:r>
            <a:r>
              <a:rPr lang="en-GB" sz="2000" dirty="0" smtClean="0">
                <a:solidFill>
                  <a:srgbClr val="000000"/>
                </a:solidFill>
                <a:latin typeface="system-ui"/>
              </a:rPr>
              <a:t>.” </a:t>
            </a:r>
          </a:p>
          <a:p>
            <a:r>
              <a:rPr lang="en-GB" sz="2000" dirty="0" smtClean="0">
                <a:solidFill>
                  <a:srgbClr val="000000"/>
                </a:solidFill>
                <a:latin typeface="system-ui"/>
              </a:rPr>
              <a:t>Isaiah 31:4-5</a:t>
            </a:r>
            <a:r>
              <a:rPr lang="en-GB" sz="2000" dirty="0"/>
              <a:t/>
            </a:r>
            <a:br>
              <a:rPr lang="en-GB" sz="2000" dirty="0"/>
            </a:br>
            <a:endParaRPr lang="en-GB" b="1" baseline="30000" dirty="0">
              <a:solidFill>
                <a:srgbClr val="000000"/>
              </a:solidFill>
              <a:latin typeface="system-ui"/>
            </a:endParaRPr>
          </a:p>
        </p:txBody>
      </p:sp>
      <p:sp>
        <p:nvSpPr>
          <p:cNvPr id="3" name="Rectangle 2"/>
          <p:cNvSpPr/>
          <p:nvPr/>
        </p:nvSpPr>
        <p:spPr>
          <a:xfrm>
            <a:off x="5939547" y="3228945"/>
            <a:ext cx="312906" cy="400110"/>
          </a:xfrm>
          <a:prstGeom prst="rect">
            <a:avLst/>
          </a:prstGeom>
        </p:spPr>
        <p:txBody>
          <a:bodyPr wrap="none">
            <a:spAutoFit/>
          </a:bodyPr>
          <a:lstStyle/>
          <a:p>
            <a:r>
              <a:rPr lang="en-GB" sz="2000" dirty="0">
                <a:solidFill>
                  <a:srgbClr val="000000"/>
                </a:solidFill>
                <a:latin typeface="system-ui"/>
              </a:rPr>
              <a:t>.’</a:t>
            </a:r>
            <a:endParaRPr lang="en-GB" dirty="0"/>
          </a:p>
        </p:txBody>
      </p:sp>
      <p:sp>
        <p:nvSpPr>
          <p:cNvPr id="4" name="TextBox 3"/>
          <p:cNvSpPr txBox="1"/>
          <p:nvPr/>
        </p:nvSpPr>
        <p:spPr>
          <a:xfrm>
            <a:off x="939113" y="428368"/>
            <a:ext cx="3374450" cy="461665"/>
          </a:xfrm>
          <a:prstGeom prst="rect">
            <a:avLst/>
          </a:prstGeom>
          <a:noFill/>
        </p:spPr>
        <p:txBody>
          <a:bodyPr wrap="none" rtlCol="0">
            <a:spAutoFit/>
          </a:bodyPr>
          <a:lstStyle/>
          <a:p>
            <a:r>
              <a:rPr lang="en-GB" sz="2400" b="1" dirty="0" smtClean="0">
                <a:latin typeface="system-ui"/>
              </a:rPr>
              <a:t>Jerusalem’s Defender</a:t>
            </a:r>
            <a:endParaRPr lang="en-GB" sz="2400" b="1" dirty="0">
              <a:latin typeface="system-ui"/>
            </a:endParaRPr>
          </a:p>
        </p:txBody>
      </p:sp>
    </p:spTree>
    <p:extLst>
      <p:ext uri="{BB962C8B-B14F-4D97-AF65-F5344CB8AC3E}">
        <p14:creationId xmlns:p14="http://schemas.microsoft.com/office/powerpoint/2010/main" val="3192317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793" y="916718"/>
            <a:ext cx="6096000" cy="2246769"/>
          </a:xfrm>
          <a:prstGeom prst="rect">
            <a:avLst/>
          </a:prstGeom>
        </p:spPr>
        <p:txBody>
          <a:bodyPr>
            <a:spAutoFit/>
          </a:bodyPr>
          <a:lstStyle/>
          <a:p>
            <a:r>
              <a:rPr lang="en-GB" sz="2000" b="1" dirty="0" smtClean="0">
                <a:solidFill>
                  <a:srgbClr val="000000"/>
                </a:solidFill>
                <a:latin typeface="system-ui"/>
              </a:rPr>
              <a:t>In </a:t>
            </a:r>
            <a:r>
              <a:rPr lang="en-GB" sz="2000" b="1" dirty="0">
                <a:solidFill>
                  <a:srgbClr val="000000"/>
                </a:solidFill>
                <a:latin typeface="system-ui"/>
              </a:rPr>
              <a:t>that day</a:t>
            </a:r>
            <a:r>
              <a:rPr lang="en-GB" sz="2000" dirty="0">
                <a:solidFill>
                  <a:srgbClr val="000000"/>
                </a:solidFill>
                <a:latin typeface="system-ui"/>
              </a:rPr>
              <a:t> </a:t>
            </a:r>
            <a:r>
              <a:rPr lang="en-GB" sz="2000" b="1" dirty="0">
                <a:solidFill>
                  <a:srgbClr val="000000"/>
                </a:solidFill>
                <a:latin typeface="system-ui"/>
              </a:rPr>
              <a:t>Yahweh</a:t>
            </a:r>
            <a:r>
              <a:rPr lang="en-GB" sz="2000" dirty="0">
                <a:solidFill>
                  <a:srgbClr val="000000"/>
                </a:solidFill>
                <a:latin typeface="system-ui"/>
              </a:rPr>
              <a:t> will defend </a:t>
            </a:r>
            <a:r>
              <a:rPr lang="en-GB" sz="2000" dirty="0" smtClean="0">
                <a:solidFill>
                  <a:srgbClr val="000000"/>
                </a:solidFill>
                <a:latin typeface="system-ui"/>
              </a:rPr>
              <a:t>[shield] the </a:t>
            </a:r>
            <a:r>
              <a:rPr lang="en-GB" sz="2000" dirty="0">
                <a:solidFill>
                  <a:srgbClr val="000000"/>
                </a:solidFill>
                <a:latin typeface="system-ui"/>
              </a:rPr>
              <a:t>inhabitants of Jerusalem. He who is </a:t>
            </a:r>
            <a:r>
              <a:rPr lang="en-GB" sz="2000" b="1" dirty="0">
                <a:solidFill>
                  <a:srgbClr val="000000"/>
                </a:solidFill>
                <a:latin typeface="system-ui"/>
              </a:rPr>
              <a:t>feeble among them </a:t>
            </a:r>
            <a:r>
              <a:rPr lang="en-GB" sz="2000" dirty="0">
                <a:solidFill>
                  <a:srgbClr val="000000"/>
                </a:solidFill>
                <a:latin typeface="system-ui"/>
              </a:rPr>
              <a:t>at</a:t>
            </a:r>
            <a:r>
              <a:rPr lang="en-GB" sz="2000" b="1" dirty="0">
                <a:solidFill>
                  <a:srgbClr val="000000"/>
                </a:solidFill>
                <a:latin typeface="system-ui"/>
              </a:rPr>
              <a:t> that day </a:t>
            </a:r>
            <a:r>
              <a:rPr lang="en-GB" sz="2000" dirty="0">
                <a:solidFill>
                  <a:srgbClr val="000000"/>
                </a:solidFill>
                <a:latin typeface="system-ui"/>
              </a:rPr>
              <a:t>will be </a:t>
            </a:r>
            <a:r>
              <a:rPr lang="en-GB" sz="2000" b="1" dirty="0">
                <a:solidFill>
                  <a:srgbClr val="000000"/>
                </a:solidFill>
                <a:latin typeface="system-ui"/>
              </a:rPr>
              <a:t>like David</a:t>
            </a:r>
            <a:r>
              <a:rPr lang="en-GB" sz="2000" dirty="0">
                <a:solidFill>
                  <a:srgbClr val="000000"/>
                </a:solidFill>
                <a:latin typeface="system-ui"/>
              </a:rPr>
              <a:t>, and </a:t>
            </a:r>
            <a:r>
              <a:rPr lang="en-GB" sz="2000" b="1" dirty="0">
                <a:solidFill>
                  <a:srgbClr val="000000"/>
                </a:solidFill>
                <a:latin typeface="system-ui"/>
              </a:rPr>
              <a:t>David’s house</a:t>
            </a:r>
            <a:r>
              <a:rPr lang="en-GB" sz="2000" dirty="0">
                <a:solidFill>
                  <a:srgbClr val="000000"/>
                </a:solidFill>
                <a:latin typeface="system-ui"/>
              </a:rPr>
              <a:t> will be </a:t>
            </a:r>
            <a:r>
              <a:rPr lang="en-GB" sz="2000" b="1" dirty="0">
                <a:solidFill>
                  <a:srgbClr val="000000"/>
                </a:solidFill>
                <a:latin typeface="system-ui"/>
              </a:rPr>
              <a:t>like God, like Yahweh’s </a:t>
            </a:r>
            <a:r>
              <a:rPr lang="en-GB" sz="2000" b="1" dirty="0" smtClean="0">
                <a:solidFill>
                  <a:srgbClr val="000000"/>
                </a:solidFill>
                <a:latin typeface="system-ui"/>
              </a:rPr>
              <a:t>Angel</a:t>
            </a:r>
            <a:r>
              <a:rPr lang="en-GB" sz="2000" dirty="0" smtClean="0">
                <a:solidFill>
                  <a:srgbClr val="000000"/>
                </a:solidFill>
                <a:latin typeface="system-ui"/>
              </a:rPr>
              <a:t> </a:t>
            </a:r>
            <a:r>
              <a:rPr lang="en-GB" sz="2000" dirty="0">
                <a:solidFill>
                  <a:srgbClr val="000000"/>
                </a:solidFill>
                <a:latin typeface="system-ui"/>
              </a:rPr>
              <a:t>before them. </a:t>
            </a:r>
            <a:r>
              <a:rPr lang="en-GB" sz="2000" dirty="0" smtClean="0">
                <a:solidFill>
                  <a:srgbClr val="000000"/>
                </a:solidFill>
                <a:latin typeface="system-ui"/>
              </a:rPr>
              <a:t>It </a:t>
            </a:r>
            <a:r>
              <a:rPr lang="en-GB" sz="2000" dirty="0">
                <a:solidFill>
                  <a:srgbClr val="000000"/>
                </a:solidFill>
                <a:latin typeface="system-ui"/>
              </a:rPr>
              <a:t>will happen </a:t>
            </a:r>
            <a:r>
              <a:rPr lang="en-GB" sz="2000" b="1" dirty="0">
                <a:solidFill>
                  <a:srgbClr val="000000"/>
                </a:solidFill>
                <a:latin typeface="system-ui"/>
              </a:rPr>
              <a:t>in that day</a:t>
            </a:r>
            <a:r>
              <a:rPr lang="en-GB" sz="2000" dirty="0">
                <a:solidFill>
                  <a:srgbClr val="000000"/>
                </a:solidFill>
                <a:latin typeface="system-ui"/>
              </a:rPr>
              <a:t>, that </a:t>
            </a:r>
            <a:r>
              <a:rPr lang="en-GB" sz="2000" b="1" dirty="0">
                <a:solidFill>
                  <a:srgbClr val="000000"/>
                </a:solidFill>
                <a:latin typeface="system-ui"/>
              </a:rPr>
              <a:t>I will </a:t>
            </a:r>
            <a:r>
              <a:rPr lang="en-GB" sz="2000" dirty="0">
                <a:solidFill>
                  <a:srgbClr val="000000"/>
                </a:solidFill>
                <a:latin typeface="system-ui"/>
              </a:rPr>
              <a:t>seek to destroy all the nations that come against Jerusalem</a:t>
            </a:r>
            <a:r>
              <a:rPr lang="en-GB" sz="2000" dirty="0" smtClean="0">
                <a:solidFill>
                  <a:srgbClr val="000000"/>
                </a:solidFill>
                <a:latin typeface="system-ui"/>
              </a:rPr>
              <a:t>. 12:8-9</a:t>
            </a:r>
            <a:endParaRPr lang="en-GB" sz="2000" dirty="0"/>
          </a:p>
        </p:txBody>
      </p:sp>
      <p:sp>
        <p:nvSpPr>
          <p:cNvPr id="3" name="TextBox 2"/>
          <p:cNvSpPr txBox="1"/>
          <p:nvPr/>
        </p:nvSpPr>
        <p:spPr>
          <a:xfrm>
            <a:off x="691978" y="259239"/>
            <a:ext cx="4727576" cy="461665"/>
          </a:xfrm>
          <a:prstGeom prst="rect">
            <a:avLst/>
          </a:prstGeom>
          <a:noFill/>
        </p:spPr>
        <p:txBody>
          <a:bodyPr wrap="none" rtlCol="0">
            <a:spAutoFit/>
          </a:bodyPr>
          <a:lstStyle/>
          <a:p>
            <a:r>
              <a:rPr lang="en-GB" sz="2400" b="1" dirty="0" smtClean="0">
                <a:latin typeface="system-ui"/>
              </a:rPr>
              <a:t>God the Strength of His People</a:t>
            </a:r>
            <a:endParaRPr lang="en-GB" sz="2400" b="1" dirty="0">
              <a:latin typeface="system-ui"/>
            </a:endParaRPr>
          </a:p>
        </p:txBody>
      </p:sp>
      <p:sp>
        <p:nvSpPr>
          <p:cNvPr id="4" name="Rectangle 3"/>
          <p:cNvSpPr/>
          <p:nvPr/>
        </p:nvSpPr>
        <p:spPr>
          <a:xfrm>
            <a:off x="477793" y="3455838"/>
            <a:ext cx="6598510" cy="3170099"/>
          </a:xfrm>
          <a:prstGeom prst="rect">
            <a:avLst/>
          </a:prstGeom>
        </p:spPr>
        <p:txBody>
          <a:bodyPr wrap="square">
            <a:spAutoFit/>
          </a:bodyPr>
          <a:lstStyle/>
          <a:p>
            <a:r>
              <a:rPr lang="en-GB" sz="2000" dirty="0">
                <a:solidFill>
                  <a:srgbClr val="000000"/>
                </a:solidFill>
                <a:latin typeface="system-ui"/>
              </a:rPr>
              <a:t>God, you are my King.</a:t>
            </a:r>
            <a:r>
              <a:rPr lang="en-GB" sz="2000" dirty="0">
                <a:latin typeface="system-ui"/>
              </a:rPr>
              <a:t/>
            </a:r>
            <a:br>
              <a:rPr lang="en-GB" sz="2000" dirty="0">
                <a:latin typeface="system-ui"/>
              </a:rPr>
            </a:br>
            <a:r>
              <a:rPr lang="en-GB" sz="2000" dirty="0">
                <a:solidFill>
                  <a:srgbClr val="000000"/>
                </a:solidFill>
                <a:latin typeface="system-ui"/>
              </a:rPr>
              <a:t>    Command victories for Jacob!</a:t>
            </a:r>
            <a:r>
              <a:rPr lang="en-GB" sz="2000" dirty="0">
                <a:latin typeface="system-ui"/>
              </a:rPr>
              <a:t/>
            </a:r>
            <a:br>
              <a:rPr lang="en-GB" sz="2000" dirty="0">
                <a:latin typeface="system-ui"/>
              </a:rPr>
            </a:br>
            <a:r>
              <a:rPr lang="en-GB" sz="2000" b="1" dirty="0" smtClean="0">
                <a:solidFill>
                  <a:srgbClr val="000000"/>
                </a:solidFill>
                <a:latin typeface="system-ui"/>
              </a:rPr>
              <a:t>Through </a:t>
            </a:r>
            <a:r>
              <a:rPr lang="en-GB" sz="2000" b="1" dirty="0">
                <a:solidFill>
                  <a:srgbClr val="000000"/>
                </a:solidFill>
                <a:latin typeface="system-ui"/>
              </a:rPr>
              <a:t>you, we will push down our adversaries.</a:t>
            </a:r>
            <a:r>
              <a:rPr lang="en-GB" sz="2000" dirty="0">
                <a:latin typeface="system-ui"/>
              </a:rPr>
              <a:t/>
            </a:r>
            <a:br>
              <a:rPr lang="en-GB" sz="2000" dirty="0">
                <a:latin typeface="system-ui"/>
              </a:rPr>
            </a:br>
            <a:r>
              <a:rPr lang="en-GB" sz="2000" dirty="0">
                <a:solidFill>
                  <a:srgbClr val="000000"/>
                </a:solidFill>
                <a:latin typeface="system-ui"/>
              </a:rPr>
              <a:t>    </a:t>
            </a:r>
            <a:r>
              <a:rPr lang="en-GB" sz="2000" b="1" dirty="0">
                <a:solidFill>
                  <a:srgbClr val="000000"/>
                </a:solidFill>
                <a:latin typeface="system-ui"/>
              </a:rPr>
              <a:t>Through your name, we will tread down those who rise up against us.</a:t>
            </a:r>
            <a:r>
              <a:rPr lang="en-GB" sz="2000" b="1" dirty="0">
                <a:latin typeface="system-ui"/>
              </a:rPr>
              <a:t/>
            </a:r>
            <a:br>
              <a:rPr lang="en-GB" sz="2000" b="1" dirty="0">
                <a:latin typeface="system-ui"/>
              </a:rPr>
            </a:br>
            <a:r>
              <a:rPr lang="en-GB" sz="2000" dirty="0" smtClean="0">
                <a:solidFill>
                  <a:srgbClr val="000000"/>
                </a:solidFill>
                <a:latin typeface="system-ui"/>
              </a:rPr>
              <a:t>For </a:t>
            </a:r>
            <a:r>
              <a:rPr lang="en-GB" sz="2000" dirty="0">
                <a:solidFill>
                  <a:srgbClr val="000000"/>
                </a:solidFill>
                <a:latin typeface="system-ui"/>
              </a:rPr>
              <a:t>I will not trust in my bow,</a:t>
            </a:r>
            <a:r>
              <a:rPr lang="en-GB" sz="2000" dirty="0">
                <a:latin typeface="system-ui"/>
              </a:rPr>
              <a:t/>
            </a:r>
            <a:br>
              <a:rPr lang="en-GB" sz="2000" dirty="0">
                <a:latin typeface="system-ui"/>
              </a:rPr>
            </a:br>
            <a:r>
              <a:rPr lang="en-GB" sz="2000" dirty="0">
                <a:solidFill>
                  <a:srgbClr val="000000"/>
                </a:solidFill>
                <a:latin typeface="system-ui"/>
              </a:rPr>
              <a:t>    neither will my sword save me.</a:t>
            </a:r>
            <a:r>
              <a:rPr lang="en-GB" sz="2000" dirty="0">
                <a:latin typeface="system-ui"/>
              </a:rPr>
              <a:t/>
            </a:r>
            <a:br>
              <a:rPr lang="en-GB" sz="2000" dirty="0">
                <a:latin typeface="system-ui"/>
              </a:rPr>
            </a:br>
            <a:r>
              <a:rPr lang="en-GB" sz="2000" dirty="0" smtClean="0">
                <a:solidFill>
                  <a:srgbClr val="000000"/>
                </a:solidFill>
                <a:latin typeface="system-ui"/>
              </a:rPr>
              <a:t>But </a:t>
            </a:r>
            <a:r>
              <a:rPr lang="en-GB" sz="2000" b="1" dirty="0">
                <a:solidFill>
                  <a:srgbClr val="000000"/>
                </a:solidFill>
                <a:latin typeface="system-ui"/>
              </a:rPr>
              <a:t>you have saved us from our adversaries,</a:t>
            </a:r>
            <a:r>
              <a:rPr lang="en-GB" sz="2000" b="1" dirty="0">
                <a:latin typeface="system-ui"/>
              </a:rPr>
              <a:t/>
            </a:r>
            <a:br>
              <a:rPr lang="en-GB" sz="2000" b="1" dirty="0">
                <a:latin typeface="system-ui"/>
              </a:rPr>
            </a:br>
            <a:r>
              <a:rPr lang="en-GB" sz="2000" b="1" dirty="0">
                <a:solidFill>
                  <a:srgbClr val="000000"/>
                </a:solidFill>
                <a:latin typeface="system-ui"/>
              </a:rPr>
              <a:t>    and have shamed those who hate us</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Psalm 44:4-7</a:t>
            </a:r>
            <a:endParaRPr lang="en-GB" sz="2000" dirty="0">
              <a:latin typeface="system-ui"/>
            </a:endParaRPr>
          </a:p>
        </p:txBody>
      </p:sp>
    </p:spTree>
    <p:extLst>
      <p:ext uri="{BB962C8B-B14F-4D97-AF65-F5344CB8AC3E}">
        <p14:creationId xmlns:p14="http://schemas.microsoft.com/office/powerpoint/2010/main" val="3072269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3124" y="420130"/>
            <a:ext cx="5344733" cy="461665"/>
          </a:xfrm>
          <a:prstGeom prst="rect">
            <a:avLst/>
          </a:prstGeom>
          <a:noFill/>
        </p:spPr>
        <p:txBody>
          <a:bodyPr wrap="none" rtlCol="0">
            <a:spAutoFit/>
          </a:bodyPr>
          <a:lstStyle/>
          <a:p>
            <a:r>
              <a:rPr lang="en-GB" sz="2400" b="1" dirty="0" smtClean="0">
                <a:latin typeface="system-ui"/>
              </a:rPr>
              <a:t>Israel is Finally </a:t>
            </a:r>
            <a:r>
              <a:rPr lang="en-GB" sz="2400" b="1" dirty="0" smtClean="0">
                <a:latin typeface="system-ui"/>
              </a:rPr>
              <a:t>Conquered by Love</a:t>
            </a:r>
            <a:endParaRPr lang="en-GB" sz="2400" b="1" dirty="0">
              <a:latin typeface="system-ui"/>
            </a:endParaRPr>
          </a:p>
        </p:txBody>
      </p:sp>
      <p:sp>
        <p:nvSpPr>
          <p:cNvPr id="4" name="Rectangle 3"/>
          <p:cNvSpPr/>
          <p:nvPr/>
        </p:nvSpPr>
        <p:spPr>
          <a:xfrm>
            <a:off x="593124" y="1214726"/>
            <a:ext cx="6096000" cy="5016758"/>
          </a:xfrm>
          <a:prstGeom prst="rect">
            <a:avLst/>
          </a:prstGeom>
        </p:spPr>
        <p:txBody>
          <a:bodyPr>
            <a:spAutoFit/>
          </a:bodyPr>
          <a:lstStyle/>
          <a:p>
            <a:r>
              <a:rPr lang="en-GB" b="1" baseline="30000" dirty="0">
                <a:solidFill>
                  <a:srgbClr val="000000"/>
                </a:solidFill>
                <a:latin typeface="system-ui"/>
              </a:rPr>
              <a:t> </a:t>
            </a:r>
            <a:r>
              <a:rPr lang="en-GB" sz="2000" b="1" dirty="0">
                <a:solidFill>
                  <a:srgbClr val="000000"/>
                </a:solidFill>
                <a:latin typeface="system-ui"/>
              </a:rPr>
              <a:t>I will pour </a:t>
            </a:r>
            <a:r>
              <a:rPr lang="en-GB" sz="2000" dirty="0">
                <a:solidFill>
                  <a:srgbClr val="000000"/>
                </a:solidFill>
                <a:latin typeface="system-ui"/>
              </a:rPr>
              <a:t>on </a:t>
            </a:r>
            <a:r>
              <a:rPr lang="en-GB" sz="2000" b="1" dirty="0">
                <a:solidFill>
                  <a:srgbClr val="000000"/>
                </a:solidFill>
                <a:latin typeface="system-ui"/>
              </a:rPr>
              <a:t>David’s house</a:t>
            </a:r>
            <a:r>
              <a:rPr lang="en-GB" sz="2000" dirty="0">
                <a:solidFill>
                  <a:srgbClr val="000000"/>
                </a:solidFill>
                <a:latin typeface="system-ui"/>
              </a:rPr>
              <a:t>, and on the inhabitants of </a:t>
            </a:r>
            <a:r>
              <a:rPr lang="en-GB" sz="2000" b="1" dirty="0">
                <a:solidFill>
                  <a:srgbClr val="000000"/>
                </a:solidFill>
                <a:latin typeface="system-ui"/>
              </a:rPr>
              <a:t>Jerusalem</a:t>
            </a:r>
            <a:r>
              <a:rPr lang="en-GB" sz="2000" dirty="0">
                <a:solidFill>
                  <a:srgbClr val="000000"/>
                </a:solidFill>
                <a:latin typeface="system-ui"/>
              </a:rPr>
              <a:t>, </a:t>
            </a:r>
            <a:r>
              <a:rPr lang="en-GB" sz="2000" b="1" dirty="0">
                <a:solidFill>
                  <a:srgbClr val="000000"/>
                </a:solidFill>
                <a:latin typeface="system-ui"/>
              </a:rPr>
              <a:t>the spirit of grace and of supplication</a:t>
            </a:r>
            <a:r>
              <a:rPr lang="en-GB" sz="2000" dirty="0">
                <a:solidFill>
                  <a:srgbClr val="000000"/>
                </a:solidFill>
                <a:latin typeface="system-ui"/>
              </a:rPr>
              <a:t>; and </a:t>
            </a:r>
            <a:r>
              <a:rPr lang="en-GB" sz="2000" b="1" dirty="0">
                <a:solidFill>
                  <a:srgbClr val="000000"/>
                </a:solidFill>
                <a:latin typeface="system-ui"/>
              </a:rPr>
              <a:t>they will look to </a:t>
            </a:r>
            <a:r>
              <a:rPr lang="en-GB" sz="2000" b="1" dirty="0" smtClean="0">
                <a:solidFill>
                  <a:srgbClr val="000000"/>
                </a:solidFill>
                <a:latin typeface="system-ui"/>
              </a:rPr>
              <a:t>[upon] </a:t>
            </a:r>
            <a:r>
              <a:rPr lang="en-GB" sz="2000" b="1" u="sng" dirty="0" smtClean="0">
                <a:solidFill>
                  <a:srgbClr val="000000"/>
                </a:solidFill>
                <a:latin typeface="system-ui"/>
              </a:rPr>
              <a:t>Me</a:t>
            </a:r>
            <a:r>
              <a:rPr lang="en-GB" sz="2000" b="1" dirty="0">
                <a:solidFill>
                  <a:srgbClr val="000000"/>
                </a:solidFill>
                <a:latin typeface="system-ui"/>
              </a:rPr>
              <a:t> whom they have pierced</a:t>
            </a:r>
            <a:r>
              <a:rPr lang="en-GB" sz="2000" dirty="0">
                <a:solidFill>
                  <a:srgbClr val="000000"/>
                </a:solidFill>
                <a:latin typeface="system-ui"/>
              </a:rPr>
              <a:t>; and </a:t>
            </a:r>
            <a:r>
              <a:rPr lang="en-GB" sz="2000" b="1" dirty="0">
                <a:solidFill>
                  <a:srgbClr val="000000"/>
                </a:solidFill>
                <a:latin typeface="system-ui"/>
              </a:rPr>
              <a:t>they shall mourn for </a:t>
            </a:r>
            <a:r>
              <a:rPr lang="en-GB" sz="2000" b="1" u="sng" dirty="0" smtClean="0">
                <a:solidFill>
                  <a:srgbClr val="000000"/>
                </a:solidFill>
                <a:latin typeface="system-ui"/>
              </a:rPr>
              <a:t>Him</a:t>
            </a:r>
            <a:r>
              <a:rPr lang="en-GB" sz="2000" dirty="0">
                <a:solidFill>
                  <a:srgbClr val="000000"/>
                </a:solidFill>
                <a:latin typeface="system-ui"/>
              </a:rPr>
              <a:t>, as one mourns for his only son, and </a:t>
            </a:r>
            <a:r>
              <a:rPr lang="en-GB" sz="2000" b="1" dirty="0">
                <a:solidFill>
                  <a:srgbClr val="000000"/>
                </a:solidFill>
                <a:latin typeface="system-ui"/>
              </a:rPr>
              <a:t>will grieve bitterly for </a:t>
            </a:r>
            <a:r>
              <a:rPr lang="en-GB" sz="2000" b="1" u="sng" dirty="0" smtClean="0">
                <a:solidFill>
                  <a:srgbClr val="000000"/>
                </a:solidFill>
                <a:latin typeface="system-ui"/>
              </a:rPr>
              <a:t>Him</a:t>
            </a:r>
            <a:r>
              <a:rPr lang="en-GB" sz="2000" dirty="0">
                <a:solidFill>
                  <a:srgbClr val="000000"/>
                </a:solidFill>
                <a:latin typeface="system-ui"/>
              </a:rPr>
              <a:t>, as one grieves for his firstborn. </a:t>
            </a:r>
            <a:r>
              <a:rPr lang="en-GB" sz="2000" dirty="0" smtClean="0">
                <a:solidFill>
                  <a:srgbClr val="000000"/>
                </a:solidFill>
                <a:latin typeface="system-ui"/>
              </a:rPr>
              <a:t>In </a:t>
            </a:r>
            <a:r>
              <a:rPr lang="en-GB" sz="2000" dirty="0">
                <a:solidFill>
                  <a:srgbClr val="000000"/>
                </a:solidFill>
                <a:latin typeface="system-ui"/>
              </a:rPr>
              <a:t>that day there will be </a:t>
            </a:r>
            <a:r>
              <a:rPr lang="en-GB" sz="2000" b="1" dirty="0">
                <a:solidFill>
                  <a:srgbClr val="000000"/>
                </a:solidFill>
                <a:latin typeface="system-ui"/>
              </a:rPr>
              <a:t>a great mourning</a:t>
            </a:r>
            <a:r>
              <a:rPr lang="en-GB" sz="2000" dirty="0">
                <a:solidFill>
                  <a:srgbClr val="000000"/>
                </a:solidFill>
                <a:latin typeface="system-ui"/>
              </a:rPr>
              <a:t> in Jerusalem, like the </a:t>
            </a:r>
            <a:r>
              <a:rPr lang="en-GB" sz="2000" b="1" dirty="0">
                <a:solidFill>
                  <a:srgbClr val="000000"/>
                </a:solidFill>
                <a:latin typeface="system-ui"/>
              </a:rPr>
              <a:t>mourning</a:t>
            </a:r>
            <a:r>
              <a:rPr lang="en-GB" sz="2000" dirty="0">
                <a:solidFill>
                  <a:srgbClr val="000000"/>
                </a:solidFill>
                <a:latin typeface="system-ui"/>
              </a:rPr>
              <a:t> of </a:t>
            </a:r>
            <a:r>
              <a:rPr lang="en-GB" sz="2000" dirty="0" err="1">
                <a:solidFill>
                  <a:srgbClr val="000000"/>
                </a:solidFill>
                <a:latin typeface="system-ui"/>
              </a:rPr>
              <a:t>Hadadrimmon</a:t>
            </a:r>
            <a:r>
              <a:rPr lang="en-GB" sz="2000" dirty="0">
                <a:solidFill>
                  <a:srgbClr val="000000"/>
                </a:solidFill>
                <a:latin typeface="system-ui"/>
              </a:rPr>
              <a:t> in the valley of </a:t>
            </a:r>
            <a:r>
              <a:rPr lang="en-GB" sz="2000" dirty="0" err="1">
                <a:solidFill>
                  <a:srgbClr val="000000"/>
                </a:solidFill>
                <a:latin typeface="system-ui"/>
              </a:rPr>
              <a:t>Megiddon</a:t>
            </a:r>
            <a:r>
              <a:rPr lang="en-GB" sz="2000" dirty="0">
                <a:solidFill>
                  <a:srgbClr val="000000"/>
                </a:solidFill>
                <a:latin typeface="system-ui"/>
              </a:rPr>
              <a:t>. </a:t>
            </a:r>
            <a:r>
              <a:rPr lang="en-GB" sz="2000" b="1" dirty="0" smtClean="0">
                <a:solidFill>
                  <a:srgbClr val="000000"/>
                </a:solidFill>
                <a:latin typeface="system-ui"/>
              </a:rPr>
              <a:t>The </a:t>
            </a:r>
            <a:r>
              <a:rPr lang="en-GB" sz="2000" b="1" dirty="0">
                <a:solidFill>
                  <a:srgbClr val="000000"/>
                </a:solidFill>
                <a:latin typeface="system-ui"/>
              </a:rPr>
              <a:t>land will mourn</a:t>
            </a:r>
            <a:r>
              <a:rPr lang="en-GB" sz="2000" dirty="0">
                <a:solidFill>
                  <a:srgbClr val="000000"/>
                </a:solidFill>
                <a:latin typeface="system-ui"/>
              </a:rPr>
              <a:t>, </a:t>
            </a:r>
            <a:r>
              <a:rPr lang="en-GB" sz="2000" b="1" dirty="0">
                <a:solidFill>
                  <a:srgbClr val="000000"/>
                </a:solidFill>
                <a:latin typeface="system-ui"/>
              </a:rPr>
              <a:t>every family apart</a:t>
            </a:r>
            <a:r>
              <a:rPr lang="en-GB" sz="2000" dirty="0">
                <a:solidFill>
                  <a:srgbClr val="000000"/>
                </a:solidFill>
                <a:latin typeface="system-ui"/>
              </a:rPr>
              <a:t>; the family of David’s house apart, and their wives apart; the family of the house of Nathan apart, and their wives apart; </a:t>
            </a:r>
            <a:r>
              <a:rPr lang="en-GB" sz="2000" b="1" baseline="30000" dirty="0">
                <a:solidFill>
                  <a:srgbClr val="000000"/>
                </a:solidFill>
                <a:latin typeface="system-ui"/>
              </a:rPr>
              <a:t> </a:t>
            </a:r>
            <a:r>
              <a:rPr lang="en-GB" sz="2000" dirty="0">
                <a:solidFill>
                  <a:srgbClr val="000000"/>
                </a:solidFill>
                <a:latin typeface="system-ui"/>
              </a:rPr>
              <a:t>the family of the house of Levi apart, and their wives apart; </a:t>
            </a:r>
            <a:r>
              <a:rPr lang="en-GB" sz="2000" dirty="0" err="1" smtClean="0">
                <a:solidFill>
                  <a:srgbClr val="000000"/>
                </a:solidFill>
                <a:latin typeface="system-ui"/>
              </a:rPr>
              <a:t>th</a:t>
            </a:r>
            <a:r>
              <a:rPr lang="en-GB" sz="2000" dirty="0" smtClean="0">
                <a:solidFill>
                  <a:srgbClr val="000000"/>
                </a:solidFill>
                <a:latin typeface="system-ui"/>
              </a:rPr>
              <a:t>                                                                                                                                                                                                                                                                                                                                                                                                                                                                                                                                                                                                                                                                                                           </a:t>
            </a:r>
            <a:r>
              <a:rPr lang="en-GB" sz="2000" dirty="0">
                <a:solidFill>
                  <a:srgbClr val="000000"/>
                </a:solidFill>
                <a:latin typeface="system-ui"/>
              </a:rPr>
              <a:t>family of the </a:t>
            </a:r>
            <a:r>
              <a:rPr lang="en-GB" sz="2000" dirty="0" err="1">
                <a:solidFill>
                  <a:srgbClr val="000000"/>
                </a:solidFill>
                <a:latin typeface="system-ui"/>
              </a:rPr>
              <a:t>Shimeites</a:t>
            </a:r>
            <a:r>
              <a:rPr lang="en-GB" sz="2000" dirty="0">
                <a:solidFill>
                  <a:srgbClr val="000000"/>
                </a:solidFill>
                <a:latin typeface="system-ui"/>
              </a:rPr>
              <a:t> apart, and their wives apart; </a:t>
            </a:r>
            <a:r>
              <a:rPr lang="en-GB" sz="2000" b="1" dirty="0" smtClean="0">
                <a:solidFill>
                  <a:srgbClr val="000000"/>
                </a:solidFill>
                <a:latin typeface="system-ui"/>
              </a:rPr>
              <a:t>all </a:t>
            </a:r>
            <a:r>
              <a:rPr lang="en-GB" sz="2000" b="1" dirty="0">
                <a:solidFill>
                  <a:srgbClr val="000000"/>
                </a:solidFill>
                <a:latin typeface="system-ui"/>
              </a:rPr>
              <a:t>the families who remain, every family apart, and their wives apar</a:t>
            </a:r>
            <a:r>
              <a:rPr lang="en-GB" sz="2000" dirty="0">
                <a:solidFill>
                  <a:srgbClr val="000000"/>
                </a:solidFill>
                <a:latin typeface="system-ui"/>
              </a:rPr>
              <a:t>t</a:t>
            </a:r>
            <a:r>
              <a:rPr lang="en-GB" sz="2000" dirty="0" smtClean="0">
                <a:solidFill>
                  <a:srgbClr val="000000"/>
                </a:solidFill>
                <a:latin typeface="system-ui"/>
              </a:rPr>
              <a:t>. 12:10-14</a:t>
            </a:r>
            <a:endParaRPr lang="en-GB" sz="2000" dirty="0">
              <a:solidFill>
                <a:srgbClr val="000000"/>
              </a:solidFill>
              <a:latin typeface="system-ui"/>
            </a:endParaRPr>
          </a:p>
        </p:txBody>
      </p:sp>
    </p:spTree>
    <p:extLst>
      <p:ext uri="{BB962C8B-B14F-4D97-AF65-F5344CB8AC3E}">
        <p14:creationId xmlns:p14="http://schemas.microsoft.com/office/powerpoint/2010/main" val="2342934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033" y="931036"/>
            <a:ext cx="6096000" cy="1015663"/>
          </a:xfrm>
          <a:prstGeom prst="rect">
            <a:avLst/>
          </a:prstGeom>
        </p:spPr>
        <p:txBody>
          <a:bodyPr>
            <a:spAutoFit/>
          </a:bodyPr>
          <a:lstStyle/>
          <a:p>
            <a:r>
              <a:rPr lang="en-GB" b="1" baseline="30000" dirty="0">
                <a:solidFill>
                  <a:srgbClr val="000000"/>
                </a:solidFill>
                <a:latin typeface="system-ui"/>
              </a:rPr>
              <a:t> </a:t>
            </a:r>
            <a:r>
              <a:rPr lang="en-GB" sz="2000" b="1" dirty="0">
                <a:solidFill>
                  <a:srgbClr val="000000"/>
                </a:solidFill>
                <a:latin typeface="system-ui"/>
              </a:rPr>
              <a:t>I will pour </a:t>
            </a:r>
            <a:r>
              <a:rPr lang="en-GB" sz="2000" dirty="0">
                <a:solidFill>
                  <a:srgbClr val="000000"/>
                </a:solidFill>
                <a:latin typeface="system-ui"/>
              </a:rPr>
              <a:t>on </a:t>
            </a:r>
            <a:r>
              <a:rPr lang="en-GB" sz="2000" b="1" dirty="0">
                <a:solidFill>
                  <a:srgbClr val="000000"/>
                </a:solidFill>
                <a:latin typeface="system-ui"/>
              </a:rPr>
              <a:t>David’s house</a:t>
            </a:r>
            <a:r>
              <a:rPr lang="en-GB" sz="2000" dirty="0">
                <a:solidFill>
                  <a:srgbClr val="000000"/>
                </a:solidFill>
                <a:latin typeface="system-ui"/>
              </a:rPr>
              <a:t>, and on the inhabitants of </a:t>
            </a:r>
            <a:r>
              <a:rPr lang="en-GB" sz="2000" b="1" dirty="0">
                <a:solidFill>
                  <a:srgbClr val="000000"/>
                </a:solidFill>
                <a:latin typeface="system-ui"/>
              </a:rPr>
              <a:t>Jerusalem</a:t>
            </a:r>
            <a:r>
              <a:rPr lang="en-GB" sz="2000" dirty="0">
                <a:solidFill>
                  <a:srgbClr val="000000"/>
                </a:solidFill>
                <a:latin typeface="system-ui"/>
              </a:rPr>
              <a:t>, </a:t>
            </a:r>
            <a:r>
              <a:rPr lang="en-GB" sz="2000" b="1" dirty="0">
                <a:solidFill>
                  <a:srgbClr val="000000"/>
                </a:solidFill>
                <a:latin typeface="system-ui"/>
              </a:rPr>
              <a:t>the spirit of grace and of supplication</a:t>
            </a:r>
            <a:endParaRPr lang="en-GB" dirty="0"/>
          </a:p>
        </p:txBody>
      </p:sp>
      <p:sp>
        <p:nvSpPr>
          <p:cNvPr id="4" name="TextBox 3"/>
          <p:cNvSpPr txBox="1"/>
          <p:nvPr/>
        </p:nvSpPr>
        <p:spPr>
          <a:xfrm>
            <a:off x="1556952" y="255373"/>
            <a:ext cx="3015048" cy="461665"/>
          </a:xfrm>
          <a:prstGeom prst="rect">
            <a:avLst/>
          </a:prstGeom>
          <a:noFill/>
        </p:spPr>
        <p:txBody>
          <a:bodyPr wrap="square" rtlCol="0">
            <a:spAutoFit/>
          </a:bodyPr>
          <a:lstStyle/>
          <a:p>
            <a:r>
              <a:rPr lang="en-GB" sz="2400" b="1" dirty="0" smtClean="0">
                <a:latin typeface="system-ui"/>
              </a:rPr>
              <a:t>Abundant Blessing</a:t>
            </a:r>
            <a:endParaRPr lang="en-GB" sz="2400" b="1" dirty="0">
              <a:latin typeface="system-ui"/>
            </a:endParaRPr>
          </a:p>
        </p:txBody>
      </p:sp>
      <p:sp>
        <p:nvSpPr>
          <p:cNvPr id="5" name="Rectangle 4"/>
          <p:cNvSpPr/>
          <p:nvPr/>
        </p:nvSpPr>
        <p:spPr>
          <a:xfrm>
            <a:off x="156519" y="2280933"/>
            <a:ext cx="7306963" cy="1631216"/>
          </a:xfrm>
          <a:prstGeom prst="rect">
            <a:avLst/>
          </a:prstGeom>
        </p:spPr>
        <p:txBody>
          <a:bodyPr wrap="square">
            <a:spAutoFit/>
          </a:bodyPr>
          <a:lstStyle/>
          <a:p>
            <a:r>
              <a:rPr lang="en-GB" sz="2000" dirty="0">
                <a:solidFill>
                  <a:srgbClr val="000000"/>
                </a:solidFill>
                <a:latin typeface="system-ui"/>
              </a:rPr>
              <a:t>“It will happen </a:t>
            </a:r>
            <a:r>
              <a:rPr lang="en-GB" sz="2000" b="1" dirty="0">
                <a:solidFill>
                  <a:srgbClr val="000000"/>
                </a:solidFill>
                <a:latin typeface="system-ui"/>
              </a:rPr>
              <a:t>afterward</a:t>
            </a:r>
            <a:r>
              <a:rPr lang="en-GB" sz="2000" dirty="0">
                <a:solidFill>
                  <a:srgbClr val="000000"/>
                </a:solidFill>
                <a:latin typeface="system-ui"/>
              </a:rPr>
              <a:t>, that </a:t>
            </a:r>
            <a:r>
              <a:rPr lang="en-GB" sz="2000" b="1" dirty="0">
                <a:solidFill>
                  <a:srgbClr val="000000"/>
                </a:solidFill>
                <a:latin typeface="system-ui"/>
              </a:rPr>
              <a:t>I will pour out my Spirit </a:t>
            </a:r>
            <a:r>
              <a:rPr lang="en-GB" sz="2000" b="1" dirty="0" smtClean="0">
                <a:solidFill>
                  <a:srgbClr val="000000"/>
                </a:solidFill>
                <a:latin typeface="system-ui"/>
              </a:rPr>
              <a:t>on</a:t>
            </a:r>
          </a:p>
          <a:p>
            <a:r>
              <a:rPr lang="en-GB" sz="2000" b="1" dirty="0" smtClean="0">
                <a:solidFill>
                  <a:srgbClr val="000000"/>
                </a:solidFill>
                <a:latin typeface="system-ui"/>
              </a:rPr>
              <a:t>all flesh</a:t>
            </a:r>
            <a:r>
              <a:rPr lang="en-GB" sz="2000" dirty="0" smtClean="0">
                <a:solidFill>
                  <a:srgbClr val="000000"/>
                </a:solidFill>
                <a:latin typeface="system-ui"/>
              </a:rPr>
              <a:t>; and </a:t>
            </a:r>
            <a:r>
              <a:rPr lang="en-GB" sz="2000" dirty="0">
                <a:solidFill>
                  <a:srgbClr val="000000"/>
                </a:solidFill>
                <a:latin typeface="system-ui"/>
              </a:rPr>
              <a:t>your sons and your </a:t>
            </a:r>
            <a:r>
              <a:rPr lang="en-GB" sz="2000" dirty="0" smtClean="0">
                <a:solidFill>
                  <a:srgbClr val="000000"/>
                </a:solidFill>
                <a:latin typeface="system-ui"/>
              </a:rPr>
              <a:t>daughters will prophesy.</a:t>
            </a:r>
            <a:r>
              <a:rPr lang="en-GB" sz="2000" dirty="0">
                <a:latin typeface="system-ui"/>
              </a:rPr>
              <a:t> </a:t>
            </a:r>
            <a:endParaRPr lang="en-GB" sz="2000" dirty="0" smtClean="0">
              <a:latin typeface="system-ui"/>
            </a:endParaRPr>
          </a:p>
          <a:p>
            <a:r>
              <a:rPr lang="en-GB" sz="2000" dirty="0" smtClean="0">
                <a:solidFill>
                  <a:srgbClr val="000000"/>
                </a:solidFill>
                <a:latin typeface="system-ui"/>
              </a:rPr>
              <a:t>Your </a:t>
            </a:r>
            <a:r>
              <a:rPr lang="en-GB" sz="2000" dirty="0">
                <a:solidFill>
                  <a:srgbClr val="000000"/>
                </a:solidFill>
                <a:latin typeface="system-ui"/>
              </a:rPr>
              <a:t>old men will dream </a:t>
            </a:r>
            <a:r>
              <a:rPr lang="en-GB" sz="2000" dirty="0" smtClean="0">
                <a:solidFill>
                  <a:srgbClr val="000000"/>
                </a:solidFill>
                <a:latin typeface="system-ui"/>
              </a:rPr>
              <a:t>dreams.</a:t>
            </a:r>
            <a:r>
              <a:rPr lang="en-GB" sz="2000" dirty="0" smtClean="0">
                <a:latin typeface="system-ui"/>
              </a:rPr>
              <a:t> </a:t>
            </a:r>
            <a:r>
              <a:rPr lang="en-GB" sz="2000" dirty="0" smtClean="0">
                <a:solidFill>
                  <a:srgbClr val="000000"/>
                </a:solidFill>
                <a:latin typeface="system-ui"/>
              </a:rPr>
              <a:t>Your </a:t>
            </a:r>
            <a:r>
              <a:rPr lang="en-GB" sz="2000" dirty="0">
                <a:solidFill>
                  <a:srgbClr val="000000"/>
                </a:solidFill>
                <a:latin typeface="system-ui"/>
              </a:rPr>
              <a:t>young men will see </a:t>
            </a:r>
            <a:r>
              <a:rPr lang="en-GB" sz="2000" dirty="0" smtClean="0">
                <a:solidFill>
                  <a:srgbClr val="000000"/>
                </a:solidFill>
                <a:latin typeface="system-ui"/>
              </a:rPr>
              <a:t>visions.</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also on the servants and on the handmaids in those </a:t>
            </a:r>
            <a:r>
              <a:rPr lang="en-GB" sz="2000" dirty="0" smtClean="0">
                <a:solidFill>
                  <a:srgbClr val="000000"/>
                </a:solidFill>
                <a:latin typeface="system-ui"/>
              </a:rPr>
              <a:t>days,</a:t>
            </a:r>
            <a:r>
              <a:rPr lang="en-GB" sz="2000" dirty="0" smtClean="0">
                <a:latin typeface="system-ui"/>
              </a:rPr>
              <a:t> </a:t>
            </a:r>
            <a:r>
              <a:rPr lang="en-GB" sz="2000" b="1" dirty="0" smtClean="0">
                <a:solidFill>
                  <a:srgbClr val="000000"/>
                </a:solidFill>
                <a:latin typeface="system-ui"/>
              </a:rPr>
              <a:t>I </a:t>
            </a:r>
            <a:r>
              <a:rPr lang="en-GB" sz="2000" b="1" dirty="0">
                <a:solidFill>
                  <a:srgbClr val="000000"/>
                </a:solidFill>
                <a:latin typeface="system-ui"/>
              </a:rPr>
              <a:t>will pour out my Spirit</a:t>
            </a:r>
            <a:r>
              <a:rPr lang="en-GB" sz="2000" dirty="0" smtClean="0">
                <a:solidFill>
                  <a:srgbClr val="000000"/>
                </a:solidFill>
                <a:latin typeface="system-ui"/>
              </a:rPr>
              <a:t>. Joel 2:28-29</a:t>
            </a:r>
            <a:endParaRPr lang="en-GB" sz="2000" dirty="0">
              <a:latin typeface="system-ui"/>
            </a:endParaRPr>
          </a:p>
        </p:txBody>
      </p:sp>
      <p:sp>
        <p:nvSpPr>
          <p:cNvPr id="6" name="Rectangle 5"/>
          <p:cNvSpPr/>
          <p:nvPr/>
        </p:nvSpPr>
        <p:spPr>
          <a:xfrm>
            <a:off x="156519" y="4169137"/>
            <a:ext cx="7265774" cy="1323439"/>
          </a:xfrm>
          <a:prstGeom prst="rect">
            <a:avLst/>
          </a:prstGeom>
        </p:spPr>
        <p:txBody>
          <a:bodyPr wrap="square">
            <a:spAutoFit/>
          </a:bodyPr>
          <a:lstStyle/>
          <a:p>
            <a:r>
              <a:rPr lang="en-GB" sz="2000" dirty="0">
                <a:solidFill>
                  <a:srgbClr val="000000"/>
                </a:solidFill>
                <a:latin typeface="system-ui"/>
              </a:rPr>
              <a:t>Don’t be afraid, Jacob my </a:t>
            </a:r>
            <a:r>
              <a:rPr lang="en-GB" sz="2000" dirty="0" smtClean="0">
                <a:solidFill>
                  <a:srgbClr val="000000"/>
                </a:solidFill>
                <a:latin typeface="system-ui"/>
              </a:rPr>
              <a:t>servant; and </a:t>
            </a:r>
            <a:r>
              <a:rPr lang="en-GB" sz="2000" dirty="0">
                <a:solidFill>
                  <a:srgbClr val="000000"/>
                </a:solidFill>
                <a:latin typeface="system-ui"/>
              </a:rPr>
              <a:t>you, </a:t>
            </a:r>
            <a:r>
              <a:rPr lang="en-GB" sz="2000" dirty="0" err="1">
                <a:solidFill>
                  <a:srgbClr val="000000"/>
                </a:solidFill>
                <a:latin typeface="system-ui"/>
              </a:rPr>
              <a:t>Jeshurun</a:t>
            </a:r>
            <a:r>
              <a:rPr lang="en-GB" sz="2000" dirty="0">
                <a:solidFill>
                  <a:srgbClr val="000000"/>
                </a:solidFill>
                <a:latin typeface="system-ui"/>
              </a:rPr>
              <a:t>, whom I have </a:t>
            </a:r>
            <a:r>
              <a:rPr lang="en-GB" sz="2000" dirty="0" smtClean="0">
                <a:solidFill>
                  <a:srgbClr val="000000"/>
                </a:solidFill>
                <a:latin typeface="system-ui"/>
              </a:rPr>
              <a:t>chosen.</a:t>
            </a:r>
            <a:r>
              <a:rPr lang="en-GB" sz="2000" dirty="0" smtClean="0"/>
              <a:t> </a:t>
            </a:r>
            <a:r>
              <a:rPr lang="en-GB" sz="2000" dirty="0" smtClean="0">
                <a:solidFill>
                  <a:srgbClr val="000000"/>
                </a:solidFill>
                <a:latin typeface="system-ui"/>
              </a:rPr>
              <a:t>For </a:t>
            </a:r>
            <a:r>
              <a:rPr lang="en-GB" sz="2000" b="1" dirty="0">
                <a:solidFill>
                  <a:srgbClr val="000000"/>
                </a:solidFill>
                <a:latin typeface="system-ui"/>
              </a:rPr>
              <a:t>I will pour water on him who is </a:t>
            </a:r>
            <a:r>
              <a:rPr lang="en-GB" sz="2000" b="1" dirty="0" smtClean="0">
                <a:solidFill>
                  <a:srgbClr val="000000"/>
                </a:solidFill>
                <a:latin typeface="system-ui"/>
              </a:rPr>
              <a:t>thirsty</a:t>
            </a:r>
            <a:r>
              <a:rPr lang="en-GB" sz="2000" dirty="0" smtClean="0">
                <a:solidFill>
                  <a:srgbClr val="000000"/>
                </a:solidFill>
                <a:latin typeface="system-ui"/>
              </a:rPr>
              <a:t>,</a:t>
            </a:r>
            <a:r>
              <a:rPr lang="en-GB" sz="2000" dirty="0" smtClean="0"/>
              <a:t> </a:t>
            </a:r>
            <a:r>
              <a:rPr lang="en-GB" sz="2000" dirty="0" smtClean="0">
                <a:solidFill>
                  <a:srgbClr val="000000"/>
                </a:solidFill>
                <a:latin typeface="system-ui"/>
              </a:rPr>
              <a:t>and </a:t>
            </a:r>
            <a:r>
              <a:rPr lang="en-GB" sz="2000" dirty="0">
                <a:solidFill>
                  <a:srgbClr val="000000"/>
                </a:solidFill>
                <a:latin typeface="system-ui"/>
              </a:rPr>
              <a:t>streams on the dry </a:t>
            </a:r>
            <a:r>
              <a:rPr lang="en-GB" sz="2000" dirty="0" smtClean="0">
                <a:solidFill>
                  <a:srgbClr val="000000"/>
                </a:solidFill>
                <a:latin typeface="system-ui"/>
              </a:rPr>
              <a:t>ground.</a:t>
            </a:r>
            <a:r>
              <a:rPr lang="en-GB" sz="2000" dirty="0" smtClean="0"/>
              <a:t> </a:t>
            </a:r>
            <a:r>
              <a:rPr lang="en-GB" sz="2000" b="1" dirty="0" smtClean="0">
                <a:solidFill>
                  <a:srgbClr val="000000"/>
                </a:solidFill>
                <a:latin typeface="system-ui"/>
              </a:rPr>
              <a:t>I </a:t>
            </a:r>
            <a:r>
              <a:rPr lang="en-GB" sz="2000" b="1" dirty="0">
                <a:solidFill>
                  <a:srgbClr val="000000"/>
                </a:solidFill>
                <a:latin typeface="system-ui"/>
              </a:rPr>
              <a:t>will pour my Spirit on your </a:t>
            </a:r>
            <a:r>
              <a:rPr lang="en-GB" sz="2000" b="1" dirty="0" smtClean="0">
                <a:solidFill>
                  <a:srgbClr val="000000"/>
                </a:solidFill>
                <a:latin typeface="system-ui"/>
              </a:rPr>
              <a:t>descendants</a:t>
            </a:r>
            <a:r>
              <a:rPr lang="en-GB" sz="2000" dirty="0" smtClean="0">
                <a:solidFill>
                  <a:srgbClr val="000000"/>
                </a:solidFill>
                <a:latin typeface="system-ui"/>
              </a:rPr>
              <a:t>,</a:t>
            </a:r>
            <a:r>
              <a:rPr lang="en-GB" sz="2000" dirty="0" smtClean="0"/>
              <a:t> </a:t>
            </a:r>
            <a:r>
              <a:rPr lang="en-GB" sz="2000" dirty="0" smtClean="0">
                <a:solidFill>
                  <a:srgbClr val="000000"/>
                </a:solidFill>
                <a:latin typeface="system-ui"/>
              </a:rPr>
              <a:t>and </a:t>
            </a:r>
            <a:r>
              <a:rPr lang="en-GB" sz="2000" dirty="0">
                <a:solidFill>
                  <a:srgbClr val="000000"/>
                </a:solidFill>
                <a:latin typeface="system-ui"/>
              </a:rPr>
              <a:t>my blessing on your offspring</a:t>
            </a:r>
            <a:r>
              <a:rPr lang="en-GB" sz="2000" dirty="0" smtClean="0">
                <a:solidFill>
                  <a:srgbClr val="000000"/>
                </a:solidFill>
                <a:latin typeface="system-ui"/>
              </a:rPr>
              <a:t>: Isaiah 44:2-3</a:t>
            </a:r>
            <a:endParaRPr lang="en-GB" sz="2000" dirty="0"/>
          </a:p>
        </p:txBody>
      </p:sp>
      <p:sp>
        <p:nvSpPr>
          <p:cNvPr id="7" name="TextBox 6"/>
          <p:cNvSpPr txBox="1"/>
          <p:nvPr/>
        </p:nvSpPr>
        <p:spPr>
          <a:xfrm>
            <a:off x="156519" y="5824151"/>
            <a:ext cx="8916223" cy="461665"/>
          </a:xfrm>
          <a:prstGeom prst="rect">
            <a:avLst/>
          </a:prstGeom>
          <a:noFill/>
        </p:spPr>
        <p:txBody>
          <a:bodyPr wrap="none" rtlCol="0">
            <a:spAutoFit/>
          </a:bodyPr>
          <a:lstStyle/>
          <a:p>
            <a:r>
              <a:rPr lang="en-GB" sz="2400" b="1" dirty="0" smtClean="0">
                <a:latin typeface="system-ui"/>
              </a:rPr>
              <a:t>The Spirit communicates Grace and calls forth Supplication</a:t>
            </a:r>
            <a:endParaRPr lang="en-GB" sz="2400" b="1" dirty="0">
              <a:latin typeface="system-ui"/>
            </a:endParaRPr>
          </a:p>
        </p:txBody>
      </p:sp>
    </p:spTree>
    <p:extLst>
      <p:ext uri="{BB962C8B-B14F-4D97-AF65-F5344CB8AC3E}">
        <p14:creationId xmlns:p14="http://schemas.microsoft.com/office/powerpoint/2010/main" val="3959525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568" y="1102831"/>
            <a:ext cx="6862119" cy="1938992"/>
          </a:xfrm>
          <a:prstGeom prst="rect">
            <a:avLst/>
          </a:prstGeom>
        </p:spPr>
        <p:txBody>
          <a:bodyPr wrap="square">
            <a:spAutoFit/>
          </a:bodyPr>
          <a:lstStyle/>
          <a:p>
            <a:r>
              <a:rPr lang="en-GB" sz="2000" b="1" i="0" dirty="0" smtClean="0">
                <a:solidFill>
                  <a:srgbClr val="000000"/>
                </a:solidFill>
                <a:effectLst/>
                <a:latin typeface="system-ui"/>
              </a:rPr>
              <a:t>The burden of Yahweh’s word concerning Israel. </a:t>
            </a:r>
            <a:r>
              <a:rPr lang="en-GB" sz="2000" b="0" i="0" dirty="0" smtClean="0">
                <a:solidFill>
                  <a:srgbClr val="000000"/>
                </a:solidFill>
                <a:effectLst/>
                <a:latin typeface="system-ui"/>
              </a:rPr>
              <a:t>Yahweh, </a:t>
            </a:r>
            <a:r>
              <a:rPr lang="en-GB" sz="2000" b="1" i="0" dirty="0" smtClean="0">
                <a:solidFill>
                  <a:srgbClr val="000000"/>
                </a:solidFill>
                <a:effectLst/>
                <a:latin typeface="system-ui"/>
              </a:rPr>
              <a:t>who stretches out the heavens</a:t>
            </a:r>
            <a:r>
              <a:rPr lang="en-GB" sz="2000" b="0" i="0" dirty="0" smtClean="0">
                <a:solidFill>
                  <a:srgbClr val="000000"/>
                </a:solidFill>
                <a:effectLst/>
                <a:latin typeface="system-ui"/>
              </a:rPr>
              <a:t>, and </a:t>
            </a:r>
            <a:r>
              <a:rPr lang="en-GB" sz="2000" b="1" i="0" dirty="0" smtClean="0">
                <a:solidFill>
                  <a:srgbClr val="000000"/>
                </a:solidFill>
                <a:effectLst/>
                <a:latin typeface="system-ui"/>
              </a:rPr>
              <a:t>lays the foundation of the earth</a:t>
            </a:r>
            <a:r>
              <a:rPr lang="en-GB" sz="2000" b="0" i="0" dirty="0" smtClean="0">
                <a:solidFill>
                  <a:srgbClr val="000000"/>
                </a:solidFill>
                <a:effectLst/>
                <a:latin typeface="system-ui"/>
              </a:rPr>
              <a:t>, and </a:t>
            </a:r>
            <a:r>
              <a:rPr lang="en-GB" sz="2000" b="1" i="0" dirty="0" smtClean="0">
                <a:solidFill>
                  <a:srgbClr val="000000"/>
                </a:solidFill>
                <a:effectLst/>
                <a:latin typeface="system-ui"/>
              </a:rPr>
              <a:t>forms the spirit of man within him</a:t>
            </a:r>
            <a:r>
              <a:rPr lang="en-GB" sz="2000" b="0" i="0" dirty="0" smtClean="0">
                <a:solidFill>
                  <a:srgbClr val="000000"/>
                </a:solidFill>
                <a:effectLst/>
                <a:latin typeface="system-ui"/>
              </a:rPr>
              <a:t> says: “</a:t>
            </a:r>
            <a:r>
              <a:rPr lang="en-GB" sz="2000" b="1" i="0" dirty="0" smtClean="0">
                <a:solidFill>
                  <a:srgbClr val="000000"/>
                </a:solidFill>
                <a:effectLst/>
                <a:latin typeface="system-ui"/>
              </a:rPr>
              <a:t>Behold, I will </a:t>
            </a:r>
            <a:r>
              <a:rPr lang="en-GB" sz="2000" b="0" i="0" dirty="0" smtClean="0">
                <a:solidFill>
                  <a:srgbClr val="000000"/>
                </a:solidFill>
                <a:effectLst/>
                <a:latin typeface="system-ui"/>
              </a:rPr>
              <a:t>make Jerusalem a cup of reeling to all the surrounding peoples, and </a:t>
            </a:r>
            <a:r>
              <a:rPr lang="en-GB" sz="2000" b="1" i="0" dirty="0" smtClean="0">
                <a:solidFill>
                  <a:srgbClr val="000000"/>
                </a:solidFill>
                <a:effectLst/>
                <a:latin typeface="system-ui"/>
              </a:rPr>
              <a:t>it will also be </a:t>
            </a:r>
            <a:r>
              <a:rPr lang="en-GB" sz="2000" b="0" i="0" dirty="0" smtClean="0">
                <a:solidFill>
                  <a:srgbClr val="000000"/>
                </a:solidFill>
                <a:effectLst/>
                <a:latin typeface="system-ui"/>
              </a:rPr>
              <a:t>on Judah in the siege against Jerusalem. Zech</a:t>
            </a:r>
            <a:r>
              <a:rPr lang="en-GB" sz="2000" dirty="0" smtClean="0">
                <a:solidFill>
                  <a:srgbClr val="000000"/>
                </a:solidFill>
                <a:latin typeface="system-ui"/>
              </a:rPr>
              <a:t>. 12:1-2</a:t>
            </a:r>
            <a:endParaRPr lang="en-GB" sz="2000" dirty="0"/>
          </a:p>
        </p:txBody>
      </p:sp>
      <p:sp>
        <p:nvSpPr>
          <p:cNvPr id="5" name="TextBox 4"/>
          <p:cNvSpPr txBox="1"/>
          <p:nvPr/>
        </p:nvSpPr>
        <p:spPr>
          <a:xfrm>
            <a:off x="1812324" y="329514"/>
            <a:ext cx="2882520" cy="461665"/>
          </a:xfrm>
          <a:prstGeom prst="rect">
            <a:avLst/>
          </a:prstGeom>
          <a:noFill/>
        </p:spPr>
        <p:txBody>
          <a:bodyPr wrap="none" rtlCol="0">
            <a:spAutoFit/>
          </a:bodyPr>
          <a:lstStyle/>
          <a:p>
            <a:r>
              <a:rPr lang="en-GB" sz="2400" b="1" dirty="0" smtClean="0">
                <a:latin typeface="system-ui"/>
              </a:rPr>
              <a:t>Who is in Charge?</a:t>
            </a:r>
            <a:endParaRPr lang="en-GB" sz="2400" b="1" dirty="0">
              <a:latin typeface="system-ui"/>
            </a:endParaRPr>
          </a:p>
        </p:txBody>
      </p:sp>
      <p:sp>
        <p:nvSpPr>
          <p:cNvPr id="6" name="Rectangle 5"/>
          <p:cNvSpPr/>
          <p:nvPr/>
        </p:nvSpPr>
        <p:spPr>
          <a:xfrm>
            <a:off x="390573" y="3353475"/>
            <a:ext cx="8608541" cy="2554545"/>
          </a:xfrm>
          <a:prstGeom prst="rect">
            <a:avLst/>
          </a:prstGeom>
        </p:spPr>
        <p:txBody>
          <a:bodyPr wrap="square">
            <a:spAutoFit/>
          </a:bodyPr>
          <a:lstStyle/>
          <a:p>
            <a:r>
              <a:rPr lang="en-GB" sz="2000" b="0" i="0" dirty="0" smtClean="0">
                <a:solidFill>
                  <a:srgbClr val="000000"/>
                </a:solidFill>
                <a:effectLst/>
                <a:latin typeface="system-ui"/>
              </a:rPr>
              <a:t>Bless Yahweh, my soul.</a:t>
            </a:r>
            <a:r>
              <a:rPr lang="en-GB" sz="2000" dirty="0">
                <a:latin typeface="system-ui"/>
              </a:rPr>
              <a:t> </a:t>
            </a:r>
            <a:r>
              <a:rPr lang="en-GB" sz="2000" b="1" i="0" dirty="0" smtClean="0">
                <a:solidFill>
                  <a:srgbClr val="000000"/>
                </a:solidFill>
                <a:effectLst/>
                <a:latin typeface="system-ui"/>
              </a:rPr>
              <a:t>Yahweh, my God, you are very great</a:t>
            </a:r>
            <a:r>
              <a:rPr lang="en-GB" sz="2000" b="0" i="0" dirty="0" smtClean="0">
                <a:solidFill>
                  <a:srgbClr val="000000"/>
                </a:solidFill>
                <a:effectLst/>
                <a:latin typeface="system-ui"/>
              </a:rPr>
              <a:t>.</a:t>
            </a:r>
            <a:r>
              <a:rPr lang="en-GB" sz="2000" dirty="0" smtClean="0">
                <a:latin typeface="system-ui"/>
              </a:rPr>
              <a:t/>
            </a:r>
            <a:br>
              <a:rPr lang="en-GB" sz="2000" dirty="0" smtClean="0">
                <a:latin typeface="system-ui"/>
              </a:rPr>
            </a:br>
            <a:r>
              <a:rPr lang="en-GB" sz="2000" b="0" i="0" dirty="0" smtClean="0">
                <a:solidFill>
                  <a:srgbClr val="000000"/>
                </a:solidFill>
                <a:effectLst/>
                <a:latin typeface="system-ui"/>
              </a:rPr>
              <a:t>You are </a:t>
            </a:r>
            <a:r>
              <a:rPr lang="en-GB" sz="2000" b="1" i="0" dirty="0" smtClean="0">
                <a:solidFill>
                  <a:srgbClr val="000000"/>
                </a:solidFill>
                <a:effectLst/>
                <a:latin typeface="system-ui"/>
              </a:rPr>
              <a:t>clothed with honour and majesty</a:t>
            </a:r>
            <a:r>
              <a:rPr lang="en-GB" sz="2000" b="0" i="0" dirty="0" smtClean="0">
                <a:solidFill>
                  <a:srgbClr val="000000"/>
                </a:solidFill>
                <a:effectLst/>
                <a:latin typeface="system-ui"/>
              </a:rPr>
              <a:t>.</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He covers himself with </a:t>
            </a:r>
          </a:p>
          <a:p>
            <a:r>
              <a:rPr lang="en-GB" sz="2000" b="0" i="0" dirty="0" smtClean="0">
                <a:solidFill>
                  <a:srgbClr val="000000"/>
                </a:solidFill>
                <a:effectLst/>
                <a:latin typeface="system-ui"/>
              </a:rPr>
              <a:t>light as with a garment.</a:t>
            </a:r>
            <a:r>
              <a:rPr lang="en-GB" sz="2000" dirty="0">
                <a:latin typeface="system-ui"/>
              </a:rPr>
              <a:t> </a:t>
            </a:r>
            <a:r>
              <a:rPr lang="en-GB" sz="2000" b="1" i="0" dirty="0" smtClean="0">
                <a:solidFill>
                  <a:srgbClr val="000000"/>
                </a:solidFill>
                <a:effectLst/>
                <a:latin typeface="system-ui"/>
              </a:rPr>
              <a:t>He stretches out the heavens like a curtain</a:t>
            </a:r>
            <a:r>
              <a:rPr lang="en-GB" sz="2000" b="0" i="0" dirty="0" smtClean="0">
                <a:solidFill>
                  <a:srgbClr val="000000"/>
                </a:solidFill>
                <a:effectLst/>
                <a:latin typeface="system-ui"/>
              </a:rPr>
              <a:t>.</a:t>
            </a:r>
            <a:r>
              <a:rPr lang="en-GB" sz="2000" dirty="0" smtClean="0">
                <a:latin typeface="system-ui"/>
              </a:rPr>
              <a:t/>
            </a:r>
            <a:br>
              <a:rPr lang="en-GB" sz="2000" dirty="0" smtClean="0">
                <a:latin typeface="system-ui"/>
              </a:rPr>
            </a:br>
            <a:r>
              <a:rPr lang="en-GB" sz="2000" b="0" i="0" dirty="0" smtClean="0">
                <a:solidFill>
                  <a:srgbClr val="000000"/>
                </a:solidFill>
                <a:effectLst/>
                <a:latin typeface="system-ui"/>
              </a:rPr>
              <a:t>He lays the beams of his rooms in the waters.</a:t>
            </a:r>
            <a:r>
              <a:rPr lang="en-GB" sz="2000" dirty="0">
                <a:latin typeface="system-ui"/>
              </a:rPr>
              <a:t> </a:t>
            </a:r>
            <a:r>
              <a:rPr lang="en-GB" sz="2000" b="0" i="0" dirty="0" smtClean="0">
                <a:solidFill>
                  <a:srgbClr val="000000"/>
                </a:solidFill>
                <a:effectLst/>
                <a:latin typeface="system-ui"/>
              </a:rPr>
              <a:t>He makes the clouds </a:t>
            </a:r>
          </a:p>
          <a:p>
            <a:r>
              <a:rPr lang="en-GB" sz="2000" b="0" i="0" dirty="0" smtClean="0">
                <a:solidFill>
                  <a:srgbClr val="000000"/>
                </a:solidFill>
                <a:effectLst/>
                <a:latin typeface="system-ui"/>
              </a:rPr>
              <a:t>his chariot.</a:t>
            </a:r>
            <a:r>
              <a:rPr lang="en-GB" sz="2000" dirty="0">
                <a:latin typeface="system-ui"/>
              </a:rPr>
              <a:t> </a:t>
            </a:r>
            <a:r>
              <a:rPr lang="en-GB" sz="2000" b="0" i="0" dirty="0" smtClean="0">
                <a:solidFill>
                  <a:srgbClr val="000000"/>
                </a:solidFill>
                <a:effectLst/>
                <a:latin typeface="system-ui"/>
              </a:rPr>
              <a:t>He walks on the wings of the wind.</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He makes his messengers </a:t>
            </a:r>
          </a:p>
          <a:p>
            <a:r>
              <a:rPr lang="en-GB" sz="2000" b="0" i="0" dirty="0" smtClean="0">
                <a:solidFill>
                  <a:srgbClr val="000000"/>
                </a:solidFill>
                <a:effectLst/>
                <a:latin typeface="system-ui"/>
              </a:rPr>
              <a:t>winds,</a:t>
            </a:r>
            <a:r>
              <a:rPr lang="en-GB" sz="2000" dirty="0">
                <a:latin typeface="system-ui"/>
              </a:rPr>
              <a:t> </a:t>
            </a:r>
            <a:r>
              <a:rPr lang="en-GB" sz="2000" b="0" i="0" dirty="0" smtClean="0">
                <a:solidFill>
                  <a:srgbClr val="000000"/>
                </a:solidFill>
                <a:effectLst/>
                <a:latin typeface="system-ui"/>
              </a:rPr>
              <a:t>and his servants flames of fire.</a:t>
            </a:r>
            <a:r>
              <a:rPr lang="en-GB" sz="2000" dirty="0">
                <a:latin typeface="system-ui"/>
              </a:rPr>
              <a:t> </a:t>
            </a:r>
            <a:r>
              <a:rPr lang="en-GB" sz="2000" b="1" i="0" dirty="0" smtClean="0">
                <a:solidFill>
                  <a:srgbClr val="000000"/>
                </a:solidFill>
                <a:effectLst/>
                <a:latin typeface="system-ui"/>
              </a:rPr>
              <a:t>He laid the foundations of the </a:t>
            </a:r>
            <a:r>
              <a:rPr lang="en-GB" sz="2000" b="1" i="0" dirty="0" err="1" smtClean="0">
                <a:solidFill>
                  <a:srgbClr val="000000"/>
                </a:solidFill>
                <a:effectLst/>
                <a:latin typeface="system-ui"/>
              </a:rPr>
              <a:t>earth,that</a:t>
            </a:r>
            <a:r>
              <a:rPr lang="en-GB" sz="2000" b="1" i="0" dirty="0" smtClean="0">
                <a:solidFill>
                  <a:srgbClr val="000000"/>
                </a:solidFill>
                <a:effectLst/>
                <a:latin typeface="system-ui"/>
              </a:rPr>
              <a:t> it should not be moved forever</a:t>
            </a:r>
            <a:r>
              <a:rPr lang="en-GB" sz="2000" b="0" i="0" dirty="0" smtClean="0">
                <a:solidFill>
                  <a:srgbClr val="000000"/>
                </a:solidFill>
                <a:effectLst/>
                <a:latin typeface="system-ui"/>
              </a:rPr>
              <a:t>. Psalm 104:1-5</a:t>
            </a:r>
            <a:r>
              <a:rPr lang="en-GB" sz="2000" dirty="0" smtClean="0">
                <a:latin typeface="system-ui"/>
              </a:rPr>
              <a:t/>
            </a:r>
            <a:br>
              <a:rPr lang="en-GB" sz="2000" dirty="0" smtClean="0">
                <a:latin typeface="system-ui"/>
              </a:rPr>
            </a:br>
            <a:endParaRPr lang="en-GB" sz="2000" dirty="0">
              <a:latin typeface="system-ui"/>
            </a:endParaRPr>
          </a:p>
        </p:txBody>
      </p:sp>
    </p:spTree>
    <p:extLst>
      <p:ext uri="{BB962C8B-B14F-4D97-AF65-F5344CB8AC3E}">
        <p14:creationId xmlns:p14="http://schemas.microsoft.com/office/powerpoint/2010/main" val="4283309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318" y="1279661"/>
            <a:ext cx="6096000" cy="707886"/>
          </a:xfrm>
          <a:prstGeom prst="rect">
            <a:avLst/>
          </a:prstGeom>
        </p:spPr>
        <p:txBody>
          <a:bodyPr>
            <a:spAutoFit/>
          </a:bodyPr>
          <a:lstStyle/>
          <a:p>
            <a:r>
              <a:rPr lang="en-GB" sz="2000" dirty="0" smtClean="0">
                <a:solidFill>
                  <a:srgbClr val="000000"/>
                </a:solidFill>
                <a:latin typeface="system-ui"/>
              </a:rPr>
              <a:t>... and </a:t>
            </a:r>
            <a:r>
              <a:rPr lang="en-GB" sz="2000" b="1" dirty="0">
                <a:solidFill>
                  <a:srgbClr val="000000"/>
                </a:solidFill>
                <a:latin typeface="system-ui"/>
              </a:rPr>
              <a:t>they will look </a:t>
            </a:r>
            <a:r>
              <a:rPr lang="en-GB" sz="2000" b="1" dirty="0" smtClean="0">
                <a:solidFill>
                  <a:srgbClr val="000000"/>
                </a:solidFill>
                <a:latin typeface="system-ui"/>
              </a:rPr>
              <a:t>[consider; contemplate] to </a:t>
            </a:r>
            <a:r>
              <a:rPr lang="en-GB" sz="2000" b="1" dirty="0">
                <a:solidFill>
                  <a:srgbClr val="000000"/>
                </a:solidFill>
                <a:latin typeface="system-ui"/>
              </a:rPr>
              <a:t>[upon] </a:t>
            </a:r>
            <a:r>
              <a:rPr lang="en-GB" sz="2000" b="1" u="sng" dirty="0">
                <a:solidFill>
                  <a:srgbClr val="000000"/>
                </a:solidFill>
                <a:latin typeface="system-ui"/>
              </a:rPr>
              <a:t>Me</a:t>
            </a:r>
            <a:r>
              <a:rPr lang="en-GB" sz="2000" b="1" dirty="0">
                <a:solidFill>
                  <a:srgbClr val="000000"/>
                </a:solidFill>
                <a:latin typeface="system-ui"/>
              </a:rPr>
              <a:t> whom they have </a:t>
            </a:r>
            <a:r>
              <a:rPr lang="en-GB" sz="2000" b="1" dirty="0" smtClean="0">
                <a:solidFill>
                  <a:srgbClr val="000000"/>
                </a:solidFill>
                <a:latin typeface="system-ui"/>
              </a:rPr>
              <a:t>pierced</a:t>
            </a:r>
            <a:r>
              <a:rPr lang="en-GB" sz="2000" dirty="0" smtClean="0">
                <a:solidFill>
                  <a:srgbClr val="000000"/>
                </a:solidFill>
                <a:latin typeface="system-ui"/>
              </a:rPr>
              <a:t>;</a:t>
            </a:r>
            <a:r>
              <a:rPr lang="en-GB" sz="2000" dirty="0">
                <a:solidFill>
                  <a:srgbClr val="000000"/>
                </a:solidFill>
                <a:latin typeface="system-ui"/>
              </a:rPr>
              <a:t> </a:t>
            </a:r>
            <a:endParaRPr lang="en-GB" dirty="0"/>
          </a:p>
        </p:txBody>
      </p:sp>
      <p:sp>
        <p:nvSpPr>
          <p:cNvPr id="3" name="Rectangle 2"/>
          <p:cNvSpPr/>
          <p:nvPr/>
        </p:nvSpPr>
        <p:spPr>
          <a:xfrm>
            <a:off x="461318" y="2277078"/>
            <a:ext cx="6096000" cy="1015663"/>
          </a:xfrm>
          <a:prstGeom prst="rect">
            <a:avLst/>
          </a:prstGeom>
        </p:spPr>
        <p:txBody>
          <a:bodyPr>
            <a:spAutoFit/>
          </a:bodyPr>
          <a:lstStyle/>
          <a:p>
            <a:r>
              <a:rPr lang="en-GB" sz="2000" b="1" dirty="0">
                <a:solidFill>
                  <a:srgbClr val="000000"/>
                </a:solidFill>
                <a:latin typeface="system-ui"/>
              </a:rPr>
              <a:t>Moses made a serpent of bronze</a:t>
            </a:r>
            <a:r>
              <a:rPr lang="en-GB" sz="2000" dirty="0">
                <a:solidFill>
                  <a:srgbClr val="000000"/>
                </a:solidFill>
                <a:latin typeface="system-ui"/>
              </a:rPr>
              <a:t>, and set it on the pole. If a serpent had bitten any man, </a:t>
            </a:r>
            <a:r>
              <a:rPr lang="en-GB" sz="2000" b="1" dirty="0">
                <a:solidFill>
                  <a:srgbClr val="000000"/>
                </a:solidFill>
                <a:latin typeface="system-ui"/>
              </a:rPr>
              <a:t>when he looked</a:t>
            </a:r>
            <a:r>
              <a:rPr lang="en-GB" sz="2000" dirty="0">
                <a:solidFill>
                  <a:srgbClr val="000000"/>
                </a:solidFill>
                <a:latin typeface="system-ui"/>
              </a:rPr>
              <a:t> at the serpent of bronze, he </a:t>
            </a:r>
            <a:r>
              <a:rPr lang="en-GB" sz="2000" dirty="0" smtClean="0">
                <a:solidFill>
                  <a:srgbClr val="000000"/>
                </a:solidFill>
                <a:latin typeface="system-ui"/>
              </a:rPr>
              <a:t>lived. Num. 21:9</a:t>
            </a:r>
            <a:endParaRPr lang="en-GB" sz="2000" dirty="0"/>
          </a:p>
        </p:txBody>
      </p:sp>
      <p:sp>
        <p:nvSpPr>
          <p:cNvPr id="4" name="Rectangle 3"/>
          <p:cNvSpPr/>
          <p:nvPr/>
        </p:nvSpPr>
        <p:spPr>
          <a:xfrm>
            <a:off x="518984" y="3582272"/>
            <a:ext cx="6096000" cy="1323439"/>
          </a:xfrm>
          <a:prstGeom prst="rect">
            <a:avLst/>
          </a:prstGeom>
        </p:spPr>
        <p:txBody>
          <a:bodyPr>
            <a:spAutoFit/>
          </a:bodyPr>
          <a:lstStyle/>
          <a:p>
            <a:r>
              <a:rPr lang="en-GB" sz="2000" b="1" dirty="0">
                <a:solidFill>
                  <a:srgbClr val="000000"/>
                </a:solidFill>
                <a:latin typeface="system-ui"/>
              </a:rPr>
              <a:t>As Moses lifted up the serpent in the wilderness</a:t>
            </a:r>
            <a:r>
              <a:rPr lang="en-GB" sz="2000" dirty="0">
                <a:solidFill>
                  <a:srgbClr val="000000"/>
                </a:solidFill>
                <a:latin typeface="system-ui"/>
              </a:rPr>
              <a:t>, even so must the Son of Man be lifted up, </a:t>
            </a:r>
            <a:r>
              <a:rPr lang="en-GB" sz="2000" dirty="0" smtClean="0">
                <a:solidFill>
                  <a:srgbClr val="000000"/>
                </a:solidFill>
                <a:latin typeface="system-ui"/>
              </a:rPr>
              <a:t>that </a:t>
            </a:r>
            <a:r>
              <a:rPr lang="en-GB" sz="2000" b="1" dirty="0">
                <a:solidFill>
                  <a:srgbClr val="000000"/>
                </a:solidFill>
                <a:latin typeface="system-ui"/>
              </a:rPr>
              <a:t>whoever believes in </a:t>
            </a:r>
            <a:r>
              <a:rPr lang="en-GB" sz="2000" b="1" dirty="0" smtClean="0">
                <a:solidFill>
                  <a:srgbClr val="000000"/>
                </a:solidFill>
                <a:latin typeface="system-ui"/>
              </a:rPr>
              <a:t>Him </a:t>
            </a:r>
            <a:r>
              <a:rPr lang="en-GB" sz="2000" dirty="0">
                <a:solidFill>
                  <a:srgbClr val="000000"/>
                </a:solidFill>
                <a:latin typeface="system-ui"/>
              </a:rPr>
              <a:t>should not perish, but have eternal life</a:t>
            </a:r>
            <a:r>
              <a:rPr lang="en-GB" sz="2000" dirty="0" smtClean="0">
                <a:solidFill>
                  <a:srgbClr val="000000"/>
                </a:solidFill>
                <a:latin typeface="system-ui"/>
              </a:rPr>
              <a:t>. John 3: 14-15</a:t>
            </a:r>
            <a:endParaRPr lang="en-GB" sz="2000" dirty="0"/>
          </a:p>
        </p:txBody>
      </p:sp>
      <p:sp>
        <p:nvSpPr>
          <p:cNvPr id="8" name="Rectangle 7"/>
          <p:cNvSpPr/>
          <p:nvPr/>
        </p:nvSpPr>
        <p:spPr>
          <a:xfrm>
            <a:off x="518984" y="5195242"/>
            <a:ext cx="7611762" cy="1323439"/>
          </a:xfrm>
          <a:prstGeom prst="rect">
            <a:avLst/>
          </a:prstGeom>
        </p:spPr>
        <p:txBody>
          <a:bodyPr wrap="square">
            <a:spAutoFit/>
          </a:bodyPr>
          <a:lstStyle/>
          <a:p>
            <a:r>
              <a:rPr lang="en-GB" sz="2000" dirty="0">
                <a:solidFill>
                  <a:srgbClr val="000000"/>
                </a:solidFill>
                <a:latin typeface="system-ui"/>
              </a:rPr>
              <a:t>However one of the soldiers pierced his side with a spear, and immediately blood and water came out. </a:t>
            </a:r>
            <a:r>
              <a:rPr lang="en-GB" sz="2000" b="1" baseline="30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For these things happened </a:t>
            </a:r>
            <a:r>
              <a:rPr lang="en-GB" sz="2000" b="1" dirty="0">
                <a:solidFill>
                  <a:srgbClr val="000000"/>
                </a:solidFill>
                <a:latin typeface="system-ui"/>
              </a:rPr>
              <a:t>that the Scripture might be fulfilled</a:t>
            </a:r>
            <a:r>
              <a:rPr lang="en-GB" sz="2000" dirty="0">
                <a:solidFill>
                  <a:srgbClr val="000000"/>
                </a:solidFill>
                <a:latin typeface="system-ui"/>
              </a:rPr>
              <a:t>, </a:t>
            </a:r>
            <a:r>
              <a:rPr lang="en-GB" sz="2000" dirty="0" smtClean="0">
                <a:solidFill>
                  <a:srgbClr val="000000"/>
                </a:solidFill>
                <a:latin typeface="system-ui"/>
              </a:rPr>
              <a:t>“ “</a:t>
            </a:r>
            <a:r>
              <a:rPr lang="en-GB" sz="2000" b="1" dirty="0" smtClean="0">
                <a:solidFill>
                  <a:srgbClr val="000000"/>
                </a:solidFill>
                <a:latin typeface="system-ui"/>
              </a:rPr>
              <a:t>They will look on him whom they pierced</a:t>
            </a:r>
            <a:r>
              <a:rPr lang="en-GB" sz="2000" dirty="0" smtClean="0">
                <a:solidFill>
                  <a:srgbClr val="000000"/>
                </a:solidFill>
                <a:latin typeface="system-ui"/>
              </a:rPr>
              <a:t>.” John 19:34-37</a:t>
            </a:r>
            <a:endParaRPr lang="en-GB" sz="2000" dirty="0"/>
          </a:p>
        </p:txBody>
      </p:sp>
      <p:sp>
        <p:nvSpPr>
          <p:cNvPr id="5" name="TextBox 4"/>
          <p:cNvSpPr txBox="1"/>
          <p:nvPr/>
        </p:nvSpPr>
        <p:spPr>
          <a:xfrm>
            <a:off x="1581665" y="442398"/>
            <a:ext cx="2579552" cy="461665"/>
          </a:xfrm>
          <a:prstGeom prst="rect">
            <a:avLst/>
          </a:prstGeom>
          <a:noFill/>
        </p:spPr>
        <p:txBody>
          <a:bodyPr wrap="none" rtlCol="0">
            <a:spAutoFit/>
          </a:bodyPr>
          <a:lstStyle/>
          <a:p>
            <a:r>
              <a:rPr lang="en-GB" sz="2400" b="1" dirty="0" smtClean="0">
                <a:latin typeface="system-ui"/>
              </a:rPr>
              <a:t>At Last they See</a:t>
            </a:r>
            <a:endParaRPr lang="en-GB" sz="2400" b="1" dirty="0">
              <a:latin typeface="system-ui"/>
            </a:endParaRPr>
          </a:p>
        </p:txBody>
      </p:sp>
    </p:spTree>
    <p:extLst>
      <p:ext uri="{BB962C8B-B14F-4D97-AF65-F5344CB8AC3E}">
        <p14:creationId xmlns:p14="http://schemas.microsoft.com/office/powerpoint/2010/main" val="1037576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087" y="2628041"/>
            <a:ext cx="6096000" cy="1015663"/>
          </a:xfrm>
          <a:prstGeom prst="rect">
            <a:avLst/>
          </a:prstGeom>
        </p:spPr>
        <p:txBody>
          <a:bodyPr>
            <a:spAutoFit/>
          </a:bodyPr>
          <a:lstStyle/>
          <a:p>
            <a:r>
              <a:rPr lang="en-GB" sz="2000" b="1" dirty="0">
                <a:solidFill>
                  <a:srgbClr val="000000"/>
                </a:solidFill>
                <a:latin typeface="system-ui"/>
              </a:rPr>
              <a:t>The</a:t>
            </a:r>
            <a:r>
              <a:rPr lang="en-GB" sz="2000" dirty="0">
                <a:solidFill>
                  <a:srgbClr val="000000"/>
                </a:solidFill>
                <a:latin typeface="system-ui"/>
              </a:rPr>
              <a:t>n </a:t>
            </a:r>
            <a:r>
              <a:rPr lang="en-GB" sz="2000" b="1" dirty="0">
                <a:solidFill>
                  <a:srgbClr val="000000"/>
                </a:solidFill>
                <a:latin typeface="system-ui"/>
              </a:rPr>
              <a:t>the</a:t>
            </a:r>
            <a:r>
              <a:rPr lang="en-GB" sz="2000" dirty="0">
                <a:solidFill>
                  <a:srgbClr val="000000"/>
                </a:solidFill>
                <a:latin typeface="system-ui"/>
              </a:rPr>
              <a:t> </a:t>
            </a:r>
            <a:r>
              <a:rPr lang="en-GB" sz="2000" b="1" dirty="0">
                <a:solidFill>
                  <a:srgbClr val="000000"/>
                </a:solidFill>
                <a:latin typeface="system-ui"/>
              </a:rPr>
              <a:t>eyes</a:t>
            </a:r>
            <a:r>
              <a:rPr lang="en-GB" sz="2000" dirty="0">
                <a:solidFill>
                  <a:srgbClr val="000000"/>
                </a:solidFill>
                <a:latin typeface="system-ui"/>
              </a:rPr>
              <a:t> </a:t>
            </a:r>
            <a:r>
              <a:rPr lang="en-GB" sz="2000" b="1" dirty="0">
                <a:solidFill>
                  <a:srgbClr val="000000"/>
                </a:solidFill>
                <a:latin typeface="system-ui"/>
              </a:rPr>
              <a:t>of</a:t>
            </a:r>
            <a:r>
              <a:rPr lang="en-GB" sz="2000" dirty="0">
                <a:solidFill>
                  <a:srgbClr val="000000"/>
                </a:solidFill>
                <a:latin typeface="system-ui"/>
              </a:rPr>
              <a:t> </a:t>
            </a:r>
            <a:r>
              <a:rPr lang="en-GB" sz="2000" b="1" dirty="0">
                <a:solidFill>
                  <a:srgbClr val="000000"/>
                </a:solidFill>
                <a:latin typeface="system-ui"/>
              </a:rPr>
              <a:t>the</a:t>
            </a:r>
            <a:r>
              <a:rPr lang="en-GB" sz="2000" dirty="0">
                <a:solidFill>
                  <a:srgbClr val="000000"/>
                </a:solidFill>
                <a:latin typeface="system-ui"/>
              </a:rPr>
              <a:t> </a:t>
            </a:r>
            <a:r>
              <a:rPr lang="en-GB" sz="2000" b="1" dirty="0">
                <a:solidFill>
                  <a:srgbClr val="000000"/>
                </a:solidFill>
                <a:latin typeface="system-ui"/>
              </a:rPr>
              <a:t>blind</a:t>
            </a:r>
            <a:r>
              <a:rPr lang="en-GB" sz="2000" dirty="0">
                <a:solidFill>
                  <a:srgbClr val="000000"/>
                </a:solidFill>
                <a:latin typeface="system-ui"/>
              </a:rPr>
              <a:t> will be opened, and the ears of the deaf will be unstopped. </a:t>
            </a:r>
            <a:endParaRPr lang="en-GB" sz="2000" dirty="0" smtClean="0">
              <a:solidFill>
                <a:srgbClr val="000000"/>
              </a:solidFill>
              <a:latin typeface="system-ui"/>
            </a:endParaRPr>
          </a:p>
          <a:p>
            <a:r>
              <a:rPr lang="en-GB" sz="2000" dirty="0" smtClean="0">
                <a:solidFill>
                  <a:srgbClr val="000000"/>
                </a:solidFill>
                <a:latin typeface="system-ui"/>
              </a:rPr>
              <a:t>Isaiah </a:t>
            </a:r>
            <a:r>
              <a:rPr lang="en-GB" sz="2000" dirty="0">
                <a:solidFill>
                  <a:srgbClr val="000000"/>
                </a:solidFill>
                <a:latin typeface="system-ui"/>
              </a:rPr>
              <a:t>35:5</a:t>
            </a:r>
            <a:endParaRPr lang="en-GB" sz="2000" dirty="0"/>
          </a:p>
        </p:txBody>
      </p:sp>
      <p:sp>
        <p:nvSpPr>
          <p:cNvPr id="3" name="Rectangle 2"/>
          <p:cNvSpPr/>
          <p:nvPr/>
        </p:nvSpPr>
        <p:spPr>
          <a:xfrm>
            <a:off x="280087" y="1334871"/>
            <a:ext cx="6096000" cy="1015663"/>
          </a:xfrm>
          <a:prstGeom prst="rect">
            <a:avLst/>
          </a:prstGeom>
        </p:spPr>
        <p:txBody>
          <a:bodyPr>
            <a:spAutoFit/>
          </a:bodyPr>
          <a:lstStyle/>
          <a:p>
            <a:pPr lvl="0"/>
            <a:r>
              <a:rPr lang="en-GB" sz="2000" dirty="0">
                <a:solidFill>
                  <a:srgbClr val="000000"/>
                </a:solidFill>
                <a:latin typeface="system-ui"/>
              </a:rPr>
              <a:t>But to this day, </a:t>
            </a:r>
            <a:r>
              <a:rPr lang="en-GB" sz="2000" b="1" dirty="0">
                <a:solidFill>
                  <a:srgbClr val="000000"/>
                </a:solidFill>
                <a:latin typeface="system-ui"/>
              </a:rPr>
              <a:t>when Moses is read, a veil </a:t>
            </a:r>
            <a:r>
              <a:rPr lang="en-GB" sz="2000" dirty="0">
                <a:solidFill>
                  <a:srgbClr val="000000"/>
                </a:solidFill>
                <a:latin typeface="system-ui"/>
              </a:rPr>
              <a:t>lies on their heart. But whenever someone </a:t>
            </a:r>
            <a:r>
              <a:rPr lang="en-GB" sz="2000" b="1" dirty="0">
                <a:solidFill>
                  <a:srgbClr val="000000"/>
                </a:solidFill>
                <a:latin typeface="system-ui"/>
              </a:rPr>
              <a:t>turns to the Lord, the veil is taken away</a:t>
            </a:r>
            <a:r>
              <a:rPr lang="en-GB" sz="2000" dirty="0">
                <a:solidFill>
                  <a:srgbClr val="000000"/>
                </a:solidFill>
                <a:latin typeface="system-ui"/>
              </a:rPr>
              <a:t>. 2Cor. 3:15-16</a:t>
            </a:r>
            <a:endParaRPr lang="en-GB" sz="2000" dirty="0">
              <a:solidFill>
                <a:prstClr val="black"/>
              </a:solidFill>
            </a:endParaRPr>
          </a:p>
        </p:txBody>
      </p:sp>
      <p:sp>
        <p:nvSpPr>
          <p:cNvPr id="4" name="Rectangle 3"/>
          <p:cNvSpPr/>
          <p:nvPr/>
        </p:nvSpPr>
        <p:spPr>
          <a:xfrm>
            <a:off x="370703" y="3921211"/>
            <a:ext cx="6096000" cy="1200329"/>
          </a:xfrm>
          <a:prstGeom prst="rect">
            <a:avLst/>
          </a:prstGeom>
        </p:spPr>
        <p:txBody>
          <a:bodyPr>
            <a:spAutoFit/>
          </a:bodyPr>
          <a:lstStyle/>
          <a:p>
            <a:r>
              <a:rPr lang="en-GB" dirty="0">
                <a:solidFill>
                  <a:srgbClr val="000000"/>
                </a:solidFill>
                <a:latin typeface="system-ui"/>
              </a:rPr>
              <a:t>Behold</a:t>
            </a:r>
            <a:r>
              <a:rPr lang="en-GB" dirty="0" smtClean="0">
                <a:solidFill>
                  <a:srgbClr val="000000"/>
                </a:solidFill>
                <a:latin typeface="system-ui"/>
              </a:rPr>
              <a:t>,</a:t>
            </a:r>
            <a:r>
              <a:rPr lang="en-GB" baseline="30000" dirty="0" smtClean="0">
                <a:solidFill>
                  <a:srgbClr val="000000"/>
                </a:solidFill>
                <a:latin typeface="system-ui"/>
              </a:rPr>
              <a:t> </a:t>
            </a:r>
            <a:r>
              <a:rPr lang="en-GB" dirty="0">
                <a:solidFill>
                  <a:srgbClr val="000000"/>
                </a:solidFill>
                <a:latin typeface="system-ui"/>
              </a:rPr>
              <a:t> </a:t>
            </a:r>
            <a:r>
              <a:rPr lang="en-GB" dirty="0" smtClean="0">
                <a:solidFill>
                  <a:srgbClr val="000000"/>
                </a:solidFill>
                <a:latin typeface="system-ui"/>
              </a:rPr>
              <a:t>He [ Jesus the Messiah] </a:t>
            </a:r>
            <a:r>
              <a:rPr lang="en-GB" dirty="0">
                <a:solidFill>
                  <a:srgbClr val="000000"/>
                </a:solidFill>
                <a:latin typeface="system-ui"/>
              </a:rPr>
              <a:t>is coming with the clouds, and </a:t>
            </a:r>
            <a:r>
              <a:rPr lang="en-GB" b="1" dirty="0">
                <a:solidFill>
                  <a:srgbClr val="000000"/>
                </a:solidFill>
                <a:latin typeface="system-ui"/>
              </a:rPr>
              <a:t>every eye will see him, including those who pierced him</a:t>
            </a:r>
            <a:r>
              <a:rPr lang="en-GB" dirty="0">
                <a:solidFill>
                  <a:srgbClr val="000000"/>
                </a:solidFill>
                <a:latin typeface="system-ui"/>
              </a:rPr>
              <a:t>. </a:t>
            </a:r>
            <a:r>
              <a:rPr lang="en-GB" b="1" dirty="0">
                <a:solidFill>
                  <a:srgbClr val="000000"/>
                </a:solidFill>
                <a:latin typeface="system-ui"/>
              </a:rPr>
              <a:t>All the tribes of the earth will mourn over him. </a:t>
            </a:r>
            <a:r>
              <a:rPr lang="en-GB" dirty="0">
                <a:solidFill>
                  <a:srgbClr val="000000"/>
                </a:solidFill>
                <a:latin typeface="system-ui"/>
              </a:rPr>
              <a:t>Even so, Amen</a:t>
            </a:r>
            <a:r>
              <a:rPr lang="en-GB" dirty="0" smtClean="0">
                <a:solidFill>
                  <a:srgbClr val="000000"/>
                </a:solidFill>
                <a:latin typeface="system-ui"/>
              </a:rPr>
              <a:t>. Rev. 1:7</a:t>
            </a:r>
            <a:endParaRPr lang="en-GB" dirty="0"/>
          </a:p>
        </p:txBody>
      </p:sp>
      <p:sp>
        <p:nvSpPr>
          <p:cNvPr id="5" name="TextBox 4"/>
          <p:cNvSpPr txBox="1"/>
          <p:nvPr/>
        </p:nvSpPr>
        <p:spPr>
          <a:xfrm>
            <a:off x="1375719" y="503620"/>
            <a:ext cx="3158878" cy="461665"/>
          </a:xfrm>
          <a:prstGeom prst="rect">
            <a:avLst/>
          </a:prstGeom>
          <a:noFill/>
        </p:spPr>
        <p:txBody>
          <a:bodyPr wrap="none" rtlCol="0">
            <a:spAutoFit/>
          </a:bodyPr>
          <a:lstStyle/>
          <a:p>
            <a:r>
              <a:rPr lang="en-GB" sz="2400" b="1" dirty="0" smtClean="0">
                <a:latin typeface="system-ui"/>
              </a:rPr>
              <a:t>The Veil is Removed</a:t>
            </a:r>
            <a:endParaRPr lang="en-GB" sz="2400" b="1" dirty="0">
              <a:latin typeface="system-ui"/>
            </a:endParaRPr>
          </a:p>
        </p:txBody>
      </p:sp>
    </p:spTree>
    <p:extLst>
      <p:ext uri="{BB962C8B-B14F-4D97-AF65-F5344CB8AC3E}">
        <p14:creationId xmlns:p14="http://schemas.microsoft.com/office/powerpoint/2010/main" val="3787410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09" y="798236"/>
            <a:ext cx="6096000" cy="1015663"/>
          </a:xfrm>
          <a:prstGeom prst="rect">
            <a:avLst/>
          </a:prstGeom>
        </p:spPr>
        <p:txBody>
          <a:bodyPr>
            <a:spAutoFit/>
          </a:bodyPr>
          <a:lstStyle/>
          <a:p>
            <a:r>
              <a:rPr lang="en-GB" sz="2000" dirty="0" smtClean="0">
                <a:solidFill>
                  <a:srgbClr val="000000"/>
                </a:solidFill>
                <a:latin typeface="system-ui"/>
              </a:rPr>
              <a:t>... and </a:t>
            </a:r>
            <a:r>
              <a:rPr lang="en-GB" sz="2000" b="1" dirty="0">
                <a:solidFill>
                  <a:srgbClr val="000000"/>
                </a:solidFill>
                <a:latin typeface="system-ui"/>
              </a:rPr>
              <a:t>they shall mourn for Him</a:t>
            </a:r>
            <a:r>
              <a:rPr lang="en-GB" sz="2000" dirty="0">
                <a:solidFill>
                  <a:srgbClr val="000000"/>
                </a:solidFill>
                <a:latin typeface="system-ui"/>
              </a:rPr>
              <a:t>, as one mourns for his only son, and </a:t>
            </a:r>
            <a:r>
              <a:rPr lang="en-GB" sz="2000" b="1" dirty="0">
                <a:solidFill>
                  <a:srgbClr val="000000"/>
                </a:solidFill>
                <a:latin typeface="system-ui"/>
              </a:rPr>
              <a:t>will grieve bitterly for Him</a:t>
            </a:r>
            <a:r>
              <a:rPr lang="en-GB" sz="2000" dirty="0">
                <a:solidFill>
                  <a:srgbClr val="000000"/>
                </a:solidFill>
                <a:latin typeface="system-ui"/>
              </a:rPr>
              <a:t>, as one grieves for his firstborn</a:t>
            </a:r>
            <a:r>
              <a:rPr lang="en-GB" sz="2000" dirty="0" smtClean="0">
                <a:solidFill>
                  <a:srgbClr val="000000"/>
                </a:solidFill>
                <a:latin typeface="system-ui"/>
              </a:rPr>
              <a:t>. 12:10</a:t>
            </a:r>
            <a:endParaRPr lang="en-GB" dirty="0"/>
          </a:p>
        </p:txBody>
      </p:sp>
      <p:sp>
        <p:nvSpPr>
          <p:cNvPr id="4" name="Rectangle 3"/>
          <p:cNvSpPr/>
          <p:nvPr/>
        </p:nvSpPr>
        <p:spPr>
          <a:xfrm>
            <a:off x="243809" y="3514576"/>
            <a:ext cx="10976126" cy="3170099"/>
          </a:xfrm>
          <a:prstGeom prst="rect">
            <a:avLst/>
          </a:prstGeom>
        </p:spPr>
        <p:txBody>
          <a:bodyPr wrap="square">
            <a:spAutoFit/>
          </a:bodyPr>
          <a:lstStyle/>
          <a:p>
            <a:pPr lvl="0"/>
            <a:r>
              <a:rPr lang="en-GB" sz="2000" b="1" dirty="0">
                <a:solidFill>
                  <a:srgbClr val="000000"/>
                </a:solidFill>
                <a:latin typeface="system-ui"/>
              </a:rPr>
              <a:t>Who has believed our message? </a:t>
            </a:r>
            <a:r>
              <a:rPr lang="en-GB" sz="2000" dirty="0">
                <a:solidFill>
                  <a:srgbClr val="000000"/>
                </a:solidFill>
                <a:latin typeface="system-ui"/>
              </a:rPr>
              <a:t>To whom has Yahweh’s arm been revealed? For he grew up before him as a tender plant, and as a root out of dry ground. </a:t>
            </a:r>
            <a:r>
              <a:rPr lang="en-GB" sz="2000" dirty="0" smtClean="0">
                <a:solidFill>
                  <a:srgbClr val="000000"/>
                </a:solidFill>
                <a:latin typeface="system-ui"/>
              </a:rPr>
              <a:t>He </a:t>
            </a:r>
            <a:r>
              <a:rPr lang="en-GB" sz="2000" dirty="0">
                <a:solidFill>
                  <a:srgbClr val="000000"/>
                </a:solidFill>
                <a:latin typeface="system-ui"/>
              </a:rPr>
              <a:t>has no good looks or majesty. </a:t>
            </a:r>
            <a:r>
              <a:rPr lang="en-GB" sz="2000" b="1" dirty="0">
                <a:solidFill>
                  <a:srgbClr val="000000"/>
                </a:solidFill>
                <a:latin typeface="system-ui"/>
              </a:rPr>
              <a:t>When </a:t>
            </a:r>
            <a:r>
              <a:rPr lang="en-GB" sz="2000" b="1" u="sng" dirty="0">
                <a:solidFill>
                  <a:srgbClr val="000000"/>
                </a:solidFill>
                <a:latin typeface="system-ui"/>
              </a:rPr>
              <a:t>we</a:t>
            </a:r>
            <a:r>
              <a:rPr lang="en-GB" sz="2000" b="1" dirty="0">
                <a:solidFill>
                  <a:srgbClr val="000000"/>
                </a:solidFill>
                <a:latin typeface="system-ui"/>
              </a:rPr>
              <a:t> see him, there is no beauty that </a:t>
            </a:r>
            <a:r>
              <a:rPr lang="en-GB" sz="2000" b="1" u="sng" dirty="0">
                <a:solidFill>
                  <a:srgbClr val="000000"/>
                </a:solidFill>
                <a:latin typeface="system-ui"/>
              </a:rPr>
              <a:t>we</a:t>
            </a:r>
            <a:r>
              <a:rPr lang="en-GB" sz="2000" b="1" dirty="0">
                <a:solidFill>
                  <a:srgbClr val="000000"/>
                </a:solidFill>
                <a:latin typeface="system-ui"/>
              </a:rPr>
              <a:t> should desire him</a:t>
            </a:r>
            <a:r>
              <a:rPr lang="en-GB" sz="2000" dirty="0">
                <a:solidFill>
                  <a:srgbClr val="000000"/>
                </a:solidFill>
                <a:latin typeface="system-ui"/>
              </a:rPr>
              <a:t>. </a:t>
            </a:r>
            <a:r>
              <a:rPr lang="en-GB" sz="2000" b="1" dirty="0" smtClean="0">
                <a:solidFill>
                  <a:srgbClr val="000000"/>
                </a:solidFill>
                <a:latin typeface="system-ui"/>
              </a:rPr>
              <a:t>He </a:t>
            </a:r>
            <a:r>
              <a:rPr lang="en-GB" sz="2000" b="1" dirty="0">
                <a:solidFill>
                  <a:srgbClr val="000000"/>
                </a:solidFill>
                <a:latin typeface="system-ui"/>
              </a:rPr>
              <a:t>was despised and rejected</a:t>
            </a:r>
            <a:r>
              <a:rPr lang="en-GB" sz="2000" dirty="0">
                <a:solidFill>
                  <a:srgbClr val="000000"/>
                </a:solidFill>
                <a:latin typeface="system-ui"/>
              </a:rPr>
              <a:t> by men, a man of suffering and acquainted </a:t>
            </a:r>
            <a:r>
              <a:rPr lang="en-GB" sz="2000" dirty="0" smtClean="0">
                <a:solidFill>
                  <a:srgbClr val="000000"/>
                </a:solidFill>
                <a:latin typeface="system-ui"/>
              </a:rPr>
              <a:t>with disease.</a:t>
            </a:r>
            <a:r>
              <a:rPr lang="en-GB" sz="2000" b="1" dirty="0">
                <a:solidFill>
                  <a:srgbClr val="000000"/>
                </a:solidFill>
                <a:latin typeface="system-ui"/>
              </a:rPr>
              <a:t> </a:t>
            </a:r>
            <a:r>
              <a:rPr lang="en-GB" sz="2000" b="1" dirty="0" smtClean="0">
                <a:solidFill>
                  <a:srgbClr val="000000"/>
                </a:solidFill>
                <a:latin typeface="system-ui"/>
              </a:rPr>
              <a:t>He </a:t>
            </a:r>
            <a:r>
              <a:rPr lang="en-GB" sz="2000" b="1" dirty="0">
                <a:solidFill>
                  <a:srgbClr val="000000"/>
                </a:solidFill>
                <a:latin typeface="system-ui"/>
              </a:rPr>
              <a:t>was despised as one from whom men hide their face; and </a:t>
            </a:r>
            <a:r>
              <a:rPr lang="en-GB" sz="2000" b="1" u="sng" dirty="0">
                <a:solidFill>
                  <a:srgbClr val="000000"/>
                </a:solidFill>
                <a:latin typeface="system-ui"/>
              </a:rPr>
              <a:t>we</a:t>
            </a:r>
            <a:r>
              <a:rPr lang="en-GB" sz="2000" b="1" dirty="0">
                <a:solidFill>
                  <a:srgbClr val="000000"/>
                </a:solidFill>
                <a:latin typeface="system-ui"/>
              </a:rPr>
              <a:t> did not respect him</a:t>
            </a:r>
            <a:r>
              <a:rPr lang="en-GB" sz="2000" dirty="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Surely he has </a:t>
            </a:r>
            <a:r>
              <a:rPr lang="en-GB" sz="2000" b="1" dirty="0">
                <a:solidFill>
                  <a:srgbClr val="000000"/>
                </a:solidFill>
                <a:latin typeface="system-ui"/>
              </a:rPr>
              <a:t>borne </a:t>
            </a:r>
            <a:r>
              <a:rPr lang="en-GB" sz="2000" b="1" u="sng" dirty="0">
                <a:solidFill>
                  <a:srgbClr val="000000"/>
                </a:solidFill>
                <a:latin typeface="system-ui"/>
              </a:rPr>
              <a:t>our</a:t>
            </a:r>
            <a:r>
              <a:rPr lang="en-GB" sz="2000" b="1" dirty="0">
                <a:solidFill>
                  <a:srgbClr val="000000"/>
                </a:solidFill>
                <a:latin typeface="system-ui"/>
              </a:rPr>
              <a:t> sickness </a:t>
            </a:r>
            <a:r>
              <a:rPr lang="en-GB" sz="2000" dirty="0">
                <a:solidFill>
                  <a:srgbClr val="000000"/>
                </a:solidFill>
                <a:latin typeface="system-ui"/>
              </a:rPr>
              <a:t>and </a:t>
            </a:r>
            <a:r>
              <a:rPr lang="en-GB" sz="2000" b="1" dirty="0">
                <a:solidFill>
                  <a:srgbClr val="000000"/>
                </a:solidFill>
                <a:latin typeface="system-ui"/>
              </a:rPr>
              <a:t>carried </a:t>
            </a:r>
            <a:r>
              <a:rPr lang="en-GB" sz="2000" b="1" u="sng" dirty="0">
                <a:solidFill>
                  <a:srgbClr val="000000"/>
                </a:solidFill>
                <a:latin typeface="system-ui"/>
              </a:rPr>
              <a:t>our</a:t>
            </a:r>
            <a:r>
              <a:rPr lang="en-GB" sz="2000" b="1" dirty="0">
                <a:solidFill>
                  <a:srgbClr val="000000"/>
                </a:solidFill>
                <a:latin typeface="system-ui"/>
              </a:rPr>
              <a:t> suffering</a:t>
            </a:r>
            <a:r>
              <a:rPr lang="en-GB" sz="2000" dirty="0">
                <a:solidFill>
                  <a:srgbClr val="000000"/>
                </a:solidFill>
                <a:latin typeface="system-ui"/>
              </a:rPr>
              <a:t>; yet </a:t>
            </a:r>
            <a:r>
              <a:rPr lang="en-GB" sz="2000" b="1" u="sng" dirty="0">
                <a:solidFill>
                  <a:srgbClr val="000000"/>
                </a:solidFill>
                <a:latin typeface="system-ui"/>
              </a:rPr>
              <a:t>we</a:t>
            </a:r>
            <a:r>
              <a:rPr lang="en-GB" sz="2000" b="1" dirty="0">
                <a:solidFill>
                  <a:srgbClr val="000000"/>
                </a:solidFill>
                <a:latin typeface="system-ui"/>
              </a:rPr>
              <a:t> considered </a:t>
            </a:r>
            <a:r>
              <a:rPr lang="en-GB" sz="2000" b="1" dirty="0" smtClean="0">
                <a:solidFill>
                  <a:srgbClr val="000000"/>
                </a:solidFill>
                <a:latin typeface="system-ui"/>
              </a:rPr>
              <a:t>him </a:t>
            </a:r>
            <a:r>
              <a:rPr lang="en-GB" sz="2000" b="1" dirty="0">
                <a:solidFill>
                  <a:srgbClr val="000000"/>
                </a:solidFill>
                <a:latin typeface="system-ui"/>
              </a:rPr>
              <a:t>plagued, struck by God, and afflicted</a:t>
            </a:r>
            <a:r>
              <a:rPr lang="en-GB" sz="2000" dirty="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But he was pierced for </a:t>
            </a:r>
            <a:r>
              <a:rPr lang="en-GB" sz="2000" b="1" u="sng" dirty="0" smtClean="0">
                <a:solidFill>
                  <a:srgbClr val="000000"/>
                </a:solidFill>
                <a:latin typeface="system-ui"/>
              </a:rPr>
              <a:t>our</a:t>
            </a:r>
            <a:r>
              <a:rPr lang="en-GB" sz="2000" b="1" dirty="0" smtClean="0">
                <a:solidFill>
                  <a:srgbClr val="000000"/>
                </a:solidFill>
                <a:latin typeface="system-ui"/>
              </a:rPr>
              <a:t> transgressions</a:t>
            </a:r>
            <a:r>
              <a:rPr lang="en-GB" sz="2000" dirty="0" smtClean="0">
                <a:solidFill>
                  <a:srgbClr val="000000"/>
                </a:solidFill>
                <a:latin typeface="system-ui"/>
              </a:rPr>
              <a:t>. He </a:t>
            </a:r>
            <a:r>
              <a:rPr lang="en-GB" sz="2000" dirty="0">
                <a:solidFill>
                  <a:srgbClr val="000000"/>
                </a:solidFill>
                <a:latin typeface="system-ui"/>
              </a:rPr>
              <a:t>was crushed for </a:t>
            </a:r>
            <a:r>
              <a:rPr lang="en-GB" sz="2000" b="1" u="sng" dirty="0">
                <a:solidFill>
                  <a:srgbClr val="000000"/>
                </a:solidFill>
                <a:latin typeface="system-ui"/>
              </a:rPr>
              <a:t>our</a:t>
            </a:r>
            <a:r>
              <a:rPr lang="en-GB" sz="2000" b="1" dirty="0">
                <a:solidFill>
                  <a:srgbClr val="000000"/>
                </a:solidFill>
                <a:latin typeface="system-ui"/>
              </a:rPr>
              <a:t> iniquities</a:t>
            </a:r>
            <a:r>
              <a:rPr lang="en-GB" sz="2000" dirty="0">
                <a:solidFill>
                  <a:srgbClr val="000000"/>
                </a:solidFill>
                <a:latin typeface="system-ui"/>
              </a:rPr>
              <a:t>. </a:t>
            </a:r>
            <a:r>
              <a:rPr lang="en-GB" sz="2000" b="1" dirty="0">
                <a:solidFill>
                  <a:srgbClr val="000000"/>
                </a:solidFill>
                <a:latin typeface="system-ui"/>
              </a:rPr>
              <a:t>The punishment that brought </a:t>
            </a:r>
            <a:r>
              <a:rPr lang="en-GB" sz="2000" b="1" u="sng" dirty="0">
                <a:solidFill>
                  <a:srgbClr val="000000"/>
                </a:solidFill>
                <a:latin typeface="system-ui"/>
              </a:rPr>
              <a:t>our</a:t>
            </a:r>
            <a:r>
              <a:rPr lang="en-GB" sz="2000" b="1" dirty="0">
                <a:solidFill>
                  <a:srgbClr val="000000"/>
                </a:solidFill>
                <a:latin typeface="system-ui"/>
              </a:rPr>
              <a:t> peace</a:t>
            </a:r>
            <a:r>
              <a:rPr lang="en-GB" sz="2000" dirty="0">
                <a:solidFill>
                  <a:srgbClr val="000000"/>
                </a:solidFill>
                <a:latin typeface="system-ui"/>
              </a:rPr>
              <a:t> was on him; and </a:t>
            </a:r>
            <a:r>
              <a:rPr lang="en-GB" sz="2000" b="1" dirty="0">
                <a:solidFill>
                  <a:srgbClr val="000000"/>
                </a:solidFill>
                <a:latin typeface="system-ui"/>
              </a:rPr>
              <a:t>by his wounds </a:t>
            </a:r>
            <a:r>
              <a:rPr lang="en-GB" sz="2000" b="1" u="sng" dirty="0">
                <a:solidFill>
                  <a:srgbClr val="000000"/>
                </a:solidFill>
                <a:latin typeface="system-ui"/>
              </a:rPr>
              <a:t>we</a:t>
            </a:r>
            <a:r>
              <a:rPr lang="en-GB" sz="2000" b="1" dirty="0">
                <a:solidFill>
                  <a:srgbClr val="000000"/>
                </a:solidFill>
                <a:latin typeface="system-ui"/>
              </a:rPr>
              <a:t> are healed</a:t>
            </a:r>
            <a:r>
              <a:rPr lang="en-GB" sz="2000" dirty="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All </a:t>
            </a:r>
            <a:r>
              <a:rPr lang="en-GB" sz="2000" b="1" u="sng" dirty="0">
                <a:solidFill>
                  <a:srgbClr val="000000"/>
                </a:solidFill>
                <a:latin typeface="system-ui"/>
              </a:rPr>
              <a:t>we like sheep </a:t>
            </a:r>
            <a:r>
              <a:rPr lang="en-GB" sz="2000" dirty="0">
                <a:solidFill>
                  <a:srgbClr val="000000"/>
                </a:solidFill>
                <a:latin typeface="system-ui"/>
              </a:rPr>
              <a:t>have gone astray. Everyone </a:t>
            </a:r>
            <a:r>
              <a:rPr lang="en-GB" sz="2000" dirty="0" smtClean="0">
                <a:solidFill>
                  <a:srgbClr val="000000"/>
                </a:solidFill>
                <a:latin typeface="system-ui"/>
              </a:rPr>
              <a:t>has </a:t>
            </a:r>
            <a:r>
              <a:rPr lang="en-GB" sz="2000" dirty="0">
                <a:solidFill>
                  <a:srgbClr val="000000"/>
                </a:solidFill>
                <a:latin typeface="system-ui"/>
              </a:rPr>
              <a:t>turned to his own way</a:t>
            </a:r>
            <a:r>
              <a:rPr lang="en-GB" sz="2000" dirty="0" smtClean="0">
                <a:solidFill>
                  <a:srgbClr val="000000"/>
                </a:solidFill>
                <a:latin typeface="system-ui"/>
              </a:rPr>
              <a:t>; and </a:t>
            </a:r>
            <a:r>
              <a:rPr lang="en-GB" sz="2000" b="1" dirty="0">
                <a:solidFill>
                  <a:srgbClr val="000000"/>
                </a:solidFill>
                <a:latin typeface="system-ui"/>
              </a:rPr>
              <a:t>Yahweh has laid on him the iniquity of </a:t>
            </a:r>
            <a:r>
              <a:rPr lang="en-GB" sz="2000" b="1" u="sng" dirty="0">
                <a:solidFill>
                  <a:srgbClr val="000000"/>
                </a:solidFill>
                <a:latin typeface="system-ui"/>
              </a:rPr>
              <a:t>us all</a:t>
            </a:r>
            <a:r>
              <a:rPr lang="en-GB" sz="2000" dirty="0">
                <a:solidFill>
                  <a:srgbClr val="000000"/>
                </a:solidFill>
                <a:latin typeface="system-ui"/>
              </a:rPr>
              <a:t>. </a:t>
            </a:r>
            <a:r>
              <a:rPr lang="en-GB" sz="2000" dirty="0" smtClean="0">
                <a:solidFill>
                  <a:srgbClr val="000000"/>
                </a:solidFill>
                <a:latin typeface="system-ui"/>
              </a:rPr>
              <a:t>Isaiah </a:t>
            </a:r>
            <a:r>
              <a:rPr lang="en-GB" sz="2000" dirty="0">
                <a:solidFill>
                  <a:srgbClr val="000000"/>
                </a:solidFill>
                <a:latin typeface="system-ui"/>
              </a:rPr>
              <a:t>53:1-6</a:t>
            </a:r>
            <a:endParaRPr lang="en-GB" sz="2000" dirty="0">
              <a:solidFill>
                <a:srgbClr val="000000"/>
              </a:solidFill>
              <a:latin typeface="system-ui"/>
            </a:endParaRPr>
          </a:p>
        </p:txBody>
      </p:sp>
      <p:sp>
        <p:nvSpPr>
          <p:cNvPr id="5" name="TextBox 4"/>
          <p:cNvSpPr txBox="1"/>
          <p:nvPr/>
        </p:nvSpPr>
        <p:spPr>
          <a:xfrm>
            <a:off x="1762898" y="148046"/>
            <a:ext cx="2768707" cy="461665"/>
          </a:xfrm>
          <a:prstGeom prst="rect">
            <a:avLst/>
          </a:prstGeom>
          <a:noFill/>
        </p:spPr>
        <p:txBody>
          <a:bodyPr wrap="none" rtlCol="0">
            <a:spAutoFit/>
          </a:bodyPr>
          <a:lstStyle/>
          <a:p>
            <a:r>
              <a:rPr lang="en-GB" sz="2400" b="1" dirty="0" smtClean="0">
                <a:latin typeface="system-ui"/>
              </a:rPr>
              <a:t>Deep Repentance</a:t>
            </a:r>
            <a:endParaRPr lang="en-GB" sz="2400" b="1" dirty="0">
              <a:latin typeface="system-ui"/>
            </a:endParaRPr>
          </a:p>
        </p:txBody>
      </p:sp>
      <p:sp>
        <p:nvSpPr>
          <p:cNvPr id="6" name="Rectangle 5"/>
          <p:cNvSpPr/>
          <p:nvPr/>
        </p:nvSpPr>
        <p:spPr>
          <a:xfrm>
            <a:off x="243809" y="2002424"/>
            <a:ext cx="6804454" cy="1323439"/>
          </a:xfrm>
          <a:prstGeom prst="rect">
            <a:avLst/>
          </a:prstGeom>
        </p:spPr>
        <p:txBody>
          <a:bodyPr wrap="square">
            <a:spAutoFit/>
          </a:bodyPr>
          <a:lstStyle/>
          <a:p>
            <a:pPr lvl="0"/>
            <a:r>
              <a:rPr lang="en-GB" sz="2000" b="1" dirty="0">
                <a:solidFill>
                  <a:srgbClr val="000000"/>
                </a:solidFill>
                <a:latin typeface="system-ui"/>
              </a:rPr>
              <a:t>you denied the Holy and Righteous One </a:t>
            </a:r>
            <a:r>
              <a:rPr lang="en-GB" sz="2000" dirty="0">
                <a:solidFill>
                  <a:srgbClr val="000000"/>
                </a:solidFill>
                <a:latin typeface="system-ui"/>
              </a:rPr>
              <a:t>and asked for a murderer to be granted to you, and </a:t>
            </a:r>
            <a:r>
              <a:rPr lang="en-GB" sz="2000" b="1" dirty="0">
                <a:solidFill>
                  <a:srgbClr val="000000"/>
                </a:solidFill>
                <a:latin typeface="system-ui"/>
              </a:rPr>
              <a:t>killed the Prince of life</a:t>
            </a:r>
            <a:r>
              <a:rPr lang="en-GB" sz="2000" dirty="0">
                <a:solidFill>
                  <a:srgbClr val="000000"/>
                </a:solidFill>
                <a:latin typeface="system-ui"/>
              </a:rPr>
              <a:t>, whom God raised from the dead, to which we are witnesses. Acts 3:14-15</a:t>
            </a:r>
            <a:endParaRPr lang="en-GB" sz="2000" dirty="0">
              <a:solidFill>
                <a:prstClr val="black"/>
              </a:solidFill>
            </a:endParaRPr>
          </a:p>
        </p:txBody>
      </p:sp>
    </p:spTree>
    <p:extLst>
      <p:ext uri="{BB962C8B-B14F-4D97-AF65-F5344CB8AC3E}">
        <p14:creationId xmlns:p14="http://schemas.microsoft.com/office/powerpoint/2010/main" val="132189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227" y="1058894"/>
            <a:ext cx="6096000" cy="1015663"/>
          </a:xfrm>
          <a:prstGeom prst="rect">
            <a:avLst/>
          </a:prstGeom>
        </p:spPr>
        <p:txBody>
          <a:bodyPr>
            <a:spAutoFit/>
          </a:bodyPr>
          <a:lstStyle/>
          <a:p>
            <a:r>
              <a:rPr lang="en-GB" sz="2000" b="1" dirty="0">
                <a:solidFill>
                  <a:srgbClr val="000000"/>
                </a:solidFill>
                <a:latin typeface="system-ui"/>
              </a:rPr>
              <a:t>they shall mourn for Him</a:t>
            </a:r>
            <a:r>
              <a:rPr lang="en-GB" sz="2000" dirty="0">
                <a:solidFill>
                  <a:srgbClr val="000000"/>
                </a:solidFill>
                <a:latin typeface="system-ui"/>
              </a:rPr>
              <a:t>, as one mourns for his only son, and </a:t>
            </a:r>
            <a:r>
              <a:rPr lang="en-GB" sz="2000" b="1" dirty="0">
                <a:solidFill>
                  <a:srgbClr val="000000"/>
                </a:solidFill>
                <a:latin typeface="system-ui"/>
              </a:rPr>
              <a:t>will grieve bitterly for Him</a:t>
            </a:r>
            <a:r>
              <a:rPr lang="en-GB" sz="2000" dirty="0">
                <a:solidFill>
                  <a:srgbClr val="000000"/>
                </a:solidFill>
                <a:latin typeface="system-ui"/>
              </a:rPr>
              <a:t>, </a:t>
            </a:r>
            <a:r>
              <a:rPr lang="en-GB" sz="2000" b="1" dirty="0">
                <a:solidFill>
                  <a:srgbClr val="000000"/>
                </a:solidFill>
                <a:latin typeface="system-ui"/>
              </a:rPr>
              <a:t>as one grieves for his firstborn</a:t>
            </a:r>
            <a:r>
              <a:rPr lang="en-GB" sz="2000" dirty="0" smtClean="0">
                <a:solidFill>
                  <a:srgbClr val="000000"/>
                </a:solidFill>
                <a:latin typeface="system-ui"/>
              </a:rPr>
              <a:t>. 12:10</a:t>
            </a:r>
            <a:endParaRPr lang="en-GB" dirty="0"/>
          </a:p>
        </p:txBody>
      </p:sp>
      <p:sp>
        <p:nvSpPr>
          <p:cNvPr id="4" name="Rectangle 3"/>
          <p:cNvSpPr/>
          <p:nvPr/>
        </p:nvSpPr>
        <p:spPr>
          <a:xfrm>
            <a:off x="354227" y="2362187"/>
            <a:ext cx="6096000" cy="1323439"/>
          </a:xfrm>
          <a:prstGeom prst="rect">
            <a:avLst/>
          </a:prstGeom>
        </p:spPr>
        <p:txBody>
          <a:bodyPr>
            <a:spAutoFit/>
          </a:bodyPr>
          <a:lstStyle/>
          <a:p>
            <a:r>
              <a:rPr lang="en-GB" sz="2000" dirty="0">
                <a:solidFill>
                  <a:srgbClr val="000000"/>
                </a:solidFill>
                <a:latin typeface="system-ui"/>
              </a:rPr>
              <a:t>Daughter of my people, clothe yourself with </a:t>
            </a:r>
            <a:r>
              <a:rPr lang="en-GB" sz="2000" b="1" dirty="0">
                <a:solidFill>
                  <a:srgbClr val="000000"/>
                </a:solidFill>
                <a:latin typeface="system-ui"/>
              </a:rPr>
              <a:t>sackcloth</a:t>
            </a:r>
            <a:r>
              <a:rPr lang="en-GB" sz="2000" dirty="0">
                <a:solidFill>
                  <a:srgbClr val="000000"/>
                </a:solidFill>
                <a:latin typeface="system-ui"/>
              </a:rPr>
              <a:t>, and wallow in </a:t>
            </a:r>
            <a:r>
              <a:rPr lang="en-GB" sz="2000" b="1" dirty="0">
                <a:solidFill>
                  <a:srgbClr val="000000"/>
                </a:solidFill>
                <a:latin typeface="system-ui"/>
              </a:rPr>
              <a:t>ashes</a:t>
            </a:r>
            <a:r>
              <a:rPr lang="en-GB" sz="2000" dirty="0">
                <a:solidFill>
                  <a:srgbClr val="000000"/>
                </a:solidFill>
                <a:latin typeface="system-ui"/>
              </a:rPr>
              <a:t>! </a:t>
            </a:r>
            <a:r>
              <a:rPr lang="en-GB" sz="2000" b="1" dirty="0">
                <a:solidFill>
                  <a:srgbClr val="000000"/>
                </a:solidFill>
                <a:latin typeface="system-ui"/>
              </a:rPr>
              <a:t>Mourn,</a:t>
            </a:r>
            <a:r>
              <a:rPr lang="en-GB" sz="2000" dirty="0">
                <a:solidFill>
                  <a:srgbClr val="000000"/>
                </a:solidFill>
                <a:latin typeface="system-ui"/>
              </a:rPr>
              <a:t> </a:t>
            </a:r>
            <a:r>
              <a:rPr lang="en-GB" sz="2000" b="1" dirty="0">
                <a:solidFill>
                  <a:srgbClr val="000000"/>
                </a:solidFill>
                <a:latin typeface="system-ui"/>
              </a:rPr>
              <a:t>as for an only son, most bitter lamentation</a:t>
            </a:r>
            <a:r>
              <a:rPr lang="en-GB" sz="2000" dirty="0">
                <a:solidFill>
                  <a:srgbClr val="000000"/>
                </a:solidFill>
                <a:latin typeface="system-ui"/>
              </a:rPr>
              <a:t>, for the destroyer will suddenly come on us</a:t>
            </a:r>
            <a:r>
              <a:rPr lang="en-GB" sz="2000" dirty="0" smtClean="0">
                <a:solidFill>
                  <a:srgbClr val="000000"/>
                </a:solidFill>
                <a:latin typeface="system-ui"/>
              </a:rPr>
              <a:t>. Jer. 6:26</a:t>
            </a:r>
            <a:endParaRPr lang="en-GB" sz="2000" dirty="0"/>
          </a:p>
        </p:txBody>
      </p:sp>
      <p:sp>
        <p:nvSpPr>
          <p:cNvPr id="5" name="TextBox 4"/>
          <p:cNvSpPr txBox="1"/>
          <p:nvPr/>
        </p:nvSpPr>
        <p:spPr>
          <a:xfrm>
            <a:off x="607633" y="113261"/>
            <a:ext cx="4956613" cy="830997"/>
          </a:xfrm>
          <a:prstGeom prst="rect">
            <a:avLst/>
          </a:prstGeom>
          <a:noFill/>
        </p:spPr>
        <p:txBody>
          <a:bodyPr wrap="none" rtlCol="0">
            <a:spAutoFit/>
          </a:bodyPr>
          <a:lstStyle/>
          <a:p>
            <a:pPr algn="ctr"/>
            <a:r>
              <a:rPr lang="en-GB" sz="2400" b="1" dirty="0" smtClean="0">
                <a:latin typeface="system-ui"/>
              </a:rPr>
              <a:t>Jesus was God’s Firstborn Son: </a:t>
            </a:r>
          </a:p>
          <a:p>
            <a:pPr algn="ctr"/>
            <a:r>
              <a:rPr lang="en-GB" sz="2400" b="1" dirty="0" smtClean="0">
                <a:latin typeface="system-ui"/>
              </a:rPr>
              <a:t>Israel’s promised </a:t>
            </a:r>
            <a:r>
              <a:rPr lang="en-GB" sz="2400" b="1" dirty="0">
                <a:latin typeface="system-ui"/>
              </a:rPr>
              <a:t>Messiah </a:t>
            </a:r>
          </a:p>
        </p:txBody>
      </p:sp>
      <p:sp>
        <p:nvSpPr>
          <p:cNvPr id="6" name="Rectangle 5"/>
          <p:cNvSpPr/>
          <p:nvPr/>
        </p:nvSpPr>
        <p:spPr>
          <a:xfrm>
            <a:off x="354227" y="4076296"/>
            <a:ext cx="9209903" cy="1015663"/>
          </a:xfrm>
          <a:prstGeom prst="rect">
            <a:avLst/>
          </a:prstGeom>
        </p:spPr>
        <p:txBody>
          <a:bodyPr wrap="square">
            <a:spAutoFit/>
          </a:bodyPr>
          <a:lstStyle/>
          <a:p>
            <a:r>
              <a:rPr lang="en-GB" sz="2000" dirty="0">
                <a:solidFill>
                  <a:srgbClr val="000000"/>
                </a:solidFill>
                <a:latin typeface="system-ui"/>
              </a:rPr>
              <a:t>He is the image of the invisible God, </a:t>
            </a:r>
            <a:r>
              <a:rPr lang="en-GB" sz="2000" b="1" dirty="0">
                <a:solidFill>
                  <a:srgbClr val="000000"/>
                </a:solidFill>
                <a:latin typeface="system-ui"/>
              </a:rPr>
              <a:t>the firstborn of all </a:t>
            </a:r>
            <a:r>
              <a:rPr lang="en-GB" sz="2000" b="1" dirty="0" smtClean="0">
                <a:solidFill>
                  <a:srgbClr val="000000"/>
                </a:solidFill>
                <a:latin typeface="system-ui"/>
              </a:rPr>
              <a:t>creation</a:t>
            </a:r>
            <a:r>
              <a:rPr lang="en-GB" sz="2000" dirty="0" smtClean="0">
                <a:solidFill>
                  <a:srgbClr val="000000"/>
                </a:solidFill>
                <a:latin typeface="system-ui"/>
              </a:rPr>
              <a:t> ... </a:t>
            </a:r>
            <a:r>
              <a:rPr lang="en-GB" sz="2000" b="1" dirty="0">
                <a:solidFill>
                  <a:srgbClr val="000000"/>
                </a:solidFill>
                <a:latin typeface="system-ui"/>
              </a:rPr>
              <a:t>the firstborn from the dead</a:t>
            </a:r>
            <a:r>
              <a:rPr lang="en-GB" sz="2000" dirty="0">
                <a:solidFill>
                  <a:srgbClr val="000000"/>
                </a:solidFill>
                <a:latin typeface="system-ui"/>
              </a:rPr>
              <a:t>, that in all things he might have the </a:t>
            </a:r>
            <a:r>
              <a:rPr lang="en-GB" sz="2000" dirty="0" smtClean="0">
                <a:solidFill>
                  <a:srgbClr val="000000"/>
                </a:solidFill>
                <a:latin typeface="system-ui"/>
              </a:rPr>
              <a:t>pre-eminence.</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For </a:t>
            </a:r>
            <a:r>
              <a:rPr lang="en-GB" sz="2000" dirty="0">
                <a:solidFill>
                  <a:srgbClr val="000000"/>
                </a:solidFill>
                <a:latin typeface="system-ui"/>
              </a:rPr>
              <a:t>all the fullness was pleased to dwell in him    </a:t>
            </a:r>
            <a:r>
              <a:rPr lang="en-GB" sz="2000" dirty="0" smtClean="0">
                <a:solidFill>
                  <a:srgbClr val="000000"/>
                </a:solidFill>
                <a:latin typeface="system-ui"/>
              </a:rPr>
              <a:t>Col. 1:15, 18-19</a:t>
            </a:r>
            <a:endParaRPr lang="en-GB" sz="2000" dirty="0"/>
          </a:p>
        </p:txBody>
      </p:sp>
    </p:spTree>
    <p:extLst>
      <p:ext uri="{BB962C8B-B14F-4D97-AF65-F5344CB8AC3E}">
        <p14:creationId xmlns:p14="http://schemas.microsoft.com/office/powerpoint/2010/main" val="1528143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9471" y="1101514"/>
            <a:ext cx="6441989" cy="1015663"/>
          </a:xfrm>
          <a:prstGeom prst="rect">
            <a:avLst/>
          </a:prstGeom>
        </p:spPr>
        <p:txBody>
          <a:bodyPr wrap="square">
            <a:spAutoFit/>
          </a:bodyPr>
          <a:lstStyle/>
          <a:p>
            <a:r>
              <a:rPr lang="en-GB" sz="2000" b="1" baseline="30000" dirty="0">
                <a:solidFill>
                  <a:srgbClr val="000000"/>
                </a:solidFill>
                <a:latin typeface="system-ui"/>
              </a:rPr>
              <a:t> </a:t>
            </a:r>
            <a:r>
              <a:rPr lang="en-GB" sz="2000" dirty="0">
                <a:solidFill>
                  <a:srgbClr val="000000"/>
                </a:solidFill>
                <a:latin typeface="system-ui"/>
              </a:rPr>
              <a:t>In that day there will be a </a:t>
            </a:r>
            <a:r>
              <a:rPr lang="en-GB" sz="2000" b="1" dirty="0">
                <a:solidFill>
                  <a:srgbClr val="000000"/>
                </a:solidFill>
                <a:latin typeface="system-ui"/>
              </a:rPr>
              <a:t>great mourning </a:t>
            </a:r>
            <a:r>
              <a:rPr lang="en-GB" sz="2000" dirty="0">
                <a:solidFill>
                  <a:srgbClr val="000000"/>
                </a:solidFill>
                <a:latin typeface="system-ui"/>
              </a:rPr>
              <a:t>in Jerusalem, </a:t>
            </a:r>
            <a:r>
              <a:rPr lang="en-GB" sz="2000" b="1" dirty="0">
                <a:solidFill>
                  <a:srgbClr val="000000"/>
                </a:solidFill>
                <a:latin typeface="system-ui"/>
              </a:rPr>
              <a:t>like the mourning of </a:t>
            </a:r>
            <a:r>
              <a:rPr lang="en-GB" sz="2000" b="1" dirty="0" err="1">
                <a:solidFill>
                  <a:srgbClr val="000000"/>
                </a:solidFill>
                <a:latin typeface="system-ui"/>
              </a:rPr>
              <a:t>Hadadrimmon</a:t>
            </a:r>
            <a:r>
              <a:rPr lang="en-GB" sz="2000" b="1" dirty="0">
                <a:solidFill>
                  <a:srgbClr val="000000"/>
                </a:solidFill>
                <a:latin typeface="system-ui"/>
              </a:rPr>
              <a:t> in the valley of </a:t>
            </a:r>
            <a:r>
              <a:rPr lang="en-GB" sz="2000" b="1" dirty="0" err="1">
                <a:solidFill>
                  <a:srgbClr val="000000"/>
                </a:solidFill>
                <a:latin typeface="system-ui"/>
              </a:rPr>
              <a:t>Megiddon</a:t>
            </a:r>
            <a:r>
              <a:rPr lang="en-GB" sz="2000" b="1" dirty="0">
                <a:solidFill>
                  <a:srgbClr val="000000"/>
                </a:solidFill>
                <a:latin typeface="system-ui"/>
              </a:rPr>
              <a:t>.</a:t>
            </a:r>
            <a:r>
              <a:rPr lang="en-GB" sz="2000" dirty="0">
                <a:solidFill>
                  <a:srgbClr val="000000"/>
                </a:solidFill>
                <a:latin typeface="system-ui"/>
              </a:rPr>
              <a:t> </a:t>
            </a:r>
            <a:r>
              <a:rPr lang="en-GB" sz="2000" dirty="0" smtClean="0">
                <a:solidFill>
                  <a:srgbClr val="000000"/>
                </a:solidFill>
                <a:latin typeface="system-ui"/>
              </a:rPr>
              <a:t>12:11</a:t>
            </a:r>
            <a:endParaRPr lang="en-GB" sz="2000" dirty="0"/>
          </a:p>
        </p:txBody>
      </p:sp>
      <p:sp>
        <p:nvSpPr>
          <p:cNvPr id="5" name="Rectangle 4"/>
          <p:cNvSpPr/>
          <p:nvPr/>
        </p:nvSpPr>
        <p:spPr>
          <a:xfrm>
            <a:off x="189471" y="2361610"/>
            <a:ext cx="7158680" cy="4093428"/>
          </a:xfrm>
          <a:prstGeom prst="rect">
            <a:avLst/>
          </a:prstGeom>
        </p:spPr>
        <p:txBody>
          <a:bodyPr wrap="square">
            <a:spAutoFit/>
          </a:bodyPr>
          <a:lstStyle/>
          <a:p>
            <a:r>
              <a:rPr lang="en-GB" sz="2000" dirty="0" smtClean="0">
                <a:solidFill>
                  <a:srgbClr val="000000"/>
                </a:solidFill>
                <a:latin typeface="system-ui"/>
              </a:rPr>
              <a:t>Nevertheless </a:t>
            </a:r>
            <a:r>
              <a:rPr lang="en-GB" sz="2000" b="1" dirty="0">
                <a:solidFill>
                  <a:srgbClr val="000000"/>
                </a:solidFill>
                <a:latin typeface="system-ui"/>
              </a:rPr>
              <a:t>Josiah </a:t>
            </a:r>
            <a:r>
              <a:rPr lang="en-GB" sz="2000" dirty="0" smtClean="0">
                <a:solidFill>
                  <a:srgbClr val="000000"/>
                </a:solidFill>
                <a:latin typeface="system-ui"/>
              </a:rPr>
              <a:t>... did not </a:t>
            </a:r>
            <a:r>
              <a:rPr lang="en-GB" sz="2000" dirty="0">
                <a:solidFill>
                  <a:srgbClr val="000000"/>
                </a:solidFill>
                <a:latin typeface="system-ui"/>
              </a:rPr>
              <a:t>listen to the words of </a:t>
            </a:r>
            <a:r>
              <a:rPr lang="en-GB" sz="2000" dirty="0" err="1">
                <a:solidFill>
                  <a:srgbClr val="000000"/>
                </a:solidFill>
                <a:latin typeface="system-ui"/>
              </a:rPr>
              <a:t>Neco</a:t>
            </a:r>
            <a:r>
              <a:rPr lang="en-GB" sz="2000" dirty="0">
                <a:solidFill>
                  <a:srgbClr val="000000"/>
                </a:solidFill>
                <a:latin typeface="system-ui"/>
              </a:rPr>
              <a:t> from the mouth of God, and came to fight </a:t>
            </a:r>
            <a:r>
              <a:rPr lang="en-GB" sz="2000" b="1" dirty="0">
                <a:solidFill>
                  <a:srgbClr val="000000"/>
                </a:solidFill>
                <a:latin typeface="system-ui"/>
              </a:rPr>
              <a:t>in the valley of Megiddo</a:t>
            </a:r>
            <a:r>
              <a:rPr lang="en-GB" sz="2000" dirty="0">
                <a:solidFill>
                  <a:srgbClr val="000000"/>
                </a:solidFill>
                <a:latin typeface="system-ui"/>
              </a:rPr>
              <a:t>. </a:t>
            </a:r>
            <a:r>
              <a:rPr lang="en-GB" sz="2000" b="1" dirty="0" smtClean="0">
                <a:solidFill>
                  <a:srgbClr val="000000"/>
                </a:solidFill>
                <a:latin typeface="system-ui"/>
              </a:rPr>
              <a:t>The </a:t>
            </a:r>
            <a:r>
              <a:rPr lang="en-GB" sz="2000" b="1" dirty="0">
                <a:solidFill>
                  <a:srgbClr val="000000"/>
                </a:solidFill>
                <a:latin typeface="system-ui"/>
              </a:rPr>
              <a:t>archers shot at king Josiah</a:t>
            </a:r>
            <a:r>
              <a:rPr lang="en-GB" sz="2000" dirty="0">
                <a:solidFill>
                  <a:srgbClr val="000000"/>
                </a:solidFill>
                <a:latin typeface="system-ui"/>
              </a:rPr>
              <a:t>; and the king said to his servants, “Take me away, because </a:t>
            </a:r>
            <a:r>
              <a:rPr lang="en-GB" sz="2000" b="1" dirty="0">
                <a:solidFill>
                  <a:srgbClr val="000000"/>
                </a:solidFill>
                <a:latin typeface="system-ui"/>
              </a:rPr>
              <a:t>I am seriously wounded</a:t>
            </a:r>
            <a:r>
              <a:rPr lang="en-GB" sz="2000" dirty="0">
                <a:solidFill>
                  <a:srgbClr val="000000"/>
                </a:solidFill>
                <a:latin typeface="system-ui"/>
              </a:rPr>
              <a:t>!”</a:t>
            </a:r>
            <a:endParaRPr lang="en-GB" sz="2000" b="1" baseline="30000" dirty="0" smtClean="0">
              <a:solidFill>
                <a:srgbClr val="000000"/>
              </a:solidFill>
              <a:latin typeface="system-ui"/>
            </a:endParaRPr>
          </a:p>
          <a:p>
            <a:r>
              <a:rPr lang="en-GB" sz="2000" dirty="0" smtClean="0">
                <a:solidFill>
                  <a:srgbClr val="000000"/>
                </a:solidFill>
                <a:latin typeface="system-ui"/>
              </a:rPr>
              <a:t>So </a:t>
            </a:r>
            <a:r>
              <a:rPr lang="en-GB" sz="2000" dirty="0">
                <a:solidFill>
                  <a:srgbClr val="000000"/>
                </a:solidFill>
                <a:latin typeface="system-ui"/>
              </a:rPr>
              <a:t>his servants took him out of the chariot, and put him in the second chariot that he had, and </a:t>
            </a:r>
            <a:r>
              <a:rPr lang="en-GB" sz="2000" b="1" dirty="0">
                <a:solidFill>
                  <a:srgbClr val="000000"/>
                </a:solidFill>
                <a:latin typeface="system-ui"/>
              </a:rPr>
              <a:t>brought him to Jerusalem; and he died</a:t>
            </a:r>
            <a:r>
              <a:rPr lang="en-GB" sz="2000" dirty="0">
                <a:solidFill>
                  <a:srgbClr val="000000"/>
                </a:solidFill>
                <a:latin typeface="system-ui"/>
              </a:rPr>
              <a:t>, and was buried in the tombs of his fathers</a:t>
            </a:r>
            <a:r>
              <a:rPr lang="en-GB" sz="2000" b="1" dirty="0">
                <a:solidFill>
                  <a:srgbClr val="000000"/>
                </a:solidFill>
                <a:latin typeface="system-ui"/>
              </a:rPr>
              <a:t>. All Judah and Jerusalem mourned for Josiah. </a:t>
            </a:r>
            <a:r>
              <a:rPr lang="en-GB" sz="2000" b="1" dirty="0" smtClean="0">
                <a:solidFill>
                  <a:srgbClr val="000000"/>
                </a:solidFill>
                <a:latin typeface="system-ui"/>
              </a:rPr>
              <a:t>Jeremiah </a:t>
            </a:r>
            <a:r>
              <a:rPr lang="en-GB" sz="2000" b="1" dirty="0">
                <a:solidFill>
                  <a:srgbClr val="000000"/>
                </a:solidFill>
                <a:latin typeface="system-ui"/>
              </a:rPr>
              <a:t>lamented for Josiah, and all the singing men and singing women spoke of Josiah in their lamentations to this day; and they made them an ordinance in Israel</a:t>
            </a:r>
            <a:r>
              <a:rPr lang="en-GB" sz="2000" dirty="0">
                <a:solidFill>
                  <a:srgbClr val="000000"/>
                </a:solidFill>
                <a:latin typeface="system-ui"/>
              </a:rPr>
              <a:t>. Behold, they are written in the </a:t>
            </a:r>
            <a:r>
              <a:rPr lang="en-GB" sz="2000" dirty="0" smtClean="0">
                <a:solidFill>
                  <a:srgbClr val="000000"/>
                </a:solidFill>
                <a:latin typeface="system-ui"/>
              </a:rPr>
              <a:t>lamentations. 2Chron 35:22-25</a:t>
            </a:r>
            <a:endParaRPr lang="en-GB" sz="2000" dirty="0"/>
          </a:p>
        </p:txBody>
      </p:sp>
      <p:sp>
        <p:nvSpPr>
          <p:cNvPr id="6" name="TextBox 5"/>
          <p:cNvSpPr txBox="1"/>
          <p:nvPr/>
        </p:nvSpPr>
        <p:spPr>
          <a:xfrm>
            <a:off x="650790" y="395416"/>
            <a:ext cx="5306261" cy="461665"/>
          </a:xfrm>
          <a:prstGeom prst="rect">
            <a:avLst/>
          </a:prstGeom>
          <a:noFill/>
        </p:spPr>
        <p:txBody>
          <a:bodyPr wrap="none" rtlCol="0">
            <a:spAutoFit/>
          </a:bodyPr>
          <a:lstStyle/>
          <a:p>
            <a:r>
              <a:rPr lang="en-GB" sz="2400" b="1" dirty="0" smtClean="0">
                <a:latin typeface="system-ui"/>
              </a:rPr>
              <a:t>An Outpouring of Grief and Sorrow</a:t>
            </a:r>
            <a:endParaRPr lang="en-GB" sz="2400" b="1" dirty="0">
              <a:latin typeface="system-ui"/>
            </a:endParaRPr>
          </a:p>
        </p:txBody>
      </p:sp>
    </p:spTree>
    <p:extLst>
      <p:ext uri="{BB962C8B-B14F-4D97-AF65-F5344CB8AC3E}">
        <p14:creationId xmlns:p14="http://schemas.microsoft.com/office/powerpoint/2010/main" val="1003020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746" y="795982"/>
            <a:ext cx="6096000" cy="2246769"/>
          </a:xfrm>
          <a:prstGeom prst="rect">
            <a:avLst/>
          </a:prstGeom>
        </p:spPr>
        <p:txBody>
          <a:bodyPr>
            <a:spAutoFit/>
          </a:bodyPr>
          <a:lstStyle/>
          <a:p>
            <a:pPr lvl="0"/>
            <a:r>
              <a:rPr lang="en-GB" sz="2000" b="1" dirty="0">
                <a:solidFill>
                  <a:srgbClr val="000000"/>
                </a:solidFill>
                <a:latin typeface="system-ui"/>
              </a:rPr>
              <a:t>The land will mourn, every family apart</a:t>
            </a:r>
            <a:r>
              <a:rPr lang="en-GB" sz="2000" dirty="0">
                <a:solidFill>
                  <a:srgbClr val="000000"/>
                </a:solidFill>
                <a:latin typeface="system-ui"/>
              </a:rPr>
              <a:t>; the family of </a:t>
            </a:r>
            <a:r>
              <a:rPr lang="en-GB" sz="2000" b="1" dirty="0">
                <a:solidFill>
                  <a:srgbClr val="000000"/>
                </a:solidFill>
                <a:latin typeface="system-ui"/>
              </a:rPr>
              <a:t>David</a:t>
            </a:r>
            <a:r>
              <a:rPr lang="en-GB" sz="2000" dirty="0">
                <a:solidFill>
                  <a:srgbClr val="000000"/>
                </a:solidFill>
                <a:latin typeface="system-ui"/>
              </a:rPr>
              <a:t>’s house apart, and their wives apart; the family of the house of </a:t>
            </a:r>
            <a:r>
              <a:rPr lang="en-GB" sz="2000" b="1" dirty="0">
                <a:solidFill>
                  <a:srgbClr val="000000"/>
                </a:solidFill>
                <a:latin typeface="system-ui"/>
              </a:rPr>
              <a:t>Nathan</a:t>
            </a:r>
            <a:r>
              <a:rPr lang="en-GB" sz="2000" dirty="0">
                <a:solidFill>
                  <a:srgbClr val="000000"/>
                </a:solidFill>
                <a:latin typeface="system-ui"/>
              </a:rPr>
              <a:t> apart, and their wives apart; the family of the house of </a:t>
            </a:r>
            <a:r>
              <a:rPr lang="en-GB" sz="2000" b="1" dirty="0">
                <a:solidFill>
                  <a:srgbClr val="000000"/>
                </a:solidFill>
                <a:latin typeface="system-ui"/>
              </a:rPr>
              <a:t>Levi</a:t>
            </a:r>
            <a:r>
              <a:rPr lang="en-GB" sz="2000" dirty="0">
                <a:solidFill>
                  <a:srgbClr val="000000"/>
                </a:solidFill>
                <a:latin typeface="system-ui"/>
              </a:rPr>
              <a:t> apart, and their wives apart; the family of the </a:t>
            </a:r>
            <a:r>
              <a:rPr lang="en-GB" sz="2000" b="1" dirty="0" err="1">
                <a:solidFill>
                  <a:srgbClr val="000000"/>
                </a:solidFill>
                <a:latin typeface="system-ui"/>
              </a:rPr>
              <a:t>Shimei</a:t>
            </a:r>
            <a:r>
              <a:rPr lang="en-GB" sz="2000" dirty="0" err="1">
                <a:solidFill>
                  <a:srgbClr val="000000"/>
                </a:solidFill>
                <a:latin typeface="system-ui"/>
              </a:rPr>
              <a:t>tes</a:t>
            </a:r>
            <a:r>
              <a:rPr lang="en-GB" sz="2000" dirty="0">
                <a:solidFill>
                  <a:srgbClr val="000000"/>
                </a:solidFill>
                <a:latin typeface="system-ui"/>
              </a:rPr>
              <a:t> apart, and their wives apart; all the families who remain, every family apart, and their wives apart</a:t>
            </a:r>
            <a:r>
              <a:rPr lang="en-GB" sz="2000" dirty="0" smtClean="0">
                <a:solidFill>
                  <a:srgbClr val="000000"/>
                </a:solidFill>
                <a:latin typeface="system-ui"/>
              </a:rPr>
              <a:t>. 12:12-13</a:t>
            </a:r>
            <a:endParaRPr lang="en-GB" sz="2000" dirty="0">
              <a:solidFill>
                <a:prstClr val="black"/>
              </a:solidFill>
            </a:endParaRPr>
          </a:p>
        </p:txBody>
      </p:sp>
      <p:sp>
        <p:nvSpPr>
          <p:cNvPr id="3" name="Rectangle 2"/>
          <p:cNvSpPr/>
          <p:nvPr/>
        </p:nvSpPr>
        <p:spPr>
          <a:xfrm>
            <a:off x="441238" y="120673"/>
            <a:ext cx="5636479" cy="461665"/>
          </a:xfrm>
          <a:prstGeom prst="rect">
            <a:avLst/>
          </a:prstGeom>
        </p:spPr>
        <p:txBody>
          <a:bodyPr wrap="none">
            <a:spAutoFit/>
          </a:bodyPr>
          <a:lstStyle/>
          <a:p>
            <a:pPr lvl="0"/>
            <a:r>
              <a:rPr lang="en-GB" sz="2400" b="1" dirty="0">
                <a:solidFill>
                  <a:prstClr val="black"/>
                </a:solidFill>
                <a:latin typeface="system-ui"/>
              </a:rPr>
              <a:t>Corporate and Individual Repentance</a:t>
            </a:r>
          </a:p>
        </p:txBody>
      </p:sp>
      <p:sp>
        <p:nvSpPr>
          <p:cNvPr id="4" name="TextBox 3"/>
          <p:cNvSpPr txBox="1"/>
          <p:nvPr/>
        </p:nvSpPr>
        <p:spPr>
          <a:xfrm>
            <a:off x="3152385" y="3335472"/>
            <a:ext cx="2664512" cy="400110"/>
          </a:xfrm>
          <a:prstGeom prst="rect">
            <a:avLst/>
          </a:prstGeom>
          <a:noFill/>
        </p:spPr>
        <p:txBody>
          <a:bodyPr wrap="none" rtlCol="0">
            <a:spAutoFit/>
          </a:bodyPr>
          <a:lstStyle/>
          <a:p>
            <a:r>
              <a:rPr lang="en-GB" sz="2000" b="1" dirty="0" smtClean="0">
                <a:latin typeface="system-ui"/>
              </a:rPr>
              <a:t>Separate Categories</a:t>
            </a:r>
            <a:endParaRPr lang="en-GB" sz="2000" b="1" dirty="0">
              <a:latin typeface="system-ui"/>
            </a:endParaRPr>
          </a:p>
        </p:txBody>
      </p:sp>
      <p:sp>
        <p:nvSpPr>
          <p:cNvPr id="5" name="TextBox 4"/>
          <p:cNvSpPr txBox="1"/>
          <p:nvPr/>
        </p:nvSpPr>
        <p:spPr>
          <a:xfrm>
            <a:off x="664129" y="4028303"/>
            <a:ext cx="9781449" cy="2246769"/>
          </a:xfrm>
          <a:prstGeom prst="rect">
            <a:avLst/>
          </a:prstGeom>
          <a:noFill/>
        </p:spPr>
        <p:txBody>
          <a:bodyPr wrap="square" rtlCol="0">
            <a:spAutoFit/>
          </a:bodyPr>
          <a:lstStyle/>
          <a:p>
            <a:r>
              <a:rPr lang="en-GB" sz="2000" b="1" dirty="0" smtClean="0">
                <a:latin typeface="system-ui"/>
              </a:rPr>
              <a:t>Royal</a:t>
            </a:r>
            <a:r>
              <a:rPr lang="en-GB" sz="2000" dirty="0" smtClean="0">
                <a:latin typeface="system-ui"/>
              </a:rPr>
              <a:t>		:				</a:t>
            </a:r>
            <a:r>
              <a:rPr lang="en-GB" sz="2000" b="1" dirty="0" smtClean="0">
                <a:latin typeface="system-ui"/>
              </a:rPr>
              <a:t>Priestly</a:t>
            </a:r>
            <a:r>
              <a:rPr lang="en-GB" sz="2000" dirty="0" smtClean="0">
                <a:latin typeface="system-ui"/>
              </a:rPr>
              <a:t>	</a:t>
            </a:r>
          </a:p>
          <a:p>
            <a:r>
              <a:rPr lang="en-GB" sz="2000" dirty="0" smtClean="0">
                <a:latin typeface="system-ui"/>
              </a:rPr>
              <a:t>                                                                                     </a:t>
            </a:r>
          </a:p>
          <a:p>
            <a:pPr marL="285750" indent="-285750">
              <a:buFont typeface="Arial" panose="020B0604020202020204" pitchFamily="34" charset="0"/>
              <a:buChar char="•"/>
            </a:pPr>
            <a:r>
              <a:rPr lang="en-GB" sz="2000" dirty="0" smtClean="0">
                <a:latin typeface="system-ui"/>
              </a:rPr>
              <a:t>House of David – 	Highest			House of Levi - 	        Highest</a:t>
            </a:r>
          </a:p>
          <a:p>
            <a:pPr marL="285750" indent="-285750">
              <a:buFont typeface="Arial" panose="020B0604020202020204" pitchFamily="34" charset="0"/>
              <a:buChar char="•"/>
            </a:pPr>
            <a:r>
              <a:rPr lang="en-GB" sz="2000" dirty="0" smtClean="0">
                <a:latin typeface="system-ui"/>
              </a:rPr>
              <a:t>House of Nathan – ‘Ordinary’ level		House of </a:t>
            </a:r>
            <a:r>
              <a:rPr lang="en-GB" sz="2000" dirty="0" err="1" smtClean="0">
                <a:latin typeface="system-ui"/>
              </a:rPr>
              <a:t>Shimei</a:t>
            </a:r>
            <a:r>
              <a:rPr lang="en-GB" sz="2000" dirty="0" smtClean="0">
                <a:latin typeface="system-ui"/>
              </a:rPr>
              <a:t> – ‘Ordinary’ level</a:t>
            </a:r>
          </a:p>
          <a:p>
            <a:r>
              <a:rPr lang="en-GB" sz="2000" dirty="0" smtClean="0">
                <a:latin typeface="system-ui"/>
              </a:rPr>
              <a:t>	2Sam. 5:14; Luke 3:31				Num. 3:18</a:t>
            </a:r>
          </a:p>
          <a:p>
            <a:r>
              <a:rPr lang="en-GB" sz="2000" dirty="0">
                <a:latin typeface="system-ui"/>
              </a:rPr>
              <a:t>	</a:t>
            </a:r>
            <a:r>
              <a:rPr lang="en-GB" sz="2000" dirty="0" smtClean="0">
                <a:latin typeface="system-ui"/>
              </a:rPr>
              <a:t>			</a:t>
            </a:r>
            <a:r>
              <a:rPr lang="en-GB" sz="2000" b="1" dirty="0" smtClean="0">
                <a:latin typeface="system-ui"/>
              </a:rPr>
              <a:t>All Families</a:t>
            </a:r>
          </a:p>
          <a:p>
            <a:r>
              <a:rPr lang="en-GB" sz="2000" b="1" dirty="0" smtClean="0">
                <a:latin typeface="system-ui"/>
              </a:rPr>
              <a:t>  	</a:t>
            </a:r>
            <a:r>
              <a:rPr lang="en-GB" sz="2000" dirty="0" smtClean="0">
                <a:latin typeface="system-ui"/>
              </a:rPr>
              <a:t>Husbands						Wives</a:t>
            </a:r>
            <a:endParaRPr lang="en-GB" sz="2000" dirty="0">
              <a:latin typeface="system-ui"/>
            </a:endParaRPr>
          </a:p>
        </p:txBody>
      </p:sp>
    </p:spTree>
    <p:extLst>
      <p:ext uri="{BB962C8B-B14F-4D97-AF65-F5344CB8AC3E}">
        <p14:creationId xmlns:p14="http://schemas.microsoft.com/office/powerpoint/2010/main" val="8856868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5545" y="510747"/>
            <a:ext cx="4876800" cy="461665"/>
          </a:xfrm>
          <a:prstGeom prst="rect">
            <a:avLst/>
          </a:prstGeom>
          <a:noFill/>
        </p:spPr>
        <p:txBody>
          <a:bodyPr wrap="square" rtlCol="0">
            <a:spAutoFit/>
          </a:bodyPr>
          <a:lstStyle/>
          <a:p>
            <a:r>
              <a:rPr lang="en-GB" sz="2400" b="1" dirty="0" smtClean="0">
                <a:latin typeface="system-ui"/>
              </a:rPr>
              <a:t>Peter: An Individual Example</a:t>
            </a:r>
            <a:endParaRPr lang="en-GB" sz="2400" b="1" dirty="0">
              <a:latin typeface="system-ui"/>
            </a:endParaRPr>
          </a:p>
        </p:txBody>
      </p:sp>
      <p:sp>
        <p:nvSpPr>
          <p:cNvPr id="3" name="Rectangle 2"/>
          <p:cNvSpPr/>
          <p:nvPr/>
        </p:nvSpPr>
        <p:spPr>
          <a:xfrm>
            <a:off x="140043" y="1184355"/>
            <a:ext cx="6425513" cy="2246769"/>
          </a:xfrm>
          <a:prstGeom prst="rect">
            <a:avLst/>
          </a:prstGeom>
        </p:spPr>
        <p:txBody>
          <a:bodyPr wrap="square">
            <a:spAutoFit/>
          </a:bodyPr>
          <a:lstStyle/>
          <a:p>
            <a:r>
              <a:rPr lang="en-GB" sz="2000" dirty="0">
                <a:solidFill>
                  <a:srgbClr val="000000"/>
                </a:solidFill>
                <a:latin typeface="system-ui"/>
              </a:rPr>
              <a:t>But Peter said, “Man, I don’t know what you are talking about!” Immediately, while he was still speaking, a rooster crowed. </a:t>
            </a:r>
            <a:r>
              <a:rPr lang="en-GB" sz="2000" b="1" dirty="0" smtClean="0">
                <a:solidFill>
                  <a:srgbClr val="000000"/>
                </a:solidFill>
                <a:latin typeface="system-ui"/>
              </a:rPr>
              <a:t>The </a:t>
            </a:r>
            <a:r>
              <a:rPr lang="en-GB" sz="2000" b="1" dirty="0">
                <a:solidFill>
                  <a:srgbClr val="000000"/>
                </a:solidFill>
                <a:latin typeface="system-ui"/>
              </a:rPr>
              <a:t>Lord turned and looked at Peter. </a:t>
            </a:r>
            <a:r>
              <a:rPr lang="en-GB" sz="2000" dirty="0">
                <a:solidFill>
                  <a:srgbClr val="000000"/>
                </a:solidFill>
                <a:latin typeface="system-ui"/>
              </a:rPr>
              <a:t>Then Peter remembered the Lord’s word, how he said to him, “Before the rooster crows you will deny me three times.” </a:t>
            </a:r>
            <a:r>
              <a:rPr lang="en-GB" sz="2000" b="1" dirty="0" smtClean="0">
                <a:solidFill>
                  <a:srgbClr val="000000"/>
                </a:solidFill>
                <a:latin typeface="system-ui"/>
              </a:rPr>
              <a:t>He </a:t>
            </a:r>
            <a:r>
              <a:rPr lang="en-GB" sz="2000" b="1" dirty="0">
                <a:solidFill>
                  <a:srgbClr val="000000"/>
                </a:solidFill>
                <a:latin typeface="system-ui"/>
              </a:rPr>
              <a:t>went out, and wept bitterly</a:t>
            </a:r>
            <a:r>
              <a:rPr lang="en-GB" sz="2000" b="1" dirty="0" smtClean="0">
                <a:solidFill>
                  <a:srgbClr val="000000"/>
                </a:solidFill>
                <a:latin typeface="system-ui"/>
              </a:rPr>
              <a:t>.</a:t>
            </a:r>
            <a:r>
              <a:rPr lang="en-GB" sz="2000" dirty="0" smtClean="0">
                <a:solidFill>
                  <a:srgbClr val="000000"/>
                </a:solidFill>
                <a:latin typeface="system-ui"/>
              </a:rPr>
              <a:t> Luke 22:60-62</a:t>
            </a:r>
            <a:endParaRPr lang="en-GB" sz="2000" dirty="0"/>
          </a:p>
        </p:txBody>
      </p:sp>
      <p:sp>
        <p:nvSpPr>
          <p:cNvPr id="4" name="Rectangle 3"/>
          <p:cNvSpPr/>
          <p:nvPr/>
        </p:nvSpPr>
        <p:spPr>
          <a:xfrm>
            <a:off x="140043" y="3499188"/>
            <a:ext cx="7768282" cy="1323439"/>
          </a:xfrm>
          <a:prstGeom prst="rect">
            <a:avLst/>
          </a:prstGeom>
        </p:spPr>
        <p:txBody>
          <a:bodyPr wrap="square">
            <a:spAutoFit/>
          </a:bodyPr>
          <a:lstStyle/>
          <a:p>
            <a:r>
              <a:rPr lang="en-GB" sz="2000" dirty="0" smtClean="0">
                <a:solidFill>
                  <a:srgbClr val="000000"/>
                </a:solidFill>
                <a:latin typeface="system-ui"/>
              </a:rPr>
              <a:t>Jesus </a:t>
            </a:r>
            <a:r>
              <a:rPr lang="en-GB" sz="2000" dirty="0">
                <a:solidFill>
                  <a:srgbClr val="000000"/>
                </a:solidFill>
                <a:latin typeface="system-ui"/>
              </a:rPr>
              <a:t>said to him the third time, “Simon, son of Jonah, do you have affection for me</a:t>
            </a:r>
            <a:r>
              <a:rPr lang="en-GB" sz="2000" dirty="0" smtClean="0">
                <a:solidFill>
                  <a:srgbClr val="000000"/>
                </a:solidFill>
                <a:latin typeface="system-ui"/>
              </a:rPr>
              <a:t>?” </a:t>
            </a:r>
            <a:r>
              <a:rPr lang="en-GB" sz="2000" b="1" dirty="0" smtClean="0">
                <a:solidFill>
                  <a:srgbClr val="000000"/>
                </a:solidFill>
                <a:latin typeface="system-ui"/>
              </a:rPr>
              <a:t>Peter </a:t>
            </a:r>
            <a:r>
              <a:rPr lang="en-GB" sz="2000" b="1" dirty="0">
                <a:solidFill>
                  <a:srgbClr val="000000"/>
                </a:solidFill>
                <a:latin typeface="system-ui"/>
              </a:rPr>
              <a:t>was grieved </a:t>
            </a:r>
            <a:r>
              <a:rPr lang="en-GB" sz="2000" dirty="0">
                <a:solidFill>
                  <a:srgbClr val="000000"/>
                </a:solidFill>
                <a:latin typeface="system-ui"/>
              </a:rPr>
              <a:t>because he asked him the third time, “Do you have affection for me?” He said to him, </a:t>
            </a:r>
            <a:r>
              <a:rPr lang="en-GB" sz="2000" b="1" dirty="0">
                <a:solidFill>
                  <a:srgbClr val="000000"/>
                </a:solidFill>
                <a:latin typeface="system-ui"/>
              </a:rPr>
              <a:t>“Lord, you know everything. You know that I </a:t>
            </a:r>
            <a:r>
              <a:rPr lang="en-GB" sz="2000" b="1" dirty="0" smtClean="0">
                <a:solidFill>
                  <a:srgbClr val="000000"/>
                </a:solidFill>
                <a:latin typeface="system-ui"/>
              </a:rPr>
              <a:t>love you.” </a:t>
            </a:r>
            <a:r>
              <a:rPr lang="en-GB" sz="2000" dirty="0" smtClean="0">
                <a:solidFill>
                  <a:srgbClr val="000000"/>
                </a:solidFill>
                <a:latin typeface="system-ui"/>
              </a:rPr>
              <a:t>John 21:17</a:t>
            </a:r>
            <a:endParaRPr lang="en-GB" sz="2000" b="0" i="0" dirty="0">
              <a:solidFill>
                <a:srgbClr val="000000"/>
              </a:solidFill>
              <a:effectLst/>
              <a:latin typeface="system-ui"/>
            </a:endParaRPr>
          </a:p>
        </p:txBody>
      </p:sp>
      <p:sp>
        <p:nvSpPr>
          <p:cNvPr id="5" name="Rectangle 4"/>
          <p:cNvSpPr/>
          <p:nvPr/>
        </p:nvSpPr>
        <p:spPr>
          <a:xfrm>
            <a:off x="263610" y="5011862"/>
            <a:ext cx="8575590" cy="1323439"/>
          </a:xfrm>
          <a:prstGeom prst="rect">
            <a:avLst/>
          </a:prstGeom>
        </p:spPr>
        <p:txBody>
          <a:bodyPr wrap="square">
            <a:spAutoFit/>
          </a:bodyPr>
          <a:lstStyle/>
          <a:p>
            <a:r>
              <a:rPr lang="en-GB" b="1" baseline="30000" dirty="0">
                <a:solidFill>
                  <a:srgbClr val="000000"/>
                </a:solidFill>
                <a:latin typeface="system-ui"/>
              </a:rPr>
              <a:t> </a:t>
            </a:r>
            <a:r>
              <a:rPr lang="en-GB" sz="2000" b="1" dirty="0">
                <a:solidFill>
                  <a:srgbClr val="000000"/>
                </a:solidFill>
                <a:latin typeface="system-ui"/>
              </a:rPr>
              <a:t>The Lord said</a:t>
            </a:r>
            <a:r>
              <a:rPr lang="en-GB" sz="2000" dirty="0">
                <a:solidFill>
                  <a:srgbClr val="000000"/>
                </a:solidFill>
                <a:latin typeface="system-ui"/>
              </a:rPr>
              <a:t>, “Simon, Simon, behold, Satan asked to have all of you, that he might sift you as wheat, </a:t>
            </a:r>
            <a:r>
              <a:rPr lang="en-GB" sz="2000" b="1" baseline="30000" dirty="0" smtClean="0">
                <a:solidFill>
                  <a:srgbClr val="000000"/>
                </a:solidFill>
                <a:latin typeface="system-ui"/>
              </a:rPr>
              <a:t> </a:t>
            </a:r>
            <a:r>
              <a:rPr lang="en-GB" sz="2000" dirty="0" smtClean="0">
                <a:solidFill>
                  <a:srgbClr val="000000"/>
                </a:solidFill>
                <a:latin typeface="system-ui"/>
              </a:rPr>
              <a:t>but </a:t>
            </a:r>
            <a:r>
              <a:rPr lang="en-GB" sz="2000" b="1" dirty="0">
                <a:solidFill>
                  <a:srgbClr val="000000"/>
                </a:solidFill>
                <a:latin typeface="system-ui"/>
              </a:rPr>
              <a:t>I prayed for you, that your faith wouldn’t fail</a:t>
            </a:r>
            <a:r>
              <a:rPr lang="en-GB" sz="2000" dirty="0">
                <a:solidFill>
                  <a:srgbClr val="000000"/>
                </a:solidFill>
                <a:latin typeface="system-ui"/>
              </a:rPr>
              <a:t>. You, when once you have turned again, establish your brothers</a:t>
            </a:r>
            <a:r>
              <a:rPr lang="en-GB" sz="2000" dirty="0" smtClean="0">
                <a:solidFill>
                  <a:srgbClr val="000000"/>
                </a:solidFill>
                <a:latin typeface="system-ui"/>
              </a:rPr>
              <a:t>.” Luke 22:31-32</a:t>
            </a:r>
            <a:endParaRPr lang="en-GB" sz="2000" dirty="0"/>
          </a:p>
        </p:txBody>
      </p:sp>
    </p:spTree>
    <p:extLst>
      <p:ext uri="{BB962C8B-B14F-4D97-AF65-F5344CB8AC3E}">
        <p14:creationId xmlns:p14="http://schemas.microsoft.com/office/powerpoint/2010/main" val="29277562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868" y="951405"/>
            <a:ext cx="6104238" cy="1015663"/>
          </a:xfrm>
          <a:prstGeom prst="rect">
            <a:avLst/>
          </a:prstGeom>
        </p:spPr>
        <p:txBody>
          <a:bodyPr wrap="square">
            <a:spAutoFit/>
          </a:bodyPr>
          <a:lstStyle/>
          <a:p>
            <a:r>
              <a:rPr lang="en-GB" sz="2000" dirty="0">
                <a:solidFill>
                  <a:srgbClr val="000000"/>
                </a:solidFill>
                <a:latin typeface="system-ui"/>
              </a:rPr>
              <a:t>“</a:t>
            </a:r>
            <a:r>
              <a:rPr lang="en-GB" sz="2000" b="1" dirty="0">
                <a:solidFill>
                  <a:srgbClr val="000000"/>
                </a:solidFill>
                <a:latin typeface="system-ui"/>
              </a:rPr>
              <a:t>In that day </a:t>
            </a:r>
            <a:r>
              <a:rPr lang="en-GB" sz="2000" dirty="0">
                <a:solidFill>
                  <a:srgbClr val="000000"/>
                </a:solidFill>
                <a:latin typeface="system-ui"/>
              </a:rPr>
              <a:t>there will be </a:t>
            </a:r>
            <a:r>
              <a:rPr lang="en-GB" sz="2000" b="1" dirty="0">
                <a:solidFill>
                  <a:srgbClr val="000000"/>
                </a:solidFill>
                <a:latin typeface="system-ui"/>
              </a:rPr>
              <a:t>a spring </a:t>
            </a:r>
            <a:r>
              <a:rPr lang="en-GB" sz="2000" b="1" dirty="0" smtClean="0">
                <a:solidFill>
                  <a:srgbClr val="000000"/>
                </a:solidFill>
                <a:latin typeface="system-ui"/>
              </a:rPr>
              <a:t>[fountain] </a:t>
            </a:r>
            <a:r>
              <a:rPr lang="en-GB" sz="2000" dirty="0" smtClean="0">
                <a:solidFill>
                  <a:srgbClr val="000000"/>
                </a:solidFill>
                <a:latin typeface="system-ui"/>
              </a:rPr>
              <a:t>opened </a:t>
            </a:r>
            <a:r>
              <a:rPr lang="en-GB" sz="2000" dirty="0">
                <a:solidFill>
                  <a:srgbClr val="000000"/>
                </a:solidFill>
                <a:latin typeface="system-ui"/>
              </a:rPr>
              <a:t>to David’s house and to the inhabitants of Jerusalem, </a:t>
            </a:r>
            <a:r>
              <a:rPr lang="en-GB" sz="2000" b="1" dirty="0">
                <a:solidFill>
                  <a:srgbClr val="000000"/>
                </a:solidFill>
                <a:latin typeface="system-ui"/>
              </a:rPr>
              <a:t>for sin and for uncleanness</a:t>
            </a:r>
            <a:r>
              <a:rPr lang="en-GB" sz="2000" dirty="0" smtClean="0">
                <a:solidFill>
                  <a:srgbClr val="000000"/>
                </a:solidFill>
                <a:latin typeface="system-ui"/>
              </a:rPr>
              <a:t>. 13:1</a:t>
            </a:r>
            <a:endParaRPr lang="en-GB" sz="2000" dirty="0"/>
          </a:p>
        </p:txBody>
      </p:sp>
      <p:sp>
        <p:nvSpPr>
          <p:cNvPr id="3" name="TextBox 2"/>
          <p:cNvSpPr txBox="1"/>
          <p:nvPr/>
        </p:nvSpPr>
        <p:spPr>
          <a:xfrm>
            <a:off x="1227438" y="290377"/>
            <a:ext cx="3294492" cy="461665"/>
          </a:xfrm>
          <a:prstGeom prst="rect">
            <a:avLst/>
          </a:prstGeom>
          <a:noFill/>
        </p:spPr>
        <p:txBody>
          <a:bodyPr wrap="none" rtlCol="0">
            <a:spAutoFit/>
          </a:bodyPr>
          <a:lstStyle/>
          <a:p>
            <a:r>
              <a:rPr lang="en-GB" sz="2400" b="1" dirty="0" smtClean="0">
                <a:latin typeface="system-ui"/>
              </a:rPr>
              <a:t>Cleansing the People</a:t>
            </a:r>
            <a:endParaRPr lang="en-GB" sz="2400" b="1" dirty="0">
              <a:latin typeface="system-ui"/>
            </a:endParaRPr>
          </a:p>
        </p:txBody>
      </p:sp>
      <p:sp>
        <p:nvSpPr>
          <p:cNvPr id="6" name="Rectangle 5"/>
          <p:cNvSpPr/>
          <p:nvPr/>
        </p:nvSpPr>
        <p:spPr>
          <a:xfrm>
            <a:off x="246868" y="5300197"/>
            <a:ext cx="6557586" cy="1015663"/>
          </a:xfrm>
          <a:prstGeom prst="rect">
            <a:avLst/>
          </a:prstGeom>
        </p:spPr>
        <p:txBody>
          <a:bodyPr wrap="square">
            <a:spAutoFit/>
          </a:bodyPr>
          <a:lstStyle/>
          <a:p>
            <a:r>
              <a:rPr lang="en-GB" sz="2000" b="1" dirty="0">
                <a:solidFill>
                  <a:srgbClr val="000000"/>
                </a:solidFill>
                <a:latin typeface="system-ui"/>
              </a:rPr>
              <a:t>I will pour</a:t>
            </a:r>
            <a:r>
              <a:rPr lang="en-GB" sz="2000" dirty="0">
                <a:solidFill>
                  <a:srgbClr val="000000"/>
                </a:solidFill>
                <a:latin typeface="system-ui"/>
              </a:rPr>
              <a:t> on David’s house, and on the inhabitants of Jerusalem, </a:t>
            </a:r>
            <a:r>
              <a:rPr lang="en-GB" sz="2000" b="1" dirty="0">
                <a:solidFill>
                  <a:srgbClr val="000000"/>
                </a:solidFill>
                <a:latin typeface="system-ui"/>
              </a:rPr>
              <a:t>the spirit of grace and of </a:t>
            </a:r>
            <a:r>
              <a:rPr lang="en-GB" sz="2000" b="1" dirty="0" smtClean="0">
                <a:solidFill>
                  <a:srgbClr val="000000"/>
                </a:solidFill>
                <a:latin typeface="system-ui"/>
              </a:rPr>
              <a:t>supplication</a:t>
            </a:r>
            <a:r>
              <a:rPr lang="en-GB" sz="2000" dirty="0">
                <a:solidFill>
                  <a:srgbClr val="000000"/>
                </a:solidFill>
                <a:latin typeface="system-ui"/>
              </a:rPr>
              <a:t> </a:t>
            </a:r>
            <a:r>
              <a:rPr lang="en-GB" sz="2000" dirty="0" smtClean="0">
                <a:solidFill>
                  <a:srgbClr val="000000"/>
                </a:solidFill>
                <a:latin typeface="system-ui"/>
              </a:rPr>
              <a:t>... and </a:t>
            </a:r>
            <a:r>
              <a:rPr lang="en-GB" sz="2000" dirty="0">
                <a:solidFill>
                  <a:srgbClr val="000000"/>
                </a:solidFill>
                <a:latin typeface="system-ui"/>
              </a:rPr>
              <a:t>they will look to </a:t>
            </a:r>
            <a:r>
              <a:rPr lang="en-GB" sz="2000" b="1" dirty="0" smtClean="0">
                <a:solidFill>
                  <a:srgbClr val="000000"/>
                </a:solidFill>
                <a:latin typeface="system-ui"/>
              </a:rPr>
              <a:t>Me</a:t>
            </a:r>
            <a:r>
              <a:rPr lang="en-GB" sz="2000" b="1" dirty="0">
                <a:solidFill>
                  <a:srgbClr val="000000"/>
                </a:solidFill>
                <a:latin typeface="system-ui"/>
              </a:rPr>
              <a:t> whom they have </a:t>
            </a:r>
            <a:r>
              <a:rPr lang="en-GB" sz="2000" b="1" dirty="0" smtClean="0">
                <a:solidFill>
                  <a:srgbClr val="000000"/>
                </a:solidFill>
                <a:latin typeface="system-ui"/>
              </a:rPr>
              <a:t>pierced</a:t>
            </a:r>
            <a:r>
              <a:rPr lang="en-GB" sz="2000" dirty="0" smtClean="0">
                <a:solidFill>
                  <a:srgbClr val="000000"/>
                </a:solidFill>
                <a:latin typeface="system-ui"/>
              </a:rPr>
              <a:t> 12:10</a:t>
            </a:r>
            <a:endParaRPr lang="en-GB" sz="2000" dirty="0"/>
          </a:p>
        </p:txBody>
      </p:sp>
      <p:sp>
        <p:nvSpPr>
          <p:cNvPr id="7" name="Rectangle 6"/>
          <p:cNvSpPr/>
          <p:nvPr/>
        </p:nvSpPr>
        <p:spPr>
          <a:xfrm>
            <a:off x="148014" y="2094752"/>
            <a:ext cx="6096000" cy="1323439"/>
          </a:xfrm>
          <a:prstGeom prst="rect">
            <a:avLst/>
          </a:prstGeom>
        </p:spPr>
        <p:txBody>
          <a:bodyPr>
            <a:spAutoFit/>
          </a:bodyPr>
          <a:lstStyle/>
          <a:p>
            <a:r>
              <a:rPr lang="en-GB" sz="2000" dirty="0">
                <a:solidFill>
                  <a:srgbClr val="000000"/>
                </a:solidFill>
                <a:latin typeface="system-ui"/>
              </a:rPr>
              <a:t>For </a:t>
            </a:r>
            <a:r>
              <a:rPr lang="en-GB" sz="2000" b="1" dirty="0">
                <a:solidFill>
                  <a:srgbClr val="000000"/>
                </a:solidFill>
                <a:latin typeface="system-ui"/>
              </a:rPr>
              <a:t>my people </a:t>
            </a:r>
            <a:r>
              <a:rPr lang="en-GB" sz="2000" dirty="0">
                <a:solidFill>
                  <a:srgbClr val="000000"/>
                </a:solidFill>
                <a:latin typeface="system-ui"/>
              </a:rPr>
              <a:t>have committed </a:t>
            </a:r>
            <a:r>
              <a:rPr lang="en-GB" sz="2000" b="1" dirty="0">
                <a:solidFill>
                  <a:srgbClr val="000000"/>
                </a:solidFill>
                <a:latin typeface="system-ui"/>
              </a:rPr>
              <a:t>two </a:t>
            </a:r>
            <a:r>
              <a:rPr lang="en-GB" sz="2000" b="1" dirty="0" smtClean="0">
                <a:solidFill>
                  <a:srgbClr val="000000"/>
                </a:solidFill>
                <a:latin typeface="system-ui"/>
              </a:rPr>
              <a:t>evils</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they </a:t>
            </a:r>
            <a:r>
              <a:rPr lang="en-GB" sz="2000" b="1" dirty="0">
                <a:solidFill>
                  <a:srgbClr val="000000"/>
                </a:solidFill>
                <a:latin typeface="system-ui"/>
              </a:rPr>
              <a:t>have forsaken </a:t>
            </a:r>
            <a:r>
              <a:rPr lang="en-GB" sz="2000" b="1" dirty="0" smtClean="0">
                <a:solidFill>
                  <a:srgbClr val="000000"/>
                </a:solidFill>
                <a:latin typeface="system-ui"/>
              </a:rPr>
              <a:t>Me</a:t>
            </a:r>
            <a:r>
              <a:rPr lang="en-GB" sz="2000" b="1" dirty="0">
                <a:solidFill>
                  <a:srgbClr val="000000"/>
                </a:solidFill>
                <a:latin typeface="system-ui"/>
              </a:rPr>
              <a:t>, the spring of living </a:t>
            </a:r>
            <a:r>
              <a:rPr lang="en-GB" sz="2000" b="1" dirty="0" smtClean="0">
                <a:solidFill>
                  <a:srgbClr val="000000"/>
                </a:solidFill>
                <a:latin typeface="system-ui"/>
              </a:rPr>
              <a:t>waters</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cut out cisterns for themselves: broken cisterns that </a:t>
            </a:r>
            <a:r>
              <a:rPr lang="en-GB" sz="2000" dirty="0" smtClean="0">
                <a:solidFill>
                  <a:srgbClr val="000000"/>
                </a:solidFill>
                <a:latin typeface="system-ui"/>
              </a:rPr>
              <a:t>cannot </a:t>
            </a:r>
            <a:r>
              <a:rPr lang="en-GB" sz="2000" dirty="0">
                <a:solidFill>
                  <a:srgbClr val="000000"/>
                </a:solidFill>
                <a:latin typeface="system-ui"/>
              </a:rPr>
              <a:t>hold water</a:t>
            </a:r>
            <a:r>
              <a:rPr lang="en-GB" sz="2000" dirty="0" smtClean="0">
                <a:solidFill>
                  <a:srgbClr val="000000"/>
                </a:solidFill>
                <a:latin typeface="system-ui"/>
              </a:rPr>
              <a:t>. Jer. 2:13</a:t>
            </a:r>
            <a:endParaRPr lang="en-GB" sz="2000" dirty="0">
              <a:latin typeface="system-ui"/>
            </a:endParaRPr>
          </a:p>
        </p:txBody>
      </p:sp>
      <p:sp>
        <p:nvSpPr>
          <p:cNvPr id="8" name="Rectangle 7"/>
          <p:cNvSpPr/>
          <p:nvPr/>
        </p:nvSpPr>
        <p:spPr>
          <a:xfrm>
            <a:off x="148014" y="3680949"/>
            <a:ext cx="6096000" cy="1323439"/>
          </a:xfrm>
          <a:prstGeom prst="rect">
            <a:avLst/>
          </a:prstGeom>
        </p:spPr>
        <p:txBody>
          <a:bodyPr>
            <a:spAutoFit/>
          </a:bodyPr>
          <a:lstStyle/>
          <a:p>
            <a:r>
              <a:rPr lang="en-GB" sz="2000" dirty="0">
                <a:solidFill>
                  <a:srgbClr val="000000"/>
                </a:solidFill>
                <a:latin typeface="system-ui"/>
              </a:rPr>
              <a:t>Yahweh, the hope of </a:t>
            </a:r>
            <a:r>
              <a:rPr lang="en-GB" sz="2000" dirty="0" smtClean="0">
                <a:solidFill>
                  <a:srgbClr val="000000"/>
                </a:solidFill>
                <a:latin typeface="system-ui"/>
              </a:rPr>
              <a:t>Israel, all </a:t>
            </a:r>
            <a:r>
              <a:rPr lang="en-GB" sz="2000" dirty="0">
                <a:solidFill>
                  <a:srgbClr val="000000"/>
                </a:solidFill>
                <a:latin typeface="system-ui"/>
              </a:rPr>
              <a:t>who forsake you will be </a:t>
            </a:r>
            <a:r>
              <a:rPr lang="en-GB" sz="2000" dirty="0" smtClean="0">
                <a:solidFill>
                  <a:srgbClr val="000000"/>
                </a:solidFill>
                <a:latin typeface="system-ui"/>
              </a:rPr>
              <a:t>disappointed. Those </a:t>
            </a:r>
            <a:r>
              <a:rPr lang="en-GB" sz="2000" dirty="0">
                <a:solidFill>
                  <a:srgbClr val="000000"/>
                </a:solidFill>
                <a:latin typeface="system-ui"/>
              </a:rPr>
              <a:t>who depart from </a:t>
            </a:r>
            <a:r>
              <a:rPr lang="en-GB" sz="2000" dirty="0" smtClean="0">
                <a:solidFill>
                  <a:srgbClr val="000000"/>
                </a:solidFill>
                <a:latin typeface="system-ui"/>
              </a:rPr>
              <a:t>Me </a:t>
            </a:r>
            <a:r>
              <a:rPr lang="en-GB" sz="2000" dirty="0">
                <a:solidFill>
                  <a:srgbClr val="000000"/>
                </a:solidFill>
                <a:latin typeface="system-ui"/>
              </a:rPr>
              <a:t>will be written in the </a:t>
            </a:r>
            <a:r>
              <a:rPr lang="en-GB" sz="2000" dirty="0" smtClean="0">
                <a:solidFill>
                  <a:srgbClr val="000000"/>
                </a:solidFill>
                <a:latin typeface="system-ui"/>
              </a:rPr>
              <a:t>earth, because </a:t>
            </a:r>
            <a:r>
              <a:rPr lang="en-GB" sz="2000" b="1" dirty="0">
                <a:solidFill>
                  <a:srgbClr val="000000"/>
                </a:solidFill>
                <a:latin typeface="system-ui"/>
              </a:rPr>
              <a:t>they have forsaken </a:t>
            </a:r>
            <a:r>
              <a:rPr lang="en-GB" sz="2000" b="1" dirty="0" smtClean="0">
                <a:solidFill>
                  <a:srgbClr val="000000"/>
                </a:solidFill>
                <a:latin typeface="system-ui"/>
              </a:rPr>
              <a:t>Yahweh,</a:t>
            </a:r>
            <a:r>
              <a:rPr lang="en-GB" sz="2000" b="1" dirty="0" smtClean="0">
                <a:latin typeface="system-ui"/>
              </a:rPr>
              <a:t> </a:t>
            </a:r>
            <a:r>
              <a:rPr lang="en-GB" sz="2000" b="1" dirty="0" smtClean="0">
                <a:solidFill>
                  <a:srgbClr val="000000"/>
                </a:solidFill>
                <a:latin typeface="system-ui"/>
              </a:rPr>
              <a:t>the </a:t>
            </a:r>
            <a:r>
              <a:rPr lang="en-GB" sz="2000" b="1" dirty="0">
                <a:solidFill>
                  <a:srgbClr val="000000"/>
                </a:solidFill>
                <a:latin typeface="system-ui"/>
              </a:rPr>
              <a:t>spring of living waters</a:t>
            </a:r>
            <a:r>
              <a:rPr lang="en-GB" sz="2000" dirty="0" smtClean="0">
                <a:solidFill>
                  <a:srgbClr val="000000"/>
                </a:solidFill>
                <a:latin typeface="system-ui"/>
              </a:rPr>
              <a:t>. Jer. 17:13</a:t>
            </a:r>
            <a:endParaRPr lang="en-GB" sz="2000" dirty="0">
              <a:latin typeface="system-ui"/>
            </a:endParaRPr>
          </a:p>
        </p:txBody>
      </p:sp>
    </p:spTree>
    <p:extLst>
      <p:ext uri="{BB962C8B-B14F-4D97-AF65-F5344CB8AC3E}">
        <p14:creationId xmlns:p14="http://schemas.microsoft.com/office/powerpoint/2010/main" val="30960739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751" y="697286"/>
            <a:ext cx="6598508" cy="5940088"/>
          </a:xfrm>
          <a:prstGeom prst="rect">
            <a:avLst/>
          </a:prstGeom>
        </p:spPr>
        <p:txBody>
          <a:bodyPr wrap="square">
            <a:spAutoFit/>
          </a:bodyPr>
          <a:lstStyle/>
          <a:p>
            <a:r>
              <a:rPr lang="en-GB" sz="2000" dirty="0">
                <a:solidFill>
                  <a:srgbClr val="000000"/>
                </a:solidFill>
                <a:latin typeface="system-ui"/>
              </a:rPr>
              <a:t>“For </a:t>
            </a:r>
            <a:r>
              <a:rPr lang="en-GB" sz="2000" b="1" dirty="0">
                <a:solidFill>
                  <a:srgbClr val="000000"/>
                </a:solidFill>
                <a:latin typeface="system-ui"/>
              </a:rPr>
              <a:t>I will take you from among the nations and gather you out of all the countries</a:t>
            </a:r>
            <a:r>
              <a:rPr lang="en-GB" sz="2000" dirty="0">
                <a:solidFill>
                  <a:srgbClr val="000000"/>
                </a:solidFill>
                <a:latin typeface="system-ui"/>
              </a:rPr>
              <a:t>, and will bring you into your own land. </a:t>
            </a:r>
            <a:r>
              <a:rPr lang="en-GB" sz="2000" b="1" dirty="0" smtClean="0">
                <a:solidFill>
                  <a:srgbClr val="000000"/>
                </a:solidFill>
                <a:latin typeface="system-ui"/>
              </a:rPr>
              <a:t>I </a:t>
            </a:r>
            <a:r>
              <a:rPr lang="en-GB" sz="2000" b="1" dirty="0">
                <a:solidFill>
                  <a:srgbClr val="000000"/>
                </a:solidFill>
                <a:latin typeface="system-ui"/>
              </a:rPr>
              <a:t>will sprinkle clean water on you, and you will be clean. I will cleanse you from all your filthiness, and from all your idols</a:t>
            </a:r>
            <a:r>
              <a:rPr lang="en-GB" sz="2000" dirty="0">
                <a:solidFill>
                  <a:srgbClr val="000000"/>
                </a:solidFill>
                <a:latin typeface="system-ui"/>
              </a:rPr>
              <a:t>. </a:t>
            </a:r>
            <a:endParaRPr lang="en-GB" sz="2000" dirty="0" smtClean="0">
              <a:solidFill>
                <a:srgbClr val="000000"/>
              </a:solidFill>
              <a:latin typeface="system-ui"/>
            </a:endParaRPr>
          </a:p>
          <a:p>
            <a:endParaRPr lang="en-GB" sz="2000" dirty="0">
              <a:solidFill>
                <a:srgbClr val="000000"/>
              </a:solidFill>
              <a:latin typeface="system-ui"/>
            </a:endParaRPr>
          </a:p>
          <a:p>
            <a:r>
              <a:rPr lang="en-GB" sz="2000" dirty="0" smtClean="0">
                <a:solidFill>
                  <a:srgbClr val="000000"/>
                </a:solidFill>
                <a:latin typeface="system-ui"/>
              </a:rPr>
              <a:t>I </a:t>
            </a:r>
            <a:r>
              <a:rPr lang="en-GB" sz="2000" dirty="0">
                <a:solidFill>
                  <a:srgbClr val="000000"/>
                </a:solidFill>
                <a:latin typeface="system-ui"/>
              </a:rPr>
              <a:t>will also give you </a:t>
            </a:r>
            <a:r>
              <a:rPr lang="en-GB" sz="2000" b="1" dirty="0">
                <a:solidFill>
                  <a:srgbClr val="000000"/>
                </a:solidFill>
                <a:latin typeface="system-ui"/>
              </a:rPr>
              <a:t>a new heart</a:t>
            </a:r>
            <a:r>
              <a:rPr lang="en-GB" sz="2000" dirty="0">
                <a:solidFill>
                  <a:srgbClr val="000000"/>
                </a:solidFill>
                <a:latin typeface="system-ui"/>
              </a:rPr>
              <a:t>, and I will put </a:t>
            </a:r>
            <a:r>
              <a:rPr lang="en-GB" sz="2000" b="1" dirty="0">
                <a:solidFill>
                  <a:srgbClr val="000000"/>
                </a:solidFill>
                <a:latin typeface="system-ui"/>
              </a:rPr>
              <a:t>a new spirit </a:t>
            </a:r>
            <a:r>
              <a:rPr lang="en-GB" sz="2000" dirty="0">
                <a:solidFill>
                  <a:srgbClr val="000000"/>
                </a:solidFill>
                <a:latin typeface="system-ui"/>
              </a:rPr>
              <a:t>within you. I will take away </a:t>
            </a:r>
            <a:r>
              <a:rPr lang="en-GB" sz="2000" b="1" dirty="0">
                <a:solidFill>
                  <a:srgbClr val="000000"/>
                </a:solidFill>
                <a:latin typeface="system-ui"/>
              </a:rPr>
              <a:t>the stony heart </a:t>
            </a:r>
            <a:r>
              <a:rPr lang="en-GB" sz="2000" dirty="0">
                <a:solidFill>
                  <a:srgbClr val="000000"/>
                </a:solidFill>
                <a:latin typeface="system-ui"/>
              </a:rPr>
              <a:t>out of your flesh, and I will give you a heart of flesh. </a:t>
            </a:r>
            <a:r>
              <a:rPr lang="en-GB" sz="2000" b="1" dirty="0" smtClean="0">
                <a:solidFill>
                  <a:srgbClr val="000000"/>
                </a:solidFill>
                <a:latin typeface="system-ui"/>
              </a:rPr>
              <a:t>I </a:t>
            </a:r>
            <a:r>
              <a:rPr lang="en-GB" sz="2000" b="1" dirty="0">
                <a:solidFill>
                  <a:srgbClr val="000000"/>
                </a:solidFill>
                <a:latin typeface="system-ui"/>
              </a:rPr>
              <a:t>will put my Spirit within you, and cause you to walk in my statutes. </a:t>
            </a:r>
            <a:r>
              <a:rPr lang="en-GB" sz="2000" dirty="0">
                <a:solidFill>
                  <a:srgbClr val="000000"/>
                </a:solidFill>
                <a:latin typeface="system-ui"/>
              </a:rPr>
              <a:t>You will keep my ordinances and do them. </a:t>
            </a:r>
            <a:r>
              <a:rPr lang="en-GB" sz="2000" b="1" dirty="0" smtClean="0">
                <a:solidFill>
                  <a:srgbClr val="000000"/>
                </a:solidFill>
                <a:latin typeface="system-ui"/>
              </a:rPr>
              <a:t>You </a:t>
            </a:r>
            <a:r>
              <a:rPr lang="en-GB" sz="2000" b="1" dirty="0">
                <a:solidFill>
                  <a:srgbClr val="000000"/>
                </a:solidFill>
                <a:latin typeface="system-ui"/>
              </a:rPr>
              <a:t>will dwell in the land that I gave to your fathers. You will be my people, and I will be your God.</a:t>
            </a:r>
            <a:r>
              <a:rPr lang="en-GB" sz="2000" dirty="0">
                <a:solidFill>
                  <a:srgbClr val="000000"/>
                </a:solidFill>
                <a:latin typeface="system-ui"/>
              </a:rPr>
              <a:t> </a:t>
            </a:r>
            <a:endParaRPr lang="en-GB" sz="2000" dirty="0" smtClean="0">
              <a:solidFill>
                <a:srgbClr val="000000"/>
              </a:solidFill>
              <a:latin typeface="system-ui"/>
            </a:endParaRPr>
          </a:p>
          <a:p>
            <a:endParaRPr lang="en-GB" sz="2000" b="1" dirty="0">
              <a:solidFill>
                <a:srgbClr val="000000"/>
              </a:solidFill>
              <a:latin typeface="system-ui"/>
            </a:endParaRPr>
          </a:p>
          <a:p>
            <a:r>
              <a:rPr lang="en-GB" sz="2000" b="1" dirty="0" smtClean="0">
                <a:solidFill>
                  <a:srgbClr val="000000"/>
                </a:solidFill>
                <a:latin typeface="system-ui"/>
              </a:rPr>
              <a:t>I </a:t>
            </a:r>
            <a:r>
              <a:rPr lang="en-GB" sz="2000" b="1" dirty="0">
                <a:solidFill>
                  <a:srgbClr val="000000"/>
                </a:solidFill>
                <a:latin typeface="system-ui"/>
              </a:rPr>
              <a:t>will save you from all your uncleanness</a:t>
            </a:r>
            <a:r>
              <a:rPr lang="en-GB" sz="2000" dirty="0">
                <a:solidFill>
                  <a:srgbClr val="000000"/>
                </a:solidFill>
                <a:latin typeface="system-ui"/>
              </a:rPr>
              <a:t>. I will call for the grain, and will multiply it, and lay no famine on you. </a:t>
            </a:r>
            <a:r>
              <a:rPr lang="en-GB" sz="2000" dirty="0" smtClean="0">
                <a:solidFill>
                  <a:srgbClr val="000000"/>
                </a:solidFill>
                <a:latin typeface="system-ui"/>
              </a:rPr>
              <a:t>I </a:t>
            </a:r>
            <a:r>
              <a:rPr lang="en-GB" sz="2000" dirty="0">
                <a:solidFill>
                  <a:srgbClr val="000000"/>
                </a:solidFill>
                <a:latin typeface="system-ui"/>
              </a:rPr>
              <a:t>will multiply the fruit of the tree and the increase of the field, that you may receive no more the reproach of famine among the nations</a:t>
            </a:r>
            <a:r>
              <a:rPr lang="en-GB" sz="2000" dirty="0" smtClean="0">
                <a:solidFill>
                  <a:srgbClr val="000000"/>
                </a:solidFill>
                <a:latin typeface="system-ui"/>
              </a:rPr>
              <a:t>. Ezek. 36:24-30</a:t>
            </a:r>
            <a:endParaRPr lang="en-GB" sz="2000" dirty="0"/>
          </a:p>
        </p:txBody>
      </p:sp>
      <p:sp>
        <p:nvSpPr>
          <p:cNvPr id="3" name="TextBox 2"/>
          <p:cNvSpPr txBox="1"/>
          <p:nvPr/>
        </p:nvSpPr>
        <p:spPr>
          <a:xfrm>
            <a:off x="988541" y="107092"/>
            <a:ext cx="3621504" cy="461665"/>
          </a:xfrm>
          <a:prstGeom prst="rect">
            <a:avLst/>
          </a:prstGeom>
          <a:noFill/>
        </p:spPr>
        <p:txBody>
          <a:bodyPr wrap="none" rtlCol="0">
            <a:spAutoFit/>
          </a:bodyPr>
          <a:lstStyle/>
          <a:p>
            <a:r>
              <a:rPr lang="en-GB" sz="2400" b="1" dirty="0" smtClean="0">
                <a:latin typeface="system-ui"/>
              </a:rPr>
              <a:t>Gathered and Cleansed</a:t>
            </a:r>
            <a:endParaRPr lang="en-GB" sz="2400" b="1" dirty="0">
              <a:latin typeface="system-ui"/>
            </a:endParaRPr>
          </a:p>
        </p:txBody>
      </p:sp>
    </p:spTree>
    <p:extLst>
      <p:ext uri="{BB962C8B-B14F-4D97-AF65-F5344CB8AC3E}">
        <p14:creationId xmlns:p14="http://schemas.microsoft.com/office/powerpoint/2010/main" val="9016235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984" y="1511807"/>
            <a:ext cx="6096000" cy="2554545"/>
          </a:xfrm>
          <a:prstGeom prst="rect">
            <a:avLst/>
          </a:prstGeom>
        </p:spPr>
        <p:txBody>
          <a:bodyPr>
            <a:spAutoFit/>
          </a:bodyPr>
          <a:lstStyle/>
          <a:p>
            <a:pPr lvl="0"/>
            <a:r>
              <a:rPr lang="en-GB" sz="2000" dirty="0">
                <a:solidFill>
                  <a:srgbClr val="000000"/>
                </a:solidFill>
                <a:latin typeface="system-ui"/>
              </a:rPr>
              <a:t>“Come now, and let’s reason together,” says Yahweh:</a:t>
            </a:r>
            <a:r>
              <a:rPr lang="en-GB" sz="2000" dirty="0">
                <a:solidFill>
                  <a:prstClr val="black"/>
                </a:solidFill>
                <a:latin typeface="system-ui"/>
              </a:rPr>
              <a:t> </a:t>
            </a:r>
            <a:r>
              <a:rPr lang="en-GB" sz="2000" dirty="0">
                <a:solidFill>
                  <a:srgbClr val="000000"/>
                </a:solidFill>
                <a:latin typeface="system-ui"/>
              </a:rPr>
              <a:t>“</a:t>
            </a:r>
            <a:r>
              <a:rPr lang="en-GB" sz="2000" b="1" dirty="0">
                <a:solidFill>
                  <a:srgbClr val="000000"/>
                </a:solidFill>
                <a:latin typeface="system-ui"/>
              </a:rPr>
              <a:t>Though your sins are as scarlet, they shall be as white as snow</a:t>
            </a:r>
            <a:r>
              <a:rPr lang="en-GB" sz="2000" dirty="0">
                <a:solidFill>
                  <a:srgbClr val="000000"/>
                </a:solidFill>
                <a:latin typeface="system-ui"/>
              </a:rPr>
              <a:t>.</a:t>
            </a:r>
            <a:r>
              <a:rPr lang="en-GB" sz="2000" dirty="0">
                <a:solidFill>
                  <a:prstClr val="black"/>
                </a:solidFill>
                <a:latin typeface="system-ui"/>
              </a:rPr>
              <a:t> </a:t>
            </a:r>
            <a:r>
              <a:rPr lang="en-GB" sz="2000" b="1" dirty="0">
                <a:solidFill>
                  <a:srgbClr val="000000"/>
                </a:solidFill>
                <a:latin typeface="system-ui"/>
              </a:rPr>
              <a:t>Though they are red like crimson, they shall be as wool.</a:t>
            </a:r>
            <a:r>
              <a:rPr lang="en-GB" sz="2000" b="1" baseline="30000" dirty="0">
                <a:solidFill>
                  <a:srgbClr val="000000"/>
                </a:solidFill>
                <a:latin typeface="system-ui"/>
              </a:rPr>
              <a:t> </a:t>
            </a:r>
            <a:r>
              <a:rPr lang="en-GB" sz="2000" b="1" dirty="0">
                <a:solidFill>
                  <a:srgbClr val="000000"/>
                </a:solidFill>
                <a:latin typeface="system-ui"/>
              </a:rPr>
              <a:t>If you </a:t>
            </a:r>
            <a:r>
              <a:rPr lang="en-GB" sz="2000" dirty="0">
                <a:solidFill>
                  <a:srgbClr val="000000"/>
                </a:solidFill>
                <a:latin typeface="system-ui"/>
              </a:rPr>
              <a:t>are</a:t>
            </a:r>
            <a:r>
              <a:rPr lang="en-GB" sz="2000" b="1" dirty="0">
                <a:solidFill>
                  <a:srgbClr val="000000"/>
                </a:solidFill>
                <a:latin typeface="system-ui"/>
              </a:rPr>
              <a:t> </a:t>
            </a:r>
            <a:r>
              <a:rPr lang="en-GB" sz="2000" dirty="0">
                <a:solidFill>
                  <a:srgbClr val="000000"/>
                </a:solidFill>
                <a:latin typeface="system-ui"/>
              </a:rPr>
              <a:t>willing and obedient, you will eat the good of the land; </a:t>
            </a:r>
            <a:r>
              <a:rPr lang="en-GB" sz="2000" b="1" dirty="0">
                <a:solidFill>
                  <a:srgbClr val="000000"/>
                </a:solidFill>
                <a:latin typeface="system-ui"/>
              </a:rPr>
              <a:t>but</a:t>
            </a:r>
            <a:r>
              <a:rPr lang="en-GB" sz="2000" dirty="0">
                <a:solidFill>
                  <a:srgbClr val="000000"/>
                </a:solidFill>
                <a:latin typeface="system-ui"/>
              </a:rPr>
              <a:t> </a:t>
            </a:r>
            <a:r>
              <a:rPr lang="en-GB" sz="2000" b="1" dirty="0">
                <a:solidFill>
                  <a:srgbClr val="000000"/>
                </a:solidFill>
                <a:latin typeface="system-ui"/>
              </a:rPr>
              <a:t>if you refuse and rebel</a:t>
            </a:r>
            <a:r>
              <a:rPr lang="en-GB" sz="2000" dirty="0">
                <a:solidFill>
                  <a:srgbClr val="000000"/>
                </a:solidFill>
                <a:latin typeface="system-ui"/>
              </a:rPr>
              <a:t>, you will be devoured with the </a:t>
            </a:r>
            <a:r>
              <a:rPr lang="en-GB" sz="2000" dirty="0" smtClean="0">
                <a:solidFill>
                  <a:srgbClr val="000000"/>
                </a:solidFill>
                <a:latin typeface="system-ui"/>
              </a:rPr>
              <a:t>sword; for </a:t>
            </a:r>
            <a:r>
              <a:rPr lang="en-GB" sz="2000" dirty="0">
                <a:solidFill>
                  <a:srgbClr val="000000"/>
                </a:solidFill>
                <a:latin typeface="system-ui"/>
              </a:rPr>
              <a:t>the </a:t>
            </a:r>
            <a:r>
              <a:rPr lang="en-GB" sz="2000" b="1" dirty="0">
                <a:solidFill>
                  <a:srgbClr val="000000"/>
                </a:solidFill>
                <a:latin typeface="system-ui"/>
              </a:rPr>
              <a:t>Yahweh’s mouth has spoken it</a:t>
            </a:r>
            <a:r>
              <a:rPr lang="en-GB" sz="2000" dirty="0">
                <a:solidFill>
                  <a:srgbClr val="000000"/>
                </a:solidFill>
                <a:latin typeface="system-ui"/>
              </a:rPr>
              <a:t>.” Isaiah 1:18-20</a:t>
            </a:r>
            <a:endParaRPr lang="en-GB" sz="2000" dirty="0">
              <a:solidFill>
                <a:prstClr val="black"/>
              </a:solidFill>
              <a:latin typeface="system-ui"/>
            </a:endParaRPr>
          </a:p>
        </p:txBody>
      </p:sp>
      <p:sp>
        <p:nvSpPr>
          <p:cNvPr id="3" name="TextBox 2"/>
          <p:cNvSpPr txBox="1"/>
          <p:nvPr/>
        </p:nvSpPr>
        <p:spPr>
          <a:xfrm>
            <a:off x="1392195" y="584887"/>
            <a:ext cx="3081100" cy="461665"/>
          </a:xfrm>
          <a:prstGeom prst="rect">
            <a:avLst/>
          </a:prstGeom>
          <a:noFill/>
        </p:spPr>
        <p:txBody>
          <a:bodyPr wrap="none" rtlCol="0">
            <a:spAutoFit/>
          </a:bodyPr>
          <a:lstStyle/>
          <a:p>
            <a:r>
              <a:rPr lang="en-GB" sz="2400" b="1" dirty="0" smtClean="0">
                <a:latin typeface="system-ui"/>
              </a:rPr>
              <a:t>A Previous Promise</a:t>
            </a:r>
            <a:endParaRPr lang="en-GB" sz="2400" b="1" dirty="0">
              <a:latin typeface="system-ui"/>
            </a:endParaRPr>
          </a:p>
        </p:txBody>
      </p:sp>
    </p:spTree>
    <p:extLst>
      <p:ext uri="{BB962C8B-B14F-4D97-AF65-F5344CB8AC3E}">
        <p14:creationId xmlns:p14="http://schemas.microsoft.com/office/powerpoint/2010/main" val="3072974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611" y="1196186"/>
            <a:ext cx="7611762" cy="4708981"/>
          </a:xfrm>
          <a:prstGeom prst="rect">
            <a:avLst/>
          </a:prstGeom>
        </p:spPr>
        <p:txBody>
          <a:bodyPr wrap="square">
            <a:spAutoFit/>
          </a:bodyPr>
          <a:lstStyle/>
          <a:p>
            <a:r>
              <a:rPr lang="en-GB" sz="2000" b="1" i="0" dirty="0" smtClean="0">
                <a:solidFill>
                  <a:srgbClr val="000000"/>
                </a:solidFill>
                <a:effectLst/>
                <a:latin typeface="system-ui"/>
              </a:rPr>
              <a:t>To whom then will you liken God?</a:t>
            </a:r>
            <a:r>
              <a:rPr lang="en-GB" sz="2000" b="1" dirty="0">
                <a:solidFill>
                  <a:srgbClr val="000000"/>
                </a:solidFill>
                <a:latin typeface="system-ui"/>
              </a:rPr>
              <a:t> </a:t>
            </a:r>
            <a:r>
              <a:rPr lang="en-GB" sz="2000" b="0" i="0" dirty="0" smtClean="0">
                <a:solidFill>
                  <a:srgbClr val="000000"/>
                </a:solidFill>
                <a:effectLst/>
                <a:latin typeface="system-ui"/>
              </a:rPr>
              <a:t>Or what likeness will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you </a:t>
            </a:r>
            <a:r>
              <a:rPr lang="en-GB" sz="2000" b="0" i="0" dirty="0" smtClean="0">
                <a:solidFill>
                  <a:srgbClr val="000000"/>
                </a:solidFill>
                <a:effectLst/>
                <a:latin typeface="system-ui"/>
              </a:rPr>
              <a:t>compare to him? </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Have you not known? </a:t>
            </a:r>
            <a:r>
              <a:rPr lang="en-GB" sz="2000" dirty="0" smtClean="0">
                <a:solidFill>
                  <a:srgbClr val="000000"/>
                </a:solidFill>
                <a:latin typeface="system-ui"/>
              </a:rPr>
              <a:t>Have </a:t>
            </a:r>
            <a:r>
              <a:rPr lang="en-GB" sz="2000" dirty="0">
                <a:solidFill>
                  <a:srgbClr val="000000"/>
                </a:solidFill>
                <a:latin typeface="system-ui"/>
              </a:rPr>
              <a:t>you </a:t>
            </a:r>
            <a:r>
              <a:rPr lang="en-GB" sz="2000" dirty="0" smtClean="0">
                <a:solidFill>
                  <a:srgbClr val="000000"/>
                </a:solidFill>
                <a:latin typeface="system-ui"/>
              </a:rPr>
              <a:t>not </a:t>
            </a:r>
            <a:r>
              <a:rPr lang="en-GB" sz="2000" b="0" i="0" dirty="0" smtClean="0">
                <a:solidFill>
                  <a:srgbClr val="000000"/>
                </a:solidFill>
                <a:effectLst/>
                <a:latin typeface="system-ui"/>
              </a:rPr>
              <a:t>heard? </a:t>
            </a:r>
            <a:r>
              <a:rPr lang="en-GB" sz="2000" dirty="0" smtClean="0">
                <a:solidFill>
                  <a:srgbClr val="000000"/>
                </a:solidFill>
                <a:latin typeface="system-ui"/>
              </a:rPr>
              <a:t>Have you not </a:t>
            </a:r>
            <a:r>
              <a:rPr lang="en-GB" sz="2000" b="0" i="0" dirty="0" smtClean="0">
                <a:solidFill>
                  <a:srgbClr val="000000"/>
                </a:solidFill>
                <a:effectLst/>
                <a:latin typeface="system-ui"/>
              </a:rPr>
              <a:t>been told from the beginning? </a:t>
            </a:r>
            <a:r>
              <a:rPr lang="en-GB" sz="2000" b="1" dirty="0" smtClean="0">
                <a:solidFill>
                  <a:srgbClr val="000000"/>
                </a:solidFill>
                <a:latin typeface="system-ui"/>
              </a:rPr>
              <a:t>Have </a:t>
            </a:r>
            <a:endParaRPr lang="en-GB" sz="2000" b="1" dirty="0" smtClean="0">
              <a:solidFill>
                <a:srgbClr val="000000"/>
              </a:solidFill>
              <a:latin typeface="system-ui"/>
            </a:endParaRPr>
          </a:p>
          <a:p>
            <a:r>
              <a:rPr lang="en-GB" sz="2000" b="1" dirty="0" smtClean="0">
                <a:solidFill>
                  <a:srgbClr val="000000"/>
                </a:solidFill>
                <a:latin typeface="system-ui"/>
              </a:rPr>
              <a:t>you </a:t>
            </a:r>
            <a:r>
              <a:rPr lang="en-GB" sz="2000" b="1" dirty="0">
                <a:solidFill>
                  <a:srgbClr val="000000"/>
                </a:solidFill>
                <a:latin typeface="system-ui"/>
              </a:rPr>
              <a:t>not </a:t>
            </a:r>
            <a:r>
              <a:rPr lang="en-GB" sz="2000" b="1" i="0" dirty="0" smtClean="0">
                <a:solidFill>
                  <a:srgbClr val="000000"/>
                </a:solidFill>
                <a:effectLst/>
                <a:latin typeface="system-ui"/>
              </a:rPr>
              <a:t>understood</a:t>
            </a:r>
            <a:r>
              <a:rPr lang="en-GB" sz="2000" b="0" i="0" dirty="0" smtClean="0">
                <a:solidFill>
                  <a:srgbClr val="000000"/>
                </a:solidFill>
                <a:effectLst/>
                <a:latin typeface="system-ui"/>
              </a:rPr>
              <a:t> from the foundations of the earth? It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is </a:t>
            </a:r>
            <a:r>
              <a:rPr lang="en-GB" sz="2000" b="0" i="0" dirty="0" smtClean="0">
                <a:solidFill>
                  <a:srgbClr val="000000"/>
                </a:solidFill>
                <a:effectLst/>
                <a:latin typeface="system-ui"/>
              </a:rPr>
              <a:t>he who sits above the circle of the earth ... </a:t>
            </a:r>
            <a:r>
              <a:rPr lang="en-GB" sz="2000" b="1" i="0" dirty="0" smtClean="0">
                <a:solidFill>
                  <a:srgbClr val="000000"/>
                </a:solidFill>
                <a:effectLst/>
                <a:latin typeface="system-ui"/>
              </a:rPr>
              <a:t>“To whom </a:t>
            </a:r>
            <a:endParaRPr lang="en-GB" sz="2000" b="1" i="0" dirty="0" smtClean="0">
              <a:solidFill>
                <a:srgbClr val="000000"/>
              </a:solidFill>
              <a:effectLst/>
              <a:latin typeface="system-ui"/>
            </a:endParaRPr>
          </a:p>
          <a:p>
            <a:r>
              <a:rPr lang="en-GB" sz="2000" b="1" i="0" dirty="0" smtClean="0">
                <a:solidFill>
                  <a:srgbClr val="000000"/>
                </a:solidFill>
                <a:effectLst/>
                <a:latin typeface="system-ui"/>
              </a:rPr>
              <a:t>then </a:t>
            </a:r>
            <a:r>
              <a:rPr lang="en-GB" sz="2000" b="1" i="0" dirty="0" smtClean="0">
                <a:solidFill>
                  <a:srgbClr val="000000"/>
                </a:solidFill>
                <a:effectLst/>
                <a:latin typeface="system-ui"/>
              </a:rPr>
              <a:t>will you liken me?</a:t>
            </a:r>
            <a:r>
              <a:rPr lang="en-GB" sz="2000" b="1" dirty="0" smtClean="0"/>
              <a:t/>
            </a:r>
            <a:br>
              <a:rPr lang="en-GB" sz="2000" b="1" dirty="0" smtClean="0"/>
            </a:br>
            <a:endParaRPr lang="en-GB" sz="2000" b="1" dirty="0" smtClean="0"/>
          </a:p>
          <a:p>
            <a:r>
              <a:rPr lang="en-GB" sz="2000" b="1" i="0" dirty="0" smtClean="0">
                <a:solidFill>
                  <a:srgbClr val="000000"/>
                </a:solidFill>
                <a:effectLst/>
                <a:latin typeface="system-ui"/>
              </a:rPr>
              <a:t>Who </a:t>
            </a:r>
            <a:r>
              <a:rPr lang="en-GB" sz="2000" b="1" i="0" dirty="0" smtClean="0">
                <a:solidFill>
                  <a:srgbClr val="000000"/>
                </a:solidFill>
                <a:effectLst/>
                <a:latin typeface="system-ui"/>
              </a:rPr>
              <a:t>is my equal?” says the Holy One.</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Lift up your eyes on </a:t>
            </a:r>
            <a:r>
              <a:rPr lang="en-GB" sz="2000" b="0" i="0" dirty="0" smtClean="0">
                <a:solidFill>
                  <a:srgbClr val="000000"/>
                </a:solidFill>
                <a:effectLst/>
                <a:latin typeface="system-ui"/>
              </a:rPr>
              <a:t>high, and </a:t>
            </a:r>
            <a:r>
              <a:rPr lang="en-GB" sz="2000" b="0" i="0" dirty="0" smtClean="0">
                <a:solidFill>
                  <a:srgbClr val="000000"/>
                </a:solidFill>
                <a:effectLst/>
                <a:latin typeface="system-ui"/>
              </a:rPr>
              <a:t>see </a:t>
            </a:r>
            <a:r>
              <a:rPr lang="en-GB" sz="2000" b="1" i="0" dirty="0" smtClean="0">
                <a:solidFill>
                  <a:srgbClr val="000000"/>
                </a:solidFill>
                <a:effectLst/>
                <a:latin typeface="system-ui"/>
              </a:rPr>
              <a:t>who has created these</a:t>
            </a:r>
            <a:r>
              <a:rPr lang="en-GB" sz="2000" b="0" i="0" dirty="0" smtClean="0">
                <a:solidFill>
                  <a:srgbClr val="000000"/>
                </a:solidFill>
                <a:effectLst/>
                <a:latin typeface="system-ui"/>
              </a:rPr>
              <a:t>,</a:t>
            </a:r>
            <a:r>
              <a:rPr lang="en-GB" sz="2000" dirty="0"/>
              <a:t> </a:t>
            </a:r>
            <a:r>
              <a:rPr lang="en-GB" sz="2000" b="0" i="0" dirty="0" smtClean="0">
                <a:solidFill>
                  <a:srgbClr val="000000"/>
                </a:solidFill>
                <a:effectLst/>
                <a:latin typeface="system-ui"/>
              </a:rPr>
              <a:t>who brings out their army by number.</a:t>
            </a:r>
            <a:r>
              <a:rPr lang="en-GB" sz="2000" dirty="0"/>
              <a:t> </a:t>
            </a:r>
            <a:r>
              <a:rPr lang="en-GB" sz="2000" b="0" i="0" dirty="0" smtClean="0">
                <a:solidFill>
                  <a:srgbClr val="000000"/>
                </a:solidFill>
                <a:effectLst/>
                <a:latin typeface="system-ui"/>
              </a:rPr>
              <a:t>He calls them all by name </a:t>
            </a:r>
            <a:r>
              <a:rPr lang="en-GB" sz="2000" b="1" i="0" dirty="0" smtClean="0">
                <a:solidFill>
                  <a:srgbClr val="000000"/>
                </a:solidFill>
                <a:effectLst/>
                <a:latin typeface="system-ui"/>
              </a:rPr>
              <a:t>by the greatness of his </a:t>
            </a:r>
            <a:r>
              <a:rPr lang="en-GB" sz="2000" b="1" i="0" dirty="0" smtClean="0">
                <a:solidFill>
                  <a:srgbClr val="000000"/>
                </a:solidFill>
                <a:effectLst/>
                <a:latin typeface="system-ui"/>
              </a:rPr>
              <a:t>might, and </a:t>
            </a:r>
            <a:r>
              <a:rPr lang="en-GB" sz="2000" b="1" i="0" dirty="0" smtClean="0">
                <a:solidFill>
                  <a:srgbClr val="000000"/>
                </a:solidFill>
                <a:effectLst/>
                <a:latin typeface="system-ui"/>
              </a:rPr>
              <a:t>because he is strong in power</a:t>
            </a:r>
            <a:r>
              <a:rPr lang="en-GB" sz="2000" b="0" i="0" dirty="0" smtClean="0">
                <a:solidFill>
                  <a:srgbClr val="000000"/>
                </a:solidFill>
                <a:effectLst/>
                <a:latin typeface="system-ui"/>
              </a:rPr>
              <a:t>,</a:t>
            </a:r>
            <a:r>
              <a:rPr lang="en-GB" sz="2000" dirty="0"/>
              <a:t> </a:t>
            </a:r>
            <a:r>
              <a:rPr lang="en-GB" sz="2000" b="0" i="0" dirty="0" smtClean="0">
                <a:solidFill>
                  <a:srgbClr val="000000"/>
                </a:solidFill>
                <a:effectLst/>
                <a:latin typeface="system-ui"/>
              </a:rPr>
              <a:t>not one is lacking ... </a:t>
            </a:r>
            <a:r>
              <a:rPr lang="en-GB" sz="2000" b="1" i="0" dirty="0" smtClean="0">
                <a:solidFill>
                  <a:srgbClr val="000000"/>
                </a:solidFill>
                <a:effectLst/>
                <a:latin typeface="system-ui"/>
              </a:rPr>
              <a:t>Have you not known?</a:t>
            </a:r>
            <a:r>
              <a:rPr lang="en-GB" sz="2000" b="1" dirty="0"/>
              <a:t> </a:t>
            </a:r>
            <a:r>
              <a:rPr lang="en-GB" sz="2000" b="1" i="0" dirty="0" smtClean="0">
                <a:solidFill>
                  <a:srgbClr val="000000"/>
                </a:solidFill>
                <a:effectLst/>
                <a:latin typeface="system-ui"/>
              </a:rPr>
              <a:t>Have you not heard?</a:t>
            </a:r>
            <a:r>
              <a:rPr lang="en-GB" sz="2000" b="1" dirty="0"/>
              <a:t> </a:t>
            </a:r>
            <a:r>
              <a:rPr lang="en-GB" sz="2000" b="1" i="0" dirty="0" smtClean="0">
                <a:solidFill>
                  <a:srgbClr val="000000"/>
                </a:solidFill>
                <a:effectLst/>
                <a:latin typeface="system-ui"/>
              </a:rPr>
              <a:t>The everlasting God, </a:t>
            </a:r>
            <a:r>
              <a:rPr lang="en-GB" sz="2000" b="1" i="0" dirty="0" smtClean="0">
                <a:solidFill>
                  <a:srgbClr val="000000"/>
                </a:solidFill>
                <a:effectLst/>
                <a:latin typeface="system-ui"/>
              </a:rPr>
              <a:t>Yahweh,</a:t>
            </a:r>
            <a:r>
              <a:rPr lang="en-GB" sz="2000" b="1" dirty="0"/>
              <a:t> </a:t>
            </a:r>
            <a:r>
              <a:rPr lang="en-GB" sz="2000" b="1" i="0" dirty="0" smtClean="0">
                <a:solidFill>
                  <a:srgbClr val="000000"/>
                </a:solidFill>
                <a:effectLst/>
                <a:latin typeface="system-ui"/>
              </a:rPr>
              <a:t>the </a:t>
            </a:r>
            <a:r>
              <a:rPr lang="en-GB" sz="2000" b="1" i="0" dirty="0" smtClean="0">
                <a:solidFill>
                  <a:srgbClr val="000000"/>
                </a:solidFill>
                <a:effectLst/>
                <a:latin typeface="system-ui"/>
              </a:rPr>
              <a:t>Creator of the ends of the earth</a:t>
            </a:r>
            <a:r>
              <a:rPr lang="en-GB" sz="2000" b="0" i="0" dirty="0" smtClean="0">
                <a:solidFill>
                  <a:srgbClr val="000000"/>
                </a:solidFill>
                <a:effectLst/>
                <a:latin typeface="system-ui"/>
              </a:rPr>
              <a:t>, does not faint.</a:t>
            </a:r>
            <a:r>
              <a:rPr lang="en-GB" sz="2000" dirty="0"/>
              <a:t> </a:t>
            </a:r>
            <a:r>
              <a:rPr lang="en-GB" sz="2000" b="0" i="0" dirty="0" smtClean="0">
                <a:solidFill>
                  <a:srgbClr val="000000"/>
                </a:solidFill>
                <a:effectLst/>
                <a:latin typeface="system-ui"/>
              </a:rPr>
              <a:t>He is not weary.</a:t>
            </a:r>
            <a:r>
              <a:rPr lang="en-GB" sz="2000" dirty="0"/>
              <a:t> </a:t>
            </a:r>
            <a:r>
              <a:rPr lang="en-GB" sz="2000" b="1" i="0" dirty="0" smtClean="0">
                <a:solidFill>
                  <a:srgbClr val="000000"/>
                </a:solidFill>
                <a:effectLst/>
                <a:latin typeface="system-ui"/>
              </a:rPr>
              <a:t>His understanding is unsearchable</a:t>
            </a:r>
            <a:r>
              <a:rPr lang="en-GB" sz="2000" b="0" i="0" dirty="0" smtClean="0">
                <a:solidFill>
                  <a:srgbClr val="000000"/>
                </a:solidFill>
                <a:effectLst/>
                <a:latin typeface="system-ui"/>
              </a:rPr>
              <a:t>. Isaiah 40:21-28</a:t>
            </a:r>
            <a:endParaRPr lang="en-GB" sz="2000" b="1" i="0" dirty="0">
              <a:solidFill>
                <a:srgbClr val="000000"/>
              </a:solidFill>
              <a:effectLst/>
              <a:latin typeface="system-ui"/>
            </a:endParaRPr>
          </a:p>
        </p:txBody>
      </p:sp>
      <p:sp>
        <p:nvSpPr>
          <p:cNvPr id="3" name="TextBox 2"/>
          <p:cNvSpPr txBox="1"/>
          <p:nvPr/>
        </p:nvSpPr>
        <p:spPr>
          <a:xfrm>
            <a:off x="1491049" y="403653"/>
            <a:ext cx="3773790" cy="461665"/>
          </a:xfrm>
          <a:prstGeom prst="rect">
            <a:avLst/>
          </a:prstGeom>
          <a:noFill/>
        </p:spPr>
        <p:txBody>
          <a:bodyPr wrap="none" rtlCol="0">
            <a:spAutoFit/>
          </a:bodyPr>
          <a:lstStyle/>
          <a:p>
            <a:r>
              <a:rPr lang="en-GB" sz="2400" b="1" dirty="0" smtClean="0">
                <a:latin typeface="system-ui"/>
              </a:rPr>
              <a:t>The Incomparable </a:t>
            </a:r>
            <a:r>
              <a:rPr lang="en-GB" sz="2000" b="1" dirty="0" smtClean="0">
                <a:latin typeface="system-ui"/>
              </a:rPr>
              <a:t>LORD</a:t>
            </a:r>
            <a:endParaRPr lang="en-GB" sz="2000" b="1" dirty="0">
              <a:latin typeface="system-ui"/>
            </a:endParaRPr>
          </a:p>
        </p:txBody>
      </p:sp>
    </p:spTree>
    <p:extLst>
      <p:ext uri="{BB962C8B-B14F-4D97-AF65-F5344CB8AC3E}">
        <p14:creationId xmlns:p14="http://schemas.microsoft.com/office/powerpoint/2010/main" val="3183935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465" y="971315"/>
            <a:ext cx="6787978" cy="1631216"/>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It will come to pass </a:t>
            </a:r>
            <a:r>
              <a:rPr lang="en-GB" sz="2000" b="1" dirty="0">
                <a:solidFill>
                  <a:srgbClr val="000000"/>
                </a:solidFill>
                <a:latin typeface="system-ui"/>
              </a:rPr>
              <a:t>in that day</a:t>
            </a:r>
            <a:r>
              <a:rPr lang="en-GB" sz="2000" dirty="0">
                <a:solidFill>
                  <a:srgbClr val="000000"/>
                </a:solidFill>
                <a:latin typeface="system-ui"/>
              </a:rPr>
              <a:t>, says </a:t>
            </a:r>
            <a:r>
              <a:rPr lang="en-GB" sz="2000" dirty="0" smtClean="0">
                <a:solidFill>
                  <a:srgbClr val="000000"/>
                </a:solidFill>
                <a:latin typeface="system-ui"/>
              </a:rPr>
              <a:t>the </a:t>
            </a:r>
            <a:r>
              <a:rPr lang="en-GB" dirty="0" smtClean="0">
                <a:solidFill>
                  <a:srgbClr val="000000"/>
                </a:solidFill>
                <a:latin typeface="system-ui"/>
              </a:rPr>
              <a:t>LORD</a:t>
            </a:r>
            <a:r>
              <a:rPr lang="en-GB" sz="2000" dirty="0" smtClean="0">
                <a:solidFill>
                  <a:srgbClr val="000000"/>
                </a:solidFill>
                <a:latin typeface="system-ui"/>
              </a:rPr>
              <a:t> of Hosts, </a:t>
            </a:r>
            <a:r>
              <a:rPr lang="en-GB" sz="2000" dirty="0">
                <a:solidFill>
                  <a:srgbClr val="000000"/>
                </a:solidFill>
                <a:latin typeface="system-ui"/>
              </a:rPr>
              <a:t>that </a:t>
            </a:r>
            <a:r>
              <a:rPr lang="en-GB" sz="2000" b="1" dirty="0">
                <a:solidFill>
                  <a:srgbClr val="000000"/>
                </a:solidFill>
                <a:latin typeface="system-ui"/>
              </a:rPr>
              <a:t>I will cut off the names of the idols </a:t>
            </a:r>
            <a:r>
              <a:rPr lang="en-GB" sz="2000" dirty="0">
                <a:solidFill>
                  <a:srgbClr val="000000"/>
                </a:solidFill>
                <a:latin typeface="system-ui"/>
              </a:rPr>
              <a:t>out of the land, and they will be remembered no more</a:t>
            </a:r>
            <a:r>
              <a:rPr lang="en-GB" sz="2000" b="1" dirty="0">
                <a:solidFill>
                  <a:srgbClr val="000000"/>
                </a:solidFill>
                <a:latin typeface="system-ui"/>
              </a:rPr>
              <a:t>. I will also cause the prophets </a:t>
            </a:r>
            <a:r>
              <a:rPr lang="en-GB" sz="2000" b="1" u="sng" dirty="0">
                <a:solidFill>
                  <a:srgbClr val="000000"/>
                </a:solidFill>
                <a:latin typeface="system-ui"/>
              </a:rPr>
              <a:t>and</a:t>
            </a:r>
            <a:r>
              <a:rPr lang="en-GB" sz="2000" b="1" dirty="0">
                <a:solidFill>
                  <a:srgbClr val="000000"/>
                </a:solidFill>
                <a:latin typeface="system-ui"/>
              </a:rPr>
              <a:t> the spirit of impurity to pass out of the land</a:t>
            </a:r>
            <a:r>
              <a:rPr lang="en-GB" sz="2000" dirty="0">
                <a:solidFill>
                  <a:srgbClr val="000000"/>
                </a:solidFill>
                <a:latin typeface="system-ui"/>
              </a:rPr>
              <a:t>. </a:t>
            </a:r>
            <a:r>
              <a:rPr lang="en-GB" sz="2000" dirty="0" smtClean="0">
                <a:solidFill>
                  <a:srgbClr val="000000"/>
                </a:solidFill>
                <a:latin typeface="system-ui"/>
              </a:rPr>
              <a:t>13:2</a:t>
            </a:r>
            <a:endParaRPr lang="en-GB" sz="2000" dirty="0"/>
          </a:p>
        </p:txBody>
      </p:sp>
      <p:sp>
        <p:nvSpPr>
          <p:cNvPr id="3" name="TextBox 2"/>
          <p:cNvSpPr txBox="1"/>
          <p:nvPr/>
        </p:nvSpPr>
        <p:spPr>
          <a:xfrm>
            <a:off x="1655806" y="216682"/>
            <a:ext cx="3113903" cy="461665"/>
          </a:xfrm>
          <a:prstGeom prst="rect">
            <a:avLst/>
          </a:prstGeom>
          <a:noFill/>
        </p:spPr>
        <p:txBody>
          <a:bodyPr wrap="square" rtlCol="0">
            <a:spAutoFit/>
          </a:bodyPr>
          <a:lstStyle/>
          <a:p>
            <a:r>
              <a:rPr lang="en-GB" sz="2400" b="1" dirty="0" smtClean="0">
                <a:latin typeface="system-ui"/>
              </a:rPr>
              <a:t>Cleansing the Land</a:t>
            </a:r>
            <a:endParaRPr lang="en-GB" sz="2400" b="1" dirty="0">
              <a:latin typeface="system-ui"/>
            </a:endParaRPr>
          </a:p>
        </p:txBody>
      </p:sp>
      <p:sp>
        <p:nvSpPr>
          <p:cNvPr id="4" name="Rectangle 3"/>
          <p:cNvSpPr/>
          <p:nvPr/>
        </p:nvSpPr>
        <p:spPr>
          <a:xfrm>
            <a:off x="362465" y="2756082"/>
            <a:ext cx="6096000" cy="1631216"/>
          </a:xfrm>
          <a:prstGeom prst="rect">
            <a:avLst/>
          </a:prstGeom>
        </p:spPr>
        <p:txBody>
          <a:bodyPr>
            <a:spAutoFit/>
          </a:bodyPr>
          <a:lstStyle/>
          <a:p>
            <a:pPr lvl="0"/>
            <a:r>
              <a:rPr lang="en-GB" sz="2000" dirty="0" smtClean="0">
                <a:solidFill>
                  <a:srgbClr val="000000"/>
                </a:solidFill>
                <a:latin typeface="system-ui"/>
              </a:rPr>
              <a:t>...</a:t>
            </a:r>
            <a:r>
              <a:rPr lang="en-GB" sz="2000" b="1" baseline="30000" dirty="0">
                <a:solidFill>
                  <a:srgbClr val="000000"/>
                </a:solidFill>
                <a:latin typeface="system-ui"/>
              </a:rPr>
              <a:t> </a:t>
            </a:r>
            <a:r>
              <a:rPr lang="en-GB" sz="2000" dirty="0" smtClean="0">
                <a:solidFill>
                  <a:srgbClr val="000000"/>
                </a:solidFill>
                <a:latin typeface="system-ui"/>
              </a:rPr>
              <a:t>for </a:t>
            </a:r>
            <a:r>
              <a:rPr lang="en-GB" sz="2000" b="1" dirty="0">
                <a:solidFill>
                  <a:srgbClr val="000000"/>
                </a:solidFill>
                <a:latin typeface="system-ui"/>
              </a:rPr>
              <a:t>the </a:t>
            </a:r>
            <a:r>
              <a:rPr lang="en-GB" sz="2000" b="1" dirty="0" err="1">
                <a:solidFill>
                  <a:srgbClr val="000000"/>
                </a:solidFill>
                <a:latin typeface="system-ui"/>
              </a:rPr>
              <a:t>teraphim</a:t>
            </a:r>
            <a:r>
              <a:rPr lang="en-GB" sz="2000" b="1" dirty="0">
                <a:solidFill>
                  <a:srgbClr val="000000"/>
                </a:solidFill>
                <a:latin typeface="system-ui"/>
              </a:rPr>
              <a:t> have spoken vanity, and the diviners have seen a lie; and they have told false dreams.</a:t>
            </a:r>
            <a:r>
              <a:rPr lang="en-GB" sz="2000" b="1" dirty="0">
                <a:solidFill>
                  <a:prstClr val="black"/>
                </a:solidFill>
                <a:latin typeface="system-ui"/>
              </a:rPr>
              <a:t> </a:t>
            </a:r>
            <a:r>
              <a:rPr lang="en-GB" sz="2000" b="1" dirty="0">
                <a:solidFill>
                  <a:srgbClr val="000000"/>
                </a:solidFill>
                <a:latin typeface="system-ui"/>
              </a:rPr>
              <a:t>They comfort in vain</a:t>
            </a:r>
            <a:r>
              <a:rPr lang="en-GB" sz="2000" dirty="0">
                <a:solidFill>
                  <a:srgbClr val="000000"/>
                </a:solidFill>
                <a:latin typeface="system-ui"/>
              </a:rPr>
              <a:t>.</a:t>
            </a:r>
            <a:r>
              <a:rPr lang="en-GB" sz="2000" dirty="0">
                <a:solidFill>
                  <a:prstClr val="black"/>
                </a:solidFill>
              </a:rPr>
              <a:t> </a:t>
            </a:r>
            <a:r>
              <a:rPr lang="en-GB" sz="2000" dirty="0">
                <a:solidFill>
                  <a:srgbClr val="000000"/>
                </a:solidFill>
                <a:latin typeface="system-ui"/>
              </a:rPr>
              <a:t>Therefore they go their way like sheep.</a:t>
            </a:r>
            <a:r>
              <a:rPr lang="en-GB" sz="2000" dirty="0">
                <a:solidFill>
                  <a:prstClr val="black"/>
                </a:solidFill>
              </a:rPr>
              <a:t> </a:t>
            </a:r>
            <a:r>
              <a:rPr lang="en-GB" sz="2000" dirty="0">
                <a:solidFill>
                  <a:srgbClr val="000000"/>
                </a:solidFill>
                <a:latin typeface="system-ui"/>
              </a:rPr>
              <a:t>They are oppressed, because there is no shepherd. 10:1-2</a:t>
            </a:r>
            <a:endParaRPr lang="en-GB" sz="2000" dirty="0">
              <a:solidFill>
                <a:prstClr val="black"/>
              </a:solidFill>
            </a:endParaRPr>
          </a:p>
        </p:txBody>
      </p:sp>
      <p:sp>
        <p:nvSpPr>
          <p:cNvPr id="5" name="Rectangle 4"/>
          <p:cNvSpPr/>
          <p:nvPr/>
        </p:nvSpPr>
        <p:spPr>
          <a:xfrm>
            <a:off x="362465" y="4681903"/>
            <a:ext cx="6096000" cy="1631216"/>
          </a:xfrm>
          <a:prstGeom prst="rect">
            <a:avLst/>
          </a:prstGeom>
        </p:spPr>
        <p:txBody>
          <a:bodyPr>
            <a:spAutoFit/>
          </a:bodyPr>
          <a:lstStyle/>
          <a:p>
            <a:pPr lvl="0"/>
            <a:r>
              <a:rPr lang="en-GB" sz="2000" b="1" dirty="0">
                <a:solidFill>
                  <a:srgbClr val="000000"/>
                </a:solidFill>
                <a:latin typeface="system-ui"/>
              </a:rPr>
              <a:t>Return</a:t>
            </a:r>
            <a:r>
              <a:rPr lang="en-GB" sz="2000" dirty="0">
                <a:solidFill>
                  <a:srgbClr val="000000"/>
                </a:solidFill>
                <a:latin typeface="system-ui"/>
              </a:rPr>
              <a:t> to him from whom you have deeply revolted, children of Israel.</a:t>
            </a:r>
            <a:r>
              <a:rPr lang="en-GB" sz="2000" b="1" baseline="30000" dirty="0">
                <a:solidFill>
                  <a:srgbClr val="000000"/>
                </a:solidFill>
                <a:latin typeface="system-ui"/>
              </a:rPr>
              <a:t> </a:t>
            </a:r>
            <a:r>
              <a:rPr lang="en-GB" sz="2000" dirty="0">
                <a:solidFill>
                  <a:srgbClr val="000000"/>
                </a:solidFill>
                <a:latin typeface="system-ui"/>
              </a:rPr>
              <a:t>For </a:t>
            </a:r>
            <a:r>
              <a:rPr lang="en-GB" sz="2000" b="1" dirty="0">
                <a:solidFill>
                  <a:srgbClr val="000000"/>
                </a:solidFill>
                <a:latin typeface="system-ui"/>
              </a:rPr>
              <a:t>in that day everyone shall cast away his idols of silver and his idols of gold</a:t>
            </a:r>
            <a:r>
              <a:rPr lang="en-GB" sz="2000" dirty="0">
                <a:solidFill>
                  <a:srgbClr val="000000"/>
                </a:solidFill>
                <a:latin typeface="system-ui"/>
              </a:rPr>
              <a:t>—sin which your own hands have made for you. Isaiah 31:6-7</a:t>
            </a:r>
            <a:endParaRPr lang="en-GB" sz="2000" dirty="0">
              <a:solidFill>
                <a:prstClr val="black"/>
              </a:solidFill>
            </a:endParaRPr>
          </a:p>
        </p:txBody>
      </p:sp>
    </p:spTree>
    <p:extLst>
      <p:ext uri="{BB962C8B-B14F-4D97-AF65-F5344CB8AC3E}">
        <p14:creationId xmlns:p14="http://schemas.microsoft.com/office/powerpoint/2010/main" val="21210220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8" y="847970"/>
            <a:ext cx="6573797" cy="1938992"/>
          </a:xfrm>
          <a:prstGeom prst="rect">
            <a:avLst/>
          </a:prstGeom>
        </p:spPr>
        <p:txBody>
          <a:bodyPr wrap="square">
            <a:spAutoFit/>
          </a:bodyPr>
          <a:lstStyle/>
          <a:p>
            <a:pPr lvl="0"/>
            <a:r>
              <a:rPr lang="en-GB" sz="2000" b="1" dirty="0">
                <a:solidFill>
                  <a:srgbClr val="000000"/>
                </a:solidFill>
                <a:latin typeface="system-ui"/>
              </a:rPr>
              <a:t>It will </a:t>
            </a:r>
            <a:r>
              <a:rPr lang="en-GB" sz="2000" b="1" dirty="0" smtClean="0">
                <a:solidFill>
                  <a:srgbClr val="000000"/>
                </a:solidFill>
                <a:latin typeface="system-ui"/>
              </a:rPr>
              <a:t>come to pass </a:t>
            </a:r>
            <a:r>
              <a:rPr lang="en-GB" sz="2000" dirty="0">
                <a:solidFill>
                  <a:srgbClr val="000000"/>
                </a:solidFill>
                <a:latin typeface="system-ui"/>
              </a:rPr>
              <a:t>that, when anyone still prophesies, then his father and his mother who bore him will tell him, ‘</a:t>
            </a:r>
            <a:r>
              <a:rPr lang="en-GB" sz="2000" b="1" dirty="0">
                <a:solidFill>
                  <a:srgbClr val="000000"/>
                </a:solidFill>
                <a:latin typeface="system-ui"/>
              </a:rPr>
              <a:t>You must die, because you speak lies in Yahweh’s name</a:t>
            </a:r>
            <a:r>
              <a:rPr lang="en-GB" sz="2000" dirty="0">
                <a:solidFill>
                  <a:srgbClr val="000000"/>
                </a:solidFill>
                <a:latin typeface="system-ui"/>
              </a:rPr>
              <a:t>;’ and his father and his mother who bore him will stab him </a:t>
            </a:r>
            <a:r>
              <a:rPr lang="en-GB" sz="2000" dirty="0" smtClean="0">
                <a:solidFill>
                  <a:srgbClr val="000000"/>
                </a:solidFill>
                <a:latin typeface="system-ui"/>
              </a:rPr>
              <a:t>[</a:t>
            </a:r>
            <a:r>
              <a:rPr lang="en-GB" sz="2000" b="1" dirty="0" smtClean="0">
                <a:solidFill>
                  <a:srgbClr val="000000"/>
                </a:solidFill>
                <a:latin typeface="system-ui"/>
              </a:rPr>
              <a:t>pierce him through</a:t>
            </a:r>
            <a:r>
              <a:rPr lang="en-GB" sz="2000" dirty="0" smtClean="0">
                <a:solidFill>
                  <a:srgbClr val="000000"/>
                </a:solidFill>
                <a:latin typeface="system-ui"/>
              </a:rPr>
              <a:t>] when </a:t>
            </a:r>
            <a:r>
              <a:rPr lang="en-GB" sz="2000" dirty="0">
                <a:solidFill>
                  <a:srgbClr val="000000"/>
                </a:solidFill>
                <a:latin typeface="system-ui"/>
              </a:rPr>
              <a:t>he prophesies</a:t>
            </a:r>
            <a:r>
              <a:rPr lang="en-GB" sz="2000" dirty="0" smtClean="0">
                <a:solidFill>
                  <a:srgbClr val="000000"/>
                </a:solidFill>
                <a:latin typeface="system-ui"/>
              </a:rPr>
              <a:t>. 13:3</a:t>
            </a:r>
            <a:r>
              <a:rPr lang="en-GB" sz="2000" dirty="0">
                <a:solidFill>
                  <a:srgbClr val="000000"/>
                </a:solidFill>
                <a:latin typeface="system-ui"/>
              </a:rPr>
              <a:t> </a:t>
            </a:r>
            <a:endParaRPr lang="en-GB" sz="2000" dirty="0">
              <a:solidFill>
                <a:prstClr val="black"/>
              </a:solidFill>
            </a:endParaRPr>
          </a:p>
        </p:txBody>
      </p:sp>
      <p:sp>
        <p:nvSpPr>
          <p:cNvPr id="3" name="TextBox 2"/>
          <p:cNvSpPr txBox="1"/>
          <p:nvPr/>
        </p:nvSpPr>
        <p:spPr>
          <a:xfrm>
            <a:off x="1235674" y="78938"/>
            <a:ext cx="3568606" cy="461665"/>
          </a:xfrm>
          <a:prstGeom prst="rect">
            <a:avLst/>
          </a:prstGeom>
          <a:noFill/>
        </p:spPr>
        <p:txBody>
          <a:bodyPr wrap="none" rtlCol="0">
            <a:spAutoFit/>
          </a:bodyPr>
          <a:lstStyle/>
          <a:p>
            <a:r>
              <a:rPr lang="en-GB" sz="2400" b="1" dirty="0" smtClean="0">
                <a:latin typeface="system-ui"/>
              </a:rPr>
              <a:t>False Prophets Judged</a:t>
            </a:r>
            <a:endParaRPr lang="en-GB" sz="2400" b="1" dirty="0">
              <a:latin typeface="system-ui"/>
            </a:endParaRPr>
          </a:p>
        </p:txBody>
      </p:sp>
      <p:sp>
        <p:nvSpPr>
          <p:cNvPr id="4" name="Rectangle 3"/>
          <p:cNvSpPr/>
          <p:nvPr/>
        </p:nvSpPr>
        <p:spPr>
          <a:xfrm>
            <a:off x="304798" y="3094329"/>
            <a:ext cx="11392932" cy="1631216"/>
          </a:xfrm>
          <a:prstGeom prst="rect">
            <a:avLst/>
          </a:prstGeom>
        </p:spPr>
        <p:txBody>
          <a:bodyPr wrap="square">
            <a:spAutoFit/>
          </a:bodyPr>
          <a:lstStyle/>
          <a:p>
            <a:pPr lvl="0"/>
            <a:r>
              <a:rPr lang="en-GB" sz="2000" b="1" dirty="0">
                <a:solidFill>
                  <a:srgbClr val="000000"/>
                </a:solidFill>
                <a:latin typeface="system-ui"/>
              </a:rPr>
              <a:t>If your brother</a:t>
            </a:r>
            <a:r>
              <a:rPr lang="en-GB" sz="2000" dirty="0">
                <a:solidFill>
                  <a:srgbClr val="000000"/>
                </a:solidFill>
                <a:latin typeface="system-ui"/>
              </a:rPr>
              <a:t>, the son of your mother, or </a:t>
            </a:r>
            <a:r>
              <a:rPr lang="en-GB" sz="2000" b="1" dirty="0">
                <a:solidFill>
                  <a:srgbClr val="000000"/>
                </a:solidFill>
                <a:latin typeface="system-ui"/>
              </a:rPr>
              <a:t>your son</a:t>
            </a:r>
            <a:r>
              <a:rPr lang="en-GB" sz="2000" dirty="0">
                <a:solidFill>
                  <a:srgbClr val="000000"/>
                </a:solidFill>
                <a:latin typeface="system-ui"/>
              </a:rPr>
              <a:t>, or </a:t>
            </a:r>
            <a:r>
              <a:rPr lang="en-GB" sz="2000" b="1" dirty="0">
                <a:solidFill>
                  <a:srgbClr val="000000"/>
                </a:solidFill>
                <a:latin typeface="system-ui"/>
              </a:rPr>
              <a:t>your daughter</a:t>
            </a:r>
            <a:r>
              <a:rPr lang="en-GB" sz="2000" dirty="0">
                <a:solidFill>
                  <a:srgbClr val="000000"/>
                </a:solidFill>
                <a:latin typeface="system-ui"/>
              </a:rPr>
              <a:t>, or the </a:t>
            </a:r>
            <a:r>
              <a:rPr lang="en-GB" sz="2000" b="1" dirty="0">
                <a:solidFill>
                  <a:srgbClr val="000000"/>
                </a:solidFill>
                <a:latin typeface="system-ui"/>
              </a:rPr>
              <a:t>wife</a:t>
            </a:r>
            <a:r>
              <a:rPr lang="en-GB" sz="2000" dirty="0">
                <a:solidFill>
                  <a:srgbClr val="000000"/>
                </a:solidFill>
                <a:latin typeface="system-ui"/>
              </a:rPr>
              <a:t> of your bosom, or </a:t>
            </a:r>
            <a:r>
              <a:rPr lang="en-GB" sz="2000" b="1" dirty="0">
                <a:solidFill>
                  <a:srgbClr val="000000"/>
                </a:solidFill>
                <a:latin typeface="system-ui"/>
              </a:rPr>
              <a:t>your friend </a:t>
            </a:r>
            <a:r>
              <a:rPr lang="en-GB" sz="2000" dirty="0">
                <a:solidFill>
                  <a:srgbClr val="000000"/>
                </a:solidFill>
                <a:latin typeface="system-ui"/>
              </a:rPr>
              <a:t>who is as your own soul, </a:t>
            </a:r>
            <a:r>
              <a:rPr lang="en-GB" sz="2000" b="1" dirty="0">
                <a:solidFill>
                  <a:srgbClr val="000000"/>
                </a:solidFill>
                <a:latin typeface="system-ui"/>
              </a:rPr>
              <a:t>entices you </a:t>
            </a:r>
            <a:r>
              <a:rPr lang="en-GB" sz="2000" dirty="0">
                <a:solidFill>
                  <a:srgbClr val="000000"/>
                </a:solidFill>
                <a:latin typeface="system-ui"/>
              </a:rPr>
              <a:t>secretly, saying, </a:t>
            </a:r>
            <a:r>
              <a:rPr lang="en-GB" sz="2000" b="1" dirty="0">
                <a:solidFill>
                  <a:srgbClr val="000000"/>
                </a:solidFill>
                <a:latin typeface="system-ui"/>
              </a:rPr>
              <a:t>“Let’s go and serve other gods</a:t>
            </a:r>
            <a:r>
              <a:rPr lang="en-GB" sz="2000" b="1" dirty="0" smtClean="0">
                <a:solidFill>
                  <a:srgbClr val="000000"/>
                </a:solidFill>
                <a:latin typeface="system-ui"/>
              </a:rPr>
              <a:t>”</a:t>
            </a:r>
            <a:r>
              <a:rPr lang="en-GB" sz="2000" dirty="0" smtClean="0">
                <a:solidFill>
                  <a:srgbClr val="000000"/>
                </a:solidFill>
                <a:latin typeface="system-ui"/>
              </a:rPr>
              <a:t> ...</a:t>
            </a:r>
            <a:r>
              <a:rPr lang="en-GB" sz="2000" dirty="0">
                <a:solidFill>
                  <a:srgbClr val="000000"/>
                </a:solidFill>
                <a:latin typeface="system-ui"/>
              </a:rPr>
              <a:t> </a:t>
            </a:r>
            <a:r>
              <a:rPr lang="en-GB" sz="2000" b="1" dirty="0">
                <a:solidFill>
                  <a:srgbClr val="000000"/>
                </a:solidFill>
                <a:latin typeface="system-ui"/>
              </a:rPr>
              <a:t>you shall not consent to him nor listen to him</a:t>
            </a:r>
            <a:r>
              <a:rPr lang="en-GB" sz="2000" dirty="0">
                <a:solidFill>
                  <a:srgbClr val="000000"/>
                </a:solidFill>
                <a:latin typeface="system-ui"/>
              </a:rPr>
              <a:t>; neither shall your eye pity him, neither shall you spare, neither shall you conceal him; but </a:t>
            </a:r>
            <a:r>
              <a:rPr lang="en-GB" sz="2000" b="1" dirty="0">
                <a:solidFill>
                  <a:srgbClr val="000000"/>
                </a:solidFill>
                <a:latin typeface="system-ui"/>
              </a:rPr>
              <a:t>you shall surely kill him</a:t>
            </a:r>
            <a:r>
              <a:rPr lang="en-GB" sz="2000" dirty="0">
                <a:solidFill>
                  <a:srgbClr val="000000"/>
                </a:solidFill>
                <a:latin typeface="system-ui"/>
              </a:rPr>
              <a:t>. Your hand shall be first on him to put him to death, and afterwards the hands of all the people. Deut. 13:6-9</a:t>
            </a:r>
            <a:endParaRPr lang="en-GB" sz="2000" dirty="0">
              <a:solidFill>
                <a:prstClr val="black"/>
              </a:solidFill>
            </a:endParaRPr>
          </a:p>
        </p:txBody>
      </p:sp>
      <p:sp>
        <p:nvSpPr>
          <p:cNvPr id="5" name="Rectangle 4"/>
          <p:cNvSpPr/>
          <p:nvPr/>
        </p:nvSpPr>
        <p:spPr>
          <a:xfrm>
            <a:off x="205944" y="4901391"/>
            <a:ext cx="11491786" cy="707886"/>
          </a:xfrm>
          <a:prstGeom prst="rect">
            <a:avLst/>
          </a:prstGeom>
        </p:spPr>
        <p:txBody>
          <a:bodyPr wrap="square">
            <a:spAutoFit/>
          </a:bodyPr>
          <a:lstStyle/>
          <a:p>
            <a:pPr lvl="0"/>
            <a:r>
              <a:rPr lang="en-GB" sz="2000" dirty="0">
                <a:solidFill>
                  <a:srgbClr val="000000"/>
                </a:solidFill>
                <a:latin typeface="system-ui"/>
              </a:rPr>
              <a:t>... </a:t>
            </a:r>
            <a:r>
              <a:rPr lang="en-GB" sz="2000" b="1" dirty="0">
                <a:solidFill>
                  <a:srgbClr val="000000"/>
                </a:solidFill>
                <a:latin typeface="system-ui"/>
              </a:rPr>
              <a:t>the prophet who speaks </a:t>
            </a:r>
            <a:r>
              <a:rPr lang="en-GB" sz="2000" dirty="0">
                <a:solidFill>
                  <a:srgbClr val="000000"/>
                </a:solidFill>
                <a:latin typeface="system-ui"/>
              </a:rPr>
              <a:t>a word presumptuously in my name, which I have not commanded him </a:t>
            </a:r>
            <a:endParaRPr lang="en-GB" sz="2000" dirty="0" smtClean="0">
              <a:solidFill>
                <a:srgbClr val="000000"/>
              </a:solidFill>
              <a:latin typeface="system-ui"/>
            </a:endParaRPr>
          </a:p>
          <a:p>
            <a:pPr lvl="0"/>
            <a:r>
              <a:rPr lang="en-GB" sz="2000" dirty="0" smtClean="0">
                <a:solidFill>
                  <a:srgbClr val="000000"/>
                </a:solidFill>
                <a:latin typeface="system-ui"/>
              </a:rPr>
              <a:t>to </a:t>
            </a:r>
            <a:r>
              <a:rPr lang="en-GB" sz="2000" dirty="0">
                <a:solidFill>
                  <a:srgbClr val="000000"/>
                </a:solidFill>
                <a:latin typeface="system-ui"/>
              </a:rPr>
              <a:t>speak, or who speaks </a:t>
            </a:r>
            <a:r>
              <a:rPr lang="en-GB" sz="2000" b="1" dirty="0">
                <a:solidFill>
                  <a:srgbClr val="000000"/>
                </a:solidFill>
                <a:latin typeface="system-ui"/>
              </a:rPr>
              <a:t>in the name of other gods, that same prophet shall die</a:t>
            </a:r>
            <a:r>
              <a:rPr lang="en-GB" sz="2000" dirty="0">
                <a:solidFill>
                  <a:srgbClr val="000000"/>
                </a:solidFill>
                <a:latin typeface="system-ui"/>
              </a:rPr>
              <a:t>.” Deut. 18:20 </a:t>
            </a:r>
            <a:endParaRPr lang="en-GB" sz="2000" dirty="0">
              <a:solidFill>
                <a:prstClr val="black"/>
              </a:solidFill>
            </a:endParaRPr>
          </a:p>
        </p:txBody>
      </p:sp>
    </p:spTree>
    <p:extLst>
      <p:ext uri="{BB962C8B-B14F-4D97-AF65-F5344CB8AC3E}">
        <p14:creationId xmlns:p14="http://schemas.microsoft.com/office/powerpoint/2010/main" val="23117611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988" y="355425"/>
            <a:ext cx="184731" cy="461665"/>
          </a:xfrm>
          <a:prstGeom prst="rect">
            <a:avLst/>
          </a:prstGeom>
        </p:spPr>
        <p:txBody>
          <a:bodyPr wrap="none">
            <a:spAutoFit/>
          </a:bodyPr>
          <a:lstStyle/>
          <a:p>
            <a:pPr lvl="0"/>
            <a:endParaRPr lang="en-GB" sz="2400" b="1" dirty="0">
              <a:solidFill>
                <a:prstClr val="black"/>
              </a:solidFill>
              <a:latin typeface="system-ui"/>
            </a:endParaRPr>
          </a:p>
        </p:txBody>
      </p:sp>
      <p:sp>
        <p:nvSpPr>
          <p:cNvPr id="9" name="Rectangle 8"/>
          <p:cNvSpPr/>
          <p:nvPr/>
        </p:nvSpPr>
        <p:spPr>
          <a:xfrm>
            <a:off x="1690661" y="124592"/>
            <a:ext cx="3672800" cy="461665"/>
          </a:xfrm>
          <a:prstGeom prst="rect">
            <a:avLst/>
          </a:prstGeom>
        </p:spPr>
        <p:txBody>
          <a:bodyPr wrap="none">
            <a:spAutoFit/>
          </a:bodyPr>
          <a:lstStyle/>
          <a:p>
            <a:pPr lvl="0"/>
            <a:r>
              <a:rPr lang="en-GB" sz="2400" b="1" dirty="0">
                <a:solidFill>
                  <a:prstClr val="black"/>
                </a:solidFill>
                <a:latin typeface="system-ui"/>
              </a:rPr>
              <a:t>False Prophets </a:t>
            </a:r>
            <a:r>
              <a:rPr lang="en-GB" sz="2400" b="1" dirty="0" smtClean="0">
                <a:solidFill>
                  <a:prstClr val="black"/>
                </a:solidFill>
                <a:latin typeface="system-ui"/>
              </a:rPr>
              <a:t>Shamed</a:t>
            </a:r>
            <a:endParaRPr lang="en-GB" sz="2400" b="1" dirty="0">
              <a:solidFill>
                <a:prstClr val="black"/>
              </a:solidFill>
              <a:latin typeface="system-ui"/>
            </a:endParaRPr>
          </a:p>
        </p:txBody>
      </p:sp>
      <p:sp>
        <p:nvSpPr>
          <p:cNvPr id="10" name="Rectangle 9"/>
          <p:cNvSpPr/>
          <p:nvPr/>
        </p:nvSpPr>
        <p:spPr>
          <a:xfrm>
            <a:off x="321275" y="747647"/>
            <a:ext cx="6763266" cy="2862322"/>
          </a:xfrm>
          <a:prstGeom prst="rect">
            <a:avLst/>
          </a:prstGeom>
        </p:spPr>
        <p:txBody>
          <a:bodyPr wrap="square">
            <a:spAutoFit/>
          </a:bodyPr>
          <a:lstStyle/>
          <a:p>
            <a:r>
              <a:rPr lang="en-GB" b="1" baseline="30000" dirty="0">
                <a:solidFill>
                  <a:srgbClr val="000000"/>
                </a:solidFill>
                <a:latin typeface="system-ui"/>
              </a:rPr>
              <a:t> </a:t>
            </a:r>
            <a:r>
              <a:rPr lang="en-GB" sz="2000" b="1" dirty="0">
                <a:solidFill>
                  <a:srgbClr val="000000"/>
                </a:solidFill>
                <a:latin typeface="system-ui"/>
              </a:rPr>
              <a:t>It will </a:t>
            </a:r>
            <a:r>
              <a:rPr lang="en-GB" sz="2000" b="1" dirty="0" smtClean="0">
                <a:solidFill>
                  <a:srgbClr val="000000"/>
                </a:solidFill>
                <a:latin typeface="system-ui"/>
              </a:rPr>
              <a:t>come to pass </a:t>
            </a:r>
            <a:r>
              <a:rPr lang="en-GB" sz="2000" b="1" dirty="0">
                <a:solidFill>
                  <a:srgbClr val="000000"/>
                </a:solidFill>
                <a:latin typeface="system-ui"/>
              </a:rPr>
              <a:t>in that day</a:t>
            </a:r>
            <a:r>
              <a:rPr lang="en-GB" sz="2000" dirty="0">
                <a:solidFill>
                  <a:srgbClr val="000000"/>
                </a:solidFill>
                <a:latin typeface="system-ui"/>
              </a:rPr>
              <a:t>, that </a:t>
            </a:r>
            <a:r>
              <a:rPr lang="en-GB" sz="2000" b="1" dirty="0">
                <a:solidFill>
                  <a:srgbClr val="000000"/>
                </a:solidFill>
                <a:latin typeface="system-ui"/>
              </a:rPr>
              <a:t>the prophets will each be ashamed </a:t>
            </a:r>
            <a:r>
              <a:rPr lang="en-GB" sz="2000" dirty="0">
                <a:solidFill>
                  <a:srgbClr val="000000"/>
                </a:solidFill>
                <a:latin typeface="system-ui"/>
              </a:rPr>
              <a:t>of his vision, when he prophesies; </a:t>
            </a:r>
            <a:endParaRPr lang="en-GB" sz="2000" dirty="0" smtClean="0">
              <a:solidFill>
                <a:srgbClr val="000000"/>
              </a:solidFill>
              <a:latin typeface="system-ui"/>
            </a:endParaRPr>
          </a:p>
          <a:p>
            <a:r>
              <a:rPr lang="en-GB" sz="2000" dirty="0" smtClean="0">
                <a:solidFill>
                  <a:srgbClr val="000000"/>
                </a:solidFill>
                <a:latin typeface="system-ui"/>
              </a:rPr>
              <a:t>neither </a:t>
            </a:r>
            <a:r>
              <a:rPr lang="en-GB" sz="2000" dirty="0">
                <a:solidFill>
                  <a:srgbClr val="000000"/>
                </a:solidFill>
                <a:latin typeface="system-ui"/>
              </a:rPr>
              <a:t>will they wear a </a:t>
            </a:r>
            <a:r>
              <a:rPr lang="en-GB" sz="2000" b="1" dirty="0">
                <a:solidFill>
                  <a:srgbClr val="000000"/>
                </a:solidFill>
                <a:latin typeface="system-ui"/>
              </a:rPr>
              <a:t>hairy mantle </a:t>
            </a:r>
            <a:r>
              <a:rPr lang="en-GB" sz="2000" dirty="0">
                <a:solidFill>
                  <a:srgbClr val="000000"/>
                </a:solidFill>
                <a:latin typeface="system-ui"/>
              </a:rPr>
              <a:t>to deceive: </a:t>
            </a:r>
            <a:r>
              <a:rPr lang="en-GB" sz="2000" dirty="0" smtClean="0">
                <a:solidFill>
                  <a:srgbClr val="000000"/>
                </a:solidFill>
                <a:latin typeface="system-ui"/>
              </a:rPr>
              <a:t>but </a:t>
            </a:r>
            <a:r>
              <a:rPr lang="en-GB" sz="2000" dirty="0" smtClean="0">
                <a:solidFill>
                  <a:srgbClr val="000000"/>
                </a:solidFill>
                <a:latin typeface="system-ui"/>
              </a:rPr>
              <a:t>he</a:t>
            </a:r>
          </a:p>
          <a:p>
            <a:r>
              <a:rPr lang="en-GB" sz="2000" b="1" dirty="0" smtClean="0">
                <a:solidFill>
                  <a:srgbClr val="000000"/>
                </a:solidFill>
                <a:latin typeface="system-ui"/>
              </a:rPr>
              <a:t>will </a:t>
            </a:r>
            <a:r>
              <a:rPr lang="en-GB" sz="2000" b="1" dirty="0">
                <a:solidFill>
                  <a:srgbClr val="000000"/>
                </a:solidFill>
                <a:latin typeface="system-ui"/>
              </a:rPr>
              <a:t>say, ‘I am no prophet</a:t>
            </a:r>
            <a:r>
              <a:rPr lang="en-GB" sz="2000" dirty="0">
                <a:solidFill>
                  <a:srgbClr val="000000"/>
                </a:solidFill>
                <a:latin typeface="system-ui"/>
              </a:rPr>
              <a:t>, I am a tiller of the ground; for </a:t>
            </a:r>
            <a:endParaRPr lang="en-GB" sz="2000" dirty="0" smtClean="0">
              <a:solidFill>
                <a:srgbClr val="000000"/>
              </a:solidFill>
              <a:latin typeface="system-ui"/>
            </a:endParaRPr>
          </a:p>
          <a:p>
            <a:r>
              <a:rPr lang="en-GB" sz="2000" dirty="0" smtClean="0">
                <a:solidFill>
                  <a:srgbClr val="000000"/>
                </a:solidFill>
                <a:latin typeface="system-ui"/>
              </a:rPr>
              <a:t>I </a:t>
            </a:r>
            <a:r>
              <a:rPr lang="en-GB" sz="2000" dirty="0">
                <a:solidFill>
                  <a:srgbClr val="000000"/>
                </a:solidFill>
                <a:latin typeface="system-ui"/>
              </a:rPr>
              <a:t>have been made a bondservant from my youth.’ </a:t>
            </a:r>
            <a:r>
              <a:rPr lang="en-GB" sz="2000" dirty="0" smtClean="0">
                <a:solidFill>
                  <a:srgbClr val="000000"/>
                </a:solidFill>
                <a:latin typeface="system-ui"/>
              </a:rPr>
              <a:t>One </a:t>
            </a:r>
            <a:r>
              <a:rPr lang="en-GB" sz="2000" dirty="0">
                <a:solidFill>
                  <a:srgbClr val="000000"/>
                </a:solidFill>
                <a:latin typeface="system-ui"/>
              </a:rPr>
              <a:t>will </a:t>
            </a:r>
            <a:endParaRPr lang="en-GB" sz="2000" dirty="0" smtClean="0">
              <a:solidFill>
                <a:srgbClr val="000000"/>
              </a:solidFill>
              <a:latin typeface="system-ui"/>
            </a:endParaRPr>
          </a:p>
          <a:p>
            <a:r>
              <a:rPr lang="en-GB" sz="2000" dirty="0" smtClean="0">
                <a:solidFill>
                  <a:srgbClr val="000000"/>
                </a:solidFill>
                <a:latin typeface="system-ui"/>
              </a:rPr>
              <a:t>say </a:t>
            </a:r>
            <a:r>
              <a:rPr lang="en-GB" sz="2000" dirty="0">
                <a:solidFill>
                  <a:srgbClr val="000000"/>
                </a:solidFill>
                <a:latin typeface="system-ui"/>
              </a:rPr>
              <a:t>to him, ‘What are these wounds between your </a:t>
            </a:r>
            <a:r>
              <a:rPr lang="en-GB" sz="2000" dirty="0" smtClean="0">
                <a:solidFill>
                  <a:srgbClr val="000000"/>
                </a:solidFill>
                <a:latin typeface="system-ui"/>
              </a:rPr>
              <a:t>arms [hands/arms/chest]?’ </a:t>
            </a:r>
            <a:r>
              <a:rPr lang="en-GB" sz="2000" dirty="0">
                <a:solidFill>
                  <a:srgbClr val="000000"/>
                </a:solidFill>
                <a:latin typeface="system-ui"/>
              </a:rPr>
              <a:t>Then he will answer, </a:t>
            </a:r>
            <a:r>
              <a:rPr lang="en-GB" sz="2000" dirty="0" smtClean="0">
                <a:solidFill>
                  <a:srgbClr val="000000"/>
                </a:solidFill>
                <a:latin typeface="system-ui"/>
              </a:rPr>
              <a:t>[?evasively] </a:t>
            </a:r>
            <a:endParaRPr lang="en-GB" sz="2000" dirty="0" smtClean="0">
              <a:solidFill>
                <a:srgbClr val="000000"/>
              </a:solidFill>
              <a:latin typeface="system-ui"/>
            </a:endParaRPr>
          </a:p>
          <a:p>
            <a:r>
              <a:rPr lang="en-GB" sz="2000" dirty="0" smtClean="0">
                <a:solidFill>
                  <a:srgbClr val="000000"/>
                </a:solidFill>
                <a:latin typeface="system-ui"/>
              </a:rPr>
              <a:t>‘</a:t>
            </a:r>
            <a:r>
              <a:rPr lang="en-GB" sz="2000" dirty="0" smtClean="0">
                <a:solidFill>
                  <a:srgbClr val="000000"/>
                </a:solidFill>
                <a:latin typeface="system-ui"/>
              </a:rPr>
              <a:t>Those </a:t>
            </a:r>
            <a:r>
              <a:rPr lang="en-GB" sz="2000" dirty="0">
                <a:solidFill>
                  <a:srgbClr val="000000"/>
                </a:solidFill>
                <a:latin typeface="system-ui"/>
              </a:rPr>
              <a:t>with which I was wounded in the house of my </a:t>
            </a:r>
            <a:endParaRPr lang="en-GB" sz="2000" dirty="0" smtClean="0">
              <a:solidFill>
                <a:srgbClr val="000000"/>
              </a:solidFill>
              <a:latin typeface="system-ui"/>
            </a:endParaRPr>
          </a:p>
          <a:p>
            <a:r>
              <a:rPr lang="en-GB" sz="2000" dirty="0" smtClean="0">
                <a:solidFill>
                  <a:srgbClr val="000000"/>
                </a:solidFill>
                <a:latin typeface="system-ui"/>
              </a:rPr>
              <a:t>friends</a:t>
            </a:r>
            <a:r>
              <a:rPr lang="en-GB" sz="2000" dirty="0" smtClean="0">
                <a:solidFill>
                  <a:srgbClr val="000000"/>
                </a:solidFill>
                <a:latin typeface="system-ui"/>
              </a:rPr>
              <a:t>.’ 13:4-6</a:t>
            </a:r>
            <a:endParaRPr lang="en-GB" sz="2000" dirty="0">
              <a:latin typeface="system-ui"/>
            </a:endParaRPr>
          </a:p>
        </p:txBody>
      </p:sp>
      <p:sp>
        <p:nvSpPr>
          <p:cNvPr id="11" name="Rectangle 10"/>
          <p:cNvSpPr/>
          <p:nvPr/>
        </p:nvSpPr>
        <p:spPr>
          <a:xfrm>
            <a:off x="197708" y="3757467"/>
            <a:ext cx="7792995" cy="707886"/>
          </a:xfrm>
          <a:prstGeom prst="rect">
            <a:avLst/>
          </a:prstGeom>
        </p:spPr>
        <p:txBody>
          <a:bodyPr wrap="square">
            <a:spAutoFit/>
          </a:bodyPr>
          <a:lstStyle/>
          <a:p>
            <a:r>
              <a:rPr lang="en-GB" sz="2000" dirty="0">
                <a:solidFill>
                  <a:srgbClr val="000000"/>
                </a:solidFill>
                <a:latin typeface="system-ui"/>
              </a:rPr>
              <a:t>They answered him, “He was </a:t>
            </a:r>
            <a:r>
              <a:rPr lang="en-GB" sz="2000" b="1" dirty="0">
                <a:solidFill>
                  <a:srgbClr val="000000"/>
                </a:solidFill>
                <a:latin typeface="system-ui"/>
              </a:rPr>
              <a:t>a hairy man</a:t>
            </a:r>
            <a:r>
              <a:rPr lang="en-GB" sz="2000" dirty="0">
                <a:solidFill>
                  <a:srgbClr val="000000"/>
                </a:solidFill>
                <a:latin typeface="system-ui"/>
              </a:rPr>
              <a:t>, and wearing a leather belt around his waist</a:t>
            </a:r>
            <a:r>
              <a:rPr lang="en-GB" sz="2000" dirty="0" smtClean="0">
                <a:solidFill>
                  <a:srgbClr val="000000"/>
                </a:solidFill>
                <a:latin typeface="system-ui"/>
              </a:rPr>
              <a:t>. ”He </a:t>
            </a:r>
            <a:r>
              <a:rPr lang="en-GB" sz="2000" dirty="0">
                <a:solidFill>
                  <a:srgbClr val="000000"/>
                </a:solidFill>
                <a:latin typeface="system-ui"/>
              </a:rPr>
              <a:t>said, “It’s </a:t>
            </a:r>
            <a:r>
              <a:rPr lang="en-GB" sz="2000" b="1" dirty="0">
                <a:solidFill>
                  <a:srgbClr val="000000"/>
                </a:solidFill>
                <a:latin typeface="system-ui"/>
              </a:rPr>
              <a:t>Elijah</a:t>
            </a:r>
            <a:r>
              <a:rPr lang="en-GB" sz="2000" dirty="0">
                <a:solidFill>
                  <a:srgbClr val="000000"/>
                </a:solidFill>
                <a:latin typeface="system-ui"/>
              </a:rPr>
              <a:t> the </a:t>
            </a:r>
            <a:r>
              <a:rPr lang="en-GB" sz="2000" dirty="0" err="1">
                <a:solidFill>
                  <a:srgbClr val="000000"/>
                </a:solidFill>
                <a:latin typeface="system-ui"/>
              </a:rPr>
              <a:t>Tishbite</a:t>
            </a:r>
            <a:r>
              <a:rPr lang="en-GB" sz="2000" dirty="0" smtClean="0">
                <a:solidFill>
                  <a:srgbClr val="000000"/>
                </a:solidFill>
                <a:latin typeface="system-ui"/>
              </a:rPr>
              <a:t>.” 2Kings 1:8</a:t>
            </a:r>
            <a:endParaRPr lang="en-GB" sz="2000" b="0" i="0" dirty="0">
              <a:solidFill>
                <a:srgbClr val="000000"/>
              </a:solidFill>
              <a:effectLst/>
              <a:latin typeface="system-ui"/>
            </a:endParaRPr>
          </a:p>
        </p:txBody>
      </p:sp>
      <p:sp>
        <p:nvSpPr>
          <p:cNvPr id="12" name="Rectangle 11"/>
          <p:cNvSpPr/>
          <p:nvPr/>
        </p:nvSpPr>
        <p:spPr>
          <a:xfrm>
            <a:off x="197707" y="4612851"/>
            <a:ext cx="10643287" cy="1015663"/>
          </a:xfrm>
          <a:prstGeom prst="rect">
            <a:avLst/>
          </a:prstGeom>
        </p:spPr>
        <p:txBody>
          <a:bodyPr wrap="square">
            <a:spAutoFit/>
          </a:bodyPr>
          <a:lstStyle/>
          <a:p>
            <a:r>
              <a:rPr lang="en-GB" sz="2000" b="1" dirty="0">
                <a:solidFill>
                  <a:srgbClr val="000000"/>
                </a:solidFill>
                <a:latin typeface="system-ui"/>
              </a:rPr>
              <a:t>Amos</a:t>
            </a:r>
            <a:r>
              <a:rPr lang="en-GB" sz="2000" dirty="0">
                <a:solidFill>
                  <a:srgbClr val="000000"/>
                </a:solidFill>
                <a:latin typeface="system-ui"/>
              </a:rPr>
              <a:t> answered </a:t>
            </a:r>
            <a:r>
              <a:rPr lang="en-GB" sz="2000" dirty="0" err="1">
                <a:solidFill>
                  <a:srgbClr val="000000"/>
                </a:solidFill>
                <a:latin typeface="system-ui"/>
              </a:rPr>
              <a:t>Amaziah</a:t>
            </a:r>
            <a:r>
              <a:rPr lang="en-GB" sz="2000" dirty="0">
                <a:solidFill>
                  <a:srgbClr val="000000"/>
                </a:solidFill>
                <a:latin typeface="system-ui"/>
              </a:rPr>
              <a:t>, “</a:t>
            </a:r>
            <a:r>
              <a:rPr lang="en-GB" sz="2000" b="1" dirty="0">
                <a:solidFill>
                  <a:srgbClr val="000000"/>
                </a:solidFill>
                <a:latin typeface="system-ui"/>
              </a:rPr>
              <a:t>I was no prophet</a:t>
            </a:r>
            <a:r>
              <a:rPr lang="en-GB" sz="2000" dirty="0">
                <a:solidFill>
                  <a:srgbClr val="000000"/>
                </a:solidFill>
                <a:latin typeface="system-ui"/>
              </a:rPr>
              <a:t>, neither was I a prophet’s </a:t>
            </a:r>
            <a:r>
              <a:rPr lang="en-GB" sz="2000" dirty="0" smtClean="0">
                <a:solidFill>
                  <a:srgbClr val="000000"/>
                </a:solidFill>
                <a:latin typeface="system-ui"/>
              </a:rPr>
              <a:t>son</a:t>
            </a:r>
            <a:r>
              <a:rPr lang="en-GB" sz="2000" dirty="0">
                <a:solidFill>
                  <a:srgbClr val="000000"/>
                </a:solidFill>
                <a:latin typeface="system-ui"/>
              </a:rPr>
              <a:t>; but I was </a:t>
            </a:r>
            <a:r>
              <a:rPr lang="en-GB" sz="2000" b="1" dirty="0">
                <a:solidFill>
                  <a:srgbClr val="000000"/>
                </a:solidFill>
                <a:latin typeface="system-ui"/>
              </a:rPr>
              <a:t>a herdsman</a:t>
            </a:r>
            <a:r>
              <a:rPr lang="en-GB" sz="2000" dirty="0">
                <a:solidFill>
                  <a:srgbClr val="000000"/>
                </a:solidFill>
                <a:latin typeface="system-ui"/>
              </a:rPr>
              <a:t>, and </a:t>
            </a:r>
            <a:r>
              <a:rPr lang="en-GB" sz="2000" b="1" dirty="0">
                <a:solidFill>
                  <a:srgbClr val="000000"/>
                </a:solidFill>
                <a:latin typeface="system-ui"/>
              </a:rPr>
              <a:t>a farmer of sycamore figs</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Yahweh took me from following the flock, and </a:t>
            </a:r>
            <a:r>
              <a:rPr lang="en-GB" sz="2000" b="1" dirty="0">
                <a:solidFill>
                  <a:srgbClr val="000000"/>
                </a:solidFill>
                <a:latin typeface="system-ui"/>
              </a:rPr>
              <a:t>Yahweh said to me, ‘Go, prophesy </a:t>
            </a:r>
            <a:r>
              <a:rPr lang="en-GB" sz="2000" b="1" dirty="0" smtClean="0">
                <a:solidFill>
                  <a:srgbClr val="000000"/>
                </a:solidFill>
                <a:latin typeface="system-ui"/>
              </a:rPr>
              <a:t>to </a:t>
            </a:r>
            <a:r>
              <a:rPr lang="en-GB" sz="2000" b="1" dirty="0">
                <a:solidFill>
                  <a:srgbClr val="000000"/>
                </a:solidFill>
                <a:latin typeface="system-ui"/>
              </a:rPr>
              <a:t>my people Israel</a:t>
            </a:r>
            <a:r>
              <a:rPr lang="en-GB" sz="2000" b="1" dirty="0" smtClean="0">
                <a:solidFill>
                  <a:srgbClr val="000000"/>
                </a:solidFill>
                <a:latin typeface="system-ui"/>
              </a:rPr>
              <a:t>.’ </a:t>
            </a:r>
            <a:r>
              <a:rPr lang="en-GB" sz="2000" dirty="0" smtClean="0">
                <a:solidFill>
                  <a:srgbClr val="000000"/>
                </a:solidFill>
                <a:latin typeface="system-ui"/>
              </a:rPr>
              <a:t>Amos 7:14-15</a:t>
            </a:r>
            <a:endParaRPr lang="en-GB" sz="2000" dirty="0"/>
          </a:p>
        </p:txBody>
      </p:sp>
      <p:sp>
        <p:nvSpPr>
          <p:cNvPr id="14" name="Rectangle 13"/>
          <p:cNvSpPr/>
          <p:nvPr/>
        </p:nvSpPr>
        <p:spPr>
          <a:xfrm>
            <a:off x="197707" y="5817623"/>
            <a:ext cx="8657968" cy="707886"/>
          </a:xfrm>
          <a:prstGeom prst="rect">
            <a:avLst/>
          </a:prstGeom>
        </p:spPr>
        <p:txBody>
          <a:bodyPr wrap="square">
            <a:spAutoFit/>
          </a:bodyPr>
          <a:lstStyle/>
          <a:p>
            <a:r>
              <a:rPr lang="en-GB" sz="2000" dirty="0">
                <a:solidFill>
                  <a:srgbClr val="000000"/>
                </a:solidFill>
                <a:latin typeface="system-ui"/>
              </a:rPr>
              <a:t>They </a:t>
            </a:r>
            <a:r>
              <a:rPr lang="en-GB" sz="2000" dirty="0" smtClean="0">
                <a:solidFill>
                  <a:srgbClr val="000000"/>
                </a:solidFill>
                <a:latin typeface="system-ui"/>
              </a:rPr>
              <a:t>[</a:t>
            </a:r>
            <a:r>
              <a:rPr lang="en-GB" sz="2000" b="1" dirty="0" smtClean="0">
                <a:solidFill>
                  <a:srgbClr val="000000"/>
                </a:solidFill>
                <a:latin typeface="system-ui"/>
              </a:rPr>
              <a:t>prophets of Baal</a:t>
            </a:r>
            <a:r>
              <a:rPr lang="en-GB" sz="2000" dirty="0" smtClean="0">
                <a:solidFill>
                  <a:srgbClr val="000000"/>
                </a:solidFill>
                <a:latin typeface="system-ui"/>
              </a:rPr>
              <a:t>] cried </a:t>
            </a:r>
            <a:r>
              <a:rPr lang="en-GB" sz="2000" dirty="0">
                <a:solidFill>
                  <a:srgbClr val="000000"/>
                </a:solidFill>
                <a:latin typeface="system-ui"/>
              </a:rPr>
              <a:t>aloud, and </a:t>
            </a:r>
            <a:r>
              <a:rPr lang="en-GB" sz="2000" b="1" dirty="0">
                <a:solidFill>
                  <a:srgbClr val="000000"/>
                </a:solidFill>
                <a:latin typeface="system-ui"/>
              </a:rPr>
              <a:t>cut themselves </a:t>
            </a:r>
            <a:r>
              <a:rPr lang="en-GB" sz="2000" dirty="0">
                <a:solidFill>
                  <a:srgbClr val="000000"/>
                </a:solidFill>
                <a:latin typeface="system-ui"/>
              </a:rPr>
              <a:t>in their way with knives and lances, </a:t>
            </a:r>
            <a:r>
              <a:rPr lang="en-GB" sz="2000" b="1" dirty="0">
                <a:solidFill>
                  <a:srgbClr val="000000"/>
                </a:solidFill>
                <a:latin typeface="system-ui"/>
              </a:rPr>
              <a:t>until the blood gushed out </a:t>
            </a:r>
            <a:r>
              <a:rPr lang="en-GB" sz="2000" dirty="0">
                <a:solidFill>
                  <a:srgbClr val="000000"/>
                </a:solidFill>
                <a:latin typeface="system-ui"/>
              </a:rPr>
              <a:t>on them</a:t>
            </a:r>
            <a:r>
              <a:rPr lang="en-GB" sz="2000" dirty="0" smtClean="0">
                <a:solidFill>
                  <a:srgbClr val="000000"/>
                </a:solidFill>
                <a:latin typeface="system-ui"/>
              </a:rPr>
              <a:t>. 1Kings 8:28</a:t>
            </a:r>
            <a:endParaRPr lang="en-GB" sz="2000" dirty="0"/>
          </a:p>
        </p:txBody>
      </p:sp>
    </p:spTree>
    <p:extLst>
      <p:ext uri="{BB962C8B-B14F-4D97-AF65-F5344CB8AC3E}">
        <p14:creationId xmlns:p14="http://schemas.microsoft.com/office/powerpoint/2010/main" val="26976961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7697" y="329513"/>
            <a:ext cx="3352800" cy="461665"/>
          </a:xfrm>
          <a:prstGeom prst="rect">
            <a:avLst/>
          </a:prstGeom>
          <a:noFill/>
        </p:spPr>
        <p:txBody>
          <a:bodyPr wrap="square" rtlCol="0">
            <a:spAutoFit/>
          </a:bodyPr>
          <a:lstStyle/>
          <a:p>
            <a:r>
              <a:rPr lang="en-GB" sz="2400" b="1" dirty="0" smtClean="0">
                <a:latin typeface="system-ui"/>
              </a:rPr>
              <a:t>The Final Section</a:t>
            </a:r>
            <a:endParaRPr lang="en-GB" sz="2400" b="1" dirty="0">
              <a:latin typeface="system-ui"/>
            </a:endParaRPr>
          </a:p>
        </p:txBody>
      </p:sp>
      <p:sp>
        <p:nvSpPr>
          <p:cNvPr id="3" name="TextBox 2"/>
          <p:cNvSpPr txBox="1"/>
          <p:nvPr/>
        </p:nvSpPr>
        <p:spPr>
          <a:xfrm>
            <a:off x="164757" y="1219200"/>
            <a:ext cx="6628738" cy="4093428"/>
          </a:xfrm>
          <a:prstGeom prst="rect">
            <a:avLst/>
          </a:prstGeom>
          <a:noFill/>
        </p:spPr>
        <p:txBody>
          <a:bodyPr wrap="none" rtlCol="0">
            <a:spAutoFit/>
          </a:bodyPr>
          <a:lstStyle/>
          <a:p>
            <a:r>
              <a:rPr lang="en-GB" sz="2000" b="1" dirty="0" smtClean="0">
                <a:latin typeface="system-ui"/>
              </a:rPr>
              <a:t>12:1 – 13:6: </a:t>
            </a: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r>
              <a:rPr lang="en-GB" sz="2000" dirty="0" smtClean="0">
                <a:latin typeface="system-ui"/>
              </a:rPr>
              <a:t>Deliverance of Israel from enemies 12:1-9</a:t>
            </a:r>
          </a:p>
          <a:p>
            <a:pPr marL="342900" indent="-342900">
              <a:buFont typeface="Arial" panose="020B0604020202020204" pitchFamily="34" charset="0"/>
              <a:buChar char="•"/>
            </a:pPr>
            <a:r>
              <a:rPr lang="en-GB" sz="2000" dirty="0" smtClean="0">
                <a:latin typeface="system-ui"/>
              </a:rPr>
              <a:t>Revelation Repentance and Restoration 12:10-13:6</a:t>
            </a:r>
          </a:p>
          <a:p>
            <a:pPr marL="342900" indent="-342900">
              <a:buFont typeface="Arial" panose="020B0604020202020204" pitchFamily="34" charset="0"/>
              <a:buChar char="•"/>
            </a:pPr>
            <a:endParaRPr lang="en-GB" sz="2000" b="1" dirty="0">
              <a:latin typeface="system-ui"/>
            </a:endParaRPr>
          </a:p>
          <a:p>
            <a:r>
              <a:rPr lang="en-GB" sz="2000" b="1" dirty="0" smtClean="0">
                <a:latin typeface="system-ui"/>
              </a:rPr>
              <a:t>13:7 – 14:21</a:t>
            </a: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r>
              <a:rPr lang="en-GB" sz="2000" dirty="0" smtClean="0">
                <a:latin typeface="system-ui"/>
              </a:rPr>
              <a:t>Connecting Link 13:7-9</a:t>
            </a:r>
          </a:p>
          <a:p>
            <a:pPr marL="342900" indent="-342900">
              <a:buFont typeface="Arial" panose="020B0604020202020204" pitchFamily="34" charset="0"/>
              <a:buChar char="•"/>
            </a:pPr>
            <a:r>
              <a:rPr lang="en-GB" sz="2000" dirty="0" smtClean="0">
                <a:latin typeface="system-ui"/>
              </a:rPr>
              <a:t>Israel purified through suffering 13:9-14:2</a:t>
            </a:r>
          </a:p>
          <a:p>
            <a:pPr marL="342900" indent="-342900">
              <a:buFont typeface="Arial" panose="020B0604020202020204" pitchFamily="34" charset="0"/>
              <a:buChar char="•"/>
            </a:pPr>
            <a:r>
              <a:rPr lang="en-GB" sz="2000" dirty="0" smtClean="0">
                <a:latin typeface="system-ui"/>
              </a:rPr>
              <a:t>Deliverance  by the Messiah 14:3-5</a:t>
            </a:r>
          </a:p>
          <a:p>
            <a:pPr marL="342900" indent="-342900">
              <a:buFont typeface="Arial" panose="020B0604020202020204" pitchFamily="34" charset="0"/>
              <a:buChar char="•"/>
            </a:pPr>
            <a:r>
              <a:rPr lang="en-GB" sz="2000" dirty="0" smtClean="0">
                <a:latin typeface="system-ui"/>
              </a:rPr>
              <a:t>Transformation of the Land 14: 4-11</a:t>
            </a:r>
          </a:p>
          <a:p>
            <a:pPr marL="342900" indent="-342900">
              <a:buFont typeface="Arial" panose="020B0604020202020204" pitchFamily="34" charset="0"/>
              <a:buChar char="•"/>
            </a:pPr>
            <a:r>
              <a:rPr lang="en-GB" sz="2000" dirty="0" smtClean="0">
                <a:latin typeface="system-ui"/>
              </a:rPr>
              <a:t>Destruction of enemies 14:12-15</a:t>
            </a:r>
          </a:p>
          <a:p>
            <a:pPr marL="342900" indent="-342900">
              <a:buFont typeface="Arial" panose="020B0604020202020204" pitchFamily="34" charset="0"/>
              <a:buChar char="•"/>
            </a:pPr>
            <a:r>
              <a:rPr lang="en-GB" sz="2000" dirty="0" smtClean="0">
                <a:latin typeface="system-ui"/>
              </a:rPr>
              <a:t>The King Messiah reigns from His  Holy City 14:16-21</a:t>
            </a:r>
            <a:endParaRPr lang="en-GB" sz="2000" dirty="0">
              <a:latin typeface="system-ui"/>
            </a:endParaRPr>
          </a:p>
        </p:txBody>
      </p:sp>
      <p:sp>
        <p:nvSpPr>
          <p:cNvPr id="4" name="TextBox 3"/>
          <p:cNvSpPr txBox="1"/>
          <p:nvPr/>
        </p:nvSpPr>
        <p:spPr>
          <a:xfrm>
            <a:off x="331945" y="5740650"/>
            <a:ext cx="7736413" cy="400110"/>
          </a:xfrm>
          <a:prstGeom prst="rect">
            <a:avLst/>
          </a:prstGeom>
          <a:noFill/>
        </p:spPr>
        <p:txBody>
          <a:bodyPr wrap="none" rtlCol="0">
            <a:spAutoFit/>
          </a:bodyPr>
          <a:lstStyle/>
          <a:p>
            <a:r>
              <a:rPr lang="en-GB" sz="2000" b="1" dirty="0" smtClean="0">
                <a:latin typeface="system-ui"/>
              </a:rPr>
              <a:t>The Main </a:t>
            </a:r>
            <a:r>
              <a:rPr lang="en-GB" sz="2000" b="1" dirty="0" smtClean="0">
                <a:latin typeface="system-ui"/>
              </a:rPr>
              <a:t>Subsections </a:t>
            </a:r>
            <a:r>
              <a:rPr lang="en-GB" sz="2000" b="1" dirty="0" smtClean="0">
                <a:latin typeface="system-ui"/>
              </a:rPr>
              <a:t>are Concurrent </a:t>
            </a:r>
            <a:r>
              <a:rPr lang="en-GB" sz="2000" b="1" dirty="0" smtClean="0">
                <a:latin typeface="system-ui"/>
              </a:rPr>
              <a:t>rather than Consecutive</a:t>
            </a:r>
            <a:endParaRPr lang="en-GB" sz="2000" b="1" dirty="0">
              <a:latin typeface="system-ui"/>
            </a:endParaRPr>
          </a:p>
        </p:txBody>
      </p:sp>
    </p:spTree>
    <p:extLst>
      <p:ext uri="{BB962C8B-B14F-4D97-AF65-F5344CB8AC3E}">
        <p14:creationId xmlns:p14="http://schemas.microsoft.com/office/powerpoint/2010/main" val="6256090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0215" y="263608"/>
            <a:ext cx="5503430" cy="461665"/>
          </a:xfrm>
          <a:prstGeom prst="rect">
            <a:avLst/>
          </a:prstGeom>
          <a:noFill/>
        </p:spPr>
        <p:txBody>
          <a:bodyPr wrap="none" rtlCol="0">
            <a:spAutoFit/>
          </a:bodyPr>
          <a:lstStyle/>
          <a:p>
            <a:r>
              <a:rPr lang="en-GB" sz="2400" b="1" dirty="0" smtClean="0">
                <a:latin typeface="system-ui"/>
              </a:rPr>
              <a:t>Stricken Shepherd: Scattered Sheep</a:t>
            </a:r>
            <a:endParaRPr lang="en-GB" sz="2400" b="1" dirty="0">
              <a:latin typeface="system-ui"/>
            </a:endParaRPr>
          </a:p>
        </p:txBody>
      </p:sp>
      <p:sp>
        <p:nvSpPr>
          <p:cNvPr id="3" name="Rectangle 2"/>
          <p:cNvSpPr/>
          <p:nvPr/>
        </p:nvSpPr>
        <p:spPr>
          <a:xfrm>
            <a:off x="403930" y="1180230"/>
            <a:ext cx="6096000" cy="4708981"/>
          </a:xfrm>
          <a:prstGeom prst="rect">
            <a:avLst/>
          </a:prstGeom>
        </p:spPr>
        <p:txBody>
          <a:bodyPr>
            <a:spAutoFit/>
          </a:bodyPr>
          <a:lstStyle/>
          <a:p>
            <a:r>
              <a:rPr lang="en-GB" sz="2000" dirty="0">
                <a:solidFill>
                  <a:srgbClr val="000000"/>
                </a:solidFill>
                <a:latin typeface="system-ui"/>
              </a:rPr>
              <a:t>“Awake, sword, against </a:t>
            </a:r>
            <a:r>
              <a:rPr lang="en-GB" sz="2000" b="1" dirty="0">
                <a:solidFill>
                  <a:srgbClr val="000000"/>
                </a:solidFill>
                <a:latin typeface="system-ui"/>
              </a:rPr>
              <a:t>my </a:t>
            </a:r>
            <a:r>
              <a:rPr lang="en-GB" sz="2000" b="1" dirty="0" smtClean="0">
                <a:solidFill>
                  <a:srgbClr val="000000"/>
                </a:solidFill>
                <a:latin typeface="system-ui"/>
              </a:rPr>
              <a:t>Shepherd</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and </a:t>
            </a:r>
            <a:r>
              <a:rPr lang="en-GB" sz="2000" dirty="0">
                <a:solidFill>
                  <a:srgbClr val="000000"/>
                </a:solidFill>
                <a:latin typeface="system-ui"/>
              </a:rPr>
              <a:t>against </a:t>
            </a:r>
            <a:r>
              <a:rPr lang="en-GB" sz="2000" b="1" dirty="0">
                <a:solidFill>
                  <a:srgbClr val="000000"/>
                </a:solidFill>
                <a:latin typeface="system-ui"/>
              </a:rPr>
              <a:t>the man who is close to </a:t>
            </a:r>
            <a:r>
              <a:rPr lang="en-GB" sz="2000" b="1" dirty="0" smtClean="0">
                <a:solidFill>
                  <a:srgbClr val="000000"/>
                </a:solidFill>
                <a:latin typeface="system-ui"/>
              </a:rPr>
              <a:t>Me</a:t>
            </a:r>
            <a:r>
              <a:rPr lang="en-GB" sz="2000" dirty="0">
                <a:solidFill>
                  <a:srgbClr val="000000"/>
                </a:solidFill>
                <a:latin typeface="system-ui"/>
              </a:rPr>
              <a:t>,” says </a:t>
            </a:r>
            <a:r>
              <a:rPr lang="en-GB" sz="2000" dirty="0" smtClean="0">
                <a:solidFill>
                  <a:srgbClr val="000000"/>
                </a:solidFill>
                <a:latin typeface="system-ui"/>
              </a:rPr>
              <a:t>the </a:t>
            </a:r>
            <a:r>
              <a:rPr lang="en-GB" dirty="0" smtClean="0">
                <a:solidFill>
                  <a:srgbClr val="000000"/>
                </a:solidFill>
                <a:latin typeface="system-ui"/>
              </a:rPr>
              <a:t>LORD</a:t>
            </a:r>
            <a:r>
              <a:rPr lang="en-GB" sz="2000" dirty="0" smtClean="0">
                <a:solidFill>
                  <a:srgbClr val="000000"/>
                </a:solidFill>
                <a:latin typeface="system-ui"/>
              </a:rPr>
              <a:t> of Hosts.</a:t>
            </a:r>
            <a:r>
              <a:rPr lang="en-GB" sz="2000" dirty="0">
                <a:latin typeface="system-ui"/>
              </a:rPr>
              <a:t/>
            </a:r>
            <a:br>
              <a:rPr lang="en-GB" sz="2000" dirty="0">
                <a:latin typeface="system-ui"/>
              </a:rPr>
            </a:br>
            <a:r>
              <a:rPr lang="en-GB" sz="2000" dirty="0">
                <a:solidFill>
                  <a:srgbClr val="000000"/>
                </a:solidFill>
                <a:latin typeface="system-ui"/>
              </a:rPr>
              <a:t>“</a:t>
            </a:r>
            <a:r>
              <a:rPr lang="en-GB" sz="2000" b="1" dirty="0">
                <a:solidFill>
                  <a:srgbClr val="000000"/>
                </a:solidFill>
                <a:latin typeface="system-ui"/>
              </a:rPr>
              <a:t>Strike the shepherd</a:t>
            </a:r>
            <a:r>
              <a:rPr lang="en-GB" sz="2000" dirty="0">
                <a:solidFill>
                  <a:srgbClr val="000000"/>
                </a:solidFill>
                <a:latin typeface="system-ui"/>
              </a:rPr>
              <a:t>, and </a:t>
            </a:r>
            <a:r>
              <a:rPr lang="en-GB" sz="2000" b="1" dirty="0">
                <a:solidFill>
                  <a:srgbClr val="000000"/>
                </a:solidFill>
                <a:latin typeface="system-ui"/>
              </a:rPr>
              <a:t>the sheep will be </a:t>
            </a:r>
            <a:r>
              <a:rPr lang="en-GB" sz="2000" b="1" dirty="0" smtClean="0">
                <a:solidFill>
                  <a:srgbClr val="000000"/>
                </a:solidFill>
                <a:latin typeface="system-ui"/>
              </a:rPr>
              <a:t>scattered</a:t>
            </a:r>
            <a:r>
              <a:rPr lang="en-GB" sz="2000" dirty="0" smtClean="0">
                <a:solidFill>
                  <a:srgbClr val="000000"/>
                </a:solidFill>
                <a:latin typeface="system-ui"/>
              </a:rPr>
              <a:t>;</a:t>
            </a:r>
            <a:r>
              <a:rPr lang="en-GB" sz="2000" dirty="0">
                <a:latin typeface="system-ui"/>
              </a:rPr>
              <a:t> </a:t>
            </a:r>
            <a:r>
              <a:rPr lang="en-GB" sz="2000" dirty="0" smtClean="0">
                <a:solidFill>
                  <a:srgbClr val="000000"/>
                </a:solidFill>
                <a:latin typeface="system-ui"/>
              </a:rPr>
              <a:t>and </a:t>
            </a:r>
            <a:r>
              <a:rPr lang="en-GB" sz="2000" b="1" dirty="0">
                <a:solidFill>
                  <a:srgbClr val="000000"/>
                </a:solidFill>
                <a:latin typeface="system-ui"/>
              </a:rPr>
              <a:t>I will turn my hand against the little ones</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It </a:t>
            </a:r>
            <a:r>
              <a:rPr lang="en-GB" sz="2000" dirty="0">
                <a:solidFill>
                  <a:srgbClr val="000000"/>
                </a:solidFill>
                <a:latin typeface="system-ui"/>
              </a:rPr>
              <a:t>shall happen that in all the land,” says Yahweh,</a:t>
            </a:r>
            <a:r>
              <a:rPr lang="en-GB" sz="2000" dirty="0">
                <a:latin typeface="system-ui"/>
              </a:rPr>
              <a:t/>
            </a:r>
            <a:br>
              <a:rPr lang="en-GB" sz="2000" dirty="0">
                <a:latin typeface="system-ui"/>
              </a:rPr>
            </a:br>
            <a:r>
              <a:rPr lang="en-GB" sz="2000" dirty="0" smtClean="0">
                <a:solidFill>
                  <a:srgbClr val="000000"/>
                </a:solidFill>
                <a:latin typeface="system-ui"/>
              </a:rPr>
              <a:t>“</a:t>
            </a:r>
            <a:r>
              <a:rPr lang="en-GB" sz="2000" dirty="0">
                <a:solidFill>
                  <a:srgbClr val="000000"/>
                </a:solidFill>
                <a:latin typeface="system-ui"/>
              </a:rPr>
              <a:t>two parts in it will be cut off and die;</a:t>
            </a:r>
            <a:r>
              <a:rPr lang="en-GB" sz="2000" dirty="0">
                <a:latin typeface="system-ui"/>
              </a:rPr>
              <a:t/>
            </a:r>
            <a:br>
              <a:rPr lang="en-GB" sz="2000" dirty="0">
                <a:latin typeface="system-ui"/>
              </a:rPr>
            </a:br>
            <a:r>
              <a:rPr lang="en-GB" sz="2000" dirty="0" smtClean="0">
                <a:solidFill>
                  <a:srgbClr val="000000"/>
                </a:solidFill>
                <a:latin typeface="system-ui"/>
              </a:rPr>
              <a:t>but </a:t>
            </a:r>
            <a:r>
              <a:rPr lang="en-GB" sz="2000" dirty="0">
                <a:solidFill>
                  <a:srgbClr val="000000"/>
                </a:solidFill>
                <a:latin typeface="system-ui"/>
              </a:rPr>
              <a:t>the third will be left in it.</a:t>
            </a:r>
            <a:r>
              <a:rPr lang="en-GB" sz="2000" dirty="0">
                <a:latin typeface="system-ui"/>
              </a:rPr>
              <a:t/>
            </a:r>
            <a:br>
              <a:rPr lang="en-GB" sz="2000" dirty="0">
                <a:latin typeface="system-ui"/>
              </a:rPr>
            </a:br>
            <a:r>
              <a:rPr lang="en-GB" sz="2000" dirty="0" smtClean="0">
                <a:solidFill>
                  <a:srgbClr val="000000"/>
                </a:solidFill>
                <a:latin typeface="system-ui"/>
              </a:rPr>
              <a:t>I </a:t>
            </a:r>
            <a:r>
              <a:rPr lang="en-GB" sz="2000" dirty="0">
                <a:solidFill>
                  <a:srgbClr val="000000"/>
                </a:solidFill>
                <a:latin typeface="system-ui"/>
              </a:rPr>
              <a:t>will bring the third part into the fire,</a:t>
            </a:r>
            <a:r>
              <a:rPr lang="en-GB" sz="2000" dirty="0">
                <a:latin typeface="system-ui"/>
              </a:rPr>
              <a:t/>
            </a:r>
            <a:br>
              <a:rPr lang="en-GB" sz="2000" dirty="0">
                <a:latin typeface="system-ui"/>
              </a:rPr>
            </a:br>
            <a:r>
              <a:rPr lang="en-GB" sz="2000" dirty="0" smtClean="0">
                <a:solidFill>
                  <a:srgbClr val="000000"/>
                </a:solidFill>
                <a:latin typeface="system-ui"/>
              </a:rPr>
              <a:t>and </a:t>
            </a:r>
            <a:r>
              <a:rPr lang="en-GB" sz="2000" dirty="0">
                <a:solidFill>
                  <a:srgbClr val="000000"/>
                </a:solidFill>
                <a:latin typeface="system-ui"/>
              </a:rPr>
              <a:t>will </a:t>
            </a:r>
            <a:r>
              <a:rPr lang="en-GB" sz="2000" b="1" dirty="0">
                <a:solidFill>
                  <a:srgbClr val="000000"/>
                </a:solidFill>
                <a:latin typeface="system-ui"/>
              </a:rPr>
              <a:t>refine them as silver </a:t>
            </a:r>
            <a:r>
              <a:rPr lang="en-GB" sz="2000" dirty="0">
                <a:solidFill>
                  <a:srgbClr val="000000"/>
                </a:solidFill>
                <a:latin typeface="system-ui"/>
              </a:rPr>
              <a:t>is refined,</a:t>
            </a:r>
            <a:r>
              <a:rPr lang="en-GB" sz="2000" dirty="0">
                <a:latin typeface="system-ui"/>
              </a:rPr>
              <a:t/>
            </a:r>
            <a:br>
              <a:rPr lang="en-GB" sz="2000" dirty="0">
                <a:latin typeface="system-ui"/>
              </a:rPr>
            </a:br>
            <a:r>
              <a:rPr lang="en-GB" sz="2000" dirty="0" smtClean="0">
                <a:solidFill>
                  <a:srgbClr val="000000"/>
                </a:solidFill>
                <a:latin typeface="system-ui"/>
              </a:rPr>
              <a:t>and </a:t>
            </a:r>
            <a:r>
              <a:rPr lang="en-GB" sz="2000" dirty="0">
                <a:solidFill>
                  <a:srgbClr val="000000"/>
                </a:solidFill>
                <a:latin typeface="system-ui"/>
              </a:rPr>
              <a:t>will </a:t>
            </a:r>
            <a:r>
              <a:rPr lang="en-GB" sz="2000" b="1" dirty="0">
                <a:solidFill>
                  <a:srgbClr val="000000"/>
                </a:solidFill>
                <a:latin typeface="system-ui"/>
              </a:rPr>
              <a:t>test them like gold </a:t>
            </a:r>
            <a:r>
              <a:rPr lang="en-GB" sz="2000" dirty="0">
                <a:solidFill>
                  <a:srgbClr val="000000"/>
                </a:solidFill>
                <a:latin typeface="system-ui"/>
              </a:rPr>
              <a:t>is tested.</a:t>
            </a:r>
            <a:r>
              <a:rPr lang="en-GB" sz="2000" dirty="0">
                <a:latin typeface="system-ui"/>
              </a:rPr>
              <a:t/>
            </a:r>
            <a:br>
              <a:rPr lang="en-GB" sz="2000" dirty="0">
                <a:latin typeface="system-ui"/>
              </a:rPr>
            </a:br>
            <a:r>
              <a:rPr lang="en-GB" sz="2000" b="1" dirty="0">
                <a:solidFill>
                  <a:srgbClr val="000000"/>
                </a:solidFill>
                <a:latin typeface="system-ui"/>
              </a:rPr>
              <a:t>They will call </a:t>
            </a:r>
            <a:r>
              <a:rPr lang="en-GB" sz="2000" dirty="0">
                <a:solidFill>
                  <a:srgbClr val="000000"/>
                </a:solidFill>
                <a:latin typeface="system-ui"/>
              </a:rPr>
              <a:t>on my name, and </a:t>
            </a:r>
            <a:r>
              <a:rPr lang="en-GB" sz="2000" b="1" dirty="0">
                <a:solidFill>
                  <a:srgbClr val="000000"/>
                </a:solidFill>
                <a:latin typeface="system-ui"/>
              </a:rPr>
              <a:t>I will hear </a:t>
            </a:r>
            <a:r>
              <a:rPr lang="en-GB" sz="2000" dirty="0">
                <a:solidFill>
                  <a:srgbClr val="000000"/>
                </a:solidFill>
                <a:latin typeface="system-ui"/>
              </a:rPr>
              <a:t>them.</a:t>
            </a:r>
            <a:r>
              <a:rPr lang="en-GB" sz="2000" dirty="0">
                <a:latin typeface="system-ui"/>
              </a:rPr>
              <a:t/>
            </a:r>
            <a:br>
              <a:rPr lang="en-GB" sz="2000" dirty="0">
                <a:latin typeface="system-ui"/>
              </a:rPr>
            </a:br>
            <a:r>
              <a:rPr lang="en-GB" sz="2000" dirty="0">
                <a:solidFill>
                  <a:srgbClr val="000000"/>
                </a:solidFill>
                <a:latin typeface="system-ui"/>
              </a:rPr>
              <a:t> </a:t>
            </a:r>
            <a:r>
              <a:rPr lang="en-GB" sz="2000" b="1" dirty="0" smtClean="0">
                <a:solidFill>
                  <a:srgbClr val="000000"/>
                </a:solidFill>
                <a:latin typeface="system-ui"/>
              </a:rPr>
              <a:t>I </a:t>
            </a:r>
            <a:r>
              <a:rPr lang="en-GB" sz="2000" b="1" dirty="0">
                <a:solidFill>
                  <a:srgbClr val="000000"/>
                </a:solidFill>
                <a:latin typeface="system-ui"/>
              </a:rPr>
              <a:t>will say</a:t>
            </a:r>
            <a:r>
              <a:rPr lang="en-GB" sz="2000" dirty="0">
                <a:solidFill>
                  <a:srgbClr val="000000"/>
                </a:solidFill>
                <a:latin typeface="system-ui"/>
              </a:rPr>
              <a:t>, ‘It is </a:t>
            </a:r>
            <a:r>
              <a:rPr lang="en-GB" sz="2000" b="1" dirty="0">
                <a:solidFill>
                  <a:srgbClr val="000000"/>
                </a:solidFill>
                <a:latin typeface="system-ui"/>
              </a:rPr>
              <a:t>my people</a:t>
            </a:r>
            <a:r>
              <a:rPr lang="en-GB" sz="2000" dirty="0">
                <a:solidFill>
                  <a:srgbClr val="000000"/>
                </a:solidFill>
                <a:latin typeface="system-ui"/>
              </a:rPr>
              <a:t>;’</a:t>
            </a:r>
            <a:r>
              <a:rPr lang="en-GB" sz="2000" dirty="0">
                <a:latin typeface="system-ui"/>
              </a:rPr>
              <a:t/>
            </a:r>
            <a:br>
              <a:rPr lang="en-GB" sz="2000" dirty="0">
                <a:latin typeface="system-ui"/>
              </a:rPr>
            </a:br>
            <a:r>
              <a:rPr lang="en-GB" sz="2000" dirty="0">
                <a:solidFill>
                  <a:srgbClr val="000000"/>
                </a:solidFill>
                <a:latin typeface="system-ui"/>
              </a:rPr>
              <a:t> </a:t>
            </a:r>
            <a:r>
              <a:rPr lang="en-GB" sz="2000" dirty="0" smtClean="0">
                <a:solidFill>
                  <a:srgbClr val="000000"/>
                </a:solidFill>
                <a:latin typeface="system-ui"/>
              </a:rPr>
              <a:t>and </a:t>
            </a:r>
            <a:r>
              <a:rPr lang="en-GB" sz="2000" b="1" dirty="0">
                <a:solidFill>
                  <a:srgbClr val="000000"/>
                </a:solidFill>
                <a:latin typeface="system-ui"/>
              </a:rPr>
              <a:t>they will say</a:t>
            </a:r>
            <a:r>
              <a:rPr lang="en-GB" sz="2000" dirty="0">
                <a:solidFill>
                  <a:srgbClr val="000000"/>
                </a:solidFill>
                <a:latin typeface="system-ui"/>
              </a:rPr>
              <a:t>, ‘Yahweh is </a:t>
            </a:r>
            <a:r>
              <a:rPr lang="en-GB" sz="2000" b="1" dirty="0">
                <a:solidFill>
                  <a:srgbClr val="000000"/>
                </a:solidFill>
                <a:latin typeface="system-ui"/>
              </a:rPr>
              <a:t>my God</a:t>
            </a:r>
            <a:r>
              <a:rPr lang="en-GB" sz="2000" dirty="0" smtClean="0">
                <a:solidFill>
                  <a:srgbClr val="000000"/>
                </a:solidFill>
                <a:latin typeface="system-ui"/>
              </a:rPr>
              <a:t>.’” 13:7-9</a:t>
            </a:r>
            <a:endParaRPr lang="en-GB" sz="2000" dirty="0">
              <a:latin typeface="system-ui"/>
            </a:endParaRPr>
          </a:p>
        </p:txBody>
      </p:sp>
    </p:spTree>
    <p:extLst>
      <p:ext uri="{BB962C8B-B14F-4D97-AF65-F5344CB8AC3E}">
        <p14:creationId xmlns:p14="http://schemas.microsoft.com/office/powerpoint/2010/main" val="25525806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7420" y="1481855"/>
            <a:ext cx="6096000" cy="1631216"/>
          </a:xfrm>
          <a:prstGeom prst="rect">
            <a:avLst/>
          </a:prstGeom>
        </p:spPr>
        <p:txBody>
          <a:bodyPr>
            <a:spAutoFit/>
          </a:bodyPr>
          <a:lstStyle/>
          <a:p>
            <a:r>
              <a:rPr lang="en-GB" sz="2000" dirty="0">
                <a:solidFill>
                  <a:srgbClr val="000000"/>
                </a:solidFill>
                <a:latin typeface="system-ui"/>
              </a:rPr>
              <a:t>“Awake, sword, against </a:t>
            </a:r>
            <a:r>
              <a:rPr lang="en-GB" sz="2000" b="1" dirty="0" smtClean="0">
                <a:solidFill>
                  <a:srgbClr val="000000"/>
                </a:solidFill>
                <a:latin typeface="system-ui"/>
              </a:rPr>
              <a:t>My </a:t>
            </a:r>
            <a:r>
              <a:rPr lang="en-GB" sz="2000" b="1" dirty="0">
                <a:solidFill>
                  <a:srgbClr val="000000"/>
                </a:solidFill>
                <a:latin typeface="system-ui"/>
              </a:rPr>
              <a:t>Shepherd</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against </a:t>
            </a:r>
            <a:r>
              <a:rPr lang="en-GB" sz="2000" b="1" dirty="0">
                <a:solidFill>
                  <a:srgbClr val="000000"/>
                </a:solidFill>
                <a:latin typeface="system-ui"/>
              </a:rPr>
              <a:t>the man </a:t>
            </a:r>
            <a:r>
              <a:rPr lang="en-GB" sz="2000" dirty="0" smtClean="0">
                <a:solidFill>
                  <a:srgbClr val="000000"/>
                </a:solidFill>
                <a:latin typeface="system-ui"/>
              </a:rPr>
              <a:t>who is </a:t>
            </a:r>
            <a:r>
              <a:rPr lang="en-GB" sz="2000" b="1" dirty="0" smtClean="0">
                <a:solidFill>
                  <a:srgbClr val="000000"/>
                </a:solidFill>
                <a:latin typeface="system-ui"/>
              </a:rPr>
              <a:t>close </a:t>
            </a:r>
            <a:r>
              <a:rPr lang="en-GB" sz="2000" b="1" dirty="0">
                <a:solidFill>
                  <a:srgbClr val="000000"/>
                </a:solidFill>
                <a:latin typeface="system-ui"/>
              </a:rPr>
              <a:t>to Me</a:t>
            </a:r>
            <a:r>
              <a:rPr lang="en-GB" sz="2000" dirty="0">
                <a:solidFill>
                  <a:srgbClr val="000000"/>
                </a:solidFill>
                <a:latin typeface="system-ui"/>
              </a:rPr>
              <a:t>,” says the </a:t>
            </a:r>
            <a:r>
              <a:rPr lang="en-GB" dirty="0">
                <a:solidFill>
                  <a:srgbClr val="000000"/>
                </a:solidFill>
                <a:latin typeface="system-ui"/>
              </a:rPr>
              <a:t>LORD</a:t>
            </a:r>
            <a:r>
              <a:rPr lang="en-GB" sz="2000" dirty="0">
                <a:solidFill>
                  <a:srgbClr val="000000"/>
                </a:solidFill>
                <a:latin typeface="system-ui"/>
              </a:rPr>
              <a:t> of Hosts.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t>
            </a:r>
            <a:r>
              <a:rPr lang="en-GB" sz="2000" b="1" dirty="0">
                <a:solidFill>
                  <a:srgbClr val="000000"/>
                </a:solidFill>
                <a:latin typeface="system-ui"/>
              </a:rPr>
              <a:t>Strike the </a:t>
            </a:r>
            <a:r>
              <a:rPr lang="en-GB" sz="2000" b="1" dirty="0" smtClean="0">
                <a:solidFill>
                  <a:srgbClr val="000000"/>
                </a:solidFill>
                <a:latin typeface="system-ui"/>
              </a:rPr>
              <a:t>Shepherd</a:t>
            </a:r>
            <a:r>
              <a:rPr lang="en-GB" sz="2000" dirty="0">
                <a:solidFill>
                  <a:srgbClr val="000000"/>
                </a:solidFill>
                <a:latin typeface="system-ui"/>
              </a:rPr>
              <a:t>, and </a:t>
            </a:r>
            <a:r>
              <a:rPr lang="en-GB" sz="2000" b="1" dirty="0">
                <a:solidFill>
                  <a:srgbClr val="000000"/>
                </a:solidFill>
                <a:latin typeface="system-ui"/>
              </a:rPr>
              <a:t>the sheep will be scattered</a:t>
            </a:r>
            <a:endParaRPr lang="en-GB" dirty="0"/>
          </a:p>
        </p:txBody>
      </p:sp>
      <p:sp>
        <p:nvSpPr>
          <p:cNvPr id="3" name="TextBox 2"/>
          <p:cNvSpPr txBox="1"/>
          <p:nvPr/>
        </p:nvSpPr>
        <p:spPr>
          <a:xfrm>
            <a:off x="395416" y="793716"/>
            <a:ext cx="6273064" cy="400110"/>
          </a:xfrm>
          <a:prstGeom prst="rect">
            <a:avLst/>
          </a:prstGeom>
          <a:noFill/>
        </p:spPr>
        <p:txBody>
          <a:bodyPr wrap="none" rtlCol="0">
            <a:spAutoFit/>
          </a:bodyPr>
          <a:lstStyle/>
          <a:p>
            <a:r>
              <a:rPr lang="en-GB" sz="2000" dirty="0" smtClean="0">
                <a:latin typeface="system-ui"/>
              </a:rPr>
              <a:t>Contrast chapter 11: the </a:t>
            </a:r>
            <a:r>
              <a:rPr lang="en-GB" sz="2000" dirty="0">
                <a:latin typeface="system-ui"/>
              </a:rPr>
              <a:t>sheep</a:t>
            </a:r>
            <a:r>
              <a:rPr lang="en-GB" sz="2000" dirty="0" smtClean="0">
                <a:latin typeface="system-ui"/>
              </a:rPr>
              <a:t> rejected the Shepherd</a:t>
            </a:r>
            <a:endParaRPr lang="en-GB" sz="2000" dirty="0">
              <a:latin typeface="system-ui"/>
            </a:endParaRPr>
          </a:p>
        </p:txBody>
      </p:sp>
      <p:sp>
        <p:nvSpPr>
          <p:cNvPr id="4" name="TextBox 3"/>
          <p:cNvSpPr txBox="1"/>
          <p:nvPr/>
        </p:nvSpPr>
        <p:spPr>
          <a:xfrm>
            <a:off x="1169773" y="194798"/>
            <a:ext cx="4510209" cy="461665"/>
          </a:xfrm>
          <a:prstGeom prst="rect">
            <a:avLst/>
          </a:prstGeom>
          <a:noFill/>
        </p:spPr>
        <p:txBody>
          <a:bodyPr wrap="none" rtlCol="0">
            <a:spAutoFit/>
          </a:bodyPr>
          <a:lstStyle/>
          <a:p>
            <a:r>
              <a:rPr lang="en-GB" sz="2400" b="1" dirty="0" smtClean="0">
                <a:latin typeface="system-ui"/>
              </a:rPr>
              <a:t>Yahweh Strikes His Shepherd</a:t>
            </a:r>
            <a:endParaRPr lang="en-GB" sz="2400" b="1" dirty="0">
              <a:latin typeface="system-ui"/>
            </a:endParaRPr>
          </a:p>
        </p:txBody>
      </p:sp>
      <p:sp>
        <p:nvSpPr>
          <p:cNvPr id="5" name="Rectangle 4"/>
          <p:cNvSpPr/>
          <p:nvPr/>
        </p:nvSpPr>
        <p:spPr>
          <a:xfrm>
            <a:off x="395416" y="3302895"/>
            <a:ext cx="7105185" cy="1631216"/>
          </a:xfrm>
          <a:prstGeom prst="rect">
            <a:avLst/>
          </a:prstGeom>
        </p:spPr>
        <p:txBody>
          <a:bodyPr wrap="square">
            <a:spAutoFit/>
          </a:bodyPr>
          <a:lstStyle/>
          <a:p>
            <a:r>
              <a:rPr lang="en-GB" sz="2000" dirty="0">
                <a:solidFill>
                  <a:srgbClr val="000000"/>
                </a:solidFill>
                <a:latin typeface="system-ui"/>
              </a:rPr>
              <a:t>For the Lord </a:t>
            </a:r>
            <a:r>
              <a:rPr lang="en-GB" sz="2000" b="1" dirty="0">
                <a:solidFill>
                  <a:srgbClr val="000000"/>
                </a:solidFill>
                <a:latin typeface="system-ui"/>
              </a:rPr>
              <a:t>Yahweh</a:t>
            </a:r>
            <a:r>
              <a:rPr lang="en-GB" sz="2000" dirty="0">
                <a:solidFill>
                  <a:srgbClr val="000000"/>
                </a:solidFill>
                <a:latin typeface="system-ui"/>
              </a:rPr>
              <a:t> says: “Behold, </a:t>
            </a:r>
            <a:r>
              <a:rPr lang="en-GB" sz="2000" b="1" dirty="0">
                <a:solidFill>
                  <a:srgbClr val="000000"/>
                </a:solidFill>
                <a:latin typeface="system-ui"/>
              </a:rPr>
              <a:t>I myself, even I, will search for my sheep</a:t>
            </a:r>
            <a:r>
              <a:rPr lang="en-GB" sz="2000" dirty="0">
                <a:solidFill>
                  <a:srgbClr val="000000"/>
                </a:solidFill>
                <a:latin typeface="system-ui"/>
              </a:rPr>
              <a:t>, and will seek them </a:t>
            </a:r>
            <a:r>
              <a:rPr lang="en-GB" sz="2000" dirty="0" smtClean="0">
                <a:solidFill>
                  <a:srgbClr val="000000"/>
                </a:solidFill>
                <a:latin typeface="system-ui"/>
              </a:rPr>
              <a:t>out ... </a:t>
            </a:r>
            <a:r>
              <a:rPr lang="en-GB" sz="2000" b="1" dirty="0">
                <a:solidFill>
                  <a:srgbClr val="000000"/>
                </a:solidFill>
                <a:latin typeface="system-ui"/>
              </a:rPr>
              <a:t>I will set </a:t>
            </a:r>
            <a:endParaRPr lang="en-GB" sz="2000" b="1" dirty="0" smtClean="0">
              <a:solidFill>
                <a:srgbClr val="000000"/>
              </a:solidFill>
              <a:latin typeface="system-ui"/>
            </a:endParaRPr>
          </a:p>
          <a:p>
            <a:r>
              <a:rPr lang="en-GB" sz="2000" b="1" dirty="0" smtClean="0">
                <a:solidFill>
                  <a:srgbClr val="000000"/>
                </a:solidFill>
                <a:latin typeface="system-ui"/>
              </a:rPr>
              <a:t>up </a:t>
            </a:r>
            <a:r>
              <a:rPr lang="en-GB" sz="2000" b="1" dirty="0">
                <a:solidFill>
                  <a:srgbClr val="000000"/>
                </a:solidFill>
                <a:latin typeface="system-ui"/>
              </a:rPr>
              <a:t>one shepherd over them</a:t>
            </a:r>
            <a:r>
              <a:rPr lang="en-GB" sz="2000" dirty="0">
                <a:solidFill>
                  <a:srgbClr val="000000"/>
                </a:solidFill>
                <a:latin typeface="system-ui"/>
              </a:rPr>
              <a:t>, and he will feed them, even my servant David. He will feed them, </a:t>
            </a:r>
            <a:r>
              <a:rPr lang="en-GB" sz="2000" b="1" dirty="0">
                <a:solidFill>
                  <a:srgbClr val="000000"/>
                </a:solidFill>
                <a:latin typeface="system-ui"/>
              </a:rPr>
              <a:t>and he will be their shepherd</a:t>
            </a:r>
            <a:r>
              <a:rPr lang="en-GB" sz="2000" dirty="0">
                <a:solidFill>
                  <a:srgbClr val="000000"/>
                </a:solidFill>
                <a:latin typeface="system-ui"/>
              </a:rPr>
              <a:t>.  </a:t>
            </a:r>
            <a:r>
              <a:rPr lang="en-GB" sz="2000" dirty="0" smtClean="0">
                <a:solidFill>
                  <a:srgbClr val="000000"/>
                </a:solidFill>
                <a:latin typeface="system-ui"/>
              </a:rPr>
              <a:t>Ezek. 34:11, 23</a:t>
            </a:r>
            <a:endParaRPr lang="en-GB" sz="2000" dirty="0"/>
          </a:p>
        </p:txBody>
      </p:sp>
      <p:sp>
        <p:nvSpPr>
          <p:cNvPr id="6" name="TextBox 5"/>
          <p:cNvSpPr txBox="1"/>
          <p:nvPr/>
        </p:nvSpPr>
        <p:spPr>
          <a:xfrm>
            <a:off x="790832" y="5123935"/>
            <a:ext cx="5949064" cy="1015663"/>
          </a:xfrm>
          <a:prstGeom prst="rect">
            <a:avLst/>
          </a:prstGeom>
          <a:noFill/>
        </p:spPr>
        <p:txBody>
          <a:bodyPr wrap="none" rtlCol="0">
            <a:spAutoFit/>
          </a:bodyPr>
          <a:lstStyle/>
          <a:p>
            <a:r>
              <a:rPr lang="en-GB" sz="2000" b="1" dirty="0" smtClean="0">
                <a:latin typeface="system-ui"/>
              </a:rPr>
              <a:t>“The man My associate/fellow/one close to Me”</a:t>
            </a:r>
          </a:p>
          <a:p>
            <a:endParaRPr lang="en-GB" sz="2000" b="1" dirty="0">
              <a:latin typeface="system-ui"/>
            </a:endParaRPr>
          </a:p>
          <a:p>
            <a:r>
              <a:rPr lang="en-GB" sz="2000" b="1" dirty="0" smtClean="0">
                <a:latin typeface="system-ui"/>
              </a:rPr>
              <a:t>“I and the Father are One” </a:t>
            </a:r>
            <a:r>
              <a:rPr lang="en-GB" sz="2000" dirty="0" smtClean="0">
                <a:latin typeface="system-ui"/>
              </a:rPr>
              <a:t>John 10:30</a:t>
            </a:r>
            <a:endParaRPr lang="en-GB" sz="2000" b="1" dirty="0">
              <a:latin typeface="system-ui"/>
            </a:endParaRPr>
          </a:p>
        </p:txBody>
      </p:sp>
    </p:spTree>
    <p:extLst>
      <p:ext uri="{BB962C8B-B14F-4D97-AF65-F5344CB8AC3E}">
        <p14:creationId xmlns:p14="http://schemas.microsoft.com/office/powerpoint/2010/main" val="41355896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7035" y="176278"/>
            <a:ext cx="4510209" cy="461665"/>
          </a:xfrm>
          <a:prstGeom prst="rect">
            <a:avLst/>
          </a:prstGeom>
        </p:spPr>
        <p:txBody>
          <a:bodyPr wrap="none">
            <a:spAutoFit/>
          </a:bodyPr>
          <a:lstStyle/>
          <a:p>
            <a:pPr lvl="0"/>
            <a:r>
              <a:rPr lang="en-GB" sz="2400" b="1" dirty="0">
                <a:solidFill>
                  <a:prstClr val="black"/>
                </a:solidFill>
                <a:latin typeface="system-ui"/>
              </a:rPr>
              <a:t>Yahweh Strikes His Shepherd</a:t>
            </a:r>
          </a:p>
        </p:txBody>
      </p:sp>
      <p:sp>
        <p:nvSpPr>
          <p:cNvPr id="3" name="Rectangle 2"/>
          <p:cNvSpPr/>
          <p:nvPr/>
        </p:nvSpPr>
        <p:spPr>
          <a:xfrm>
            <a:off x="197708" y="795713"/>
            <a:ext cx="7076303" cy="1323439"/>
          </a:xfrm>
          <a:prstGeom prst="rect">
            <a:avLst/>
          </a:prstGeom>
        </p:spPr>
        <p:txBody>
          <a:bodyPr wrap="square">
            <a:spAutoFit/>
          </a:bodyPr>
          <a:lstStyle/>
          <a:p>
            <a:r>
              <a:rPr lang="en-GB" sz="2000" dirty="0" smtClean="0">
                <a:solidFill>
                  <a:srgbClr val="000000"/>
                </a:solidFill>
                <a:latin typeface="system-ui"/>
              </a:rPr>
              <a:t>... He </a:t>
            </a:r>
            <a:r>
              <a:rPr lang="en-GB" sz="2000" dirty="0">
                <a:solidFill>
                  <a:srgbClr val="000000"/>
                </a:solidFill>
                <a:latin typeface="system-ui"/>
              </a:rPr>
              <a:t>was cut off out of the land of the </a:t>
            </a:r>
            <a:r>
              <a:rPr lang="en-GB" sz="2000" dirty="0" smtClean="0">
                <a:solidFill>
                  <a:srgbClr val="000000"/>
                </a:solidFill>
                <a:latin typeface="system-ui"/>
              </a:rPr>
              <a:t>living and </a:t>
            </a:r>
            <a:r>
              <a:rPr lang="en-GB" sz="2000" b="1" dirty="0">
                <a:solidFill>
                  <a:srgbClr val="000000"/>
                </a:solidFill>
                <a:latin typeface="system-ui"/>
              </a:rPr>
              <a:t>stricken </a:t>
            </a:r>
            <a:endParaRPr lang="en-GB" sz="2000" b="1" dirty="0" smtClean="0">
              <a:solidFill>
                <a:srgbClr val="000000"/>
              </a:solidFill>
              <a:latin typeface="system-ui"/>
            </a:endParaRPr>
          </a:p>
          <a:p>
            <a:r>
              <a:rPr lang="en-GB" sz="2000" b="1" dirty="0" smtClean="0">
                <a:solidFill>
                  <a:srgbClr val="000000"/>
                </a:solidFill>
                <a:latin typeface="system-ui"/>
              </a:rPr>
              <a:t>for </a:t>
            </a:r>
            <a:r>
              <a:rPr lang="en-GB" sz="2000" b="1" dirty="0">
                <a:solidFill>
                  <a:srgbClr val="000000"/>
                </a:solidFill>
                <a:latin typeface="system-ui"/>
              </a:rPr>
              <a:t>the disobedience of my people</a:t>
            </a:r>
            <a:r>
              <a:rPr lang="en-GB" sz="2000" dirty="0" smtClean="0">
                <a:solidFill>
                  <a:srgbClr val="000000"/>
                </a:solidFill>
                <a:latin typeface="system-ui"/>
              </a:rPr>
              <a:t>? </a:t>
            </a:r>
            <a:r>
              <a:rPr lang="en-GB" sz="2000" b="1" baseline="30000" dirty="0" smtClean="0">
                <a:solidFill>
                  <a:srgbClr val="000000"/>
                </a:solidFill>
                <a:latin typeface="system-ui"/>
              </a:rPr>
              <a:t>...</a:t>
            </a:r>
            <a:r>
              <a:rPr lang="en-GB" sz="2000" dirty="0" smtClean="0">
                <a:solidFill>
                  <a:srgbClr val="000000"/>
                </a:solidFill>
                <a:latin typeface="system-ui"/>
              </a:rPr>
              <a:t> Yet </a:t>
            </a:r>
            <a:r>
              <a:rPr lang="en-GB" sz="2000" b="1" dirty="0">
                <a:solidFill>
                  <a:srgbClr val="000000"/>
                </a:solidFill>
                <a:latin typeface="system-ui"/>
              </a:rPr>
              <a:t>it pleased Yahweh to bruise </a:t>
            </a:r>
            <a:r>
              <a:rPr lang="en-GB" sz="2000" b="1" dirty="0" smtClean="0">
                <a:solidFill>
                  <a:srgbClr val="000000"/>
                </a:solidFill>
                <a:latin typeface="system-ui"/>
              </a:rPr>
              <a:t>him. He </a:t>
            </a:r>
            <a:r>
              <a:rPr lang="en-GB" sz="2000" b="1" dirty="0">
                <a:solidFill>
                  <a:srgbClr val="000000"/>
                </a:solidFill>
                <a:latin typeface="system-ui"/>
              </a:rPr>
              <a:t>has caused him to </a:t>
            </a:r>
            <a:r>
              <a:rPr lang="en-GB" sz="2000" b="1" dirty="0" smtClean="0">
                <a:solidFill>
                  <a:srgbClr val="000000"/>
                </a:solidFill>
                <a:latin typeface="system-ui"/>
              </a:rPr>
              <a:t>suffer</a:t>
            </a:r>
            <a:r>
              <a:rPr lang="en-GB" sz="2000" dirty="0" smtClean="0">
                <a:solidFill>
                  <a:srgbClr val="000000"/>
                </a:solidFill>
                <a:latin typeface="system-ui"/>
              </a:rPr>
              <a:t>. When </a:t>
            </a:r>
            <a:r>
              <a:rPr lang="en-GB" sz="2000" dirty="0">
                <a:solidFill>
                  <a:srgbClr val="000000"/>
                </a:solidFill>
                <a:latin typeface="system-ui"/>
              </a:rPr>
              <a:t>you make his soul an offering for </a:t>
            </a:r>
            <a:r>
              <a:rPr lang="en-GB" sz="2000" dirty="0" smtClean="0">
                <a:solidFill>
                  <a:srgbClr val="000000"/>
                </a:solidFill>
                <a:latin typeface="system-ui"/>
              </a:rPr>
              <a:t>sin ... Isa. 53: 8, 10</a:t>
            </a:r>
            <a:endParaRPr lang="en-GB" sz="2000" b="0" i="0" dirty="0">
              <a:solidFill>
                <a:srgbClr val="000000"/>
              </a:solidFill>
              <a:effectLst/>
              <a:latin typeface="system-ui"/>
            </a:endParaRPr>
          </a:p>
        </p:txBody>
      </p:sp>
      <p:sp>
        <p:nvSpPr>
          <p:cNvPr id="4" name="Rectangle 3"/>
          <p:cNvSpPr/>
          <p:nvPr/>
        </p:nvSpPr>
        <p:spPr>
          <a:xfrm>
            <a:off x="197708" y="2276922"/>
            <a:ext cx="6779741" cy="1015663"/>
          </a:xfrm>
          <a:prstGeom prst="rect">
            <a:avLst/>
          </a:prstGeom>
        </p:spPr>
        <p:txBody>
          <a:bodyPr wrap="square">
            <a:spAutoFit/>
          </a:bodyPr>
          <a:lstStyle/>
          <a:p>
            <a:r>
              <a:rPr lang="en-GB" sz="2000" dirty="0" smtClean="0">
                <a:solidFill>
                  <a:srgbClr val="000000"/>
                </a:solidFill>
                <a:latin typeface="system-ui"/>
              </a:rPr>
              <a:t>Behold</a:t>
            </a:r>
            <a:r>
              <a:rPr lang="en-GB" sz="2000" dirty="0">
                <a:solidFill>
                  <a:srgbClr val="000000"/>
                </a:solidFill>
                <a:latin typeface="system-ui"/>
              </a:rPr>
              <a:t>, I will stand before you there on the rock in </a:t>
            </a:r>
            <a:r>
              <a:rPr lang="en-GB" sz="2000" dirty="0" err="1">
                <a:solidFill>
                  <a:srgbClr val="000000"/>
                </a:solidFill>
                <a:latin typeface="system-ui"/>
              </a:rPr>
              <a:t>Horeb</a:t>
            </a:r>
            <a:r>
              <a:rPr lang="en-GB" sz="2000" dirty="0">
                <a:solidFill>
                  <a:srgbClr val="000000"/>
                </a:solidFill>
                <a:latin typeface="system-ui"/>
              </a:rPr>
              <a:t>. </a:t>
            </a:r>
            <a:r>
              <a:rPr lang="en-GB" sz="2000" b="1" dirty="0">
                <a:solidFill>
                  <a:srgbClr val="000000"/>
                </a:solidFill>
                <a:latin typeface="system-ui"/>
              </a:rPr>
              <a:t>You shall strike the rock, and water will come out of it</a:t>
            </a:r>
            <a:r>
              <a:rPr lang="en-GB" sz="2000" dirty="0">
                <a:solidFill>
                  <a:srgbClr val="000000"/>
                </a:solidFill>
                <a:latin typeface="system-ui"/>
              </a:rPr>
              <a:t>, that the people may drink.” </a:t>
            </a:r>
            <a:r>
              <a:rPr lang="en-GB" sz="2000" dirty="0" smtClean="0">
                <a:solidFill>
                  <a:srgbClr val="000000"/>
                </a:solidFill>
                <a:latin typeface="system-ui"/>
              </a:rPr>
              <a:t>Ex. 17:6 c.f. Num. 20:8-13</a:t>
            </a:r>
            <a:endParaRPr lang="en-GB" sz="2000" dirty="0"/>
          </a:p>
        </p:txBody>
      </p:sp>
      <p:sp>
        <p:nvSpPr>
          <p:cNvPr id="5" name="Rectangle 4"/>
          <p:cNvSpPr/>
          <p:nvPr/>
        </p:nvSpPr>
        <p:spPr>
          <a:xfrm>
            <a:off x="197708" y="3370441"/>
            <a:ext cx="8690919" cy="1015663"/>
          </a:xfrm>
          <a:prstGeom prst="rect">
            <a:avLst/>
          </a:prstGeom>
        </p:spPr>
        <p:txBody>
          <a:bodyPr wrap="square">
            <a:spAutoFit/>
          </a:bodyPr>
          <a:lstStyle/>
          <a:p>
            <a:r>
              <a:rPr lang="en-GB" sz="2000" dirty="0">
                <a:solidFill>
                  <a:srgbClr val="000000"/>
                </a:solidFill>
                <a:latin typeface="system-ui"/>
              </a:rPr>
              <a:t>Now I would not have you ignorant, brothers, that </a:t>
            </a:r>
            <a:r>
              <a:rPr lang="en-GB" sz="2000" b="1" dirty="0">
                <a:solidFill>
                  <a:srgbClr val="000000"/>
                </a:solidFill>
                <a:latin typeface="system-ui"/>
              </a:rPr>
              <a:t>our fathers</a:t>
            </a:r>
            <a:r>
              <a:rPr lang="en-GB" sz="2000" dirty="0">
                <a:solidFill>
                  <a:srgbClr val="000000"/>
                </a:solidFill>
                <a:latin typeface="system-ui"/>
              </a:rPr>
              <a:t> </a:t>
            </a:r>
            <a:r>
              <a:rPr lang="en-GB" sz="2000" dirty="0" smtClean="0">
                <a:solidFill>
                  <a:srgbClr val="000000"/>
                </a:solidFill>
                <a:latin typeface="system-ui"/>
              </a:rPr>
              <a:t>... all </a:t>
            </a:r>
            <a:r>
              <a:rPr lang="en-GB" sz="2000" dirty="0">
                <a:solidFill>
                  <a:srgbClr val="000000"/>
                </a:solidFill>
                <a:latin typeface="system-ui"/>
              </a:rPr>
              <a:t>drank the same spiritual drink. For they </a:t>
            </a:r>
            <a:r>
              <a:rPr lang="en-GB" sz="2000" b="1" dirty="0">
                <a:solidFill>
                  <a:srgbClr val="000000"/>
                </a:solidFill>
                <a:latin typeface="system-ui"/>
              </a:rPr>
              <a:t>drank of a spiritual rock that followed them</a:t>
            </a:r>
            <a:r>
              <a:rPr lang="en-GB" sz="2000" dirty="0">
                <a:solidFill>
                  <a:srgbClr val="000000"/>
                </a:solidFill>
                <a:latin typeface="system-ui"/>
              </a:rPr>
              <a:t>, and </a:t>
            </a:r>
            <a:r>
              <a:rPr lang="en-GB" sz="2000" b="1" dirty="0">
                <a:solidFill>
                  <a:srgbClr val="000000"/>
                </a:solidFill>
                <a:latin typeface="system-ui"/>
              </a:rPr>
              <a:t>the rock was Christ</a:t>
            </a:r>
            <a:r>
              <a:rPr lang="en-GB" sz="2000" dirty="0" smtClean="0">
                <a:solidFill>
                  <a:srgbClr val="000000"/>
                </a:solidFill>
                <a:latin typeface="system-ui"/>
              </a:rPr>
              <a:t>. 1Cor 10:1-4</a:t>
            </a:r>
            <a:r>
              <a:rPr lang="en-GB" sz="2000" dirty="0">
                <a:solidFill>
                  <a:srgbClr val="000000"/>
                </a:solidFill>
                <a:latin typeface="system-ui"/>
              </a:rPr>
              <a:t> </a:t>
            </a:r>
            <a:endParaRPr lang="en-GB" sz="2000" dirty="0"/>
          </a:p>
        </p:txBody>
      </p:sp>
      <p:sp>
        <p:nvSpPr>
          <p:cNvPr id="6" name="Rectangle 5"/>
          <p:cNvSpPr/>
          <p:nvPr/>
        </p:nvSpPr>
        <p:spPr>
          <a:xfrm>
            <a:off x="197708" y="5637393"/>
            <a:ext cx="9415849" cy="707886"/>
          </a:xfrm>
          <a:prstGeom prst="rect">
            <a:avLst/>
          </a:prstGeom>
        </p:spPr>
        <p:txBody>
          <a:bodyPr wrap="square">
            <a:spAutoFit/>
          </a:bodyPr>
          <a:lstStyle/>
          <a:p>
            <a:r>
              <a:rPr lang="en-GB" sz="2000" dirty="0" smtClean="0">
                <a:solidFill>
                  <a:srgbClr val="000000"/>
                </a:solidFill>
                <a:latin typeface="system-ui"/>
              </a:rPr>
              <a:t>... </a:t>
            </a:r>
            <a:r>
              <a:rPr lang="en-GB" sz="2000" b="1" dirty="0" smtClean="0">
                <a:solidFill>
                  <a:srgbClr val="000000"/>
                </a:solidFill>
                <a:latin typeface="system-ui"/>
              </a:rPr>
              <a:t>one </a:t>
            </a:r>
            <a:r>
              <a:rPr lang="en-GB" sz="2000" b="1" dirty="0">
                <a:solidFill>
                  <a:srgbClr val="000000"/>
                </a:solidFill>
                <a:latin typeface="system-ui"/>
              </a:rPr>
              <a:t>of the soldiers pierced his side with a spear, and immediately </a:t>
            </a:r>
            <a:endParaRPr lang="en-GB" sz="2000" b="1" dirty="0" smtClean="0">
              <a:solidFill>
                <a:srgbClr val="000000"/>
              </a:solidFill>
              <a:latin typeface="system-ui"/>
            </a:endParaRPr>
          </a:p>
          <a:p>
            <a:r>
              <a:rPr lang="en-GB" sz="2000" b="1" dirty="0" smtClean="0">
                <a:solidFill>
                  <a:srgbClr val="000000"/>
                </a:solidFill>
                <a:latin typeface="system-ui"/>
              </a:rPr>
              <a:t>blood and </a:t>
            </a:r>
            <a:r>
              <a:rPr lang="en-GB" sz="2000" b="1" dirty="0">
                <a:solidFill>
                  <a:srgbClr val="000000"/>
                </a:solidFill>
                <a:latin typeface="system-ui"/>
              </a:rPr>
              <a:t>water came out</a:t>
            </a:r>
            <a:r>
              <a:rPr lang="en-GB" sz="2000" dirty="0">
                <a:solidFill>
                  <a:srgbClr val="000000"/>
                </a:solidFill>
                <a:latin typeface="system-ui"/>
              </a:rPr>
              <a:t>. </a:t>
            </a:r>
            <a:r>
              <a:rPr lang="en-GB" sz="2000" dirty="0" smtClean="0">
                <a:solidFill>
                  <a:srgbClr val="000000"/>
                </a:solidFill>
                <a:latin typeface="system-ui"/>
              </a:rPr>
              <a:t>John 19:34</a:t>
            </a:r>
            <a:endParaRPr lang="en-GB" sz="2000" dirty="0"/>
          </a:p>
        </p:txBody>
      </p:sp>
      <p:sp>
        <p:nvSpPr>
          <p:cNvPr id="7" name="Rectangle 6"/>
          <p:cNvSpPr/>
          <p:nvPr/>
        </p:nvSpPr>
        <p:spPr>
          <a:xfrm>
            <a:off x="255372" y="4674105"/>
            <a:ext cx="8575589" cy="707886"/>
          </a:xfrm>
          <a:prstGeom prst="rect">
            <a:avLst/>
          </a:prstGeom>
        </p:spPr>
        <p:txBody>
          <a:bodyPr wrap="square">
            <a:spAutoFit/>
          </a:bodyPr>
          <a:lstStyle/>
          <a:p>
            <a:r>
              <a:rPr lang="en-GB" sz="2000" b="1" dirty="0">
                <a:solidFill>
                  <a:srgbClr val="000000"/>
                </a:solidFill>
                <a:latin typeface="system-ui"/>
              </a:rPr>
              <a:t>He who believes in me, as the Scripture has said, from within him will flow rivers of living water</a:t>
            </a:r>
            <a:r>
              <a:rPr lang="en-GB" sz="2000" b="1" dirty="0" smtClean="0">
                <a:solidFill>
                  <a:srgbClr val="000000"/>
                </a:solidFill>
                <a:latin typeface="system-ui"/>
              </a:rPr>
              <a:t>. </a:t>
            </a:r>
            <a:r>
              <a:rPr lang="en-GB" sz="2000" dirty="0" smtClean="0">
                <a:solidFill>
                  <a:srgbClr val="000000"/>
                </a:solidFill>
                <a:latin typeface="system-ui"/>
              </a:rPr>
              <a:t>John 7:38</a:t>
            </a:r>
            <a:endParaRPr lang="en-GB" sz="2000" dirty="0"/>
          </a:p>
        </p:txBody>
      </p:sp>
    </p:spTree>
    <p:extLst>
      <p:ext uri="{BB962C8B-B14F-4D97-AF65-F5344CB8AC3E}">
        <p14:creationId xmlns:p14="http://schemas.microsoft.com/office/powerpoint/2010/main" val="21090848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127" y="1534581"/>
            <a:ext cx="5865343" cy="707886"/>
          </a:xfrm>
          <a:prstGeom prst="rect">
            <a:avLst/>
          </a:prstGeom>
        </p:spPr>
        <p:txBody>
          <a:bodyPr wrap="square">
            <a:spAutoFit/>
          </a:bodyPr>
          <a:lstStyle/>
          <a:p>
            <a:r>
              <a:rPr lang="en-GB" sz="2000" dirty="0">
                <a:solidFill>
                  <a:srgbClr val="000000"/>
                </a:solidFill>
                <a:latin typeface="system-ui"/>
              </a:rPr>
              <a:t>“</a:t>
            </a:r>
            <a:r>
              <a:rPr lang="en-GB" sz="2000" b="1" dirty="0">
                <a:solidFill>
                  <a:srgbClr val="000000"/>
                </a:solidFill>
                <a:latin typeface="system-ui"/>
              </a:rPr>
              <a:t>Strike the Shepherd, and </a:t>
            </a:r>
            <a:r>
              <a:rPr lang="en-GB" sz="2000" b="1" dirty="0" smtClean="0">
                <a:solidFill>
                  <a:srgbClr val="000000"/>
                </a:solidFill>
                <a:latin typeface="system-ui"/>
              </a:rPr>
              <a:t>(that) the </a:t>
            </a:r>
            <a:r>
              <a:rPr lang="en-GB" sz="2000" b="1" dirty="0">
                <a:solidFill>
                  <a:srgbClr val="000000"/>
                </a:solidFill>
                <a:latin typeface="system-ui"/>
              </a:rPr>
              <a:t>sheep will </a:t>
            </a:r>
            <a:endParaRPr lang="en-GB" sz="2000" b="1" dirty="0" smtClean="0">
              <a:solidFill>
                <a:srgbClr val="000000"/>
              </a:solidFill>
              <a:latin typeface="system-ui"/>
            </a:endParaRPr>
          </a:p>
          <a:p>
            <a:r>
              <a:rPr lang="en-GB" sz="2000" b="1" dirty="0" smtClean="0">
                <a:solidFill>
                  <a:srgbClr val="000000"/>
                </a:solidFill>
                <a:latin typeface="system-ui"/>
              </a:rPr>
              <a:t>(may) be scattered.</a:t>
            </a:r>
            <a:endParaRPr lang="en-GB" dirty="0"/>
          </a:p>
        </p:txBody>
      </p:sp>
      <p:sp>
        <p:nvSpPr>
          <p:cNvPr id="3" name="TextBox 2"/>
          <p:cNvSpPr txBox="1"/>
          <p:nvPr/>
        </p:nvSpPr>
        <p:spPr>
          <a:xfrm>
            <a:off x="470247" y="2710249"/>
            <a:ext cx="6580648" cy="3477875"/>
          </a:xfrm>
          <a:prstGeom prst="rect">
            <a:avLst/>
          </a:prstGeom>
          <a:noFill/>
        </p:spPr>
        <p:txBody>
          <a:bodyPr wrap="none" rtlCol="0">
            <a:spAutoFit/>
          </a:bodyPr>
          <a:lstStyle/>
          <a:p>
            <a:pPr marL="342900" indent="-342900">
              <a:buFont typeface="Arial" panose="020B0604020202020204" pitchFamily="34" charset="0"/>
              <a:buChar char="•"/>
            </a:pPr>
            <a:r>
              <a:rPr lang="en-GB" sz="2000" b="1" dirty="0" smtClean="0">
                <a:latin typeface="system-ui"/>
              </a:rPr>
              <a:t>Israel rejected the Shepherd</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They brought about His crucifixion</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God fulfilled His purpose in striking the Shepherd</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Without their Shepherd Israel was defenceless</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The sheep were scattered by the Gentiles</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Until the ‘times of the Gentiles’ are completed</a:t>
            </a:r>
            <a:endParaRPr lang="en-GB" sz="2000" b="1" dirty="0">
              <a:latin typeface="system-ui"/>
            </a:endParaRPr>
          </a:p>
        </p:txBody>
      </p:sp>
      <p:sp>
        <p:nvSpPr>
          <p:cNvPr id="5" name="TextBox 4"/>
          <p:cNvSpPr txBox="1"/>
          <p:nvPr/>
        </p:nvSpPr>
        <p:spPr>
          <a:xfrm>
            <a:off x="930876" y="659027"/>
            <a:ext cx="4788298" cy="461665"/>
          </a:xfrm>
          <a:prstGeom prst="rect">
            <a:avLst/>
          </a:prstGeom>
          <a:noFill/>
        </p:spPr>
        <p:txBody>
          <a:bodyPr wrap="none" rtlCol="0">
            <a:spAutoFit/>
          </a:bodyPr>
          <a:lstStyle/>
          <a:p>
            <a:r>
              <a:rPr lang="en-GB" sz="2400" b="1" dirty="0" smtClean="0">
                <a:latin typeface="system-ui"/>
              </a:rPr>
              <a:t>The Mystery of God’s Purposes</a:t>
            </a:r>
            <a:endParaRPr lang="en-GB" sz="2400" b="1" dirty="0">
              <a:latin typeface="system-ui"/>
            </a:endParaRPr>
          </a:p>
        </p:txBody>
      </p:sp>
    </p:spTree>
    <p:extLst>
      <p:ext uri="{BB962C8B-B14F-4D97-AF65-F5344CB8AC3E}">
        <p14:creationId xmlns:p14="http://schemas.microsoft.com/office/powerpoint/2010/main" val="757992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3123" y="891399"/>
            <a:ext cx="6590271" cy="1015663"/>
          </a:xfrm>
          <a:prstGeom prst="rect">
            <a:avLst/>
          </a:prstGeom>
        </p:spPr>
        <p:txBody>
          <a:bodyPr wrap="square">
            <a:spAutoFit/>
          </a:bodyPr>
          <a:lstStyle/>
          <a:p>
            <a:r>
              <a:rPr lang="en-GB" sz="2000" dirty="0" smtClean="0">
                <a:solidFill>
                  <a:srgbClr val="000000"/>
                </a:solidFill>
                <a:latin typeface="system-ui"/>
              </a:rPr>
              <a:t>Jesus, </a:t>
            </a:r>
            <a:r>
              <a:rPr lang="en-GB" sz="2000" dirty="0">
                <a:solidFill>
                  <a:srgbClr val="000000"/>
                </a:solidFill>
                <a:latin typeface="system-ui"/>
              </a:rPr>
              <a:t>being delivered up by </a:t>
            </a:r>
            <a:r>
              <a:rPr lang="en-GB" sz="2000" b="1" dirty="0">
                <a:solidFill>
                  <a:srgbClr val="000000"/>
                </a:solidFill>
                <a:latin typeface="system-ui"/>
              </a:rPr>
              <a:t>the determined counsel and foreknowledge of God, you have taken </a:t>
            </a:r>
            <a:r>
              <a:rPr lang="en-GB" sz="2000" dirty="0">
                <a:solidFill>
                  <a:srgbClr val="000000"/>
                </a:solidFill>
                <a:latin typeface="system-ui"/>
              </a:rPr>
              <a:t>by the hand of lawless men, </a:t>
            </a:r>
            <a:r>
              <a:rPr lang="en-GB" sz="2000" b="1" dirty="0">
                <a:solidFill>
                  <a:srgbClr val="000000"/>
                </a:solidFill>
                <a:latin typeface="system-ui"/>
              </a:rPr>
              <a:t>crucified and </a:t>
            </a:r>
            <a:r>
              <a:rPr lang="en-GB" sz="2000" b="1" dirty="0" smtClean="0">
                <a:solidFill>
                  <a:srgbClr val="000000"/>
                </a:solidFill>
                <a:latin typeface="system-ui"/>
              </a:rPr>
              <a:t>killed. </a:t>
            </a:r>
            <a:r>
              <a:rPr lang="en-GB" sz="2000" dirty="0" smtClean="0">
                <a:solidFill>
                  <a:srgbClr val="000000"/>
                </a:solidFill>
                <a:latin typeface="system-ui"/>
              </a:rPr>
              <a:t>Acts 2:23</a:t>
            </a:r>
            <a:r>
              <a:rPr lang="en-GB" sz="2000" dirty="0">
                <a:solidFill>
                  <a:srgbClr val="000000"/>
                </a:solidFill>
                <a:latin typeface="system-ui"/>
              </a:rPr>
              <a:t> </a:t>
            </a:r>
            <a:endParaRPr lang="en-GB" sz="2000" dirty="0"/>
          </a:p>
        </p:txBody>
      </p:sp>
      <p:sp>
        <p:nvSpPr>
          <p:cNvPr id="3" name="Rectangle 2"/>
          <p:cNvSpPr/>
          <p:nvPr/>
        </p:nvSpPr>
        <p:spPr>
          <a:xfrm>
            <a:off x="634312" y="2191285"/>
            <a:ext cx="6507891" cy="1631216"/>
          </a:xfrm>
          <a:prstGeom prst="rect">
            <a:avLst/>
          </a:prstGeom>
        </p:spPr>
        <p:txBody>
          <a:bodyPr wrap="square">
            <a:spAutoFit/>
          </a:bodyPr>
          <a:lstStyle/>
          <a:p>
            <a:r>
              <a:rPr lang="en-GB" sz="2000" dirty="0">
                <a:solidFill>
                  <a:srgbClr val="000000"/>
                </a:solidFill>
                <a:latin typeface="system-ui"/>
              </a:rPr>
              <a:t>For truly</a:t>
            </a:r>
            <a:r>
              <a:rPr lang="en-GB" sz="2000" dirty="0" smtClean="0">
                <a:solidFill>
                  <a:srgbClr val="000000"/>
                </a:solidFill>
                <a:latin typeface="system-ui"/>
              </a:rPr>
              <a:t>,</a:t>
            </a:r>
            <a:r>
              <a:rPr lang="en-GB" sz="2000" baseline="30000" dirty="0" smtClean="0">
                <a:solidFill>
                  <a:srgbClr val="000000"/>
                </a:solidFill>
                <a:latin typeface="system-ui"/>
              </a:rPr>
              <a:t> </a:t>
            </a:r>
            <a:r>
              <a:rPr lang="en-GB" sz="2000" dirty="0">
                <a:solidFill>
                  <a:srgbClr val="000000"/>
                </a:solidFill>
                <a:latin typeface="system-ui"/>
              </a:rPr>
              <a:t> both Herod and Pontius Pilate, with the Gentiles and the people of Israel, were gathered together against your holy servant, Jesus, whom you anointed,</a:t>
            </a:r>
            <a:r>
              <a:rPr lang="en-GB" sz="2000" b="1" dirty="0">
                <a:solidFill>
                  <a:srgbClr val="000000"/>
                </a:solidFill>
                <a:latin typeface="system-ui"/>
              </a:rPr>
              <a:t> </a:t>
            </a:r>
            <a:r>
              <a:rPr lang="en-GB" sz="2000" b="1" dirty="0" smtClean="0">
                <a:solidFill>
                  <a:srgbClr val="000000"/>
                </a:solidFill>
                <a:latin typeface="system-ui"/>
              </a:rPr>
              <a:t>to </a:t>
            </a:r>
            <a:r>
              <a:rPr lang="en-GB" sz="2000" b="1" dirty="0">
                <a:solidFill>
                  <a:srgbClr val="000000"/>
                </a:solidFill>
                <a:latin typeface="system-ui"/>
              </a:rPr>
              <a:t>do whatever your hand and your </a:t>
            </a:r>
            <a:r>
              <a:rPr lang="en-GB" sz="2000" b="1" dirty="0" smtClean="0">
                <a:solidFill>
                  <a:srgbClr val="000000"/>
                </a:solidFill>
                <a:latin typeface="system-ui"/>
              </a:rPr>
              <a:t>counsel </a:t>
            </a:r>
            <a:r>
              <a:rPr lang="en-GB" sz="2000" b="1" dirty="0">
                <a:solidFill>
                  <a:srgbClr val="000000"/>
                </a:solidFill>
                <a:latin typeface="system-ui"/>
              </a:rPr>
              <a:t>foreordained to happen</a:t>
            </a:r>
            <a:r>
              <a:rPr lang="en-GB" sz="2000" dirty="0">
                <a:solidFill>
                  <a:srgbClr val="000000"/>
                </a:solidFill>
                <a:latin typeface="system-ui"/>
              </a:rPr>
              <a:t>. </a:t>
            </a:r>
            <a:r>
              <a:rPr lang="en-GB" sz="2000" dirty="0" smtClean="0">
                <a:solidFill>
                  <a:srgbClr val="000000"/>
                </a:solidFill>
                <a:latin typeface="system-ui"/>
              </a:rPr>
              <a:t>Acts 4:27-28</a:t>
            </a:r>
            <a:endParaRPr lang="en-GB" sz="2000" dirty="0"/>
          </a:p>
        </p:txBody>
      </p:sp>
      <p:sp>
        <p:nvSpPr>
          <p:cNvPr id="4" name="Rectangle 3"/>
          <p:cNvSpPr/>
          <p:nvPr/>
        </p:nvSpPr>
        <p:spPr>
          <a:xfrm>
            <a:off x="593122" y="4205579"/>
            <a:ext cx="10915137" cy="1938992"/>
          </a:xfrm>
          <a:prstGeom prst="rect">
            <a:avLst/>
          </a:prstGeom>
        </p:spPr>
        <p:txBody>
          <a:bodyPr wrap="square">
            <a:spAutoFit/>
          </a:bodyPr>
          <a:lstStyle/>
          <a:p>
            <a:r>
              <a:rPr lang="en-GB" sz="2000" b="1" dirty="0">
                <a:solidFill>
                  <a:srgbClr val="000000"/>
                </a:solidFill>
                <a:latin typeface="system-ui"/>
              </a:rPr>
              <a:t>Caiaphas, being high priest </a:t>
            </a:r>
            <a:r>
              <a:rPr lang="en-GB" sz="2000" dirty="0">
                <a:solidFill>
                  <a:srgbClr val="000000"/>
                </a:solidFill>
                <a:latin typeface="system-ui"/>
              </a:rPr>
              <a:t>that year, said to them, “You know nothing at all, </a:t>
            </a:r>
            <a:r>
              <a:rPr lang="en-GB" sz="2000" dirty="0" smtClean="0">
                <a:solidFill>
                  <a:srgbClr val="000000"/>
                </a:solidFill>
                <a:latin typeface="system-ui"/>
              </a:rPr>
              <a:t>nor </a:t>
            </a:r>
            <a:r>
              <a:rPr lang="en-GB" sz="2000" dirty="0">
                <a:solidFill>
                  <a:srgbClr val="000000"/>
                </a:solidFill>
                <a:latin typeface="system-ui"/>
              </a:rPr>
              <a:t>do you consider that it is advantageous for us that one man should die for the people, and that the whole nation not perish.” </a:t>
            </a:r>
            <a:r>
              <a:rPr lang="en-GB" sz="2000" dirty="0" smtClean="0">
                <a:solidFill>
                  <a:srgbClr val="000000"/>
                </a:solidFill>
                <a:latin typeface="system-ui"/>
              </a:rPr>
              <a:t>Now </a:t>
            </a:r>
            <a:r>
              <a:rPr lang="en-GB" sz="2000" dirty="0">
                <a:solidFill>
                  <a:srgbClr val="000000"/>
                </a:solidFill>
                <a:latin typeface="system-ui"/>
              </a:rPr>
              <a:t>he didn’t say this of himself, but </a:t>
            </a:r>
            <a:r>
              <a:rPr lang="en-GB" sz="2000" b="1" dirty="0">
                <a:solidFill>
                  <a:srgbClr val="000000"/>
                </a:solidFill>
                <a:latin typeface="system-ui"/>
              </a:rPr>
              <a:t>being high priest that year, he prophesied that Jesus would die for the nation, </a:t>
            </a:r>
            <a:r>
              <a:rPr lang="en-GB" sz="2000" b="1" dirty="0" smtClean="0">
                <a:solidFill>
                  <a:srgbClr val="000000"/>
                </a:solidFill>
                <a:latin typeface="system-ui"/>
              </a:rPr>
              <a:t>and </a:t>
            </a:r>
            <a:r>
              <a:rPr lang="en-GB" sz="2000" b="1" dirty="0">
                <a:solidFill>
                  <a:srgbClr val="000000"/>
                </a:solidFill>
                <a:latin typeface="system-ui"/>
              </a:rPr>
              <a:t>not for the nation only, but that he might also gather together into one the children of God who are scattered abroad.</a:t>
            </a:r>
            <a:r>
              <a:rPr lang="en-GB" sz="2000" dirty="0">
                <a:solidFill>
                  <a:srgbClr val="000000"/>
                </a:solidFill>
                <a:latin typeface="system-ui"/>
              </a:rPr>
              <a:t> </a:t>
            </a:r>
            <a:r>
              <a:rPr lang="en-GB" sz="2000" dirty="0" smtClean="0">
                <a:solidFill>
                  <a:srgbClr val="000000"/>
                </a:solidFill>
                <a:latin typeface="system-ui"/>
              </a:rPr>
              <a:t>So </a:t>
            </a:r>
            <a:r>
              <a:rPr lang="en-GB" sz="2000" dirty="0">
                <a:solidFill>
                  <a:srgbClr val="000000"/>
                </a:solidFill>
                <a:latin typeface="system-ui"/>
              </a:rPr>
              <a:t>from that day forward </a:t>
            </a:r>
            <a:r>
              <a:rPr lang="en-GB" sz="2000" b="1" dirty="0">
                <a:solidFill>
                  <a:srgbClr val="000000"/>
                </a:solidFill>
                <a:latin typeface="system-ui"/>
              </a:rPr>
              <a:t>they took counsel that they might put him to death</a:t>
            </a:r>
            <a:r>
              <a:rPr lang="en-GB" sz="2000" dirty="0" smtClean="0">
                <a:solidFill>
                  <a:srgbClr val="000000"/>
                </a:solidFill>
                <a:latin typeface="system-ui"/>
              </a:rPr>
              <a:t>. John 11:49-53</a:t>
            </a:r>
            <a:endParaRPr lang="en-GB" sz="2000" dirty="0">
              <a:latin typeface="system-ui"/>
            </a:endParaRPr>
          </a:p>
        </p:txBody>
      </p:sp>
    </p:spTree>
    <p:extLst>
      <p:ext uri="{BB962C8B-B14F-4D97-AF65-F5344CB8AC3E}">
        <p14:creationId xmlns:p14="http://schemas.microsoft.com/office/powerpoint/2010/main" val="5495418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142" y="1355930"/>
            <a:ext cx="6740948" cy="707886"/>
          </a:xfrm>
          <a:prstGeom prst="rect">
            <a:avLst/>
          </a:prstGeom>
        </p:spPr>
        <p:txBody>
          <a:bodyPr wrap="none">
            <a:spAutoFit/>
          </a:bodyPr>
          <a:lstStyle/>
          <a:p>
            <a:r>
              <a:rPr lang="en-GB" sz="2000" b="1" dirty="0" smtClean="0">
                <a:solidFill>
                  <a:srgbClr val="000000"/>
                </a:solidFill>
                <a:latin typeface="system-ui"/>
              </a:rPr>
              <a:t>... and </a:t>
            </a:r>
            <a:r>
              <a:rPr lang="en-GB" sz="2000" b="1" dirty="0">
                <a:solidFill>
                  <a:srgbClr val="000000"/>
                </a:solidFill>
                <a:latin typeface="system-ui"/>
              </a:rPr>
              <a:t>I will turn my hand against </a:t>
            </a:r>
            <a:r>
              <a:rPr lang="en-GB" sz="2000" b="1" dirty="0" smtClean="0">
                <a:solidFill>
                  <a:srgbClr val="000000"/>
                </a:solidFill>
                <a:latin typeface="system-ui"/>
              </a:rPr>
              <a:t>[upon, on behalf of] </a:t>
            </a:r>
          </a:p>
          <a:p>
            <a:r>
              <a:rPr lang="en-GB" sz="2000" b="1" dirty="0" smtClean="0">
                <a:solidFill>
                  <a:srgbClr val="000000"/>
                </a:solidFill>
                <a:latin typeface="system-ui"/>
              </a:rPr>
              <a:t>the little </a:t>
            </a:r>
            <a:r>
              <a:rPr lang="en-GB" sz="2000" b="1" dirty="0">
                <a:solidFill>
                  <a:srgbClr val="000000"/>
                </a:solidFill>
                <a:latin typeface="system-ui"/>
              </a:rPr>
              <a:t>ones</a:t>
            </a:r>
            <a:r>
              <a:rPr lang="en-GB" sz="2000" b="1" dirty="0" smtClean="0">
                <a:solidFill>
                  <a:srgbClr val="000000"/>
                </a:solidFill>
                <a:latin typeface="system-ui"/>
              </a:rPr>
              <a:t>. </a:t>
            </a:r>
            <a:r>
              <a:rPr lang="en-GB" sz="2000" dirty="0" smtClean="0">
                <a:solidFill>
                  <a:srgbClr val="000000"/>
                </a:solidFill>
                <a:latin typeface="system-ui"/>
              </a:rPr>
              <a:t>13:7</a:t>
            </a:r>
            <a:endParaRPr lang="en-GB" sz="2000" dirty="0"/>
          </a:p>
        </p:txBody>
      </p:sp>
      <p:sp>
        <p:nvSpPr>
          <p:cNvPr id="3" name="TextBox 2"/>
          <p:cNvSpPr txBox="1"/>
          <p:nvPr/>
        </p:nvSpPr>
        <p:spPr>
          <a:xfrm>
            <a:off x="1095632" y="313038"/>
            <a:ext cx="4881465" cy="461665"/>
          </a:xfrm>
          <a:prstGeom prst="rect">
            <a:avLst/>
          </a:prstGeom>
          <a:noFill/>
        </p:spPr>
        <p:txBody>
          <a:bodyPr wrap="none" rtlCol="0">
            <a:spAutoFit/>
          </a:bodyPr>
          <a:lstStyle/>
          <a:p>
            <a:r>
              <a:rPr lang="en-GB" sz="2400" b="1" dirty="0" smtClean="0">
                <a:latin typeface="system-ui"/>
              </a:rPr>
              <a:t>Caring for the Poor of the Flock’</a:t>
            </a:r>
            <a:endParaRPr lang="en-GB" sz="2400" b="1" dirty="0">
              <a:latin typeface="system-ui"/>
            </a:endParaRPr>
          </a:p>
        </p:txBody>
      </p:sp>
      <p:sp>
        <p:nvSpPr>
          <p:cNvPr id="4" name="Rectangle 3"/>
          <p:cNvSpPr/>
          <p:nvPr/>
        </p:nvSpPr>
        <p:spPr>
          <a:xfrm>
            <a:off x="450142" y="2312890"/>
            <a:ext cx="6933293" cy="1631216"/>
          </a:xfrm>
          <a:prstGeom prst="rect">
            <a:avLst/>
          </a:prstGeom>
        </p:spPr>
        <p:txBody>
          <a:bodyPr wrap="square">
            <a:spAutoFit/>
          </a:bodyPr>
          <a:lstStyle/>
          <a:p>
            <a:r>
              <a:rPr lang="en-GB" sz="2000" dirty="0">
                <a:solidFill>
                  <a:srgbClr val="000000"/>
                </a:solidFill>
                <a:latin typeface="system-ui"/>
              </a:rPr>
              <a:t>I took my staff </a:t>
            </a:r>
            <a:r>
              <a:rPr lang="en-GB" sz="2000" dirty="0" smtClean="0">
                <a:solidFill>
                  <a:srgbClr val="000000"/>
                </a:solidFill>
                <a:latin typeface="system-ui"/>
              </a:rPr>
              <a:t>Favour</a:t>
            </a:r>
            <a:r>
              <a:rPr lang="en-GB" sz="2000" dirty="0">
                <a:solidFill>
                  <a:srgbClr val="000000"/>
                </a:solidFill>
                <a:latin typeface="system-ui"/>
              </a:rPr>
              <a:t>, and cut it apart, that I might break </a:t>
            </a:r>
            <a:endParaRPr lang="en-GB" sz="2000" dirty="0" smtClean="0">
              <a:solidFill>
                <a:srgbClr val="000000"/>
              </a:solidFill>
              <a:latin typeface="system-ui"/>
            </a:endParaRPr>
          </a:p>
          <a:p>
            <a:r>
              <a:rPr lang="en-GB" sz="2000" dirty="0" smtClean="0">
                <a:solidFill>
                  <a:srgbClr val="000000"/>
                </a:solidFill>
                <a:latin typeface="system-ui"/>
              </a:rPr>
              <a:t>my </a:t>
            </a:r>
            <a:r>
              <a:rPr lang="en-GB" sz="2000" dirty="0">
                <a:solidFill>
                  <a:srgbClr val="000000"/>
                </a:solidFill>
                <a:latin typeface="system-ui"/>
              </a:rPr>
              <a:t>covenant that I had made with all the peoples. </a:t>
            </a:r>
            <a:r>
              <a:rPr lang="en-GB" sz="2000" dirty="0" smtClean="0">
                <a:solidFill>
                  <a:srgbClr val="000000"/>
                </a:solidFill>
                <a:latin typeface="system-ui"/>
              </a:rPr>
              <a:t>It </a:t>
            </a:r>
            <a:r>
              <a:rPr lang="en-GB" sz="2000" dirty="0">
                <a:solidFill>
                  <a:srgbClr val="000000"/>
                </a:solidFill>
                <a:latin typeface="system-ui"/>
              </a:rPr>
              <a:t>was broken in that day; and thus </a:t>
            </a:r>
            <a:r>
              <a:rPr lang="en-GB" sz="2000" b="1" dirty="0">
                <a:solidFill>
                  <a:srgbClr val="000000"/>
                </a:solidFill>
                <a:latin typeface="system-ui"/>
              </a:rPr>
              <a:t>the poor </a:t>
            </a:r>
            <a:r>
              <a:rPr lang="en-GB" sz="2000" b="1" dirty="0" smtClean="0">
                <a:solidFill>
                  <a:srgbClr val="000000"/>
                </a:solidFill>
                <a:latin typeface="system-ui"/>
              </a:rPr>
              <a:t>[humble/afflicted] </a:t>
            </a:r>
          </a:p>
          <a:p>
            <a:r>
              <a:rPr lang="en-GB" sz="2000" b="1" dirty="0" smtClean="0">
                <a:solidFill>
                  <a:srgbClr val="000000"/>
                </a:solidFill>
                <a:latin typeface="system-ui"/>
              </a:rPr>
              <a:t>of </a:t>
            </a:r>
            <a:r>
              <a:rPr lang="en-GB" sz="2000" b="1" dirty="0">
                <a:solidFill>
                  <a:srgbClr val="000000"/>
                </a:solidFill>
                <a:latin typeface="system-ui"/>
              </a:rPr>
              <a:t>the flock that listened to me knew that it was Yahweh’s word</a:t>
            </a:r>
            <a:r>
              <a:rPr lang="en-GB" sz="2000" dirty="0" smtClean="0">
                <a:solidFill>
                  <a:srgbClr val="000000"/>
                </a:solidFill>
                <a:latin typeface="system-ui"/>
              </a:rPr>
              <a:t>. 11:10-11</a:t>
            </a:r>
            <a:endParaRPr lang="en-GB" sz="2000" dirty="0"/>
          </a:p>
        </p:txBody>
      </p:sp>
      <p:sp>
        <p:nvSpPr>
          <p:cNvPr id="5" name="Rectangle 4"/>
          <p:cNvSpPr/>
          <p:nvPr/>
        </p:nvSpPr>
        <p:spPr>
          <a:xfrm>
            <a:off x="450142" y="4070466"/>
            <a:ext cx="10640320" cy="1015663"/>
          </a:xfrm>
          <a:prstGeom prst="rect">
            <a:avLst/>
          </a:prstGeom>
        </p:spPr>
        <p:txBody>
          <a:bodyPr wrap="square">
            <a:spAutoFit/>
          </a:bodyPr>
          <a:lstStyle/>
          <a:p>
            <a:r>
              <a:rPr lang="en-GB" sz="2000" dirty="0">
                <a:solidFill>
                  <a:srgbClr val="000000"/>
                </a:solidFill>
                <a:latin typeface="system-ui"/>
              </a:rPr>
              <a:t>Then </a:t>
            </a:r>
            <a:r>
              <a:rPr lang="en-GB" sz="2000" b="1" dirty="0">
                <a:solidFill>
                  <a:srgbClr val="000000"/>
                </a:solidFill>
                <a:latin typeface="system-ui"/>
              </a:rPr>
              <a:t>Jesus said </a:t>
            </a:r>
            <a:r>
              <a:rPr lang="en-GB" sz="2000" dirty="0">
                <a:solidFill>
                  <a:srgbClr val="000000"/>
                </a:solidFill>
                <a:latin typeface="system-ui"/>
              </a:rPr>
              <a:t>to them, “All of you will be made to </a:t>
            </a:r>
            <a:r>
              <a:rPr lang="en-GB" sz="2000" dirty="0" smtClean="0">
                <a:solidFill>
                  <a:srgbClr val="000000"/>
                </a:solidFill>
                <a:latin typeface="system-ui"/>
              </a:rPr>
              <a:t>stumble because of me </a:t>
            </a:r>
            <a:r>
              <a:rPr lang="en-GB" sz="2000" dirty="0">
                <a:solidFill>
                  <a:srgbClr val="000000"/>
                </a:solidFill>
                <a:latin typeface="system-ui"/>
              </a:rPr>
              <a:t>tonight, for it is written, ‘</a:t>
            </a:r>
            <a:r>
              <a:rPr lang="en-GB" sz="2000" b="1" dirty="0">
                <a:solidFill>
                  <a:srgbClr val="000000"/>
                </a:solidFill>
                <a:latin typeface="system-ui"/>
              </a:rPr>
              <a:t>I will strike the </a:t>
            </a:r>
            <a:r>
              <a:rPr lang="en-GB" sz="2000" b="1" dirty="0" smtClean="0">
                <a:solidFill>
                  <a:srgbClr val="000000"/>
                </a:solidFill>
                <a:latin typeface="system-ui"/>
              </a:rPr>
              <a:t>shepherd, and </a:t>
            </a:r>
            <a:r>
              <a:rPr lang="en-GB" sz="2000" b="1" dirty="0">
                <a:solidFill>
                  <a:srgbClr val="000000"/>
                </a:solidFill>
                <a:latin typeface="system-ui"/>
              </a:rPr>
              <a:t>the </a:t>
            </a:r>
            <a:r>
              <a:rPr lang="en-GB" sz="2000" b="1" dirty="0" smtClean="0">
                <a:solidFill>
                  <a:srgbClr val="000000"/>
                </a:solidFill>
                <a:latin typeface="system-ui"/>
              </a:rPr>
              <a:t>sheep of the </a:t>
            </a:r>
            <a:r>
              <a:rPr lang="en-GB" sz="2000" b="1" dirty="0">
                <a:solidFill>
                  <a:srgbClr val="000000"/>
                </a:solidFill>
                <a:latin typeface="system-ui"/>
              </a:rPr>
              <a:t>flock will be scattered</a:t>
            </a:r>
            <a:r>
              <a:rPr lang="en-GB" sz="2000" b="1" dirty="0" smtClean="0">
                <a:solidFill>
                  <a:srgbClr val="000000"/>
                </a:solidFill>
                <a:latin typeface="system-ui"/>
              </a:rPr>
              <a:t>.’</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But after I am </a:t>
            </a:r>
            <a:r>
              <a:rPr lang="en-GB" sz="2000" dirty="0" smtClean="0">
                <a:solidFill>
                  <a:srgbClr val="000000"/>
                </a:solidFill>
                <a:latin typeface="system-ui"/>
              </a:rPr>
              <a:t>raised up</a:t>
            </a:r>
            <a:r>
              <a:rPr lang="en-GB" sz="2000" dirty="0">
                <a:solidFill>
                  <a:srgbClr val="000000"/>
                </a:solidFill>
                <a:latin typeface="system-ui"/>
              </a:rPr>
              <a:t>, </a:t>
            </a:r>
            <a:r>
              <a:rPr lang="en-GB" sz="2000" b="1" dirty="0">
                <a:solidFill>
                  <a:srgbClr val="000000"/>
                </a:solidFill>
                <a:latin typeface="system-ui"/>
              </a:rPr>
              <a:t>I will </a:t>
            </a:r>
            <a:r>
              <a:rPr lang="en-GB" sz="2000" b="1" dirty="0" smtClean="0">
                <a:solidFill>
                  <a:srgbClr val="000000"/>
                </a:solidFill>
                <a:latin typeface="system-ui"/>
              </a:rPr>
              <a:t>go </a:t>
            </a:r>
            <a:r>
              <a:rPr lang="en-GB" sz="2000" b="1" dirty="0">
                <a:solidFill>
                  <a:srgbClr val="000000"/>
                </a:solidFill>
                <a:latin typeface="system-ui"/>
              </a:rPr>
              <a:t>before you </a:t>
            </a:r>
            <a:r>
              <a:rPr lang="en-GB" sz="2000" b="1" dirty="0" smtClean="0">
                <a:solidFill>
                  <a:srgbClr val="000000"/>
                </a:solidFill>
                <a:latin typeface="system-ui"/>
              </a:rPr>
              <a:t>into </a:t>
            </a:r>
            <a:r>
              <a:rPr lang="en-GB" sz="2000" b="1" dirty="0">
                <a:solidFill>
                  <a:srgbClr val="000000"/>
                </a:solidFill>
                <a:latin typeface="system-ui"/>
              </a:rPr>
              <a:t>Galilee</a:t>
            </a:r>
            <a:r>
              <a:rPr lang="en-GB" sz="2000" dirty="0" smtClean="0">
                <a:solidFill>
                  <a:srgbClr val="000000"/>
                </a:solidFill>
                <a:latin typeface="system-ui"/>
              </a:rPr>
              <a:t>.” Matt.26:31-32</a:t>
            </a:r>
            <a:endParaRPr lang="en-GB" sz="2000" dirty="0"/>
          </a:p>
        </p:txBody>
      </p:sp>
      <p:sp>
        <p:nvSpPr>
          <p:cNvPr id="7" name="Rectangle 6"/>
          <p:cNvSpPr/>
          <p:nvPr/>
        </p:nvSpPr>
        <p:spPr>
          <a:xfrm>
            <a:off x="488364" y="5305338"/>
            <a:ext cx="10492674" cy="707886"/>
          </a:xfrm>
          <a:prstGeom prst="rect">
            <a:avLst/>
          </a:prstGeom>
        </p:spPr>
        <p:txBody>
          <a:bodyPr wrap="square">
            <a:spAutoFit/>
          </a:bodyPr>
          <a:lstStyle/>
          <a:p>
            <a:r>
              <a:rPr lang="en-GB" sz="2000" b="1" dirty="0">
                <a:solidFill>
                  <a:srgbClr val="000000"/>
                </a:solidFill>
                <a:latin typeface="system-ui"/>
              </a:rPr>
              <a:t>Whenever he </a:t>
            </a:r>
            <a:r>
              <a:rPr lang="en-GB" sz="2000" b="1" dirty="0" smtClean="0">
                <a:solidFill>
                  <a:srgbClr val="000000"/>
                </a:solidFill>
                <a:latin typeface="system-ui"/>
              </a:rPr>
              <a:t>[the </a:t>
            </a:r>
            <a:r>
              <a:rPr lang="en-GB" sz="2000" b="1" smtClean="0">
                <a:solidFill>
                  <a:srgbClr val="000000"/>
                </a:solidFill>
                <a:latin typeface="system-ui"/>
              </a:rPr>
              <a:t>Good Shepherd] brings </a:t>
            </a:r>
            <a:r>
              <a:rPr lang="en-GB" sz="2000" b="1" dirty="0">
                <a:solidFill>
                  <a:srgbClr val="000000"/>
                </a:solidFill>
                <a:latin typeface="system-ui"/>
              </a:rPr>
              <a:t>out his own sheep,</a:t>
            </a:r>
            <a:r>
              <a:rPr lang="en-GB" sz="2000" dirty="0">
                <a:solidFill>
                  <a:srgbClr val="000000"/>
                </a:solidFill>
                <a:latin typeface="system-ui"/>
              </a:rPr>
              <a:t> </a:t>
            </a:r>
            <a:r>
              <a:rPr lang="en-GB" sz="2000" b="1" dirty="0">
                <a:solidFill>
                  <a:srgbClr val="000000"/>
                </a:solidFill>
                <a:latin typeface="system-ui"/>
              </a:rPr>
              <a:t>he goes before them</a:t>
            </a:r>
            <a:r>
              <a:rPr lang="en-GB" sz="2000" dirty="0">
                <a:solidFill>
                  <a:srgbClr val="000000"/>
                </a:solidFill>
                <a:latin typeface="system-ui"/>
              </a:rPr>
              <a:t>, and the sheep follow him, for they know his voice</a:t>
            </a:r>
            <a:r>
              <a:rPr lang="en-GB" sz="2000" dirty="0" smtClean="0">
                <a:solidFill>
                  <a:srgbClr val="000000"/>
                </a:solidFill>
                <a:latin typeface="system-ui"/>
              </a:rPr>
              <a:t>. John 10:4</a:t>
            </a:r>
            <a:endParaRPr lang="en-GB" sz="2000" dirty="0"/>
          </a:p>
        </p:txBody>
      </p:sp>
    </p:spTree>
    <p:extLst>
      <p:ext uri="{BB962C8B-B14F-4D97-AF65-F5344CB8AC3E}">
        <p14:creationId xmlns:p14="http://schemas.microsoft.com/office/powerpoint/2010/main" val="3330204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26" y="896031"/>
            <a:ext cx="7669426" cy="5016758"/>
          </a:xfrm>
          <a:prstGeom prst="rect">
            <a:avLst/>
          </a:prstGeom>
        </p:spPr>
        <p:txBody>
          <a:bodyPr wrap="square">
            <a:spAutoFit/>
          </a:bodyPr>
          <a:lstStyle/>
          <a:p>
            <a:r>
              <a:rPr lang="en-GB" sz="2000" dirty="0">
                <a:solidFill>
                  <a:srgbClr val="000000"/>
                </a:solidFill>
                <a:latin typeface="system-ui"/>
              </a:rPr>
              <a:t>“Ah </a:t>
            </a:r>
            <a:r>
              <a:rPr lang="en-GB" sz="2000" b="1" dirty="0">
                <a:solidFill>
                  <a:srgbClr val="000000"/>
                </a:solidFill>
                <a:latin typeface="system-ui"/>
              </a:rPr>
              <a:t>Lord Yahweh! Behold, you have made the </a:t>
            </a:r>
            <a:endParaRPr lang="en-GB" sz="2000" b="1" dirty="0" smtClean="0">
              <a:solidFill>
                <a:srgbClr val="000000"/>
              </a:solidFill>
              <a:latin typeface="system-ui"/>
            </a:endParaRPr>
          </a:p>
          <a:p>
            <a:r>
              <a:rPr lang="en-GB" sz="2000" b="1" dirty="0" smtClean="0">
                <a:solidFill>
                  <a:srgbClr val="000000"/>
                </a:solidFill>
                <a:latin typeface="system-ui"/>
              </a:rPr>
              <a:t>heavens and </a:t>
            </a:r>
            <a:r>
              <a:rPr lang="en-GB" sz="2000" b="1" dirty="0">
                <a:solidFill>
                  <a:srgbClr val="000000"/>
                </a:solidFill>
                <a:latin typeface="system-ui"/>
              </a:rPr>
              <a:t>the earth by your great power and by </a:t>
            </a:r>
            <a:endParaRPr lang="en-GB" sz="2000" b="1" dirty="0" smtClean="0">
              <a:solidFill>
                <a:srgbClr val="000000"/>
              </a:solidFill>
              <a:latin typeface="system-ui"/>
            </a:endParaRPr>
          </a:p>
          <a:p>
            <a:r>
              <a:rPr lang="en-GB" sz="2000" b="1" dirty="0" smtClean="0">
                <a:solidFill>
                  <a:srgbClr val="000000"/>
                </a:solidFill>
                <a:latin typeface="system-ui"/>
              </a:rPr>
              <a:t>your outstretched </a:t>
            </a:r>
            <a:r>
              <a:rPr lang="en-GB" sz="2000" b="1" dirty="0">
                <a:solidFill>
                  <a:srgbClr val="000000"/>
                </a:solidFill>
                <a:latin typeface="system-ui"/>
              </a:rPr>
              <a:t>arm. There is nothing too hard </a:t>
            </a:r>
            <a:r>
              <a:rPr lang="en-GB" sz="2000" b="1" dirty="0" smtClean="0">
                <a:solidFill>
                  <a:srgbClr val="000000"/>
                </a:solidFill>
                <a:latin typeface="system-ui"/>
              </a:rPr>
              <a:t>for</a:t>
            </a:r>
          </a:p>
          <a:p>
            <a:r>
              <a:rPr lang="en-GB" sz="2000" b="1" dirty="0" smtClean="0">
                <a:solidFill>
                  <a:srgbClr val="000000"/>
                </a:solidFill>
                <a:latin typeface="system-ui"/>
              </a:rPr>
              <a:t>you</a:t>
            </a:r>
            <a:r>
              <a:rPr lang="en-GB" sz="2000" b="1" dirty="0">
                <a:solidFill>
                  <a:srgbClr val="000000"/>
                </a:solidFill>
                <a:latin typeface="system-ui"/>
              </a:rPr>
              <a:t>.</a:t>
            </a:r>
            <a:r>
              <a:rPr lang="en-GB" sz="2000" dirty="0">
                <a:solidFill>
                  <a:srgbClr val="000000"/>
                </a:solidFill>
                <a:latin typeface="system-ui"/>
              </a:rPr>
              <a:t> You show loving kindness to thousands, and repay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iniquity of the fathers into the bosom of their children </a:t>
            </a:r>
            <a:endParaRPr lang="en-GB" sz="2000" dirty="0" smtClean="0">
              <a:solidFill>
                <a:srgbClr val="000000"/>
              </a:solidFill>
              <a:latin typeface="system-ui"/>
            </a:endParaRPr>
          </a:p>
          <a:p>
            <a:r>
              <a:rPr lang="en-GB" sz="2000" dirty="0" smtClean="0">
                <a:solidFill>
                  <a:srgbClr val="000000"/>
                </a:solidFill>
                <a:latin typeface="system-ui"/>
              </a:rPr>
              <a:t>after </a:t>
            </a:r>
            <a:r>
              <a:rPr lang="en-GB" sz="2000" dirty="0">
                <a:solidFill>
                  <a:srgbClr val="000000"/>
                </a:solidFill>
                <a:latin typeface="system-ui"/>
              </a:rPr>
              <a:t>them. </a:t>
            </a:r>
            <a:r>
              <a:rPr lang="en-GB" sz="2000" b="1" dirty="0">
                <a:solidFill>
                  <a:srgbClr val="000000"/>
                </a:solidFill>
                <a:latin typeface="system-ui"/>
              </a:rPr>
              <a:t>The great, the mighty God, the </a:t>
            </a:r>
            <a:r>
              <a:rPr lang="en-GB" b="1" dirty="0">
                <a:solidFill>
                  <a:srgbClr val="000000"/>
                </a:solidFill>
                <a:latin typeface="system-ui"/>
              </a:rPr>
              <a:t>LORD</a:t>
            </a:r>
            <a:r>
              <a:rPr lang="en-GB" sz="2000" b="1" dirty="0">
                <a:solidFill>
                  <a:srgbClr val="000000"/>
                </a:solidFill>
                <a:latin typeface="system-ui"/>
              </a:rPr>
              <a:t> of </a:t>
            </a:r>
            <a:endParaRPr lang="en-GB" sz="2000" b="1" dirty="0" smtClean="0">
              <a:solidFill>
                <a:srgbClr val="000000"/>
              </a:solidFill>
              <a:latin typeface="system-ui"/>
            </a:endParaRPr>
          </a:p>
          <a:p>
            <a:r>
              <a:rPr lang="en-GB" sz="2000" b="1" dirty="0" smtClean="0">
                <a:solidFill>
                  <a:srgbClr val="000000"/>
                </a:solidFill>
                <a:latin typeface="system-ui"/>
              </a:rPr>
              <a:t>Hosts</a:t>
            </a:r>
            <a:r>
              <a:rPr lang="en-GB" sz="2000" b="1" dirty="0">
                <a:solidFill>
                  <a:srgbClr val="000000"/>
                </a:solidFill>
                <a:latin typeface="system-ui"/>
              </a:rPr>
              <a:t> </a:t>
            </a:r>
            <a:r>
              <a:rPr lang="en-GB" sz="2000" b="1" dirty="0" smtClean="0">
                <a:solidFill>
                  <a:srgbClr val="000000"/>
                </a:solidFill>
                <a:latin typeface="system-ui"/>
              </a:rPr>
              <a:t>is </a:t>
            </a:r>
            <a:r>
              <a:rPr lang="en-GB" sz="2000" b="1" dirty="0">
                <a:solidFill>
                  <a:srgbClr val="000000"/>
                </a:solidFill>
                <a:latin typeface="system-ui"/>
              </a:rPr>
              <a:t>your name: great in counsel, and </a:t>
            </a:r>
            <a:r>
              <a:rPr lang="en-GB" sz="2000" b="1" dirty="0" smtClean="0">
                <a:solidFill>
                  <a:srgbClr val="000000"/>
                </a:solidFill>
                <a:latin typeface="system-ui"/>
              </a:rPr>
              <a:t>mighty</a:t>
            </a:r>
          </a:p>
          <a:p>
            <a:r>
              <a:rPr lang="en-GB" sz="2000" b="1" dirty="0" smtClean="0">
                <a:solidFill>
                  <a:srgbClr val="000000"/>
                </a:solidFill>
                <a:latin typeface="system-ui"/>
              </a:rPr>
              <a:t>in </a:t>
            </a:r>
            <a:r>
              <a:rPr lang="en-GB" sz="2000" b="1" dirty="0">
                <a:solidFill>
                  <a:srgbClr val="000000"/>
                </a:solidFill>
                <a:latin typeface="system-ui"/>
              </a:rPr>
              <a:t>work</a:t>
            </a:r>
            <a:r>
              <a:rPr lang="en-GB" sz="2000" dirty="0">
                <a:solidFill>
                  <a:srgbClr val="000000"/>
                </a:solidFill>
                <a:latin typeface="system-ui"/>
              </a:rPr>
              <a:t>; whose eyes are open to all the ways of the </a:t>
            </a:r>
            <a:endParaRPr lang="en-GB" sz="2000" dirty="0" smtClean="0">
              <a:solidFill>
                <a:srgbClr val="000000"/>
              </a:solidFill>
              <a:latin typeface="system-ui"/>
            </a:endParaRPr>
          </a:p>
          <a:p>
            <a:r>
              <a:rPr lang="en-GB" sz="2000" dirty="0" smtClean="0">
                <a:solidFill>
                  <a:srgbClr val="000000"/>
                </a:solidFill>
                <a:latin typeface="system-ui"/>
              </a:rPr>
              <a:t>children </a:t>
            </a:r>
            <a:r>
              <a:rPr lang="en-GB" sz="2000" dirty="0">
                <a:solidFill>
                  <a:srgbClr val="000000"/>
                </a:solidFill>
                <a:latin typeface="system-ui"/>
              </a:rPr>
              <a:t>of men, to give everyone according to his ways, </a:t>
            </a:r>
            <a:endParaRPr lang="en-GB" sz="2000" dirty="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according </a:t>
            </a:r>
            <a:r>
              <a:rPr lang="en-GB" sz="2000" dirty="0" smtClean="0">
                <a:solidFill>
                  <a:srgbClr val="000000"/>
                </a:solidFill>
                <a:latin typeface="system-ui"/>
              </a:rPr>
              <a:t>to </a:t>
            </a:r>
            <a:r>
              <a:rPr lang="en-GB" sz="2000" dirty="0">
                <a:solidFill>
                  <a:srgbClr val="000000"/>
                </a:solidFill>
                <a:latin typeface="system-ui"/>
              </a:rPr>
              <a:t>the fruit of his doings;</a:t>
            </a:r>
            <a:endParaRPr lang="en-GB" sz="2000" b="0" i="0" dirty="0" smtClean="0">
              <a:solidFill>
                <a:srgbClr val="000000"/>
              </a:solidFill>
              <a:effectLst/>
              <a:latin typeface="system-ui"/>
            </a:endParaRPr>
          </a:p>
          <a:p>
            <a:endParaRPr lang="en-GB" sz="2000" b="0" i="0" dirty="0" smtClean="0">
              <a:solidFill>
                <a:srgbClr val="000000"/>
              </a:solidFill>
              <a:effectLst/>
              <a:latin typeface="system-ui"/>
            </a:endParaRPr>
          </a:p>
          <a:p>
            <a:r>
              <a:rPr lang="en-GB" sz="2000" b="0" i="0" dirty="0" smtClean="0">
                <a:solidFill>
                  <a:srgbClr val="000000"/>
                </a:solidFill>
                <a:effectLst/>
                <a:latin typeface="system-ui"/>
              </a:rPr>
              <a:t>Then </a:t>
            </a:r>
            <a:r>
              <a:rPr lang="en-GB" sz="2000" b="1" i="0" dirty="0" smtClean="0">
                <a:solidFill>
                  <a:srgbClr val="000000"/>
                </a:solidFill>
                <a:effectLst/>
                <a:latin typeface="system-ui"/>
              </a:rPr>
              <a:t>Yahweh’s word </a:t>
            </a:r>
            <a:r>
              <a:rPr lang="en-GB" sz="2000" b="0" i="0" dirty="0" smtClean="0">
                <a:solidFill>
                  <a:srgbClr val="000000"/>
                </a:solidFill>
                <a:effectLst/>
                <a:latin typeface="system-ui"/>
              </a:rPr>
              <a:t>came to Jeremiah, saying, </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a:t>
            </a:r>
            <a:r>
              <a:rPr lang="en-GB" sz="2000" b="1" i="0" dirty="0" smtClean="0">
                <a:solidFill>
                  <a:srgbClr val="000000"/>
                </a:solidFill>
                <a:effectLst/>
                <a:latin typeface="system-ui"/>
              </a:rPr>
              <a:t>Behold, I am Yahweh, the God of all flesh. Is there anything too hard for me?</a:t>
            </a:r>
            <a:r>
              <a:rPr lang="en-GB" sz="2000" b="0" i="0" dirty="0" smtClean="0">
                <a:solidFill>
                  <a:srgbClr val="000000"/>
                </a:solidFill>
                <a:effectLst/>
                <a:latin typeface="system-ui"/>
              </a:rPr>
              <a:t> </a:t>
            </a:r>
            <a:r>
              <a:rPr lang="en-GB" sz="2000" i="0" dirty="0" smtClean="0">
                <a:solidFill>
                  <a:srgbClr val="000000"/>
                </a:solidFill>
                <a:effectLst/>
                <a:latin typeface="system-ui"/>
              </a:rPr>
              <a:t>Therefore</a:t>
            </a:r>
            <a:r>
              <a:rPr lang="en-GB" sz="2000" b="1" i="0" dirty="0" smtClean="0">
                <a:solidFill>
                  <a:srgbClr val="000000"/>
                </a:solidFill>
                <a:effectLst/>
                <a:latin typeface="system-ui"/>
              </a:rPr>
              <a:t> Yahweh says: Behold, I will give </a:t>
            </a:r>
            <a:r>
              <a:rPr lang="en-GB" sz="2000" b="0" i="0" dirty="0" smtClean="0">
                <a:solidFill>
                  <a:srgbClr val="000000"/>
                </a:solidFill>
                <a:effectLst/>
                <a:latin typeface="system-ui"/>
              </a:rPr>
              <a:t>this city into the hand of the Chaldeans, and into the hand of Nebuchadnezzar king of Babylon, and he will take it. Jer. </a:t>
            </a:r>
            <a:r>
              <a:rPr lang="en-GB" sz="2000" dirty="0" smtClean="0">
                <a:solidFill>
                  <a:srgbClr val="000000"/>
                </a:solidFill>
                <a:latin typeface="system-ui"/>
              </a:rPr>
              <a:t>32:</a:t>
            </a:r>
            <a:r>
              <a:rPr lang="en-GB" sz="2000" b="0" i="0" dirty="0" smtClean="0">
                <a:solidFill>
                  <a:srgbClr val="000000"/>
                </a:solidFill>
                <a:effectLst/>
                <a:latin typeface="system-ui"/>
              </a:rPr>
              <a:t>17-19, 26-28</a:t>
            </a:r>
            <a:endParaRPr lang="en-GB" sz="2000" dirty="0"/>
          </a:p>
        </p:txBody>
      </p:sp>
      <p:sp>
        <p:nvSpPr>
          <p:cNvPr id="3" name="TextBox 2"/>
          <p:cNvSpPr txBox="1"/>
          <p:nvPr/>
        </p:nvSpPr>
        <p:spPr>
          <a:xfrm>
            <a:off x="1416908" y="280087"/>
            <a:ext cx="3353803" cy="461665"/>
          </a:xfrm>
          <a:prstGeom prst="rect">
            <a:avLst/>
          </a:prstGeom>
          <a:noFill/>
        </p:spPr>
        <p:txBody>
          <a:bodyPr wrap="none" rtlCol="0">
            <a:spAutoFit/>
          </a:bodyPr>
          <a:lstStyle/>
          <a:p>
            <a:r>
              <a:rPr lang="en-GB" sz="2400" b="1" dirty="0" smtClean="0">
                <a:latin typeface="system-ui"/>
              </a:rPr>
              <a:t>The Omnipotent </a:t>
            </a:r>
            <a:r>
              <a:rPr lang="en-GB" sz="2000" b="1" dirty="0" smtClean="0">
                <a:latin typeface="system-ui"/>
              </a:rPr>
              <a:t>LORD</a:t>
            </a:r>
            <a:endParaRPr lang="en-GB" sz="2000" b="1" dirty="0">
              <a:latin typeface="system-ui"/>
            </a:endParaRPr>
          </a:p>
        </p:txBody>
      </p:sp>
    </p:spTree>
    <p:extLst>
      <p:ext uri="{BB962C8B-B14F-4D97-AF65-F5344CB8AC3E}">
        <p14:creationId xmlns:p14="http://schemas.microsoft.com/office/powerpoint/2010/main" val="1820185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5806" y="288324"/>
            <a:ext cx="3139001" cy="461665"/>
          </a:xfrm>
          <a:prstGeom prst="rect">
            <a:avLst/>
          </a:prstGeom>
          <a:noFill/>
        </p:spPr>
        <p:txBody>
          <a:bodyPr wrap="none" rtlCol="0">
            <a:spAutoFit/>
          </a:bodyPr>
          <a:lstStyle/>
          <a:p>
            <a:r>
              <a:rPr lang="en-GB" sz="2400" b="1" dirty="0" smtClean="0">
                <a:latin typeface="system-ui"/>
              </a:rPr>
              <a:t>When? - In That Day</a:t>
            </a:r>
            <a:endParaRPr lang="en-GB" sz="2400" b="1" dirty="0">
              <a:latin typeface="system-ui"/>
            </a:endParaRPr>
          </a:p>
        </p:txBody>
      </p:sp>
      <p:sp>
        <p:nvSpPr>
          <p:cNvPr id="4" name="Rectangle 3"/>
          <p:cNvSpPr/>
          <p:nvPr/>
        </p:nvSpPr>
        <p:spPr>
          <a:xfrm>
            <a:off x="626076" y="1525652"/>
            <a:ext cx="6096000" cy="2554545"/>
          </a:xfrm>
          <a:prstGeom prst="rect">
            <a:avLst/>
          </a:prstGeom>
        </p:spPr>
        <p:txBody>
          <a:bodyPr>
            <a:spAutoFit/>
          </a:bodyPr>
          <a:lstStyle/>
          <a:p>
            <a:r>
              <a:rPr lang="en-GB" sz="2000" dirty="0">
                <a:solidFill>
                  <a:srgbClr val="000000"/>
                </a:solidFill>
                <a:latin typeface="system-ui"/>
              </a:rPr>
              <a:t>“Behold, I will make Jerusalem a cup of reeling to </a:t>
            </a:r>
            <a:endParaRPr lang="en-GB" sz="2000" dirty="0" smtClean="0">
              <a:solidFill>
                <a:srgbClr val="000000"/>
              </a:solidFill>
              <a:latin typeface="system-ui"/>
            </a:endParaRPr>
          </a:p>
          <a:p>
            <a:r>
              <a:rPr lang="en-GB" sz="2000" b="1" dirty="0" smtClean="0">
                <a:solidFill>
                  <a:srgbClr val="000000"/>
                </a:solidFill>
                <a:latin typeface="system-ui"/>
              </a:rPr>
              <a:t>all </a:t>
            </a:r>
            <a:r>
              <a:rPr lang="en-GB" sz="2000" b="1" dirty="0">
                <a:solidFill>
                  <a:srgbClr val="000000"/>
                </a:solidFill>
                <a:latin typeface="system-ui"/>
              </a:rPr>
              <a:t>the surrounding peoples</a:t>
            </a:r>
            <a:r>
              <a:rPr lang="en-GB" sz="2000" dirty="0">
                <a:solidFill>
                  <a:srgbClr val="000000"/>
                </a:solidFill>
                <a:latin typeface="system-ui"/>
              </a:rPr>
              <a:t>, and it will also be on Judah in </a:t>
            </a:r>
            <a:r>
              <a:rPr lang="en-GB" sz="2000" b="1" dirty="0">
                <a:solidFill>
                  <a:srgbClr val="000000"/>
                </a:solidFill>
                <a:latin typeface="system-ui"/>
              </a:rPr>
              <a:t>the siege against Jerusalem</a:t>
            </a:r>
            <a:r>
              <a:rPr lang="en-GB" sz="2000" dirty="0">
                <a:solidFill>
                  <a:srgbClr val="000000"/>
                </a:solidFill>
                <a:latin typeface="system-ui"/>
              </a:rPr>
              <a:t>. </a:t>
            </a:r>
            <a:r>
              <a:rPr lang="en-GB" sz="2000" b="1" dirty="0" smtClean="0">
                <a:solidFill>
                  <a:srgbClr val="000000"/>
                </a:solidFill>
                <a:latin typeface="system-ui"/>
              </a:rPr>
              <a:t>It </a:t>
            </a:r>
            <a:r>
              <a:rPr lang="en-GB" sz="2000" b="1" dirty="0">
                <a:solidFill>
                  <a:srgbClr val="000000"/>
                </a:solidFill>
                <a:latin typeface="system-ui"/>
              </a:rPr>
              <a:t>will happen in that day</a:t>
            </a:r>
            <a:r>
              <a:rPr lang="en-GB" sz="2000" dirty="0">
                <a:solidFill>
                  <a:srgbClr val="000000"/>
                </a:solidFill>
                <a:latin typeface="system-ui"/>
              </a:rPr>
              <a:t>, that I will make Jerusalem a burdensome stone for all the peoples. All who burden themselves with it will be severely wounded, and </a:t>
            </a:r>
            <a:r>
              <a:rPr lang="en-GB" sz="2000" b="1" dirty="0">
                <a:solidFill>
                  <a:srgbClr val="000000"/>
                </a:solidFill>
                <a:latin typeface="system-ui"/>
              </a:rPr>
              <a:t>all the nations of the earth </a:t>
            </a:r>
            <a:r>
              <a:rPr lang="en-GB" sz="2000" dirty="0">
                <a:solidFill>
                  <a:srgbClr val="000000"/>
                </a:solidFill>
                <a:latin typeface="system-ui"/>
              </a:rPr>
              <a:t>will be gathered together against it</a:t>
            </a:r>
            <a:r>
              <a:rPr lang="en-GB" sz="2000" dirty="0" smtClean="0">
                <a:solidFill>
                  <a:srgbClr val="000000"/>
                </a:solidFill>
                <a:latin typeface="system-ui"/>
              </a:rPr>
              <a:t>. 12:2-3</a:t>
            </a:r>
            <a:endParaRPr lang="en-GB" dirty="0"/>
          </a:p>
        </p:txBody>
      </p:sp>
      <p:sp>
        <p:nvSpPr>
          <p:cNvPr id="5" name="TextBox 4"/>
          <p:cNvSpPr txBox="1"/>
          <p:nvPr/>
        </p:nvSpPr>
        <p:spPr>
          <a:xfrm>
            <a:off x="1598141" y="976608"/>
            <a:ext cx="3373039" cy="400110"/>
          </a:xfrm>
          <a:prstGeom prst="rect">
            <a:avLst/>
          </a:prstGeom>
          <a:noFill/>
        </p:spPr>
        <p:txBody>
          <a:bodyPr wrap="none" rtlCol="0">
            <a:spAutoFit/>
          </a:bodyPr>
          <a:lstStyle/>
          <a:p>
            <a:r>
              <a:rPr lang="en-GB" sz="2000" b="1" dirty="0" smtClean="0">
                <a:latin typeface="system-ui"/>
              </a:rPr>
              <a:t>14 times in chapters 12-14</a:t>
            </a:r>
            <a:endParaRPr lang="en-GB" sz="2000" b="1" dirty="0">
              <a:latin typeface="system-ui"/>
            </a:endParaRPr>
          </a:p>
        </p:txBody>
      </p:sp>
      <p:sp>
        <p:nvSpPr>
          <p:cNvPr id="6" name="Rectangle 5"/>
          <p:cNvSpPr/>
          <p:nvPr/>
        </p:nvSpPr>
        <p:spPr>
          <a:xfrm>
            <a:off x="626076" y="4341511"/>
            <a:ext cx="6969210" cy="1938992"/>
          </a:xfrm>
          <a:prstGeom prst="rect">
            <a:avLst/>
          </a:prstGeom>
        </p:spPr>
        <p:txBody>
          <a:bodyPr wrap="square">
            <a:spAutoFit/>
          </a:bodyPr>
          <a:lstStyle/>
          <a:p>
            <a:r>
              <a:rPr lang="en-GB" sz="2000" b="0" i="0" dirty="0" smtClean="0">
                <a:solidFill>
                  <a:srgbClr val="000000"/>
                </a:solidFill>
                <a:effectLst/>
                <a:latin typeface="system-ui"/>
              </a:rPr>
              <a:t>They asked him, “</a:t>
            </a:r>
            <a:r>
              <a:rPr lang="en-GB" sz="2000" b="1" i="0" dirty="0" smtClean="0">
                <a:solidFill>
                  <a:srgbClr val="000000"/>
                </a:solidFill>
                <a:effectLst/>
                <a:latin typeface="system-ui"/>
              </a:rPr>
              <a:t>Teacher, so when will these things be? </a:t>
            </a:r>
            <a:r>
              <a:rPr lang="en-GB" sz="2000" b="0" i="0" dirty="0" smtClean="0">
                <a:solidFill>
                  <a:srgbClr val="000000"/>
                </a:solidFill>
                <a:effectLst/>
                <a:latin typeface="system-ui"/>
              </a:rPr>
              <a:t>What is the sign that these things are about to happen?” ... </a:t>
            </a:r>
            <a:r>
              <a:rPr lang="en-GB" sz="2000" b="1" dirty="0">
                <a:solidFill>
                  <a:srgbClr val="000000"/>
                </a:solidFill>
                <a:latin typeface="system-ui"/>
              </a:rPr>
              <a:t>when you see Jerusalem surrounded by armies</a:t>
            </a:r>
            <a:r>
              <a:rPr lang="en-GB" sz="2000" dirty="0">
                <a:solidFill>
                  <a:srgbClr val="000000"/>
                </a:solidFill>
                <a:latin typeface="system-ui"/>
              </a:rPr>
              <a:t>, </a:t>
            </a:r>
            <a:r>
              <a:rPr lang="en-GB" sz="2000" b="1" dirty="0">
                <a:solidFill>
                  <a:srgbClr val="000000"/>
                </a:solidFill>
                <a:latin typeface="system-ui"/>
              </a:rPr>
              <a:t>then know </a:t>
            </a:r>
            <a:r>
              <a:rPr lang="en-GB" sz="2000" dirty="0">
                <a:solidFill>
                  <a:srgbClr val="000000"/>
                </a:solidFill>
                <a:latin typeface="system-ui"/>
              </a:rPr>
              <a:t>that its desolation is at </a:t>
            </a:r>
            <a:r>
              <a:rPr lang="en-GB" sz="2000" dirty="0" smtClean="0">
                <a:solidFill>
                  <a:srgbClr val="000000"/>
                </a:solidFill>
                <a:latin typeface="system-ui"/>
              </a:rPr>
              <a:t>hand ... </a:t>
            </a:r>
            <a:r>
              <a:rPr lang="en-GB" sz="2000" b="1" dirty="0" smtClean="0">
                <a:solidFill>
                  <a:srgbClr val="000000"/>
                </a:solidFill>
                <a:latin typeface="system-ui"/>
              </a:rPr>
              <a:t>then </a:t>
            </a:r>
            <a:r>
              <a:rPr lang="en-GB" sz="2000" b="1" dirty="0">
                <a:solidFill>
                  <a:srgbClr val="000000"/>
                </a:solidFill>
                <a:latin typeface="system-ui"/>
              </a:rPr>
              <a:t>they will see the Son of Man coming in a cloud with power and great glory</a:t>
            </a:r>
            <a:r>
              <a:rPr lang="en-GB" sz="2000" dirty="0">
                <a:solidFill>
                  <a:srgbClr val="000000"/>
                </a:solidFill>
                <a:latin typeface="system-ui"/>
              </a:rPr>
              <a:t>. </a:t>
            </a:r>
            <a:r>
              <a:rPr lang="en-GB" sz="2000" dirty="0" smtClean="0">
                <a:solidFill>
                  <a:srgbClr val="000000"/>
                </a:solidFill>
                <a:latin typeface="system-ui"/>
              </a:rPr>
              <a:t>Luke 21:7, 20, 27.</a:t>
            </a:r>
            <a:endParaRPr lang="en-GB" sz="2000" dirty="0"/>
          </a:p>
        </p:txBody>
      </p:sp>
    </p:spTree>
    <p:extLst>
      <p:ext uri="{BB962C8B-B14F-4D97-AF65-F5344CB8AC3E}">
        <p14:creationId xmlns:p14="http://schemas.microsoft.com/office/powerpoint/2010/main" val="1122190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8140" y="288324"/>
            <a:ext cx="3431773" cy="461665"/>
          </a:xfrm>
          <a:prstGeom prst="rect">
            <a:avLst/>
          </a:prstGeom>
          <a:noFill/>
        </p:spPr>
        <p:txBody>
          <a:bodyPr wrap="none" rtlCol="0">
            <a:spAutoFit/>
          </a:bodyPr>
          <a:lstStyle/>
          <a:p>
            <a:r>
              <a:rPr lang="en-GB" sz="2400" b="1" dirty="0" smtClean="0">
                <a:latin typeface="system-ui"/>
              </a:rPr>
              <a:t>Two Parallel Accounts</a:t>
            </a:r>
            <a:endParaRPr lang="en-GB" sz="2400" b="1" dirty="0">
              <a:latin typeface="system-ui"/>
            </a:endParaRPr>
          </a:p>
        </p:txBody>
      </p:sp>
      <p:sp>
        <p:nvSpPr>
          <p:cNvPr id="3" name="TextBox 2"/>
          <p:cNvSpPr txBox="1"/>
          <p:nvPr/>
        </p:nvSpPr>
        <p:spPr>
          <a:xfrm>
            <a:off x="156519" y="749989"/>
            <a:ext cx="473206" cy="400110"/>
          </a:xfrm>
          <a:prstGeom prst="rect">
            <a:avLst/>
          </a:prstGeom>
          <a:noFill/>
        </p:spPr>
        <p:txBody>
          <a:bodyPr wrap="none" rtlCol="0">
            <a:spAutoFit/>
          </a:bodyPr>
          <a:lstStyle/>
          <a:p>
            <a:pPr marL="285750" indent="-285750">
              <a:buFont typeface="Arial" panose="020B0604020202020204" pitchFamily="34" charset="0"/>
              <a:buChar char="•"/>
            </a:pPr>
            <a:endParaRPr lang="en-GB" sz="2000" b="1" dirty="0">
              <a:latin typeface="system-ui"/>
            </a:endParaRPr>
          </a:p>
        </p:txBody>
      </p:sp>
      <p:sp>
        <p:nvSpPr>
          <p:cNvPr id="4" name="Rectangle 3"/>
          <p:cNvSpPr/>
          <p:nvPr/>
        </p:nvSpPr>
        <p:spPr>
          <a:xfrm>
            <a:off x="393122" y="1244449"/>
            <a:ext cx="7020342" cy="5016758"/>
          </a:xfrm>
          <a:prstGeom prst="rect">
            <a:avLst/>
          </a:prstGeom>
        </p:spPr>
        <p:txBody>
          <a:bodyPr wrap="square">
            <a:spAutoFit/>
          </a:bodyPr>
          <a:lstStyle/>
          <a:p>
            <a:r>
              <a:rPr lang="en-GB" sz="2000" b="1" dirty="0">
                <a:solidFill>
                  <a:srgbClr val="000000"/>
                </a:solidFill>
                <a:latin typeface="system-ui"/>
              </a:rPr>
              <a:t>“Behold, I will make Jerusalem a cup of reeling </a:t>
            </a:r>
            <a:endParaRPr lang="en-GB" sz="2000" b="1" dirty="0" smtClean="0">
              <a:solidFill>
                <a:srgbClr val="000000"/>
              </a:solidFill>
              <a:latin typeface="system-ui"/>
            </a:endParaRPr>
          </a:p>
          <a:p>
            <a:r>
              <a:rPr lang="en-GB" sz="2000" dirty="0" smtClean="0">
                <a:solidFill>
                  <a:srgbClr val="000000"/>
                </a:solidFill>
                <a:latin typeface="system-ui"/>
              </a:rPr>
              <a:t>to </a:t>
            </a:r>
            <a:r>
              <a:rPr lang="en-GB" sz="2000" dirty="0">
                <a:solidFill>
                  <a:srgbClr val="000000"/>
                </a:solidFill>
                <a:latin typeface="system-ui"/>
              </a:rPr>
              <a:t>all </a:t>
            </a:r>
            <a:r>
              <a:rPr lang="en-GB" sz="2000" b="1" dirty="0">
                <a:solidFill>
                  <a:srgbClr val="000000"/>
                </a:solidFill>
                <a:latin typeface="system-ui"/>
              </a:rPr>
              <a:t>the surrounding peoples</a:t>
            </a:r>
            <a:r>
              <a:rPr lang="en-GB" sz="2000" dirty="0">
                <a:solidFill>
                  <a:srgbClr val="000000"/>
                </a:solidFill>
                <a:latin typeface="system-ui"/>
              </a:rPr>
              <a:t>, and it will </a:t>
            </a:r>
            <a:r>
              <a:rPr lang="en-GB" sz="2000" b="1" dirty="0">
                <a:solidFill>
                  <a:srgbClr val="000000"/>
                </a:solidFill>
                <a:latin typeface="system-ui"/>
              </a:rPr>
              <a:t>also</a:t>
            </a:r>
            <a:r>
              <a:rPr lang="en-GB" sz="2000" dirty="0">
                <a:solidFill>
                  <a:srgbClr val="000000"/>
                </a:solidFill>
                <a:latin typeface="system-ui"/>
              </a:rPr>
              <a:t> be </a:t>
            </a:r>
            <a:r>
              <a:rPr lang="en-GB" sz="2000" b="1" dirty="0">
                <a:solidFill>
                  <a:srgbClr val="000000"/>
                </a:solidFill>
                <a:latin typeface="system-ui"/>
              </a:rPr>
              <a:t>on Judah</a:t>
            </a:r>
            <a:r>
              <a:rPr lang="en-GB" sz="2000" dirty="0">
                <a:solidFill>
                  <a:srgbClr val="000000"/>
                </a:solidFill>
                <a:latin typeface="system-ui"/>
              </a:rPr>
              <a:t> in the siege against Jerusalem. </a:t>
            </a:r>
            <a:r>
              <a:rPr lang="en-GB" sz="2000" b="1" baseline="30000" dirty="0">
                <a:solidFill>
                  <a:srgbClr val="000000"/>
                </a:solidFill>
                <a:latin typeface="system-ui"/>
              </a:rPr>
              <a:t> </a:t>
            </a:r>
            <a:r>
              <a:rPr lang="en-GB" sz="2000" dirty="0">
                <a:solidFill>
                  <a:srgbClr val="000000"/>
                </a:solidFill>
                <a:latin typeface="system-ui"/>
              </a:rPr>
              <a:t>It will happen </a:t>
            </a:r>
            <a:endParaRPr lang="en-GB" sz="2000" dirty="0" smtClean="0">
              <a:solidFill>
                <a:srgbClr val="000000"/>
              </a:solidFill>
              <a:latin typeface="system-ui"/>
            </a:endParaRPr>
          </a:p>
          <a:p>
            <a:r>
              <a:rPr lang="en-GB" sz="2000" b="1" dirty="0" smtClean="0">
                <a:solidFill>
                  <a:srgbClr val="000000"/>
                </a:solidFill>
                <a:latin typeface="system-ui"/>
              </a:rPr>
              <a:t>in </a:t>
            </a:r>
            <a:r>
              <a:rPr lang="en-GB" sz="2000" b="1" dirty="0">
                <a:solidFill>
                  <a:srgbClr val="000000"/>
                </a:solidFill>
                <a:latin typeface="system-ui"/>
              </a:rPr>
              <a:t>that day</a:t>
            </a:r>
            <a:r>
              <a:rPr lang="en-GB" sz="2000" dirty="0">
                <a:solidFill>
                  <a:srgbClr val="000000"/>
                </a:solidFill>
                <a:latin typeface="system-ui"/>
              </a:rPr>
              <a:t>, that I will make </a:t>
            </a:r>
            <a:r>
              <a:rPr lang="en-GB" sz="2000" b="1" dirty="0">
                <a:solidFill>
                  <a:srgbClr val="000000"/>
                </a:solidFill>
                <a:latin typeface="system-ui"/>
              </a:rPr>
              <a:t>Jerusalem a burdensome stone </a:t>
            </a:r>
            <a:r>
              <a:rPr lang="en-GB" sz="2000" dirty="0">
                <a:solidFill>
                  <a:srgbClr val="000000"/>
                </a:solidFill>
                <a:latin typeface="system-ui"/>
              </a:rPr>
              <a:t>for all the peoples. </a:t>
            </a:r>
            <a:r>
              <a:rPr lang="en-GB" sz="2000" b="1" dirty="0">
                <a:solidFill>
                  <a:srgbClr val="000000"/>
                </a:solidFill>
                <a:latin typeface="system-ui"/>
              </a:rPr>
              <a:t>All who burden themselves </a:t>
            </a:r>
            <a:endParaRPr lang="en-GB" sz="2000" b="1" dirty="0" smtClean="0">
              <a:solidFill>
                <a:srgbClr val="000000"/>
              </a:solidFill>
              <a:latin typeface="system-ui"/>
            </a:endParaRPr>
          </a:p>
          <a:p>
            <a:r>
              <a:rPr lang="en-GB" sz="2000" dirty="0" smtClean="0">
                <a:solidFill>
                  <a:srgbClr val="000000"/>
                </a:solidFill>
                <a:latin typeface="system-ui"/>
              </a:rPr>
              <a:t>with </a:t>
            </a:r>
            <a:r>
              <a:rPr lang="en-GB" sz="2000" dirty="0">
                <a:solidFill>
                  <a:srgbClr val="000000"/>
                </a:solidFill>
                <a:latin typeface="system-ui"/>
              </a:rPr>
              <a:t>it will be </a:t>
            </a:r>
            <a:r>
              <a:rPr lang="en-GB" sz="2000" b="1" dirty="0">
                <a:solidFill>
                  <a:srgbClr val="000000"/>
                </a:solidFill>
                <a:latin typeface="system-ui"/>
              </a:rPr>
              <a:t>severely wounded</a:t>
            </a:r>
            <a:r>
              <a:rPr lang="en-GB" sz="2000" dirty="0">
                <a:solidFill>
                  <a:srgbClr val="000000"/>
                </a:solidFill>
                <a:latin typeface="system-ui"/>
              </a:rPr>
              <a:t>, and all the nations of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earth will be gathered together against it. </a:t>
            </a:r>
            <a:r>
              <a:rPr lang="en-GB" sz="2000" b="1" baseline="30000" dirty="0">
                <a:solidFill>
                  <a:srgbClr val="000000"/>
                </a:solidFill>
                <a:latin typeface="system-ui"/>
              </a:rPr>
              <a:t> </a:t>
            </a:r>
            <a:endParaRPr lang="en-GB" sz="2000" b="1" baseline="30000" dirty="0" smtClean="0">
              <a:solidFill>
                <a:srgbClr val="000000"/>
              </a:solidFill>
              <a:latin typeface="system-ui"/>
            </a:endParaRPr>
          </a:p>
          <a:p>
            <a:endParaRPr lang="en-GB" sz="2000" b="1" dirty="0" smtClean="0">
              <a:solidFill>
                <a:srgbClr val="000000"/>
              </a:solidFill>
              <a:latin typeface="system-ui"/>
            </a:endParaRPr>
          </a:p>
          <a:p>
            <a:r>
              <a:rPr lang="en-GB" sz="2000" b="1" dirty="0" smtClean="0">
                <a:solidFill>
                  <a:srgbClr val="000000"/>
                </a:solidFill>
                <a:latin typeface="system-ui"/>
              </a:rPr>
              <a:t>In </a:t>
            </a:r>
            <a:r>
              <a:rPr lang="en-GB" sz="2000" b="1" dirty="0">
                <a:solidFill>
                  <a:srgbClr val="000000"/>
                </a:solidFill>
                <a:latin typeface="system-ui"/>
              </a:rPr>
              <a:t>that day,” says Yahweh</a:t>
            </a:r>
            <a:r>
              <a:rPr lang="en-GB" sz="2000" dirty="0">
                <a:solidFill>
                  <a:srgbClr val="000000"/>
                </a:solidFill>
                <a:latin typeface="system-ui"/>
              </a:rPr>
              <a:t>, “I will strike every horse with terror, and his rider with madness; and </a:t>
            </a:r>
            <a:r>
              <a:rPr lang="en-GB" sz="2000" b="1" dirty="0">
                <a:solidFill>
                  <a:srgbClr val="000000"/>
                </a:solidFill>
                <a:latin typeface="system-ui"/>
              </a:rPr>
              <a:t>I will open my eyes on the house of Judah</a:t>
            </a:r>
            <a:r>
              <a:rPr lang="en-GB" sz="2000" dirty="0">
                <a:solidFill>
                  <a:srgbClr val="000000"/>
                </a:solidFill>
                <a:latin typeface="system-ui"/>
              </a:rPr>
              <a:t>, </a:t>
            </a:r>
            <a:r>
              <a:rPr lang="en-GB" sz="2000" b="1" dirty="0">
                <a:solidFill>
                  <a:srgbClr val="000000"/>
                </a:solidFill>
                <a:latin typeface="system-ui"/>
              </a:rPr>
              <a:t>and</a:t>
            </a:r>
            <a:r>
              <a:rPr lang="en-GB" sz="2000" dirty="0">
                <a:solidFill>
                  <a:srgbClr val="000000"/>
                </a:solidFill>
                <a:latin typeface="system-ui"/>
              </a:rPr>
              <a:t> </a:t>
            </a:r>
            <a:r>
              <a:rPr lang="en-GB" sz="2000" b="1" dirty="0">
                <a:solidFill>
                  <a:srgbClr val="000000"/>
                </a:solidFill>
                <a:latin typeface="system-ui"/>
              </a:rPr>
              <a:t>will strike every horse of the peoples with blindness</a:t>
            </a:r>
            <a:r>
              <a:rPr lang="en-GB" sz="2000" dirty="0">
                <a:solidFill>
                  <a:srgbClr val="000000"/>
                </a:solidFill>
                <a:latin typeface="system-ui"/>
              </a:rPr>
              <a:t>. </a:t>
            </a:r>
            <a:r>
              <a:rPr lang="en-GB" sz="2000" b="1" baseline="30000" dirty="0">
                <a:solidFill>
                  <a:srgbClr val="000000"/>
                </a:solidFill>
                <a:latin typeface="system-ui"/>
              </a:rPr>
              <a:t> </a:t>
            </a:r>
            <a:endParaRPr lang="en-GB" sz="2000" b="1" baseline="30000" dirty="0" smtClean="0">
              <a:solidFill>
                <a:srgbClr val="000000"/>
              </a:solidFill>
              <a:latin typeface="system-ui"/>
            </a:endParaRPr>
          </a:p>
          <a:p>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chieftains of Judah will say </a:t>
            </a:r>
            <a:r>
              <a:rPr lang="en-GB" sz="2000" dirty="0">
                <a:solidFill>
                  <a:srgbClr val="000000"/>
                </a:solidFill>
                <a:latin typeface="system-ui"/>
              </a:rPr>
              <a:t>in their heart, </a:t>
            </a:r>
            <a:r>
              <a:rPr lang="en-GB" sz="2000" b="1" dirty="0">
                <a:solidFill>
                  <a:srgbClr val="000000"/>
                </a:solidFill>
                <a:latin typeface="system-ui"/>
              </a:rPr>
              <a:t>‘The inhabitants of Jerusalem are my strength in </a:t>
            </a:r>
            <a:r>
              <a:rPr lang="en-GB" sz="2000" b="1" dirty="0" smtClean="0">
                <a:solidFill>
                  <a:srgbClr val="000000"/>
                </a:solidFill>
                <a:latin typeface="system-ui"/>
              </a:rPr>
              <a:t>the </a:t>
            </a:r>
            <a:r>
              <a:rPr lang="en-GB" b="1" dirty="0" smtClean="0">
                <a:solidFill>
                  <a:srgbClr val="000000"/>
                </a:solidFill>
                <a:latin typeface="system-ui"/>
              </a:rPr>
              <a:t>LORD</a:t>
            </a:r>
            <a:r>
              <a:rPr lang="en-GB" sz="2000" b="1" dirty="0" smtClean="0">
                <a:solidFill>
                  <a:srgbClr val="000000"/>
                </a:solidFill>
                <a:latin typeface="system-ui"/>
              </a:rPr>
              <a:t> </a:t>
            </a:r>
          </a:p>
          <a:p>
            <a:r>
              <a:rPr lang="en-GB" sz="2000" b="1" dirty="0" smtClean="0">
                <a:solidFill>
                  <a:srgbClr val="000000"/>
                </a:solidFill>
                <a:latin typeface="system-ui"/>
              </a:rPr>
              <a:t>of Hosts their </a:t>
            </a:r>
            <a:r>
              <a:rPr lang="en-GB" sz="2000" b="1" dirty="0">
                <a:solidFill>
                  <a:srgbClr val="000000"/>
                </a:solidFill>
                <a:latin typeface="system-ui"/>
              </a:rPr>
              <a:t>God.’</a:t>
            </a:r>
            <a:r>
              <a:rPr lang="en-GB" sz="2000" dirty="0">
                <a:solidFill>
                  <a:srgbClr val="000000"/>
                </a:solidFill>
                <a:latin typeface="system-ui"/>
              </a:rPr>
              <a:t> </a:t>
            </a:r>
            <a:r>
              <a:rPr lang="en-GB" sz="2000" b="1" baseline="30000" dirty="0">
                <a:solidFill>
                  <a:srgbClr val="000000"/>
                </a:solidFill>
                <a:latin typeface="system-ui"/>
              </a:rPr>
              <a:t> </a:t>
            </a:r>
            <a:endParaRPr lang="en-GB" sz="2000" dirty="0"/>
          </a:p>
        </p:txBody>
      </p:sp>
    </p:spTree>
    <p:extLst>
      <p:ext uri="{BB962C8B-B14F-4D97-AF65-F5344CB8AC3E}">
        <p14:creationId xmlns:p14="http://schemas.microsoft.com/office/powerpoint/2010/main" val="2180649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179" y="720283"/>
            <a:ext cx="6096000" cy="5324535"/>
          </a:xfrm>
          <a:prstGeom prst="rect">
            <a:avLst/>
          </a:prstGeom>
        </p:spPr>
        <p:txBody>
          <a:bodyPr>
            <a:spAutoFit/>
          </a:bodyPr>
          <a:lstStyle/>
          <a:p>
            <a:pPr lvl="0"/>
            <a:r>
              <a:rPr lang="en-GB" sz="2000" b="1" dirty="0">
                <a:solidFill>
                  <a:srgbClr val="000000"/>
                </a:solidFill>
                <a:latin typeface="system-ui"/>
              </a:rPr>
              <a:t>In that day </a:t>
            </a:r>
            <a:r>
              <a:rPr lang="en-GB" sz="2000" dirty="0">
                <a:solidFill>
                  <a:srgbClr val="000000"/>
                </a:solidFill>
                <a:latin typeface="system-ui"/>
              </a:rPr>
              <a:t>I will make </a:t>
            </a:r>
            <a:r>
              <a:rPr lang="en-GB" sz="2000" b="1" dirty="0">
                <a:solidFill>
                  <a:srgbClr val="000000"/>
                </a:solidFill>
                <a:latin typeface="system-ui"/>
              </a:rPr>
              <a:t>the chieftains of Judah </a:t>
            </a:r>
            <a:r>
              <a:rPr lang="en-GB" sz="2000" dirty="0">
                <a:solidFill>
                  <a:srgbClr val="000000"/>
                </a:solidFill>
                <a:latin typeface="system-ui"/>
              </a:rPr>
              <a:t>like a pan of fire among wood, and like a flaming torch among sheaves; and </a:t>
            </a:r>
            <a:r>
              <a:rPr lang="en-GB" sz="2000" b="1" dirty="0">
                <a:solidFill>
                  <a:srgbClr val="000000"/>
                </a:solidFill>
                <a:latin typeface="system-ui"/>
              </a:rPr>
              <a:t>they will devour all the surrounding peoples</a:t>
            </a:r>
            <a:r>
              <a:rPr lang="en-GB" sz="2000" dirty="0">
                <a:solidFill>
                  <a:srgbClr val="000000"/>
                </a:solidFill>
                <a:latin typeface="system-ui"/>
              </a:rPr>
              <a:t>, on the right hand and on the left; and Jerusalem will yet again dwell in their own place, even in Jerusalem. </a:t>
            </a:r>
            <a:endParaRPr lang="en-GB" sz="2000" dirty="0" smtClean="0">
              <a:solidFill>
                <a:srgbClr val="000000"/>
              </a:solidFill>
              <a:latin typeface="system-ui"/>
            </a:endParaRPr>
          </a:p>
          <a:p>
            <a:pPr lvl="0"/>
            <a:endParaRPr lang="en-GB" sz="2000" b="1" dirty="0" smtClean="0">
              <a:solidFill>
                <a:srgbClr val="000000"/>
              </a:solidFill>
              <a:latin typeface="system-ui"/>
            </a:endParaRPr>
          </a:p>
          <a:p>
            <a:pPr lvl="0"/>
            <a:r>
              <a:rPr lang="en-GB" sz="2000" b="1" dirty="0" smtClean="0">
                <a:solidFill>
                  <a:srgbClr val="000000"/>
                </a:solidFill>
                <a:latin typeface="system-ui"/>
              </a:rPr>
              <a:t>Yahweh </a:t>
            </a:r>
            <a:r>
              <a:rPr lang="en-GB" sz="2000" b="1" dirty="0">
                <a:solidFill>
                  <a:srgbClr val="000000"/>
                </a:solidFill>
                <a:latin typeface="system-ui"/>
              </a:rPr>
              <a:t>also will save the tents of Judah first</a:t>
            </a:r>
            <a:r>
              <a:rPr lang="en-GB" sz="2000" dirty="0">
                <a:solidFill>
                  <a:srgbClr val="000000"/>
                </a:solidFill>
                <a:latin typeface="system-ui"/>
              </a:rPr>
              <a:t>, that the glory of David’s house and the glory of the inhabitants of Jerusalem not be magnified above Judah. </a:t>
            </a:r>
            <a:r>
              <a:rPr lang="en-GB" sz="2000" b="1" dirty="0" smtClean="0">
                <a:solidFill>
                  <a:srgbClr val="000000"/>
                </a:solidFill>
                <a:latin typeface="system-ui"/>
              </a:rPr>
              <a:t>In </a:t>
            </a:r>
            <a:r>
              <a:rPr lang="en-GB" sz="2000" b="1" dirty="0">
                <a:solidFill>
                  <a:srgbClr val="000000"/>
                </a:solidFill>
                <a:latin typeface="system-ui"/>
              </a:rPr>
              <a:t>that day Yahweh will defend the inhabitants of Jerusalem</a:t>
            </a:r>
            <a:r>
              <a:rPr lang="en-GB" sz="2000" dirty="0">
                <a:solidFill>
                  <a:srgbClr val="000000"/>
                </a:solidFill>
                <a:latin typeface="system-ui"/>
              </a:rPr>
              <a:t>. He who is feeble among them at that day will be like David, and David’s house will be like God, like Yahweh’s angel before them</a:t>
            </a:r>
            <a:r>
              <a:rPr lang="en-GB" sz="2000" dirty="0" smtClean="0">
                <a:solidFill>
                  <a:srgbClr val="000000"/>
                </a:solidFill>
                <a:latin typeface="system-ui"/>
              </a:rPr>
              <a:t>. It </a:t>
            </a:r>
            <a:r>
              <a:rPr lang="en-GB" sz="2000" dirty="0">
                <a:solidFill>
                  <a:srgbClr val="000000"/>
                </a:solidFill>
                <a:latin typeface="system-ui"/>
              </a:rPr>
              <a:t>will happen </a:t>
            </a:r>
            <a:r>
              <a:rPr lang="en-GB" sz="2000" b="1" dirty="0">
                <a:solidFill>
                  <a:srgbClr val="000000"/>
                </a:solidFill>
                <a:latin typeface="system-ui"/>
              </a:rPr>
              <a:t>in that day</a:t>
            </a:r>
            <a:r>
              <a:rPr lang="en-GB" sz="2000" dirty="0">
                <a:solidFill>
                  <a:srgbClr val="000000"/>
                </a:solidFill>
                <a:latin typeface="system-ui"/>
              </a:rPr>
              <a:t>, that </a:t>
            </a:r>
            <a:r>
              <a:rPr lang="en-GB" sz="2000" b="1" dirty="0">
                <a:solidFill>
                  <a:srgbClr val="000000"/>
                </a:solidFill>
                <a:latin typeface="system-ui"/>
              </a:rPr>
              <a:t>I will seek to destroy all the nations that come against Jerusalem</a:t>
            </a:r>
            <a:r>
              <a:rPr lang="en-GB" sz="2000" dirty="0">
                <a:solidFill>
                  <a:srgbClr val="000000"/>
                </a:solidFill>
                <a:latin typeface="system-ui"/>
              </a:rPr>
              <a:t>. 12:2-9</a:t>
            </a:r>
            <a:endParaRPr lang="en-GB" sz="2000" dirty="0">
              <a:solidFill>
                <a:prstClr val="black"/>
              </a:solidFill>
            </a:endParaRPr>
          </a:p>
        </p:txBody>
      </p:sp>
      <p:sp>
        <p:nvSpPr>
          <p:cNvPr id="3" name="TextBox 2"/>
          <p:cNvSpPr txBox="1"/>
          <p:nvPr/>
        </p:nvSpPr>
        <p:spPr>
          <a:xfrm>
            <a:off x="461319" y="189470"/>
            <a:ext cx="1665841" cy="400110"/>
          </a:xfrm>
          <a:prstGeom prst="rect">
            <a:avLst/>
          </a:prstGeom>
          <a:noFill/>
        </p:spPr>
        <p:txBody>
          <a:bodyPr wrap="none" rtlCol="0">
            <a:spAutoFit/>
          </a:bodyPr>
          <a:lstStyle/>
          <a:p>
            <a:r>
              <a:rPr lang="en-GB" sz="2000" b="1" dirty="0" smtClean="0">
                <a:latin typeface="system-ui"/>
              </a:rPr>
              <a:t>(continuing)</a:t>
            </a:r>
            <a:endParaRPr lang="en-GB" sz="2000" b="1" dirty="0">
              <a:latin typeface="system-ui"/>
            </a:endParaRPr>
          </a:p>
        </p:txBody>
      </p:sp>
    </p:spTree>
    <p:extLst>
      <p:ext uri="{BB962C8B-B14F-4D97-AF65-F5344CB8AC3E}">
        <p14:creationId xmlns:p14="http://schemas.microsoft.com/office/powerpoint/2010/main" val="1642985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374" y="888299"/>
            <a:ext cx="6573794" cy="5940088"/>
          </a:xfrm>
          <a:prstGeom prst="rect">
            <a:avLst/>
          </a:prstGeom>
        </p:spPr>
        <p:txBody>
          <a:bodyPr wrap="square">
            <a:spAutoFit/>
          </a:bodyPr>
          <a:lstStyle/>
          <a:p>
            <a:r>
              <a:rPr lang="en-GB" sz="2000" b="1" dirty="0">
                <a:solidFill>
                  <a:srgbClr val="000000"/>
                </a:solidFill>
                <a:latin typeface="system-ui"/>
              </a:rPr>
              <a:t>Behold, a day of Yahweh comes</a:t>
            </a:r>
            <a:r>
              <a:rPr lang="en-GB" sz="2000" dirty="0">
                <a:solidFill>
                  <a:srgbClr val="000000"/>
                </a:solidFill>
                <a:latin typeface="system-ui"/>
              </a:rPr>
              <a:t>, when your plunder will be divided within you. </a:t>
            </a:r>
            <a:r>
              <a:rPr lang="en-GB" sz="2000" dirty="0" smtClean="0">
                <a:solidFill>
                  <a:srgbClr val="000000"/>
                </a:solidFill>
                <a:latin typeface="system-ui"/>
              </a:rPr>
              <a:t>For </a:t>
            </a:r>
            <a:r>
              <a:rPr lang="en-GB" sz="2000" b="1" dirty="0">
                <a:solidFill>
                  <a:srgbClr val="000000"/>
                </a:solidFill>
                <a:latin typeface="system-ui"/>
              </a:rPr>
              <a:t>I will gather all nations against Jerusalem to battle</a:t>
            </a:r>
            <a:r>
              <a:rPr lang="en-GB" sz="2000" dirty="0">
                <a:solidFill>
                  <a:srgbClr val="000000"/>
                </a:solidFill>
                <a:latin typeface="system-ui"/>
              </a:rPr>
              <a:t>; and the city will be taken, the houses rifled, and the women ravished. Half of the city will go out into captivity, and the rest of the people will not be cut off from the city. </a:t>
            </a:r>
            <a:endParaRPr lang="en-GB" sz="2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Then </a:t>
            </a:r>
            <a:r>
              <a:rPr lang="en-GB" sz="2000" b="1" dirty="0">
                <a:solidFill>
                  <a:srgbClr val="000000"/>
                </a:solidFill>
                <a:latin typeface="system-ui"/>
              </a:rPr>
              <a:t>Yahweh will go out and fight against those nations</a:t>
            </a:r>
            <a:r>
              <a:rPr lang="en-GB" sz="2000" dirty="0">
                <a:solidFill>
                  <a:srgbClr val="000000"/>
                </a:solidFill>
                <a:latin typeface="system-ui"/>
              </a:rPr>
              <a:t>, as when he fought in the day of battle. </a:t>
            </a:r>
            <a:r>
              <a:rPr lang="en-GB" sz="2000" b="1" dirty="0" smtClean="0">
                <a:solidFill>
                  <a:srgbClr val="000000"/>
                </a:solidFill>
                <a:latin typeface="system-ui"/>
              </a:rPr>
              <a:t>His </a:t>
            </a:r>
            <a:r>
              <a:rPr lang="en-GB" sz="2000" b="1" dirty="0">
                <a:solidFill>
                  <a:srgbClr val="000000"/>
                </a:solidFill>
                <a:latin typeface="system-ui"/>
              </a:rPr>
              <a:t>feet will stand in that day on the Mount of Olives</a:t>
            </a:r>
            <a:r>
              <a:rPr lang="en-GB" sz="2000" dirty="0">
                <a:solidFill>
                  <a:srgbClr val="000000"/>
                </a:solidFill>
                <a:latin typeface="system-ui"/>
              </a:rPr>
              <a:t>, which is before Jerusalem on the east; and the Mount of Olives </a:t>
            </a:r>
            <a:r>
              <a:rPr lang="en-GB" sz="2000" b="1" dirty="0">
                <a:solidFill>
                  <a:srgbClr val="000000"/>
                </a:solidFill>
                <a:latin typeface="system-ui"/>
              </a:rPr>
              <a:t>will be split in two</a:t>
            </a:r>
            <a:r>
              <a:rPr lang="en-GB" sz="2000" dirty="0">
                <a:solidFill>
                  <a:srgbClr val="000000"/>
                </a:solidFill>
                <a:latin typeface="system-ui"/>
              </a:rPr>
              <a:t>, from east to west, making </a:t>
            </a:r>
            <a:r>
              <a:rPr lang="en-GB" sz="2000" b="1" dirty="0">
                <a:solidFill>
                  <a:srgbClr val="000000"/>
                </a:solidFill>
                <a:latin typeface="system-ui"/>
              </a:rPr>
              <a:t>a very great valley</a:t>
            </a:r>
            <a:r>
              <a:rPr lang="en-GB" sz="2000" dirty="0">
                <a:solidFill>
                  <a:srgbClr val="000000"/>
                </a:solidFill>
                <a:latin typeface="system-ui"/>
              </a:rPr>
              <a:t>. Half of the mountain will move toward the north, and half of it toward the south. </a:t>
            </a:r>
            <a:r>
              <a:rPr lang="en-GB" sz="2000" b="1" dirty="0" smtClean="0">
                <a:solidFill>
                  <a:srgbClr val="000000"/>
                </a:solidFill>
                <a:latin typeface="system-ui"/>
              </a:rPr>
              <a:t>You </a:t>
            </a:r>
            <a:r>
              <a:rPr lang="en-GB" sz="2000" b="1" dirty="0">
                <a:solidFill>
                  <a:srgbClr val="000000"/>
                </a:solidFill>
                <a:latin typeface="system-ui"/>
              </a:rPr>
              <a:t>shall flee by the valley </a:t>
            </a:r>
            <a:r>
              <a:rPr lang="en-GB" sz="2000" dirty="0">
                <a:solidFill>
                  <a:srgbClr val="000000"/>
                </a:solidFill>
                <a:latin typeface="system-ui"/>
              </a:rPr>
              <a:t>of my mountains; for the valley of the mountains shall reach to </a:t>
            </a:r>
            <a:r>
              <a:rPr lang="en-GB" sz="2000" dirty="0" err="1">
                <a:solidFill>
                  <a:srgbClr val="000000"/>
                </a:solidFill>
                <a:latin typeface="system-ui"/>
              </a:rPr>
              <a:t>Azel</a:t>
            </a:r>
            <a:r>
              <a:rPr lang="en-GB" sz="2000" dirty="0">
                <a:solidFill>
                  <a:srgbClr val="000000"/>
                </a:solidFill>
                <a:latin typeface="system-ui"/>
              </a:rPr>
              <a:t>; yes, you shall flee, just like you fled from before the earthquake in the days of </a:t>
            </a:r>
            <a:r>
              <a:rPr lang="en-GB" sz="2000" dirty="0" err="1">
                <a:solidFill>
                  <a:srgbClr val="000000"/>
                </a:solidFill>
                <a:latin typeface="system-ui"/>
              </a:rPr>
              <a:t>Uzziah</a:t>
            </a:r>
            <a:r>
              <a:rPr lang="en-GB" sz="2000" dirty="0">
                <a:solidFill>
                  <a:srgbClr val="000000"/>
                </a:solidFill>
                <a:latin typeface="system-ui"/>
              </a:rPr>
              <a:t> king of Judah. </a:t>
            </a:r>
            <a:r>
              <a:rPr lang="en-GB" sz="2000" b="1" dirty="0">
                <a:solidFill>
                  <a:srgbClr val="000000"/>
                </a:solidFill>
                <a:latin typeface="system-ui"/>
              </a:rPr>
              <a:t>Yahweh my God will come, and all the holy ones with </a:t>
            </a:r>
            <a:r>
              <a:rPr lang="en-GB" sz="2000" b="1" dirty="0" smtClean="0">
                <a:solidFill>
                  <a:srgbClr val="000000"/>
                </a:solidFill>
                <a:latin typeface="system-ui"/>
              </a:rPr>
              <a:t>you</a:t>
            </a:r>
            <a:r>
              <a:rPr lang="en-GB" sz="2000" dirty="0" smtClean="0">
                <a:solidFill>
                  <a:srgbClr val="000000"/>
                </a:solidFill>
                <a:latin typeface="system-ui"/>
              </a:rPr>
              <a:t>.</a:t>
            </a:r>
            <a:r>
              <a:rPr lang="en-GB" sz="2000" dirty="0">
                <a:solidFill>
                  <a:srgbClr val="000000"/>
                </a:solidFill>
                <a:latin typeface="system-ui"/>
              </a:rPr>
              <a:t> </a:t>
            </a:r>
            <a:r>
              <a:rPr lang="en-GB" sz="2000" dirty="0" smtClean="0">
                <a:solidFill>
                  <a:srgbClr val="000000"/>
                </a:solidFill>
                <a:latin typeface="system-ui"/>
              </a:rPr>
              <a:t>14:1-5</a:t>
            </a:r>
            <a:endParaRPr lang="en-GB" sz="2000" dirty="0"/>
          </a:p>
        </p:txBody>
      </p:sp>
      <p:sp>
        <p:nvSpPr>
          <p:cNvPr id="3" name="Rectangle 2"/>
          <p:cNvSpPr/>
          <p:nvPr/>
        </p:nvSpPr>
        <p:spPr>
          <a:xfrm>
            <a:off x="1200307" y="249022"/>
            <a:ext cx="3431773" cy="461665"/>
          </a:xfrm>
          <a:prstGeom prst="rect">
            <a:avLst/>
          </a:prstGeom>
        </p:spPr>
        <p:txBody>
          <a:bodyPr wrap="none">
            <a:spAutoFit/>
          </a:bodyPr>
          <a:lstStyle/>
          <a:p>
            <a:pPr lvl="0"/>
            <a:r>
              <a:rPr lang="en-GB" sz="2400" b="1" dirty="0">
                <a:solidFill>
                  <a:prstClr val="black"/>
                </a:solidFill>
                <a:latin typeface="system-ui"/>
              </a:rPr>
              <a:t>Two Parallel Accounts</a:t>
            </a:r>
          </a:p>
        </p:txBody>
      </p:sp>
    </p:spTree>
    <p:extLst>
      <p:ext uri="{BB962C8B-B14F-4D97-AF65-F5344CB8AC3E}">
        <p14:creationId xmlns:p14="http://schemas.microsoft.com/office/powerpoint/2010/main" val="3900870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177" y="1087395"/>
            <a:ext cx="7941275" cy="5221942"/>
          </a:xfrm>
          <a:prstGeom prst="rect">
            <a:avLst/>
          </a:prstGeom>
        </p:spPr>
        <p:txBody>
          <a:bodyPr wrap="square">
            <a:spAutoFit/>
          </a:bodyPr>
          <a:lstStyle/>
          <a:p>
            <a:r>
              <a:rPr lang="en-GB" sz="2000" dirty="0">
                <a:solidFill>
                  <a:srgbClr val="000000"/>
                </a:solidFill>
                <a:latin typeface="system-ui"/>
              </a:rPr>
              <a:t>For </a:t>
            </a:r>
            <a:r>
              <a:rPr lang="en-GB" sz="2000" b="1" dirty="0">
                <a:solidFill>
                  <a:srgbClr val="000000"/>
                </a:solidFill>
                <a:latin typeface="system-ui"/>
              </a:rPr>
              <a:t>Yahweh will judge </a:t>
            </a:r>
            <a:r>
              <a:rPr lang="en-GB" sz="2000" b="1" dirty="0" smtClean="0">
                <a:solidFill>
                  <a:srgbClr val="000000"/>
                </a:solidFill>
                <a:latin typeface="system-ui"/>
              </a:rPr>
              <a:t>(deliver) his people</a:t>
            </a:r>
            <a:r>
              <a:rPr lang="en-GB" sz="2000" dirty="0" smtClean="0">
                <a:solidFill>
                  <a:srgbClr val="000000"/>
                </a:solidFill>
                <a:latin typeface="system-ui"/>
              </a:rPr>
              <a:t>, and </a:t>
            </a:r>
            <a:r>
              <a:rPr lang="en-GB" sz="2000" b="1" dirty="0">
                <a:solidFill>
                  <a:srgbClr val="000000"/>
                </a:solidFill>
                <a:latin typeface="system-ui"/>
              </a:rPr>
              <a:t>have </a:t>
            </a:r>
            <a:endParaRPr lang="en-GB" sz="2000" b="1" dirty="0" smtClean="0">
              <a:solidFill>
                <a:srgbClr val="000000"/>
              </a:solidFill>
              <a:latin typeface="system-ui"/>
            </a:endParaRPr>
          </a:p>
          <a:p>
            <a:r>
              <a:rPr lang="en-GB" sz="2000" b="1" dirty="0" smtClean="0">
                <a:solidFill>
                  <a:srgbClr val="000000"/>
                </a:solidFill>
                <a:latin typeface="system-ui"/>
              </a:rPr>
              <a:t>compassion </a:t>
            </a:r>
            <a:r>
              <a:rPr lang="en-GB" sz="2000" b="1" dirty="0">
                <a:solidFill>
                  <a:srgbClr val="000000"/>
                </a:solidFill>
                <a:latin typeface="system-ui"/>
              </a:rPr>
              <a:t>on his </a:t>
            </a:r>
            <a:r>
              <a:rPr lang="en-GB" sz="2000" b="1" dirty="0" smtClean="0">
                <a:solidFill>
                  <a:srgbClr val="000000"/>
                </a:solidFill>
                <a:latin typeface="system-ui"/>
              </a:rPr>
              <a:t>servants</a:t>
            </a:r>
            <a:r>
              <a:rPr lang="en-GB" sz="2000" dirty="0" smtClean="0">
                <a:solidFill>
                  <a:srgbClr val="000000"/>
                </a:solidFill>
                <a:latin typeface="system-ui"/>
              </a:rPr>
              <a:t>, </a:t>
            </a:r>
            <a:r>
              <a:rPr lang="en-GB" sz="2000" b="1" dirty="0" smtClean="0">
                <a:solidFill>
                  <a:srgbClr val="000000"/>
                </a:solidFill>
                <a:latin typeface="system-ui"/>
              </a:rPr>
              <a:t>when He </a:t>
            </a:r>
            <a:r>
              <a:rPr lang="en-GB" sz="2000" b="1" dirty="0">
                <a:solidFill>
                  <a:srgbClr val="000000"/>
                </a:solidFill>
                <a:latin typeface="system-ui"/>
              </a:rPr>
              <a:t>sees that their </a:t>
            </a:r>
            <a:endParaRPr lang="en-GB" sz="2000" b="1" dirty="0" smtClean="0">
              <a:solidFill>
                <a:srgbClr val="000000"/>
              </a:solidFill>
              <a:latin typeface="system-ui"/>
            </a:endParaRPr>
          </a:p>
          <a:p>
            <a:r>
              <a:rPr lang="en-GB" sz="2000" b="1" dirty="0" smtClean="0">
                <a:solidFill>
                  <a:srgbClr val="000000"/>
                </a:solidFill>
                <a:latin typeface="system-ui"/>
              </a:rPr>
              <a:t>power is gone</a:t>
            </a:r>
            <a:r>
              <a:rPr lang="en-GB" sz="2000" dirty="0" smtClean="0">
                <a:solidFill>
                  <a:srgbClr val="000000"/>
                </a:solidFill>
                <a:latin typeface="system-ui"/>
              </a:rPr>
              <a:t>; that </a:t>
            </a:r>
            <a:r>
              <a:rPr lang="en-GB" sz="2000" dirty="0">
                <a:solidFill>
                  <a:srgbClr val="000000"/>
                </a:solidFill>
                <a:latin typeface="system-ui"/>
              </a:rPr>
              <a:t>there is no one remaining, shut up </a:t>
            </a:r>
            <a:r>
              <a:rPr lang="en-GB" sz="2000" dirty="0" smtClean="0">
                <a:solidFill>
                  <a:srgbClr val="000000"/>
                </a:solidFill>
                <a:latin typeface="system-ui"/>
              </a:rPr>
              <a:t>or </a:t>
            </a:r>
          </a:p>
          <a:p>
            <a:r>
              <a:rPr lang="en-GB" sz="2000" dirty="0" smtClean="0">
                <a:solidFill>
                  <a:srgbClr val="000000"/>
                </a:solidFill>
                <a:latin typeface="system-ui"/>
              </a:rPr>
              <a:t>left at large. </a:t>
            </a:r>
            <a:r>
              <a:rPr lang="en-GB" sz="2000" b="1" dirty="0" smtClean="0">
                <a:solidFill>
                  <a:srgbClr val="000000"/>
                </a:solidFill>
                <a:latin typeface="system-ui"/>
              </a:rPr>
              <a:t>He </a:t>
            </a:r>
            <a:r>
              <a:rPr lang="en-GB" sz="2000" b="1" dirty="0">
                <a:solidFill>
                  <a:srgbClr val="000000"/>
                </a:solidFill>
                <a:latin typeface="system-ui"/>
              </a:rPr>
              <a:t>will say, “Where are their </a:t>
            </a:r>
            <a:r>
              <a:rPr lang="en-GB" sz="2000" b="1" dirty="0" smtClean="0">
                <a:solidFill>
                  <a:srgbClr val="000000"/>
                </a:solidFill>
                <a:latin typeface="system-ui"/>
              </a:rPr>
              <a:t>gods</a:t>
            </a:r>
            <a:r>
              <a:rPr lang="en-GB" sz="2000" dirty="0" smtClean="0">
                <a:solidFill>
                  <a:srgbClr val="000000"/>
                </a:solidFill>
                <a:latin typeface="system-ui"/>
              </a:rPr>
              <a:t>, the </a:t>
            </a:r>
            <a:r>
              <a:rPr lang="en-GB" sz="2000" dirty="0">
                <a:solidFill>
                  <a:srgbClr val="000000"/>
                </a:solidFill>
                <a:latin typeface="system-ui"/>
              </a:rPr>
              <a:t>rock </a:t>
            </a:r>
            <a:endParaRPr lang="en-GB" sz="2000" dirty="0" smtClean="0">
              <a:solidFill>
                <a:srgbClr val="000000"/>
              </a:solidFill>
              <a:latin typeface="system-ui"/>
            </a:endParaRPr>
          </a:p>
          <a:p>
            <a:r>
              <a:rPr lang="en-GB" sz="2000" dirty="0" smtClean="0">
                <a:solidFill>
                  <a:srgbClr val="000000"/>
                </a:solidFill>
                <a:latin typeface="system-ui"/>
              </a:rPr>
              <a:t>in </a:t>
            </a:r>
            <a:r>
              <a:rPr lang="en-GB" sz="2000" dirty="0">
                <a:solidFill>
                  <a:srgbClr val="000000"/>
                </a:solidFill>
                <a:latin typeface="system-ui"/>
              </a:rPr>
              <a:t>which they took </a:t>
            </a:r>
            <a:r>
              <a:rPr lang="en-GB" sz="2000" dirty="0" smtClean="0">
                <a:solidFill>
                  <a:srgbClr val="000000"/>
                </a:solidFill>
                <a:latin typeface="system-ui"/>
              </a:rPr>
              <a:t>refuge; which </a:t>
            </a:r>
            <a:r>
              <a:rPr lang="en-GB" sz="2000" dirty="0">
                <a:solidFill>
                  <a:srgbClr val="000000"/>
                </a:solidFill>
                <a:latin typeface="system-ui"/>
              </a:rPr>
              <a:t>ate the fat of their </a:t>
            </a:r>
            <a:endParaRPr lang="en-GB" sz="2000" dirty="0" smtClean="0">
              <a:solidFill>
                <a:srgbClr val="000000"/>
              </a:solidFill>
              <a:latin typeface="system-ui"/>
            </a:endParaRPr>
          </a:p>
          <a:p>
            <a:r>
              <a:rPr lang="en-GB" sz="2000" dirty="0" smtClean="0">
                <a:solidFill>
                  <a:srgbClr val="000000"/>
                </a:solidFill>
                <a:latin typeface="system-ui"/>
              </a:rPr>
              <a:t>sacrifices</a:t>
            </a:r>
            <a:r>
              <a:rPr lang="en-GB" sz="2000" dirty="0" smtClean="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drank the wine of their drink </a:t>
            </a:r>
            <a:r>
              <a:rPr lang="en-GB" sz="2000" dirty="0" smtClean="0">
                <a:solidFill>
                  <a:srgbClr val="000000"/>
                </a:solidFill>
                <a:latin typeface="system-ui"/>
              </a:rPr>
              <a:t>offering? </a:t>
            </a:r>
            <a:endParaRPr lang="en-GB" sz="2000" dirty="0" smtClean="0">
              <a:solidFill>
                <a:srgbClr val="000000"/>
              </a:solidFill>
              <a:latin typeface="system-ui"/>
            </a:endParaRPr>
          </a:p>
          <a:p>
            <a:r>
              <a:rPr lang="en-GB" sz="2000" dirty="0" smtClean="0">
                <a:solidFill>
                  <a:srgbClr val="000000"/>
                </a:solidFill>
                <a:latin typeface="system-ui"/>
              </a:rPr>
              <a:t>Let </a:t>
            </a:r>
            <a:r>
              <a:rPr lang="en-GB" sz="2000" dirty="0">
                <a:solidFill>
                  <a:srgbClr val="000000"/>
                </a:solidFill>
                <a:latin typeface="system-ui"/>
              </a:rPr>
              <a:t>them rise up </a:t>
            </a:r>
            <a:r>
              <a:rPr lang="en-GB" sz="2000" dirty="0" smtClean="0">
                <a:solidFill>
                  <a:srgbClr val="000000"/>
                </a:solidFill>
                <a:latin typeface="system-ui"/>
              </a:rPr>
              <a:t>and </a:t>
            </a:r>
            <a:r>
              <a:rPr lang="en-GB" sz="2000" dirty="0">
                <a:solidFill>
                  <a:srgbClr val="000000"/>
                </a:solidFill>
                <a:latin typeface="system-ui"/>
              </a:rPr>
              <a:t>help </a:t>
            </a:r>
            <a:r>
              <a:rPr lang="en-GB" sz="2000" dirty="0" smtClean="0">
                <a:solidFill>
                  <a:srgbClr val="000000"/>
                </a:solidFill>
                <a:latin typeface="system-ui"/>
              </a:rPr>
              <a:t>you</a:t>
            </a:r>
            <a:r>
              <a:rPr lang="en-GB" sz="2000" dirty="0" smtClean="0">
                <a:solidFill>
                  <a:srgbClr val="000000"/>
                </a:solidFill>
                <a:latin typeface="system-ui"/>
              </a:rPr>
              <a:t>! Let </a:t>
            </a:r>
            <a:r>
              <a:rPr lang="en-GB" sz="2000" dirty="0">
                <a:solidFill>
                  <a:srgbClr val="000000"/>
                </a:solidFill>
                <a:latin typeface="system-ui"/>
              </a:rPr>
              <a:t>them be your protection</a:t>
            </a:r>
            <a:r>
              <a:rPr lang="en-GB" sz="2000" dirty="0" smtClean="0">
                <a:solidFill>
                  <a:srgbClr val="000000"/>
                </a:solidFill>
                <a:latin typeface="system-ui"/>
              </a:rPr>
              <a:t>.</a:t>
            </a:r>
          </a:p>
          <a:p>
            <a:r>
              <a:rPr lang="en-GB" sz="2000" b="1" baseline="30000" dirty="0">
                <a:solidFill>
                  <a:srgbClr val="000000"/>
                </a:solidFill>
                <a:latin typeface="system-ui"/>
              </a:rPr>
              <a:t> </a:t>
            </a:r>
            <a:endParaRPr lang="en-GB" sz="2000" b="1" baseline="30000" dirty="0" smtClean="0">
              <a:solidFill>
                <a:srgbClr val="000000"/>
              </a:solidFill>
              <a:latin typeface="system-ui"/>
            </a:endParaRPr>
          </a:p>
          <a:p>
            <a:r>
              <a:rPr lang="en-GB" sz="2000" b="1" dirty="0" smtClean="0">
                <a:solidFill>
                  <a:srgbClr val="000000"/>
                </a:solidFill>
                <a:latin typeface="system-ui"/>
              </a:rPr>
              <a:t>“See now that I myself am He. There is no god with me.</a:t>
            </a:r>
            <a:br>
              <a:rPr lang="en-GB" sz="2000" b="1" dirty="0" smtClean="0">
                <a:solidFill>
                  <a:srgbClr val="000000"/>
                </a:solidFill>
                <a:latin typeface="system-ui"/>
              </a:rPr>
            </a:br>
            <a:r>
              <a:rPr lang="en-GB" sz="2000" dirty="0" smtClean="0">
                <a:solidFill>
                  <a:srgbClr val="000000"/>
                </a:solidFill>
                <a:latin typeface="system-ui"/>
              </a:rPr>
              <a:t>I </a:t>
            </a:r>
            <a:r>
              <a:rPr lang="en-GB" sz="2000" dirty="0">
                <a:solidFill>
                  <a:srgbClr val="000000"/>
                </a:solidFill>
                <a:latin typeface="system-ui"/>
              </a:rPr>
              <a:t>kill and I make alive</a:t>
            </a:r>
            <a:r>
              <a:rPr lang="en-GB" sz="2000" dirty="0" smtClean="0">
                <a:solidFill>
                  <a:srgbClr val="000000"/>
                </a:solidFill>
                <a:latin typeface="system-ui"/>
              </a:rPr>
              <a:t>.</a:t>
            </a:r>
            <a:r>
              <a:rPr lang="en-GB" sz="2000" dirty="0">
                <a:solidFill>
                  <a:srgbClr val="000000"/>
                </a:solidFill>
                <a:latin typeface="system-ui"/>
              </a:rPr>
              <a:t> I wound and I </a:t>
            </a:r>
            <a:r>
              <a:rPr lang="en-GB" sz="2000" dirty="0" smtClean="0">
                <a:solidFill>
                  <a:srgbClr val="000000"/>
                </a:solidFill>
                <a:latin typeface="system-ui"/>
              </a:rPr>
              <a:t>heal.</a:t>
            </a:r>
          </a:p>
          <a:p>
            <a:r>
              <a:rPr lang="en-GB" sz="2000" dirty="0" smtClean="0">
                <a:solidFill>
                  <a:srgbClr val="000000"/>
                </a:solidFill>
                <a:latin typeface="system-ui"/>
              </a:rPr>
              <a:t>There </a:t>
            </a:r>
            <a:r>
              <a:rPr lang="en-GB" sz="2000" dirty="0">
                <a:solidFill>
                  <a:srgbClr val="000000"/>
                </a:solidFill>
                <a:latin typeface="system-ui"/>
              </a:rPr>
              <a:t>is no one who can deliver out of my hand</a:t>
            </a:r>
            <a:r>
              <a:rPr lang="en-GB" sz="2000" dirty="0" smtClean="0">
                <a:solidFill>
                  <a:srgbClr val="000000"/>
                </a:solidFill>
                <a:latin typeface="system-ui"/>
              </a:rPr>
              <a:t>.</a:t>
            </a:r>
          </a:p>
          <a:p>
            <a:r>
              <a:rPr lang="en-GB" sz="2000" b="1" baseline="30000" dirty="0">
                <a:solidFill>
                  <a:srgbClr val="000000"/>
                </a:solidFill>
                <a:latin typeface="system-ui"/>
              </a:rPr>
              <a:t> </a:t>
            </a:r>
            <a:r>
              <a:rPr lang="en-GB" sz="2000" dirty="0">
                <a:solidFill>
                  <a:srgbClr val="000000"/>
                </a:solidFill>
                <a:latin typeface="system-ui"/>
              </a:rPr>
              <a:t>For I lift up my hand to heaven and declare</a:t>
            </a:r>
            <a:r>
              <a:rPr lang="en-GB" sz="2000" dirty="0" smtClean="0">
                <a:solidFill>
                  <a:srgbClr val="000000"/>
                </a:solidFill>
                <a:latin typeface="system-ui"/>
              </a:rPr>
              <a:t>,</a:t>
            </a:r>
            <a:r>
              <a:rPr lang="en-GB" sz="2000" dirty="0">
                <a:solidFill>
                  <a:srgbClr val="000000"/>
                </a:solidFill>
                <a:latin typeface="system-ui"/>
              </a:rPr>
              <a:t> as I live forever,</a:t>
            </a:r>
            <a:br>
              <a:rPr lang="en-GB" sz="2000" dirty="0">
                <a:solidFill>
                  <a:srgbClr val="000000"/>
                </a:solidFill>
                <a:latin typeface="system-ui"/>
              </a:rPr>
            </a:br>
            <a:r>
              <a:rPr lang="en-GB" sz="2000" dirty="0" smtClean="0">
                <a:solidFill>
                  <a:srgbClr val="000000"/>
                </a:solidFill>
                <a:latin typeface="system-ui"/>
              </a:rPr>
              <a:t>if </a:t>
            </a:r>
            <a:r>
              <a:rPr lang="en-GB" sz="2000" dirty="0">
                <a:solidFill>
                  <a:srgbClr val="000000"/>
                </a:solidFill>
                <a:latin typeface="system-ui"/>
              </a:rPr>
              <a:t>I sharpen my glittering sword</a:t>
            </a:r>
            <a:r>
              <a:rPr lang="en-GB" sz="2000" dirty="0" smtClean="0">
                <a:solidFill>
                  <a:srgbClr val="000000"/>
                </a:solidFill>
                <a:latin typeface="system-ui"/>
              </a:rPr>
              <a:t>,</a:t>
            </a:r>
            <a:r>
              <a:rPr lang="en-GB" sz="2000" dirty="0">
                <a:solidFill>
                  <a:srgbClr val="000000"/>
                </a:solidFill>
                <a:latin typeface="system-ui"/>
              </a:rPr>
              <a:t> my hand grasps it in judgment;</a:t>
            </a:r>
            <a:br>
              <a:rPr lang="en-GB" sz="2000" dirty="0">
                <a:solidFill>
                  <a:srgbClr val="000000"/>
                </a:solidFill>
                <a:latin typeface="system-ui"/>
              </a:rPr>
            </a:br>
            <a:r>
              <a:rPr lang="en-GB" sz="2000" b="1" dirty="0">
                <a:solidFill>
                  <a:srgbClr val="000000"/>
                </a:solidFill>
                <a:latin typeface="system-ui"/>
              </a:rPr>
              <a:t>I will take vengeance on my adversaries</a:t>
            </a:r>
            <a:r>
              <a:rPr lang="en-GB" sz="2000" dirty="0" smtClean="0">
                <a:solidFill>
                  <a:srgbClr val="000000"/>
                </a:solidFill>
                <a:latin typeface="system-ui"/>
              </a:rPr>
              <a:t>,</a:t>
            </a:r>
            <a:r>
              <a:rPr lang="en-GB" sz="2000" dirty="0">
                <a:solidFill>
                  <a:srgbClr val="000000"/>
                </a:solidFill>
                <a:latin typeface="system-ui"/>
              </a:rPr>
              <a:t> and </a:t>
            </a:r>
            <a:r>
              <a:rPr lang="en-GB" sz="2000" b="1" dirty="0">
                <a:solidFill>
                  <a:srgbClr val="000000"/>
                </a:solidFill>
                <a:latin typeface="system-ui"/>
              </a:rPr>
              <a:t>will repay those who hate me</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I will make my arrows drunk with blood</a:t>
            </a:r>
            <a:r>
              <a:rPr lang="en-GB" sz="2000" dirty="0" smtClean="0">
                <a:solidFill>
                  <a:srgbClr val="000000"/>
                </a:solidFill>
                <a:latin typeface="system-ui"/>
              </a:rPr>
              <a:t>.</a:t>
            </a:r>
          </a:p>
          <a:p>
            <a:r>
              <a:rPr lang="en-GB" sz="2000" dirty="0">
                <a:solidFill>
                  <a:srgbClr val="000000"/>
                </a:solidFill>
                <a:latin typeface="system-ui"/>
              </a:rPr>
              <a:t> My sword shall devour flesh with the blood of the slain and the captives</a:t>
            </a:r>
            <a:r>
              <a:rPr lang="en-GB" sz="2000" dirty="0" smtClean="0">
                <a:solidFill>
                  <a:srgbClr val="000000"/>
                </a:solidFill>
                <a:latin typeface="system-ui"/>
              </a:rPr>
              <a:t>,</a:t>
            </a:r>
            <a:r>
              <a:rPr lang="en-GB" sz="2000" dirty="0">
                <a:solidFill>
                  <a:srgbClr val="000000"/>
                </a:solidFill>
                <a:latin typeface="system-ui"/>
              </a:rPr>
              <a:t> from the head of the leaders of the enemy</a:t>
            </a:r>
            <a:r>
              <a:rPr lang="en-GB" sz="2000" dirty="0" smtClean="0">
                <a:solidFill>
                  <a:srgbClr val="000000"/>
                </a:solidFill>
                <a:latin typeface="system-ui"/>
              </a:rPr>
              <a:t>.” Deut. 32:36-42</a:t>
            </a:r>
            <a:endParaRPr lang="en-GB" sz="2000" b="0" i="0" dirty="0">
              <a:solidFill>
                <a:srgbClr val="000000"/>
              </a:solidFill>
              <a:effectLst/>
              <a:latin typeface="system-ui"/>
            </a:endParaRPr>
          </a:p>
        </p:txBody>
      </p:sp>
      <p:sp>
        <p:nvSpPr>
          <p:cNvPr id="3" name="TextBox 2"/>
          <p:cNvSpPr txBox="1"/>
          <p:nvPr/>
        </p:nvSpPr>
        <p:spPr>
          <a:xfrm>
            <a:off x="980303" y="280087"/>
            <a:ext cx="4939622" cy="461665"/>
          </a:xfrm>
          <a:prstGeom prst="rect">
            <a:avLst/>
          </a:prstGeom>
          <a:noFill/>
        </p:spPr>
        <p:txBody>
          <a:bodyPr wrap="none" rtlCol="0">
            <a:spAutoFit/>
          </a:bodyPr>
          <a:lstStyle/>
          <a:p>
            <a:r>
              <a:rPr lang="en-GB" sz="2400" b="1" dirty="0" smtClean="0">
                <a:latin typeface="system-ui"/>
              </a:rPr>
              <a:t>Yahweh's Foundational Promise</a:t>
            </a:r>
            <a:endParaRPr lang="en-GB" sz="2400" b="1" dirty="0">
              <a:latin typeface="system-ui"/>
            </a:endParaRPr>
          </a:p>
        </p:txBody>
      </p:sp>
    </p:spTree>
    <p:extLst>
      <p:ext uri="{BB962C8B-B14F-4D97-AF65-F5344CB8AC3E}">
        <p14:creationId xmlns:p14="http://schemas.microsoft.com/office/powerpoint/2010/main" val="2140719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2357</TotalTime>
  <Words>2553</Words>
  <Application>Microsoft Office PowerPoint</Application>
  <PresentationFormat>Widescreen</PresentationFormat>
  <Paragraphs>263</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90</cp:revision>
  <dcterms:created xsi:type="dcterms:W3CDTF">2021-05-05T12:25:18Z</dcterms:created>
  <dcterms:modified xsi:type="dcterms:W3CDTF">2021-05-10T14:04:16Z</dcterms:modified>
</cp:coreProperties>
</file>