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8" r:id="rId12"/>
    <p:sldId id="270" r:id="rId13"/>
    <p:sldId id="271" r:id="rId14"/>
    <p:sldId id="269" r:id="rId15"/>
    <p:sldId id="272" r:id="rId16"/>
    <p:sldId id="273" r:id="rId17"/>
    <p:sldId id="275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219B-590C-4B1B-A38D-45D2C2D2E8B2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6C2D-48E3-4798-98F6-C6353B7C0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31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219B-590C-4B1B-A38D-45D2C2D2E8B2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6C2D-48E3-4798-98F6-C6353B7C0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23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219B-590C-4B1B-A38D-45D2C2D2E8B2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6C2D-48E3-4798-98F6-C6353B7C0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70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219B-590C-4B1B-A38D-45D2C2D2E8B2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6C2D-48E3-4798-98F6-C6353B7C0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72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219B-590C-4B1B-A38D-45D2C2D2E8B2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6C2D-48E3-4798-98F6-C6353B7C0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8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219B-590C-4B1B-A38D-45D2C2D2E8B2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6C2D-48E3-4798-98F6-C6353B7C0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43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219B-590C-4B1B-A38D-45D2C2D2E8B2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6C2D-48E3-4798-98F6-C6353B7C0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63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219B-590C-4B1B-A38D-45D2C2D2E8B2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6C2D-48E3-4798-98F6-C6353B7C0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61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219B-590C-4B1B-A38D-45D2C2D2E8B2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6C2D-48E3-4798-98F6-C6353B7C0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53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219B-590C-4B1B-A38D-45D2C2D2E8B2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6C2D-48E3-4798-98F6-C6353B7C0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8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219B-590C-4B1B-A38D-45D2C2D2E8B2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6C2D-48E3-4798-98F6-C6353B7C0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30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D219B-590C-4B1B-A38D-45D2C2D2E8B2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26C2D-48E3-4798-98F6-C6353B7C0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59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2021" y="96273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GB" sz="3200" b="1" dirty="0">
                <a:solidFill>
                  <a:prstClr val="black"/>
                </a:solidFill>
              </a:rPr>
              <a:t>The Visions and Prophecies of Zechariah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02216" y="3072714"/>
            <a:ext cx="1755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Session 5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7005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1" y="1786286"/>
            <a:ext cx="71751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Sing and rejoice, daughter of Zion; for, behold,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come, and I will dwell within you,’ says Yahweh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Many nations shall join themselves to Yahweh in that day, and shall be my people;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dwell among you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you shall know that the </a:t>
            </a:r>
            <a:r>
              <a:rPr lang="en-GB" dirty="0">
                <a:solidFill>
                  <a:srgbClr val="000000"/>
                </a:solidFill>
                <a:latin typeface="system-ui"/>
              </a:rPr>
              <a:t>LORD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of Hosts has sent me to you.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Yahweh will inherit Judah as his portion in the holy land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will again choose Jerusalem. Be silent, all flesh, before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Yahweh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 for 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has roused himself from his holy habitation!”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Zech. 2:10-13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0259" y="601362"/>
            <a:ext cx="564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God’s Holy Presence brings Blessing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7341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2595" y="989615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“This is the curse that is going forth over the face of the whole land ... I will cause it to go forth,” says the </a:t>
            </a:r>
            <a:r>
              <a:rPr lang="en-GB" dirty="0" smtClean="0">
                <a:solidFill>
                  <a:srgbClr val="000000"/>
                </a:solidFill>
                <a:latin typeface="system-ui"/>
              </a:rPr>
              <a:t>LORD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of Hosts 5:3-4</a:t>
            </a:r>
            <a:endParaRPr lang="en-GB" sz="2000" dirty="0" smtClean="0">
              <a:solidFill>
                <a:prstClr val="black"/>
              </a:solidFill>
            </a:endParaRPr>
          </a:p>
          <a:p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782595" y="413779"/>
            <a:ext cx="5575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system-ui"/>
              </a:rPr>
              <a:t>God’s Holy Presence </a:t>
            </a:r>
            <a:r>
              <a:rPr lang="en-GB" sz="2400" b="1" dirty="0" smtClean="0">
                <a:solidFill>
                  <a:prstClr val="black"/>
                </a:solidFill>
                <a:latin typeface="system-ui"/>
              </a:rPr>
              <a:t>brings a Curse 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86033" y="3636493"/>
            <a:ext cx="70021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But it shall come to pass,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if you will not listen to Yahweh your God’s voice, to observe to do all his commandments and his statutes which I command you today, that all these curses will come on you and overtake you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You will be cursed in the city, and you will be cursed in the field ... Deut. 28:15-16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8412" y="2313054"/>
            <a:ext cx="64831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“You shall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not misuse the name of Yahweh your God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baseline="30000" dirty="0">
                <a:solidFill>
                  <a:srgbClr val="000000"/>
                </a:solidFill>
                <a:latin typeface="system-ui"/>
              </a:rPr>
              <a:t> </a:t>
            </a:r>
            <a:endParaRPr lang="en-GB" sz="2000" baseline="30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Yahweh will not hold him guiltless who misuses his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name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...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“You shall not steal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Exodus 20:7,15</a:t>
            </a:r>
            <a:endParaRPr lang="en-GB" sz="2000" dirty="0">
              <a:solidFill>
                <a:prstClr val="black"/>
              </a:solidFill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40438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464" y="764870"/>
            <a:ext cx="739757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for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everyone who steals shall be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cut off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according to it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on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one side; and everyone who swears falsely shall be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cut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off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according to it on the other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side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enter into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house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the thief, and into the house of him who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swears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falsely by my name;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it will remain in the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middle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of his house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will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destroy it with its timber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its stones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5:3-4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29729" y="98760"/>
            <a:ext cx="4883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Dealing with Implacable Sinners</a:t>
            </a:r>
            <a:endParaRPr lang="en-GB" sz="2400" b="1" dirty="0">
              <a:latin typeface="system-u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1318" y="6268853"/>
            <a:ext cx="8064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The exile was designed to produce radical repentance </a:t>
            </a:r>
            <a:endParaRPr lang="en-GB" sz="2400" b="1" dirty="0">
              <a:latin typeface="system-u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2464" y="4259838"/>
            <a:ext cx="87030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spreading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mildew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in a house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“If the plague comes again, and breaks out in the house after he has taken out the stones, and after he has scraped the house, and after it was plastered, 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then the priest shall come in and look; and behold, if the plague has spread in the house, it is a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destructive mildew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in the house.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It is unclean.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shall break down the house, its stones, and its timber, and all the house’s mortar.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Lev. 14:34, 43-45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800210" y="3824717"/>
            <a:ext cx="2319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Spiritual ‘leprosy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10780" y="3011639"/>
            <a:ext cx="72987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He who is often rebuked and stiffens his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neck</a:t>
            </a:r>
            <a:r>
              <a:rPr lang="en-GB" sz="2000" b="1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will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be destroyed suddenly, with no remedy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Prov. 29:1</a:t>
            </a:r>
            <a:endParaRPr lang="en-GB" sz="2000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22407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3080" y="1347050"/>
            <a:ext cx="738934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“Come now, and let’s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reason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together,” says Yahweh: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Though your sins are as scarlet, they shall be as white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snow.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Though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they are red like crimson, they shall be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wool.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If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 are willing and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obedient,</a:t>
            </a:r>
            <a:r>
              <a:rPr lang="en-GB" sz="2000" b="1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you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eat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good of 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land;</a:t>
            </a:r>
            <a:r>
              <a:rPr lang="en-GB" sz="2000" b="1" dirty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but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if you refuse and rebel, you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will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be devoured with 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sword;</a:t>
            </a:r>
            <a:r>
              <a:rPr lang="en-GB" sz="2000" b="1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Yahweh’s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mouth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has spoken it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.”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...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 will turn my hand on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you,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thoroughly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purge away your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dross,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take away all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tin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 will restore your judges as at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first,</a:t>
            </a:r>
            <a:r>
              <a:rPr lang="en-GB" sz="2000" dirty="0" smtClean="0">
                <a:latin typeface="system-ui"/>
              </a:rPr>
              <a:t> 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your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counsellors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as at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beginning.</a:t>
            </a:r>
            <a:r>
              <a:rPr lang="en-GB" sz="2000" dirty="0" smtClean="0">
                <a:latin typeface="system-ui"/>
              </a:rPr>
              <a:t> </a:t>
            </a:r>
            <a:endParaRPr lang="en-GB" sz="2000" dirty="0" smtClean="0"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Afterward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you shall be called ‘The city of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righteousness,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faithful town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.’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Zion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shall be redeemed with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justice,</a:t>
            </a:r>
            <a:r>
              <a:rPr lang="en-GB" sz="2000" b="1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her converts with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righteousness.</a:t>
            </a:r>
            <a:r>
              <a:rPr lang="en-GB" sz="2000" b="1" dirty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But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destruction of transgressors and sinners shall be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together,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those who forsake Yahweh shall be consumed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.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Isaiah 1:18-20, 25-28</a:t>
            </a:r>
            <a:endParaRPr lang="en-GB" sz="2000" dirty="0"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3427" y="411892"/>
            <a:ext cx="3924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The Choice is on our side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119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5232" y="156519"/>
            <a:ext cx="3849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The Woman in the Ephah</a:t>
            </a:r>
            <a:endParaRPr lang="en-GB" sz="2400" b="1" dirty="0">
              <a:latin typeface="system-u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346" y="618184"/>
            <a:ext cx="811382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Then the angel who talked with me came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forward [went forth],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said to me,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Lift up now your eyes, and see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what this is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that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appearing [going forth].”I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said, </a:t>
            </a:r>
            <a:r>
              <a:rPr lang="en-GB" sz="2000" u="sng" dirty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b="1" u="sng" dirty="0">
                <a:solidFill>
                  <a:srgbClr val="000000"/>
                </a:solidFill>
                <a:latin typeface="system-ui"/>
              </a:rPr>
              <a:t>What</a:t>
            </a:r>
            <a:r>
              <a:rPr lang="en-GB" sz="2000" u="sng" dirty="0">
                <a:solidFill>
                  <a:srgbClr val="000000"/>
                </a:solidFill>
                <a:latin typeface="system-ui"/>
              </a:rPr>
              <a:t> is it?”</a:t>
            </a:r>
          </a:p>
          <a:p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said, “This is the </a:t>
            </a:r>
            <a:r>
              <a:rPr lang="en-GB" sz="2000" b="1" dirty="0" err="1" smtClean="0">
                <a:solidFill>
                  <a:srgbClr val="000000"/>
                </a:solidFill>
                <a:latin typeface="system-ui"/>
              </a:rPr>
              <a:t>ephah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(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measure of dry grain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–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22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litres)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that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appearing [going forth].”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 said moreover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This is their appearance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(eye –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resemblance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) in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all the land 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behold, a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talent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(circle/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weight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– 30Kg; used of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money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)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of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lead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(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heavy base-metal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) was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lifted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up;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this is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woman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sitting in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middle of the </a:t>
            </a:r>
            <a:r>
              <a:rPr lang="en-GB" sz="2000" dirty="0" err="1" smtClean="0">
                <a:solidFill>
                  <a:srgbClr val="000000"/>
                </a:solidFill>
                <a:latin typeface="system-ui"/>
              </a:rPr>
              <a:t>ephah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[basket].”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said, “This is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Wickedness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;”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he threw her down into the middle of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</a:t>
            </a: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system-ui"/>
              </a:rPr>
              <a:t>ephah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[basket];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he threw the weight of lead on its mouth.</a:t>
            </a:r>
          </a:p>
          <a:p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lifted up my eyes and saw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behold, there were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two women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the wind was in their wings. Now they had wings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like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wings of a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stork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(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an unclean bird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),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they lifted up the </a:t>
            </a:r>
            <a:r>
              <a:rPr lang="en-GB" sz="2000" dirty="0" err="1">
                <a:solidFill>
                  <a:srgbClr val="000000"/>
                </a:solidFill>
                <a:latin typeface="system-ui"/>
              </a:rPr>
              <a:t>ephah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[basket]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between earth and the sky.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 said to the angel who talked with me, </a:t>
            </a:r>
            <a:r>
              <a:rPr lang="en-GB" sz="2000" u="sng" dirty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b="1" u="sng" dirty="0">
                <a:solidFill>
                  <a:srgbClr val="000000"/>
                </a:solidFill>
                <a:latin typeface="system-ui"/>
              </a:rPr>
              <a:t>Where</a:t>
            </a:r>
            <a:r>
              <a:rPr lang="en-GB" sz="2000" u="sng" dirty="0">
                <a:solidFill>
                  <a:srgbClr val="000000"/>
                </a:solidFill>
                <a:latin typeface="system-ui"/>
              </a:rPr>
              <a:t> are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these carrying the </a:t>
            </a:r>
            <a:r>
              <a:rPr lang="en-GB" sz="2000" dirty="0" err="1">
                <a:solidFill>
                  <a:srgbClr val="000000"/>
                </a:solidFill>
                <a:latin typeface="system-ui"/>
              </a:rPr>
              <a:t>ephah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[basket]?”</a:t>
            </a:r>
            <a:endParaRPr lang="en-GB" sz="2000" dirty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said to me,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To build her a house in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the land of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Shinar (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Babylon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).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When it is prepared, she will be set there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in her own place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5:5-11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26708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4443" y="403654"/>
            <a:ext cx="5752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Banishing Wickedness from the Land </a:t>
            </a:r>
            <a:endParaRPr lang="en-GB" sz="2400" b="1" dirty="0"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282" y="1367481"/>
            <a:ext cx="93083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ystem-ui"/>
              </a:rPr>
              <a:t>“</a:t>
            </a:r>
            <a:r>
              <a:rPr lang="en-GB" sz="2000" b="1" dirty="0" smtClean="0">
                <a:latin typeface="system-ui"/>
              </a:rPr>
              <a:t>Going forth/out</a:t>
            </a:r>
            <a:r>
              <a:rPr lang="en-GB" sz="2000" dirty="0" smtClean="0">
                <a:latin typeface="system-ui"/>
              </a:rPr>
              <a:t>” – same description as the scroll</a:t>
            </a:r>
          </a:p>
          <a:p>
            <a:endParaRPr lang="en-GB" sz="2000" dirty="0">
              <a:latin typeface="system-ui"/>
            </a:endParaRPr>
          </a:p>
          <a:p>
            <a:r>
              <a:rPr lang="en-GB" sz="2000" b="1" dirty="0" smtClean="0">
                <a:latin typeface="system-ui"/>
              </a:rPr>
              <a:t>The Scroll</a:t>
            </a:r>
            <a:r>
              <a:rPr lang="en-GB" sz="2000" dirty="0" smtClean="0">
                <a:latin typeface="system-ui"/>
              </a:rPr>
              <a:t>:   Individual wickedness </a:t>
            </a:r>
            <a:r>
              <a:rPr lang="en-GB" sz="2000" dirty="0" smtClean="0">
                <a:latin typeface="system-ui"/>
              </a:rPr>
              <a:t>- </a:t>
            </a:r>
            <a:r>
              <a:rPr lang="en-GB" sz="2000" dirty="0" smtClean="0">
                <a:latin typeface="system-ui"/>
              </a:rPr>
              <a:t>perjury and dishonesty</a:t>
            </a:r>
          </a:p>
          <a:p>
            <a:endParaRPr lang="en-GB" sz="2000" dirty="0" smtClean="0">
              <a:latin typeface="system-ui"/>
            </a:endParaRPr>
          </a:p>
          <a:p>
            <a:r>
              <a:rPr lang="en-GB" sz="2000" b="1" dirty="0" smtClean="0">
                <a:latin typeface="system-ui"/>
              </a:rPr>
              <a:t>The Ephah</a:t>
            </a:r>
            <a:r>
              <a:rPr lang="en-GB" sz="2000" dirty="0" smtClean="0">
                <a:latin typeface="system-ui"/>
              </a:rPr>
              <a:t>:  Wickedness as a way of life in society </a:t>
            </a:r>
            <a:r>
              <a:rPr lang="en-GB" sz="2000" dirty="0" smtClean="0">
                <a:latin typeface="system-ui"/>
              </a:rPr>
              <a:t>- </a:t>
            </a:r>
          </a:p>
          <a:p>
            <a:r>
              <a:rPr lang="en-GB" sz="2000" dirty="0">
                <a:latin typeface="system-ui"/>
              </a:rPr>
              <a:t>	 </a:t>
            </a:r>
            <a:r>
              <a:rPr lang="en-GB" sz="2000" dirty="0" smtClean="0">
                <a:latin typeface="system-ui"/>
              </a:rPr>
              <a:t>        </a:t>
            </a:r>
            <a:r>
              <a:rPr lang="en-GB" sz="2000" dirty="0" smtClean="0">
                <a:latin typeface="system-ui"/>
              </a:rPr>
              <a:t>corruption/mammon</a:t>
            </a:r>
            <a:endParaRPr lang="en-GB" sz="2000" dirty="0" smtClean="0">
              <a:latin typeface="system-ui"/>
            </a:endParaRPr>
          </a:p>
          <a:p>
            <a:endParaRPr lang="en-GB" sz="2000" dirty="0">
              <a:latin typeface="system-ui"/>
            </a:endParaRPr>
          </a:p>
          <a:p>
            <a:r>
              <a:rPr lang="en-GB" sz="2000" b="1" dirty="0" smtClean="0">
                <a:latin typeface="system-ui"/>
              </a:rPr>
              <a:t>The Woman: </a:t>
            </a:r>
            <a:r>
              <a:rPr lang="en-GB" sz="2000" dirty="0" smtClean="0">
                <a:latin typeface="system-ui"/>
              </a:rPr>
              <a:t>Personification of this – the seduction of materialism</a:t>
            </a:r>
          </a:p>
          <a:p>
            <a:endParaRPr lang="en-GB" sz="2000" dirty="0">
              <a:latin typeface="system-ui"/>
            </a:endParaRPr>
          </a:p>
          <a:p>
            <a:r>
              <a:rPr lang="en-GB" sz="2000" b="1" dirty="0" smtClean="0">
                <a:latin typeface="system-ui"/>
              </a:rPr>
              <a:t>The Lead Talent: </a:t>
            </a:r>
            <a:r>
              <a:rPr lang="en-GB" sz="2000" dirty="0" smtClean="0">
                <a:latin typeface="system-ui"/>
              </a:rPr>
              <a:t>The system becomes a prison</a:t>
            </a:r>
          </a:p>
          <a:p>
            <a:endParaRPr lang="en-GB" sz="2000" b="1" dirty="0">
              <a:latin typeface="system-ui"/>
            </a:endParaRPr>
          </a:p>
          <a:p>
            <a:r>
              <a:rPr lang="en-GB" sz="2000" b="1" dirty="0" smtClean="0">
                <a:latin typeface="system-ui"/>
              </a:rPr>
              <a:t>The Winged Women: </a:t>
            </a:r>
            <a:r>
              <a:rPr lang="en-GB" sz="2000" dirty="0" smtClean="0">
                <a:latin typeface="system-ui"/>
              </a:rPr>
              <a:t>Evil spiritual powers</a:t>
            </a:r>
          </a:p>
          <a:p>
            <a:endParaRPr lang="en-GB" sz="2000" dirty="0">
              <a:latin typeface="system-ui"/>
            </a:endParaRPr>
          </a:p>
          <a:p>
            <a:r>
              <a:rPr lang="en-GB" sz="2000" b="1" dirty="0" smtClean="0">
                <a:latin typeface="system-ui"/>
              </a:rPr>
              <a:t>Babylon:  </a:t>
            </a:r>
            <a:r>
              <a:rPr lang="en-GB" sz="2000" dirty="0" smtClean="0">
                <a:latin typeface="system-ui"/>
              </a:rPr>
              <a:t>Place of idolatry, wealth and oppression</a:t>
            </a:r>
            <a:endParaRPr lang="en-GB" sz="2000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27802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0162" y="370702"/>
            <a:ext cx="3048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A Tale of Two Cities</a:t>
            </a:r>
            <a:endParaRPr lang="en-GB" sz="2400" b="1" dirty="0">
              <a:latin typeface="system-u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64799" y="902714"/>
            <a:ext cx="1197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Babylon</a:t>
            </a:r>
            <a:endParaRPr lang="en-GB" sz="2000" b="1" dirty="0"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0816" y="1436122"/>
            <a:ext cx="74552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The whole earth was of one language and of one speech. 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they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travelled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east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baseline="30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they found a plain in the land of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Shinar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they lived there. </a:t>
            </a:r>
            <a:r>
              <a:rPr lang="en-GB" sz="2000" b="1" baseline="30000" dirty="0" smtClean="0">
                <a:solidFill>
                  <a:srgbClr val="000000"/>
                </a:solidFill>
                <a:latin typeface="system-ui"/>
              </a:rPr>
              <a:t>...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They said, “Come, let’s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build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ourselves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city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tower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whose top reaches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sky, and let’s make a name for ourselves, lest we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scattered abroad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on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surface of the whole earth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...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Yahweh scattered them abroad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from there on the surface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of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all the earth. They stopped building the city.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Therefore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its name was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called Babel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because there Yahweh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confused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language of all the earth.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Gen. 11:1-9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193371" y="4832198"/>
            <a:ext cx="867019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In the third year of the reign of </a:t>
            </a:r>
            <a:r>
              <a:rPr lang="en-GB" sz="2000" dirty="0" err="1">
                <a:solidFill>
                  <a:srgbClr val="000000"/>
                </a:solidFill>
                <a:latin typeface="system-ui"/>
              </a:rPr>
              <a:t>Jehoiakim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king of Judah,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Nebuchadnezzar king of Babylon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came 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Jerusalem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besieged it.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Lord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gave </a:t>
            </a:r>
            <a:r>
              <a:rPr lang="en-GB" sz="2000" dirty="0" err="1">
                <a:solidFill>
                  <a:srgbClr val="000000"/>
                </a:solidFill>
                <a:latin typeface="system-ui"/>
              </a:rPr>
              <a:t>Jehoiakim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king of Judah into his hand, with part of the vessels of the house of God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;</a:t>
            </a:r>
            <a:r>
              <a:rPr lang="en-GB" sz="2000" baseline="30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 carried them into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land of Shinar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 the house of his god. He brought the vessels into the treasure house of his god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Dan. 1:1-2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6521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135" y="1248196"/>
            <a:ext cx="76035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After these things, I saw another angel coming down out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of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sky, having great authority. The earth was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illuminated with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his glory.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cried with a mighty voice,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saying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“Fallen, fallen is Babylon the great, and she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has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become a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habitation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of demons, a prison of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every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unclean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spirit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 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 prison of every unclean and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hateful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bird!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all the nations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have drunk of the wine of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wrath of her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sexual immorality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the kings of the earth committed sexual immorality with her, and the merchants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of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earth grew rich from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abundance of her luxury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...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your merchants were the princes of the earth; for with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your sorcery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nations were deceived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her was found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blood of prophets and of saints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of all who have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been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slain on the earth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Rev. 18:1-3, 23-24</a:t>
            </a:r>
            <a:endParaRPr lang="en-GB" sz="2000" dirty="0"/>
          </a:p>
        </p:txBody>
      </p:sp>
      <p:sp>
        <p:nvSpPr>
          <p:cNvPr id="3" name="Rectangle 2"/>
          <p:cNvSpPr/>
          <p:nvPr/>
        </p:nvSpPr>
        <p:spPr>
          <a:xfrm>
            <a:off x="1032211" y="461031"/>
            <a:ext cx="49423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000" b="1" dirty="0" smtClean="0">
                <a:solidFill>
                  <a:prstClr val="black"/>
                </a:solidFill>
                <a:latin typeface="system-ui"/>
              </a:rPr>
              <a:t>Babylon: Ultimate Expression and Fate</a:t>
            </a:r>
            <a:endParaRPr lang="en-GB" sz="2000" b="1" dirty="0">
              <a:solidFill>
                <a:prstClr val="black"/>
              </a:solidFill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08351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8443" y="263611"/>
            <a:ext cx="1452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Jerusalem</a:t>
            </a:r>
            <a:endParaRPr lang="en-GB" sz="2000" b="1" dirty="0"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946" y="968627"/>
            <a:ext cx="72987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Melchizedek king of Salem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brought out bread and wine.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was priest of God Most High.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blessed him, and said, “Blessed be Abram of God Most High, possessor of heaven and earth.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Blessed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be God Most High, who has delivered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enemies into your hand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Gen. 14:18-19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205946" y="2843194"/>
            <a:ext cx="72245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But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place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which Yahweh your God shall choose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out of all your tribes,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to put his name there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you shall seek his habitation, and you shall come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re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Deut. 12:5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280086" y="4102208"/>
            <a:ext cx="85508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His tabernacle is also in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Salem. His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 dwelling place in Zion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Psalm 76:2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280086" y="4811068"/>
            <a:ext cx="80483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How can we sing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Yahweh’s song in a foreign land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?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If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forget you, Jerusalem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let my right hand forget its skill.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Let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my tongue stick to the roof of my mouth if I don’t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remember you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if I don’t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prefer Jerusalem above my chief joy.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Psalm 137:5</a:t>
            </a:r>
            <a:endParaRPr lang="en-GB" sz="2000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93044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899" y="1108670"/>
            <a:ext cx="732343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“Come here.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show you the wife, the Lamb’s bride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”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carried me away in the Spirit to a great and high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mountain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showed me the holy city, Jerusalem,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coming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down out of heaven from God, 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having the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glory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of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God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 saw no temple in it, for the Lord God,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Almighty, and the Lamb, are its temple. 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city has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no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need for the sun or moon to shine, 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very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glory</a:t>
            </a: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of God illuminated it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its lamp is the Lamb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nations will walk in its light. The kings of the earth bring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glory and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honour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the nations into it.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Its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gates will in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no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way be shut by day (for there will be no night there), 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they shall bring the glory and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honour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the nations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into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it so that they may enter.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in no way enter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into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it anything profane, or one who causes an abomination or a lie, but only those who are written in the Lamb’s book of life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Rev.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21:9-11, 22-27</a:t>
            </a:r>
            <a:endParaRPr lang="en-GB" sz="2000" dirty="0">
              <a:solidFill>
                <a:srgbClr val="000000"/>
              </a:solidFill>
              <a:latin typeface="system-ui"/>
            </a:endParaRP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246088" y="422017"/>
            <a:ext cx="53625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000" b="1" dirty="0" smtClean="0">
                <a:solidFill>
                  <a:prstClr val="black"/>
                </a:solidFill>
                <a:latin typeface="system-ui"/>
              </a:rPr>
              <a:t>Jerusalem: Identity, Character and Destiny</a:t>
            </a:r>
            <a:endParaRPr lang="en-GB" sz="2000" b="1" dirty="0">
              <a:solidFill>
                <a:prstClr val="black"/>
              </a:solidFill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81886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0303" y="1335206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Then again I lifted up my eyes, and saw, and behold,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a flying scroll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 He said to me, “What do you see?” I answered, “I see a flying scroll; its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length is twenty cubits, and its width ten cubits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.”</a:t>
            </a:r>
          </a:p>
          <a:p>
            <a:endParaRPr lang="en-GB" sz="2000" b="0" i="0" dirty="0" smtClean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Then he said to me, “This is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the curse that goes out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over the surface of the whole land; for everyone who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steals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 shall be cut off according to it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on the one side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; and everyone who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swears falsely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shall be cut off according to it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on the other side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I will cause it to go out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,” says The </a:t>
            </a:r>
            <a:r>
              <a:rPr lang="en-GB" b="0" i="0" dirty="0" smtClean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 of Hosts, “and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it will enter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 into the house of the thief, and into the house of him who swears falsely by my name; and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it will remain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 in the middle of his house,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and will destroy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 it with its timber and its stones.” Zech. 5:1-4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2411" y="428367"/>
            <a:ext cx="2659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The Flying Scroll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4294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5341" y="252630"/>
            <a:ext cx="58877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b="1" dirty="0" smtClean="0">
                <a:solidFill>
                  <a:prstClr val="black"/>
                </a:solidFill>
                <a:latin typeface="system-ui"/>
              </a:rPr>
              <a:t>Babylon has her own Temporary Place </a:t>
            </a:r>
            <a:endParaRPr lang="en-GB" sz="2400" b="1" dirty="0">
              <a:solidFill>
                <a:prstClr val="black"/>
              </a:solidFill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5459" y="957189"/>
            <a:ext cx="75046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“Where are these carrying the </a:t>
            </a:r>
            <a:r>
              <a:rPr lang="en-GB" sz="2000" dirty="0" err="1">
                <a:solidFill>
                  <a:srgbClr val="000000"/>
                </a:solidFill>
                <a:latin typeface="system-ui"/>
              </a:rPr>
              <a:t>ephah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basket?”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said to me, “To build her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house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in the land of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Shinar. When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it is prepared, she will be set there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her own place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5:11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843" y="2583359"/>
            <a:ext cx="68374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‘Come,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Zion! Escape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you who dwell with the daughter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of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Babylon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.’ 2:7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333632" y="3499989"/>
            <a:ext cx="70598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I heard another voice from heaven, saying,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Come out of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her [Babylon]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my people, that you have no participation in her sins, and that you don’t receive of her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plagues. Rev. 18:4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304799" y="4917415"/>
            <a:ext cx="824607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Don’t love the world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or the things that are in the world. If anyone loves the world, the Father’s love isn’t in him.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all that is in the world, the lust of the flesh, the lust of the eyes, and the pride of life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isn’t the Father’s, but is the world’s.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world is passing away with its lusts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but he who does God’s will remains forever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1John 2:15-17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9137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701" y="825484"/>
            <a:ext cx="7339915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Again I lifted up my eyes, and saw, and behold,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four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chariots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came out from between two mountain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s; and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mountains were mountains of bronze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first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chariot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were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red horses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 in the second chariot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black horses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third chariot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white horses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 and in the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fourth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chariot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dappled horses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all of them powerful. 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 asked the angel who talked with me, “What are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these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my lord?”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angel answered me,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These are the four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winds of the sky,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[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spirits of the heavens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] which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go out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from standing before the Lord of all the earth.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one with 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black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horses goes out toward 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north country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 and 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white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went out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after them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 and 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dappled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went out toward 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south country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.”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strong went out, and sought to go that they might walk back and forth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through the earth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: and he said,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“Go around and through the earth!”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So they walked back and forth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through 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earth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Then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 called to me, and spoke to me, saying,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“Behold, those who go toward the north country have quieted my spirit in the north country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.”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Zech. 6:1-8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5720" y="205946"/>
            <a:ext cx="4166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The Chariots of Judgement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64118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7741" y="453081"/>
            <a:ext cx="2756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The Eight Visions</a:t>
            </a:r>
            <a:endParaRPr lang="en-GB" sz="2400" b="1" dirty="0"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9070" y="1293340"/>
            <a:ext cx="508023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1 - 3   	</a:t>
            </a:r>
            <a:r>
              <a:rPr lang="en-GB" sz="2000" dirty="0" smtClean="0">
                <a:latin typeface="system-ui"/>
              </a:rPr>
              <a:t>God’s restored presence</a:t>
            </a:r>
          </a:p>
          <a:p>
            <a:r>
              <a:rPr lang="en-GB" sz="2000" dirty="0">
                <a:latin typeface="system-ui"/>
              </a:rPr>
              <a:t>	Four horsemen investigating </a:t>
            </a:r>
            <a:endParaRPr lang="en-GB" sz="2000" dirty="0" smtClean="0">
              <a:latin typeface="system-ui"/>
            </a:endParaRPr>
          </a:p>
          <a:p>
            <a:r>
              <a:rPr lang="en-GB" sz="2000" dirty="0">
                <a:latin typeface="system-ui"/>
              </a:rPr>
              <a:t>	</a:t>
            </a:r>
            <a:r>
              <a:rPr lang="en-GB" sz="2000" dirty="0" smtClean="0">
                <a:latin typeface="system-ui"/>
              </a:rPr>
              <a:t>Anger at the nations</a:t>
            </a:r>
          </a:p>
          <a:p>
            <a:r>
              <a:rPr lang="en-GB" sz="2000" dirty="0">
                <a:latin typeface="system-ui"/>
              </a:rPr>
              <a:t>	</a:t>
            </a:r>
            <a:r>
              <a:rPr lang="en-GB" sz="2000" dirty="0" smtClean="0">
                <a:latin typeface="system-ui"/>
              </a:rPr>
              <a:t>Destroying the horns of the nations</a:t>
            </a:r>
          </a:p>
          <a:p>
            <a:r>
              <a:rPr lang="en-GB" sz="2000" dirty="0">
                <a:latin typeface="system-ui"/>
              </a:rPr>
              <a:t>	</a:t>
            </a:r>
            <a:r>
              <a:rPr lang="en-GB" sz="2000" dirty="0" smtClean="0">
                <a:latin typeface="system-ui"/>
              </a:rPr>
              <a:t>A holy and protected land</a:t>
            </a:r>
          </a:p>
          <a:p>
            <a:endParaRPr lang="en-GB" sz="2000" dirty="0">
              <a:latin typeface="system-ui"/>
            </a:endParaRPr>
          </a:p>
          <a:p>
            <a:r>
              <a:rPr lang="en-GB" sz="2000" b="1" dirty="0" smtClean="0">
                <a:latin typeface="system-ui"/>
              </a:rPr>
              <a:t>4 – 5	</a:t>
            </a:r>
            <a:r>
              <a:rPr lang="en-GB" sz="2000" dirty="0" smtClean="0">
                <a:latin typeface="system-ui"/>
              </a:rPr>
              <a:t>Purifying the nation</a:t>
            </a:r>
          </a:p>
          <a:p>
            <a:r>
              <a:rPr lang="en-GB" sz="2000" dirty="0">
                <a:latin typeface="system-ui"/>
              </a:rPr>
              <a:t>	</a:t>
            </a:r>
            <a:r>
              <a:rPr lang="en-GB" sz="2000" dirty="0" smtClean="0">
                <a:latin typeface="system-ui"/>
              </a:rPr>
              <a:t>Empowering the nation</a:t>
            </a:r>
          </a:p>
          <a:p>
            <a:endParaRPr lang="en-GB" sz="2000" dirty="0">
              <a:latin typeface="system-ui"/>
            </a:endParaRPr>
          </a:p>
          <a:p>
            <a:r>
              <a:rPr lang="en-GB" sz="2000" b="1" dirty="0" smtClean="0">
                <a:latin typeface="system-ui"/>
              </a:rPr>
              <a:t>6 – 8	</a:t>
            </a:r>
            <a:r>
              <a:rPr lang="en-GB" sz="2000" dirty="0" smtClean="0">
                <a:latin typeface="system-ui"/>
              </a:rPr>
              <a:t>Removing impenitent sinners</a:t>
            </a:r>
          </a:p>
          <a:p>
            <a:r>
              <a:rPr lang="en-GB" sz="2000" dirty="0">
                <a:latin typeface="system-ui"/>
              </a:rPr>
              <a:t>	</a:t>
            </a:r>
            <a:r>
              <a:rPr lang="en-GB" sz="2000" dirty="0" smtClean="0">
                <a:latin typeface="system-ui"/>
              </a:rPr>
              <a:t>Removing a corrupt system</a:t>
            </a:r>
          </a:p>
          <a:p>
            <a:r>
              <a:rPr lang="en-GB" sz="2000" dirty="0">
                <a:latin typeface="system-ui"/>
              </a:rPr>
              <a:t>	</a:t>
            </a:r>
            <a:r>
              <a:rPr lang="en-GB" sz="2000" dirty="0" smtClean="0">
                <a:latin typeface="system-ui"/>
              </a:rPr>
              <a:t>Four horsemen bringing judgement</a:t>
            </a:r>
            <a:endParaRPr lang="en-GB" sz="2000" dirty="0">
              <a:latin typeface="system-u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4261" y="5313405"/>
            <a:ext cx="42836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system-ui"/>
              </a:rPr>
              <a:t>Epilogue</a:t>
            </a:r>
          </a:p>
          <a:p>
            <a:pPr algn="ctr"/>
            <a:endParaRPr lang="en-GB" sz="2000" b="1" dirty="0">
              <a:latin typeface="system-ui"/>
            </a:endParaRPr>
          </a:p>
          <a:p>
            <a:pPr algn="ctr"/>
            <a:r>
              <a:rPr lang="en-GB" sz="2000" b="1" dirty="0" smtClean="0">
                <a:latin typeface="system-ui"/>
              </a:rPr>
              <a:t>The Messiah as Priest and King</a:t>
            </a:r>
            <a:endParaRPr lang="en-GB" sz="20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3312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546" y="461319"/>
            <a:ext cx="2098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The Symbols</a:t>
            </a:r>
            <a:endParaRPr lang="en-GB" sz="2400" b="1" dirty="0"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512" y="1383956"/>
            <a:ext cx="649650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Colours:		</a:t>
            </a:r>
            <a:r>
              <a:rPr lang="en-GB" sz="2000" dirty="0" smtClean="0">
                <a:latin typeface="system-ui"/>
              </a:rPr>
              <a:t>Red - blood, judgement</a:t>
            </a:r>
          </a:p>
          <a:p>
            <a:r>
              <a:rPr lang="en-GB" sz="2000" dirty="0">
                <a:latin typeface="system-ui"/>
              </a:rPr>
              <a:t>	</a:t>
            </a:r>
            <a:r>
              <a:rPr lang="en-GB" sz="2000" dirty="0" smtClean="0">
                <a:latin typeface="system-ui"/>
              </a:rPr>
              <a:t>		Black - death</a:t>
            </a:r>
          </a:p>
          <a:p>
            <a:r>
              <a:rPr lang="en-GB" sz="2000" dirty="0" smtClean="0">
                <a:latin typeface="system-ui"/>
              </a:rPr>
              <a:t>			White - triumph, victory</a:t>
            </a:r>
          </a:p>
          <a:p>
            <a:r>
              <a:rPr lang="en-GB" sz="2000" dirty="0">
                <a:latin typeface="system-ui"/>
              </a:rPr>
              <a:t>	</a:t>
            </a:r>
            <a:r>
              <a:rPr lang="en-GB" sz="2000" dirty="0" smtClean="0">
                <a:latin typeface="system-ui"/>
              </a:rPr>
              <a:t>		Mixed – various</a:t>
            </a:r>
          </a:p>
          <a:p>
            <a:endParaRPr lang="en-GB" sz="2000" dirty="0">
              <a:latin typeface="system-ui"/>
            </a:endParaRPr>
          </a:p>
          <a:p>
            <a:r>
              <a:rPr lang="en-GB" sz="2000" b="1" dirty="0" smtClean="0">
                <a:latin typeface="system-ui"/>
              </a:rPr>
              <a:t>Chariots:		</a:t>
            </a:r>
            <a:r>
              <a:rPr lang="en-GB" sz="2000" dirty="0" smtClean="0">
                <a:latin typeface="system-ui"/>
              </a:rPr>
              <a:t>Angels</a:t>
            </a:r>
          </a:p>
          <a:p>
            <a:endParaRPr lang="en-GB" sz="2000" dirty="0">
              <a:latin typeface="system-ui"/>
            </a:endParaRPr>
          </a:p>
          <a:p>
            <a:r>
              <a:rPr lang="en-GB" sz="2000" b="1" dirty="0" smtClean="0">
                <a:latin typeface="system-ui"/>
              </a:rPr>
              <a:t>Brass mountains: 	</a:t>
            </a:r>
            <a:r>
              <a:rPr lang="en-GB" sz="2000" dirty="0" smtClean="0">
                <a:latin typeface="system-ui"/>
              </a:rPr>
              <a:t>God’s impregnable presence</a:t>
            </a:r>
          </a:p>
          <a:p>
            <a:endParaRPr lang="en-GB" sz="2000" dirty="0">
              <a:latin typeface="system-ui"/>
            </a:endParaRPr>
          </a:p>
          <a:p>
            <a:r>
              <a:rPr lang="en-GB" sz="2000" b="1" dirty="0" smtClean="0">
                <a:latin typeface="system-ui"/>
              </a:rPr>
              <a:t>South:			</a:t>
            </a:r>
            <a:r>
              <a:rPr lang="en-GB" sz="2000" dirty="0" smtClean="0">
                <a:latin typeface="system-ui"/>
              </a:rPr>
              <a:t>Egypt</a:t>
            </a:r>
          </a:p>
          <a:p>
            <a:endParaRPr lang="en-GB" sz="2000" dirty="0">
              <a:latin typeface="system-ui"/>
            </a:endParaRPr>
          </a:p>
          <a:p>
            <a:r>
              <a:rPr lang="en-GB" sz="2000" b="1" dirty="0" smtClean="0">
                <a:latin typeface="system-ui"/>
              </a:rPr>
              <a:t>North:			</a:t>
            </a:r>
            <a:r>
              <a:rPr lang="en-GB" sz="2000" dirty="0" smtClean="0">
                <a:latin typeface="system-ui"/>
              </a:rPr>
              <a:t>Babylon, Tyre, Syria, Persia</a:t>
            </a:r>
          </a:p>
          <a:p>
            <a:endParaRPr lang="en-GB" sz="2000" dirty="0">
              <a:latin typeface="system-ui"/>
            </a:endParaRPr>
          </a:p>
          <a:p>
            <a:r>
              <a:rPr lang="en-GB" sz="2000" b="1" dirty="0" smtClean="0">
                <a:latin typeface="system-ui"/>
              </a:rPr>
              <a:t>Throughout the earth:	</a:t>
            </a:r>
            <a:r>
              <a:rPr lang="en-GB" sz="2000" dirty="0" smtClean="0">
                <a:latin typeface="system-ui"/>
              </a:rPr>
              <a:t>Greece and beyond</a:t>
            </a:r>
            <a:endParaRPr lang="en-GB" sz="2000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1544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6108" y="733167"/>
            <a:ext cx="2167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Interpretation</a:t>
            </a:r>
            <a:endParaRPr lang="en-GB" sz="2400" b="1" dirty="0"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5588" y="1779373"/>
            <a:ext cx="588654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system-ui"/>
              </a:rPr>
              <a:t>God’s earthly presence is in Jerusalem:</a:t>
            </a:r>
          </a:p>
          <a:p>
            <a:r>
              <a:rPr lang="en-GB" sz="2000" dirty="0" smtClean="0">
                <a:latin typeface="system-ui"/>
              </a:rPr>
              <a:t>	</a:t>
            </a:r>
          </a:p>
          <a:p>
            <a:r>
              <a:rPr lang="en-GB" sz="2000" dirty="0">
                <a:latin typeface="system-ui"/>
              </a:rPr>
              <a:t>	</a:t>
            </a:r>
            <a:r>
              <a:rPr lang="en-GB" sz="2000" dirty="0" smtClean="0">
                <a:latin typeface="system-ui"/>
              </a:rPr>
              <a:t>Geographic centre</a:t>
            </a:r>
          </a:p>
          <a:p>
            <a:r>
              <a:rPr lang="en-GB" sz="2000" dirty="0">
                <a:latin typeface="system-ui"/>
              </a:rPr>
              <a:t>	</a:t>
            </a:r>
            <a:r>
              <a:rPr lang="en-GB" sz="2000" dirty="0" smtClean="0">
                <a:latin typeface="system-ui"/>
              </a:rPr>
              <a:t>Governmental centre</a:t>
            </a:r>
          </a:p>
          <a:p>
            <a:r>
              <a:rPr lang="en-GB" sz="2000" dirty="0" smtClean="0">
                <a:latin typeface="system-ui"/>
              </a:rPr>
              <a:t>	Spiritual centre</a:t>
            </a:r>
          </a:p>
          <a:p>
            <a:endParaRPr lang="en-GB" sz="2000" dirty="0">
              <a:latin typeface="system-u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system-ui"/>
              </a:rPr>
              <a:t>Prophecy of impending judgements, </a:t>
            </a:r>
            <a:r>
              <a:rPr lang="en-GB" sz="2000" dirty="0" smtClean="0">
                <a:latin typeface="system-ui"/>
              </a:rPr>
              <a:t>Zech</a:t>
            </a:r>
            <a:r>
              <a:rPr lang="en-GB" sz="2000" dirty="0">
                <a:latin typeface="system-ui"/>
              </a:rPr>
              <a:t>. 9</a:t>
            </a:r>
            <a:endParaRPr lang="en-GB" sz="2000" b="1" dirty="0">
              <a:latin typeface="system-u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 smtClean="0">
              <a:latin typeface="system-u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system-ui"/>
              </a:rPr>
              <a:t>Prophecy of final judgements, </a:t>
            </a:r>
            <a:r>
              <a:rPr lang="en-GB" sz="2000" dirty="0" smtClean="0">
                <a:latin typeface="system-ui"/>
              </a:rPr>
              <a:t>Zech. 12-14</a:t>
            </a:r>
            <a:endParaRPr lang="en-GB" sz="2000" dirty="0"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48546" y="5366563"/>
            <a:ext cx="62478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“Behold, those who go toward the north country have quieted my spirit in the north country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Zech. 6:8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66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569" y="530733"/>
            <a:ext cx="843554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I saw that the Lamb opened one of the seven seals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I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heard one of the four living creatures saying, as with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voice of thunder, “Come and see!”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white horse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appeared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he who sat on it had a bow.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crown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was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given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 him, and he came out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conquering, and to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conquer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When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 opened 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second seal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 heard the 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second living creature saying, “Come!”</a:t>
            </a:r>
            <a:r>
              <a:rPr lang="en-GB" sz="200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smtClean="0">
                <a:solidFill>
                  <a:srgbClr val="000000"/>
                </a:solidFill>
                <a:latin typeface="system-ui"/>
              </a:rPr>
              <a:t>Another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came out: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 red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horse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him who sat on it was given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power to take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peace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from the earth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that they should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kill one another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There was given to him a great sword. When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 opened the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third seal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 I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heard the third living creature saying, “Come and see!”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behold,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black horse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he who sat on it had a balance in his hand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 heard a voice in the middle of the four living creatures saying,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‘litre’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 of wheat for a denarius, and three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‘litres’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of barley for a denarius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!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(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famine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) Don’t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damage the oil and the wine!”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When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 opened 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fourth seal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I heard the fourth living creature saying, “Come and see!”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behold,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pale horse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the name of he who sat on it was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Death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Hades followed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with him.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 Authority over one fourth of the earth, to kill with the sword, with famine, with death, and by the wild animals of the earth was given to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him.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Rev. 6:1-8</a:t>
            </a:r>
            <a:r>
              <a:rPr lang="en-GB" sz="2000" b="1" baseline="30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0876" y="0"/>
            <a:ext cx="4520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Messiah, the Victorious Lamb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21484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9027" y="897576"/>
            <a:ext cx="6096000" cy="49859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But you, son of man, hear what I tell you. Don’t be rebellious like that rebellious house. Open your mouth, and eat that which I give you.”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When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 looked, behold, a hand was stretched out to me; and, behold, a scroll of a book was in it.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spread it before me. It was written within and without; and lamentations, mourning, and woe were written in it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 said to me, “Son of man, eat what you find. Eat this scroll, and go, speak to the house of Israel.”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 opened my mouth, and he caused me to eat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scroll. 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said to me, “Son of man, cause your belly to eat, and fill your bowels with this scroll that I give you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Then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 ate it; and it was as sweet as honey in my mouth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Ezek. 2:8-3:3</a:t>
            </a:r>
            <a:endParaRPr lang="en-GB" sz="2000" dirty="0">
              <a:solidFill>
                <a:srgbClr val="000000"/>
              </a:solidFill>
              <a:latin typeface="system-ui"/>
            </a:endParaRPr>
          </a:p>
          <a:p>
            <a:endParaRPr lang="en-GB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85582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7837" y="1556082"/>
            <a:ext cx="641727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The voice which I heard from heaven, again speaking with me, said,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Go, take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book [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scroll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]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which is open in the hand of the angel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who stands on the sea and on the land.”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went to the angel, telling him to give me the little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book [scroll].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said to me, “Take it, and eat it. It will make your stomach bitter, but in your mouth it will be as sweet as honey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.”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took the little book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[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scroll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] out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the angel’s hand, and ate it.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It was as sweet as honey in my mouth. When I had eaten it, my stomach was made bitter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They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told me,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 must prophesy again over many peoples, nations, languages, and kings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Rev. 10:8-11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5678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465" y="1609637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Moses came and told the people all Yahweh’s words, and all the ordinances;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all the people answered with one voice, and said, “All the words which Yahweh has spoken will we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do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...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Yahweh said to Moses, “Come up to me on the mountain, and stay here,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give you the stone tablets with the law and the commands that I have written, that you may teach them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.”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Exodus 24:3, 12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5444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2509" y="887794"/>
            <a:ext cx="63101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Moses turned, and went down from the mountain, with 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two tablets of the covenant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in his hand; tablets that were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written on both their sides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They were written on one side and on the other.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tablets were the work of God, and the writing was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writing of God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engraved on the tablets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Exodus 32:15-16</a:t>
            </a:r>
            <a:endParaRPr lang="en-GB" sz="2000" dirty="0"/>
          </a:p>
        </p:txBody>
      </p:sp>
      <p:sp>
        <p:nvSpPr>
          <p:cNvPr id="3" name="Rectangle 2"/>
          <p:cNvSpPr/>
          <p:nvPr/>
        </p:nvSpPr>
        <p:spPr>
          <a:xfrm>
            <a:off x="362466" y="3222707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turned and came down from the mountain,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put the tablets in the ark which I had made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 and there they are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as Yahweh commanded me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Deut. 10:5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518986" y="4634291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There was nothing in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ark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except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two stone tablets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which Moses put there at </a:t>
            </a:r>
            <a:r>
              <a:rPr lang="en-GB" sz="2000" dirty="0" err="1">
                <a:solidFill>
                  <a:srgbClr val="000000"/>
                </a:solidFill>
                <a:latin typeface="system-ui"/>
              </a:rPr>
              <a:t>Horeb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when Yahweh made a covenant with the children of Israel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when they came out of the land of Egypt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1Kings 8:9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7678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503" y="1421709"/>
            <a:ext cx="62607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[the </a:t>
            </a:r>
            <a:r>
              <a:rPr lang="en-GB" dirty="0" smtClean="0">
                <a:solidFill>
                  <a:srgbClr val="000000"/>
                </a:solidFill>
                <a:latin typeface="system-ui"/>
              </a:rPr>
              <a:t>LORD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]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said to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him [Abram],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“Bring me a heifer three years old, a female goat three years old, a ram three years old, a turtledove, and a young pigeon.”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brought him all these, and divided them in the middle, and laid each half opposite the other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 but he didn’t divide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birds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 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It came to pass that, when the sun went down, and it was dark, behold,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smoking furnace and a flaming torch passed between these pieces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that day Yahweh made a covenant with Abram, saying, “I have given this land to your offspring, from the river of Egypt to the great river, the river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Euphrates. Gen  15:9-10, 17-18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237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5458" y="867316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“I see a flying scroll; its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length is twenty cubits, and its width ten cubits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345987" y="3869044"/>
            <a:ext cx="72163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dirty="0" smtClean="0">
                <a:solidFill>
                  <a:srgbClr val="000000"/>
                </a:solidFill>
                <a:latin typeface="system-ui"/>
              </a:rPr>
              <a:t>[Moses] put </a:t>
            </a:r>
            <a:r>
              <a:rPr lang="en-GB" b="1" dirty="0">
                <a:solidFill>
                  <a:srgbClr val="000000"/>
                </a:solidFill>
                <a:latin typeface="system-ui"/>
              </a:rPr>
              <a:t>the lamp stand in the Tent of Meeting</a:t>
            </a:r>
            <a:r>
              <a:rPr lang="en-GB" dirty="0">
                <a:solidFill>
                  <a:srgbClr val="000000"/>
                </a:solidFill>
                <a:latin typeface="system-ui"/>
              </a:rPr>
              <a:t>, opposite the table, on the south side of the tabernacle. </a:t>
            </a:r>
            <a:r>
              <a:rPr lang="en-GB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dirty="0">
                <a:solidFill>
                  <a:srgbClr val="000000"/>
                </a:solidFill>
                <a:latin typeface="system-ui"/>
              </a:rPr>
              <a:t>lit the lamps before Yahweh, </a:t>
            </a:r>
            <a:r>
              <a:rPr lang="en-GB" b="1" dirty="0">
                <a:solidFill>
                  <a:srgbClr val="000000"/>
                </a:solidFill>
                <a:latin typeface="system-ui"/>
              </a:rPr>
              <a:t>as Yahweh commanded Moses</a:t>
            </a:r>
            <a:r>
              <a:rPr lang="en-GB" dirty="0" smtClean="0">
                <a:solidFill>
                  <a:srgbClr val="000000"/>
                </a:solidFill>
                <a:latin typeface="system-ui"/>
              </a:rPr>
              <a:t>. Exodus 40:24-25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44471" y="279886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b="1" dirty="0">
                <a:solidFill>
                  <a:srgbClr val="000000"/>
                </a:solidFill>
                <a:latin typeface="system-ui"/>
              </a:rPr>
              <a:t>Let them make me a sanctuary, that I may dwell among them.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Exodus 25:8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5458" y="2067238"/>
            <a:ext cx="5173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system-ui"/>
              </a:rPr>
              <a:t>The dimensions of the Holy Place (</a:t>
            </a:r>
            <a:r>
              <a:rPr lang="en-GB" dirty="0">
                <a:latin typeface="system-ui"/>
              </a:rPr>
              <a:t>Exodus 36)</a:t>
            </a:r>
          </a:p>
        </p:txBody>
      </p:sp>
    </p:spTree>
    <p:extLst>
      <p:ext uri="{BB962C8B-B14F-4D97-AF65-F5344CB8AC3E}">
        <p14:creationId xmlns:p14="http://schemas.microsoft.com/office/powerpoint/2010/main" val="160912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41" y="3459892"/>
            <a:ext cx="5821386" cy="32951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84" y="908206"/>
            <a:ext cx="4016595" cy="209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72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1235</Words>
  <Application>Microsoft Office PowerPoint</Application>
  <PresentationFormat>Widescreen</PresentationFormat>
  <Paragraphs>202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 MIllar</dc:creator>
  <cp:lastModifiedBy>Roy MIllar</cp:lastModifiedBy>
  <cp:revision>50</cp:revision>
  <dcterms:created xsi:type="dcterms:W3CDTF">2021-04-04T16:41:40Z</dcterms:created>
  <dcterms:modified xsi:type="dcterms:W3CDTF">2021-04-07T11:10:37Z</dcterms:modified>
</cp:coreProperties>
</file>