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304" r:id="rId16"/>
    <p:sldId id="296" r:id="rId17"/>
    <p:sldId id="295" r:id="rId18"/>
    <p:sldId id="257" r:id="rId19"/>
    <p:sldId id="297" r:id="rId20"/>
    <p:sldId id="275" r:id="rId21"/>
    <p:sldId id="307" r:id="rId22"/>
    <p:sldId id="259" r:id="rId23"/>
    <p:sldId id="260" r:id="rId24"/>
    <p:sldId id="273" r:id="rId25"/>
    <p:sldId id="303" r:id="rId26"/>
    <p:sldId id="298" r:id="rId27"/>
    <p:sldId id="262" r:id="rId28"/>
    <p:sldId id="299" r:id="rId29"/>
    <p:sldId id="261" r:id="rId30"/>
    <p:sldId id="276" r:id="rId31"/>
    <p:sldId id="269" r:id="rId32"/>
    <p:sldId id="264" r:id="rId33"/>
    <p:sldId id="277" r:id="rId34"/>
    <p:sldId id="306" r:id="rId35"/>
    <p:sldId id="302" r:id="rId36"/>
    <p:sldId id="265" r:id="rId37"/>
    <p:sldId id="266" r:id="rId38"/>
    <p:sldId id="300" r:id="rId39"/>
    <p:sldId id="301" r:id="rId40"/>
    <p:sldId id="267" r:id="rId41"/>
    <p:sldId id="279" r:id="rId42"/>
    <p:sldId id="278" r:id="rId43"/>
    <p:sldId id="30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8" d="100"/>
          <a:sy n="128" d="100"/>
        </p:scale>
        <p:origin x="113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06528-4227-4032-9D40-C3EBCB28C24A}" type="datetimeFigureOut">
              <a:rPr lang="en-GB" smtClean="0"/>
              <a:pPr/>
              <a:t>13/07/2020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79458D-3171-4565-AA92-0D6EAB08424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06528-4227-4032-9D40-C3EBCB28C24A}" type="datetimeFigureOut">
              <a:rPr lang="en-GB" smtClean="0"/>
              <a:pPr/>
              <a:t>13/07/2020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9458D-3171-4565-AA92-0D6EAB08424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Ps.22.1&amp;version=WEB"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Considering the Cross </a:t>
            </a:r>
            <a:br>
              <a:rPr lang="en-GB" b="1" dirty="0" smtClean="0"/>
            </a:br>
            <a:r>
              <a:rPr lang="en-GB" b="1" dirty="0" smtClean="0"/>
              <a:t>Session 5</a:t>
            </a:r>
            <a:endParaRPr lang="en-GB" b="1" dirty="0"/>
          </a:p>
        </p:txBody>
      </p:sp>
      <p:sp>
        <p:nvSpPr>
          <p:cNvPr id="3" name="Subtitle 2"/>
          <p:cNvSpPr>
            <a:spLocks noGrp="1"/>
          </p:cNvSpPr>
          <p:nvPr>
            <p:ph type="subTitle" idx="1"/>
          </p:nvPr>
        </p:nvSpPr>
        <p:spPr>
          <a:xfrm>
            <a:off x="1187624" y="3789040"/>
            <a:ext cx="6400800" cy="1752600"/>
          </a:xfrm>
        </p:spPr>
        <p:txBody>
          <a:bodyPr>
            <a:normAutofit/>
          </a:bodyPr>
          <a:lstStyle/>
          <a:p>
            <a:r>
              <a:rPr lang="en-GB" sz="4000" b="1" dirty="0" smtClean="0">
                <a:solidFill>
                  <a:schemeClr val="tx1"/>
                </a:solidFill>
              </a:rPr>
              <a:t>Crucified</a:t>
            </a:r>
            <a:endParaRPr lang="en-GB" sz="4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6678488" cy="5551776"/>
          </a:xfrm>
          <a:prstGeom prst="rect">
            <a:avLst/>
          </a:prstGeom>
        </p:spPr>
        <p:txBody>
          <a:bodyPr wrap="square">
            <a:spAutoFit/>
          </a:bodyPr>
          <a:lstStyle/>
          <a:p>
            <a:pPr lvl="0">
              <a:lnSpc>
                <a:spcPct val="107000"/>
              </a:lnSpc>
              <a:spcAft>
                <a:spcPts val="800"/>
              </a:spcAft>
            </a:pPr>
            <a:r>
              <a:rPr lang="en-GB" sz="2400" dirty="0">
                <a:solidFill>
                  <a:prstClr val="black"/>
                </a:solidFill>
                <a:ea typeface="Calibri"/>
                <a:cs typeface="Times New Roman"/>
              </a:rPr>
              <a:t>”</a:t>
            </a:r>
            <a:r>
              <a:rPr lang="en-GB" sz="2400" dirty="0">
                <a:solidFill>
                  <a:prstClr val="black"/>
                </a:solidFill>
                <a:ea typeface="Calibri"/>
                <a:cs typeface="Calibri"/>
              </a:rPr>
              <a:t> When Jesus therefore had received the vinegar, </a:t>
            </a:r>
            <a:r>
              <a:rPr lang="en-GB" sz="2400" dirty="0">
                <a:solidFill>
                  <a:prstClr val="black"/>
                </a:solidFill>
                <a:ea typeface="Calibri"/>
                <a:cs typeface="Times New Roman"/>
              </a:rPr>
              <a:t>he said,</a:t>
            </a:r>
            <a:r>
              <a:rPr lang="en-GB" sz="2400" dirty="0">
                <a:solidFill>
                  <a:prstClr val="black"/>
                </a:solidFill>
                <a:ea typeface="Calibri"/>
                <a:cs typeface="Calibri"/>
              </a:rPr>
              <a:t> </a:t>
            </a:r>
            <a:r>
              <a:rPr lang="en-GB" sz="2400" b="1" dirty="0">
                <a:solidFill>
                  <a:prstClr val="black"/>
                </a:solidFill>
                <a:ea typeface="Calibri"/>
                <a:cs typeface="Calibri"/>
              </a:rPr>
              <a:t>“It is finished.”  </a:t>
            </a:r>
            <a:endParaRPr lang="en-GB" sz="2400" b="1" dirty="0">
              <a:solidFill>
                <a:prstClr val="black"/>
              </a:solidFill>
              <a:ea typeface="Calibri"/>
              <a:cs typeface="Times New Roman"/>
            </a:endParaRPr>
          </a:p>
          <a:p>
            <a:pPr lvl="0"/>
            <a:r>
              <a:rPr lang="en-GB" sz="2400" b="1" dirty="0">
                <a:solidFill>
                  <a:prstClr val="black"/>
                </a:solidFill>
                <a:ea typeface="Calibri"/>
                <a:cs typeface="Calibri"/>
              </a:rPr>
              <a:t>Jesus, crying with a loud voice, said, “Father, into your hands I commit my spirit!”</a:t>
            </a:r>
            <a:r>
              <a:rPr lang="en-GB" sz="2400" dirty="0">
                <a:solidFill>
                  <a:prstClr val="black"/>
                </a:solidFill>
                <a:ea typeface="Calibri"/>
                <a:cs typeface="Calibri"/>
              </a:rPr>
              <a:t> </a:t>
            </a:r>
            <a:r>
              <a:rPr lang="en-GB" sz="2400" b="1" dirty="0">
                <a:solidFill>
                  <a:prstClr val="black"/>
                </a:solidFill>
                <a:ea typeface="Calibri"/>
                <a:cs typeface="Calibri"/>
              </a:rPr>
              <a:t>Having said this, he breathed his last, bowed his head, </a:t>
            </a:r>
            <a:r>
              <a:rPr lang="en-GB" sz="2400" b="1" dirty="0">
                <a:solidFill>
                  <a:prstClr val="black"/>
                </a:solidFill>
                <a:ea typeface="Calibri"/>
                <a:cs typeface="Times New Roman"/>
              </a:rPr>
              <a:t>and yielded up his spirit.</a:t>
            </a:r>
            <a:r>
              <a:rPr lang="en-GB" sz="2400" b="1" dirty="0">
                <a:solidFill>
                  <a:prstClr val="black"/>
                </a:solidFill>
                <a:ea typeface="Calibri"/>
                <a:cs typeface="Calibri"/>
              </a:rPr>
              <a:t> </a:t>
            </a:r>
            <a:r>
              <a:rPr lang="en-GB" sz="2400" b="1" dirty="0">
                <a:solidFill>
                  <a:prstClr val="black"/>
                </a:solidFill>
                <a:ea typeface="Calibri"/>
                <a:cs typeface="Times New Roman"/>
              </a:rPr>
              <a:t>The</a:t>
            </a:r>
            <a:r>
              <a:rPr lang="en-GB" sz="2400" b="1" dirty="0">
                <a:solidFill>
                  <a:prstClr val="black"/>
                </a:solidFill>
                <a:ea typeface="Calibri"/>
              </a:rPr>
              <a:t> veil of the temple was torn in two,</a:t>
            </a:r>
            <a:r>
              <a:rPr lang="en-GB" sz="2400" b="1" dirty="0">
                <a:solidFill>
                  <a:prstClr val="black"/>
                </a:solidFill>
                <a:ea typeface="Calibri"/>
                <a:cs typeface="Times New Roman"/>
              </a:rPr>
              <a:t> the earth quaked and the rocks were split.</a:t>
            </a:r>
            <a:r>
              <a:rPr lang="en-GB" sz="2400" dirty="0">
                <a:solidFill>
                  <a:prstClr val="black"/>
                </a:solidFill>
                <a:ea typeface="Calibri"/>
                <a:cs typeface="Times New Roman"/>
              </a:rPr>
              <a:t> </a:t>
            </a:r>
            <a:r>
              <a:rPr lang="en-GB" sz="2400" b="1" baseline="30000" dirty="0">
                <a:solidFill>
                  <a:prstClr val="black"/>
                </a:solidFill>
                <a:ea typeface="Calibri"/>
                <a:cs typeface="Times New Roman"/>
              </a:rPr>
              <a:t> </a:t>
            </a:r>
          </a:p>
          <a:p>
            <a:pPr lvl="0"/>
            <a:endParaRPr lang="en-GB" sz="2400" b="1" baseline="30000" dirty="0">
              <a:solidFill>
                <a:prstClr val="black"/>
              </a:solidFill>
              <a:ea typeface="Calibri"/>
              <a:cs typeface="Times New Roman"/>
            </a:endParaRPr>
          </a:p>
          <a:p>
            <a:pPr lvl="0">
              <a:lnSpc>
                <a:spcPct val="107000"/>
              </a:lnSpc>
              <a:spcAft>
                <a:spcPts val="800"/>
              </a:spcAft>
            </a:pPr>
            <a:r>
              <a:rPr lang="en-GB" sz="2400" b="1" dirty="0">
                <a:solidFill>
                  <a:prstClr val="black"/>
                </a:solidFill>
                <a:ea typeface="Calibri"/>
                <a:cs typeface="Times New Roman"/>
              </a:rPr>
              <a:t>The tombs were opened, and many bodies of the saints who had fallen asleep were raised; and coming out of the tombs after his resurrection, they entered into the holy city and appeared to many</a:t>
            </a:r>
            <a:r>
              <a:rPr lang="en-GB" sz="2400" b="1" dirty="0" smtClean="0">
                <a:solidFill>
                  <a:prstClr val="black"/>
                </a:solidFill>
                <a:ea typeface="Calibri"/>
                <a:cs typeface="Times New Roman"/>
              </a:rPr>
              <a:t>.</a:t>
            </a:r>
            <a:r>
              <a:rPr lang="en-GB" sz="2400" dirty="0">
                <a:solidFill>
                  <a:prstClr val="black"/>
                </a:solidFill>
                <a:ea typeface="Calibri"/>
                <a:cs typeface="Times New Roman"/>
              </a:rPr>
              <a:t> </a:t>
            </a:r>
            <a:endParaRPr lang="en-GB" sz="2400" b="1" dirty="0">
              <a:solidFill>
                <a:prstClr val="black"/>
              </a:solidFill>
            </a:endParaRPr>
          </a:p>
          <a:p>
            <a:pPr lvl="0">
              <a:lnSpc>
                <a:spcPct val="107000"/>
              </a:lnSpc>
              <a:spcAft>
                <a:spcPts val="800"/>
              </a:spcAft>
            </a:pPr>
            <a:endParaRPr lang="en-GB" sz="2400" b="1" dirty="0">
              <a:solidFill>
                <a:prstClr val="black"/>
              </a:solidFill>
              <a:ea typeface="Calibri"/>
              <a:cs typeface="Times New Roman"/>
            </a:endParaRPr>
          </a:p>
        </p:txBody>
      </p:sp>
    </p:spTree>
    <p:extLst>
      <p:ext uri="{BB962C8B-B14F-4D97-AF65-F5344CB8AC3E}">
        <p14:creationId xmlns:p14="http://schemas.microsoft.com/office/powerpoint/2010/main" val="102496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6840760" cy="6327694"/>
          </a:xfrm>
          <a:prstGeom prst="rect">
            <a:avLst/>
          </a:prstGeom>
        </p:spPr>
        <p:txBody>
          <a:bodyPr wrap="square">
            <a:spAutoFit/>
          </a:bodyPr>
          <a:lstStyle/>
          <a:p>
            <a:pPr lvl="0">
              <a:lnSpc>
                <a:spcPct val="107000"/>
              </a:lnSpc>
              <a:spcAft>
                <a:spcPts val="800"/>
              </a:spcAft>
            </a:pPr>
            <a:r>
              <a:rPr lang="en-GB" sz="2400" dirty="0">
                <a:solidFill>
                  <a:prstClr val="black"/>
                </a:solidFill>
                <a:ea typeface="Calibri"/>
                <a:cs typeface="Times New Roman"/>
              </a:rPr>
              <a:t>Now </a:t>
            </a:r>
            <a:r>
              <a:rPr lang="en-GB" sz="2400" b="1" dirty="0">
                <a:solidFill>
                  <a:prstClr val="black"/>
                </a:solidFill>
                <a:ea typeface="Calibri"/>
                <a:cs typeface="Times New Roman"/>
              </a:rPr>
              <a:t>the centurion and those who were with him </a:t>
            </a:r>
            <a:r>
              <a:rPr lang="en-GB" sz="2400" dirty="0">
                <a:solidFill>
                  <a:prstClr val="black"/>
                </a:solidFill>
                <a:ea typeface="Calibri"/>
                <a:cs typeface="Times New Roman"/>
              </a:rPr>
              <a:t>watching Jesus, when they saw the earthquake and the things that were done, </a:t>
            </a:r>
            <a:r>
              <a:rPr lang="en-GB" sz="2400" b="1" dirty="0">
                <a:solidFill>
                  <a:prstClr val="black"/>
                </a:solidFill>
                <a:ea typeface="Calibri"/>
                <a:cs typeface="Times New Roman"/>
              </a:rPr>
              <a:t>were terrified, saying, “Truly this man was the Son of God!”</a:t>
            </a:r>
            <a:r>
              <a:rPr lang="en-GB" sz="2400" b="1" dirty="0">
                <a:solidFill>
                  <a:prstClr val="black"/>
                </a:solidFill>
                <a:ea typeface="Calibri"/>
                <a:cs typeface="Calibri"/>
              </a:rPr>
              <a:t> The Centurion glorified God, saying, “Certainly this was a righteous man.” </a:t>
            </a:r>
            <a:endParaRPr lang="en-GB" sz="2400" b="1" dirty="0" smtClean="0">
              <a:solidFill>
                <a:prstClr val="black"/>
              </a:solidFill>
              <a:ea typeface="Calibri"/>
              <a:cs typeface="Calibri"/>
            </a:endParaRPr>
          </a:p>
          <a:p>
            <a:pPr lvl="0">
              <a:lnSpc>
                <a:spcPct val="107000"/>
              </a:lnSpc>
              <a:spcAft>
                <a:spcPts val="800"/>
              </a:spcAft>
            </a:pPr>
            <a:r>
              <a:rPr lang="en-GB" sz="2400" b="1" dirty="0">
                <a:solidFill>
                  <a:prstClr val="black"/>
                </a:solidFill>
                <a:ea typeface="Calibri"/>
                <a:cs typeface="Calibri"/>
              </a:rPr>
              <a:t>All the multitudes </a:t>
            </a:r>
            <a:r>
              <a:rPr lang="en-GB" sz="2400" dirty="0">
                <a:solidFill>
                  <a:prstClr val="black"/>
                </a:solidFill>
                <a:ea typeface="Calibri"/>
                <a:cs typeface="Calibri"/>
              </a:rPr>
              <a:t>that came together to see this, when they saw the things that were done, </a:t>
            </a:r>
            <a:r>
              <a:rPr lang="en-GB" sz="2400" b="1" dirty="0">
                <a:solidFill>
                  <a:prstClr val="black"/>
                </a:solidFill>
                <a:ea typeface="Calibri"/>
                <a:cs typeface="Calibri"/>
              </a:rPr>
              <a:t>returned home beating their breasts.</a:t>
            </a:r>
            <a:endParaRPr lang="en-GB" sz="2400" b="1" dirty="0">
              <a:solidFill>
                <a:prstClr val="black"/>
              </a:solidFill>
              <a:ea typeface="Calibri"/>
              <a:cs typeface="Times New Roman"/>
            </a:endParaRPr>
          </a:p>
          <a:p>
            <a:pPr lvl="0">
              <a:lnSpc>
                <a:spcPct val="107000"/>
              </a:lnSpc>
              <a:spcAft>
                <a:spcPts val="800"/>
              </a:spcAft>
            </a:pPr>
            <a:r>
              <a:rPr lang="en-GB" sz="2400" b="1" dirty="0">
                <a:solidFill>
                  <a:prstClr val="black"/>
                </a:solidFill>
                <a:ea typeface="Calibri"/>
                <a:cs typeface="Calibri"/>
              </a:rPr>
              <a:t>All his acquaintances and m</a:t>
            </a:r>
            <a:r>
              <a:rPr lang="en-GB" sz="2400" b="1" dirty="0">
                <a:solidFill>
                  <a:prstClr val="black"/>
                </a:solidFill>
                <a:ea typeface="Calibri"/>
                <a:cs typeface="Times New Roman"/>
              </a:rPr>
              <a:t>any women who had followed Jesus from Galilee, serving him, were there watching from </a:t>
            </a:r>
            <a:r>
              <a:rPr lang="en-GB" sz="2400" b="1" dirty="0">
                <a:solidFill>
                  <a:prstClr val="black"/>
                </a:solidFill>
                <a:ea typeface="Calibri"/>
                <a:cs typeface="Calibri"/>
              </a:rPr>
              <a:t>a distance.</a:t>
            </a:r>
            <a:r>
              <a:rPr lang="en-GB" sz="2400" b="1" dirty="0">
                <a:solidFill>
                  <a:prstClr val="black"/>
                </a:solidFill>
                <a:ea typeface="Calibri"/>
                <a:cs typeface="Times New Roman"/>
              </a:rPr>
              <a:t>  Among them were Mary Magdalene, Mary the mother of James and </a:t>
            </a:r>
            <a:r>
              <a:rPr lang="en-GB" sz="2400" b="1" dirty="0" err="1">
                <a:solidFill>
                  <a:prstClr val="black"/>
                </a:solidFill>
                <a:ea typeface="Calibri"/>
                <a:cs typeface="Times New Roman"/>
              </a:rPr>
              <a:t>Joses</a:t>
            </a:r>
            <a:r>
              <a:rPr lang="en-GB" sz="2400" b="1" dirty="0">
                <a:solidFill>
                  <a:prstClr val="black"/>
                </a:solidFill>
                <a:ea typeface="Calibri"/>
                <a:cs typeface="Times New Roman"/>
              </a:rPr>
              <a:t>, and the mother of the sons of Zebedee.</a:t>
            </a:r>
          </a:p>
          <a:p>
            <a:pPr lvl="0">
              <a:lnSpc>
                <a:spcPct val="107000"/>
              </a:lnSpc>
              <a:spcAft>
                <a:spcPts val="800"/>
              </a:spcAft>
            </a:pPr>
            <a:endParaRPr lang="en-GB" sz="2400" b="1" dirty="0">
              <a:solidFill>
                <a:prstClr val="black"/>
              </a:solidFill>
              <a:ea typeface="Calibri"/>
              <a:cs typeface="Calibri"/>
            </a:endParaRPr>
          </a:p>
        </p:txBody>
      </p:sp>
    </p:spTree>
    <p:extLst>
      <p:ext uri="{BB962C8B-B14F-4D97-AF65-F5344CB8AC3E}">
        <p14:creationId xmlns:p14="http://schemas.microsoft.com/office/powerpoint/2010/main" val="113698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7128792" cy="6019918"/>
          </a:xfrm>
          <a:prstGeom prst="rect">
            <a:avLst/>
          </a:prstGeom>
        </p:spPr>
        <p:txBody>
          <a:bodyPr wrap="square">
            <a:spAutoFit/>
          </a:bodyPr>
          <a:lstStyle/>
          <a:p>
            <a:pPr lvl="0">
              <a:lnSpc>
                <a:spcPct val="107000"/>
              </a:lnSpc>
              <a:spcAft>
                <a:spcPts val="800"/>
              </a:spcAft>
            </a:pPr>
            <a:r>
              <a:rPr lang="en-GB" sz="2400" dirty="0">
                <a:solidFill>
                  <a:prstClr val="black"/>
                </a:solidFill>
                <a:ea typeface="Calibri"/>
                <a:cs typeface="Calibri"/>
              </a:rPr>
              <a:t>Because it was the </a:t>
            </a:r>
            <a:r>
              <a:rPr lang="en-GB" sz="2400" b="1" dirty="0">
                <a:solidFill>
                  <a:prstClr val="black"/>
                </a:solidFill>
                <a:ea typeface="Calibri"/>
                <a:cs typeface="Calibri"/>
              </a:rPr>
              <a:t>Preparation Day for the Sabbath</a:t>
            </a:r>
            <a:r>
              <a:rPr lang="en-GB" sz="2400" dirty="0">
                <a:solidFill>
                  <a:prstClr val="black"/>
                </a:solidFill>
                <a:ea typeface="Calibri"/>
                <a:cs typeface="Calibri"/>
              </a:rPr>
              <a:t>, (a special Sabbath) </a:t>
            </a:r>
            <a:r>
              <a:rPr lang="en-GB" sz="2400" b="1" dirty="0">
                <a:solidFill>
                  <a:prstClr val="black"/>
                </a:solidFill>
                <a:ea typeface="Calibri"/>
                <a:cs typeface="Calibri"/>
              </a:rPr>
              <a:t>the Jews asked Pilate that their legs might be broken and their bodies be removed from the crosses and taken away</a:t>
            </a:r>
            <a:r>
              <a:rPr lang="en-GB" sz="2400" dirty="0">
                <a:solidFill>
                  <a:prstClr val="black"/>
                </a:solidFill>
                <a:ea typeface="Calibri"/>
                <a:cs typeface="Calibri"/>
              </a:rPr>
              <a:t>. </a:t>
            </a:r>
            <a:r>
              <a:rPr lang="en-GB" sz="2400" b="1" baseline="30000" dirty="0">
                <a:solidFill>
                  <a:prstClr val="black"/>
                </a:solidFill>
                <a:ea typeface="Calibri"/>
                <a:cs typeface="Calibri"/>
              </a:rPr>
              <a:t> </a:t>
            </a:r>
            <a:r>
              <a:rPr lang="en-GB" sz="2400" dirty="0">
                <a:solidFill>
                  <a:prstClr val="black"/>
                </a:solidFill>
                <a:ea typeface="Calibri"/>
                <a:cs typeface="Calibri"/>
              </a:rPr>
              <a:t>Therefore the soldiers came, and broke the legs of the first, and of the other who was crucified with him; </a:t>
            </a:r>
            <a:r>
              <a:rPr lang="en-GB" sz="2400" b="1" dirty="0">
                <a:solidFill>
                  <a:prstClr val="black"/>
                </a:solidFill>
                <a:ea typeface="Calibri"/>
                <a:cs typeface="Calibri"/>
              </a:rPr>
              <a:t>but when they came to Jesus, and saw that he was already dead, they didn’t break his legs.</a:t>
            </a:r>
            <a:r>
              <a:rPr lang="en-GB" sz="2400" dirty="0">
                <a:solidFill>
                  <a:prstClr val="black"/>
                </a:solidFill>
                <a:ea typeface="Calibri"/>
                <a:cs typeface="Calibri"/>
              </a:rPr>
              <a:t> </a:t>
            </a:r>
            <a:r>
              <a:rPr lang="en-GB" sz="2400" b="1" baseline="30000" dirty="0">
                <a:solidFill>
                  <a:prstClr val="black"/>
                </a:solidFill>
                <a:ea typeface="Calibri"/>
                <a:cs typeface="Calibri"/>
              </a:rPr>
              <a:t> </a:t>
            </a:r>
            <a:r>
              <a:rPr lang="en-GB" sz="2400" dirty="0">
                <a:solidFill>
                  <a:prstClr val="black"/>
                </a:solidFill>
                <a:ea typeface="Calibri"/>
                <a:cs typeface="Calibri"/>
              </a:rPr>
              <a:t>However </a:t>
            </a:r>
            <a:r>
              <a:rPr lang="en-GB" sz="2400" b="1" dirty="0">
                <a:solidFill>
                  <a:prstClr val="black"/>
                </a:solidFill>
                <a:ea typeface="Calibri"/>
                <a:cs typeface="Calibri"/>
              </a:rPr>
              <a:t>one of the soldiers pierced his side with a spear, and immediately blood and water came out.</a:t>
            </a:r>
            <a:r>
              <a:rPr lang="en-GB" sz="2400" dirty="0">
                <a:solidFill>
                  <a:prstClr val="black"/>
                </a:solidFill>
                <a:ea typeface="Calibri"/>
                <a:cs typeface="Calibri"/>
              </a:rPr>
              <a:t> He who has seen has testified, and his testimony is true. He knows that he tells the truth, that you may believe. </a:t>
            </a:r>
            <a:r>
              <a:rPr lang="en-GB" sz="2400" b="1" dirty="0">
                <a:solidFill>
                  <a:prstClr val="black"/>
                </a:solidFill>
                <a:ea typeface="Calibri"/>
                <a:cs typeface="Calibri"/>
              </a:rPr>
              <a:t>For these things happened that the Scripture might be fulfilled, “A bone of him will not be broken</a:t>
            </a:r>
            <a:r>
              <a:rPr lang="en-GB" sz="2400" b="1" dirty="0" smtClean="0">
                <a:solidFill>
                  <a:prstClr val="black"/>
                </a:solidFill>
                <a:ea typeface="Calibri"/>
                <a:cs typeface="Calibri"/>
              </a:rPr>
              <a:t>.” </a:t>
            </a:r>
            <a:r>
              <a:rPr lang="en-GB" sz="2400" dirty="0" smtClean="0">
                <a:solidFill>
                  <a:prstClr val="black"/>
                </a:solidFill>
                <a:ea typeface="Calibri"/>
                <a:cs typeface="Calibri"/>
              </a:rPr>
              <a:t>Again </a:t>
            </a:r>
            <a:r>
              <a:rPr lang="en-GB" sz="2400" dirty="0">
                <a:solidFill>
                  <a:prstClr val="black"/>
                </a:solidFill>
                <a:ea typeface="Calibri"/>
                <a:cs typeface="Calibri"/>
              </a:rPr>
              <a:t>another Scripture says</a:t>
            </a:r>
            <a:r>
              <a:rPr lang="en-GB" sz="2400" b="1" dirty="0">
                <a:solidFill>
                  <a:prstClr val="black"/>
                </a:solidFill>
                <a:ea typeface="Calibri"/>
                <a:cs typeface="Calibri"/>
              </a:rPr>
              <a:t>, “They will look on him whom they pierced</a:t>
            </a:r>
            <a:r>
              <a:rPr lang="en-GB" sz="2400" b="1" dirty="0" smtClean="0">
                <a:solidFill>
                  <a:prstClr val="black"/>
                </a:solidFill>
                <a:ea typeface="Calibri"/>
                <a:cs typeface="Calibri"/>
              </a:rPr>
              <a:t>.”</a:t>
            </a:r>
            <a:endParaRPr lang="en-GB" sz="2400" dirty="0">
              <a:solidFill>
                <a:prstClr val="black"/>
              </a:solidFill>
              <a:ea typeface="Calibri"/>
              <a:cs typeface="Times New Roman"/>
            </a:endParaRPr>
          </a:p>
        </p:txBody>
      </p:sp>
    </p:spTree>
    <p:extLst>
      <p:ext uri="{BB962C8B-B14F-4D97-AF65-F5344CB8AC3E}">
        <p14:creationId xmlns:p14="http://schemas.microsoft.com/office/powerpoint/2010/main" val="324055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7056784" cy="3648884"/>
          </a:xfrm>
          <a:prstGeom prst="rect">
            <a:avLst/>
          </a:prstGeom>
        </p:spPr>
        <p:txBody>
          <a:bodyPr wrap="square">
            <a:spAutoFit/>
          </a:bodyPr>
          <a:lstStyle/>
          <a:p>
            <a:pPr lvl="0" algn="just">
              <a:lnSpc>
                <a:spcPct val="107000"/>
              </a:lnSpc>
              <a:spcAft>
                <a:spcPts val="800"/>
              </a:spcAft>
            </a:pPr>
            <a:r>
              <a:rPr lang="en-GB" sz="2400" dirty="0">
                <a:solidFill>
                  <a:prstClr val="black"/>
                </a:solidFill>
                <a:ea typeface="Calibri"/>
                <a:cs typeface="Calibri"/>
              </a:rPr>
              <a:t>After these things, </a:t>
            </a:r>
            <a:r>
              <a:rPr lang="en-GB" sz="2400" b="1" dirty="0">
                <a:solidFill>
                  <a:prstClr val="black"/>
                </a:solidFill>
                <a:ea typeface="Calibri"/>
                <a:cs typeface="Calibri"/>
              </a:rPr>
              <a:t>at evening</a:t>
            </a:r>
            <a:r>
              <a:rPr lang="en-GB" sz="2400" dirty="0">
                <a:solidFill>
                  <a:prstClr val="black"/>
                </a:solidFill>
                <a:ea typeface="Calibri"/>
                <a:cs typeface="Calibri"/>
              </a:rPr>
              <a:t>, </a:t>
            </a:r>
            <a:r>
              <a:rPr lang="en-GB" sz="2400" dirty="0">
                <a:solidFill>
                  <a:prstClr val="black"/>
                </a:solidFill>
                <a:ea typeface="Calibri"/>
                <a:cs typeface="Times New Roman"/>
              </a:rPr>
              <a:t>a rich man from </a:t>
            </a:r>
            <a:r>
              <a:rPr lang="en-GB" sz="2400" dirty="0" err="1">
                <a:solidFill>
                  <a:prstClr val="black"/>
                </a:solidFill>
                <a:ea typeface="Calibri"/>
                <a:cs typeface="Times New Roman"/>
              </a:rPr>
              <a:t>Arimathaea</a:t>
            </a:r>
            <a:r>
              <a:rPr lang="en-GB" sz="2400" dirty="0">
                <a:solidFill>
                  <a:prstClr val="black"/>
                </a:solidFill>
                <a:ea typeface="Calibri"/>
                <a:cs typeface="Times New Roman"/>
              </a:rPr>
              <a:t> named </a:t>
            </a:r>
            <a:r>
              <a:rPr lang="en-GB" sz="2400" b="1" dirty="0">
                <a:solidFill>
                  <a:prstClr val="black"/>
                </a:solidFill>
                <a:ea typeface="Calibri"/>
                <a:cs typeface="Times New Roman"/>
              </a:rPr>
              <a:t>Joseph</a:t>
            </a:r>
            <a:r>
              <a:rPr lang="en-GB" sz="2400" dirty="0">
                <a:solidFill>
                  <a:prstClr val="black"/>
                </a:solidFill>
                <a:ea typeface="Calibri"/>
                <a:cs typeface="Times New Roman"/>
              </a:rPr>
              <a:t>, who himself was also </a:t>
            </a:r>
            <a:r>
              <a:rPr lang="en-GB" sz="2400" b="1" dirty="0">
                <a:solidFill>
                  <a:prstClr val="black"/>
                </a:solidFill>
                <a:ea typeface="Calibri"/>
                <a:cs typeface="Times New Roman"/>
              </a:rPr>
              <a:t>Jesus’</a:t>
            </a:r>
            <a:r>
              <a:rPr lang="en-GB" sz="2400" dirty="0">
                <a:solidFill>
                  <a:prstClr val="black"/>
                </a:solidFill>
                <a:ea typeface="Calibri"/>
                <a:cs typeface="Times New Roman"/>
              </a:rPr>
              <a:t> </a:t>
            </a:r>
            <a:r>
              <a:rPr lang="en-GB" sz="2400" b="1" dirty="0">
                <a:solidFill>
                  <a:prstClr val="black"/>
                </a:solidFill>
                <a:ea typeface="Calibri"/>
                <a:cs typeface="Times New Roman"/>
              </a:rPr>
              <a:t>disciple, </a:t>
            </a:r>
            <a:r>
              <a:rPr lang="en-GB" sz="2400" b="1" dirty="0">
                <a:solidFill>
                  <a:prstClr val="black"/>
                </a:solidFill>
                <a:ea typeface="Calibri"/>
                <a:cs typeface="Calibri"/>
              </a:rPr>
              <a:t>but secretly for fear of the Jews</a:t>
            </a:r>
            <a:r>
              <a:rPr lang="en-GB" sz="2400" dirty="0">
                <a:solidFill>
                  <a:prstClr val="black"/>
                </a:solidFill>
                <a:ea typeface="Calibri"/>
                <a:cs typeface="Calibri"/>
              </a:rPr>
              <a:t>,</a:t>
            </a:r>
            <a:r>
              <a:rPr lang="en-GB" sz="2400" dirty="0">
                <a:solidFill>
                  <a:prstClr val="black"/>
                </a:solidFill>
                <a:ea typeface="Calibri"/>
                <a:cs typeface="Times New Roman"/>
              </a:rPr>
              <a:t> came to Pilate and asked </a:t>
            </a:r>
            <a:r>
              <a:rPr lang="en-GB" sz="2400" dirty="0">
                <a:solidFill>
                  <a:prstClr val="black"/>
                </a:solidFill>
                <a:ea typeface="Calibri"/>
                <a:cs typeface="Calibri"/>
              </a:rPr>
              <a:t>that he might take away Jesus’ body. </a:t>
            </a:r>
            <a:r>
              <a:rPr lang="en-GB" sz="2400" b="1" dirty="0">
                <a:solidFill>
                  <a:prstClr val="black"/>
                </a:solidFill>
                <a:ea typeface="Calibri"/>
                <a:cs typeface="Calibri"/>
              </a:rPr>
              <a:t>Pilate gave him permission and </a:t>
            </a:r>
            <a:r>
              <a:rPr lang="en-GB" sz="2400" b="1" dirty="0">
                <a:solidFill>
                  <a:prstClr val="black"/>
                </a:solidFill>
                <a:ea typeface="Calibri"/>
                <a:cs typeface="Times New Roman"/>
              </a:rPr>
              <a:t>commanded that the body to be given up.</a:t>
            </a:r>
            <a:r>
              <a:rPr lang="en-GB" sz="2400" dirty="0">
                <a:solidFill>
                  <a:prstClr val="black"/>
                </a:solidFill>
                <a:ea typeface="Calibri"/>
                <a:cs typeface="Times New Roman"/>
              </a:rPr>
              <a:t> Joseph</a:t>
            </a:r>
            <a:r>
              <a:rPr lang="en-GB" sz="2400" dirty="0">
                <a:solidFill>
                  <a:prstClr val="black"/>
                </a:solidFill>
                <a:ea typeface="Calibri"/>
                <a:cs typeface="Calibri"/>
              </a:rPr>
              <a:t> took it away together  with </a:t>
            </a:r>
            <a:r>
              <a:rPr lang="en-GB" sz="2400" b="1" dirty="0">
                <a:solidFill>
                  <a:prstClr val="black"/>
                </a:solidFill>
                <a:ea typeface="Calibri"/>
                <a:cs typeface="Calibri"/>
              </a:rPr>
              <a:t>Nicodemus</a:t>
            </a:r>
            <a:r>
              <a:rPr lang="en-GB" sz="2400" dirty="0">
                <a:solidFill>
                  <a:prstClr val="black"/>
                </a:solidFill>
                <a:ea typeface="Calibri"/>
                <a:cs typeface="Calibri"/>
              </a:rPr>
              <a:t>, who at first came to Jesus by night, and who had </a:t>
            </a:r>
            <a:r>
              <a:rPr lang="en-GB" sz="2400" b="1" dirty="0">
                <a:solidFill>
                  <a:prstClr val="black"/>
                </a:solidFill>
                <a:ea typeface="Calibri"/>
                <a:cs typeface="Calibri"/>
              </a:rPr>
              <a:t>brought a mixture of myrrh and aloes</a:t>
            </a:r>
            <a:r>
              <a:rPr lang="en-GB" sz="2400" dirty="0">
                <a:solidFill>
                  <a:prstClr val="black"/>
                </a:solidFill>
                <a:ea typeface="Calibri"/>
                <a:cs typeface="Calibri"/>
              </a:rPr>
              <a:t>, about a hundred Roman pounds. </a:t>
            </a:r>
            <a:endParaRPr lang="en-GB" sz="2400" b="1" dirty="0">
              <a:solidFill>
                <a:prstClr val="black"/>
              </a:solidFill>
              <a:ea typeface="Calibri"/>
              <a:cs typeface="Times New Roman"/>
            </a:endParaRPr>
          </a:p>
        </p:txBody>
      </p:sp>
    </p:spTree>
    <p:extLst>
      <p:ext uri="{BB962C8B-B14F-4D97-AF65-F5344CB8AC3E}">
        <p14:creationId xmlns:p14="http://schemas.microsoft.com/office/powerpoint/2010/main" val="3339659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628800"/>
            <a:ext cx="6606480" cy="3648884"/>
          </a:xfrm>
          <a:prstGeom prst="rect">
            <a:avLst/>
          </a:prstGeom>
        </p:spPr>
        <p:txBody>
          <a:bodyPr wrap="square">
            <a:spAutoFit/>
          </a:bodyPr>
          <a:lstStyle/>
          <a:p>
            <a:pPr lvl="0" algn="just">
              <a:lnSpc>
                <a:spcPct val="107000"/>
              </a:lnSpc>
              <a:spcAft>
                <a:spcPts val="800"/>
              </a:spcAft>
            </a:pPr>
            <a:r>
              <a:rPr lang="en-GB" sz="2400" dirty="0">
                <a:solidFill>
                  <a:prstClr val="black"/>
                </a:solidFill>
                <a:ea typeface="Calibri"/>
                <a:cs typeface="Calibri"/>
              </a:rPr>
              <a:t>Now, in the place where he was crucified there was </a:t>
            </a:r>
            <a:r>
              <a:rPr lang="en-GB" sz="2400" b="1" dirty="0">
                <a:solidFill>
                  <a:prstClr val="black"/>
                </a:solidFill>
                <a:ea typeface="Calibri"/>
                <a:cs typeface="Calibri"/>
              </a:rPr>
              <a:t>a garden</a:t>
            </a:r>
            <a:r>
              <a:rPr lang="en-GB" sz="2400" dirty="0">
                <a:solidFill>
                  <a:prstClr val="black"/>
                </a:solidFill>
                <a:ea typeface="Calibri"/>
                <a:cs typeface="Calibri"/>
              </a:rPr>
              <a:t>. It was the location of </a:t>
            </a:r>
            <a:r>
              <a:rPr lang="en-GB" sz="2400" b="1" dirty="0">
                <a:solidFill>
                  <a:prstClr val="black"/>
                </a:solidFill>
                <a:ea typeface="Calibri"/>
                <a:cs typeface="Calibri"/>
              </a:rPr>
              <a:t>J</a:t>
            </a:r>
            <a:r>
              <a:rPr lang="en-GB" sz="2400" b="1" dirty="0">
                <a:solidFill>
                  <a:prstClr val="black"/>
                </a:solidFill>
                <a:ea typeface="Calibri"/>
                <a:cs typeface="Times New Roman"/>
              </a:rPr>
              <a:t>oseph’s own new tomb</a:t>
            </a:r>
            <a:r>
              <a:rPr lang="en-GB" sz="2400" dirty="0">
                <a:solidFill>
                  <a:prstClr val="black"/>
                </a:solidFill>
                <a:ea typeface="Calibri"/>
                <a:cs typeface="Times New Roman"/>
              </a:rPr>
              <a:t>,</a:t>
            </a:r>
            <a:r>
              <a:rPr lang="en-GB" sz="2400" dirty="0">
                <a:solidFill>
                  <a:prstClr val="black"/>
                </a:solidFill>
                <a:ea typeface="Calibri"/>
                <a:cs typeface="Calibri"/>
              </a:rPr>
              <a:t> </a:t>
            </a:r>
            <a:r>
              <a:rPr lang="en-GB" sz="2400" dirty="0">
                <a:solidFill>
                  <a:prstClr val="black"/>
                </a:solidFill>
                <a:ea typeface="Calibri"/>
                <a:cs typeface="Times New Roman"/>
              </a:rPr>
              <a:t>which he had cut out in the rock and</a:t>
            </a:r>
            <a:r>
              <a:rPr lang="en-GB" sz="2400" dirty="0">
                <a:solidFill>
                  <a:prstClr val="black"/>
                </a:solidFill>
                <a:ea typeface="Calibri"/>
                <a:cs typeface="Calibri"/>
              </a:rPr>
              <a:t> </a:t>
            </a:r>
            <a:r>
              <a:rPr lang="en-GB" sz="2400" b="1" dirty="0">
                <a:solidFill>
                  <a:prstClr val="black"/>
                </a:solidFill>
                <a:ea typeface="Calibri"/>
                <a:cs typeface="Calibri"/>
              </a:rPr>
              <a:t>in which no man had ever yet been laid</a:t>
            </a:r>
            <a:r>
              <a:rPr lang="en-GB" sz="2400" dirty="0">
                <a:solidFill>
                  <a:prstClr val="black"/>
                </a:solidFill>
                <a:ea typeface="Calibri"/>
                <a:cs typeface="Calibri"/>
              </a:rPr>
              <a:t>. They laid Jesus there because of the Jews’ Preparation Day (for </a:t>
            </a:r>
            <a:r>
              <a:rPr lang="en-GB" sz="2400" b="1" dirty="0">
                <a:solidFill>
                  <a:prstClr val="black"/>
                </a:solidFill>
                <a:ea typeface="Calibri"/>
                <a:cs typeface="Calibri"/>
              </a:rPr>
              <a:t>the tomb was near at hand</a:t>
            </a:r>
            <a:r>
              <a:rPr lang="en-GB" sz="2400" dirty="0">
                <a:solidFill>
                  <a:prstClr val="black"/>
                </a:solidFill>
                <a:ea typeface="Calibri"/>
                <a:cs typeface="Calibri"/>
              </a:rPr>
              <a:t>). </a:t>
            </a:r>
            <a:r>
              <a:rPr lang="en-GB" sz="2400" dirty="0">
                <a:solidFill>
                  <a:prstClr val="black"/>
                </a:solidFill>
                <a:ea typeface="Calibri"/>
                <a:cs typeface="Times New Roman"/>
              </a:rPr>
              <a:t>Then they </a:t>
            </a:r>
            <a:r>
              <a:rPr lang="en-GB" sz="2400" b="1" dirty="0">
                <a:solidFill>
                  <a:prstClr val="black"/>
                </a:solidFill>
                <a:ea typeface="Calibri"/>
                <a:cs typeface="Times New Roman"/>
              </a:rPr>
              <a:t>rolled a large stone against the door </a:t>
            </a:r>
            <a:r>
              <a:rPr lang="en-GB" sz="2400" dirty="0">
                <a:solidFill>
                  <a:prstClr val="black"/>
                </a:solidFill>
                <a:ea typeface="Calibri"/>
                <a:cs typeface="Times New Roman"/>
              </a:rPr>
              <a:t>of the tomb, and departed. </a:t>
            </a:r>
            <a:r>
              <a:rPr lang="en-GB" sz="2400" b="1" dirty="0">
                <a:solidFill>
                  <a:prstClr val="black"/>
                </a:solidFill>
                <a:ea typeface="Calibri"/>
                <a:cs typeface="Times New Roman"/>
              </a:rPr>
              <a:t>Mary Magdalene was there, and the other Mary, sitting opposite the tomb.</a:t>
            </a:r>
          </a:p>
        </p:txBody>
      </p:sp>
    </p:spTree>
    <p:extLst>
      <p:ext uri="{BB962C8B-B14F-4D97-AF65-F5344CB8AC3E}">
        <p14:creationId xmlns:p14="http://schemas.microsoft.com/office/powerpoint/2010/main" val="200392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332656"/>
            <a:ext cx="2791662" cy="646331"/>
          </a:xfrm>
          <a:prstGeom prst="rect">
            <a:avLst/>
          </a:prstGeom>
          <a:noFill/>
        </p:spPr>
        <p:txBody>
          <a:bodyPr wrap="none" rtlCol="0">
            <a:spAutoFit/>
          </a:bodyPr>
          <a:lstStyle/>
          <a:p>
            <a:r>
              <a:rPr lang="en-GB" sz="3600" b="1" dirty="0" smtClean="0"/>
              <a:t>The Narrative</a:t>
            </a:r>
            <a:endParaRPr lang="en-GB" sz="3600" b="1" dirty="0"/>
          </a:p>
        </p:txBody>
      </p:sp>
      <p:sp>
        <p:nvSpPr>
          <p:cNvPr id="3" name="TextBox 2"/>
          <p:cNvSpPr txBox="1"/>
          <p:nvPr/>
        </p:nvSpPr>
        <p:spPr>
          <a:xfrm>
            <a:off x="539552" y="1196752"/>
            <a:ext cx="4585427" cy="3416320"/>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Very economical and factual</a:t>
            </a:r>
          </a:p>
          <a:p>
            <a:pPr marL="285750" indent="-285750">
              <a:buFont typeface="Arial" panose="020B0604020202020204" pitchFamily="34" charset="0"/>
              <a:buChar char="•"/>
            </a:pPr>
            <a:r>
              <a:rPr lang="en-GB" sz="2400" b="1" dirty="0" smtClean="0"/>
              <a:t>No sensational descriptions</a:t>
            </a:r>
          </a:p>
          <a:p>
            <a:pPr marL="285750" indent="-285750">
              <a:buFont typeface="Arial" panose="020B0604020202020204" pitchFamily="34" charset="0"/>
              <a:buChar char="•"/>
            </a:pPr>
            <a:r>
              <a:rPr lang="en-GB" sz="2400" b="1" dirty="0" smtClean="0"/>
              <a:t>No explanations</a:t>
            </a:r>
          </a:p>
          <a:p>
            <a:pPr marL="285750" indent="-285750">
              <a:buFont typeface="Arial" panose="020B0604020202020204" pitchFamily="34" charset="0"/>
              <a:buChar char="•"/>
            </a:pPr>
            <a:r>
              <a:rPr lang="en-GB" sz="2400" b="1" dirty="0" smtClean="0"/>
              <a:t>Short duration (10 – 11 hours)</a:t>
            </a:r>
            <a:endParaRPr lang="en-GB" sz="2400" b="1" dirty="0"/>
          </a:p>
          <a:p>
            <a:endParaRPr lang="en-GB" sz="2400" b="1" dirty="0" smtClean="0"/>
          </a:p>
          <a:p>
            <a:r>
              <a:rPr lang="en-GB" sz="2400" b="1" dirty="0" smtClean="0"/>
              <a:t>Events on route to the location</a:t>
            </a:r>
          </a:p>
          <a:p>
            <a:pPr lvl="1"/>
            <a:endParaRPr lang="en-GB" sz="2400" b="1" dirty="0" smtClean="0"/>
          </a:p>
          <a:p>
            <a:pPr lvl="1"/>
            <a:endParaRPr lang="en-GB" sz="2400" b="1" dirty="0" smtClean="0"/>
          </a:p>
          <a:p>
            <a:pPr marL="742950" lvl="1" indent="-285750">
              <a:buFont typeface="Arial" panose="020B0604020202020204" pitchFamily="34" charset="0"/>
              <a:buChar char="•"/>
            </a:pPr>
            <a:endParaRPr lang="en-GB" sz="2400" b="1" dirty="0"/>
          </a:p>
        </p:txBody>
      </p:sp>
      <p:sp>
        <p:nvSpPr>
          <p:cNvPr id="5" name="Rectangle 4"/>
          <p:cNvSpPr/>
          <p:nvPr/>
        </p:nvSpPr>
        <p:spPr>
          <a:xfrm>
            <a:off x="467544" y="3643576"/>
            <a:ext cx="6192688" cy="1938992"/>
          </a:xfrm>
          <a:prstGeom prst="rect">
            <a:avLst/>
          </a:prstGeom>
        </p:spPr>
        <p:txBody>
          <a:bodyPr wrap="square">
            <a:spAutoFit/>
          </a:bodyPr>
          <a:lstStyle/>
          <a:p>
            <a:r>
              <a:rPr lang="en-GB" sz="2400" b="1" dirty="0"/>
              <a:t>Three main components:</a:t>
            </a:r>
          </a:p>
          <a:p>
            <a:pPr marL="742950" lvl="1" indent="-285750">
              <a:buFont typeface="Arial" panose="020B0604020202020204" pitchFamily="34" charset="0"/>
              <a:buChar char="•"/>
            </a:pPr>
            <a:r>
              <a:rPr lang="en-GB" sz="2400" b="1" dirty="0"/>
              <a:t>Crucifixion and communication – 3 hours.</a:t>
            </a:r>
          </a:p>
          <a:p>
            <a:pPr marL="742950" lvl="1" indent="-285750">
              <a:buFont typeface="Arial" panose="020B0604020202020204" pitchFamily="34" charset="0"/>
              <a:buChar char="•"/>
            </a:pPr>
            <a:r>
              <a:rPr lang="en-GB" sz="2400" b="1" dirty="0"/>
              <a:t>Silence and darkness – 3 hours.</a:t>
            </a:r>
          </a:p>
          <a:p>
            <a:pPr marL="742950" lvl="1" indent="-285750">
              <a:buFont typeface="Arial" panose="020B0604020202020204" pitchFamily="34" charset="0"/>
              <a:buChar char="•"/>
            </a:pPr>
            <a:r>
              <a:rPr lang="en-GB" sz="2400" b="1" dirty="0"/>
              <a:t>Dramatic events and </a:t>
            </a:r>
            <a:r>
              <a:rPr lang="en-GB" sz="2400" b="1" dirty="0" smtClean="0"/>
              <a:t>exclamations</a:t>
            </a:r>
          </a:p>
          <a:p>
            <a:pPr marL="742950" lvl="1" indent="-285750">
              <a:buFont typeface="Arial" panose="020B0604020202020204" pitchFamily="34" charset="0"/>
              <a:buChar char="•"/>
            </a:pPr>
            <a:endParaRPr lang="en-GB" sz="2400" b="1" dirty="0" smtClean="0"/>
          </a:p>
        </p:txBody>
      </p:sp>
      <p:sp>
        <p:nvSpPr>
          <p:cNvPr id="7" name="TextBox 6"/>
          <p:cNvSpPr txBox="1"/>
          <p:nvPr/>
        </p:nvSpPr>
        <p:spPr>
          <a:xfrm>
            <a:off x="539552" y="5582568"/>
            <a:ext cx="4836837" cy="461665"/>
          </a:xfrm>
          <a:prstGeom prst="rect">
            <a:avLst/>
          </a:prstGeom>
          <a:noFill/>
        </p:spPr>
        <p:txBody>
          <a:bodyPr wrap="none" rtlCol="0">
            <a:spAutoFit/>
          </a:bodyPr>
          <a:lstStyle/>
          <a:p>
            <a:r>
              <a:rPr lang="en-GB" sz="2400" b="1" dirty="0" smtClean="0"/>
              <a:t>Leaving the location and rapid burial</a:t>
            </a:r>
            <a:endParaRPr lang="en-GB" sz="2400" b="1" dirty="0"/>
          </a:p>
        </p:txBody>
      </p:sp>
    </p:spTree>
    <p:extLst>
      <p:ext uri="{BB962C8B-B14F-4D97-AF65-F5344CB8AC3E}">
        <p14:creationId xmlns:p14="http://schemas.microsoft.com/office/powerpoint/2010/main" val="91045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560003"/>
            <a:ext cx="4209807" cy="646331"/>
          </a:xfrm>
          <a:prstGeom prst="rect">
            <a:avLst/>
          </a:prstGeom>
          <a:noFill/>
        </p:spPr>
        <p:txBody>
          <a:bodyPr wrap="none" rtlCol="0">
            <a:spAutoFit/>
          </a:bodyPr>
          <a:lstStyle/>
          <a:p>
            <a:r>
              <a:rPr lang="en-GB" sz="3600" b="1" dirty="0" smtClean="0"/>
              <a:t>A Drama in five parts</a:t>
            </a:r>
            <a:endParaRPr lang="en-GB" sz="3600" b="1" dirty="0"/>
          </a:p>
        </p:txBody>
      </p:sp>
      <p:sp>
        <p:nvSpPr>
          <p:cNvPr id="4" name="TextBox 3"/>
          <p:cNvSpPr txBox="1"/>
          <p:nvPr/>
        </p:nvSpPr>
        <p:spPr>
          <a:xfrm>
            <a:off x="539552" y="2132856"/>
            <a:ext cx="6336704" cy="4062651"/>
          </a:xfrm>
          <a:prstGeom prst="rect">
            <a:avLst/>
          </a:prstGeom>
          <a:noFill/>
        </p:spPr>
        <p:txBody>
          <a:bodyPr wrap="square" rtlCol="0">
            <a:spAutoFit/>
          </a:bodyPr>
          <a:lstStyle/>
          <a:p>
            <a:pPr lvl="0"/>
            <a:r>
              <a:rPr lang="en-GB" sz="2400" dirty="0" smtClean="0">
                <a:solidFill>
                  <a:prstClr val="black"/>
                </a:solidFill>
                <a:ea typeface="Calibri"/>
              </a:rPr>
              <a:t>When </a:t>
            </a:r>
            <a:r>
              <a:rPr lang="en-GB" sz="2400" dirty="0">
                <a:solidFill>
                  <a:prstClr val="black"/>
                </a:solidFill>
                <a:ea typeface="Calibri"/>
              </a:rPr>
              <a:t>they led him away, they grabbed </a:t>
            </a:r>
            <a:r>
              <a:rPr lang="en-GB" sz="2400" b="1" dirty="0">
                <a:solidFill>
                  <a:prstClr val="black"/>
                </a:solidFill>
                <a:ea typeface="Calibri"/>
              </a:rPr>
              <a:t>Simon of Cyrene</a:t>
            </a:r>
            <a:r>
              <a:rPr lang="en-GB" sz="2400" dirty="0">
                <a:solidFill>
                  <a:prstClr val="black"/>
                </a:solidFill>
                <a:ea typeface="Calibri"/>
              </a:rPr>
              <a:t>, the father of Alexander and Rufus, who had come from the country and was passing by. </a:t>
            </a:r>
            <a:r>
              <a:rPr lang="en-GB" sz="2400" b="1" dirty="0">
                <a:solidFill>
                  <a:prstClr val="black"/>
                </a:solidFill>
                <a:ea typeface="Calibri"/>
              </a:rPr>
              <a:t>They laid the cross on him, and compelled him to carry it after Jesus.</a:t>
            </a:r>
            <a:r>
              <a:rPr lang="en-GB" sz="2400" dirty="0">
                <a:solidFill>
                  <a:prstClr val="black"/>
                </a:solidFill>
                <a:ea typeface="Calibri"/>
              </a:rPr>
              <a:t>  </a:t>
            </a:r>
            <a:endParaRPr lang="en-GB" sz="2400" b="1" dirty="0">
              <a:solidFill>
                <a:prstClr val="black"/>
              </a:solidFill>
            </a:endParaRPr>
          </a:p>
          <a:p>
            <a:pPr marL="285750" indent="-285750">
              <a:buFont typeface="Arial" panose="020B0604020202020204" pitchFamily="34" charset="0"/>
              <a:buChar char="•"/>
            </a:pPr>
            <a:endParaRPr lang="en-GB" dirty="0" smtClean="0"/>
          </a:p>
          <a:p>
            <a:r>
              <a:rPr lang="en-GB" sz="2400" dirty="0">
                <a:solidFill>
                  <a:srgbClr val="000000"/>
                </a:solidFill>
                <a:latin typeface="Calibri" panose="020F0502020204030204" pitchFamily="34" charset="0"/>
                <a:cs typeface="Calibri" panose="020F0502020204030204" pitchFamily="34" charset="0"/>
              </a:rPr>
              <a:t>Greet </a:t>
            </a:r>
            <a:r>
              <a:rPr lang="en-GB" sz="2400" b="1" dirty="0">
                <a:solidFill>
                  <a:srgbClr val="000000"/>
                </a:solidFill>
                <a:latin typeface="Calibri" panose="020F0502020204030204" pitchFamily="34" charset="0"/>
                <a:cs typeface="Calibri" panose="020F0502020204030204" pitchFamily="34" charset="0"/>
              </a:rPr>
              <a:t>Rufus, the chosen in the Lord</a:t>
            </a:r>
            <a:r>
              <a:rPr lang="en-GB" sz="2400" dirty="0">
                <a:solidFill>
                  <a:srgbClr val="000000"/>
                </a:solidFill>
                <a:latin typeface="Calibri" panose="020F0502020204030204" pitchFamily="34" charset="0"/>
                <a:cs typeface="Calibri" panose="020F0502020204030204" pitchFamily="34" charset="0"/>
              </a:rPr>
              <a:t>, and his mother and mine</a:t>
            </a:r>
            <a:r>
              <a:rPr lang="en-GB" sz="2400" dirty="0" smtClean="0">
                <a:solidFill>
                  <a:srgbClr val="000000"/>
                </a:solidFill>
                <a:latin typeface="Calibri" panose="020F0502020204030204" pitchFamily="34" charset="0"/>
                <a:cs typeface="Calibri" panose="020F0502020204030204" pitchFamily="34" charset="0"/>
              </a:rPr>
              <a:t>. Rom. 16: 13</a:t>
            </a:r>
            <a:endParaRPr lang="en-GB" sz="24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
        <p:nvSpPr>
          <p:cNvPr id="5" name="TextBox 4"/>
          <p:cNvSpPr txBox="1"/>
          <p:nvPr/>
        </p:nvSpPr>
        <p:spPr>
          <a:xfrm>
            <a:off x="539552" y="1340768"/>
            <a:ext cx="2507866" cy="523220"/>
          </a:xfrm>
          <a:prstGeom prst="rect">
            <a:avLst/>
          </a:prstGeom>
          <a:noFill/>
        </p:spPr>
        <p:txBody>
          <a:bodyPr wrap="none" rtlCol="0">
            <a:spAutoFit/>
          </a:bodyPr>
          <a:lstStyle/>
          <a:p>
            <a:r>
              <a:rPr lang="en-GB" sz="2800" b="1" dirty="0" smtClean="0"/>
              <a:t>1   Via Dolorosa</a:t>
            </a:r>
            <a:endParaRPr lang="en-GB" sz="2800" b="1" dirty="0"/>
          </a:p>
        </p:txBody>
      </p:sp>
    </p:spTree>
    <p:extLst>
      <p:ext uri="{BB962C8B-B14F-4D97-AF65-F5344CB8AC3E}">
        <p14:creationId xmlns:p14="http://schemas.microsoft.com/office/powerpoint/2010/main" val="3862101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6318448" cy="4893647"/>
          </a:xfrm>
          <a:prstGeom prst="rect">
            <a:avLst/>
          </a:prstGeom>
        </p:spPr>
        <p:txBody>
          <a:bodyPr wrap="square">
            <a:spAutoFit/>
          </a:bodyPr>
          <a:lstStyle/>
          <a:p>
            <a:r>
              <a:rPr lang="en-GB" sz="2400" dirty="0">
                <a:solidFill>
                  <a:prstClr val="black"/>
                </a:solidFill>
                <a:ea typeface="Calibri"/>
              </a:rPr>
              <a:t>A great multitude of the people followed him, including </a:t>
            </a:r>
            <a:r>
              <a:rPr lang="en-GB" sz="2400" b="1" dirty="0">
                <a:solidFill>
                  <a:prstClr val="black"/>
                </a:solidFill>
                <a:ea typeface="Calibri"/>
              </a:rPr>
              <a:t>women who also mourned and lamented him</a:t>
            </a:r>
            <a:r>
              <a:rPr lang="en-GB" sz="2400" dirty="0">
                <a:solidFill>
                  <a:prstClr val="black"/>
                </a:solidFill>
                <a:ea typeface="Calibri"/>
              </a:rPr>
              <a:t>. </a:t>
            </a:r>
            <a:r>
              <a:rPr lang="en-GB" sz="2400" b="1" baseline="30000" dirty="0">
                <a:solidFill>
                  <a:prstClr val="black"/>
                </a:solidFill>
                <a:ea typeface="Calibri"/>
              </a:rPr>
              <a:t> </a:t>
            </a:r>
            <a:endParaRPr lang="en-GB" sz="2400" b="1" baseline="30000" dirty="0" smtClean="0">
              <a:solidFill>
                <a:prstClr val="black"/>
              </a:solidFill>
              <a:ea typeface="Calibri"/>
            </a:endParaRPr>
          </a:p>
          <a:p>
            <a:r>
              <a:rPr lang="en-GB" sz="2400" dirty="0" smtClean="0">
                <a:solidFill>
                  <a:prstClr val="black"/>
                </a:solidFill>
                <a:ea typeface="Calibri"/>
              </a:rPr>
              <a:t>But </a:t>
            </a:r>
            <a:r>
              <a:rPr lang="en-GB" sz="2400" dirty="0">
                <a:solidFill>
                  <a:prstClr val="black"/>
                </a:solidFill>
                <a:ea typeface="Calibri"/>
              </a:rPr>
              <a:t>Jesus, turning to them, said, </a:t>
            </a:r>
            <a:r>
              <a:rPr lang="en-GB" sz="2400" b="1" dirty="0">
                <a:solidFill>
                  <a:prstClr val="black"/>
                </a:solidFill>
                <a:ea typeface="Calibri"/>
              </a:rPr>
              <a:t>“Daughters of Jerusalem, don’t weep for me, but weep for yourselves and for your children. </a:t>
            </a:r>
            <a:r>
              <a:rPr lang="en-GB" sz="2400" dirty="0">
                <a:solidFill>
                  <a:prstClr val="black"/>
                </a:solidFill>
                <a:ea typeface="Calibri"/>
              </a:rPr>
              <a:t>For behold, the days are coming in which they will say, ‘Blessed are the barren, the wombs that never bore, and the breasts that never nursed.’ </a:t>
            </a:r>
            <a:r>
              <a:rPr lang="en-GB" sz="2400" b="1" baseline="30000" dirty="0">
                <a:solidFill>
                  <a:prstClr val="black"/>
                </a:solidFill>
                <a:ea typeface="Calibri"/>
              </a:rPr>
              <a:t> </a:t>
            </a:r>
            <a:endParaRPr lang="en-GB" sz="2400" b="1" baseline="30000" dirty="0" smtClean="0">
              <a:solidFill>
                <a:prstClr val="black"/>
              </a:solidFill>
              <a:ea typeface="Calibri"/>
            </a:endParaRPr>
          </a:p>
          <a:p>
            <a:r>
              <a:rPr lang="en-GB" sz="2400" dirty="0" smtClean="0">
                <a:solidFill>
                  <a:prstClr val="black"/>
                </a:solidFill>
                <a:ea typeface="Calibri"/>
              </a:rPr>
              <a:t>Then </a:t>
            </a:r>
            <a:r>
              <a:rPr lang="en-GB" sz="2400" dirty="0">
                <a:solidFill>
                  <a:prstClr val="black"/>
                </a:solidFill>
                <a:ea typeface="Calibri"/>
              </a:rPr>
              <a:t>they will begin to tell the mountains, ‘Fall on us!’ and tell the hills, ‘Cover us.’  For </a:t>
            </a:r>
            <a:r>
              <a:rPr lang="en-GB" sz="2400" b="1" dirty="0">
                <a:solidFill>
                  <a:prstClr val="black"/>
                </a:solidFill>
                <a:ea typeface="Calibri"/>
              </a:rPr>
              <a:t>if they do these things in the green tree, what will be done in the dry?”</a:t>
            </a:r>
            <a:endParaRPr lang="en-GB" sz="2400" b="1" dirty="0">
              <a:solidFill>
                <a:prstClr val="black"/>
              </a:solidFill>
            </a:endParaRPr>
          </a:p>
        </p:txBody>
      </p:sp>
    </p:spTree>
    <p:extLst>
      <p:ext uri="{BB962C8B-B14F-4D97-AF65-F5344CB8AC3E}">
        <p14:creationId xmlns:p14="http://schemas.microsoft.com/office/powerpoint/2010/main" val="861228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152" y="1365086"/>
            <a:ext cx="6552728" cy="1323439"/>
          </a:xfrm>
          <a:prstGeom prst="rect">
            <a:avLst/>
          </a:prstGeom>
        </p:spPr>
        <p:txBody>
          <a:bodyPr wrap="square">
            <a:spAutoFit/>
          </a:bodyPr>
          <a:lstStyle/>
          <a:p>
            <a:r>
              <a:rPr lang="en-GB" sz="2000" dirty="0">
                <a:solidFill>
                  <a:srgbClr val="000000"/>
                </a:solidFill>
              </a:rPr>
              <a:t>The high places also of </a:t>
            </a:r>
            <a:r>
              <a:rPr lang="en-GB" sz="2000" dirty="0" err="1">
                <a:solidFill>
                  <a:srgbClr val="000000"/>
                </a:solidFill>
              </a:rPr>
              <a:t>Aven</a:t>
            </a:r>
            <a:r>
              <a:rPr lang="en-GB" sz="2000" dirty="0">
                <a:solidFill>
                  <a:srgbClr val="000000"/>
                </a:solidFill>
              </a:rPr>
              <a:t>, the sin of Israel, will be destroyed. The thorn and the thistle will come up </a:t>
            </a:r>
            <a:r>
              <a:rPr lang="en-GB" sz="2000" b="1" dirty="0">
                <a:solidFill>
                  <a:srgbClr val="000000"/>
                </a:solidFill>
              </a:rPr>
              <a:t>on</a:t>
            </a:r>
            <a:r>
              <a:rPr lang="en-GB" sz="2000" dirty="0">
                <a:solidFill>
                  <a:srgbClr val="000000"/>
                </a:solidFill>
              </a:rPr>
              <a:t> their altars. </a:t>
            </a:r>
            <a:r>
              <a:rPr lang="en-GB" sz="2000" b="1" dirty="0">
                <a:solidFill>
                  <a:srgbClr val="000000"/>
                </a:solidFill>
              </a:rPr>
              <a:t>They will tell the</a:t>
            </a:r>
            <a:r>
              <a:rPr lang="en-GB" sz="2000" dirty="0">
                <a:solidFill>
                  <a:srgbClr val="000000"/>
                </a:solidFill>
              </a:rPr>
              <a:t> </a:t>
            </a:r>
            <a:r>
              <a:rPr lang="en-GB" sz="2000" b="1" dirty="0">
                <a:solidFill>
                  <a:srgbClr val="000000"/>
                </a:solidFill>
              </a:rPr>
              <a:t>mountains</a:t>
            </a:r>
            <a:r>
              <a:rPr lang="en-GB" sz="2000" dirty="0">
                <a:solidFill>
                  <a:srgbClr val="000000"/>
                </a:solidFill>
              </a:rPr>
              <a:t>, </a:t>
            </a:r>
            <a:r>
              <a:rPr lang="en-GB" sz="2000" b="1" dirty="0">
                <a:solidFill>
                  <a:srgbClr val="000000"/>
                </a:solidFill>
              </a:rPr>
              <a:t>“Cover</a:t>
            </a:r>
            <a:r>
              <a:rPr lang="en-GB" sz="2000" dirty="0">
                <a:solidFill>
                  <a:srgbClr val="000000"/>
                </a:solidFill>
              </a:rPr>
              <a:t> </a:t>
            </a:r>
            <a:r>
              <a:rPr lang="en-GB" sz="2000" b="1" dirty="0">
                <a:solidFill>
                  <a:srgbClr val="000000"/>
                </a:solidFill>
              </a:rPr>
              <a:t>us</a:t>
            </a:r>
            <a:r>
              <a:rPr lang="en-GB" sz="2000" dirty="0">
                <a:solidFill>
                  <a:srgbClr val="000000"/>
                </a:solidFill>
              </a:rPr>
              <a:t>!” and the hills, “</a:t>
            </a:r>
            <a:r>
              <a:rPr lang="en-GB" sz="2000" b="1" dirty="0">
                <a:solidFill>
                  <a:srgbClr val="000000"/>
                </a:solidFill>
              </a:rPr>
              <a:t>Fall</a:t>
            </a:r>
            <a:r>
              <a:rPr lang="en-GB" sz="2000" dirty="0">
                <a:solidFill>
                  <a:srgbClr val="000000"/>
                </a:solidFill>
              </a:rPr>
              <a:t> </a:t>
            </a:r>
            <a:r>
              <a:rPr lang="en-GB" sz="2000" b="1" dirty="0">
                <a:solidFill>
                  <a:srgbClr val="000000"/>
                </a:solidFill>
              </a:rPr>
              <a:t>on</a:t>
            </a:r>
            <a:r>
              <a:rPr lang="en-GB" sz="2000" dirty="0">
                <a:solidFill>
                  <a:srgbClr val="000000"/>
                </a:solidFill>
              </a:rPr>
              <a:t> </a:t>
            </a:r>
            <a:r>
              <a:rPr lang="en-GB" sz="2000" b="1" dirty="0">
                <a:solidFill>
                  <a:srgbClr val="000000"/>
                </a:solidFill>
              </a:rPr>
              <a:t>us</a:t>
            </a:r>
            <a:r>
              <a:rPr lang="en-GB" sz="2000" dirty="0" smtClean="0">
                <a:solidFill>
                  <a:srgbClr val="000000"/>
                </a:solidFill>
              </a:rPr>
              <a:t>!” Hosea 10:8</a:t>
            </a:r>
            <a:endParaRPr lang="en-GB" sz="2000" dirty="0"/>
          </a:p>
        </p:txBody>
      </p:sp>
      <p:sp>
        <p:nvSpPr>
          <p:cNvPr id="4" name="Rectangle 3"/>
          <p:cNvSpPr/>
          <p:nvPr/>
        </p:nvSpPr>
        <p:spPr>
          <a:xfrm>
            <a:off x="164152" y="2641509"/>
            <a:ext cx="6552728" cy="1323439"/>
          </a:xfrm>
          <a:prstGeom prst="rect">
            <a:avLst/>
          </a:prstGeom>
        </p:spPr>
        <p:txBody>
          <a:bodyPr wrap="square">
            <a:spAutoFit/>
          </a:bodyPr>
          <a:lstStyle/>
          <a:p>
            <a:r>
              <a:rPr lang="en-GB" sz="2000" dirty="0">
                <a:solidFill>
                  <a:srgbClr val="000000"/>
                </a:solidFill>
                <a:latin typeface="Calibri" panose="020F0502020204030204" pitchFamily="34" charset="0"/>
                <a:cs typeface="Calibri" panose="020F0502020204030204" pitchFamily="34" charset="0"/>
              </a:rPr>
              <a:t>They told the </a:t>
            </a:r>
            <a:r>
              <a:rPr lang="en-GB" sz="2000" b="1" dirty="0">
                <a:solidFill>
                  <a:srgbClr val="000000"/>
                </a:solidFill>
                <a:latin typeface="Calibri" panose="020F0502020204030204" pitchFamily="34" charset="0"/>
                <a:cs typeface="Calibri" panose="020F0502020204030204" pitchFamily="34" charset="0"/>
              </a:rPr>
              <a:t>mountains</a:t>
            </a:r>
            <a:r>
              <a:rPr lang="en-GB" sz="2000" dirty="0">
                <a:solidFill>
                  <a:srgbClr val="000000"/>
                </a:solidFill>
                <a:latin typeface="Calibri" panose="020F0502020204030204" pitchFamily="34" charset="0"/>
                <a:cs typeface="Calibri" panose="020F0502020204030204" pitchFamily="34" charset="0"/>
              </a:rPr>
              <a:t> and the rocks, “</a:t>
            </a:r>
            <a:r>
              <a:rPr lang="en-GB" sz="2000" b="1" dirty="0">
                <a:solidFill>
                  <a:srgbClr val="000000"/>
                </a:solidFill>
                <a:latin typeface="Calibri" panose="020F0502020204030204" pitchFamily="34" charset="0"/>
                <a:cs typeface="Calibri" panose="020F0502020204030204" pitchFamily="34" charset="0"/>
              </a:rPr>
              <a:t>Fall</a:t>
            </a:r>
            <a:r>
              <a:rPr lang="en-GB" sz="2000" dirty="0">
                <a:solidFill>
                  <a:srgbClr val="000000"/>
                </a:solidFill>
                <a:latin typeface="Calibri" panose="020F0502020204030204" pitchFamily="34" charset="0"/>
                <a:cs typeface="Calibri" panose="020F0502020204030204" pitchFamily="34" charset="0"/>
              </a:rPr>
              <a:t> </a:t>
            </a:r>
            <a:r>
              <a:rPr lang="en-GB" sz="2000" b="1" dirty="0">
                <a:solidFill>
                  <a:srgbClr val="000000"/>
                </a:solidFill>
                <a:latin typeface="Calibri" panose="020F0502020204030204" pitchFamily="34" charset="0"/>
                <a:cs typeface="Calibri" panose="020F0502020204030204" pitchFamily="34" charset="0"/>
              </a:rPr>
              <a:t>on</a:t>
            </a:r>
            <a:r>
              <a:rPr lang="en-GB" sz="2000" dirty="0">
                <a:solidFill>
                  <a:srgbClr val="000000"/>
                </a:solidFill>
                <a:latin typeface="Calibri" panose="020F0502020204030204" pitchFamily="34" charset="0"/>
                <a:cs typeface="Calibri" panose="020F0502020204030204" pitchFamily="34" charset="0"/>
              </a:rPr>
              <a:t> </a:t>
            </a:r>
            <a:r>
              <a:rPr lang="en-GB" sz="2000" b="1" dirty="0">
                <a:solidFill>
                  <a:srgbClr val="000000"/>
                </a:solidFill>
                <a:latin typeface="Calibri" panose="020F0502020204030204" pitchFamily="34" charset="0"/>
                <a:cs typeface="Calibri" panose="020F0502020204030204" pitchFamily="34" charset="0"/>
              </a:rPr>
              <a:t>us, and hide</a:t>
            </a:r>
            <a:r>
              <a:rPr lang="en-GB" sz="2000" dirty="0">
                <a:solidFill>
                  <a:srgbClr val="000000"/>
                </a:solidFill>
                <a:latin typeface="Calibri" panose="020F0502020204030204" pitchFamily="34" charset="0"/>
                <a:cs typeface="Calibri" panose="020F0502020204030204" pitchFamily="34" charset="0"/>
              </a:rPr>
              <a:t> </a:t>
            </a:r>
            <a:r>
              <a:rPr lang="en-GB" sz="2000" b="1" dirty="0">
                <a:solidFill>
                  <a:srgbClr val="000000"/>
                </a:solidFill>
                <a:latin typeface="Calibri" panose="020F0502020204030204" pitchFamily="34" charset="0"/>
                <a:cs typeface="Calibri" panose="020F0502020204030204" pitchFamily="34" charset="0"/>
              </a:rPr>
              <a:t>us</a:t>
            </a:r>
            <a:r>
              <a:rPr lang="en-GB" sz="2000" dirty="0">
                <a:solidFill>
                  <a:srgbClr val="000000"/>
                </a:solidFill>
                <a:latin typeface="Calibri" panose="020F0502020204030204" pitchFamily="34" charset="0"/>
                <a:cs typeface="Calibri" panose="020F0502020204030204" pitchFamily="34" charset="0"/>
              </a:rPr>
              <a:t> from the face of him who sits </a:t>
            </a:r>
            <a:r>
              <a:rPr lang="en-GB" sz="2000" b="1" dirty="0">
                <a:solidFill>
                  <a:srgbClr val="000000"/>
                </a:solidFill>
                <a:latin typeface="Calibri" panose="020F0502020204030204" pitchFamily="34" charset="0"/>
                <a:cs typeface="Calibri" panose="020F0502020204030204" pitchFamily="34" charset="0"/>
              </a:rPr>
              <a:t>on</a:t>
            </a:r>
            <a:r>
              <a:rPr lang="en-GB" sz="2000" dirty="0">
                <a:solidFill>
                  <a:srgbClr val="000000"/>
                </a:solidFill>
                <a:latin typeface="Calibri" panose="020F0502020204030204" pitchFamily="34" charset="0"/>
                <a:cs typeface="Calibri" panose="020F0502020204030204" pitchFamily="34" charset="0"/>
              </a:rPr>
              <a:t> the throne, and </a:t>
            </a:r>
            <a:r>
              <a:rPr lang="en-GB" sz="2000" b="1" dirty="0">
                <a:solidFill>
                  <a:srgbClr val="000000"/>
                </a:solidFill>
                <a:latin typeface="Calibri" panose="020F0502020204030204" pitchFamily="34" charset="0"/>
                <a:cs typeface="Calibri" panose="020F0502020204030204" pitchFamily="34" charset="0"/>
              </a:rPr>
              <a:t>from the wrath of the </a:t>
            </a:r>
            <a:r>
              <a:rPr lang="en-GB" sz="2000" b="1" dirty="0" smtClean="0">
                <a:solidFill>
                  <a:srgbClr val="000000"/>
                </a:solidFill>
                <a:latin typeface="Calibri" panose="020F0502020204030204" pitchFamily="34" charset="0"/>
                <a:cs typeface="Calibri" panose="020F0502020204030204" pitchFamily="34" charset="0"/>
              </a:rPr>
              <a:t>Lamb, </a:t>
            </a:r>
            <a:r>
              <a:rPr lang="en-GB" sz="2000" b="1" baseline="30000" dirty="0">
                <a:solidFill>
                  <a:srgbClr val="000000"/>
                </a:solidFill>
                <a:latin typeface="Calibri" panose="020F0502020204030204" pitchFamily="34" charset="0"/>
                <a:cs typeface="Calibri" panose="020F0502020204030204" pitchFamily="34" charset="0"/>
              </a:rPr>
              <a:t> </a:t>
            </a:r>
            <a:r>
              <a:rPr lang="en-GB" sz="2000" b="1" dirty="0">
                <a:solidFill>
                  <a:srgbClr val="000000"/>
                </a:solidFill>
                <a:latin typeface="Calibri" panose="020F0502020204030204" pitchFamily="34" charset="0"/>
                <a:cs typeface="Calibri" panose="020F0502020204030204" pitchFamily="34" charset="0"/>
              </a:rPr>
              <a:t>for the great day of his wrath has come</a:t>
            </a:r>
            <a:r>
              <a:rPr lang="en-GB" sz="2000" dirty="0">
                <a:solidFill>
                  <a:srgbClr val="000000"/>
                </a:solidFill>
                <a:latin typeface="Calibri" panose="020F0502020204030204" pitchFamily="34" charset="0"/>
                <a:cs typeface="Calibri" panose="020F0502020204030204" pitchFamily="34" charset="0"/>
              </a:rPr>
              <a:t>; and who is able to stand?”</a:t>
            </a:r>
            <a:r>
              <a:rPr lang="en-GB" sz="2000" dirty="0" smtClean="0">
                <a:solidFill>
                  <a:srgbClr val="000000"/>
                </a:solidFill>
                <a:latin typeface="Calibri" panose="020F0502020204030204" pitchFamily="34" charset="0"/>
                <a:cs typeface="Calibri" panose="020F0502020204030204" pitchFamily="34" charset="0"/>
              </a:rPr>
              <a:t> Rev. 6:16</a:t>
            </a:r>
            <a:endParaRPr lang="en-GB" sz="2000" dirty="0">
              <a:latin typeface="Calibri" panose="020F0502020204030204" pitchFamily="34" charset="0"/>
              <a:cs typeface="Calibri" panose="020F0502020204030204" pitchFamily="34" charset="0"/>
            </a:endParaRPr>
          </a:p>
        </p:txBody>
      </p:sp>
      <p:sp>
        <p:nvSpPr>
          <p:cNvPr id="6" name="TextBox 5"/>
          <p:cNvSpPr txBox="1"/>
          <p:nvPr/>
        </p:nvSpPr>
        <p:spPr>
          <a:xfrm>
            <a:off x="164152" y="387471"/>
            <a:ext cx="7216160" cy="769441"/>
          </a:xfrm>
          <a:prstGeom prst="rect">
            <a:avLst/>
          </a:prstGeom>
          <a:noFill/>
        </p:spPr>
        <p:txBody>
          <a:bodyPr wrap="square" rtlCol="0">
            <a:spAutoFit/>
          </a:bodyPr>
          <a:lstStyle/>
          <a:p>
            <a:r>
              <a:rPr lang="en-GB" sz="2000" b="1" dirty="0" smtClean="0"/>
              <a:t>If the (living) green wood (Jesus who is innocent) suffers</a:t>
            </a:r>
            <a:r>
              <a:rPr lang="en-GB" sz="2000" b="1" dirty="0" smtClean="0"/>
              <a:t>,</a:t>
            </a:r>
          </a:p>
          <a:p>
            <a:r>
              <a:rPr lang="en-GB" sz="2000" b="1" dirty="0" smtClean="0"/>
              <a:t>how </a:t>
            </a:r>
            <a:r>
              <a:rPr lang="en-GB" sz="2000" b="1" dirty="0" smtClean="0"/>
              <a:t>much </a:t>
            </a:r>
            <a:r>
              <a:rPr lang="en-GB" sz="2000" b="1" dirty="0" smtClean="0"/>
              <a:t>more </a:t>
            </a:r>
            <a:r>
              <a:rPr lang="en-GB" sz="2000" b="1" dirty="0" smtClean="0"/>
              <a:t>the (dead) dry wood of </a:t>
            </a:r>
            <a:r>
              <a:rPr lang="en-GB" sz="2000" b="1" dirty="0" smtClean="0"/>
              <a:t>unrepentant Jerusalem</a:t>
            </a:r>
            <a:r>
              <a:rPr lang="en-GB" sz="2400" b="1" dirty="0" smtClean="0"/>
              <a:t>. </a:t>
            </a:r>
            <a:endParaRPr lang="en-GB" sz="2400" b="1" dirty="0"/>
          </a:p>
        </p:txBody>
      </p:sp>
      <p:sp>
        <p:nvSpPr>
          <p:cNvPr id="7" name="Rectangle 6"/>
          <p:cNvSpPr/>
          <p:nvPr/>
        </p:nvSpPr>
        <p:spPr>
          <a:xfrm>
            <a:off x="164152" y="3964948"/>
            <a:ext cx="6781409" cy="2862322"/>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rPr>
              <a:t>“But when you see </a:t>
            </a:r>
            <a:r>
              <a:rPr lang="en-GB" sz="2000" b="1" dirty="0">
                <a:solidFill>
                  <a:srgbClr val="000000"/>
                </a:solidFill>
              </a:rPr>
              <a:t>Jerusalem surrounded by armies</a:t>
            </a:r>
            <a:r>
              <a:rPr lang="en-GB" sz="2000" dirty="0">
                <a:solidFill>
                  <a:srgbClr val="000000"/>
                </a:solidFill>
              </a:rPr>
              <a:t>, then know that </a:t>
            </a:r>
            <a:r>
              <a:rPr lang="en-GB" sz="2000" b="1" dirty="0">
                <a:solidFill>
                  <a:srgbClr val="000000"/>
                </a:solidFill>
              </a:rPr>
              <a:t>its desolation </a:t>
            </a:r>
            <a:r>
              <a:rPr lang="en-GB" sz="2000" dirty="0">
                <a:solidFill>
                  <a:srgbClr val="000000"/>
                </a:solidFill>
              </a:rPr>
              <a:t>is at </a:t>
            </a:r>
            <a:r>
              <a:rPr lang="en-GB" sz="2000" dirty="0" smtClean="0">
                <a:solidFill>
                  <a:srgbClr val="000000"/>
                </a:solidFill>
              </a:rPr>
              <a:t>hand</a:t>
            </a:r>
            <a:r>
              <a:rPr lang="en-GB" sz="2000" dirty="0">
                <a:solidFill>
                  <a:srgbClr val="000000"/>
                </a:solidFill>
              </a:rPr>
              <a:t> </a:t>
            </a:r>
            <a:r>
              <a:rPr lang="en-GB" sz="2000" dirty="0" smtClean="0">
                <a:solidFill>
                  <a:srgbClr val="000000"/>
                </a:solidFill>
              </a:rPr>
              <a:t>… For </a:t>
            </a:r>
            <a:r>
              <a:rPr lang="en-GB" sz="2000" dirty="0">
                <a:solidFill>
                  <a:srgbClr val="000000"/>
                </a:solidFill>
              </a:rPr>
              <a:t>these are </a:t>
            </a:r>
            <a:r>
              <a:rPr lang="en-GB" sz="2000" b="1" dirty="0">
                <a:solidFill>
                  <a:srgbClr val="000000"/>
                </a:solidFill>
              </a:rPr>
              <a:t>days of vengeance</a:t>
            </a:r>
            <a:r>
              <a:rPr lang="en-GB" sz="2000" dirty="0">
                <a:solidFill>
                  <a:srgbClr val="000000"/>
                </a:solidFill>
              </a:rPr>
              <a:t>, that all things which are written may be fulfilled. </a:t>
            </a:r>
            <a:r>
              <a:rPr lang="en-GB" sz="2000" dirty="0" smtClean="0">
                <a:solidFill>
                  <a:srgbClr val="000000"/>
                </a:solidFill>
              </a:rPr>
              <a:t>Woe </a:t>
            </a:r>
            <a:r>
              <a:rPr lang="en-GB" sz="2000" dirty="0">
                <a:solidFill>
                  <a:srgbClr val="000000"/>
                </a:solidFill>
              </a:rPr>
              <a:t>to those who are pregnant and to those who nurse infants in those days! For </a:t>
            </a:r>
            <a:r>
              <a:rPr lang="en-GB" sz="2000" b="1" dirty="0">
                <a:solidFill>
                  <a:srgbClr val="000000"/>
                </a:solidFill>
              </a:rPr>
              <a:t>there will be great distress in the land, and wrath to this people.</a:t>
            </a:r>
            <a:r>
              <a:rPr lang="en-GB" sz="2000" dirty="0">
                <a:solidFill>
                  <a:srgbClr val="000000"/>
                </a:solidFill>
              </a:rPr>
              <a:t> </a:t>
            </a:r>
            <a:r>
              <a:rPr lang="en-GB" sz="2000" dirty="0" smtClean="0">
                <a:solidFill>
                  <a:srgbClr val="000000"/>
                </a:solidFill>
              </a:rPr>
              <a:t>They </a:t>
            </a:r>
            <a:r>
              <a:rPr lang="en-GB" sz="2000" dirty="0">
                <a:solidFill>
                  <a:srgbClr val="000000"/>
                </a:solidFill>
              </a:rPr>
              <a:t>will fall by the edge of the sword, and </a:t>
            </a:r>
            <a:r>
              <a:rPr lang="en-GB" sz="2000" b="1" dirty="0">
                <a:solidFill>
                  <a:srgbClr val="000000"/>
                </a:solidFill>
              </a:rPr>
              <a:t>will be led captive into all the nations</a:t>
            </a:r>
            <a:r>
              <a:rPr lang="en-GB" sz="2000" dirty="0">
                <a:solidFill>
                  <a:srgbClr val="000000"/>
                </a:solidFill>
              </a:rPr>
              <a:t>. </a:t>
            </a:r>
            <a:r>
              <a:rPr lang="en-GB" sz="2000" b="1" dirty="0">
                <a:solidFill>
                  <a:srgbClr val="000000"/>
                </a:solidFill>
              </a:rPr>
              <a:t>Jerusalem will be trampled down by the Gentiles</a:t>
            </a:r>
            <a:r>
              <a:rPr lang="en-GB" sz="2000" dirty="0">
                <a:solidFill>
                  <a:srgbClr val="000000"/>
                </a:solidFill>
              </a:rPr>
              <a:t>, until the times of the Gentiles are fulfilled</a:t>
            </a:r>
            <a:r>
              <a:rPr lang="en-GB" sz="2000" dirty="0" smtClean="0">
                <a:solidFill>
                  <a:srgbClr val="000000"/>
                </a:solidFill>
              </a:rPr>
              <a:t>. Luke 21:20-24</a:t>
            </a:r>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515" y="3356992"/>
            <a:ext cx="4992363" cy="2677656"/>
          </a:xfrm>
          <a:prstGeom prst="rect">
            <a:avLst/>
          </a:prstGeom>
        </p:spPr>
        <p:txBody>
          <a:bodyPr wrap="square">
            <a:spAutoFit/>
          </a:bodyPr>
          <a:lstStyle/>
          <a:p>
            <a:pPr marL="285750" lvl="0" indent="-285750">
              <a:buFont typeface="Arial" panose="020B0604020202020204" pitchFamily="34" charset="0"/>
              <a:buChar char="•"/>
            </a:pPr>
            <a:r>
              <a:rPr lang="en-GB" sz="2800" b="1" dirty="0">
                <a:solidFill>
                  <a:prstClr val="black"/>
                </a:solidFill>
              </a:rPr>
              <a:t>Pilate</a:t>
            </a:r>
          </a:p>
          <a:p>
            <a:pPr marL="285750" lvl="0" indent="-285750">
              <a:buFont typeface="Arial" panose="020B0604020202020204" pitchFamily="34" charset="0"/>
              <a:buChar char="•"/>
            </a:pPr>
            <a:r>
              <a:rPr lang="en-GB" sz="2800" b="1" dirty="0">
                <a:solidFill>
                  <a:prstClr val="black"/>
                </a:solidFill>
              </a:rPr>
              <a:t>By-standers</a:t>
            </a:r>
          </a:p>
          <a:p>
            <a:pPr marL="285750" lvl="0" indent="-285750">
              <a:buFont typeface="Arial" panose="020B0604020202020204" pitchFamily="34" charset="0"/>
              <a:buChar char="•"/>
            </a:pPr>
            <a:r>
              <a:rPr lang="en-GB" sz="2800" b="1" dirty="0">
                <a:solidFill>
                  <a:prstClr val="black"/>
                </a:solidFill>
              </a:rPr>
              <a:t>Soldiers</a:t>
            </a:r>
          </a:p>
          <a:p>
            <a:pPr marL="285750" lvl="0" indent="-285750">
              <a:buFont typeface="Arial" panose="020B0604020202020204" pitchFamily="34" charset="0"/>
              <a:buChar char="•"/>
            </a:pPr>
            <a:r>
              <a:rPr lang="en-GB" sz="2800" b="1" dirty="0">
                <a:solidFill>
                  <a:prstClr val="black"/>
                </a:solidFill>
              </a:rPr>
              <a:t>Religious leaders</a:t>
            </a:r>
          </a:p>
          <a:p>
            <a:pPr marL="285750" lvl="0" indent="-285750">
              <a:buFont typeface="Arial" panose="020B0604020202020204" pitchFamily="34" charset="0"/>
              <a:buChar char="•"/>
            </a:pPr>
            <a:r>
              <a:rPr lang="en-GB" sz="2800" b="1" dirty="0">
                <a:solidFill>
                  <a:prstClr val="black"/>
                </a:solidFill>
              </a:rPr>
              <a:t>Criminals</a:t>
            </a:r>
          </a:p>
          <a:p>
            <a:pPr marL="285750" lvl="0" indent="-285750">
              <a:buFont typeface="Arial" panose="020B0604020202020204" pitchFamily="34" charset="0"/>
              <a:buChar char="•"/>
            </a:pPr>
            <a:r>
              <a:rPr lang="en-GB" sz="2800" b="1" dirty="0">
                <a:solidFill>
                  <a:prstClr val="black"/>
                </a:solidFill>
              </a:rPr>
              <a:t>John, Mary and other women </a:t>
            </a:r>
          </a:p>
        </p:txBody>
      </p:sp>
      <p:sp>
        <p:nvSpPr>
          <p:cNvPr id="3" name="TextBox 2"/>
          <p:cNvSpPr txBox="1"/>
          <p:nvPr/>
        </p:nvSpPr>
        <p:spPr>
          <a:xfrm>
            <a:off x="1691680" y="2564904"/>
            <a:ext cx="4824536" cy="954107"/>
          </a:xfrm>
          <a:prstGeom prst="rect">
            <a:avLst/>
          </a:prstGeom>
          <a:noFill/>
        </p:spPr>
        <p:txBody>
          <a:bodyPr wrap="square" rtlCol="0">
            <a:spAutoFit/>
          </a:bodyPr>
          <a:lstStyle/>
          <a:p>
            <a:r>
              <a:rPr lang="en-GB" sz="2800" b="1" dirty="0" smtClean="0"/>
              <a:t>Interaction 9 am – Noon</a:t>
            </a:r>
          </a:p>
          <a:p>
            <a:endParaRPr lang="en-GB" sz="2800" b="1" dirty="0" smtClean="0"/>
          </a:p>
        </p:txBody>
      </p:sp>
      <p:sp>
        <p:nvSpPr>
          <p:cNvPr id="4" name="TextBox 3"/>
          <p:cNvSpPr txBox="1"/>
          <p:nvPr/>
        </p:nvSpPr>
        <p:spPr>
          <a:xfrm>
            <a:off x="899592" y="1196752"/>
            <a:ext cx="5257401" cy="523220"/>
          </a:xfrm>
          <a:prstGeom prst="rect">
            <a:avLst/>
          </a:prstGeom>
          <a:noFill/>
        </p:spPr>
        <p:txBody>
          <a:bodyPr wrap="none" rtlCol="0">
            <a:spAutoFit/>
          </a:bodyPr>
          <a:lstStyle/>
          <a:p>
            <a:r>
              <a:rPr lang="en-GB" sz="2800" dirty="0" smtClean="0"/>
              <a:t>2.  </a:t>
            </a:r>
            <a:r>
              <a:rPr lang="en-GB" sz="2800" b="1" dirty="0" smtClean="0"/>
              <a:t>Crucifixion and communication</a:t>
            </a:r>
            <a:endParaRPr lang="en-GB" sz="2800" b="1" dirty="0"/>
          </a:p>
        </p:txBody>
      </p:sp>
      <p:sp>
        <p:nvSpPr>
          <p:cNvPr id="5" name="Rectangle 4"/>
          <p:cNvSpPr/>
          <p:nvPr/>
        </p:nvSpPr>
        <p:spPr>
          <a:xfrm>
            <a:off x="1595861" y="1836112"/>
            <a:ext cx="3864862" cy="461665"/>
          </a:xfrm>
          <a:prstGeom prst="rect">
            <a:avLst/>
          </a:prstGeom>
        </p:spPr>
        <p:txBody>
          <a:bodyPr wrap="square">
            <a:spAutoFit/>
          </a:bodyPr>
          <a:lstStyle/>
          <a:p>
            <a:r>
              <a:rPr lang="en-GB" sz="2400" b="1" dirty="0" smtClean="0"/>
              <a:t>The </a:t>
            </a:r>
            <a:r>
              <a:rPr lang="en-GB" sz="2400" b="1" dirty="0"/>
              <a:t>Morning </a:t>
            </a:r>
            <a:r>
              <a:rPr lang="en-GB" sz="2400" b="1" dirty="0" smtClean="0"/>
              <a:t>Sacrifice    </a:t>
            </a:r>
            <a:r>
              <a:rPr lang="en-GB" sz="2400" b="1" dirty="0"/>
              <a:t>9 am </a:t>
            </a:r>
            <a:r>
              <a:rPr lang="en-GB" sz="2400" b="1" dirty="0" smtClean="0"/>
              <a:t>                                    </a:t>
            </a:r>
            <a:endParaRPr lang="en-GB" sz="2400" b="1" dirty="0"/>
          </a:p>
        </p:txBody>
      </p:sp>
    </p:spTree>
    <p:extLst>
      <p:ext uri="{BB962C8B-B14F-4D97-AF65-F5344CB8AC3E}">
        <p14:creationId xmlns:p14="http://schemas.microsoft.com/office/powerpoint/2010/main" val="419233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7056784" cy="6370975"/>
          </a:xfrm>
          <a:prstGeom prst="rect">
            <a:avLst/>
          </a:prstGeom>
        </p:spPr>
        <p:txBody>
          <a:bodyPr wrap="square">
            <a:spAutoFit/>
          </a:bodyPr>
          <a:lstStyle/>
          <a:p>
            <a:pPr lvl="0"/>
            <a:r>
              <a:rPr lang="en-GB" sz="2400" dirty="0">
                <a:solidFill>
                  <a:prstClr val="black"/>
                </a:solidFill>
                <a:ea typeface="Calibri"/>
              </a:rPr>
              <a:t>When they led him away, they grabbed </a:t>
            </a:r>
            <a:r>
              <a:rPr lang="en-GB" sz="2400" b="1" dirty="0">
                <a:solidFill>
                  <a:prstClr val="black"/>
                </a:solidFill>
                <a:ea typeface="Calibri"/>
              </a:rPr>
              <a:t>Simon of Cyrene</a:t>
            </a:r>
            <a:r>
              <a:rPr lang="en-GB" sz="2400" dirty="0">
                <a:solidFill>
                  <a:prstClr val="black"/>
                </a:solidFill>
                <a:ea typeface="Calibri"/>
              </a:rPr>
              <a:t>, the father of Alexander and Rufus, who had come from the country and was passing by. </a:t>
            </a:r>
            <a:r>
              <a:rPr lang="en-GB" sz="2400" b="1" dirty="0">
                <a:solidFill>
                  <a:prstClr val="black"/>
                </a:solidFill>
                <a:ea typeface="Calibri"/>
              </a:rPr>
              <a:t>They laid the cross on him, and compelled him to carry it after Jesus.</a:t>
            </a:r>
            <a:r>
              <a:rPr lang="en-GB" sz="2400" dirty="0">
                <a:solidFill>
                  <a:prstClr val="black"/>
                </a:solidFill>
                <a:ea typeface="Calibri"/>
              </a:rPr>
              <a:t>  A great multitude of the people followed him, including </a:t>
            </a:r>
            <a:r>
              <a:rPr lang="en-GB" sz="2400" b="1" dirty="0">
                <a:solidFill>
                  <a:prstClr val="black"/>
                </a:solidFill>
                <a:ea typeface="Calibri"/>
              </a:rPr>
              <a:t>women who also mourned and lamented him</a:t>
            </a:r>
            <a:r>
              <a:rPr lang="en-GB" sz="2400" dirty="0">
                <a:solidFill>
                  <a:prstClr val="black"/>
                </a:solidFill>
                <a:ea typeface="Calibri"/>
              </a:rPr>
              <a:t>. </a:t>
            </a:r>
            <a:r>
              <a:rPr lang="en-GB" sz="2400" b="1" baseline="30000" dirty="0">
                <a:solidFill>
                  <a:prstClr val="black"/>
                </a:solidFill>
                <a:ea typeface="Calibri"/>
              </a:rPr>
              <a:t> </a:t>
            </a:r>
          </a:p>
          <a:p>
            <a:pPr lvl="0"/>
            <a:r>
              <a:rPr lang="en-GB" sz="2400" dirty="0">
                <a:solidFill>
                  <a:prstClr val="black"/>
                </a:solidFill>
                <a:ea typeface="Calibri"/>
              </a:rPr>
              <a:t>But Jesus, turning to them, said, </a:t>
            </a:r>
            <a:r>
              <a:rPr lang="en-GB" sz="2400" b="1" dirty="0">
                <a:solidFill>
                  <a:prstClr val="black"/>
                </a:solidFill>
                <a:ea typeface="Calibri"/>
              </a:rPr>
              <a:t>“Daughters of Jerusalem, don’t weep for me, but weep for yourselves and for your children. </a:t>
            </a:r>
            <a:r>
              <a:rPr lang="en-GB" sz="2400" dirty="0">
                <a:solidFill>
                  <a:prstClr val="black"/>
                </a:solidFill>
                <a:ea typeface="Calibri"/>
              </a:rPr>
              <a:t>For behold, the days are coming in which they will say, ‘Blessed are the barren, the wombs that never bore, and the breasts that never nursed.’ </a:t>
            </a:r>
            <a:r>
              <a:rPr lang="en-GB" sz="2400" b="1" baseline="30000" dirty="0">
                <a:solidFill>
                  <a:prstClr val="black"/>
                </a:solidFill>
                <a:ea typeface="Calibri"/>
              </a:rPr>
              <a:t> </a:t>
            </a:r>
          </a:p>
          <a:p>
            <a:pPr lvl="0"/>
            <a:r>
              <a:rPr lang="en-GB" sz="2400" dirty="0">
                <a:solidFill>
                  <a:prstClr val="black"/>
                </a:solidFill>
                <a:ea typeface="Calibri"/>
              </a:rPr>
              <a:t>Then they will begin to tell the mountains, ‘Fall on us!’ and tell the hills, ‘Cover us.’ </a:t>
            </a:r>
            <a:r>
              <a:rPr lang="en-GB" sz="2400" dirty="0" smtClean="0">
                <a:solidFill>
                  <a:prstClr val="black"/>
                </a:solidFill>
                <a:ea typeface="Calibri"/>
              </a:rPr>
              <a:t>For </a:t>
            </a:r>
            <a:r>
              <a:rPr lang="en-GB" sz="2400" b="1" dirty="0">
                <a:solidFill>
                  <a:prstClr val="black"/>
                </a:solidFill>
                <a:ea typeface="Calibri"/>
              </a:rPr>
              <a:t>if they do these things in the green tree, what will be done in the dry?”</a:t>
            </a:r>
            <a:endParaRPr lang="en-GB" sz="2400" b="1" dirty="0">
              <a:solidFill>
                <a:prstClr val="black"/>
              </a:solidFill>
            </a:endParaRPr>
          </a:p>
          <a:p>
            <a:pPr lvl="0"/>
            <a:endParaRPr lang="en-GB" sz="2400" b="1" dirty="0">
              <a:solidFill>
                <a:prstClr val="black"/>
              </a:solidFill>
            </a:endParaRPr>
          </a:p>
        </p:txBody>
      </p:sp>
    </p:spTree>
    <p:extLst>
      <p:ext uri="{BB962C8B-B14F-4D97-AF65-F5344CB8AC3E}">
        <p14:creationId xmlns:p14="http://schemas.microsoft.com/office/powerpoint/2010/main" val="1451016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6336704" cy="6001643"/>
          </a:xfrm>
          <a:prstGeom prst="rect">
            <a:avLst/>
          </a:prstGeom>
        </p:spPr>
        <p:txBody>
          <a:bodyPr wrap="square">
            <a:spAutoFit/>
          </a:bodyPr>
          <a:lstStyle/>
          <a:p>
            <a:pPr lvl="0" fontAlgn="base">
              <a:spcBef>
                <a:spcPct val="0"/>
              </a:spcBef>
              <a:spcAft>
                <a:spcPct val="0"/>
              </a:spcAft>
            </a:pPr>
            <a:r>
              <a:rPr lang="en-GB" sz="2400" dirty="0">
                <a:solidFill>
                  <a:prstClr val="black"/>
                </a:solidFill>
                <a:latin typeface="Calibri" pitchFamily="34" charset="0"/>
                <a:ea typeface="Calibri" pitchFamily="34" charset="0"/>
                <a:cs typeface="Calibri" pitchFamily="34" charset="0"/>
              </a:rPr>
              <a:t>“</a:t>
            </a:r>
            <a:r>
              <a:rPr lang="en-GB" sz="2400" b="1" dirty="0">
                <a:solidFill>
                  <a:prstClr val="black"/>
                </a:solidFill>
                <a:latin typeface="Calibri" pitchFamily="34" charset="0"/>
                <a:ea typeface="Calibri" pitchFamily="34" charset="0"/>
                <a:cs typeface="Calibri" pitchFamily="34" charset="0"/>
              </a:rPr>
              <a:t>Pilate</a:t>
            </a:r>
            <a:r>
              <a:rPr lang="en-GB" sz="2400" dirty="0">
                <a:solidFill>
                  <a:prstClr val="black"/>
                </a:solidFill>
                <a:latin typeface="Calibri" pitchFamily="34" charset="0"/>
                <a:ea typeface="Calibri" pitchFamily="34" charset="0"/>
                <a:cs typeface="Calibri" pitchFamily="34" charset="0"/>
              </a:rPr>
              <a:t> wrote </a:t>
            </a:r>
            <a:r>
              <a:rPr lang="en-GB" sz="2400" b="1" dirty="0">
                <a:solidFill>
                  <a:prstClr val="black"/>
                </a:solidFill>
                <a:latin typeface="Calibri" pitchFamily="34" charset="0"/>
                <a:ea typeface="Calibri" pitchFamily="34" charset="0"/>
                <a:cs typeface="Calibri" pitchFamily="34" charset="0"/>
              </a:rPr>
              <a:t>a notice</a:t>
            </a:r>
            <a:r>
              <a:rPr lang="en-GB" sz="2400" dirty="0">
                <a:solidFill>
                  <a:prstClr val="black"/>
                </a:solidFill>
                <a:latin typeface="Calibri" pitchFamily="34" charset="0"/>
                <a:ea typeface="Calibri" pitchFamily="34" charset="0"/>
                <a:cs typeface="Calibri" pitchFamily="34" charset="0"/>
              </a:rPr>
              <a:t> that described the </a:t>
            </a:r>
            <a:r>
              <a:rPr lang="en-GB" sz="2400" dirty="0" smtClean="0">
                <a:solidFill>
                  <a:prstClr val="black"/>
                </a:solidFill>
                <a:latin typeface="Calibri" pitchFamily="34" charset="0"/>
                <a:ea typeface="Calibri" pitchFamily="34" charset="0"/>
                <a:cs typeface="Calibri" pitchFamily="34" charset="0"/>
              </a:rPr>
              <a:t>accusation, and this was put on </a:t>
            </a:r>
            <a:r>
              <a:rPr lang="en-GB" sz="2400" dirty="0">
                <a:solidFill>
                  <a:prstClr val="black"/>
                </a:solidFill>
                <a:latin typeface="Calibri" pitchFamily="34" charset="0"/>
                <a:ea typeface="Calibri" pitchFamily="34" charset="0"/>
                <a:cs typeface="Calibri" pitchFamily="34" charset="0"/>
              </a:rPr>
              <a:t>the </a:t>
            </a:r>
            <a:r>
              <a:rPr lang="en-GB" sz="2400" dirty="0" smtClean="0">
                <a:solidFill>
                  <a:prstClr val="black"/>
                </a:solidFill>
                <a:latin typeface="Calibri" pitchFamily="34" charset="0"/>
                <a:ea typeface="Calibri" pitchFamily="34" charset="0"/>
                <a:cs typeface="Calibri" pitchFamily="34" charset="0"/>
              </a:rPr>
              <a:t>cross: </a:t>
            </a:r>
          </a:p>
          <a:p>
            <a:r>
              <a:rPr lang="en-GB" sz="2400" b="1" dirty="0" smtClean="0">
                <a:solidFill>
                  <a:prstClr val="black"/>
                </a:solidFill>
                <a:latin typeface="Calibri" pitchFamily="34" charset="0"/>
                <a:ea typeface="Calibri" pitchFamily="34" charset="0"/>
                <a:cs typeface="Calibri" pitchFamily="34" charset="0"/>
              </a:rPr>
              <a:t>“</a:t>
            </a:r>
            <a:r>
              <a:rPr lang="en-GB" sz="2400" b="1" dirty="0">
                <a:solidFill>
                  <a:prstClr val="black"/>
                </a:solidFill>
                <a:latin typeface="Calibri" pitchFamily="34" charset="0"/>
                <a:ea typeface="Calibri" pitchFamily="34" charset="0"/>
                <a:cs typeface="Calibri" pitchFamily="34" charset="0"/>
              </a:rPr>
              <a:t>THIS IS JESUS OF NAZARETH, THE KING OF THE JEWS.”</a:t>
            </a:r>
            <a:r>
              <a:rPr lang="en-GB" sz="2400" b="1" dirty="0">
                <a:solidFill>
                  <a:prstClr val="black"/>
                </a:solidFill>
                <a:latin typeface="Calibri" pitchFamily="34" charset="0"/>
                <a:ea typeface="Calibri" pitchFamily="34" charset="0"/>
                <a:cs typeface="Times New Roman" pitchFamily="18" charset="0"/>
              </a:rPr>
              <a:t> </a:t>
            </a:r>
            <a:endParaRPr lang="en-GB" sz="2400" b="1" dirty="0" smtClean="0">
              <a:solidFill>
                <a:prstClr val="black"/>
              </a:solidFill>
              <a:latin typeface="Calibri" pitchFamily="34" charset="0"/>
              <a:ea typeface="Calibri" pitchFamily="34" charset="0"/>
              <a:cs typeface="Times New Roman" pitchFamily="18" charset="0"/>
            </a:endParaRPr>
          </a:p>
          <a:p>
            <a:r>
              <a:rPr lang="en-GB" sz="2400" dirty="0" smtClean="0">
                <a:solidFill>
                  <a:srgbClr val="000000"/>
                </a:solidFill>
                <a:latin typeface="system-ui"/>
              </a:rPr>
              <a:t>Therefore </a:t>
            </a:r>
            <a:r>
              <a:rPr lang="en-GB" sz="2400" dirty="0">
                <a:solidFill>
                  <a:srgbClr val="000000"/>
                </a:solidFill>
                <a:latin typeface="system-ui"/>
              </a:rPr>
              <a:t>many of the Jews read this title, for the place where Jesus was crucified was near the </a:t>
            </a:r>
            <a:r>
              <a:rPr lang="en-GB" sz="2400" dirty="0" smtClean="0">
                <a:solidFill>
                  <a:srgbClr val="000000"/>
                </a:solidFill>
                <a:latin typeface="system-ui"/>
              </a:rPr>
              <a:t>city; </a:t>
            </a:r>
            <a:r>
              <a:rPr lang="en-GB" sz="2400" b="1" dirty="0" smtClean="0">
                <a:solidFill>
                  <a:srgbClr val="000000"/>
                </a:solidFill>
                <a:latin typeface="system-ui"/>
              </a:rPr>
              <a:t>it </a:t>
            </a:r>
            <a:r>
              <a:rPr lang="en-GB" sz="2400" b="1" dirty="0">
                <a:solidFill>
                  <a:srgbClr val="000000"/>
                </a:solidFill>
                <a:latin typeface="system-ui"/>
              </a:rPr>
              <a:t>was written in Hebrew, in Latin, and in Greek</a:t>
            </a:r>
            <a:r>
              <a:rPr lang="en-GB" sz="2400" dirty="0">
                <a:solidFill>
                  <a:srgbClr val="000000"/>
                </a:solidFill>
                <a:latin typeface="system-ui"/>
              </a:rPr>
              <a:t>. </a:t>
            </a:r>
            <a:endParaRPr lang="en-GB" sz="2400" dirty="0" smtClean="0">
              <a:solidFill>
                <a:srgbClr val="000000"/>
              </a:solidFill>
              <a:latin typeface="system-ui"/>
            </a:endParaRPr>
          </a:p>
          <a:p>
            <a:endParaRPr lang="en-GB" sz="2400" dirty="0" smtClean="0">
              <a:solidFill>
                <a:srgbClr val="000000"/>
              </a:solidFill>
              <a:latin typeface="system-ui"/>
            </a:endParaRPr>
          </a:p>
          <a:p>
            <a:r>
              <a:rPr lang="en-GB" sz="2400" dirty="0" smtClean="0">
                <a:solidFill>
                  <a:srgbClr val="000000"/>
                </a:solidFill>
                <a:latin typeface="system-ui"/>
              </a:rPr>
              <a:t>The </a:t>
            </a:r>
            <a:r>
              <a:rPr lang="en-GB" sz="2400" b="1" dirty="0">
                <a:solidFill>
                  <a:srgbClr val="000000"/>
                </a:solidFill>
                <a:latin typeface="system-ui"/>
              </a:rPr>
              <a:t>chief priests </a:t>
            </a:r>
            <a:r>
              <a:rPr lang="en-GB" sz="2400" dirty="0">
                <a:solidFill>
                  <a:srgbClr val="000000"/>
                </a:solidFill>
                <a:latin typeface="system-ui"/>
              </a:rPr>
              <a:t>of the Jews therefore </a:t>
            </a:r>
            <a:r>
              <a:rPr lang="en-GB" sz="2400" b="1" dirty="0">
                <a:solidFill>
                  <a:srgbClr val="000000"/>
                </a:solidFill>
                <a:latin typeface="system-ui"/>
              </a:rPr>
              <a:t>said to Pilate, “Don’t write</a:t>
            </a:r>
            <a:r>
              <a:rPr lang="en-GB" sz="2400" dirty="0">
                <a:solidFill>
                  <a:srgbClr val="000000"/>
                </a:solidFill>
                <a:latin typeface="system-ui"/>
              </a:rPr>
              <a:t>, ‘The King of the Jews,’ but, ‘he said, “I am King of the Jews.”’”</a:t>
            </a:r>
          </a:p>
          <a:p>
            <a:endParaRPr lang="en-GB" sz="2400" dirty="0" smtClean="0">
              <a:solidFill>
                <a:srgbClr val="000000"/>
              </a:solidFill>
              <a:latin typeface="system-ui"/>
            </a:endParaRPr>
          </a:p>
          <a:p>
            <a:r>
              <a:rPr lang="en-GB" sz="2400" b="1" dirty="0" smtClean="0">
                <a:solidFill>
                  <a:srgbClr val="000000"/>
                </a:solidFill>
                <a:latin typeface="system-ui"/>
              </a:rPr>
              <a:t>Pilate </a:t>
            </a:r>
            <a:r>
              <a:rPr lang="en-GB" sz="2400" b="1" dirty="0">
                <a:solidFill>
                  <a:srgbClr val="000000"/>
                </a:solidFill>
                <a:latin typeface="system-ui"/>
              </a:rPr>
              <a:t>answered, “What I have written, I have written.”</a:t>
            </a:r>
          </a:p>
          <a:p>
            <a:pPr lvl="0" fontAlgn="base">
              <a:spcBef>
                <a:spcPct val="0"/>
              </a:spcBef>
              <a:spcAft>
                <a:spcPct val="0"/>
              </a:spcAft>
            </a:pPr>
            <a:endParaRPr lang="en-GB" sz="2400" b="1" dirty="0">
              <a:solidFill>
                <a:prstClr val="black"/>
              </a:solidFill>
              <a:latin typeface="Arial" pitchFamily="34" charset="0"/>
              <a:cs typeface="Arial" pitchFamily="34" charset="0"/>
            </a:endParaRPr>
          </a:p>
        </p:txBody>
      </p:sp>
      <p:sp>
        <p:nvSpPr>
          <p:cNvPr id="3" name="Rectangle 2"/>
          <p:cNvSpPr/>
          <p:nvPr/>
        </p:nvSpPr>
        <p:spPr>
          <a:xfrm>
            <a:off x="1979712" y="2708920"/>
            <a:ext cx="4572000" cy="369332"/>
          </a:xfrm>
          <a:prstGeom prst="rect">
            <a:avLst/>
          </a:prstGeom>
        </p:spPr>
        <p:txBody>
          <a:bodyPr>
            <a:spAutoFit/>
          </a:bodyPr>
          <a:lstStyle/>
          <a:p>
            <a:r>
              <a:rPr lang="en-GB" dirty="0">
                <a:solidFill>
                  <a:srgbClr val="000000"/>
                </a:solidFill>
                <a:latin typeface="system-ui"/>
              </a:rPr>
              <a:t> </a:t>
            </a:r>
            <a:endParaRPr lang="en-GB" b="0" i="0" dirty="0">
              <a:solidFill>
                <a:srgbClr val="000000"/>
              </a:solidFill>
              <a:effectLst/>
              <a:latin typeface="system-ui"/>
            </a:endParaRPr>
          </a:p>
        </p:txBody>
      </p:sp>
    </p:spTree>
    <p:extLst>
      <p:ext uri="{BB962C8B-B14F-4D97-AF65-F5344CB8AC3E}">
        <p14:creationId xmlns:p14="http://schemas.microsoft.com/office/powerpoint/2010/main" val="2506381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2870" y="692696"/>
            <a:ext cx="3889250" cy="5800916"/>
          </a:xfrm>
          <a:prstGeom prst="rect">
            <a:avLst/>
          </a:prstGeom>
        </p:spPr>
      </p:pic>
    </p:spTree>
    <p:extLst>
      <p:ext uri="{BB962C8B-B14F-4D97-AF65-F5344CB8AC3E}">
        <p14:creationId xmlns:p14="http://schemas.microsoft.com/office/powerpoint/2010/main" val="2826031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00867" y="3131096"/>
            <a:ext cx="6984776" cy="30675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sz="2000" dirty="0" smtClean="0">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they</a:t>
            </a:r>
            <a:r>
              <a:rPr kumimoji="0" lang="en-GB" sz="2000" b="0" i="0" u="none" strike="noStrike" cap="none" normalizeH="0" baseline="0" dirty="0" smtClean="0">
                <a:ln>
                  <a:noFill/>
                </a:ln>
                <a:solidFill>
                  <a:schemeClr val="tx1"/>
                </a:solidFill>
                <a:effectLst/>
                <a:ea typeface="Calibri" pitchFamily="34" charset="0"/>
                <a:cs typeface="Calibri" pitchFamily="34" charset="0"/>
              </a:rPr>
              <a:t> </a:t>
            </a:r>
            <a:r>
              <a:rPr kumimoji="0" lang="en-GB" sz="2000" b="1" i="0" u="none" strike="noStrike" cap="none" normalizeH="0" baseline="0" dirty="0" smtClean="0">
                <a:ln>
                  <a:noFill/>
                </a:ln>
                <a:solidFill>
                  <a:schemeClr val="tx1"/>
                </a:solidFill>
                <a:effectLst/>
                <a:ea typeface="Calibri" pitchFamily="34" charset="0"/>
                <a:cs typeface="Calibri" pitchFamily="34" charset="0"/>
              </a:rPr>
              <a:t>took his garments and made four parts, to every soldier a part; and also the coat. Now the coat was without seam, woven from the top throughout.</a:t>
            </a:r>
            <a:r>
              <a:rPr kumimoji="0" lang="en-GB" sz="2000" b="0" i="0" u="none" strike="noStrike" cap="none" normalizeH="0" baseline="0" dirty="0" smtClean="0">
                <a:ln>
                  <a:noFill/>
                </a:ln>
                <a:solidFill>
                  <a:schemeClr val="tx1"/>
                </a:solidFill>
                <a:effectLst/>
                <a:ea typeface="Calibri" pitchFamily="34" charset="0"/>
                <a:cs typeface="Calibri" pitchFamily="34" charset="0"/>
              </a:rPr>
              <a:t> </a:t>
            </a:r>
            <a:r>
              <a:rPr kumimoji="0" lang="en-GB" sz="2000" b="1" i="0" u="none" strike="noStrike" cap="none" normalizeH="0" baseline="30000" dirty="0" smtClean="0">
                <a:ln>
                  <a:noFill/>
                </a:ln>
                <a:solidFill>
                  <a:schemeClr val="tx1"/>
                </a:solidFill>
                <a:effectLst/>
                <a:ea typeface="Calibri" pitchFamily="34"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GB" sz="2000" b="1" baseline="30000" dirty="0">
              <a:ea typeface="Calibri" pitchFamily="34" charset="0"/>
              <a:cs typeface="Calibri" pitchFamily="34" charset="0"/>
            </a:endParaRPr>
          </a:p>
          <a:p>
            <a:pPr lvl="0" eaLnBrk="0" fontAlgn="base" hangingPunct="0">
              <a:spcBef>
                <a:spcPct val="0"/>
              </a:spcBef>
              <a:spcAft>
                <a:spcPct val="0"/>
              </a:spcAft>
            </a:pPr>
            <a:r>
              <a:rPr kumimoji="0" lang="en-GB" sz="2000" b="0" i="0" u="none" strike="noStrike" cap="none" normalizeH="0" baseline="0" dirty="0" smtClean="0">
                <a:ln>
                  <a:noFill/>
                </a:ln>
                <a:solidFill>
                  <a:schemeClr val="tx1"/>
                </a:solidFill>
                <a:effectLst/>
                <a:ea typeface="Calibri" pitchFamily="34" charset="0"/>
                <a:cs typeface="Calibri" pitchFamily="34" charset="0"/>
              </a:rPr>
              <a:t>Then they said to one another, “Let’s not tear it, </a:t>
            </a:r>
            <a:r>
              <a:rPr kumimoji="0" lang="en-GB" sz="2000" b="1" i="0" u="none" strike="noStrike" cap="none" normalizeH="0" baseline="0" dirty="0" smtClean="0">
                <a:ln>
                  <a:noFill/>
                </a:ln>
                <a:solidFill>
                  <a:schemeClr val="tx1"/>
                </a:solidFill>
                <a:effectLst/>
                <a:ea typeface="Calibri" pitchFamily="34" charset="0"/>
                <a:cs typeface="Calibri" pitchFamily="34" charset="0"/>
              </a:rPr>
              <a:t>but cast lots for it </a:t>
            </a:r>
            <a:r>
              <a:rPr kumimoji="0" lang="en-GB" sz="2000" b="0" i="0" u="none" strike="noStrike" cap="none" normalizeH="0" baseline="0" dirty="0" smtClean="0">
                <a:ln>
                  <a:noFill/>
                </a:ln>
                <a:solidFill>
                  <a:schemeClr val="tx1"/>
                </a:solidFill>
                <a:effectLst/>
                <a:ea typeface="Calibri" pitchFamily="34" charset="0"/>
                <a:cs typeface="Calibri" pitchFamily="34" charset="0"/>
              </a:rPr>
              <a:t>to decide whose it will be,” </a:t>
            </a:r>
            <a:r>
              <a:rPr kumimoji="0" lang="en-GB" sz="2000" b="1" i="0" u="none" strike="noStrike" cap="none" normalizeH="0" baseline="0" dirty="0" smtClean="0">
                <a:ln>
                  <a:noFill/>
                </a:ln>
                <a:solidFill>
                  <a:schemeClr val="tx1"/>
                </a:solidFill>
                <a:effectLst/>
                <a:ea typeface="Calibri" pitchFamily="34" charset="0"/>
                <a:cs typeface="Calibri" pitchFamily="34" charset="0"/>
              </a:rPr>
              <a:t>that the Scripture might be fulfilled</a:t>
            </a:r>
            <a:r>
              <a:rPr kumimoji="0" lang="en-GB" sz="2000" b="0" i="0" u="none" strike="noStrike" cap="none" normalizeH="0" baseline="0" dirty="0" smtClean="0">
                <a:ln>
                  <a:noFill/>
                </a:ln>
                <a:solidFill>
                  <a:schemeClr val="tx1"/>
                </a:solidFill>
                <a:effectLst/>
                <a:ea typeface="Calibri" pitchFamily="34" charset="0"/>
                <a:cs typeface="Calibri" pitchFamily="34" charset="0"/>
              </a:rPr>
              <a:t>, which says, </a:t>
            </a:r>
            <a:r>
              <a:rPr kumimoji="0" lang="en-GB" sz="2000" b="1" i="0" u="none" strike="noStrike" cap="none" normalizeH="0" baseline="0" dirty="0" smtClean="0">
                <a:ln>
                  <a:noFill/>
                </a:ln>
                <a:solidFill>
                  <a:schemeClr val="tx1"/>
                </a:solidFill>
                <a:effectLst/>
                <a:ea typeface="Calibri" pitchFamily="34" charset="0"/>
                <a:cs typeface="Calibri" pitchFamily="34" charset="0"/>
              </a:rPr>
              <a:t>“They parted my garments among them. </a:t>
            </a:r>
            <a:r>
              <a:rPr lang="en-GB" sz="2000" b="1" dirty="0">
                <a:solidFill>
                  <a:srgbClr val="000000"/>
                </a:solidFill>
              </a:rPr>
              <a:t>For my cloak they cast lots</a:t>
            </a:r>
            <a:r>
              <a:rPr lang="en-GB" sz="2000" b="1" dirty="0" smtClean="0">
                <a:solidFill>
                  <a:srgbClr val="000000"/>
                </a:solidFill>
              </a:rPr>
              <a:t>.”</a:t>
            </a:r>
            <a:r>
              <a:rPr lang="en-GB" sz="2000" dirty="0" smtClean="0">
                <a:solidFill>
                  <a:srgbClr val="000000"/>
                </a:solidFill>
              </a:rPr>
              <a:t> </a:t>
            </a:r>
            <a:r>
              <a:rPr lang="en-GB" sz="2000" dirty="0" smtClean="0"/>
              <a:t>Psalm 22:18</a:t>
            </a:r>
          </a:p>
          <a:p>
            <a:pPr lvl="0" eaLnBrk="0" fontAlgn="base" hangingPunct="0">
              <a:spcBef>
                <a:spcPct val="0"/>
              </a:spcBef>
              <a:spcAft>
                <a:spcPct val="0"/>
              </a:spcAft>
            </a:pPr>
            <a:endParaRPr kumimoji="0" lang="en-GB" sz="2000" b="0" i="0" u="none" strike="noStrike" cap="none" normalizeH="0" baseline="0" dirty="0" smtClean="0">
              <a:ln>
                <a:noFill/>
              </a:ln>
              <a:solidFill>
                <a:schemeClr val="tx1"/>
              </a:solidFill>
              <a:effectLst/>
              <a:ea typeface="Calibri" pitchFamily="34" charset="0"/>
              <a:cs typeface="Calibri" pitchFamily="34" charset="0"/>
            </a:endParaRPr>
          </a:p>
          <a:p>
            <a:pPr lvl="0" eaLnBrk="0" fontAlgn="base" hangingPunct="0">
              <a:spcBef>
                <a:spcPct val="0"/>
              </a:spcBef>
              <a:spcAft>
                <a:spcPct val="0"/>
              </a:spcAft>
            </a:pPr>
            <a:r>
              <a:rPr kumimoji="0" lang="en-GB" sz="2000" b="0" i="0" u="none" strike="noStrike" cap="none" normalizeH="0" baseline="0" dirty="0" smtClean="0">
                <a:ln>
                  <a:noFill/>
                </a:ln>
                <a:solidFill>
                  <a:schemeClr val="tx1"/>
                </a:solidFill>
                <a:effectLst/>
                <a:ea typeface="Calibri" pitchFamily="34" charset="0"/>
                <a:cs typeface="Calibri" pitchFamily="34" charset="0"/>
              </a:rPr>
              <a:t>Therefore </a:t>
            </a:r>
            <a:r>
              <a:rPr kumimoji="0" lang="en-GB" sz="2000" b="0" i="0" u="none" strike="noStrike" cap="none" normalizeH="0" baseline="0" dirty="0" smtClean="0">
                <a:ln>
                  <a:noFill/>
                </a:ln>
                <a:solidFill>
                  <a:schemeClr val="tx1"/>
                </a:solidFill>
                <a:effectLst/>
                <a:ea typeface="Calibri" pitchFamily="34" charset="0"/>
                <a:cs typeface="Calibri" pitchFamily="34" charset="0"/>
              </a:rPr>
              <a:t>the soldiers did these things. </a:t>
            </a:r>
            <a:endParaRPr kumimoji="0" lang="en-GB" sz="2000" b="0" i="0" u="none" strike="noStrike" cap="none" normalizeH="0" baseline="0" dirty="0" smtClean="0">
              <a:ln>
                <a:noFill/>
              </a:ln>
              <a:solidFill>
                <a:schemeClr val="tx1"/>
              </a:solidFill>
              <a:effectLst/>
              <a:cs typeface="Arial" pitchFamily="34" charset="0"/>
            </a:endParaRPr>
          </a:p>
        </p:txBody>
      </p:sp>
      <p:sp>
        <p:nvSpPr>
          <p:cNvPr id="2" name="Rectangle 1"/>
          <p:cNvSpPr/>
          <p:nvPr/>
        </p:nvSpPr>
        <p:spPr>
          <a:xfrm>
            <a:off x="523458" y="908720"/>
            <a:ext cx="6768752" cy="1015663"/>
          </a:xfrm>
          <a:prstGeom prst="rect">
            <a:avLst/>
          </a:prstGeom>
        </p:spPr>
        <p:txBody>
          <a:bodyPr wrap="square">
            <a:spAutoFit/>
          </a:bodyPr>
          <a:lstStyle/>
          <a:p>
            <a:r>
              <a:rPr lang="en-GB" sz="2000" dirty="0">
                <a:ea typeface="Calibri" pitchFamily="34" charset="0"/>
                <a:cs typeface="Times New Roman" pitchFamily="18" charset="0"/>
              </a:rPr>
              <a:t>When they </a:t>
            </a:r>
            <a:r>
              <a:rPr lang="en-GB" sz="2000" dirty="0" smtClean="0">
                <a:ea typeface="Calibri" pitchFamily="34" charset="0"/>
                <a:cs typeface="Times New Roman" pitchFamily="18" charset="0"/>
              </a:rPr>
              <a:t>[soldiers] had </a:t>
            </a:r>
            <a:r>
              <a:rPr lang="en-GB" sz="2000" dirty="0">
                <a:ea typeface="Calibri" pitchFamily="34" charset="0"/>
                <a:cs typeface="Times New Roman" pitchFamily="18" charset="0"/>
              </a:rPr>
              <a:t>crucified </a:t>
            </a:r>
            <a:r>
              <a:rPr lang="en-GB" sz="2000" dirty="0" smtClean="0">
                <a:ea typeface="Calibri" pitchFamily="34" charset="0"/>
                <a:cs typeface="Times New Roman" pitchFamily="18" charset="0"/>
              </a:rPr>
              <a:t>him … </a:t>
            </a:r>
            <a:r>
              <a:rPr lang="en-GB" sz="2000" dirty="0" smtClean="0">
                <a:solidFill>
                  <a:srgbClr val="000000"/>
                </a:solidFill>
              </a:rPr>
              <a:t>A </a:t>
            </a:r>
            <a:r>
              <a:rPr lang="en-GB" sz="2000" dirty="0">
                <a:solidFill>
                  <a:srgbClr val="000000"/>
                </a:solidFill>
              </a:rPr>
              <a:t>company of evildoers have enclosed </a:t>
            </a:r>
            <a:r>
              <a:rPr lang="en-GB" sz="2000" dirty="0" smtClean="0">
                <a:solidFill>
                  <a:srgbClr val="000000"/>
                </a:solidFill>
              </a:rPr>
              <a:t>me. </a:t>
            </a:r>
            <a:r>
              <a:rPr lang="en-GB" sz="2000" b="1" dirty="0" smtClean="0">
                <a:solidFill>
                  <a:srgbClr val="000000"/>
                </a:solidFill>
              </a:rPr>
              <a:t>They </a:t>
            </a:r>
            <a:r>
              <a:rPr lang="en-GB" sz="2000" b="1" dirty="0">
                <a:solidFill>
                  <a:srgbClr val="000000"/>
                </a:solidFill>
              </a:rPr>
              <a:t>have pierced my hands and feet</a:t>
            </a:r>
            <a:r>
              <a:rPr lang="en-GB" sz="2000" dirty="0" smtClean="0">
                <a:solidFill>
                  <a:srgbClr val="000000"/>
                </a:solidFill>
              </a:rPr>
              <a:t>. Ps. 22:16</a:t>
            </a:r>
            <a:endParaRPr lang="en-GB" sz="2000" dirty="0"/>
          </a:p>
        </p:txBody>
      </p:sp>
      <p:sp>
        <p:nvSpPr>
          <p:cNvPr id="3" name="Rectangle 2"/>
          <p:cNvSpPr/>
          <p:nvPr/>
        </p:nvSpPr>
        <p:spPr>
          <a:xfrm>
            <a:off x="404409" y="2322748"/>
            <a:ext cx="6442554" cy="707886"/>
          </a:xfrm>
          <a:prstGeom prst="rect">
            <a:avLst/>
          </a:prstGeom>
        </p:spPr>
        <p:txBody>
          <a:bodyPr wrap="square">
            <a:spAutoFit/>
          </a:bodyPr>
          <a:lstStyle/>
          <a:p>
            <a:pPr lvl="0" fontAlgn="base">
              <a:spcBef>
                <a:spcPct val="0"/>
              </a:spcBef>
              <a:spcAft>
                <a:spcPct val="0"/>
              </a:spcAft>
            </a:pPr>
            <a:r>
              <a:rPr lang="en-GB" sz="2000" b="1" dirty="0" smtClean="0">
                <a:solidFill>
                  <a:prstClr val="black"/>
                </a:solidFill>
                <a:ea typeface="Calibri"/>
                <a:cs typeface="Calibri"/>
              </a:rPr>
              <a:t>Jesus </a:t>
            </a:r>
            <a:r>
              <a:rPr lang="en-GB" sz="2000" b="1" dirty="0">
                <a:solidFill>
                  <a:prstClr val="black"/>
                </a:solidFill>
                <a:ea typeface="Calibri"/>
                <a:cs typeface="Calibri"/>
              </a:rPr>
              <a:t>said, “Father, forgive them, for they don’t know what they are doing.”</a:t>
            </a:r>
            <a:r>
              <a:rPr lang="en-GB" sz="2000" dirty="0">
                <a:solidFill>
                  <a:prstClr val="black"/>
                </a:solidFill>
                <a:latin typeface="Calibri" pitchFamily="34" charset="0"/>
                <a:ea typeface="Calibri" pitchFamily="34" charset="0"/>
                <a:cs typeface="Calibri"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045" y="1412776"/>
            <a:ext cx="6912768" cy="1673022"/>
          </a:xfrm>
          <a:prstGeom prst="rect">
            <a:avLst/>
          </a:prstGeom>
        </p:spPr>
        <p:txBody>
          <a:bodyPr wrap="square">
            <a:spAutoFit/>
          </a:bodyPr>
          <a:lstStyle/>
          <a:p>
            <a:pPr>
              <a:lnSpc>
                <a:spcPct val="107000"/>
              </a:lnSpc>
              <a:spcAft>
                <a:spcPts val="800"/>
              </a:spcAft>
            </a:pPr>
            <a:r>
              <a:rPr lang="en-GB" sz="2400" b="1" dirty="0" smtClean="0">
                <a:ea typeface="Calibri"/>
                <a:cs typeface="Calibri"/>
              </a:rPr>
              <a:t>The people </a:t>
            </a:r>
            <a:r>
              <a:rPr lang="en-GB" sz="2400" dirty="0" smtClean="0">
                <a:ea typeface="Calibri"/>
                <a:cs typeface="Calibri"/>
              </a:rPr>
              <a:t>stood watching. </a:t>
            </a:r>
            <a:r>
              <a:rPr lang="en-GB" sz="2400" b="1" dirty="0" smtClean="0">
                <a:ea typeface="Calibri"/>
                <a:cs typeface="Calibri"/>
              </a:rPr>
              <a:t>Those who passed by blasphemed him</a:t>
            </a:r>
            <a:r>
              <a:rPr lang="en-GB" sz="2400" dirty="0" smtClean="0">
                <a:ea typeface="Calibri"/>
                <a:cs typeface="Calibri"/>
              </a:rPr>
              <a:t>, wagging their heads, and saying, “Ha! You who destroy the temple, and build it in three days, </a:t>
            </a:r>
            <a:r>
              <a:rPr lang="en-GB" sz="2400" b="1" dirty="0" smtClean="0">
                <a:ea typeface="Calibri"/>
                <a:cs typeface="Calibri"/>
              </a:rPr>
              <a:t>save yourself, and come down from the cross!</a:t>
            </a:r>
            <a:endParaRPr lang="en-GB" sz="2400" b="1" dirty="0" smtClean="0">
              <a:ea typeface="Calibri"/>
              <a:cs typeface="Times New Roman"/>
            </a:endParaRPr>
          </a:p>
        </p:txBody>
      </p:sp>
      <p:sp>
        <p:nvSpPr>
          <p:cNvPr id="3" name="Rectangle 2"/>
          <p:cNvSpPr/>
          <p:nvPr/>
        </p:nvSpPr>
        <p:spPr>
          <a:xfrm>
            <a:off x="251520" y="3284984"/>
            <a:ext cx="6774180" cy="1569660"/>
          </a:xfrm>
          <a:prstGeom prst="rect">
            <a:avLst/>
          </a:prstGeom>
        </p:spPr>
        <p:txBody>
          <a:bodyPr wrap="square">
            <a:spAutoFit/>
          </a:bodyPr>
          <a:lstStyle/>
          <a:p>
            <a:pPr lvl="0" eaLnBrk="0" fontAlgn="base" hangingPunct="0">
              <a:spcBef>
                <a:spcPct val="0"/>
              </a:spcBef>
              <a:spcAft>
                <a:spcPct val="0"/>
              </a:spcAft>
            </a:pPr>
            <a:r>
              <a:rPr lang="en-GB" sz="2400" b="1" dirty="0">
                <a:solidFill>
                  <a:prstClr val="black"/>
                </a:solidFill>
                <a:latin typeface="Calibri" pitchFamily="34" charset="0"/>
                <a:ea typeface="Calibri" pitchFamily="34" charset="0"/>
                <a:cs typeface="Times New Roman" pitchFamily="18" charset="0"/>
              </a:rPr>
              <a:t>The soldiers </a:t>
            </a:r>
            <a:r>
              <a:rPr lang="en-GB" sz="2400" dirty="0">
                <a:solidFill>
                  <a:prstClr val="black"/>
                </a:solidFill>
                <a:latin typeface="Calibri" pitchFamily="34" charset="0"/>
                <a:ea typeface="Calibri" pitchFamily="34" charset="0"/>
                <a:cs typeface="Times New Roman" pitchFamily="18" charset="0"/>
              </a:rPr>
              <a:t>sat and watched him there.</a:t>
            </a:r>
            <a:r>
              <a:rPr lang="en-GB" sz="2400" dirty="0">
                <a:solidFill>
                  <a:prstClr val="black"/>
                </a:solidFill>
                <a:latin typeface="Calibri" pitchFamily="34" charset="0"/>
                <a:ea typeface="Calibri" pitchFamily="34" charset="0"/>
                <a:cs typeface="Calibri" pitchFamily="34" charset="0"/>
              </a:rPr>
              <a:t> </a:t>
            </a:r>
            <a:r>
              <a:rPr lang="en-GB" sz="2400" b="1" dirty="0">
                <a:solidFill>
                  <a:prstClr val="black"/>
                </a:solidFill>
                <a:latin typeface="Calibri" pitchFamily="34" charset="0"/>
                <a:ea typeface="Calibri" pitchFamily="34" charset="0"/>
                <a:cs typeface="Calibri" pitchFamily="34" charset="0"/>
              </a:rPr>
              <a:t>They also mocked him</a:t>
            </a:r>
            <a:r>
              <a:rPr lang="en-GB" sz="2400" dirty="0">
                <a:solidFill>
                  <a:prstClr val="black"/>
                </a:solidFill>
                <a:latin typeface="Calibri" pitchFamily="34" charset="0"/>
                <a:ea typeface="Calibri" pitchFamily="34" charset="0"/>
                <a:cs typeface="Calibri" pitchFamily="34" charset="0"/>
              </a:rPr>
              <a:t>, coming to him and offering him vinegar, and saying, “If you are the King of the Jews, save yourself!</a:t>
            </a:r>
            <a:endParaRPr lang="en-GB" sz="2400" dirty="0">
              <a:solidFill>
                <a:prstClr val="black"/>
              </a:solidFill>
              <a:latin typeface="Arial" pitchFamily="34" charset="0"/>
              <a:cs typeface="Arial" pitchFamily="34" charset="0"/>
            </a:endParaRPr>
          </a:p>
        </p:txBody>
      </p:sp>
      <p:sp>
        <p:nvSpPr>
          <p:cNvPr id="4" name="Rectangle 3"/>
          <p:cNvSpPr/>
          <p:nvPr/>
        </p:nvSpPr>
        <p:spPr>
          <a:xfrm>
            <a:off x="292625" y="5157192"/>
            <a:ext cx="6846188" cy="461665"/>
          </a:xfrm>
          <a:prstGeom prst="rect">
            <a:avLst/>
          </a:prstGeom>
        </p:spPr>
        <p:txBody>
          <a:bodyPr wrap="square">
            <a:spAutoFit/>
          </a:bodyPr>
          <a:lstStyle/>
          <a:p>
            <a:r>
              <a:rPr lang="en-GB" dirty="0">
                <a:solidFill>
                  <a:srgbClr val="000000"/>
                </a:solidFill>
                <a:latin typeface="system-ui"/>
              </a:rPr>
              <a:t> </a:t>
            </a:r>
            <a:r>
              <a:rPr lang="en-GB" sz="2400" b="1" dirty="0">
                <a:solidFill>
                  <a:srgbClr val="000000"/>
                </a:solidFill>
              </a:rPr>
              <a:t>In my thirst, they gave me vinegar to drink</a:t>
            </a:r>
            <a:r>
              <a:rPr lang="en-GB" sz="2400" dirty="0" smtClean="0">
                <a:solidFill>
                  <a:srgbClr val="000000"/>
                </a:solidFill>
              </a:rPr>
              <a:t>. Ps. 69:21</a:t>
            </a:r>
            <a:endParaRPr lang="en-GB" sz="2400" dirty="0"/>
          </a:p>
        </p:txBody>
      </p:sp>
      <p:sp>
        <p:nvSpPr>
          <p:cNvPr id="5" name="TextBox 4"/>
          <p:cNvSpPr txBox="1"/>
          <p:nvPr/>
        </p:nvSpPr>
        <p:spPr>
          <a:xfrm>
            <a:off x="1043608" y="523119"/>
            <a:ext cx="4764318" cy="523220"/>
          </a:xfrm>
          <a:prstGeom prst="rect">
            <a:avLst/>
          </a:prstGeom>
          <a:noFill/>
        </p:spPr>
        <p:txBody>
          <a:bodyPr wrap="none" rtlCol="0">
            <a:spAutoFit/>
          </a:bodyPr>
          <a:lstStyle/>
          <a:p>
            <a:r>
              <a:rPr lang="en-GB" sz="2800" b="1" dirty="0" smtClean="0"/>
              <a:t>By-standers and rough soldiers</a:t>
            </a:r>
            <a:endParaRPr lang="en-GB"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4009"/>
            <a:ext cx="6696744" cy="2134110"/>
          </a:xfrm>
          <a:prstGeom prst="rect">
            <a:avLst/>
          </a:prstGeom>
        </p:spPr>
        <p:txBody>
          <a:bodyPr wrap="square">
            <a:spAutoFit/>
          </a:bodyPr>
          <a:lstStyle/>
          <a:p>
            <a:pPr lvl="0">
              <a:lnSpc>
                <a:spcPct val="107000"/>
              </a:lnSpc>
              <a:spcAft>
                <a:spcPts val="800"/>
              </a:spcAft>
            </a:pPr>
            <a:r>
              <a:rPr lang="en-GB" sz="2000" b="1" dirty="0">
                <a:solidFill>
                  <a:prstClr val="black"/>
                </a:solidFill>
                <a:ea typeface="Calibri"/>
                <a:cs typeface="Calibri"/>
              </a:rPr>
              <a:t>”The rulers </a:t>
            </a:r>
            <a:r>
              <a:rPr lang="en-GB" sz="2000" b="1" dirty="0" smtClean="0">
                <a:solidFill>
                  <a:prstClr val="black"/>
                </a:solidFill>
                <a:ea typeface="Calibri"/>
                <a:cs typeface="Calibri"/>
              </a:rPr>
              <a:t>- </a:t>
            </a:r>
            <a:r>
              <a:rPr lang="en-GB" sz="2000" b="1" dirty="0">
                <a:solidFill>
                  <a:prstClr val="black"/>
                </a:solidFill>
                <a:ea typeface="Calibri"/>
                <a:cs typeface="Times New Roman"/>
              </a:rPr>
              <a:t>the chief </a:t>
            </a:r>
            <a:r>
              <a:rPr lang="en-GB" sz="2000" b="1" dirty="0" smtClean="0">
                <a:solidFill>
                  <a:prstClr val="black"/>
                </a:solidFill>
                <a:ea typeface="Calibri"/>
                <a:cs typeface="Times New Roman"/>
              </a:rPr>
              <a:t>priests, the </a:t>
            </a:r>
            <a:r>
              <a:rPr lang="en-GB" sz="2000" b="1" dirty="0">
                <a:solidFill>
                  <a:prstClr val="black"/>
                </a:solidFill>
                <a:ea typeface="Calibri"/>
                <a:cs typeface="Times New Roman"/>
              </a:rPr>
              <a:t>scribes, the Pharisees, and the </a:t>
            </a:r>
            <a:r>
              <a:rPr lang="en-GB" sz="2000" b="1" dirty="0" smtClean="0">
                <a:solidFill>
                  <a:prstClr val="black"/>
                </a:solidFill>
                <a:ea typeface="Calibri"/>
                <a:cs typeface="Times New Roman"/>
              </a:rPr>
              <a:t>elders - </a:t>
            </a:r>
            <a:r>
              <a:rPr lang="en-GB" sz="2000" b="1" dirty="0" smtClean="0">
                <a:solidFill>
                  <a:prstClr val="black"/>
                </a:solidFill>
                <a:ea typeface="Calibri"/>
                <a:cs typeface="Calibri"/>
              </a:rPr>
              <a:t>scoffed </a:t>
            </a:r>
            <a:r>
              <a:rPr lang="en-GB" sz="2000" b="1" dirty="0">
                <a:solidFill>
                  <a:prstClr val="black"/>
                </a:solidFill>
                <a:ea typeface="Calibri"/>
                <a:cs typeface="Calibri"/>
              </a:rPr>
              <a:t>at </a:t>
            </a:r>
            <a:r>
              <a:rPr lang="en-GB" sz="2000" b="1" dirty="0" smtClean="0">
                <a:solidFill>
                  <a:prstClr val="black"/>
                </a:solidFill>
                <a:ea typeface="Calibri"/>
                <a:cs typeface="Calibri"/>
              </a:rPr>
              <a:t>him</a:t>
            </a:r>
            <a:r>
              <a:rPr lang="en-GB" sz="2000" b="1" dirty="0" smtClean="0">
                <a:solidFill>
                  <a:prstClr val="black"/>
                </a:solidFill>
                <a:ea typeface="Calibri"/>
                <a:cs typeface="Times New Roman"/>
              </a:rPr>
              <a:t>,</a:t>
            </a:r>
            <a:r>
              <a:rPr lang="en-GB" sz="2000" b="1" baseline="30000" dirty="0">
                <a:solidFill>
                  <a:prstClr val="black"/>
                </a:solidFill>
                <a:ea typeface="Calibri"/>
                <a:cs typeface="Times New Roman"/>
              </a:rPr>
              <a:t> </a:t>
            </a:r>
            <a:r>
              <a:rPr lang="en-GB" sz="2000" dirty="0">
                <a:solidFill>
                  <a:prstClr val="black"/>
                </a:solidFill>
                <a:ea typeface="Calibri"/>
                <a:cs typeface="Times New Roman"/>
              </a:rPr>
              <a:t>“He saved others, but he can’t save himself. </a:t>
            </a:r>
            <a:r>
              <a:rPr lang="en-GB" sz="2000" b="1" dirty="0">
                <a:solidFill>
                  <a:prstClr val="black"/>
                </a:solidFill>
                <a:ea typeface="Calibri"/>
                <a:cs typeface="Times New Roman"/>
              </a:rPr>
              <a:t>If he is the King of Israel, </a:t>
            </a:r>
            <a:r>
              <a:rPr lang="en-GB" sz="2000" b="1" dirty="0">
                <a:solidFill>
                  <a:prstClr val="black"/>
                </a:solidFill>
                <a:ea typeface="Calibri"/>
                <a:cs typeface="Calibri"/>
              </a:rPr>
              <a:t>the Christ [Messiah] of God, his chosen one</a:t>
            </a:r>
            <a:r>
              <a:rPr lang="en-GB" sz="2000" dirty="0">
                <a:solidFill>
                  <a:prstClr val="black"/>
                </a:solidFill>
                <a:ea typeface="Calibri"/>
                <a:cs typeface="Calibri"/>
              </a:rPr>
              <a:t>!” </a:t>
            </a:r>
            <a:r>
              <a:rPr lang="en-GB" sz="2000" dirty="0" smtClean="0">
                <a:solidFill>
                  <a:prstClr val="black"/>
                </a:solidFill>
                <a:ea typeface="Calibri"/>
                <a:cs typeface="Times New Roman"/>
              </a:rPr>
              <a:t>let </a:t>
            </a:r>
            <a:r>
              <a:rPr lang="en-GB" sz="2000" dirty="0">
                <a:solidFill>
                  <a:prstClr val="black"/>
                </a:solidFill>
                <a:ea typeface="Calibri"/>
                <a:cs typeface="Times New Roman"/>
              </a:rPr>
              <a:t>him come down from the cross now, and we will believe in him. </a:t>
            </a:r>
            <a:r>
              <a:rPr lang="en-GB" sz="2000" b="1" baseline="30000" dirty="0">
                <a:solidFill>
                  <a:prstClr val="black"/>
                </a:solidFill>
                <a:ea typeface="Calibri"/>
                <a:cs typeface="Times New Roman"/>
              </a:rPr>
              <a:t> </a:t>
            </a:r>
            <a:r>
              <a:rPr lang="en-GB" sz="2000" b="1" dirty="0">
                <a:solidFill>
                  <a:prstClr val="black"/>
                </a:solidFill>
                <a:ea typeface="Calibri"/>
                <a:cs typeface="Times New Roman"/>
              </a:rPr>
              <a:t>He trusts in God. Let God deliver him now, if he wants him; for he said, ‘I am the Son of God</a:t>
            </a:r>
            <a:r>
              <a:rPr lang="en-GB" sz="2000" b="1" dirty="0" smtClean="0">
                <a:solidFill>
                  <a:prstClr val="black"/>
                </a:solidFill>
                <a:ea typeface="Calibri"/>
                <a:cs typeface="Times New Roman"/>
              </a:rPr>
              <a:t>.’”</a:t>
            </a:r>
            <a:r>
              <a:rPr lang="en-GB" sz="2000" b="1" dirty="0" smtClean="0">
                <a:solidFill>
                  <a:prstClr val="black"/>
                </a:solidFill>
                <a:ea typeface="Calibri"/>
                <a:cs typeface="Calibri"/>
              </a:rPr>
              <a:t> </a:t>
            </a:r>
            <a:r>
              <a:rPr lang="en-GB" sz="2400" b="1" dirty="0">
                <a:solidFill>
                  <a:prstClr val="black"/>
                </a:solidFill>
                <a:ea typeface="Calibri"/>
                <a:cs typeface="Times New Roman"/>
              </a:rPr>
              <a:t> </a:t>
            </a:r>
            <a:r>
              <a:rPr lang="en-GB" sz="2400" b="1" baseline="30000" dirty="0">
                <a:solidFill>
                  <a:prstClr val="black"/>
                </a:solidFill>
                <a:ea typeface="Calibri"/>
                <a:cs typeface="Times New Roman"/>
              </a:rPr>
              <a:t> </a:t>
            </a:r>
            <a:endParaRPr lang="en-GB" sz="2400" b="1" dirty="0">
              <a:solidFill>
                <a:prstClr val="black"/>
              </a:solidFill>
              <a:ea typeface="Calibri"/>
              <a:cs typeface="Times New Roman"/>
            </a:endParaRPr>
          </a:p>
        </p:txBody>
      </p:sp>
      <p:sp>
        <p:nvSpPr>
          <p:cNvPr id="3" name="Rectangle 2"/>
          <p:cNvSpPr/>
          <p:nvPr/>
        </p:nvSpPr>
        <p:spPr>
          <a:xfrm>
            <a:off x="251520" y="3626346"/>
            <a:ext cx="6623220" cy="461665"/>
          </a:xfrm>
          <a:prstGeom prst="rect">
            <a:avLst/>
          </a:prstGeom>
        </p:spPr>
        <p:txBody>
          <a:bodyPr wrap="square">
            <a:spAutoFit/>
          </a:bodyPr>
          <a:lstStyle/>
          <a:p>
            <a:r>
              <a:rPr lang="en-GB" sz="2400" dirty="0" smtClean="0">
                <a:solidFill>
                  <a:srgbClr val="000000"/>
                </a:solidFill>
              </a:rPr>
              <a:t>   </a:t>
            </a:r>
          </a:p>
        </p:txBody>
      </p:sp>
      <p:sp>
        <p:nvSpPr>
          <p:cNvPr id="4" name="Rectangle 3"/>
          <p:cNvSpPr/>
          <p:nvPr/>
        </p:nvSpPr>
        <p:spPr>
          <a:xfrm>
            <a:off x="467544" y="4187566"/>
            <a:ext cx="6552728" cy="1631216"/>
          </a:xfrm>
          <a:prstGeom prst="rect">
            <a:avLst/>
          </a:prstGeom>
        </p:spPr>
        <p:txBody>
          <a:bodyPr wrap="square">
            <a:spAutoFit/>
          </a:bodyPr>
          <a:lstStyle/>
          <a:p>
            <a:r>
              <a:rPr lang="en-GB" sz="2000" b="1" dirty="0">
                <a:solidFill>
                  <a:srgbClr val="000000"/>
                </a:solidFill>
                <a:cs typeface="Calibri" panose="020F0502020204030204" pitchFamily="34" charset="0"/>
              </a:rPr>
              <a:t>The tempter came and said to him, </a:t>
            </a:r>
            <a:r>
              <a:rPr lang="en-GB" sz="2000" dirty="0">
                <a:solidFill>
                  <a:srgbClr val="000000"/>
                </a:solidFill>
              </a:rPr>
              <a:t> </a:t>
            </a:r>
            <a:r>
              <a:rPr lang="en-GB" sz="2000" b="1" dirty="0">
                <a:solidFill>
                  <a:srgbClr val="000000"/>
                </a:solidFill>
              </a:rPr>
              <a:t>“If you are the Son of God,</a:t>
            </a:r>
            <a:r>
              <a:rPr lang="en-GB" sz="2000" dirty="0">
                <a:solidFill>
                  <a:srgbClr val="000000"/>
                </a:solidFill>
              </a:rPr>
              <a:t> throw yourself down, for it is written,</a:t>
            </a:r>
          </a:p>
          <a:p>
            <a:r>
              <a:rPr lang="en-GB" sz="2000" dirty="0">
                <a:solidFill>
                  <a:srgbClr val="000000"/>
                </a:solidFill>
              </a:rPr>
              <a:t>‘He will command his angels concerning you,’ and,</a:t>
            </a:r>
            <a:br>
              <a:rPr lang="en-GB" sz="2000" dirty="0">
                <a:solidFill>
                  <a:srgbClr val="000000"/>
                </a:solidFill>
              </a:rPr>
            </a:br>
            <a:r>
              <a:rPr lang="en-GB" sz="2000" dirty="0">
                <a:solidFill>
                  <a:srgbClr val="000000"/>
                </a:solidFill>
              </a:rPr>
              <a:t>‘On their hands they will bear you </a:t>
            </a:r>
            <a:r>
              <a:rPr lang="en-GB" sz="2000" dirty="0" smtClean="0">
                <a:solidFill>
                  <a:srgbClr val="000000"/>
                </a:solidFill>
              </a:rPr>
              <a:t>up, so </a:t>
            </a:r>
            <a:r>
              <a:rPr lang="en-GB" sz="2000" dirty="0">
                <a:solidFill>
                  <a:srgbClr val="000000"/>
                </a:solidFill>
              </a:rPr>
              <a:t>that you don’t dash your foot against a stone</a:t>
            </a:r>
            <a:r>
              <a:rPr lang="en-GB" sz="2000" dirty="0" smtClean="0">
                <a:solidFill>
                  <a:srgbClr val="000000"/>
                </a:solidFill>
              </a:rPr>
              <a:t>.’”</a:t>
            </a:r>
            <a:r>
              <a:rPr lang="en-GB" sz="2000" b="1" dirty="0" smtClean="0">
                <a:solidFill>
                  <a:srgbClr val="000000"/>
                </a:solidFill>
              </a:rPr>
              <a:t> </a:t>
            </a:r>
            <a:r>
              <a:rPr lang="en-GB" sz="2000" dirty="0" smtClean="0">
                <a:solidFill>
                  <a:srgbClr val="000000"/>
                </a:solidFill>
              </a:rPr>
              <a:t>Matt. 4:6</a:t>
            </a:r>
            <a:endParaRPr lang="en-GB" sz="2000" dirty="0"/>
          </a:p>
        </p:txBody>
      </p:sp>
      <p:sp>
        <p:nvSpPr>
          <p:cNvPr id="5" name="TextBox 4"/>
          <p:cNvSpPr txBox="1"/>
          <p:nvPr/>
        </p:nvSpPr>
        <p:spPr>
          <a:xfrm>
            <a:off x="1763688" y="476676"/>
            <a:ext cx="2693366" cy="523220"/>
          </a:xfrm>
          <a:prstGeom prst="rect">
            <a:avLst/>
          </a:prstGeom>
          <a:noFill/>
        </p:spPr>
        <p:txBody>
          <a:bodyPr wrap="none" rtlCol="0">
            <a:spAutoFit/>
          </a:bodyPr>
          <a:lstStyle/>
          <a:p>
            <a:r>
              <a:rPr lang="en-GB" sz="2800" b="1" dirty="0" smtClean="0"/>
              <a:t>Religious leaders</a:t>
            </a:r>
            <a:endParaRPr lang="en-GB" sz="2800" b="1" dirty="0"/>
          </a:p>
        </p:txBody>
      </p:sp>
      <p:sp>
        <p:nvSpPr>
          <p:cNvPr id="6" name="TextBox 5"/>
          <p:cNvSpPr txBox="1"/>
          <p:nvPr/>
        </p:nvSpPr>
        <p:spPr>
          <a:xfrm>
            <a:off x="1763688" y="3501008"/>
            <a:ext cx="2964594" cy="461665"/>
          </a:xfrm>
          <a:prstGeom prst="rect">
            <a:avLst/>
          </a:prstGeom>
          <a:noFill/>
        </p:spPr>
        <p:txBody>
          <a:bodyPr wrap="none" rtlCol="0">
            <a:spAutoFit/>
          </a:bodyPr>
          <a:lstStyle/>
          <a:p>
            <a:r>
              <a:rPr lang="en-GB" sz="2400" b="1" dirty="0" smtClean="0"/>
              <a:t>Agents of the evil one</a:t>
            </a:r>
            <a:endParaRPr lang="en-GB" sz="2400" b="1" dirty="0"/>
          </a:p>
        </p:txBody>
      </p:sp>
    </p:spTree>
    <p:extLst>
      <p:ext uri="{BB962C8B-B14F-4D97-AF65-F5344CB8AC3E}">
        <p14:creationId xmlns:p14="http://schemas.microsoft.com/office/powerpoint/2010/main" val="1997917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96" y="1124744"/>
            <a:ext cx="6462464" cy="3170099"/>
          </a:xfrm>
          <a:prstGeom prst="rect">
            <a:avLst/>
          </a:prstGeom>
        </p:spPr>
        <p:txBody>
          <a:bodyPr wrap="square">
            <a:spAutoFit/>
          </a:bodyPr>
          <a:lstStyle/>
          <a:p>
            <a:pPr lvl="0"/>
            <a:r>
              <a:rPr lang="en-GB" sz="2000" dirty="0">
                <a:solidFill>
                  <a:srgbClr val="000000"/>
                </a:solidFill>
              </a:rPr>
              <a:t>But I am a worm, and no man; </a:t>
            </a:r>
            <a:r>
              <a:rPr lang="en-GB" sz="2000" b="1" dirty="0">
                <a:solidFill>
                  <a:srgbClr val="000000"/>
                </a:solidFill>
              </a:rPr>
              <a:t>a reproach </a:t>
            </a:r>
            <a:r>
              <a:rPr lang="en-GB" sz="2000" dirty="0">
                <a:solidFill>
                  <a:srgbClr val="000000"/>
                </a:solidFill>
              </a:rPr>
              <a:t>of men, and </a:t>
            </a:r>
            <a:r>
              <a:rPr lang="en-GB" sz="2000" b="1" dirty="0">
                <a:solidFill>
                  <a:srgbClr val="000000"/>
                </a:solidFill>
              </a:rPr>
              <a:t>despised by the people</a:t>
            </a:r>
            <a:r>
              <a:rPr lang="en-GB" sz="2000" dirty="0">
                <a:solidFill>
                  <a:srgbClr val="000000"/>
                </a:solidFill>
              </a:rPr>
              <a:t>.</a:t>
            </a:r>
            <a:r>
              <a:rPr lang="en-GB" sz="2000" dirty="0">
                <a:solidFill>
                  <a:prstClr val="black"/>
                </a:solidFill>
              </a:rPr>
              <a:t> </a:t>
            </a:r>
            <a:r>
              <a:rPr lang="en-GB" sz="2000" dirty="0">
                <a:solidFill>
                  <a:srgbClr val="000000"/>
                </a:solidFill>
              </a:rPr>
              <a:t>All those who see me mock me.</a:t>
            </a:r>
            <a:r>
              <a:rPr lang="en-GB" sz="2000" dirty="0">
                <a:solidFill>
                  <a:prstClr val="black"/>
                </a:solidFill>
              </a:rPr>
              <a:t> </a:t>
            </a:r>
            <a:r>
              <a:rPr lang="en-GB" sz="2000" dirty="0">
                <a:solidFill>
                  <a:srgbClr val="000000"/>
                </a:solidFill>
              </a:rPr>
              <a:t>They insult me with their lips. </a:t>
            </a:r>
            <a:r>
              <a:rPr lang="en-GB" sz="2000" b="1" dirty="0">
                <a:solidFill>
                  <a:srgbClr val="000000"/>
                </a:solidFill>
              </a:rPr>
              <a:t>They shake their heads</a:t>
            </a:r>
            <a:r>
              <a:rPr lang="en-GB" sz="2000" dirty="0">
                <a:solidFill>
                  <a:srgbClr val="000000"/>
                </a:solidFill>
              </a:rPr>
              <a:t>, saying,</a:t>
            </a:r>
            <a:endParaRPr lang="en-GB" sz="2000" dirty="0">
              <a:solidFill>
                <a:prstClr val="black"/>
              </a:solidFill>
            </a:endParaRPr>
          </a:p>
          <a:p>
            <a:pPr lvl="0"/>
            <a:r>
              <a:rPr lang="en-GB" sz="2000" dirty="0">
                <a:solidFill>
                  <a:srgbClr val="000000"/>
                </a:solidFill>
              </a:rPr>
              <a:t>“</a:t>
            </a:r>
            <a:r>
              <a:rPr lang="en-GB" sz="2000" b="1" dirty="0">
                <a:solidFill>
                  <a:srgbClr val="000000"/>
                </a:solidFill>
              </a:rPr>
              <a:t>He trusts in Yahweh.</a:t>
            </a:r>
            <a:r>
              <a:rPr lang="en-GB" sz="2000" b="1" dirty="0">
                <a:solidFill>
                  <a:prstClr val="black"/>
                </a:solidFill>
              </a:rPr>
              <a:t> </a:t>
            </a:r>
            <a:r>
              <a:rPr lang="en-GB" sz="2000" b="1" dirty="0">
                <a:solidFill>
                  <a:srgbClr val="000000"/>
                </a:solidFill>
              </a:rPr>
              <a:t>Let him deliver him.</a:t>
            </a:r>
            <a:r>
              <a:rPr lang="en-GB" sz="2000" b="1" dirty="0">
                <a:solidFill>
                  <a:prstClr val="black"/>
                </a:solidFill>
              </a:rPr>
              <a:t/>
            </a:r>
            <a:br>
              <a:rPr lang="en-GB" sz="2000" b="1" dirty="0">
                <a:solidFill>
                  <a:prstClr val="black"/>
                </a:solidFill>
              </a:rPr>
            </a:br>
            <a:r>
              <a:rPr lang="en-GB" sz="2000" b="1" dirty="0">
                <a:solidFill>
                  <a:srgbClr val="000000"/>
                </a:solidFill>
              </a:rPr>
              <a:t> Let him rescue him, since he delights in him</a:t>
            </a:r>
            <a:r>
              <a:rPr lang="en-GB" sz="2000" dirty="0">
                <a:solidFill>
                  <a:srgbClr val="000000"/>
                </a:solidFill>
              </a:rPr>
              <a:t>.” …</a:t>
            </a:r>
          </a:p>
          <a:p>
            <a:pPr lvl="0"/>
            <a:endParaRPr lang="en-GB" sz="2000" dirty="0">
              <a:solidFill>
                <a:srgbClr val="000000"/>
              </a:solidFill>
            </a:endParaRPr>
          </a:p>
          <a:p>
            <a:pPr lvl="0"/>
            <a:r>
              <a:rPr lang="en-GB" sz="2000" dirty="0">
                <a:solidFill>
                  <a:srgbClr val="000000"/>
                </a:solidFill>
              </a:rPr>
              <a:t>Many bulls have surrounded me.</a:t>
            </a:r>
            <a:r>
              <a:rPr lang="en-GB" sz="2000" dirty="0">
                <a:solidFill>
                  <a:prstClr val="black"/>
                </a:solidFill>
              </a:rPr>
              <a:t> </a:t>
            </a:r>
            <a:r>
              <a:rPr lang="en-GB" sz="2000" dirty="0">
                <a:solidFill>
                  <a:srgbClr val="000000"/>
                </a:solidFill>
              </a:rPr>
              <a:t>Strong bulls of Bashan have encircled me.</a:t>
            </a:r>
            <a:r>
              <a:rPr lang="en-GB" sz="2000" dirty="0">
                <a:solidFill>
                  <a:prstClr val="black"/>
                </a:solidFill>
              </a:rPr>
              <a:t> </a:t>
            </a:r>
            <a:r>
              <a:rPr lang="en-GB" sz="2000" b="1" dirty="0">
                <a:solidFill>
                  <a:srgbClr val="000000"/>
                </a:solidFill>
              </a:rPr>
              <a:t>They open their mouths wide against me,</a:t>
            </a:r>
            <a:r>
              <a:rPr lang="en-GB" sz="2000" b="1" dirty="0">
                <a:solidFill>
                  <a:prstClr val="black"/>
                </a:solidFill>
              </a:rPr>
              <a:t> </a:t>
            </a:r>
            <a:r>
              <a:rPr lang="en-GB" sz="2000" b="1" dirty="0">
                <a:solidFill>
                  <a:srgbClr val="000000"/>
                </a:solidFill>
              </a:rPr>
              <a:t>lions tearing prey and roaring</a:t>
            </a:r>
            <a:r>
              <a:rPr lang="en-GB" sz="2000" dirty="0">
                <a:solidFill>
                  <a:srgbClr val="000000"/>
                </a:solidFill>
              </a:rPr>
              <a:t>. Ps. 22:6-8</a:t>
            </a:r>
            <a:r>
              <a:rPr lang="en-GB" sz="2000" dirty="0">
                <a:solidFill>
                  <a:prstClr val="black"/>
                </a:solidFill>
              </a:rPr>
              <a:t>, </a:t>
            </a:r>
            <a:r>
              <a:rPr lang="en-GB" sz="2000" dirty="0">
                <a:solidFill>
                  <a:srgbClr val="000000"/>
                </a:solidFill>
              </a:rPr>
              <a:t>12-13.</a:t>
            </a:r>
            <a:endParaRPr lang="en-GB" sz="2000" dirty="0">
              <a:solidFill>
                <a:prstClr val="black"/>
              </a:solidFill>
            </a:endParaRPr>
          </a:p>
        </p:txBody>
      </p:sp>
      <p:sp>
        <p:nvSpPr>
          <p:cNvPr id="3" name="Rectangle 2"/>
          <p:cNvSpPr/>
          <p:nvPr/>
        </p:nvSpPr>
        <p:spPr>
          <a:xfrm>
            <a:off x="259520" y="4509120"/>
            <a:ext cx="6624736" cy="1015663"/>
          </a:xfrm>
          <a:prstGeom prst="rect">
            <a:avLst/>
          </a:prstGeom>
        </p:spPr>
        <p:txBody>
          <a:bodyPr wrap="square">
            <a:spAutoFit/>
          </a:bodyPr>
          <a:lstStyle/>
          <a:p>
            <a:pPr lvl="0"/>
            <a:r>
              <a:rPr lang="en-GB" sz="2000" b="1" dirty="0">
                <a:solidFill>
                  <a:srgbClr val="000000"/>
                </a:solidFill>
                <a:latin typeface="Calibri" panose="020F0502020204030204" pitchFamily="34" charset="0"/>
                <a:cs typeface="Calibri" panose="020F0502020204030204" pitchFamily="34" charset="0"/>
              </a:rPr>
              <a:t>When he was cursed, he didn’t curse back. When he suffered, he didn’t threaten, but committed himself to him who judges righteously… 1Pet. 2:23</a:t>
            </a:r>
            <a:endParaRPr lang="en-GB" sz="2000" b="1"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3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562" y="980728"/>
            <a:ext cx="6768752" cy="3785652"/>
          </a:xfrm>
          <a:prstGeom prst="rect">
            <a:avLst/>
          </a:prstGeom>
        </p:spPr>
        <p:txBody>
          <a:bodyPr wrap="square">
            <a:spAutoFit/>
          </a:bodyPr>
          <a:lstStyle/>
          <a:p>
            <a:r>
              <a:rPr lang="en-GB" sz="2000" dirty="0">
                <a:solidFill>
                  <a:srgbClr val="000000"/>
                </a:solidFill>
              </a:rPr>
              <a:t>He was </a:t>
            </a:r>
            <a:r>
              <a:rPr lang="en-GB" sz="2000" b="1" dirty="0" smtClean="0">
                <a:solidFill>
                  <a:srgbClr val="000000"/>
                </a:solidFill>
              </a:rPr>
              <a:t>despised</a:t>
            </a:r>
            <a:r>
              <a:rPr lang="en-GB" sz="2000" b="1" dirty="0" smtClean="0"/>
              <a:t> </a:t>
            </a:r>
            <a:r>
              <a:rPr lang="en-GB" sz="2000" b="1" dirty="0" smtClean="0">
                <a:solidFill>
                  <a:srgbClr val="000000"/>
                </a:solidFill>
              </a:rPr>
              <a:t>and </a:t>
            </a:r>
            <a:r>
              <a:rPr lang="en-GB" sz="2000" b="1" dirty="0">
                <a:solidFill>
                  <a:srgbClr val="000000"/>
                </a:solidFill>
              </a:rPr>
              <a:t>rejected </a:t>
            </a:r>
            <a:r>
              <a:rPr lang="en-GB" sz="2000" dirty="0">
                <a:solidFill>
                  <a:srgbClr val="000000"/>
                </a:solidFill>
              </a:rPr>
              <a:t>by men,</a:t>
            </a:r>
            <a:r>
              <a:rPr lang="en-GB" sz="2000" dirty="0"/>
              <a:t/>
            </a:r>
            <a:br>
              <a:rPr lang="en-GB" sz="2000" dirty="0"/>
            </a:br>
            <a:r>
              <a:rPr lang="en-GB" sz="2000" dirty="0">
                <a:solidFill>
                  <a:srgbClr val="000000"/>
                </a:solidFill>
              </a:rPr>
              <a:t>a man of </a:t>
            </a:r>
            <a:r>
              <a:rPr lang="en-GB" sz="2000" dirty="0" smtClean="0">
                <a:solidFill>
                  <a:srgbClr val="000000"/>
                </a:solidFill>
              </a:rPr>
              <a:t>suffering</a:t>
            </a:r>
            <a:r>
              <a:rPr lang="en-GB" sz="2000" dirty="0" smtClean="0"/>
              <a:t> </a:t>
            </a:r>
            <a:r>
              <a:rPr lang="en-GB" sz="2000" dirty="0" smtClean="0">
                <a:solidFill>
                  <a:srgbClr val="000000"/>
                </a:solidFill>
              </a:rPr>
              <a:t>and </a:t>
            </a:r>
            <a:r>
              <a:rPr lang="en-GB" sz="2000" dirty="0">
                <a:solidFill>
                  <a:srgbClr val="000000"/>
                </a:solidFill>
              </a:rPr>
              <a:t>acquainted with </a:t>
            </a:r>
            <a:r>
              <a:rPr lang="en-GB" sz="2000" dirty="0" smtClean="0">
                <a:solidFill>
                  <a:srgbClr val="000000"/>
                </a:solidFill>
              </a:rPr>
              <a:t>disease (grief).</a:t>
            </a:r>
            <a:r>
              <a:rPr lang="en-GB" sz="2000" dirty="0"/>
              <a:t/>
            </a:r>
            <a:br>
              <a:rPr lang="en-GB" sz="2000" dirty="0"/>
            </a:br>
            <a:r>
              <a:rPr lang="en-GB" sz="2000" dirty="0">
                <a:solidFill>
                  <a:srgbClr val="000000"/>
                </a:solidFill>
              </a:rPr>
              <a:t>He was </a:t>
            </a:r>
            <a:r>
              <a:rPr lang="en-GB" sz="2000" b="1" dirty="0">
                <a:solidFill>
                  <a:srgbClr val="000000"/>
                </a:solidFill>
              </a:rPr>
              <a:t>despised</a:t>
            </a:r>
            <a:r>
              <a:rPr lang="en-GB" sz="2000" dirty="0">
                <a:solidFill>
                  <a:srgbClr val="000000"/>
                </a:solidFill>
              </a:rPr>
              <a:t> as one from whom men hide their </a:t>
            </a:r>
            <a:r>
              <a:rPr lang="en-GB" sz="2000" dirty="0" smtClean="0">
                <a:solidFill>
                  <a:srgbClr val="000000"/>
                </a:solidFill>
              </a:rPr>
              <a:t>face;</a:t>
            </a:r>
            <a:r>
              <a:rPr lang="en-GB" sz="2000" dirty="0" smtClean="0"/>
              <a:t> </a:t>
            </a:r>
            <a:r>
              <a:rPr lang="en-GB" sz="2000" dirty="0" smtClean="0">
                <a:solidFill>
                  <a:srgbClr val="000000"/>
                </a:solidFill>
              </a:rPr>
              <a:t>and </a:t>
            </a:r>
            <a:r>
              <a:rPr lang="en-GB" sz="2000" b="1" dirty="0">
                <a:solidFill>
                  <a:srgbClr val="000000"/>
                </a:solidFill>
              </a:rPr>
              <a:t>we didn’t respect </a:t>
            </a:r>
            <a:r>
              <a:rPr lang="en-GB" sz="2000" b="1" dirty="0" smtClean="0">
                <a:solidFill>
                  <a:srgbClr val="000000"/>
                </a:solidFill>
              </a:rPr>
              <a:t>him</a:t>
            </a:r>
            <a:r>
              <a:rPr lang="en-GB" sz="2000" dirty="0" smtClean="0">
                <a:solidFill>
                  <a:srgbClr val="000000"/>
                </a:solidFill>
              </a:rPr>
              <a:t>… </a:t>
            </a:r>
            <a:r>
              <a:rPr lang="en-GB" sz="2000" dirty="0">
                <a:solidFill>
                  <a:prstClr val="black"/>
                </a:solidFill>
              </a:rPr>
              <a:t>Isaiah </a:t>
            </a:r>
            <a:r>
              <a:rPr lang="en-GB" sz="2000" dirty="0" smtClean="0">
                <a:solidFill>
                  <a:prstClr val="black"/>
                </a:solidFill>
              </a:rPr>
              <a:t>53: 3</a:t>
            </a:r>
            <a:endParaRPr lang="en-GB" sz="2000" dirty="0" smtClean="0">
              <a:solidFill>
                <a:srgbClr val="000000"/>
              </a:solidFill>
            </a:endParaRPr>
          </a:p>
          <a:p>
            <a:endParaRPr lang="en-GB" sz="2000" dirty="0" smtClean="0"/>
          </a:p>
          <a:p>
            <a:r>
              <a:rPr lang="en-GB" sz="2000" dirty="0" smtClean="0"/>
              <a:t>He </a:t>
            </a:r>
            <a:r>
              <a:rPr lang="en-GB" sz="2000" dirty="0"/>
              <a:t>was oppressed</a:t>
            </a:r>
            <a:r>
              <a:rPr lang="en-GB" sz="2000" dirty="0" smtClean="0"/>
              <a:t>,</a:t>
            </a:r>
            <a:r>
              <a:rPr lang="en-GB" sz="2000" dirty="0"/>
              <a:t> yet </a:t>
            </a:r>
            <a:r>
              <a:rPr lang="en-GB" sz="2000" b="1" dirty="0"/>
              <a:t>when he was afflicted he didn’t open his </a:t>
            </a:r>
            <a:r>
              <a:rPr lang="en-GB" sz="2000" b="1" dirty="0" smtClean="0"/>
              <a:t>mouth</a:t>
            </a:r>
            <a:r>
              <a:rPr lang="en-GB" sz="2000" dirty="0" smtClean="0"/>
              <a:t>. As </a:t>
            </a:r>
            <a:r>
              <a:rPr lang="en-GB" sz="2000" dirty="0"/>
              <a:t>a lamb that is led to the </a:t>
            </a:r>
            <a:r>
              <a:rPr lang="en-GB" sz="2000" dirty="0" smtClean="0"/>
              <a:t>slaughter, and </a:t>
            </a:r>
            <a:r>
              <a:rPr lang="en-GB" sz="2000" dirty="0"/>
              <a:t>as a sheep that before its shearers is </a:t>
            </a:r>
            <a:r>
              <a:rPr lang="en-GB" sz="2000" b="1" dirty="0" smtClean="0"/>
              <a:t>silent</a:t>
            </a:r>
            <a:r>
              <a:rPr lang="en-GB" sz="2000" dirty="0" smtClean="0"/>
              <a:t>, so </a:t>
            </a:r>
            <a:r>
              <a:rPr lang="en-GB" sz="2000" b="1" dirty="0"/>
              <a:t>he didn’t open his mouth</a:t>
            </a:r>
            <a:r>
              <a:rPr lang="en-GB" sz="2000" dirty="0" smtClean="0"/>
              <a:t>.</a:t>
            </a:r>
          </a:p>
          <a:p>
            <a:r>
              <a:rPr lang="en-GB" sz="2000" b="1" baseline="30000" dirty="0"/>
              <a:t> </a:t>
            </a:r>
            <a:r>
              <a:rPr lang="en-GB" sz="2000" dirty="0"/>
              <a:t>He was taken away by </a:t>
            </a:r>
            <a:r>
              <a:rPr lang="en-GB" sz="2000" b="1" dirty="0"/>
              <a:t>oppression and judgment</a:t>
            </a:r>
            <a:r>
              <a:rPr lang="en-GB" sz="2000" dirty="0"/>
              <a:t>.</a:t>
            </a:r>
            <a:br>
              <a:rPr lang="en-GB" sz="2000" dirty="0"/>
            </a:br>
            <a:r>
              <a:rPr lang="en-GB" sz="2000" dirty="0"/>
              <a:t> As for his </a:t>
            </a:r>
            <a:r>
              <a:rPr lang="en-GB" sz="2000" dirty="0" smtClean="0"/>
              <a:t>generation, who </a:t>
            </a:r>
            <a:r>
              <a:rPr lang="en-GB" sz="2000" dirty="0"/>
              <a:t>considered that he was </a:t>
            </a:r>
            <a:r>
              <a:rPr lang="en-GB" sz="2000" b="1" dirty="0"/>
              <a:t>cut off out of the land of the </a:t>
            </a:r>
            <a:r>
              <a:rPr lang="en-GB" sz="2000" b="1" dirty="0" smtClean="0"/>
              <a:t>living</a:t>
            </a:r>
            <a:r>
              <a:rPr lang="en-GB" sz="2000" dirty="0"/>
              <a:t> and stricken for the disobedience of my people</a:t>
            </a:r>
            <a:r>
              <a:rPr lang="en-GB" sz="2000" dirty="0" smtClean="0"/>
              <a:t>? Isaiah 53: 7-8.</a:t>
            </a:r>
            <a:endParaRPr lang="en-GB" sz="2000" dirty="0"/>
          </a:p>
        </p:txBody>
      </p:sp>
      <p:sp>
        <p:nvSpPr>
          <p:cNvPr id="3" name="Rectangle 2"/>
          <p:cNvSpPr/>
          <p:nvPr/>
        </p:nvSpPr>
        <p:spPr>
          <a:xfrm>
            <a:off x="395536" y="5229200"/>
            <a:ext cx="6480720" cy="369332"/>
          </a:xfrm>
          <a:prstGeom prst="rect">
            <a:avLst/>
          </a:prstGeom>
        </p:spPr>
        <p:txBody>
          <a:bodyPr wrap="square">
            <a:spAutoFit/>
          </a:bodyPr>
          <a:lstStyle/>
          <a:p>
            <a:r>
              <a:rPr lang="en-GB" b="1" baseline="30000" dirty="0">
                <a:solidFill>
                  <a:srgbClr val="000000"/>
                </a:solidFill>
                <a:latin typeface="system-ui"/>
              </a:rPr>
              <a:t> </a:t>
            </a:r>
            <a:endParaRPr lang="en-GB" sz="2400" dirty="0">
              <a:latin typeface="Calibri" panose="020F0502020204030204" pitchFamily="34" charset="0"/>
              <a:cs typeface="Calibri" panose="020F0502020204030204" pitchFamily="34" charset="0"/>
            </a:endParaRPr>
          </a:p>
        </p:txBody>
      </p:sp>
      <p:sp>
        <p:nvSpPr>
          <p:cNvPr id="4" name="Rectangle 3"/>
          <p:cNvSpPr/>
          <p:nvPr/>
        </p:nvSpPr>
        <p:spPr>
          <a:xfrm>
            <a:off x="268578" y="5229200"/>
            <a:ext cx="6480720" cy="1015663"/>
          </a:xfrm>
          <a:prstGeom prst="rect">
            <a:avLst/>
          </a:prstGeom>
        </p:spPr>
        <p:txBody>
          <a:bodyPr wrap="square">
            <a:spAutoFit/>
          </a:bodyPr>
          <a:lstStyle/>
          <a:p>
            <a:r>
              <a:rPr lang="en-GB" sz="2000" b="1" dirty="0">
                <a:solidFill>
                  <a:srgbClr val="000000"/>
                </a:solidFill>
                <a:latin typeface="Calibri" panose="020F0502020204030204" pitchFamily="34" charset="0"/>
                <a:cs typeface="Calibri" panose="020F0502020204030204" pitchFamily="34" charset="0"/>
              </a:rPr>
              <a:t>When he was cursed, he didn’t curse back.</a:t>
            </a:r>
            <a:r>
              <a:rPr lang="en-GB" sz="2000" dirty="0">
                <a:solidFill>
                  <a:srgbClr val="000000"/>
                </a:solidFill>
                <a:latin typeface="Calibri" panose="020F0502020204030204" pitchFamily="34" charset="0"/>
                <a:cs typeface="Calibri" panose="020F0502020204030204" pitchFamily="34" charset="0"/>
              </a:rPr>
              <a:t> When he suffered, he didn’t threaten, but committed himself to him who judges righteously… 1Pet. 2:23</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3235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628800"/>
            <a:ext cx="6840759" cy="5113195"/>
          </a:xfrm>
          <a:prstGeom prst="rect">
            <a:avLst/>
          </a:prstGeom>
        </p:spPr>
        <p:txBody>
          <a:bodyPr wrap="square">
            <a:spAutoFit/>
          </a:bodyPr>
          <a:lstStyle/>
          <a:p>
            <a:pPr>
              <a:lnSpc>
                <a:spcPct val="107000"/>
              </a:lnSpc>
              <a:spcAft>
                <a:spcPts val="800"/>
              </a:spcAft>
            </a:pPr>
            <a:r>
              <a:rPr lang="en-GB" sz="2000" b="1" dirty="0">
                <a:solidFill>
                  <a:prstClr val="black"/>
                </a:solidFill>
                <a:ea typeface="Calibri"/>
                <a:cs typeface="Calibri"/>
              </a:rPr>
              <a:t>They crucified him there with the criminals, on either side one, and Jesus in the middle. The Scripture was fulfilled, which says, “He was counted with transgressors.” </a:t>
            </a:r>
            <a:r>
              <a:rPr lang="en-GB" sz="2000" dirty="0" smtClean="0">
                <a:solidFill>
                  <a:prstClr val="black"/>
                </a:solidFill>
                <a:ea typeface="Calibri"/>
                <a:cs typeface="Calibri"/>
              </a:rPr>
              <a:t>(Isaiah 53: 12)</a:t>
            </a:r>
            <a:endParaRPr lang="en-GB" sz="2000" b="1" dirty="0" smtClean="0">
              <a:solidFill>
                <a:prstClr val="black"/>
              </a:solidFill>
              <a:ea typeface="Calibri"/>
              <a:cs typeface="Calibri"/>
            </a:endParaRPr>
          </a:p>
          <a:p>
            <a:pPr>
              <a:lnSpc>
                <a:spcPct val="107000"/>
              </a:lnSpc>
              <a:spcAft>
                <a:spcPts val="800"/>
              </a:spcAft>
            </a:pPr>
            <a:r>
              <a:rPr lang="en-GB" sz="2000" b="1" dirty="0" smtClean="0">
                <a:ea typeface="Calibri"/>
                <a:cs typeface="Times New Roman"/>
              </a:rPr>
              <a:t>They cast on him the same reproach</a:t>
            </a:r>
            <a:r>
              <a:rPr lang="en-GB" sz="2000" dirty="0" smtClean="0">
                <a:ea typeface="Calibri"/>
                <a:cs typeface="Times New Roman"/>
              </a:rPr>
              <a:t>. </a:t>
            </a:r>
          </a:p>
          <a:p>
            <a:pPr>
              <a:lnSpc>
                <a:spcPct val="107000"/>
              </a:lnSpc>
              <a:spcAft>
                <a:spcPts val="800"/>
              </a:spcAft>
            </a:pPr>
            <a:r>
              <a:rPr lang="en-GB" sz="2000" b="1" baseline="30000" dirty="0" smtClean="0">
                <a:ea typeface="Calibri"/>
                <a:cs typeface="Calibri"/>
              </a:rPr>
              <a:t> </a:t>
            </a:r>
            <a:r>
              <a:rPr lang="en-GB" sz="2000" b="1" dirty="0" smtClean="0">
                <a:ea typeface="Calibri"/>
                <a:cs typeface="Calibri"/>
              </a:rPr>
              <a:t>One</a:t>
            </a:r>
            <a:r>
              <a:rPr lang="en-GB" sz="2000" dirty="0" smtClean="0">
                <a:ea typeface="Calibri"/>
                <a:cs typeface="Calibri"/>
              </a:rPr>
              <a:t> of the criminals who were hanged insulted him, saying, </a:t>
            </a:r>
            <a:r>
              <a:rPr lang="en-GB" sz="2000" b="1" dirty="0" smtClean="0">
                <a:ea typeface="Calibri"/>
                <a:cs typeface="Calibri"/>
              </a:rPr>
              <a:t>“If you are the Christ, save yourself and us!”</a:t>
            </a:r>
            <a:r>
              <a:rPr lang="en-GB" sz="2000" dirty="0" smtClean="0">
                <a:ea typeface="Calibri"/>
                <a:cs typeface="Calibri"/>
              </a:rPr>
              <a:t> But </a:t>
            </a:r>
            <a:r>
              <a:rPr lang="en-GB" sz="2000" b="1" dirty="0" smtClean="0">
                <a:ea typeface="Calibri"/>
                <a:cs typeface="Calibri"/>
              </a:rPr>
              <a:t>the other </a:t>
            </a:r>
            <a:r>
              <a:rPr lang="en-GB" sz="2000" dirty="0" smtClean="0">
                <a:ea typeface="Calibri"/>
                <a:cs typeface="Calibri"/>
              </a:rPr>
              <a:t>answered, and rebuking him said, “Don’t you even fear God, seeing you are under the same condemnation? </a:t>
            </a:r>
            <a:r>
              <a:rPr lang="en-GB" sz="2000" b="1" baseline="30000" dirty="0" smtClean="0">
                <a:ea typeface="Calibri"/>
                <a:cs typeface="Calibri"/>
              </a:rPr>
              <a:t> </a:t>
            </a:r>
            <a:r>
              <a:rPr lang="en-GB" sz="2000" dirty="0" smtClean="0">
                <a:ea typeface="Calibri"/>
                <a:cs typeface="Calibri"/>
              </a:rPr>
              <a:t>And we indeed justly, for </a:t>
            </a:r>
            <a:r>
              <a:rPr lang="en-GB" sz="2000" b="1" dirty="0" smtClean="0">
                <a:ea typeface="Calibri"/>
                <a:cs typeface="Calibri"/>
              </a:rPr>
              <a:t>we receive the due reward for our deeds, but this man has done nothing wrong.”</a:t>
            </a:r>
          </a:p>
          <a:p>
            <a:pPr lvl="0">
              <a:lnSpc>
                <a:spcPct val="107000"/>
              </a:lnSpc>
              <a:spcAft>
                <a:spcPts val="800"/>
              </a:spcAft>
            </a:pPr>
            <a:r>
              <a:rPr lang="en-GB" sz="2000" dirty="0">
                <a:solidFill>
                  <a:prstClr val="black"/>
                </a:solidFill>
                <a:ea typeface="Calibri"/>
                <a:cs typeface="Calibri"/>
              </a:rPr>
              <a:t>He said to Jesus, </a:t>
            </a:r>
            <a:r>
              <a:rPr lang="en-GB" sz="2000" b="1" dirty="0">
                <a:solidFill>
                  <a:prstClr val="black"/>
                </a:solidFill>
                <a:ea typeface="Calibri"/>
                <a:cs typeface="Calibri"/>
              </a:rPr>
              <a:t>“Lord, remember me when you come into your Kingdom.” Jesus said to him, “Assuredly I tell you, today you will be with me in Paradise.”</a:t>
            </a:r>
            <a:endParaRPr lang="en-GB" sz="2000" b="1" dirty="0">
              <a:solidFill>
                <a:prstClr val="black"/>
              </a:solidFill>
              <a:ea typeface="Calibri"/>
              <a:cs typeface="Times New Roman"/>
            </a:endParaRPr>
          </a:p>
          <a:p>
            <a:pPr>
              <a:lnSpc>
                <a:spcPct val="107000"/>
              </a:lnSpc>
              <a:spcAft>
                <a:spcPts val="800"/>
              </a:spcAft>
            </a:pPr>
            <a:endParaRPr lang="en-GB" sz="2000" b="1" dirty="0">
              <a:ea typeface="Calibri"/>
              <a:cs typeface="Times New Roman"/>
            </a:endParaRPr>
          </a:p>
        </p:txBody>
      </p:sp>
      <p:sp>
        <p:nvSpPr>
          <p:cNvPr id="3" name="TextBox 2"/>
          <p:cNvSpPr txBox="1"/>
          <p:nvPr/>
        </p:nvSpPr>
        <p:spPr>
          <a:xfrm>
            <a:off x="1115616" y="692696"/>
            <a:ext cx="4613058" cy="523220"/>
          </a:xfrm>
          <a:prstGeom prst="rect">
            <a:avLst/>
          </a:prstGeom>
          <a:noFill/>
        </p:spPr>
        <p:txBody>
          <a:bodyPr wrap="none" rtlCol="0">
            <a:spAutoFit/>
          </a:bodyPr>
          <a:lstStyle/>
          <a:p>
            <a:r>
              <a:rPr lang="en-GB" sz="2800" b="1" dirty="0" smtClean="0"/>
              <a:t>Two men – different destinies</a:t>
            </a:r>
            <a:endParaRPr lang="en-GB" sz="2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226" y="3933056"/>
            <a:ext cx="6840760" cy="1569660"/>
          </a:xfrm>
          <a:prstGeom prst="rect">
            <a:avLst/>
          </a:prstGeom>
        </p:spPr>
        <p:txBody>
          <a:bodyPr wrap="square">
            <a:spAutoFit/>
          </a:bodyPr>
          <a:lstStyle/>
          <a:p>
            <a:r>
              <a:rPr lang="en-GB" sz="2400" b="1" dirty="0">
                <a:solidFill>
                  <a:srgbClr val="000000"/>
                </a:solidFill>
              </a:rPr>
              <a:t>Father, I desire that they also whom you have given me be with me where I am, that they may see my glory</a:t>
            </a:r>
            <a:r>
              <a:rPr lang="en-GB" sz="2400" dirty="0">
                <a:solidFill>
                  <a:srgbClr val="000000"/>
                </a:solidFill>
              </a:rPr>
              <a:t>, which you have given me, for you loved me before the foundation of the world. </a:t>
            </a:r>
            <a:r>
              <a:rPr lang="en-GB" sz="2400" dirty="0" smtClean="0">
                <a:solidFill>
                  <a:srgbClr val="000000"/>
                </a:solidFill>
              </a:rPr>
              <a:t>Jn. 17:24</a:t>
            </a:r>
            <a:endParaRPr lang="en-GB" sz="2400" dirty="0"/>
          </a:p>
        </p:txBody>
      </p:sp>
      <p:sp>
        <p:nvSpPr>
          <p:cNvPr id="4" name="Rectangle 3"/>
          <p:cNvSpPr/>
          <p:nvPr/>
        </p:nvSpPr>
        <p:spPr>
          <a:xfrm>
            <a:off x="467544" y="1700808"/>
            <a:ext cx="6318448" cy="1938992"/>
          </a:xfrm>
          <a:prstGeom prst="rect">
            <a:avLst/>
          </a:prstGeom>
        </p:spPr>
        <p:txBody>
          <a:bodyPr wrap="square">
            <a:spAutoFit/>
          </a:bodyPr>
          <a:lstStyle/>
          <a:p>
            <a:r>
              <a:rPr lang="en-GB" b="1" baseline="30000" dirty="0">
                <a:solidFill>
                  <a:srgbClr val="000000"/>
                </a:solidFill>
                <a:latin typeface="system-ui"/>
              </a:rPr>
              <a:t> </a:t>
            </a:r>
            <a:r>
              <a:rPr lang="en-GB" sz="2400" dirty="0">
                <a:solidFill>
                  <a:srgbClr val="000000"/>
                </a:solidFill>
                <a:latin typeface="Calibri" panose="020F0502020204030204" pitchFamily="34" charset="0"/>
                <a:cs typeface="Calibri" panose="020F0502020204030204" pitchFamily="34" charset="0"/>
              </a:rPr>
              <a:t>Simon </a:t>
            </a:r>
            <a:r>
              <a:rPr lang="en-GB" sz="2400" b="1" dirty="0">
                <a:solidFill>
                  <a:srgbClr val="000000"/>
                </a:solidFill>
                <a:latin typeface="Calibri" panose="020F0502020204030204" pitchFamily="34" charset="0"/>
                <a:cs typeface="Calibri" panose="020F0502020204030204" pitchFamily="34" charset="0"/>
              </a:rPr>
              <a:t>Peter</a:t>
            </a:r>
            <a:r>
              <a:rPr lang="en-GB" sz="2400" dirty="0">
                <a:solidFill>
                  <a:srgbClr val="000000"/>
                </a:solidFill>
                <a:latin typeface="Calibri" panose="020F0502020204030204" pitchFamily="34" charset="0"/>
                <a:cs typeface="Calibri" panose="020F0502020204030204" pitchFamily="34" charset="0"/>
              </a:rPr>
              <a:t> answered, “You are </a:t>
            </a:r>
            <a:r>
              <a:rPr lang="en-GB" sz="2400" b="1" dirty="0">
                <a:solidFill>
                  <a:srgbClr val="000000"/>
                </a:solidFill>
                <a:latin typeface="Calibri" panose="020F0502020204030204" pitchFamily="34" charset="0"/>
                <a:cs typeface="Calibri" panose="020F0502020204030204" pitchFamily="34" charset="0"/>
              </a:rPr>
              <a:t>the Christ, the Son of the living God</a:t>
            </a:r>
            <a:r>
              <a:rPr lang="en-GB" sz="2400" dirty="0" smtClean="0">
                <a:solidFill>
                  <a:srgbClr val="000000"/>
                </a:solidFill>
                <a:latin typeface="Calibri" panose="020F0502020204030204" pitchFamily="34" charset="0"/>
                <a:cs typeface="Calibri" panose="020F0502020204030204" pitchFamily="34" charset="0"/>
              </a:rPr>
              <a:t>.”</a:t>
            </a:r>
            <a:r>
              <a:rPr lang="en-GB" sz="2400" b="1" baseline="30000" dirty="0">
                <a:solidFill>
                  <a:srgbClr val="000000"/>
                </a:solidFill>
                <a:latin typeface="Calibri" panose="020F0502020204030204" pitchFamily="34" charset="0"/>
                <a:cs typeface="Calibri" panose="020F0502020204030204" pitchFamily="34" charset="0"/>
              </a:rPr>
              <a:t> </a:t>
            </a:r>
            <a:r>
              <a:rPr lang="en-GB" sz="2400" dirty="0">
                <a:solidFill>
                  <a:srgbClr val="000000"/>
                </a:solidFill>
                <a:latin typeface="Calibri" panose="020F0502020204030204" pitchFamily="34" charset="0"/>
                <a:cs typeface="Calibri" panose="020F0502020204030204" pitchFamily="34" charset="0"/>
              </a:rPr>
              <a:t>Jesus </a:t>
            </a:r>
            <a:r>
              <a:rPr lang="en-GB" sz="2400" dirty="0" smtClean="0">
                <a:solidFill>
                  <a:srgbClr val="000000"/>
                </a:solidFill>
                <a:latin typeface="Calibri" panose="020F0502020204030204" pitchFamily="34" charset="0"/>
                <a:cs typeface="Calibri" panose="020F0502020204030204" pitchFamily="34" charset="0"/>
              </a:rPr>
              <a:t>answered him</a:t>
            </a:r>
            <a:r>
              <a:rPr lang="en-GB" sz="2400" dirty="0">
                <a:solidFill>
                  <a:srgbClr val="000000"/>
                </a:solidFill>
                <a:latin typeface="Calibri" panose="020F0502020204030204" pitchFamily="34" charset="0"/>
                <a:cs typeface="Calibri" panose="020F0502020204030204" pitchFamily="34" charset="0"/>
              </a:rPr>
              <a:t>, “Blessed are you, Simon Bar Jonah, for </a:t>
            </a:r>
            <a:r>
              <a:rPr lang="en-GB" sz="2400" b="1" dirty="0">
                <a:solidFill>
                  <a:srgbClr val="000000"/>
                </a:solidFill>
                <a:latin typeface="Calibri" panose="020F0502020204030204" pitchFamily="34" charset="0"/>
                <a:cs typeface="Calibri" panose="020F0502020204030204" pitchFamily="34" charset="0"/>
              </a:rPr>
              <a:t>flesh and blood has not revealed this to you, but my Father</a:t>
            </a:r>
            <a:r>
              <a:rPr lang="en-GB" sz="2400" dirty="0">
                <a:solidFill>
                  <a:srgbClr val="000000"/>
                </a:solidFill>
                <a:latin typeface="Calibri" panose="020F0502020204030204" pitchFamily="34" charset="0"/>
                <a:cs typeface="Calibri" panose="020F0502020204030204" pitchFamily="34" charset="0"/>
              </a:rPr>
              <a:t> who is in heaven</a:t>
            </a:r>
            <a:r>
              <a:rPr lang="en-GB" sz="2400" dirty="0" smtClean="0">
                <a:solidFill>
                  <a:srgbClr val="000000"/>
                </a:solidFill>
                <a:latin typeface="Calibri" panose="020F0502020204030204" pitchFamily="34" charset="0"/>
                <a:cs typeface="Calibri" panose="020F0502020204030204" pitchFamily="34" charset="0"/>
              </a:rPr>
              <a:t>. Matt. 16:16-17</a:t>
            </a:r>
            <a:endParaRPr lang="en-GB" sz="2400" b="0" i="0" dirty="0">
              <a:solidFill>
                <a:srgbClr val="000000"/>
              </a:solidFill>
              <a:effectLst/>
              <a:latin typeface="Calibri" panose="020F0502020204030204" pitchFamily="34" charset="0"/>
              <a:cs typeface="Calibri" panose="020F0502020204030204" pitchFamily="34" charset="0"/>
            </a:endParaRPr>
          </a:p>
        </p:txBody>
      </p:sp>
      <p:sp>
        <p:nvSpPr>
          <p:cNvPr id="5" name="TextBox 4"/>
          <p:cNvSpPr txBox="1"/>
          <p:nvPr/>
        </p:nvSpPr>
        <p:spPr>
          <a:xfrm>
            <a:off x="1187624" y="620688"/>
            <a:ext cx="3737177" cy="523220"/>
          </a:xfrm>
          <a:prstGeom prst="rect">
            <a:avLst/>
          </a:prstGeom>
          <a:noFill/>
        </p:spPr>
        <p:txBody>
          <a:bodyPr wrap="none" rtlCol="0">
            <a:spAutoFit/>
          </a:bodyPr>
          <a:lstStyle/>
          <a:p>
            <a:r>
              <a:rPr lang="en-GB" sz="2800" b="1" dirty="0" smtClean="0"/>
              <a:t>A moment of revelation</a:t>
            </a:r>
            <a:endParaRPr lang="en-GB" sz="2800" b="1" dirty="0"/>
          </a:p>
        </p:txBody>
      </p:sp>
    </p:spTree>
    <p:extLst>
      <p:ext uri="{BB962C8B-B14F-4D97-AF65-F5344CB8AC3E}">
        <p14:creationId xmlns:p14="http://schemas.microsoft.com/office/powerpoint/2010/main" val="124239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067" y="757110"/>
            <a:ext cx="6912768" cy="1938992"/>
          </a:xfrm>
          <a:prstGeom prst="rect">
            <a:avLst/>
          </a:prstGeom>
        </p:spPr>
        <p:txBody>
          <a:bodyPr wrap="square">
            <a:spAutoFit/>
          </a:bodyPr>
          <a:lstStyle/>
          <a:p>
            <a:r>
              <a:rPr lang="en-GB" sz="2000" b="1" dirty="0" smtClean="0">
                <a:ea typeface="Calibri"/>
              </a:rPr>
              <a:t>Standing by Jesus’ cross were his mother, his mother’s sister, Mary the wife of </a:t>
            </a:r>
            <a:r>
              <a:rPr lang="en-GB" sz="2000" b="1" dirty="0" err="1" smtClean="0">
                <a:ea typeface="Calibri"/>
              </a:rPr>
              <a:t>Clopas</a:t>
            </a:r>
            <a:r>
              <a:rPr lang="en-GB" sz="2000" b="1" dirty="0" smtClean="0">
                <a:ea typeface="Calibri"/>
              </a:rPr>
              <a:t>, and Mary Magdalene.</a:t>
            </a:r>
            <a:r>
              <a:rPr lang="en-GB" sz="2000" dirty="0" smtClean="0">
                <a:ea typeface="Calibri"/>
              </a:rPr>
              <a:t> Therefore when Jesus saw his mother, and the disciple whom he loved standing there, he said to his mother, </a:t>
            </a:r>
            <a:r>
              <a:rPr lang="en-GB" sz="2000" b="1" dirty="0" smtClean="0">
                <a:ea typeface="Calibri"/>
              </a:rPr>
              <a:t>“Woman, behold, your son!”</a:t>
            </a:r>
            <a:r>
              <a:rPr lang="en-GB" sz="2000" dirty="0" smtClean="0">
                <a:ea typeface="Calibri"/>
              </a:rPr>
              <a:t> </a:t>
            </a:r>
            <a:r>
              <a:rPr lang="en-GB" sz="2000" b="1" baseline="30000" dirty="0" smtClean="0">
                <a:ea typeface="Calibri"/>
              </a:rPr>
              <a:t> </a:t>
            </a:r>
            <a:r>
              <a:rPr lang="en-GB" sz="2000" dirty="0" smtClean="0">
                <a:ea typeface="Calibri"/>
              </a:rPr>
              <a:t>Then he said to the </a:t>
            </a:r>
            <a:r>
              <a:rPr lang="en-GB" sz="2000" b="1" dirty="0" smtClean="0">
                <a:ea typeface="Calibri"/>
              </a:rPr>
              <a:t>disciple</a:t>
            </a:r>
            <a:r>
              <a:rPr lang="en-GB" sz="2000" dirty="0" smtClean="0">
                <a:ea typeface="Calibri"/>
              </a:rPr>
              <a:t>,</a:t>
            </a:r>
            <a:r>
              <a:rPr lang="en-GB" sz="2000" b="1" dirty="0" smtClean="0">
                <a:ea typeface="Calibri"/>
              </a:rPr>
              <a:t> “Behold, your mother!” </a:t>
            </a:r>
            <a:r>
              <a:rPr lang="en-GB" sz="2000" dirty="0" smtClean="0">
                <a:ea typeface="Calibri"/>
              </a:rPr>
              <a:t>From that hour, the disciple took her to his own home.</a:t>
            </a:r>
            <a:endParaRPr lang="en-GB" sz="2000" dirty="0"/>
          </a:p>
        </p:txBody>
      </p:sp>
      <p:sp>
        <p:nvSpPr>
          <p:cNvPr id="3" name="Rectangle 2"/>
          <p:cNvSpPr/>
          <p:nvPr/>
        </p:nvSpPr>
        <p:spPr>
          <a:xfrm>
            <a:off x="290558" y="2773046"/>
            <a:ext cx="6552728" cy="1631216"/>
          </a:xfrm>
          <a:prstGeom prst="rect">
            <a:avLst/>
          </a:prstGeom>
        </p:spPr>
        <p:txBody>
          <a:bodyPr wrap="square">
            <a:spAutoFit/>
          </a:bodyPr>
          <a:lstStyle/>
          <a:p>
            <a:r>
              <a:rPr lang="en-GB" sz="2000" b="1" dirty="0">
                <a:solidFill>
                  <a:srgbClr val="000000"/>
                </a:solidFill>
              </a:rPr>
              <a:t>Simeon</a:t>
            </a:r>
            <a:r>
              <a:rPr lang="en-GB" sz="2000" dirty="0">
                <a:solidFill>
                  <a:srgbClr val="000000"/>
                </a:solidFill>
              </a:rPr>
              <a:t> blessed them, and </a:t>
            </a:r>
            <a:r>
              <a:rPr lang="en-GB" sz="2000" b="1" dirty="0">
                <a:solidFill>
                  <a:srgbClr val="000000"/>
                </a:solidFill>
              </a:rPr>
              <a:t>said to Mary</a:t>
            </a:r>
            <a:r>
              <a:rPr lang="en-GB" sz="2000" dirty="0">
                <a:solidFill>
                  <a:srgbClr val="000000"/>
                </a:solidFill>
              </a:rPr>
              <a:t>, his mother, “Behold, this child is set for the falling and the rising of many in Israel, and for a sign which is spoken against</a:t>
            </a:r>
            <a:r>
              <a:rPr lang="en-GB" sz="2000" dirty="0" smtClean="0">
                <a:solidFill>
                  <a:srgbClr val="000000"/>
                </a:solidFill>
              </a:rPr>
              <a:t>.</a:t>
            </a:r>
            <a:r>
              <a:rPr lang="en-GB" sz="2000" b="1" baseline="30000" dirty="0">
                <a:solidFill>
                  <a:srgbClr val="000000"/>
                </a:solidFill>
              </a:rPr>
              <a:t> </a:t>
            </a:r>
            <a:r>
              <a:rPr lang="en-GB" sz="2000" dirty="0">
                <a:solidFill>
                  <a:srgbClr val="000000"/>
                </a:solidFill>
              </a:rPr>
              <a:t>Yes, </a:t>
            </a:r>
            <a:r>
              <a:rPr lang="en-GB" sz="2000" b="1" dirty="0">
                <a:solidFill>
                  <a:srgbClr val="000000"/>
                </a:solidFill>
              </a:rPr>
              <a:t>a sword will pierce through your own soul</a:t>
            </a:r>
            <a:r>
              <a:rPr lang="en-GB" sz="2000" dirty="0">
                <a:solidFill>
                  <a:srgbClr val="000000"/>
                </a:solidFill>
              </a:rPr>
              <a:t>, that the thoughts of many hearts may be revealed</a:t>
            </a:r>
            <a:r>
              <a:rPr lang="en-GB" sz="2000" dirty="0" smtClean="0">
                <a:solidFill>
                  <a:srgbClr val="000000"/>
                </a:solidFill>
              </a:rPr>
              <a:t>.” Luke 2:34-35</a:t>
            </a:r>
            <a:endParaRPr lang="en-GB" sz="2000" dirty="0"/>
          </a:p>
        </p:txBody>
      </p:sp>
      <p:sp>
        <p:nvSpPr>
          <p:cNvPr id="4" name="TextBox 3"/>
          <p:cNvSpPr txBox="1"/>
          <p:nvPr/>
        </p:nvSpPr>
        <p:spPr>
          <a:xfrm>
            <a:off x="899592" y="90368"/>
            <a:ext cx="3679982" cy="523220"/>
          </a:xfrm>
          <a:prstGeom prst="rect">
            <a:avLst/>
          </a:prstGeom>
          <a:noFill/>
        </p:spPr>
        <p:txBody>
          <a:bodyPr wrap="none" rtlCol="0">
            <a:spAutoFit/>
          </a:bodyPr>
          <a:lstStyle/>
          <a:p>
            <a:r>
              <a:rPr lang="en-GB" sz="2800" b="1" dirty="0" smtClean="0"/>
              <a:t>Mary entrusted to John</a:t>
            </a:r>
            <a:endParaRPr lang="en-GB" sz="2800" b="1" dirty="0"/>
          </a:p>
        </p:txBody>
      </p:sp>
      <p:sp>
        <p:nvSpPr>
          <p:cNvPr id="5" name="Rectangle 4"/>
          <p:cNvSpPr/>
          <p:nvPr/>
        </p:nvSpPr>
        <p:spPr>
          <a:xfrm>
            <a:off x="290558" y="4481206"/>
            <a:ext cx="6849495" cy="2246769"/>
          </a:xfrm>
          <a:prstGeom prst="rect">
            <a:avLst/>
          </a:prstGeom>
        </p:spPr>
        <p:txBody>
          <a:bodyPr wrap="square">
            <a:spAutoFit/>
          </a:bodyPr>
          <a:lstStyle/>
          <a:p>
            <a:r>
              <a:rPr lang="en-GB" sz="2000" dirty="0">
                <a:solidFill>
                  <a:srgbClr val="000000"/>
                </a:solidFill>
              </a:rPr>
              <a:t>When they had come in, </a:t>
            </a:r>
            <a:r>
              <a:rPr lang="en-GB" sz="2000" b="1" dirty="0">
                <a:solidFill>
                  <a:srgbClr val="000000"/>
                </a:solidFill>
              </a:rPr>
              <a:t>they went up into the upper room where they were staying</a:t>
            </a:r>
            <a:r>
              <a:rPr lang="en-GB" sz="2000" dirty="0">
                <a:solidFill>
                  <a:srgbClr val="000000"/>
                </a:solidFill>
              </a:rPr>
              <a:t>; that is Peter, </a:t>
            </a:r>
            <a:r>
              <a:rPr lang="en-GB" sz="2000" b="1" dirty="0">
                <a:solidFill>
                  <a:srgbClr val="000000"/>
                </a:solidFill>
              </a:rPr>
              <a:t>John</a:t>
            </a:r>
            <a:r>
              <a:rPr lang="en-GB" sz="2000" dirty="0">
                <a:solidFill>
                  <a:srgbClr val="000000"/>
                </a:solidFill>
              </a:rPr>
              <a:t>, James, Andrew, Philip, Thomas, Bartholomew, Matthew, James the son of </a:t>
            </a:r>
            <a:r>
              <a:rPr lang="en-GB" sz="2000" dirty="0" err="1">
                <a:solidFill>
                  <a:srgbClr val="000000"/>
                </a:solidFill>
              </a:rPr>
              <a:t>Alphaeus</a:t>
            </a:r>
            <a:r>
              <a:rPr lang="en-GB" sz="2000" dirty="0">
                <a:solidFill>
                  <a:srgbClr val="000000"/>
                </a:solidFill>
              </a:rPr>
              <a:t>, Simon the Zealot, and Judas the son of James</a:t>
            </a:r>
            <a:r>
              <a:rPr lang="en-GB" sz="2000" dirty="0" smtClean="0">
                <a:solidFill>
                  <a:srgbClr val="000000"/>
                </a:solidFill>
              </a:rPr>
              <a:t>. </a:t>
            </a:r>
            <a:r>
              <a:rPr lang="en-GB" sz="2000" b="1" baseline="30000" dirty="0">
                <a:solidFill>
                  <a:srgbClr val="000000"/>
                </a:solidFill>
              </a:rPr>
              <a:t> </a:t>
            </a:r>
            <a:r>
              <a:rPr lang="en-GB" sz="2000" dirty="0">
                <a:solidFill>
                  <a:srgbClr val="000000"/>
                </a:solidFill>
              </a:rPr>
              <a:t>All these with one accord continued steadfastly in prayer and supplication, along with the women, and </a:t>
            </a:r>
            <a:r>
              <a:rPr lang="en-GB" sz="2000" b="1" dirty="0">
                <a:solidFill>
                  <a:srgbClr val="000000"/>
                </a:solidFill>
              </a:rPr>
              <a:t>Mary the mother of Jesus</a:t>
            </a:r>
            <a:r>
              <a:rPr lang="en-GB" sz="2000" dirty="0">
                <a:solidFill>
                  <a:srgbClr val="000000"/>
                </a:solidFill>
              </a:rPr>
              <a:t>, and with his brothers</a:t>
            </a:r>
            <a:r>
              <a:rPr lang="en-GB" sz="2000" dirty="0" smtClean="0">
                <a:solidFill>
                  <a:srgbClr val="000000"/>
                </a:solidFill>
              </a:rPr>
              <a:t>. Acts 1: 13-14</a:t>
            </a: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96752"/>
            <a:ext cx="6678488" cy="4524315"/>
          </a:xfrm>
          <a:prstGeom prst="rect">
            <a:avLst/>
          </a:prstGeom>
        </p:spPr>
        <p:txBody>
          <a:bodyPr wrap="square">
            <a:spAutoFit/>
          </a:bodyPr>
          <a:lstStyle/>
          <a:p>
            <a:pPr lvl="0" fontAlgn="base">
              <a:spcBef>
                <a:spcPct val="0"/>
              </a:spcBef>
              <a:spcAft>
                <a:spcPct val="0"/>
              </a:spcAft>
            </a:pPr>
            <a:r>
              <a:rPr lang="en-GB" sz="2400" dirty="0">
                <a:solidFill>
                  <a:prstClr val="black"/>
                </a:solidFill>
                <a:ea typeface="Calibri"/>
                <a:cs typeface="Calibri"/>
              </a:rPr>
              <a:t>There were also others, two criminals, led with him to be put to death. They </a:t>
            </a:r>
            <a:r>
              <a:rPr lang="en-GB" sz="2400" dirty="0">
                <a:solidFill>
                  <a:prstClr val="black"/>
                </a:solidFill>
                <a:ea typeface="Calibri"/>
                <a:cs typeface="Times New Roman"/>
              </a:rPr>
              <a:t>came to a place called </a:t>
            </a:r>
            <a:r>
              <a:rPr lang="en-GB" sz="2400" b="1" dirty="0">
                <a:solidFill>
                  <a:prstClr val="black"/>
                </a:solidFill>
                <a:ea typeface="Calibri"/>
                <a:cs typeface="Times New Roman"/>
              </a:rPr>
              <a:t>“Golgotha”, that is to say, “The place of a skull”</a:t>
            </a:r>
            <a:r>
              <a:rPr lang="en-GB" sz="2400" dirty="0">
                <a:solidFill>
                  <a:prstClr val="black"/>
                </a:solidFill>
                <a:ea typeface="Calibri"/>
                <a:cs typeface="Times New Roman"/>
              </a:rPr>
              <a:t>.  They gave him sour wine to drink mixed with gall, [myrrh] but when he had tasted it, he would not drink.</a:t>
            </a:r>
            <a:r>
              <a:rPr lang="en-GB" sz="2400" b="1" dirty="0">
                <a:solidFill>
                  <a:prstClr val="black"/>
                </a:solidFill>
                <a:ea typeface="Calibri"/>
                <a:cs typeface="Times New Roman"/>
              </a:rPr>
              <a:t> </a:t>
            </a:r>
          </a:p>
          <a:p>
            <a:pPr lvl="0" fontAlgn="base">
              <a:spcBef>
                <a:spcPct val="0"/>
              </a:spcBef>
              <a:spcAft>
                <a:spcPct val="0"/>
              </a:spcAft>
            </a:pPr>
            <a:r>
              <a:rPr lang="en-GB" sz="2400" b="1" dirty="0">
                <a:solidFill>
                  <a:prstClr val="black"/>
                </a:solidFill>
                <a:ea typeface="Calibri"/>
                <a:cs typeface="Calibri"/>
              </a:rPr>
              <a:t>They crucified him there with the criminals, on either side one, and Jesus in the middle. The Scripture was fulfilled, which says, “He was counted with transgressors.” Jesus said, “Father, forgive them, for they don’t know what they are doing.”</a:t>
            </a:r>
            <a:r>
              <a:rPr lang="en-GB" sz="2400" dirty="0">
                <a:solidFill>
                  <a:prstClr val="black"/>
                </a:solidFill>
                <a:latin typeface="Calibri" pitchFamily="34" charset="0"/>
                <a:ea typeface="Calibri" pitchFamily="34" charset="0"/>
                <a:cs typeface="Calibri" pitchFamily="34" charset="0"/>
              </a:rPr>
              <a:t> </a:t>
            </a:r>
          </a:p>
        </p:txBody>
      </p:sp>
    </p:spTree>
    <p:extLst>
      <p:ext uri="{BB962C8B-B14F-4D97-AF65-F5344CB8AC3E}">
        <p14:creationId xmlns:p14="http://schemas.microsoft.com/office/powerpoint/2010/main" val="4258928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92896"/>
            <a:ext cx="6606480" cy="1277850"/>
          </a:xfrm>
          <a:prstGeom prst="rect">
            <a:avLst/>
          </a:prstGeom>
        </p:spPr>
        <p:txBody>
          <a:bodyPr wrap="square">
            <a:spAutoFit/>
          </a:bodyPr>
          <a:lstStyle/>
          <a:p>
            <a:pPr lvl="0">
              <a:lnSpc>
                <a:spcPct val="107000"/>
              </a:lnSpc>
              <a:spcAft>
                <a:spcPts val="800"/>
              </a:spcAft>
            </a:pPr>
            <a:r>
              <a:rPr lang="en-GB" sz="2400" b="1" dirty="0">
                <a:solidFill>
                  <a:prstClr val="black"/>
                </a:solidFill>
                <a:ea typeface="Calibri"/>
                <a:cs typeface="Calibri"/>
              </a:rPr>
              <a:t>It was now about the sixth </a:t>
            </a:r>
            <a:r>
              <a:rPr lang="en-GB" sz="2400" b="1" dirty="0" smtClean="0">
                <a:solidFill>
                  <a:prstClr val="black"/>
                </a:solidFill>
                <a:ea typeface="Calibri"/>
                <a:cs typeface="Calibri"/>
              </a:rPr>
              <a:t>hour [noon]. </a:t>
            </a:r>
            <a:r>
              <a:rPr lang="en-GB" sz="2400" b="1" dirty="0">
                <a:solidFill>
                  <a:prstClr val="black"/>
                </a:solidFill>
                <a:ea typeface="Calibri"/>
                <a:cs typeface="Calibri"/>
              </a:rPr>
              <a:t>The sun was darkened and</a:t>
            </a:r>
            <a:r>
              <a:rPr lang="en-GB" sz="2400" b="1" baseline="30000" dirty="0">
                <a:solidFill>
                  <a:prstClr val="black"/>
                </a:solidFill>
                <a:ea typeface="Calibri"/>
                <a:cs typeface="Calibri"/>
              </a:rPr>
              <a:t> </a:t>
            </a:r>
            <a:r>
              <a:rPr lang="en-GB" sz="2400" b="1" dirty="0">
                <a:solidFill>
                  <a:prstClr val="black"/>
                </a:solidFill>
                <a:ea typeface="Calibri"/>
                <a:cs typeface="Calibri"/>
              </a:rPr>
              <a:t>there was darkness over the whole land until the ninth hour. </a:t>
            </a:r>
            <a:endParaRPr lang="en-GB" sz="2400" b="1" dirty="0">
              <a:solidFill>
                <a:prstClr val="black"/>
              </a:solidFill>
              <a:ea typeface="Calibri"/>
              <a:cs typeface="Times New Roman"/>
            </a:endParaRPr>
          </a:p>
        </p:txBody>
      </p:sp>
      <p:sp>
        <p:nvSpPr>
          <p:cNvPr id="3" name="TextBox 2"/>
          <p:cNvSpPr txBox="1"/>
          <p:nvPr/>
        </p:nvSpPr>
        <p:spPr>
          <a:xfrm>
            <a:off x="899592" y="476672"/>
            <a:ext cx="4822154" cy="523220"/>
          </a:xfrm>
          <a:prstGeom prst="rect">
            <a:avLst/>
          </a:prstGeom>
          <a:noFill/>
        </p:spPr>
        <p:txBody>
          <a:bodyPr wrap="none" rtlCol="0">
            <a:spAutoFit/>
          </a:bodyPr>
          <a:lstStyle/>
          <a:p>
            <a:r>
              <a:rPr lang="en-GB" sz="2800" b="1" dirty="0" smtClean="0"/>
              <a:t>3.  </a:t>
            </a:r>
            <a:r>
              <a:rPr lang="en-GB" sz="2800" b="1" dirty="0"/>
              <a:t>Silence </a:t>
            </a:r>
            <a:r>
              <a:rPr lang="en-GB" sz="2800" b="1" dirty="0" smtClean="0"/>
              <a:t>and Dense Darkness </a:t>
            </a:r>
            <a:endParaRPr lang="en-GB" sz="2800" b="1" dirty="0"/>
          </a:p>
        </p:txBody>
      </p:sp>
      <p:sp>
        <p:nvSpPr>
          <p:cNvPr id="5" name="TextBox 4"/>
          <p:cNvSpPr txBox="1"/>
          <p:nvPr/>
        </p:nvSpPr>
        <p:spPr>
          <a:xfrm>
            <a:off x="2265350" y="1062123"/>
            <a:ext cx="2090637" cy="523220"/>
          </a:xfrm>
          <a:prstGeom prst="rect">
            <a:avLst/>
          </a:prstGeom>
          <a:noFill/>
        </p:spPr>
        <p:txBody>
          <a:bodyPr wrap="none" rtlCol="0">
            <a:spAutoFit/>
          </a:bodyPr>
          <a:lstStyle/>
          <a:p>
            <a:r>
              <a:rPr lang="en-GB" sz="2800" b="1" dirty="0" smtClean="0"/>
              <a:t>Noon – 3 pm</a:t>
            </a:r>
            <a:endParaRPr lang="en-GB" sz="2800" b="1" dirty="0"/>
          </a:p>
        </p:txBody>
      </p:sp>
      <p:sp>
        <p:nvSpPr>
          <p:cNvPr id="6" name="TextBox 5"/>
          <p:cNvSpPr txBox="1"/>
          <p:nvPr/>
        </p:nvSpPr>
        <p:spPr>
          <a:xfrm>
            <a:off x="1757148" y="1810851"/>
            <a:ext cx="3497496" cy="461665"/>
          </a:xfrm>
          <a:prstGeom prst="rect">
            <a:avLst/>
          </a:prstGeom>
          <a:noFill/>
        </p:spPr>
        <p:txBody>
          <a:bodyPr wrap="none" rtlCol="0">
            <a:spAutoFit/>
          </a:bodyPr>
          <a:lstStyle/>
          <a:p>
            <a:r>
              <a:rPr lang="en-GB" sz="2400" b="1" dirty="0" smtClean="0"/>
              <a:t>Communications blackout</a:t>
            </a:r>
            <a:endParaRPr lang="en-GB" sz="2400" b="1" dirty="0"/>
          </a:p>
        </p:txBody>
      </p:sp>
      <p:sp>
        <p:nvSpPr>
          <p:cNvPr id="7" name="Rectangle 6"/>
          <p:cNvSpPr/>
          <p:nvPr/>
        </p:nvSpPr>
        <p:spPr>
          <a:xfrm>
            <a:off x="467544" y="3933056"/>
            <a:ext cx="6534472" cy="2308324"/>
          </a:xfrm>
          <a:prstGeom prst="rect">
            <a:avLst/>
          </a:prstGeom>
        </p:spPr>
        <p:txBody>
          <a:bodyPr wrap="square">
            <a:spAutoFit/>
          </a:bodyPr>
          <a:lstStyle/>
          <a:p>
            <a:r>
              <a:rPr lang="en-GB" b="1" baseline="30000" dirty="0">
                <a:solidFill>
                  <a:srgbClr val="000000"/>
                </a:solidFill>
                <a:latin typeface="system-ui"/>
              </a:rPr>
              <a:t> </a:t>
            </a:r>
            <a:r>
              <a:rPr lang="en-GB" sz="2400" dirty="0">
                <a:solidFill>
                  <a:srgbClr val="000000"/>
                </a:solidFill>
              </a:rPr>
              <a:t>Yahweh said to Moses, “</a:t>
            </a:r>
            <a:r>
              <a:rPr lang="en-GB" sz="2400" b="1" dirty="0">
                <a:solidFill>
                  <a:srgbClr val="000000"/>
                </a:solidFill>
              </a:rPr>
              <a:t>Stretch out your hand toward the sky, that there may be darkness over the land of Egypt, even darkness which may be felt</a:t>
            </a:r>
            <a:r>
              <a:rPr lang="en-GB" sz="2400" dirty="0">
                <a:solidFill>
                  <a:srgbClr val="000000"/>
                </a:solidFill>
              </a:rPr>
              <a:t>.” </a:t>
            </a:r>
            <a:r>
              <a:rPr lang="en-GB" sz="2400" dirty="0" smtClean="0">
                <a:solidFill>
                  <a:srgbClr val="000000"/>
                </a:solidFill>
              </a:rPr>
              <a:t>Moses </a:t>
            </a:r>
            <a:r>
              <a:rPr lang="en-GB" sz="2400" dirty="0">
                <a:solidFill>
                  <a:srgbClr val="000000"/>
                </a:solidFill>
              </a:rPr>
              <a:t>stretched out his hand toward the sky, and there was </a:t>
            </a:r>
            <a:r>
              <a:rPr lang="en-GB" sz="2400" b="1" dirty="0">
                <a:solidFill>
                  <a:srgbClr val="000000"/>
                </a:solidFill>
              </a:rPr>
              <a:t>a thick darkness in all the land of Egypt </a:t>
            </a:r>
            <a:r>
              <a:rPr lang="en-GB" sz="2400" dirty="0">
                <a:solidFill>
                  <a:srgbClr val="000000"/>
                </a:solidFill>
              </a:rPr>
              <a:t>for three days. </a:t>
            </a:r>
            <a:r>
              <a:rPr lang="en-GB" sz="2400" dirty="0" smtClean="0">
                <a:solidFill>
                  <a:srgbClr val="000000"/>
                </a:solidFill>
              </a:rPr>
              <a:t>Exodus 10: 21-22</a:t>
            </a:r>
            <a:endParaRPr lang="en-GB" sz="2400" dirty="0"/>
          </a:p>
        </p:txBody>
      </p:sp>
    </p:spTree>
    <p:extLst>
      <p:ext uri="{BB962C8B-B14F-4D97-AF65-F5344CB8AC3E}">
        <p14:creationId xmlns:p14="http://schemas.microsoft.com/office/powerpoint/2010/main" val="698057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700808"/>
            <a:ext cx="7272808" cy="3458896"/>
          </a:xfrm>
          <a:prstGeom prst="rect">
            <a:avLst/>
          </a:prstGeom>
        </p:spPr>
        <p:txBody>
          <a:bodyPr wrap="square">
            <a:spAutoFit/>
          </a:bodyPr>
          <a:lstStyle/>
          <a:p>
            <a:pPr>
              <a:lnSpc>
                <a:spcPct val="107000"/>
              </a:lnSpc>
              <a:spcAft>
                <a:spcPts val="800"/>
              </a:spcAft>
            </a:pPr>
            <a:r>
              <a:rPr lang="en-GB" sz="2400" b="1" dirty="0" smtClean="0">
                <a:ea typeface="Calibri"/>
                <a:cs typeface="Times New Roman"/>
              </a:rPr>
              <a:t>About the ninth hour Jesus cried with a loud voice, </a:t>
            </a:r>
            <a:r>
              <a:rPr lang="en-GB" sz="2400" dirty="0" smtClean="0">
                <a:ea typeface="Calibri"/>
                <a:cs typeface="Times New Roman"/>
              </a:rPr>
              <a:t>saying, “Eli, Eli, lama </a:t>
            </a:r>
            <a:r>
              <a:rPr lang="en-GB" sz="2400" dirty="0" err="1" smtClean="0">
                <a:ea typeface="Calibri"/>
                <a:cs typeface="Times New Roman"/>
              </a:rPr>
              <a:t>sabachthani</a:t>
            </a:r>
            <a:r>
              <a:rPr lang="en-GB" sz="2400" dirty="0" smtClean="0">
                <a:ea typeface="Calibri"/>
                <a:cs typeface="Times New Roman"/>
              </a:rPr>
              <a:t>?” That is, </a:t>
            </a:r>
            <a:r>
              <a:rPr lang="en-GB" sz="2400" b="1" dirty="0" smtClean="0">
                <a:ea typeface="Calibri"/>
                <a:cs typeface="Times New Roman"/>
              </a:rPr>
              <a:t>“My God, my God, why have you forsaken me?”</a:t>
            </a:r>
            <a:r>
              <a:rPr lang="en-GB" sz="2400" dirty="0">
                <a:ea typeface="Calibri"/>
                <a:cs typeface="Times New Roman"/>
              </a:rPr>
              <a:t> </a:t>
            </a:r>
            <a:r>
              <a:rPr lang="en-GB" sz="2400" dirty="0" smtClean="0">
                <a:ea typeface="Calibri"/>
                <a:cs typeface="Times New Roman"/>
              </a:rPr>
              <a:t>Psalm 22:1</a:t>
            </a:r>
          </a:p>
          <a:p>
            <a:pPr>
              <a:lnSpc>
                <a:spcPct val="107000"/>
              </a:lnSpc>
              <a:spcAft>
                <a:spcPts val="800"/>
              </a:spcAft>
            </a:pPr>
            <a:r>
              <a:rPr lang="en-GB" sz="2400" dirty="0" smtClean="0">
                <a:ea typeface="Calibri"/>
                <a:cs typeface="Times New Roman"/>
              </a:rPr>
              <a:t>Some of those who stood there, when they heard it, said, “This man is calling Elijah”</a:t>
            </a:r>
          </a:p>
          <a:p>
            <a:pPr>
              <a:lnSpc>
                <a:spcPct val="107000"/>
              </a:lnSpc>
              <a:spcAft>
                <a:spcPts val="800"/>
              </a:spcAft>
            </a:pPr>
            <a:r>
              <a:rPr lang="en-GB" sz="2400" dirty="0" smtClean="0">
                <a:ea typeface="Calibri"/>
                <a:cs typeface="Calibri"/>
              </a:rPr>
              <a:t>After this, </a:t>
            </a:r>
            <a:r>
              <a:rPr lang="en-GB" sz="2400" b="1" dirty="0" smtClean="0">
                <a:ea typeface="Calibri"/>
                <a:cs typeface="Calibri"/>
              </a:rPr>
              <a:t>Jesus, seeing</a:t>
            </a:r>
            <a:r>
              <a:rPr lang="en-GB" sz="2400" b="1" baseline="30000" dirty="0" smtClean="0">
                <a:ea typeface="Calibri"/>
                <a:cs typeface="Calibri"/>
              </a:rPr>
              <a:t> </a:t>
            </a:r>
            <a:r>
              <a:rPr lang="en-GB" sz="2400" b="1" dirty="0" smtClean="0">
                <a:ea typeface="Calibri"/>
                <a:cs typeface="Calibri"/>
              </a:rPr>
              <a:t>that all things were now finished, that the Scripture might be fulfilled, said, “I am thirsty.”</a:t>
            </a:r>
            <a:r>
              <a:rPr lang="en-GB" sz="2400" dirty="0" smtClean="0">
                <a:ea typeface="Calibri"/>
                <a:cs typeface="Calibri"/>
              </a:rPr>
              <a:t> </a:t>
            </a:r>
          </a:p>
        </p:txBody>
      </p:sp>
      <p:sp>
        <p:nvSpPr>
          <p:cNvPr id="3" name="Rectangle 2"/>
          <p:cNvSpPr/>
          <p:nvPr/>
        </p:nvSpPr>
        <p:spPr>
          <a:xfrm>
            <a:off x="251520" y="5395513"/>
            <a:ext cx="6912768" cy="1200329"/>
          </a:xfrm>
          <a:prstGeom prst="rect">
            <a:avLst/>
          </a:prstGeom>
        </p:spPr>
        <p:txBody>
          <a:bodyPr wrap="square">
            <a:spAutoFit/>
          </a:bodyPr>
          <a:lstStyle/>
          <a:p>
            <a:r>
              <a:rPr lang="en-GB" sz="2400" dirty="0">
                <a:solidFill>
                  <a:srgbClr val="000000"/>
                </a:solidFill>
              </a:rPr>
              <a:t>My strength is </a:t>
            </a:r>
            <a:r>
              <a:rPr lang="en-GB" sz="2400" b="1" dirty="0">
                <a:solidFill>
                  <a:srgbClr val="000000"/>
                </a:solidFill>
              </a:rPr>
              <a:t>dried up </a:t>
            </a:r>
            <a:r>
              <a:rPr lang="en-GB" sz="2400" dirty="0">
                <a:solidFill>
                  <a:srgbClr val="000000"/>
                </a:solidFill>
              </a:rPr>
              <a:t>like a </a:t>
            </a:r>
            <a:r>
              <a:rPr lang="en-GB" sz="2400" dirty="0" smtClean="0">
                <a:solidFill>
                  <a:srgbClr val="000000"/>
                </a:solidFill>
              </a:rPr>
              <a:t>potsherd.</a:t>
            </a:r>
            <a:r>
              <a:rPr lang="en-GB" sz="2400" dirty="0" smtClean="0"/>
              <a:t> </a:t>
            </a:r>
            <a:r>
              <a:rPr lang="en-GB" sz="2400" b="1" dirty="0" smtClean="0">
                <a:solidFill>
                  <a:srgbClr val="000000"/>
                </a:solidFill>
              </a:rPr>
              <a:t>My </a:t>
            </a:r>
            <a:r>
              <a:rPr lang="en-GB" sz="2400" b="1" dirty="0">
                <a:solidFill>
                  <a:srgbClr val="000000"/>
                </a:solidFill>
              </a:rPr>
              <a:t>tongue sticks to the roof of my </a:t>
            </a:r>
            <a:r>
              <a:rPr lang="en-GB" sz="2400" b="1" dirty="0" smtClean="0">
                <a:solidFill>
                  <a:srgbClr val="000000"/>
                </a:solidFill>
              </a:rPr>
              <a:t>mouth</a:t>
            </a:r>
            <a:r>
              <a:rPr lang="en-GB" sz="2400" dirty="0" smtClean="0">
                <a:solidFill>
                  <a:srgbClr val="000000"/>
                </a:solidFill>
              </a:rPr>
              <a:t>.</a:t>
            </a:r>
            <a:r>
              <a:rPr lang="en-GB" sz="2400" dirty="0" smtClean="0"/>
              <a:t> </a:t>
            </a:r>
            <a:r>
              <a:rPr lang="en-GB" sz="2400" dirty="0" smtClean="0">
                <a:solidFill>
                  <a:srgbClr val="000000"/>
                </a:solidFill>
              </a:rPr>
              <a:t>You </a:t>
            </a:r>
            <a:r>
              <a:rPr lang="en-GB" sz="2400" dirty="0">
                <a:solidFill>
                  <a:srgbClr val="000000"/>
                </a:solidFill>
              </a:rPr>
              <a:t>have brought me into the dust of death</a:t>
            </a:r>
            <a:r>
              <a:rPr lang="en-GB" dirty="0" smtClean="0">
                <a:solidFill>
                  <a:srgbClr val="000000"/>
                </a:solidFill>
                <a:latin typeface="system-ui"/>
              </a:rPr>
              <a:t>. Psalm 22:15</a:t>
            </a:r>
            <a:endParaRPr lang="en-GB" dirty="0"/>
          </a:p>
        </p:txBody>
      </p:sp>
      <p:sp>
        <p:nvSpPr>
          <p:cNvPr id="4" name="TextBox 3"/>
          <p:cNvSpPr txBox="1"/>
          <p:nvPr/>
        </p:nvSpPr>
        <p:spPr>
          <a:xfrm>
            <a:off x="1154058" y="369713"/>
            <a:ext cx="4603633" cy="461665"/>
          </a:xfrm>
          <a:prstGeom prst="rect">
            <a:avLst/>
          </a:prstGeom>
          <a:noFill/>
        </p:spPr>
        <p:txBody>
          <a:bodyPr wrap="none" rtlCol="0">
            <a:spAutoFit/>
          </a:bodyPr>
          <a:lstStyle/>
          <a:p>
            <a:r>
              <a:rPr lang="en-GB" sz="2400" b="1" dirty="0" smtClean="0"/>
              <a:t>4.  Jesus’ Personal and Final Words</a:t>
            </a:r>
            <a:endParaRPr lang="en-GB" sz="2400" b="1" dirty="0"/>
          </a:p>
        </p:txBody>
      </p:sp>
      <p:sp>
        <p:nvSpPr>
          <p:cNvPr id="5" name="TextBox 4"/>
          <p:cNvSpPr txBox="1"/>
          <p:nvPr/>
        </p:nvSpPr>
        <p:spPr>
          <a:xfrm>
            <a:off x="1475655" y="1052736"/>
            <a:ext cx="3960440" cy="738664"/>
          </a:xfrm>
          <a:prstGeom prst="rect">
            <a:avLst/>
          </a:prstGeom>
          <a:noFill/>
        </p:spPr>
        <p:txBody>
          <a:bodyPr wrap="square" rtlCol="0">
            <a:spAutoFit/>
          </a:bodyPr>
          <a:lstStyle/>
          <a:p>
            <a:r>
              <a:rPr lang="en-GB" sz="2400" b="1" dirty="0" smtClean="0">
                <a:ea typeface="Calibri"/>
                <a:cs typeface="Times New Roman"/>
              </a:rPr>
              <a:t>The </a:t>
            </a:r>
            <a:r>
              <a:rPr lang="en-GB" sz="2400" b="1" dirty="0">
                <a:ea typeface="Calibri"/>
                <a:cs typeface="Times New Roman"/>
              </a:rPr>
              <a:t>Evening Sacrifice - 3 pm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357" y="2132856"/>
            <a:ext cx="7200800" cy="3356303"/>
          </a:xfrm>
          <a:prstGeom prst="rect">
            <a:avLst/>
          </a:prstGeom>
        </p:spPr>
        <p:txBody>
          <a:bodyPr wrap="square">
            <a:spAutoFit/>
          </a:bodyPr>
          <a:lstStyle/>
          <a:p>
            <a:pPr>
              <a:lnSpc>
                <a:spcPct val="107000"/>
              </a:lnSpc>
              <a:spcAft>
                <a:spcPts val="800"/>
              </a:spcAft>
            </a:pPr>
            <a:r>
              <a:rPr lang="en-GB" sz="2400" b="1" dirty="0" smtClean="0">
                <a:ea typeface="Calibri"/>
                <a:cs typeface="Calibri"/>
              </a:rPr>
              <a:t> </a:t>
            </a:r>
            <a:endParaRPr lang="en-GB" sz="2400" b="1" dirty="0" smtClean="0">
              <a:ea typeface="Calibri"/>
              <a:cs typeface="Times New Roman"/>
            </a:endParaRPr>
          </a:p>
          <a:p>
            <a:pPr>
              <a:lnSpc>
                <a:spcPct val="107000"/>
              </a:lnSpc>
              <a:spcAft>
                <a:spcPts val="800"/>
              </a:spcAft>
            </a:pPr>
            <a:r>
              <a:rPr lang="en-GB" sz="2400" dirty="0"/>
              <a:t>You shall take a bunch of </a:t>
            </a:r>
            <a:r>
              <a:rPr lang="en-GB" sz="2400" b="1" dirty="0"/>
              <a:t>hyssop</a:t>
            </a:r>
            <a:r>
              <a:rPr lang="en-GB" sz="2400" dirty="0"/>
              <a:t>, and </a:t>
            </a:r>
            <a:r>
              <a:rPr lang="en-GB" sz="2400" b="1" dirty="0"/>
              <a:t>dip it in the blood </a:t>
            </a:r>
            <a:r>
              <a:rPr lang="en-GB" sz="2400" dirty="0"/>
              <a:t>that is in the basin, and </a:t>
            </a:r>
            <a:r>
              <a:rPr lang="en-GB" sz="2400" b="1" dirty="0"/>
              <a:t>strike the lintel and the two door posts with the blood</a:t>
            </a:r>
            <a:r>
              <a:rPr lang="en-GB" sz="2400" dirty="0"/>
              <a:t> that is in the basin. None of you shall go out of the door of his house until the </a:t>
            </a:r>
            <a:r>
              <a:rPr lang="en-GB" sz="2400" dirty="0" smtClean="0"/>
              <a:t>morning …</a:t>
            </a:r>
            <a:r>
              <a:rPr lang="en-GB" sz="2400" b="1" dirty="0" smtClean="0">
                <a:cs typeface="Calibri"/>
              </a:rPr>
              <a:t> </a:t>
            </a:r>
            <a:r>
              <a:rPr lang="en-GB" sz="2400" b="1" dirty="0"/>
              <a:t>When I see the blood, I will pass over you</a:t>
            </a:r>
            <a:r>
              <a:rPr lang="en-GB" sz="2400" dirty="0"/>
              <a:t>, and no plague will be on you to destroy </a:t>
            </a:r>
            <a:r>
              <a:rPr lang="en-GB" sz="2400" dirty="0" smtClean="0"/>
              <a:t>you </a:t>
            </a:r>
            <a:r>
              <a:rPr lang="en-GB" sz="2400" dirty="0" smtClean="0">
                <a:ea typeface="Calibri"/>
                <a:cs typeface="Calibri"/>
              </a:rPr>
              <a:t>Exodus 12: 22, 13.</a:t>
            </a:r>
            <a:endParaRPr lang="en-GB" sz="2400" b="1" dirty="0" smtClean="0">
              <a:ea typeface="Calibri"/>
              <a:cs typeface="Calibri"/>
            </a:endParaRPr>
          </a:p>
        </p:txBody>
      </p:sp>
      <p:sp>
        <p:nvSpPr>
          <p:cNvPr id="3" name="Rectangle 2"/>
          <p:cNvSpPr/>
          <p:nvPr/>
        </p:nvSpPr>
        <p:spPr>
          <a:xfrm>
            <a:off x="340357" y="476672"/>
            <a:ext cx="6984776" cy="2068195"/>
          </a:xfrm>
          <a:prstGeom prst="rect">
            <a:avLst/>
          </a:prstGeom>
        </p:spPr>
        <p:txBody>
          <a:bodyPr wrap="square">
            <a:spAutoFit/>
          </a:bodyPr>
          <a:lstStyle/>
          <a:p>
            <a:pPr>
              <a:lnSpc>
                <a:spcPct val="107000"/>
              </a:lnSpc>
              <a:spcAft>
                <a:spcPts val="800"/>
              </a:spcAft>
            </a:pPr>
            <a:r>
              <a:rPr lang="en-GB" sz="2400" dirty="0">
                <a:ea typeface="Calibri"/>
                <a:cs typeface="Calibri"/>
              </a:rPr>
              <a:t>Now a vessel full of vinegar was set there; so they put </a:t>
            </a:r>
            <a:r>
              <a:rPr lang="en-GB" sz="2400" b="1" dirty="0">
                <a:ea typeface="Calibri"/>
                <a:cs typeface="Calibri"/>
              </a:rPr>
              <a:t>a sponge full of the vinegar on hyssop</a:t>
            </a:r>
            <a:r>
              <a:rPr lang="en-GB" sz="2400" dirty="0">
                <a:ea typeface="Calibri"/>
                <a:cs typeface="Calibri"/>
              </a:rPr>
              <a:t>,</a:t>
            </a:r>
            <a:r>
              <a:rPr lang="en-GB" sz="2400" dirty="0">
                <a:ea typeface="Calibri"/>
                <a:cs typeface="Times New Roman"/>
              </a:rPr>
              <a:t> put it on a reed, </a:t>
            </a:r>
            <a:r>
              <a:rPr lang="en-GB" sz="2400" dirty="0">
                <a:ea typeface="Calibri"/>
                <a:cs typeface="Calibri"/>
              </a:rPr>
              <a:t>held it at his mouth</a:t>
            </a:r>
            <a:r>
              <a:rPr lang="en-GB" sz="2400" dirty="0">
                <a:ea typeface="Calibri"/>
                <a:cs typeface="Times New Roman"/>
              </a:rPr>
              <a:t> and </a:t>
            </a:r>
            <a:r>
              <a:rPr lang="en-GB" sz="2400" b="1" dirty="0">
                <a:ea typeface="Calibri"/>
                <a:cs typeface="Times New Roman"/>
              </a:rPr>
              <a:t>gave him a drink</a:t>
            </a:r>
            <a:r>
              <a:rPr lang="en-GB" sz="2400" dirty="0">
                <a:ea typeface="Calibri"/>
                <a:cs typeface="Times New Roman"/>
              </a:rPr>
              <a:t>.” </a:t>
            </a:r>
            <a:r>
              <a:rPr lang="en-GB" sz="2400" b="1" baseline="30000" dirty="0">
                <a:ea typeface="Calibri"/>
                <a:cs typeface="Times New Roman"/>
              </a:rPr>
              <a:t> </a:t>
            </a:r>
            <a:r>
              <a:rPr lang="en-GB" sz="2400" dirty="0">
                <a:ea typeface="Calibri"/>
                <a:cs typeface="Times New Roman"/>
              </a:rPr>
              <a:t>The rest said, “Let him be. Let’s see whether Elijah comes to save him.</a:t>
            </a:r>
          </a:p>
        </p:txBody>
      </p:sp>
      <p:sp>
        <p:nvSpPr>
          <p:cNvPr id="4" name="Rectangle 3"/>
          <p:cNvSpPr/>
          <p:nvPr/>
        </p:nvSpPr>
        <p:spPr>
          <a:xfrm>
            <a:off x="340357" y="5589240"/>
            <a:ext cx="6954533" cy="461665"/>
          </a:xfrm>
          <a:prstGeom prst="rect">
            <a:avLst/>
          </a:prstGeom>
        </p:spPr>
        <p:txBody>
          <a:bodyPr wrap="none">
            <a:spAutoFit/>
          </a:bodyPr>
          <a:lstStyle/>
          <a:p>
            <a:r>
              <a:rPr lang="en-GB" sz="2400" b="1" dirty="0">
                <a:solidFill>
                  <a:srgbClr val="000000"/>
                </a:solidFill>
              </a:rPr>
              <a:t>Purify me with hyssop, and I will be clean</a:t>
            </a:r>
            <a:r>
              <a:rPr lang="en-GB" sz="2400" dirty="0" smtClean="0">
                <a:solidFill>
                  <a:srgbClr val="000000"/>
                </a:solidFill>
              </a:rPr>
              <a:t>. Psalm 51:7</a:t>
            </a:r>
            <a:endParaRPr lang="en-GB"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14" y="940278"/>
            <a:ext cx="6480720" cy="830997"/>
          </a:xfrm>
          <a:prstGeom prst="rect">
            <a:avLst/>
          </a:prstGeom>
        </p:spPr>
        <p:txBody>
          <a:bodyPr wrap="square">
            <a:spAutoFit/>
          </a:bodyPr>
          <a:lstStyle/>
          <a:p>
            <a:r>
              <a:rPr lang="en-GB" sz="2400" b="1" dirty="0">
                <a:ea typeface="Calibri"/>
                <a:cs typeface="Times New Roman"/>
              </a:rPr>
              <a:t>”</a:t>
            </a:r>
            <a:r>
              <a:rPr lang="en-GB" sz="2400" b="1" dirty="0">
                <a:ea typeface="Calibri"/>
                <a:cs typeface="Calibri"/>
              </a:rPr>
              <a:t> When Jesus therefore had received the vinegar, </a:t>
            </a:r>
            <a:r>
              <a:rPr lang="en-GB" sz="2400" b="1" dirty="0">
                <a:ea typeface="Calibri"/>
                <a:cs typeface="Times New Roman"/>
              </a:rPr>
              <a:t>he said,</a:t>
            </a:r>
            <a:r>
              <a:rPr lang="en-GB" sz="2400" dirty="0">
                <a:ea typeface="Calibri"/>
                <a:cs typeface="Calibri"/>
              </a:rPr>
              <a:t> </a:t>
            </a:r>
            <a:r>
              <a:rPr lang="en-GB" sz="2400" b="1" dirty="0">
                <a:ea typeface="Calibri"/>
                <a:cs typeface="Calibri"/>
              </a:rPr>
              <a:t>“</a:t>
            </a:r>
            <a:r>
              <a:rPr lang="en-GB" sz="2400" dirty="0">
                <a:ea typeface="Calibri"/>
                <a:cs typeface="Calibri"/>
              </a:rPr>
              <a:t>It is </a:t>
            </a:r>
            <a:r>
              <a:rPr lang="en-GB" sz="2400" b="1" dirty="0">
                <a:ea typeface="Calibri"/>
                <a:cs typeface="Calibri"/>
              </a:rPr>
              <a:t>finished.”</a:t>
            </a:r>
            <a:r>
              <a:rPr lang="en-GB" sz="2000" b="1" dirty="0">
                <a:ea typeface="Calibri"/>
                <a:cs typeface="Calibri"/>
              </a:rPr>
              <a:t> </a:t>
            </a:r>
            <a:endParaRPr lang="en-GB" sz="2000" dirty="0"/>
          </a:p>
        </p:txBody>
      </p:sp>
      <p:sp>
        <p:nvSpPr>
          <p:cNvPr id="4" name="Rectangle 3"/>
          <p:cNvSpPr/>
          <p:nvPr/>
        </p:nvSpPr>
        <p:spPr>
          <a:xfrm>
            <a:off x="347714" y="2922042"/>
            <a:ext cx="6774132" cy="369332"/>
          </a:xfrm>
          <a:prstGeom prst="rect">
            <a:avLst/>
          </a:prstGeom>
        </p:spPr>
        <p:txBody>
          <a:bodyPr wrap="square">
            <a:spAutoFit/>
          </a:bodyPr>
          <a:lstStyle/>
          <a:p>
            <a:r>
              <a:rPr lang="en-GB" b="1" baseline="30000" dirty="0">
                <a:solidFill>
                  <a:srgbClr val="000000"/>
                </a:solidFill>
                <a:latin typeface="system-ui"/>
              </a:rPr>
              <a:t> </a:t>
            </a:r>
            <a:endParaRPr lang="en-GB" sz="2400" dirty="0"/>
          </a:p>
        </p:txBody>
      </p:sp>
      <p:sp>
        <p:nvSpPr>
          <p:cNvPr id="5" name="Rectangle 4"/>
          <p:cNvSpPr/>
          <p:nvPr/>
        </p:nvSpPr>
        <p:spPr>
          <a:xfrm>
            <a:off x="347714" y="4877009"/>
            <a:ext cx="6611860" cy="1015663"/>
          </a:xfrm>
          <a:prstGeom prst="rect">
            <a:avLst/>
          </a:prstGeom>
        </p:spPr>
        <p:txBody>
          <a:bodyPr wrap="square">
            <a:spAutoFit/>
          </a:bodyPr>
          <a:lstStyle/>
          <a:p>
            <a:r>
              <a:rPr lang="en-GB" sz="2000" dirty="0">
                <a:solidFill>
                  <a:srgbClr val="000000"/>
                </a:solidFill>
              </a:rPr>
              <a:t>Jesus said these things, then lifting up his eyes to heaven, he </a:t>
            </a:r>
            <a:r>
              <a:rPr lang="en-GB" sz="2000" dirty="0" smtClean="0">
                <a:solidFill>
                  <a:srgbClr val="000000"/>
                </a:solidFill>
              </a:rPr>
              <a:t>said </a:t>
            </a:r>
            <a:r>
              <a:rPr lang="en-GB" sz="2000" dirty="0">
                <a:solidFill>
                  <a:srgbClr val="000000"/>
                </a:solidFill>
              </a:rPr>
              <a:t>“Father, the time has come. </a:t>
            </a:r>
            <a:r>
              <a:rPr lang="en-GB" sz="2000" b="1" dirty="0">
                <a:solidFill>
                  <a:srgbClr val="000000"/>
                </a:solidFill>
              </a:rPr>
              <a:t>Glorify</a:t>
            </a:r>
            <a:r>
              <a:rPr lang="en-GB" sz="2000" dirty="0">
                <a:solidFill>
                  <a:srgbClr val="000000"/>
                </a:solidFill>
              </a:rPr>
              <a:t> </a:t>
            </a:r>
            <a:r>
              <a:rPr lang="en-GB" sz="2000" b="1" dirty="0">
                <a:solidFill>
                  <a:srgbClr val="000000"/>
                </a:solidFill>
              </a:rPr>
              <a:t>your Son, that your Son may also</a:t>
            </a:r>
            <a:r>
              <a:rPr lang="en-GB" sz="2000" dirty="0">
                <a:solidFill>
                  <a:srgbClr val="000000"/>
                </a:solidFill>
              </a:rPr>
              <a:t> </a:t>
            </a:r>
            <a:r>
              <a:rPr lang="en-GB" sz="2000" b="1" dirty="0">
                <a:solidFill>
                  <a:srgbClr val="000000"/>
                </a:solidFill>
              </a:rPr>
              <a:t>glorify</a:t>
            </a:r>
            <a:r>
              <a:rPr lang="en-GB" sz="2000" dirty="0">
                <a:solidFill>
                  <a:srgbClr val="000000"/>
                </a:solidFill>
              </a:rPr>
              <a:t> </a:t>
            </a:r>
            <a:r>
              <a:rPr lang="en-GB" sz="2000" dirty="0" smtClean="0">
                <a:solidFill>
                  <a:srgbClr val="000000"/>
                </a:solidFill>
              </a:rPr>
              <a:t>you. John 17: 1</a:t>
            </a:r>
            <a:endParaRPr lang="en-GB" sz="2000" dirty="0"/>
          </a:p>
        </p:txBody>
      </p:sp>
      <p:sp>
        <p:nvSpPr>
          <p:cNvPr id="6" name="Rectangle 5"/>
          <p:cNvSpPr/>
          <p:nvPr/>
        </p:nvSpPr>
        <p:spPr>
          <a:xfrm>
            <a:off x="357324" y="5877272"/>
            <a:ext cx="6779926" cy="707886"/>
          </a:xfrm>
          <a:prstGeom prst="rect">
            <a:avLst/>
          </a:prstGeom>
        </p:spPr>
        <p:txBody>
          <a:bodyPr wrap="square">
            <a:spAutoFit/>
          </a:bodyPr>
          <a:lstStyle/>
          <a:p>
            <a:r>
              <a:rPr lang="en-GB" sz="2000" b="1" dirty="0">
                <a:solidFill>
                  <a:srgbClr val="000000"/>
                </a:solidFill>
              </a:rPr>
              <a:t>I glorified you on the earth. I have accomplished </a:t>
            </a:r>
            <a:r>
              <a:rPr lang="en-GB" sz="2000" b="1" dirty="0" smtClean="0">
                <a:solidFill>
                  <a:srgbClr val="000000"/>
                </a:solidFill>
              </a:rPr>
              <a:t>[finished] the </a:t>
            </a:r>
            <a:r>
              <a:rPr lang="en-GB" sz="2000" b="1" dirty="0">
                <a:solidFill>
                  <a:srgbClr val="000000"/>
                </a:solidFill>
              </a:rPr>
              <a:t>work which you have given me to do.</a:t>
            </a:r>
            <a:r>
              <a:rPr lang="en-GB" sz="2000" dirty="0">
                <a:solidFill>
                  <a:srgbClr val="000000"/>
                </a:solidFill>
              </a:rPr>
              <a:t> </a:t>
            </a:r>
            <a:r>
              <a:rPr lang="en-GB" sz="2000" dirty="0" smtClean="0">
                <a:solidFill>
                  <a:srgbClr val="000000"/>
                </a:solidFill>
              </a:rPr>
              <a:t>John 17:4</a:t>
            </a:r>
            <a:endParaRPr lang="en-GB" sz="2000" dirty="0"/>
          </a:p>
        </p:txBody>
      </p:sp>
      <p:sp>
        <p:nvSpPr>
          <p:cNvPr id="7" name="Rectangle 6"/>
          <p:cNvSpPr/>
          <p:nvPr/>
        </p:nvSpPr>
        <p:spPr>
          <a:xfrm>
            <a:off x="304422" y="3453320"/>
            <a:ext cx="7075890" cy="400110"/>
          </a:xfrm>
          <a:prstGeom prst="rect">
            <a:avLst/>
          </a:prstGeom>
        </p:spPr>
        <p:txBody>
          <a:bodyPr wrap="square">
            <a:spAutoFit/>
          </a:bodyPr>
          <a:lstStyle/>
          <a:p>
            <a:r>
              <a:rPr lang="en-GB" sz="2000" b="1" dirty="0" smtClean="0">
                <a:solidFill>
                  <a:srgbClr val="000000"/>
                </a:solidFill>
              </a:rPr>
              <a:t>The </a:t>
            </a:r>
            <a:r>
              <a:rPr lang="en-GB" sz="2000" b="1" dirty="0">
                <a:solidFill>
                  <a:srgbClr val="000000"/>
                </a:solidFill>
              </a:rPr>
              <a:t>time has come for the Son of Man to be glorified.</a:t>
            </a:r>
            <a:r>
              <a:rPr lang="en-GB" dirty="0">
                <a:solidFill>
                  <a:srgbClr val="000000"/>
                </a:solidFill>
                <a:latin typeface="system-ui"/>
              </a:rPr>
              <a:t> </a:t>
            </a:r>
            <a:r>
              <a:rPr lang="en-GB" dirty="0" smtClean="0">
                <a:solidFill>
                  <a:srgbClr val="000000"/>
                </a:solidFill>
                <a:latin typeface="system-ui"/>
              </a:rPr>
              <a:t>John 12: 22</a:t>
            </a:r>
            <a:endParaRPr lang="en-GB" dirty="0"/>
          </a:p>
        </p:txBody>
      </p:sp>
      <p:sp>
        <p:nvSpPr>
          <p:cNvPr id="8" name="Rectangle 7"/>
          <p:cNvSpPr/>
          <p:nvPr/>
        </p:nvSpPr>
        <p:spPr>
          <a:xfrm>
            <a:off x="347714" y="3822879"/>
            <a:ext cx="6887754" cy="1015663"/>
          </a:xfrm>
          <a:prstGeom prst="rect">
            <a:avLst/>
          </a:prstGeom>
        </p:spPr>
        <p:txBody>
          <a:bodyPr wrap="square">
            <a:spAutoFit/>
          </a:bodyPr>
          <a:lstStyle/>
          <a:p>
            <a:r>
              <a:rPr lang="en-GB" sz="2000" b="1" dirty="0" smtClean="0">
                <a:solidFill>
                  <a:srgbClr val="000000"/>
                </a:solidFill>
              </a:rPr>
              <a:t>I</a:t>
            </a:r>
            <a:r>
              <a:rPr lang="en-GB" sz="2000" b="1" dirty="0">
                <a:solidFill>
                  <a:srgbClr val="000000"/>
                </a:solidFill>
              </a:rPr>
              <a:t>, if I am lifted up from the earth</a:t>
            </a:r>
            <a:r>
              <a:rPr lang="en-GB" sz="2000" dirty="0">
                <a:solidFill>
                  <a:srgbClr val="000000"/>
                </a:solidFill>
              </a:rPr>
              <a:t>, will draw all people to myself</a:t>
            </a:r>
            <a:r>
              <a:rPr lang="en-GB" sz="2000" dirty="0" smtClean="0">
                <a:solidFill>
                  <a:srgbClr val="000000"/>
                </a:solidFill>
              </a:rPr>
              <a:t>.</a:t>
            </a:r>
            <a:r>
              <a:rPr lang="en-GB" sz="2000" dirty="0">
                <a:solidFill>
                  <a:srgbClr val="000000"/>
                </a:solidFill>
              </a:rPr>
              <a:t> </a:t>
            </a:r>
            <a:r>
              <a:rPr lang="en-GB" sz="2000" dirty="0" smtClean="0">
                <a:solidFill>
                  <a:srgbClr val="000000"/>
                </a:solidFill>
              </a:rPr>
              <a:t>But </a:t>
            </a:r>
            <a:r>
              <a:rPr lang="en-GB" sz="2000" dirty="0">
                <a:solidFill>
                  <a:srgbClr val="000000"/>
                </a:solidFill>
              </a:rPr>
              <a:t>he said this, </a:t>
            </a:r>
            <a:r>
              <a:rPr lang="en-GB" sz="2000" b="1" dirty="0">
                <a:solidFill>
                  <a:srgbClr val="000000"/>
                </a:solidFill>
              </a:rPr>
              <a:t>signifying by what kind of death he should die</a:t>
            </a:r>
            <a:r>
              <a:rPr lang="en-GB" sz="2000" dirty="0" smtClean="0">
                <a:solidFill>
                  <a:srgbClr val="000000"/>
                </a:solidFill>
              </a:rPr>
              <a:t>. John 12: 32-33</a:t>
            </a:r>
            <a:endParaRPr lang="en-GB" sz="2000" dirty="0"/>
          </a:p>
        </p:txBody>
      </p:sp>
      <p:sp>
        <p:nvSpPr>
          <p:cNvPr id="10" name="Rectangle 9"/>
          <p:cNvSpPr/>
          <p:nvPr/>
        </p:nvSpPr>
        <p:spPr>
          <a:xfrm>
            <a:off x="357324" y="1837493"/>
            <a:ext cx="6662948" cy="1631216"/>
          </a:xfrm>
          <a:prstGeom prst="rect">
            <a:avLst/>
          </a:prstGeom>
        </p:spPr>
        <p:txBody>
          <a:bodyPr wrap="square">
            <a:spAutoFit/>
          </a:bodyPr>
          <a:lstStyle/>
          <a:p>
            <a:r>
              <a:rPr lang="en-GB" sz="2000" dirty="0">
                <a:solidFill>
                  <a:srgbClr val="000000"/>
                </a:solidFill>
              </a:rPr>
              <a:t>No one has </a:t>
            </a:r>
            <a:r>
              <a:rPr lang="en-GB" sz="2000" b="1" dirty="0">
                <a:solidFill>
                  <a:srgbClr val="000000"/>
                </a:solidFill>
              </a:rPr>
              <a:t>ascended into heaven </a:t>
            </a:r>
            <a:r>
              <a:rPr lang="en-GB" sz="2000" dirty="0">
                <a:solidFill>
                  <a:srgbClr val="000000"/>
                </a:solidFill>
              </a:rPr>
              <a:t>but he who </a:t>
            </a:r>
            <a:r>
              <a:rPr lang="en-GB" sz="2000" b="1" dirty="0">
                <a:solidFill>
                  <a:srgbClr val="000000"/>
                </a:solidFill>
              </a:rPr>
              <a:t>descended out of heaven</a:t>
            </a:r>
            <a:r>
              <a:rPr lang="en-GB" sz="2000" dirty="0">
                <a:solidFill>
                  <a:srgbClr val="000000"/>
                </a:solidFill>
              </a:rPr>
              <a:t>, the Son of Man, who is in heaven. As Moses lifted up the serpent in the wilderness, even </a:t>
            </a:r>
            <a:r>
              <a:rPr lang="en-GB" sz="2000" b="1" dirty="0">
                <a:solidFill>
                  <a:srgbClr val="000000"/>
                </a:solidFill>
              </a:rPr>
              <a:t>so must the Son of Man be lifted up</a:t>
            </a:r>
            <a:r>
              <a:rPr lang="en-GB" sz="2000" dirty="0">
                <a:solidFill>
                  <a:srgbClr val="000000"/>
                </a:solidFill>
              </a:rPr>
              <a:t>, that whoever believes in him should not perish, but have eternal life</a:t>
            </a:r>
            <a:r>
              <a:rPr lang="en-GB" sz="2000" dirty="0" smtClean="0">
                <a:solidFill>
                  <a:srgbClr val="000000"/>
                </a:solidFill>
              </a:rPr>
              <a:t>. John 3 13-15</a:t>
            </a:r>
            <a:endParaRPr lang="en-GB" sz="2000" dirty="0"/>
          </a:p>
        </p:txBody>
      </p:sp>
      <p:sp>
        <p:nvSpPr>
          <p:cNvPr id="11" name="TextBox 10"/>
          <p:cNvSpPr txBox="1"/>
          <p:nvPr/>
        </p:nvSpPr>
        <p:spPr>
          <a:xfrm>
            <a:off x="1907704" y="299762"/>
            <a:ext cx="2753126" cy="523220"/>
          </a:xfrm>
          <a:prstGeom prst="rect">
            <a:avLst/>
          </a:prstGeom>
          <a:noFill/>
        </p:spPr>
        <p:txBody>
          <a:bodyPr wrap="none" rtlCol="0">
            <a:spAutoFit/>
          </a:bodyPr>
          <a:lstStyle/>
          <a:p>
            <a:r>
              <a:rPr lang="en-GB" sz="2800" b="1" dirty="0" smtClean="0"/>
              <a:t>Lifted up in Glory</a:t>
            </a:r>
            <a:endParaRPr lang="en-GB" sz="2800" b="1" dirty="0"/>
          </a:p>
        </p:txBody>
      </p:sp>
    </p:spTree>
    <p:extLst>
      <p:ext uri="{BB962C8B-B14F-4D97-AF65-F5344CB8AC3E}">
        <p14:creationId xmlns:p14="http://schemas.microsoft.com/office/powerpoint/2010/main" val="1251399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079" y="1639833"/>
            <a:ext cx="6480720" cy="1077218"/>
          </a:xfrm>
          <a:prstGeom prst="rect">
            <a:avLst/>
          </a:prstGeom>
        </p:spPr>
        <p:txBody>
          <a:bodyPr wrap="square">
            <a:spAutoFit/>
          </a:bodyPr>
          <a:lstStyle/>
          <a:p>
            <a:pPr lvl="0"/>
            <a:r>
              <a:rPr lang="en-GB" sz="2400" b="1" dirty="0">
                <a:solidFill>
                  <a:prstClr val="black"/>
                </a:solidFill>
                <a:ea typeface="Calibri"/>
                <a:cs typeface="Times New Roman"/>
              </a:rPr>
              <a:t>The</a:t>
            </a:r>
            <a:r>
              <a:rPr lang="en-GB" sz="2400" b="1" dirty="0">
                <a:solidFill>
                  <a:prstClr val="black"/>
                </a:solidFill>
                <a:ea typeface="Calibri"/>
              </a:rPr>
              <a:t> veil of the temple was torn in two,</a:t>
            </a:r>
            <a:r>
              <a:rPr lang="en-GB" sz="2400" b="1" dirty="0">
                <a:solidFill>
                  <a:prstClr val="black"/>
                </a:solidFill>
                <a:ea typeface="Calibri"/>
                <a:cs typeface="Times New Roman"/>
              </a:rPr>
              <a:t> the earth quaked and the rocks were split.</a:t>
            </a:r>
            <a:r>
              <a:rPr lang="en-GB" sz="2400" dirty="0">
                <a:solidFill>
                  <a:prstClr val="black"/>
                </a:solidFill>
                <a:ea typeface="Calibri"/>
                <a:cs typeface="Times New Roman"/>
              </a:rPr>
              <a:t> </a:t>
            </a:r>
            <a:r>
              <a:rPr lang="en-GB" sz="2400" b="1" baseline="30000" dirty="0">
                <a:solidFill>
                  <a:prstClr val="black"/>
                </a:solidFill>
                <a:ea typeface="Calibri"/>
                <a:cs typeface="Times New Roman"/>
              </a:rPr>
              <a:t> </a:t>
            </a:r>
          </a:p>
          <a:p>
            <a:pPr lvl="0"/>
            <a:endParaRPr lang="en-GB" sz="2400" b="1" baseline="30000" dirty="0">
              <a:solidFill>
                <a:prstClr val="black"/>
              </a:solidFill>
              <a:ea typeface="Calibri"/>
              <a:cs typeface="Times New Roman"/>
            </a:endParaRPr>
          </a:p>
        </p:txBody>
      </p:sp>
      <p:sp>
        <p:nvSpPr>
          <p:cNvPr id="3" name="Rectangle 2"/>
          <p:cNvSpPr/>
          <p:nvPr/>
        </p:nvSpPr>
        <p:spPr>
          <a:xfrm>
            <a:off x="395536" y="2996952"/>
            <a:ext cx="6624736" cy="3416320"/>
          </a:xfrm>
          <a:prstGeom prst="rect">
            <a:avLst/>
          </a:prstGeom>
        </p:spPr>
        <p:txBody>
          <a:bodyPr wrap="square">
            <a:spAutoFit/>
          </a:bodyPr>
          <a:lstStyle/>
          <a:p>
            <a:pPr lvl="0"/>
            <a:r>
              <a:rPr lang="en-GB" sz="2400" b="1" dirty="0">
                <a:solidFill>
                  <a:srgbClr val="000000"/>
                </a:solidFill>
              </a:rPr>
              <a:t>Having therefore, brothers, boldness to enter into the holy place by the blood of Jesus, by the way which he dedicated for us, a new and living way, through the veil</a:t>
            </a:r>
            <a:r>
              <a:rPr lang="en-GB" sz="2400" dirty="0">
                <a:solidFill>
                  <a:srgbClr val="000000"/>
                </a:solidFill>
              </a:rPr>
              <a:t>, that is to say, his flesh, and having a great priest over God’s house, </a:t>
            </a:r>
            <a:r>
              <a:rPr lang="en-GB" sz="2400" b="1" dirty="0">
                <a:solidFill>
                  <a:srgbClr val="000000"/>
                </a:solidFill>
                <a:cs typeface="Calibri" panose="020F0502020204030204" pitchFamily="34" charset="0"/>
              </a:rPr>
              <a:t>let’s draw near </a:t>
            </a:r>
            <a:r>
              <a:rPr lang="en-GB" sz="2400" dirty="0">
                <a:solidFill>
                  <a:srgbClr val="000000"/>
                </a:solidFill>
                <a:cs typeface="Calibri" panose="020F0502020204030204" pitchFamily="34" charset="0"/>
              </a:rPr>
              <a:t>with a true heart in fullness of faith</a:t>
            </a:r>
            <a:r>
              <a:rPr lang="en-GB" sz="2400" dirty="0">
                <a:solidFill>
                  <a:srgbClr val="000000"/>
                </a:solidFill>
              </a:rPr>
              <a:t>, having our hearts sprinkled from an evil conscience, and having our body washed with pure water … Heb. 10: 19-22</a:t>
            </a:r>
            <a:endParaRPr lang="en-GB" sz="2400" dirty="0">
              <a:solidFill>
                <a:prstClr val="black"/>
              </a:solidFill>
            </a:endParaRPr>
          </a:p>
        </p:txBody>
      </p:sp>
      <p:sp>
        <p:nvSpPr>
          <p:cNvPr id="4" name="TextBox 3"/>
          <p:cNvSpPr txBox="1"/>
          <p:nvPr/>
        </p:nvSpPr>
        <p:spPr>
          <a:xfrm>
            <a:off x="611561" y="836712"/>
            <a:ext cx="6192688" cy="523220"/>
          </a:xfrm>
          <a:prstGeom prst="rect">
            <a:avLst/>
          </a:prstGeom>
          <a:noFill/>
        </p:spPr>
        <p:txBody>
          <a:bodyPr wrap="square" rtlCol="0">
            <a:spAutoFit/>
          </a:bodyPr>
          <a:lstStyle/>
          <a:p>
            <a:r>
              <a:rPr lang="en-GB" sz="2800" b="1" dirty="0" smtClean="0"/>
              <a:t>Visible expression of an invisible change</a:t>
            </a:r>
            <a:endParaRPr lang="en-GB" sz="2800" b="1" dirty="0"/>
          </a:p>
        </p:txBody>
      </p:sp>
    </p:spTree>
    <p:extLst>
      <p:ext uri="{BB962C8B-B14F-4D97-AF65-F5344CB8AC3E}">
        <p14:creationId xmlns:p14="http://schemas.microsoft.com/office/powerpoint/2010/main" val="1692948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881" y="2276872"/>
            <a:ext cx="6534472" cy="1938992"/>
          </a:xfrm>
          <a:prstGeom prst="rect">
            <a:avLst/>
          </a:prstGeom>
        </p:spPr>
        <p:txBody>
          <a:bodyPr wrap="square">
            <a:spAutoFit/>
          </a:bodyPr>
          <a:lstStyle/>
          <a:p>
            <a:pPr lvl="0"/>
            <a:r>
              <a:rPr lang="en-GB" sz="2400" b="1" dirty="0">
                <a:solidFill>
                  <a:prstClr val="black"/>
                </a:solidFill>
                <a:ea typeface="Calibri"/>
                <a:cs typeface="Times New Roman"/>
              </a:rPr>
              <a:t>The tombs were opened, and many bodies of the saints who had fallen asleep were raised; and coming out of the tombs after his resurrection, they entered into the holy city and appeared to many.</a:t>
            </a:r>
            <a:endParaRPr lang="en-GB" sz="2400" b="1" dirty="0">
              <a:solidFill>
                <a:prstClr val="black"/>
              </a:solidFill>
            </a:endParaRPr>
          </a:p>
        </p:txBody>
      </p:sp>
      <p:sp>
        <p:nvSpPr>
          <p:cNvPr id="3" name="TextBox 2"/>
          <p:cNvSpPr txBox="1"/>
          <p:nvPr/>
        </p:nvSpPr>
        <p:spPr>
          <a:xfrm>
            <a:off x="827584" y="1196752"/>
            <a:ext cx="5790047" cy="584775"/>
          </a:xfrm>
          <a:prstGeom prst="rect">
            <a:avLst/>
          </a:prstGeom>
          <a:noFill/>
        </p:spPr>
        <p:txBody>
          <a:bodyPr wrap="none" rtlCol="0">
            <a:spAutoFit/>
          </a:bodyPr>
          <a:lstStyle/>
          <a:p>
            <a:r>
              <a:rPr lang="en-GB" sz="3200" b="1" dirty="0" smtClean="0"/>
              <a:t>Anticipation of the New Creation</a:t>
            </a:r>
            <a:endParaRPr lang="en-GB" sz="3200" b="1" dirty="0"/>
          </a:p>
        </p:txBody>
      </p:sp>
    </p:spTree>
    <p:extLst>
      <p:ext uri="{BB962C8B-B14F-4D97-AF65-F5344CB8AC3E}">
        <p14:creationId xmlns:p14="http://schemas.microsoft.com/office/powerpoint/2010/main" val="2996027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7344816" cy="2050690"/>
          </a:xfrm>
          <a:prstGeom prst="rect">
            <a:avLst/>
          </a:prstGeom>
        </p:spPr>
        <p:txBody>
          <a:bodyPr wrap="square">
            <a:spAutoFit/>
          </a:bodyPr>
          <a:lstStyle/>
          <a:p>
            <a:pPr>
              <a:lnSpc>
                <a:spcPct val="107000"/>
              </a:lnSpc>
              <a:spcAft>
                <a:spcPts val="800"/>
              </a:spcAft>
            </a:pPr>
            <a:r>
              <a:rPr lang="en-GB" sz="2400" dirty="0" smtClean="0">
                <a:ea typeface="Calibri"/>
                <a:cs typeface="Times New Roman"/>
              </a:rPr>
              <a:t>Now </a:t>
            </a:r>
            <a:r>
              <a:rPr lang="en-GB" sz="2400" b="1" dirty="0" smtClean="0">
                <a:ea typeface="Calibri"/>
                <a:cs typeface="Times New Roman"/>
              </a:rPr>
              <a:t>the centurion and those who were with him </a:t>
            </a:r>
            <a:r>
              <a:rPr lang="en-GB" sz="2400" dirty="0" smtClean="0">
                <a:ea typeface="Calibri"/>
                <a:cs typeface="Times New Roman"/>
              </a:rPr>
              <a:t>watching Jesus, when they saw the earthquake and the things that were done, </a:t>
            </a:r>
            <a:r>
              <a:rPr lang="en-GB" sz="2400" b="1" dirty="0" smtClean="0">
                <a:ea typeface="Calibri"/>
                <a:cs typeface="Times New Roman"/>
              </a:rPr>
              <a:t>were terrified, saying, “Truly this man was the Son of God!”</a:t>
            </a:r>
            <a:r>
              <a:rPr lang="en-GB" sz="2400" b="1" dirty="0" smtClean="0">
                <a:ea typeface="Calibri"/>
                <a:cs typeface="Calibri"/>
              </a:rPr>
              <a:t> The Centurion glorified God, saying, “Certainly this was a righteous man.” </a:t>
            </a:r>
          </a:p>
        </p:txBody>
      </p:sp>
      <p:sp>
        <p:nvSpPr>
          <p:cNvPr id="3" name="Rectangle 2"/>
          <p:cNvSpPr/>
          <p:nvPr/>
        </p:nvSpPr>
        <p:spPr>
          <a:xfrm>
            <a:off x="323528" y="3284984"/>
            <a:ext cx="6912768" cy="3338799"/>
          </a:xfrm>
          <a:prstGeom prst="rect">
            <a:avLst/>
          </a:prstGeom>
        </p:spPr>
        <p:txBody>
          <a:bodyPr wrap="square">
            <a:spAutoFit/>
          </a:bodyPr>
          <a:lstStyle/>
          <a:p>
            <a:pPr lvl="0">
              <a:lnSpc>
                <a:spcPct val="107000"/>
              </a:lnSpc>
              <a:spcAft>
                <a:spcPts val="800"/>
              </a:spcAft>
            </a:pPr>
            <a:r>
              <a:rPr lang="en-GB" sz="2400" b="1" dirty="0">
                <a:solidFill>
                  <a:prstClr val="black"/>
                </a:solidFill>
                <a:ea typeface="Calibri"/>
                <a:cs typeface="Calibri"/>
              </a:rPr>
              <a:t>All the multitudes </a:t>
            </a:r>
            <a:r>
              <a:rPr lang="en-GB" sz="2400" dirty="0">
                <a:solidFill>
                  <a:prstClr val="black"/>
                </a:solidFill>
                <a:ea typeface="Calibri"/>
                <a:cs typeface="Calibri"/>
              </a:rPr>
              <a:t>that came together to see this, when they saw the things that were done, </a:t>
            </a:r>
            <a:r>
              <a:rPr lang="en-GB" sz="2400" b="1" dirty="0">
                <a:solidFill>
                  <a:prstClr val="black"/>
                </a:solidFill>
                <a:ea typeface="Calibri"/>
                <a:cs typeface="Calibri"/>
              </a:rPr>
              <a:t>returned home beating their breasts.</a:t>
            </a:r>
            <a:endParaRPr lang="en-GB" sz="2400" b="1" dirty="0">
              <a:solidFill>
                <a:prstClr val="black"/>
              </a:solidFill>
              <a:ea typeface="Calibri"/>
              <a:cs typeface="Times New Roman"/>
            </a:endParaRPr>
          </a:p>
          <a:p>
            <a:pPr lvl="0">
              <a:lnSpc>
                <a:spcPct val="107000"/>
              </a:lnSpc>
              <a:spcAft>
                <a:spcPts val="800"/>
              </a:spcAft>
            </a:pPr>
            <a:r>
              <a:rPr lang="en-GB" sz="2400" b="1" dirty="0">
                <a:solidFill>
                  <a:prstClr val="black"/>
                </a:solidFill>
                <a:ea typeface="Calibri"/>
                <a:cs typeface="Calibri"/>
              </a:rPr>
              <a:t>All his acquaintances and m</a:t>
            </a:r>
            <a:r>
              <a:rPr lang="en-GB" sz="2400" b="1" dirty="0">
                <a:solidFill>
                  <a:prstClr val="black"/>
                </a:solidFill>
                <a:ea typeface="Calibri"/>
                <a:cs typeface="Times New Roman"/>
              </a:rPr>
              <a:t>any women who had followed Jesus from Galilee, serving him, were there watching from </a:t>
            </a:r>
            <a:r>
              <a:rPr lang="en-GB" sz="2400" b="1" dirty="0">
                <a:solidFill>
                  <a:prstClr val="black"/>
                </a:solidFill>
                <a:ea typeface="Calibri"/>
                <a:cs typeface="Calibri"/>
              </a:rPr>
              <a:t>a distance.</a:t>
            </a:r>
            <a:r>
              <a:rPr lang="en-GB" sz="2400" b="1" dirty="0">
                <a:solidFill>
                  <a:prstClr val="black"/>
                </a:solidFill>
                <a:ea typeface="Calibri"/>
                <a:cs typeface="Times New Roman"/>
              </a:rPr>
              <a:t>  Among them were Mary Magdalene, Mary the mother of James and </a:t>
            </a:r>
            <a:r>
              <a:rPr lang="en-GB" sz="2400" b="1" dirty="0" err="1">
                <a:solidFill>
                  <a:prstClr val="black"/>
                </a:solidFill>
                <a:ea typeface="Calibri"/>
                <a:cs typeface="Times New Roman"/>
              </a:rPr>
              <a:t>Joses</a:t>
            </a:r>
            <a:r>
              <a:rPr lang="en-GB" sz="2400" b="1" dirty="0">
                <a:solidFill>
                  <a:prstClr val="black"/>
                </a:solidFill>
                <a:ea typeface="Calibri"/>
                <a:cs typeface="Times New Roman"/>
              </a:rPr>
              <a:t>, and the mother of the sons of Zebedee.</a:t>
            </a:r>
          </a:p>
        </p:txBody>
      </p:sp>
      <p:sp>
        <p:nvSpPr>
          <p:cNvPr id="4" name="Rectangle 3"/>
          <p:cNvSpPr/>
          <p:nvPr/>
        </p:nvSpPr>
        <p:spPr>
          <a:xfrm>
            <a:off x="1619672" y="378211"/>
            <a:ext cx="3650038" cy="523220"/>
          </a:xfrm>
          <a:prstGeom prst="rect">
            <a:avLst/>
          </a:prstGeom>
        </p:spPr>
        <p:txBody>
          <a:bodyPr wrap="none">
            <a:spAutoFit/>
          </a:bodyPr>
          <a:lstStyle/>
          <a:p>
            <a:r>
              <a:rPr lang="en-GB" sz="2800" b="1" dirty="0"/>
              <a:t>5.   </a:t>
            </a:r>
            <a:r>
              <a:rPr lang="en-GB" sz="2800" b="1" dirty="0" smtClean="0"/>
              <a:t>Differing </a:t>
            </a:r>
            <a:r>
              <a:rPr lang="en-GB" sz="2800" b="1" dirty="0"/>
              <a:t>Responses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126" y="798385"/>
            <a:ext cx="7128792" cy="3144194"/>
          </a:xfrm>
          <a:prstGeom prst="rect">
            <a:avLst/>
          </a:prstGeom>
        </p:spPr>
        <p:txBody>
          <a:bodyPr wrap="square">
            <a:spAutoFit/>
          </a:bodyPr>
          <a:lstStyle/>
          <a:p>
            <a:pPr>
              <a:lnSpc>
                <a:spcPct val="107000"/>
              </a:lnSpc>
              <a:spcAft>
                <a:spcPts val="800"/>
              </a:spcAft>
            </a:pPr>
            <a:r>
              <a:rPr lang="en-GB" sz="2000" dirty="0" smtClean="0">
                <a:ea typeface="Calibri"/>
                <a:cs typeface="Calibri"/>
              </a:rPr>
              <a:t>Because it was the </a:t>
            </a:r>
            <a:r>
              <a:rPr lang="en-GB" sz="2000" b="1" dirty="0" smtClean="0">
                <a:ea typeface="Calibri"/>
                <a:cs typeface="Calibri"/>
              </a:rPr>
              <a:t>Preparation Day for the Sabbath</a:t>
            </a:r>
            <a:r>
              <a:rPr lang="en-GB" sz="2000" dirty="0" smtClean="0">
                <a:ea typeface="Calibri"/>
                <a:cs typeface="Calibri"/>
              </a:rPr>
              <a:t>, (a special Sabbath) </a:t>
            </a:r>
            <a:r>
              <a:rPr lang="en-GB" sz="2000" b="1" dirty="0" smtClean="0">
                <a:ea typeface="Calibri"/>
                <a:cs typeface="Calibri"/>
              </a:rPr>
              <a:t>the Jews asked Pilate that their legs might be broken and their bodies be removed from the crosses and taken away</a:t>
            </a:r>
            <a:r>
              <a:rPr lang="en-GB" sz="2000" dirty="0" smtClean="0">
                <a:ea typeface="Calibri"/>
                <a:cs typeface="Calibri"/>
              </a:rPr>
              <a:t>. </a:t>
            </a:r>
            <a:r>
              <a:rPr lang="en-GB" sz="2000" b="1" baseline="30000" dirty="0" smtClean="0">
                <a:ea typeface="Calibri"/>
                <a:cs typeface="Calibri"/>
              </a:rPr>
              <a:t> </a:t>
            </a:r>
            <a:r>
              <a:rPr lang="en-GB" sz="2000" dirty="0" smtClean="0">
                <a:ea typeface="Calibri"/>
                <a:cs typeface="Calibri"/>
              </a:rPr>
              <a:t>Therefore the soldiers came, and broke the legs of the first, and of the other who was crucified with him; </a:t>
            </a:r>
            <a:r>
              <a:rPr lang="en-GB" sz="2000" b="1" dirty="0" smtClean="0">
                <a:ea typeface="Calibri"/>
                <a:cs typeface="Calibri"/>
              </a:rPr>
              <a:t>but when they came to Jesus, and saw that he was already dead, they didn’t break his legs.</a:t>
            </a:r>
            <a:r>
              <a:rPr lang="en-GB" sz="2000" dirty="0" smtClean="0">
                <a:ea typeface="Calibri"/>
                <a:cs typeface="Calibri"/>
              </a:rPr>
              <a:t> </a:t>
            </a:r>
            <a:r>
              <a:rPr lang="en-GB" sz="2000" b="1" baseline="30000" dirty="0" smtClean="0">
                <a:ea typeface="Calibri"/>
                <a:cs typeface="Calibri"/>
              </a:rPr>
              <a:t> </a:t>
            </a:r>
            <a:r>
              <a:rPr lang="en-GB" sz="2000" b="1" dirty="0">
                <a:solidFill>
                  <a:prstClr val="black"/>
                </a:solidFill>
                <a:ea typeface="Calibri"/>
                <a:cs typeface="Calibri"/>
              </a:rPr>
              <a:t>For these things happened that the Scripture might be fulfilled, “A bone of him will not be broken.”</a:t>
            </a:r>
            <a:r>
              <a:rPr lang="en-GB" sz="2000" dirty="0">
                <a:solidFill>
                  <a:prstClr val="black"/>
                </a:solidFill>
                <a:ea typeface="Calibri"/>
                <a:cs typeface="Calibri"/>
              </a:rPr>
              <a:t> </a:t>
            </a:r>
            <a:endParaRPr lang="en-GB" sz="2000" dirty="0"/>
          </a:p>
          <a:p>
            <a:pPr>
              <a:lnSpc>
                <a:spcPct val="107000"/>
              </a:lnSpc>
              <a:spcAft>
                <a:spcPts val="800"/>
              </a:spcAft>
            </a:pPr>
            <a:endParaRPr lang="en-GB" sz="2000" dirty="0">
              <a:ea typeface="Calibri"/>
              <a:cs typeface="Times New Roman"/>
            </a:endParaRPr>
          </a:p>
        </p:txBody>
      </p:sp>
      <p:sp>
        <p:nvSpPr>
          <p:cNvPr id="3" name="Rectangle 2"/>
          <p:cNvSpPr/>
          <p:nvPr/>
        </p:nvSpPr>
        <p:spPr>
          <a:xfrm>
            <a:off x="328354" y="3575338"/>
            <a:ext cx="7488832" cy="707886"/>
          </a:xfrm>
          <a:prstGeom prst="rect">
            <a:avLst/>
          </a:prstGeom>
        </p:spPr>
        <p:txBody>
          <a:bodyPr wrap="square">
            <a:spAutoFit/>
          </a:bodyPr>
          <a:lstStyle/>
          <a:p>
            <a:r>
              <a:rPr lang="en-GB" sz="2000" dirty="0">
                <a:solidFill>
                  <a:srgbClr val="000000"/>
                </a:solidFill>
              </a:rPr>
              <a:t>They shall </a:t>
            </a:r>
            <a:r>
              <a:rPr lang="en-GB" sz="2000" dirty="0" smtClean="0">
                <a:solidFill>
                  <a:srgbClr val="000000"/>
                </a:solidFill>
              </a:rPr>
              <a:t>… not break </a:t>
            </a:r>
            <a:r>
              <a:rPr lang="en-GB" sz="2000" dirty="0">
                <a:solidFill>
                  <a:srgbClr val="000000"/>
                </a:solidFill>
              </a:rPr>
              <a:t>a bone of it. According to all the statute of the Passover they shall keep it</a:t>
            </a:r>
            <a:r>
              <a:rPr lang="en-GB" sz="2000" dirty="0" smtClean="0">
                <a:solidFill>
                  <a:srgbClr val="000000"/>
                </a:solidFill>
              </a:rPr>
              <a:t>. Num. 9:12</a:t>
            </a:r>
            <a:endParaRPr lang="en-GB" sz="2000" dirty="0"/>
          </a:p>
        </p:txBody>
      </p:sp>
      <p:sp>
        <p:nvSpPr>
          <p:cNvPr id="5" name="Rectangle 4"/>
          <p:cNvSpPr/>
          <p:nvPr/>
        </p:nvSpPr>
        <p:spPr>
          <a:xfrm>
            <a:off x="340724" y="4408075"/>
            <a:ext cx="7552242" cy="400110"/>
          </a:xfrm>
          <a:prstGeom prst="rect">
            <a:avLst/>
          </a:prstGeom>
        </p:spPr>
        <p:txBody>
          <a:bodyPr wrap="square">
            <a:spAutoFit/>
          </a:bodyPr>
          <a:lstStyle/>
          <a:p>
            <a:r>
              <a:rPr lang="en-GB" sz="2000" dirty="0" smtClean="0">
                <a:solidFill>
                  <a:srgbClr val="000000"/>
                </a:solidFill>
              </a:rPr>
              <a:t>... </a:t>
            </a:r>
            <a:r>
              <a:rPr lang="en-GB" sz="2000" dirty="0">
                <a:solidFill>
                  <a:srgbClr val="000000"/>
                </a:solidFill>
              </a:rPr>
              <a:t>Do not break any of its bones. </a:t>
            </a:r>
            <a:r>
              <a:rPr lang="en-GB" sz="2000" dirty="0" smtClean="0">
                <a:solidFill>
                  <a:srgbClr val="000000"/>
                </a:solidFill>
              </a:rPr>
              <a:t>Ex.12:46</a:t>
            </a:r>
            <a:endParaRPr lang="en-GB" sz="2000" dirty="0"/>
          </a:p>
        </p:txBody>
      </p:sp>
      <p:sp>
        <p:nvSpPr>
          <p:cNvPr id="6" name="Rectangle 5"/>
          <p:cNvSpPr/>
          <p:nvPr/>
        </p:nvSpPr>
        <p:spPr>
          <a:xfrm>
            <a:off x="328354" y="5013176"/>
            <a:ext cx="7120194" cy="707886"/>
          </a:xfrm>
          <a:prstGeom prst="rect">
            <a:avLst/>
          </a:prstGeom>
        </p:spPr>
        <p:txBody>
          <a:bodyPr wrap="square">
            <a:spAutoFit/>
          </a:bodyPr>
          <a:lstStyle/>
          <a:p>
            <a:r>
              <a:rPr lang="en-GB" sz="2000" dirty="0">
                <a:solidFill>
                  <a:srgbClr val="000000"/>
                </a:solidFill>
              </a:rPr>
              <a:t>Many are the afflictions of the </a:t>
            </a:r>
            <a:r>
              <a:rPr lang="en-GB" sz="2000" dirty="0" smtClean="0">
                <a:solidFill>
                  <a:srgbClr val="000000"/>
                </a:solidFill>
              </a:rPr>
              <a:t>righteous,</a:t>
            </a:r>
            <a:r>
              <a:rPr lang="en-GB" sz="2000" dirty="0" smtClean="0"/>
              <a:t> </a:t>
            </a:r>
            <a:r>
              <a:rPr lang="en-GB" sz="2000" dirty="0" smtClean="0">
                <a:solidFill>
                  <a:srgbClr val="000000"/>
                </a:solidFill>
              </a:rPr>
              <a:t>but </a:t>
            </a:r>
            <a:r>
              <a:rPr lang="en-GB" sz="2000" dirty="0">
                <a:solidFill>
                  <a:srgbClr val="000000"/>
                </a:solidFill>
              </a:rPr>
              <a:t>Yahweh </a:t>
            </a:r>
            <a:r>
              <a:rPr lang="en-GB" sz="2000" dirty="0" smtClean="0">
                <a:solidFill>
                  <a:srgbClr val="000000"/>
                </a:solidFill>
              </a:rPr>
              <a:t>… </a:t>
            </a:r>
            <a:r>
              <a:rPr lang="en-GB" sz="2000" dirty="0">
                <a:solidFill>
                  <a:srgbClr val="000000"/>
                </a:solidFill>
              </a:rPr>
              <a:t>protects all of his </a:t>
            </a:r>
            <a:r>
              <a:rPr lang="en-GB" sz="2000" dirty="0" smtClean="0">
                <a:solidFill>
                  <a:srgbClr val="000000"/>
                </a:solidFill>
              </a:rPr>
              <a:t>bones. Not </a:t>
            </a:r>
            <a:r>
              <a:rPr lang="en-GB" sz="2000" dirty="0">
                <a:solidFill>
                  <a:srgbClr val="000000"/>
                </a:solidFill>
              </a:rPr>
              <a:t>one of them is broken</a:t>
            </a:r>
            <a:r>
              <a:rPr lang="en-GB" sz="2000" dirty="0" smtClean="0">
                <a:solidFill>
                  <a:srgbClr val="000000"/>
                </a:solidFill>
              </a:rPr>
              <a:t>. Psalm 34:19-20</a:t>
            </a:r>
            <a:endParaRPr lang="en-GB" sz="2000" dirty="0"/>
          </a:p>
        </p:txBody>
      </p:sp>
      <p:sp>
        <p:nvSpPr>
          <p:cNvPr id="4" name="Rectangle 3"/>
          <p:cNvSpPr/>
          <p:nvPr/>
        </p:nvSpPr>
        <p:spPr>
          <a:xfrm>
            <a:off x="395536" y="5907914"/>
            <a:ext cx="7497430" cy="400110"/>
          </a:xfrm>
          <a:prstGeom prst="rect">
            <a:avLst/>
          </a:prstGeom>
        </p:spPr>
        <p:txBody>
          <a:bodyPr wrap="square">
            <a:spAutoFit/>
          </a:bodyPr>
          <a:lstStyle/>
          <a:p>
            <a:r>
              <a:rPr lang="en-GB" sz="2000" b="1" dirty="0">
                <a:solidFill>
                  <a:srgbClr val="000000"/>
                </a:solidFill>
              </a:rPr>
              <a:t>Christ</a:t>
            </a:r>
            <a:r>
              <a:rPr lang="en-GB" sz="2000" dirty="0">
                <a:solidFill>
                  <a:srgbClr val="000000"/>
                </a:solidFill>
              </a:rPr>
              <a:t>, </a:t>
            </a:r>
            <a:r>
              <a:rPr lang="en-GB" sz="2000" b="1" dirty="0">
                <a:solidFill>
                  <a:srgbClr val="000000"/>
                </a:solidFill>
              </a:rPr>
              <a:t>our</a:t>
            </a:r>
            <a:r>
              <a:rPr lang="en-GB" sz="2000" dirty="0">
                <a:solidFill>
                  <a:srgbClr val="000000"/>
                </a:solidFill>
              </a:rPr>
              <a:t> </a:t>
            </a:r>
            <a:r>
              <a:rPr lang="en-GB" sz="2000" b="1" dirty="0">
                <a:solidFill>
                  <a:srgbClr val="000000"/>
                </a:solidFill>
              </a:rPr>
              <a:t>Passover, has been sacrificed in our place</a:t>
            </a:r>
            <a:r>
              <a:rPr lang="en-GB" sz="2000" b="1" dirty="0" smtClean="0">
                <a:solidFill>
                  <a:srgbClr val="000000"/>
                </a:solidFill>
              </a:rPr>
              <a:t>. </a:t>
            </a:r>
            <a:r>
              <a:rPr lang="en-GB" sz="2000" dirty="0" smtClean="0">
                <a:solidFill>
                  <a:srgbClr val="000000"/>
                </a:solidFill>
              </a:rPr>
              <a:t>1Cor. 5 :7</a:t>
            </a:r>
            <a:r>
              <a:rPr lang="en-GB" sz="2000" dirty="0">
                <a:solidFill>
                  <a:srgbClr val="000000"/>
                </a:solidFill>
              </a:rPr>
              <a:t> </a:t>
            </a:r>
            <a:endParaRPr lang="en-GB"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404" y="836712"/>
            <a:ext cx="7056784" cy="1080296"/>
          </a:xfrm>
          <a:prstGeom prst="rect">
            <a:avLst/>
          </a:prstGeom>
        </p:spPr>
        <p:txBody>
          <a:bodyPr wrap="square">
            <a:spAutoFit/>
          </a:bodyPr>
          <a:lstStyle/>
          <a:p>
            <a:pPr lvl="0">
              <a:lnSpc>
                <a:spcPct val="107000"/>
              </a:lnSpc>
              <a:spcAft>
                <a:spcPts val="800"/>
              </a:spcAft>
            </a:pPr>
            <a:r>
              <a:rPr lang="en-GB" sz="2000" dirty="0">
                <a:solidFill>
                  <a:prstClr val="black"/>
                </a:solidFill>
                <a:ea typeface="Calibri"/>
                <a:cs typeface="Calibri"/>
              </a:rPr>
              <a:t>However </a:t>
            </a:r>
            <a:r>
              <a:rPr lang="en-GB" sz="2000" b="1" dirty="0">
                <a:solidFill>
                  <a:prstClr val="black"/>
                </a:solidFill>
                <a:ea typeface="Calibri"/>
                <a:cs typeface="Calibri"/>
              </a:rPr>
              <a:t>one of the soldiers pierced his side with a spear, and immediately blood and water came out.</a:t>
            </a:r>
            <a:r>
              <a:rPr lang="en-GB" sz="2000" dirty="0">
                <a:solidFill>
                  <a:prstClr val="black"/>
                </a:solidFill>
                <a:ea typeface="Calibri"/>
                <a:cs typeface="Calibri"/>
              </a:rPr>
              <a:t> </a:t>
            </a:r>
            <a:r>
              <a:rPr lang="en-GB" sz="2000" b="1" baseline="30000" dirty="0">
                <a:solidFill>
                  <a:prstClr val="black"/>
                </a:solidFill>
                <a:ea typeface="Calibri"/>
                <a:cs typeface="Calibri"/>
              </a:rPr>
              <a:t> </a:t>
            </a:r>
            <a:r>
              <a:rPr lang="en-GB" sz="2000" dirty="0">
                <a:solidFill>
                  <a:prstClr val="black"/>
                </a:solidFill>
                <a:ea typeface="Calibri"/>
                <a:cs typeface="Calibri"/>
              </a:rPr>
              <a:t>Again another Scripture says</a:t>
            </a:r>
            <a:r>
              <a:rPr lang="en-GB" sz="2000" b="1" dirty="0">
                <a:solidFill>
                  <a:prstClr val="black"/>
                </a:solidFill>
                <a:ea typeface="Calibri"/>
                <a:cs typeface="Calibri"/>
              </a:rPr>
              <a:t>, “They will look on him whom they pierced</a:t>
            </a:r>
            <a:r>
              <a:rPr lang="en-GB" sz="2000" b="1" dirty="0" smtClean="0">
                <a:solidFill>
                  <a:prstClr val="black"/>
                </a:solidFill>
                <a:ea typeface="Calibri"/>
                <a:cs typeface="Calibri"/>
              </a:rPr>
              <a:t>.”</a:t>
            </a:r>
            <a:endParaRPr lang="en-GB" sz="2000" dirty="0">
              <a:solidFill>
                <a:prstClr val="black"/>
              </a:solidFill>
              <a:ea typeface="Calibri"/>
              <a:cs typeface="Times New Roman"/>
            </a:endParaRPr>
          </a:p>
        </p:txBody>
      </p:sp>
      <p:sp>
        <p:nvSpPr>
          <p:cNvPr id="3" name="Rectangle 2"/>
          <p:cNvSpPr/>
          <p:nvPr/>
        </p:nvSpPr>
        <p:spPr>
          <a:xfrm>
            <a:off x="395536" y="5589240"/>
            <a:ext cx="6552728" cy="707886"/>
          </a:xfrm>
          <a:prstGeom prst="rect">
            <a:avLst/>
          </a:prstGeom>
        </p:spPr>
        <p:txBody>
          <a:bodyPr wrap="square">
            <a:spAutoFit/>
          </a:bodyPr>
          <a:lstStyle/>
          <a:p>
            <a:r>
              <a:rPr lang="en-GB" sz="2000" b="1" dirty="0">
                <a:solidFill>
                  <a:prstClr val="black"/>
                </a:solidFill>
                <a:ea typeface="Calibri"/>
                <a:cs typeface="Calibri"/>
              </a:rPr>
              <a:t>He who has seen has testified</a:t>
            </a:r>
            <a:r>
              <a:rPr lang="en-GB" sz="2000" dirty="0">
                <a:solidFill>
                  <a:prstClr val="black"/>
                </a:solidFill>
                <a:ea typeface="Calibri"/>
                <a:cs typeface="Calibri"/>
              </a:rPr>
              <a:t>, and his testimony is true. He knows that he tells the truth, </a:t>
            </a:r>
            <a:r>
              <a:rPr lang="en-GB" sz="2000" b="1" dirty="0">
                <a:solidFill>
                  <a:prstClr val="black"/>
                </a:solidFill>
                <a:ea typeface="Calibri"/>
                <a:cs typeface="Calibri"/>
              </a:rPr>
              <a:t>that you may believe</a:t>
            </a:r>
            <a:r>
              <a:rPr lang="en-GB" sz="2000" dirty="0">
                <a:solidFill>
                  <a:prstClr val="black"/>
                </a:solidFill>
                <a:ea typeface="Calibri"/>
                <a:cs typeface="Calibri"/>
              </a:rPr>
              <a:t>. </a:t>
            </a:r>
            <a:r>
              <a:rPr lang="en-GB" sz="2000" dirty="0" smtClean="0">
                <a:solidFill>
                  <a:prstClr val="black"/>
                </a:solidFill>
                <a:ea typeface="Calibri"/>
                <a:cs typeface="Calibri"/>
              </a:rPr>
              <a:t>Jn. 19:35</a:t>
            </a:r>
            <a:endParaRPr lang="en-GB" sz="2000" dirty="0"/>
          </a:p>
        </p:txBody>
      </p:sp>
      <p:sp>
        <p:nvSpPr>
          <p:cNvPr id="4" name="Rectangle 3"/>
          <p:cNvSpPr/>
          <p:nvPr/>
        </p:nvSpPr>
        <p:spPr>
          <a:xfrm>
            <a:off x="395536" y="2862013"/>
            <a:ext cx="6951900" cy="707886"/>
          </a:xfrm>
          <a:prstGeom prst="rect">
            <a:avLst/>
          </a:prstGeom>
        </p:spPr>
        <p:txBody>
          <a:bodyPr wrap="square">
            <a:spAutoFit/>
          </a:bodyPr>
          <a:lstStyle/>
          <a:p>
            <a:r>
              <a:rPr lang="en-GB" sz="2000" dirty="0">
                <a:solidFill>
                  <a:srgbClr val="000000"/>
                </a:solidFill>
                <a:latin typeface="Calibri" panose="020F0502020204030204" pitchFamily="34" charset="0"/>
                <a:cs typeface="Calibri" panose="020F0502020204030204" pitchFamily="34" charset="0"/>
              </a:rPr>
              <a:t>For dogs have surrounded </a:t>
            </a:r>
            <a:r>
              <a:rPr lang="en-GB" sz="2000" dirty="0" smtClean="0">
                <a:solidFill>
                  <a:srgbClr val="000000"/>
                </a:solidFill>
                <a:latin typeface="Calibri" panose="020F0502020204030204" pitchFamily="34" charset="0"/>
                <a:cs typeface="Calibri" panose="020F0502020204030204" pitchFamily="34" charset="0"/>
              </a:rPr>
              <a:t>me.</a:t>
            </a:r>
            <a:r>
              <a:rPr lang="en-GB" sz="2000" dirty="0" smtClean="0">
                <a:latin typeface="Calibri" panose="020F0502020204030204" pitchFamily="34" charset="0"/>
                <a:cs typeface="Calibri" panose="020F0502020204030204" pitchFamily="34" charset="0"/>
              </a:rPr>
              <a:t> </a:t>
            </a:r>
            <a:r>
              <a:rPr lang="en-GB" sz="2000" dirty="0" smtClean="0">
                <a:solidFill>
                  <a:srgbClr val="000000"/>
                </a:solidFill>
                <a:latin typeface="Calibri" panose="020F0502020204030204" pitchFamily="34" charset="0"/>
                <a:cs typeface="Calibri" panose="020F0502020204030204" pitchFamily="34" charset="0"/>
              </a:rPr>
              <a:t>A </a:t>
            </a:r>
            <a:r>
              <a:rPr lang="en-GB" sz="2000" dirty="0">
                <a:solidFill>
                  <a:srgbClr val="000000"/>
                </a:solidFill>
                <a:latin typeface="Calibri" panose="020F0502020204030204" pitchFamily="34" charset="0"/>
                <a:cs typeface="Calibri" panose="020F0502020204030204" pitchFamily="34" charset="0"/>
              </a:rPr>
              <a:t>company of evildoers have enclosed </a:t>
            </a:r>
            <a:r>
              <a:rPr lang="en-GB" sz="2000" dirty="0" smtClean="0">
                <a:solidFill>
                  <a:srgbClr val="000000"/>
                </a:solidFill>
                <a:latin typeface="Calibri" panose="020F0502020204030204" pitchFamily="34" charset="0"/>
                <a:cs typeface="Calibri" panose="020F0502020204030204" pitchFamily="34" charset="0"/>
              </a:rPr>
              <a:t>me. </a:t>
            </a:r>
            <a:r>
              <a:rPr lang="en-GB" sz="2000" b="1" dirty="0" smtClean="0">
                <a:solidFill>
                  <a:srgbClr val="000000"/>
                </a:solidFill>
                <a:latin typeface="Calibri" panose="020F0502020204030204" pitchFamily="34" charset="0"/>
                <a:cs typeface="Calibri" panose="020F0502020204030204" pitchFamily="34" charset="0"/>
              </a:rPr>
              <a:t>They </a:t>
            </a:r>
            <a:r>
              <a:rPr lang="en-GB" sz="2000" b="1" dirty="0">
                <a:solidFill>
                  <a:srgbClr val="000000"/>
                </a:solidFill>
                <a:latin typeface="Calibri" panose="020F0502020204030204" pitchFamily="34" charset="0"/>
                <a:cs typeface="Calibri" panose="020F0502020204030204" pitchFamily="34" charset="0"/>
              </a:rPr>
              <a:t>have pierced my hands and feet</a:t>
            </a:r>
            <a:r>
              <a:rPr lang="en-GB" sz="2000" dirty="0" smtClean="0">
                <a:solidFill>
                  <a:srgbClr val="000000"/>
                </a:solidFill>
                <a:latin typeface="Calibri" panose="020F0502020204030204" pitchFamily="34" charset="0"/>
                <a:cs typeface="Calibri" panose="020F0502020204030204" pitchFamily="34" charset="0"/>
              </a:rPr>
              <a:t>. Psalm 22:16</a:t>
            </a:r>
            <a:endParaRPr lang="en-GB" sz="2000" dirty="0">
              <a:latin typeface="Calibri" panose="020F0502020204030204" pitchFamily="34" charset="0"/>
              <a:cs typeface="Calibri" panose="020F0502020204030204" pitchFamily="34" charset="0"/>
            </a:endParaRPr>
          </a:p>
        </p:txBody>
      </p:sp>
      <p:sp>
        <p:nvSpPr>
          <p:cNvPr id="5" name="Rectangle 4"/>
          <p:cNvSpPr/>
          <p:nvPr/>
        </p:nvSpPr>
        <p:spPr>
          <a:xfrm>
            <a:off x="395536" y="3645024"/>
            <a:ext cx="6795931" cy="1631216"/>
          </a:xfrm>
          <a:prstGeom prst="rect">
            <a:avLst/>
          </a:prstGeom>
        </p:spPr>
        <p:txBody>
          <a:bodyPr wrap="square">
            <a:spAutoFit/>
          </a:bodyPr>
          <a:lstStyle/>
          <a:p>
            <a:r>
              <a:rPr lang="en-GB" sz="2000" dirty="0" smtClean="0">
                <a:solidFill>
                  <a:srgbClr val="000000"/>
                </a:solidFill>
              </a:rPr>
              <a:t>I </a:t>
            </a:r>
            <a:r>
              <a:rPr lang="en-GB" sz="2000" dirty="0">
                <a:solidFill>
                  <a:srgbClr val="000000"/>
                </a:solidFill>
              </a:rPr>
              <a:t>will pour on David’s house, and on the inhabitants of Jerusalem, the spirit of grace and of supplication; and </a:t>
            </a:r>
            <a:r>
              <a:rPr lang="en-GB" sz="2000" b="1" dirty="0">
                <a:solidFill>
                  <a:srgbClr val="000000"/>
                </a:solidFill>
              </a:rPr>
              <a:t>they will look to </a:t>
            </a:r>
            <a:r>
              <a:rPr lang="en-GB" sz="2000" b="1" dirty="0" smtClean="0">
                <a:solidFill>
                  <a:srgbClr val="000000"/>
                </a:solidFill>
              </a:rPr>
              <a:t>whom </a:t>
            </a:r>
            <a:r>
              <a:rPr lang="en-GB" sz="2000" b="1" dirty="0">
                <a:solidFill>
                  <a:srgbClr val="000000"/>
                </a:solidFill>
              </a:rPr>
              <a:t>they have pierced; and they shall mourn for him, as one mourns for his only son</a:t>
            </a:r>
            <a:r>
              <a:rPr lang="en-GB" sz="2000" dirty="0">
                <a:solidFill>
                  <a:srgbClr val="000000"/>
                </a:solidFill>
              </a:rPr>
              <a:t>, and will grieve bitterly for him, as one grieves for his firstborn. </a:t>
            </a:r>
            <a:r>
              <a:rPr lang="en-GB" sz="2000" dirty="0" smtClean="0">
                <a:solidFill>
                  <a:srgbClr val="000000"/>
                </a:solidFill>
              </a:rPr>
              <a:t>Zech. 12:10</a:t>
            </a:r>
            <a:endParaRPr lang="en-GB" sz="2000" dirty="0"/>
          </a:p>
        </p:txBody>
      </p:sp>
      <p:sp>
        <p:nvSpPr>
          <p:cNvPr id="6" name="Rectangle 5"/>
          <p:cNvSpPr/>
          <p:nvPr/>
        </p:nvSpPr>
        <p:spPr>
          <a:xfrm>
            <a:off x="383671" y="2126252"/>
            <a:ext cx="6768752" cy="646331"/>
          </a:xfrm>
          <a:prstGeom prst="rect">
            <a:avLst/>
          </a:prstGeom>
        </p:spPr>
        <p:txBody>
          <a:bodyPr wrap="square">
            <a:spAutoFit/>
          </a:bodyPr>
          <a:lstStyle/>
          <a:p>
            <a:r>
              <a:rPr lang="en-GB" dirty="0">
                <a:solidFill>
                  <a:srgbClr val="000000"/>
                </a:solidFill>
                <a:latin typeface="system-ui"/>
              </a:rPr>
              <a:t>But he was pierced for our </a:t>
            </a:r>
            <a:r>
              <a:rPr lang="en-GB" dirty="0" smtClean="0">
                <a:solidFill>
                  <a:srgbClr val="000000"/>
                </a:solidFill>
                <a:latin typeface="system-ui"/>
              </a:rPr>
              <a:t>transgressions. He </a:t>
            </a:r>
            <a:r>
              <a:rPr lang="en-GB" dirty="0">
                <a:solidFill>
                  <a:srgbClr val="000000"/>
                </a:solidFill>
                <a:latin typeface="system-ui"/>
              </a:rPr>
              <a:t>was crushed for our iniquities</a:t>
            </a:r>
            <a:r>
              <a:rPr lang="en-GB" dirty="0" smtClean="0">
                <a:solidFill>
                  <a:srgbClr val="000000"/>
                </a:solidFill>
                <a:latin typeface="system-ui"/>
              </a:rPr>
              <a:t>. Isaiah 53: 5</a:t>
            </a:r>
            <a:endParaRPr lang="en-GB" dirty="0"/>
          </a:p>
        </p:txBody>
      </p:sp>
    </p:spTree>
    <p:extLst>
      <p:ext uri="{BB962C8B-B14F-4D97-AF65-F5344CB8AC3E}">
        <p14:creationId xmlns:p14="http://schemas.microsoft.com/office/powerpoint/2010/main" val="3956945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221088"/>
            <a:ext cx="7344816" cy="1938992"/>
          </a:xfrm>
          <a:prstGeom prst="rect">
            <a:avLst/>
          </a:prstGeom>
        </p:spPr>
        <p:txBody>
          <a:bodyPr wrap="square">
            <a:spAutoFit/>
          </a:bodyPr>
          <a:lstStyle/>
          <a:p>
            <a:pPr lvl="0"/>
            <a:r>
              <a:rPr lang="en-GB" sz="2000" dirty="0">
                <a:solidFill>
                  <a:srgbClr val="000000"/>
                </a:solidFill>
              </a:rPr>
              <a:t>Now on the last and greatest day of the feast, Jesus stood and cried out, “If anyone is thirsty, let him come to me and drink!</a:t>
            </a:r>
            <a:r>
              <a:rPr lang="en-GB" sz="2000" b="1" baseline="30000" dirty="0">
                <a:solidFill>
                  <a:srgbClr val="000000"/>
                </a:solidFill>
              </a:rPr>
              <a:t> </a:t>
            </a:r>
            <a:r>
              <a:rPr lang="en-GB" sz="2000" b="1" dirty="0">
                <a:solidFill>
                  <a:srgbClr val="000000"/>
                </a:solidFill>
              </a:rPr>
              <a:t>He who believes in me, as the Scripture has said, from within him will flow rivers of living water.”</a:t>
            </a:r>
            <a:r>
              <a:rPr lang="en-GB" sz="2000" dirty="0">
                <a:solidFill>
                  <a:srgbClr val="000000"/>
                </a:solidFill>
              </a:rPr>
              <a:t> But he said this about </a:t>
            </a:r>
            <a:r>
              <a:rPr lang="en-GB" sz="2000" b="1" dirty="0">
                <a:solidFill>
                  <a:srgbClr val="000000"/>
                </a:solidFill>
              </a:rPr>
              <a:t>the Spirit</a:t>
            </a:r>
            <a:r>
              <a:rPr lang="en-GB" sz="2000" dirty="0">
                <a:solidFill>
                  <a:srgbClr val="000000"/>
                </a:solidFill>
              </a:rPr>
              <a:t>, which those believing in him were to receive. For the Holy Spirit was not yet given, because </a:t>
            </a:r>
            <a:r>
              <a:rPr lang="en-GB" sz="2000" b="1" dirty="0">
                <a:solidFill>
                  <a:srgbClr val="000000"/>
                </a:solidFill>
              </a:rPr>
              <a:t>Jesus wasn’t yet glorified</a:t>
            </a:r>
            <a:r>
              <a:rPr lang="en-GB" sz="2000" dirty="0">
                <a:solidFill>
                  <a:srgbClr val="000000"/>
                </a:solidFill>
              </a:rPr>
              <a:t>. John 7: 37-39</a:t>
            </a:r>
            <a:endParaRPr lang="en-GB" sz="2000" dirty="0">
              <a:solidFill>
                <a:prstClr val="black"/>
              </a:solidFill>
            </a:endParaRPr>
          </a:p>
        </p:txBody>
      </p:sp>
      <p:sp>
        <p:nvSpPr>
          <p:cNvPr id="3" name="Rectangle 2"/>
          <p:cNvSpPr/>
          <p:nvPr/>
        </p:nvSpPr>
        <p:spPr>
          <a:xfrm>
            <a:off x="411813" y="1556792"/>
            <a:ext cx="7200800" cy="2246769"/>
          </a:xfrm>
          <a:prstGeom prst="rect">
            <a:avLst/>
          </a:prstGeom>
        </p:spPr>
        <p:txBody>
          <a:bodyPr wrap="square">
            <a:spAutoFit/>
          </a:bodyPr>
          <a:lstStyle/>
          <a:p>
            <a:r>
              <a:rPr lang="en-GB" sz="2000" dirty="0" smtClean="0">
                <a:solidFill>
                  <a:srgbClr val="000000"/>
                </a:solidFill>
              </a:rPr>
              <a:t>The </a:t>
            </a:r>
            <a:r>
              <a:rPr lang="en-GB" sz="2000" dirty="0">
                <a:solidFill>
                  <a:srgbClr val="000000"/>
                </a:solidFill>
              </a:rPr>
              <a:t>next day, he </a:t>
            </a:r>
            <a:r>
              <a:rPr lang="en-GB" sz="2000" dirty="0" smtClean="0">
                <a:solidFill>
                  <a:srgbClr val="000000"/>
                </a:solidFill>
              </a:rPr>
              <a:t>[John] saw </a:t>
            </a:r>
            <a:r>
              <a:rPr lang="en-GB" sz="2000" dirty="0">
                <a:solidFill>
                  <a:srgbClr val="000000"/>
                </a:solidFill>
              </a:rPr>
              <a:t>Jesus coming to him, and said, </a:t>
            </a:r>
            <a:r>
              <a:rPr lang="en-GB" sz="2000" b="1" dirty="0">
                <a:solidFill>
                  <a:srgbClr val="000000"/>
                </a:solidFill>
              </a:rPr>
              <a:t>“Behold</a:t>
            </a:r>
            <a:r>
              <a:rPr lang="en-GB" sz="2000" b="1" dirty="0" smtClean="0">
                <a:solidFill>
                  <a:srgbClr val="000000"/>
                </a:solidFill>
              </a:rPr>
              <a:t>,</a:t>
            </a:r>
            <a:r>
              <a:rPr lang="en-GB" sz="2000" b="1" baseline="30000" dirty="0" smtClean="0">
                <a:solidFill>
                  <a:srgbClr val="000000"/>
                </a:solidFill>
              </a:rPr>
              <a:t> </a:t>
            </a:r>
            <a:r>
              <a:rPr lang="en-GB" sz="2000" b="1" dirty="0">
                <a:solidFill>
                  <a:srgbClr val="000000"/>
                </a:solidFill>
              </a:rPr>
              <a:t> the Lamb of God, who takes away the sin of the world!</a:t>
            </a:r>
            <a:r>
              <a:rPr lang="en-GB" sz="2000" dirty="0">
                <a:solidFill>
                  <a:srgbClr val="000000"/>
                </a:solidFill>
              </a:rPr>
              <a:t> </a:t>
            </a:r>
            <a:r>
              <a:rPr lang="en-GB" sz="2000" dirty="0" smtClean="0">
                <a:solidFill>
                  <a:srgbClr val="000000"/>
                </a:solidFill>
              </a:rPr>
              <a:t>John </a:t>
            </a:r>
            <a:r>
              <a:rPr lang="en-GB" sz="2000" dirty="0">
                <a:solidFill>
                  <a:srgbClr val="000000"/>
                </a:solidFill>
              </a:rPr>
              <a:t>testified, saying, “I have seen the Spirit descending like a dove out of heaven, and it remained on </a:t>
            </a:r>
            <a:r>
              <a:rPr lang="en-GB" sz="2000" dirty="0" smtClean="0">
                <a:solidFill>
                  <a:srgbClr val="000000"/>
                </a:solidFill>
              </a:rPr>
              <a:t>him …</a:t>
            </a:r>
            <a:r>
              <a:rPr lang="en-GB" sz="2000" dirty="0">
                <a:solidFill>
                  <a:srgbClr val="000000"/>
                </a:solidFill>
              </a:rPr>
              <a:t> </a:t>
            </a:r>
            <a:r>
              <a:rPr lang="en-GB" sz="2000" dirty="0" smtClean="0">
                <a:solidFill>
                  <a:srgbClr val="000000"/>
                </a:solidFill>
              </a:rPr>
              <a:t>He </a:t>
            </a:r>
            <a:r>
              <a:rPr lang="en-GB" sz="2000" dirty="0">
                <a:solidFill>
                  <a:srgbClr val="000000"/>
                </a:solidFill>
              </a:rPr>
              <a:t>who sent me to baptize in water said to me, ‘On whomever you will see the Spirit descending and remaining on him is </a:t>
            </a:r>
            <a:r>
              <a:rPr lang="en-GB" sz="2000" b="1" dirty="0">
                <a:solidFill>
                  <a:srgbClr val="000000"/>
                </a:solidFill>
              </a:rPr>
              <a:t>he who baptizes in the Holy Spirit</a:t>
            </a:r>
            <a:r>
              <a:rPr lang="en-GB" sz="2000" dirty="0">
                <a:solidFill>
                  <a:srgbClr val="000000"/>
                </a:solidFill>
              </a:rPr>
              <a:t>.’ </a:t>
            </a:r>
            <a:r>
              <a:rPr lang="en-GB" sz="2000" dirty="0" smtClean="0">
                <a:solidFill>
                  <a:srgbClr val="000000"/>
                </a:solidFill>
              </a:rPr>
              <a:t>John 1: 29-33</a:t>
            </a:r>
            <a:endParaRPr lang="en-GB" sz="2000" dirty="0"/>
          </a:p>
        </p:txBody>
      </p:sp>
      <p:sp>
        <p:nvSpPr>
          <p:cNvPr id="4" name="TextBox 3"/>
          <p:cNvSpPr txBox="1"/>
          <p:nvPr/>
        </p:nvSpPr>
        <p:spPr>
          <a:xfrm>
            <a:off x="467544" y="764704"/>
            <a:ext cx="5935471" cy="461665"/>
          </a:xfrm>
          <a:prstGeom prst="rect">
            <a:avLst/>
          </a:prstGeom>
          <a:noFill/>
        </p:spPr>
        <p:txBody>
          <a:bodyPr wrap="none" rtlCol="0">
            <a:spAutoFit/>
          </a:bodyPr>
          <a:lstStyle/>
          <a:p>
            <a:r>
              <a:rPr lang="en-GB" sz="2400" b="1" dirty="0" smtClean="0"/>
              <a:t>Blood and Water – Atonement and Anointing</a:t>
            </a:r>
            <a:endParaRPr lang="en-GB" sz="2400" b="1" dirty="0"/>
          </a:p>
        </p:txBody>
      </p:sp>
    </p:spTree>
    <p:extLst>
      <p:ext uri="{BB962C8B-B14F-4D97-AF65-F5344CB8AC3E}">
        <p14:creationId xmlns:p14="http://schemas.microsoft.com/office/powerpoint/2010/main" val="378471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6462464" cy="5632311"/>
          </a:xfrm>
          <a:prstGeom prst="rect">
            <a:avLst/>
          </a:prstGeom>
        </p:spPr>
        <p:txBody>
          <a:bodyPr wrap="square">
            <a:spAutoFit/>
          </a:bodyPr>
          <a:lstStyle/>
          <a:p>
            <a:pPr lvl="0" fontAlgn="base">
              <a:spcBef>
                <a:spcPct val="0"/>
              </a:spcBef>
              <a:spcAft>
                <a:spcPct val="0"/>
              </a:spcAft>
            </a:pPr>
            <a:r>
              <a:rPr lang="en-GB" sz="2400" dirty="0">
                <a:solidFill>
                  <a:prstClr val="black"/>
                </a:solidFill>
                <a:latin typeface="Calibri" pitchFamily="34" charset="0"/>
                <a:ea typeface="Calibri" pitchFamily="34" charset="0"/>
                <a:cs typeface="Calibri" pitchFamily="34" charset="0"/>
              </a:rPr>
              <a:t>“</a:t>
            </a:r>
            <a:r>
              <a:rPr lang="en-GB" sz="2400" b="1" dirty="0">
                <a:solidFill>
                  <a:prstClr val="black"/>
                </a:solidFill>
                <a:latin typeface="Calibri" pitchFamily="34" charset="0"/>
                <a:ea typeface="Calibri" pitchFamily="34" charset="0"/>
                <a:cs typeface="Calibri" pitchFamily="34" charset="0"/>
              </a:rPr>
              <a:t>Pilate</a:t>
            </a:r>
            <a:r>
              <a:rPr lang="en-GB" sz="2400" dirty="0">
                <a:solidFill>
                  <a:prstClr val="black"/>
                </a:solidFill>
                <a:latin typeface="Calibri" pitchFamily="34" charset="0"/>
                <a:ea typeface="Calibri" pitchFamily="34" charset="0"/>
                <a:cs typeface="Calibri" pitchFamily="34" charset="0"/>
              </a:rPr>
              <a:t> wrote </a:t>
            </a:r>
            <a:r>
              <a:rPr lang="en-GB" sz="2400" b="1" dirty="0">
                <a:solidFill>
                  <a:prstClr val="black"/>
                </a:solidFill>
                <a:latin typeface="Calibri" pitchFamily="34" charset="0"/>
                <a:ea typeface="Calibri" pitchFamily="34" charset="0"/>
                <a:cs typeface="Calibri" pitchFamily="34" charset="0"/>
              </a:rPr>
              <a:t>a notice</a:t>
            </a:r>
            <a:r>
              <a:rPr lang="en-GB" sz="2400" dirty="0">
                <a:solidFill>
                  <a:prstClr val="black"/>
                </a:solidFill>
                <a:latin typeface="Calibri" pitchFamily="34" charset="0"/>
                <a:ea typeface="Calibri" pitchFamily="34" charset="0"/>
                <a:cs typeface="Calibri" pitchFamily="34" charset="0"/>
              </a:rPr>
              <a:t> that described the accusation, and this was put on the cross: </a:t>
            </a:r>
          </a:p>
          <a:p>
            <a:pPr lvl="0"/>
            <a:r>
              <a:rPr lang="en-GB" sz="2400" b="1" dirty="0">
                <a:solidFill>
                  <a:prstClr val="black"/>
                </a:solidFill>
                <a:latin typeface="Calibri" pitchFamily="34" charset="0"/>
                <a:ea typeface="Calibri" pitchFamily="34" charset="0"/>
                <a:cs typeface="Calibri" pitchFamily="34" charset="0"/>
              </a:rPr>
              <a:t>“THIS IS JESUS OF NAZARETH, THE KING OF THE JEWS.”</a:t>
            </a:r>
            <a:r>
              <a:rPr lang="en-GB" sz="2400" b="1" dirty="0">
                <a:solidFill>
                  <a:prstClr val="black"/>
                </a:solidFill>
                <a:latin typeface="Calibri" pitchFamily="34" charset="0"/>
                <a:ea typeface="Calibri" pitchFamily="34" charset="0"/>
                <a:cs typeface="Times New Roman" pitchFamily="18" charset="0"/>
              </a:rPr>
              <a:t> </a:t>
            </a:r>
          </a:p>
          <a:p>
            <a:pPr lvl="0"/>
            <a:r>
              <a:rPr lang="en-GB" sz="2400" dirty="0">
                <a:solidFill>
                  <a:srgbClr val="000000"/>
                </a:solidFill>
                <a:latin typeface="system-ui"/>
              </a:rPr>
              <a:t>Therefore many of the Jews read this title, for the place where Jesus was crucified was near the city; </a:t>
            </a:r>
            <a:r>
              <a:rPr lang="en-GB" sz="2400" b="1" dirty="0">
                <a:solidFill>
                  <a:srgbClr val="000000"/>
                </a:solidFill>
                <a:latin typeface="system-ui"/>
              </a:rPr>
              <a:t>it was written in Hebrew, in Latin, and in Greek</a:t>
            </a:r>
            <a:r>
              <a:rPr lang="en-GB" sz="2400" dirty="0">
                <a:solidFill>
                  <a:srgbClr val="000000"/>
                </a:solidFill>
                <a:latin typeface="system-ui"/>
              </a:rPr>
              <a:t>. </a:t>
            </a:r>
          </a:p>
          <a:p>
            <a:pPr lvl="0"/>
            <a:endParaRPr lang="en-GB" sz="2400" dirty="0">
              <a:solidFill>
                <a:srgbClr val="000000"/>
              </a:solidFill>
              <a:latin typeface="system-ui"/>
            </a:endParaRPr>
          </a:p>
          <a:p>
            <a:pPr lvl="0"/>
            <a:r>
              <a:rPr lang="en-GB" sz="2400" dirty="0">
                <a:solidFill>
                  <a:srgbClr val="000000"/>
                </a:solidFill>
                <a:latin typeface="system-ui"/>
              </a:rPr>
              <a:t>The </a:t>
            </a:r>
            <a:r>
              <a:rPr lang="en-GB" sz="2400" b="1" dirty="0">
                <a:solidFill>
                  <a:srgbClr val="000000"/>
                </a:solidFill>
                <a:latin typeface="system-ui"/>
              </a:rPr>
              <a:t>chief priests </a:t>
            </a:r>
            <a:r>
              <a:rPr lang="en-GB" sz="2400" dirty="0">
                <a:solidFill>
                  <a:srgbClr val="000000"/>
                </a:solidFill>
                <a:latin typeface="system-ui"/>
              </a:rPr>
              <a:t>of the Jews therefore </a:t>
            </a:r>
            <a:r>
              <a:rPr lang="en-GB" sz="2400" b="1" dirty="0">
                <a:solidFill>
                  <a:srgbClr val="000000"/>
                </a:solidFill>
                <a:latin typeface="system-ui"/>
              </a:rPr>
              <a:t>said to Pilate, “Don’t write</a:t>
            </a:r>
            <a:r>
              <a:rPr lang="en-GB" sz="2400" dirty="0">
                <a:solidFill>
                  <a:srgbClr val="000000"/>
                </a:solidFill>
                <a:latin typeface="system-ui"/>
              </a:rPr>
              <a:t>, ‘The King of the Jews,’ but, ‘he said, “I am King of the Jews.”’”</a:t>
            </a:r>
          </a:p>
          <a:p>
            <a:pPr lvl="0"/>
            <a:endParaRPr lang="en-GB" sz="2400" dirty="0">
              <a:solidFill>
                <a:srgbClr val="000000"/>
              </a:solidFill>
              <a:latin typeface="system-ui"/>
            </a:endParaRPr>
          </a:p>
          <a:p>
            <a:pPr lvl="0"/>
            <a:r>
              <a:rPr lang="en-GB" sz="2400" b="1" dirty="0">
                <a:solidFill>
                  <a:srgbClr val="000000"/>
                </a:solidFill>
                <a:latin typeface="system-ui"/>
              </a:rPr>
              <a:t>Pilate answered, “What I have written, I have written.”</a:t>
            </a:r>
          </a:p>
        </p:txBody>
      </p:sp>
    </p:spTree>
    <p:extLst>
      <p:ext uri="{BB962C8B-B14F-4D97-AF65-F5344CB8AC3E}">
        <p14:creationId xmlns:p14="http://schemas.microsoft.com/office/powerpoint/2010/main" val="1952643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20888"/>
            <a:ext cx="6768752" cy="2726900"/>
          </a:xfrm>
          <a:prstGeom prst="rect">
            <a:avLst/>
          </a:prstGeom>
        </p:spPr>
        <p:txBody>
          <a:bodyPr wrap="square">
            <a:spAutoFit/>
          </a:bodyPr>
          <a:lstStyle/>
          <a:p>
            <a:pPr algn="just">
              <a:lnSpc>
                <a:spcPct val="107000"/>
              </a:lnSpc>
              <a:spcAft>
                <a:spcPts val="800"/>
              </a:spcAft>
            </a:pPr>
            <a:r>
              <a:rPr lang="en-GB" sz="2000" dirty="0" smtClean="0">
                <a:ea typeface="Calibri"/>
                <a:cs typeface="Calibri"/>
              </a:rPr>
              <a:t>After these things, </a:t>
            </a:r>
            <a:r>
              <a:rPr lang="en-GB" sz="2000" b="1" dirty="0" smtClean="0">
                <a:ea typeface="Calibri"/>
                <a:cs typeface="Calibri"/>
              </a:rPr>
              <a:t>at evening</a:t>
            </a:r>
            <a:r>
              <a:rPr lang="en-GB" sz="2000" dirty="0" smtClean="0">
                <a:ea typeface="Calibri"/>
                <a:cs typeface="Calibri"/>
              </a:rPr>
              <a:t>, </a:t>
            </a:r>
            <a:r>
              <a:rPr lang="en-GB" sz="2000" dirty="0" smtClean="0">
                <a:ea typeface="Calibri"/>
                <a:cs typeface="Times New Roman"/>
              </a:rPr>
              <a:t>a rich man from </a:t>
            </a:r>
            <a:r>
              <a:rPr lang="en-GB" sz="2000" dirty="0" err="1" smtClean="0">
                <a:ea typeface="Calibri"/>
                <a:cs typeface="Times New Roman"/>
              </a:rPr>
              <a:t>Arimathaea</a:t>
            </a:r>
            <a:r>
              <a:rPr lang="en-GB" sz="2000" dirty="0" smtClean="0">
                <a:ea typeface="Calibri"/>
                <a:cs typeface="Times New Roman"/>
              </a:rPr>
              <a:t> named </a:t>
            </a:r>
            <a:r>
              <a:rPr lang="en-GB" sz="2000" b="1" dirty="0" smtClean="0">
                <a:ea typeface="Calibri"/>
                <a:cs typeface="Times New Roman"/>
              </a:rPr>
              <a:t>Joseph</a:t>
            </a:r>
            <a:r>
              <a:rPr lang="en-GB" sz="2000" dirty="0" smtClean="0">
                <a:ea typeface="Calibri"/>
                <a:cs typeface="Times New Roman"/>
              </a:rPr>
              <a:t>, who himself was also </a:t>
            </a:r>
            <a:r>
              <a:rPr lang="en-GB" sz="2000" b="1" dirty="0" smtClean="0">
                <a:ea typeface="Calibri"/>
                <a:cs typeface="Times New Roman"/>
              </a:rPr>
              <a:t>Jesus’</a:t>
            </a:r>
            <a:r>
              <a:rPr lang="en-GB" sz="2000" dirty="0" smtClean="0">
                <a:ea typeface="Calibri"/>
                <a:cs typeface="Times New Roman"/>
              </a:rPr>
              <a:t> </a:t>
            </a:r>
            <a:r>
              <a:rPr lang="en-GB" sz="2000" b="1" dirty="0" smtClean="0">
                <a:ea typeface="Calibri"/>
                <a:cs typeface="Times New Roman"/>
              </a:rPr>
              <a:t>disciple, </a:t>
            </a:r>
            <a:r>
              <a:rPr lang="en-GB" sz="2000" b="1" dirty="0" smtClean="0">
                <a:ea typeface="Calibri"/>
                <a:cs typeface="Calibri"/>
              </a:rPr>
              <a:t>but secretly for fear of the Jews</a:t>
            </a:r>
            <a:r>
              <a:rPr lang="en-GB" sz="2000" dirty="0" smtClean="0">
                <a:ea typeface="Calibri"/>
                <a:cs typeface="Calibri"/>
              </a:rPr>
              <a:t>,</a:t>
            </a:r>
            <a:r>
              <a:rPr lang="en-GB" sz="2000" dirty="0" smtClean="0">
                <a:ea typeface="Calibri"/>
                <a:cs typeface="Times New Roman"/>
              </a:rPr>
              <a:t> came to Pilate and asked </a:t>
            </a:r>
            <a:r>
              <a:rPr lang="en-GB" sz="2000" dirty="0" smtClean="0">
                <a:ea typeface="Calibri"/>
                <a:cs typeface="Calibri"/>
              </a:rPr>
              <a:t>that he might take away Jesus’ body. </a:t>
            </a:r>
            <a:r>
              <a:rPr lang="en-GB" sz="2000" b="1" dirty="0" smtClean="0">
                <a:ea typeface="Calibri"/>
                <a:cs typeface="Calibri"/>
              </a:rPr>
              <a:t>Pilate gave him permission and </a:t>
            </a:r>
            <a:r>
              <a:rPr lang="en-GB" sz="2000" b="1" dirty="0" smtClean="0">
                <a:ea typeface="Calibri"/>
                <a:cs typeface="Times New Roman"/>
              </a:rPr>
              <a:t>commanded that the body to be given up.</a:t>
            </a:r>
            <a:r>
              <a:rPr lang="en-GB" sz="2000" dirty="0" smtClean="0">
                <a:ea typeface="Calibri"/>
                <a:cs typeface="Times New Roman"/>
              </a:rPr>
              <a:t> Joseph</a:t>
            </a:r>
            <a:r>
              <a:rPr lang="en-GB" sz="2000" dirty="0" smtClean="0">
                <a:ea typeface="Calibri"/>
                <a:cs typeface="Calibri"/>
              </a:rPr>
              <a:t> took it away together  with </a:t>
            </a:r>
            <a:r>
              <a:rPr lang="en-GB" sz="2000" b="1" dirty="0" smtClean="0">
                <a:ea typeface="Calibri"/>
                <a:cs typeface="Calibri"/>
              </a:rPr>
              <a:t>Nicodemus</a:t>
            </a:r>
            <a:r>
              <a:rPr lang="en-GB" sz="2000" dirty="0" smtClean="0">
                <a:ea typeface="Calibri"/>
                <a:cs typeface="Calibri"/>
              </a:rPr>
              <a:t>, who at first came to Jesus by night, and who had </a:t>
            </a:r>
            <a:r>
              <a:rPr lang="en-GB" sz="2000" b="1" dirty="0" smtClean="0">
                <a:ea typeface="Calibri"/>
                <a:cs typeface="Calibri"/>
              </a:rPr>
              <a:t>brought a mixture of myrrh and aloes</a:t>
            </a:r>
            <a:r>
              <a:rPr lang="en-GB" sz="2000" dirty="0" smtClean="0">
                <a:ea typeface="Calibri"/>
                <a:cs typeface="Calibri"/>
              </a:rPr>
              <a:t>, about a hundred Roman pounds. </a:t>
            </a:r>
            <a:endParaRPr lang="en-GB" sz="2000" b="1" dirty="0">
              <a:ea typeface="Calibri"/>
              <a:cs typeface="Times New Roman"/>
            </a:endParaRPr>
          </a:p>
        </p:txBody>
      </p:sp>
      <p:sp>
        <p:nvSpPr>
          <p:cNvPr id="3" name="TextBox 2"/>
          <p:cNvSpPr txBox="1"/>
          <p:nvPr/>
        </p:nvSpPr>
        <p:spPr>
          <a:xfrm>
            <a:off x="1403648" y="908720"/>
            <a:ext cx="4271106" cy="523220"/>
          </a:xfrm>
          <a:prstGeom prst="rect">
            <a:avLst/>
          </a:prstGeom>
          <a:noFill/>
        </p:spPr>
        <p:txBody>
          <a:bodyPr wrap="none" rtlCol="0">
            <a:spAutoFit/>
          </a:bodyPr>
          <a:lstStyle/>
          <a:p>
            <a:r>
              <a:rPr lang="en-GB" sz="2800" b="1" dirty="0" smtClean="0"/>
              <a:t>Buried in a rich man’s tomb</a:t>
            </a:r>
            <a:endParaRPr lang="en-GB"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668" y="1340768"/>
            <a:ext cx="6534472" cy="2814873"/>
          </a:xfrm>
          <a:prstGeom prst="rect">
            <a:avLst/>
          </a:prstGeom>
        </p:spPr>
        <p:txBody>
          <a:bodyPr wrap="square">
            <a:spAutoFit/>
          </a:bodyPr>
          <a:lstStyle/>
          <a:p>
            <a:pPr lvl="0" algn="just">
              <a:lnSpc>
                <a:spcPct val="107000"/>
              </a:lnSpc>
              <a:spcAft>
                <a:spcPts val="800"/>
              </a:spcAft>
            </a:pPr>
            <a:r>
              <a:rPr lang="en-GB" sz="2000" dirty="0">
                <a:solidFill>
                  <a:prstClr val="black"/>
                </a:solidFill>
                <a:ea typeface="Calibri"/>
                <a:cs typeface="Calibri"/>
              </a:rPr>
              <a:t>Now, in the place where he was crucified there was </a:t>
            </a:r>
            <a:r>
              <a:rPr lang="en-GB" sz="2000" b="1" dirty="0">
                <a:solidFill>
                  <a:prstClr val="black"/>
                </a:solidFill>
                <a:ea typeface="Calibri"/>
                <a:cs typeface="Calibri"/>
              </a:rPr>
              <a:t>a garden</a:t>
            </a:r>
            <a:r>
              <a:rPr lang="en-GB" sz="2000" dirty="0">
                <a:solidFill>
                  <a:prstClr val="black"/>
                </a:solidFill>
                <a:ea typeface="Calibri"/>
                <a:cs typeface="Calibri"/>
              </a:rPr>
              <a:t>. It was the location of </a:t>
            </a:r>
            <a:r>
              <a:rPr lang="en-GB" sz="2000" b="1" dirty="0">
                <a:solidFill>
                  <a:prstClr val="black"/>
                </a:solidFill>
                <a:ea typeface="Calibri"/>
                <a:cs typeface="Calibri"/>
              </a:rPr>
              <a:t>J</a:t>
            </a:r>
            <a:r>
              <a:rPr lang="en-GB" sz="2000" b="1" dirty="0">
                <a:solidFill>
                  <a:prstClr val="black"/>
                </a:solidFill>
                <a:ea typeface="Calibri"/>
                <a:cs typeface="Times New Roman"/>
              </a:rPr>
              <a:t>oseph’s own new tomb</a:t>
            </a:r>
            <a:r>
              <a:rPr lang="en-GB" sz="2000" dirty="0">
                <a:solidFill>
                  <a:prstClr val="black"/>
                </a:solidFill>
                <a:ea typeface="Calibri"/>
                <a:cs typeface="Times New Roman"/>
              </a:rPr>
              <a:t>,</a:t>
            </a:r>
            <a:r>
              <a:rPr lang="en-GB" sz="2000" dirty="0">
                <a:solidFill>
                  <a:prstClr val="black"/>
                </a:solidFill>
                <a:ea typeface="Calibri"/>
                <a:cs typeface="Calibri"/>
              </a:rPr>
              <a:t> </a:t>
            </a:r>
            <a:r>
              <a:rPr lang="en-GB" sz="2000" dirty="0">
                <a:solidFill>
                  <a:prstClr val="black"/>
                </a:solidFill>
                <a:ea typeface="Calibri"/>
                <a:cs typeface="Times New Roman"/>
              </a:rPr>
              <a:t>which he had cut out in the rock and</a:t>
            </a:r>
            <a:r>
              <a:rPr lang="en-GB" sz="2000" dirty="0">
                <a:solidFill>
                  <a:prstClr val="black"/>
                </a:solidFill>
                <a:ea typeface="Calibri"/>
                <a:cs typeface="Calibri"/>
              </a:rPr>
              <a:t> </a:t>
            </a:r>
            <a:r>
              <a:rPr lang="en-GB" sz="2000" b="1" dirty="0">
                <a:solidFill>
                  <a:prstClr val="black"/>
                </a:solidFill>
                <a:ea typeface="Calibri"/>
                <a:cs typeface="Calibri"/>
              </a:rPr>
              <a:t>in which no man had ever yet been laid</a:t>
            </a:r>
            <a:r>
              <a:rPr lang="en-GB" sz="2000" dirty="0">
                <a:solidFill>
                  <a:prstClr val="black"/>
                </a:solidFill>
                <a:ea typeface="Calibri"/>
                <a:cs typeface="Calibri"/>
              </a:rPr>
              <a:t>. They laid Jesus there because of the Jews’ Preparation Day (for </a:t>
            </a:r>
            <a:r>
              <a:rPr lang="en-GB" sz="2000" b="1" dirty="0">
                <a:solidFill>
                  <a:prstClr val="black"/>
                </a:solidFill>
                <a:ea typeface="Calibri"/>
                <a:cs typeface="Calibri"/>
              </a:rPr>
              <a:t>the tomb was near at hand</a:t>
            </a:r>
            <a:r>
              <a:rPr lang="en-GB" sz="2000" dirty="0">
                <a:solidFill>
                  <a:prstClr val="black"/>
                </a:solidFill>
                <a:ea typeface="Calibri"/>
                <a:cs typeface="Calibri"/>
              </a:rPr>
              <a:t>). </a:t>
            </a:r>
            <a:r>
              <a:rPr lang="en-GB" sz="2000" dirty="0">
                <a:solidFill>
                  <a:prstClr val="black"/>
                </a:solidFill>
                <a:ea typeface="Calibri"/>
                <a:cs typeface="Times New Roman"/>
              </a:rPr>
              <a:t>Then they </a:t>
            </a:r>
            <a:r>
              <a:rPr lang="en-GB" sz="2000" b="1" dirty="0">
                <a:solidFill>
                  <a:prstClr val="black"/>
                </a:solidFill>
                <a:ea typeface="Calibri"/>
                <a:cs typeface="Times New Roman"/>
              </a:rPr>
              <a:t>rolled a large stone against the door </a:t>
            </a:r>
            <a:r>
              <a:rPr lang="en-GB" sz="2000" dirty="0">
                <a:solidFill>
                  <a:prstClr val="black"/>
                </a:solidFill>
                <a:ea typeface="Calibri"/>
                <a:cs typeface="Times New Roman"/>
              </a:rPr>
              <a:t>of the tomb, and departed. </a:t>
            </a:r>
            <a:endParaRPr lang="en-GB" sz="2000" dirty="0" smtClean="0">
              <a:solidFill>
                <a:prstClr val="black"/>
              </a:solidFill>
              <a:ea typeface="Calibri"/>
              <a:cs typeface="Times New Roman"/>
            </a:endParaRPr>
          </a:p>
          <a:p>
            <a:pPr lvl="0" algn="just">
              <a:lnSpc>
                <a:spcPct val="107000"/>
              </a:lnSpc>
              <a:spcAft>
                <a:spcPts val="800"/>
              </a:spcAft>
            </a:pPr>
            <a:r>
              <a:rPr lang="en-GB" sz="2000" b="1" dirty="0" smtClean="0">
                <a:solidFill>
                  <a:prstClr val="black"/>
                </a:solidFill>
                <a:ea typeface="Calibri"/>
                <a:cs typeface="Times New Roman"/>
              </a:rPr>
              <a:t>Mary </a:t>
            </a:r>
            <a:r>
              <a:rPr lang="en-GB" sz="2000" b="1" dirty="0">
                <a:solidFill>
                  <a:prstClr val="black"/>
                </a:solidFill>
                <a:ea typeface="Calibri"/>
                <a:cs typeface="Times New Roman"/>
              </a:rPr>
              <a:t>Magdalene was there, and the other Mary, sitting opposite the tomb.</a:t>
            </a:r>
          </a:p>
        </p:txBody>
      </p:sp>
      <p:sp>
        <p:nvSpPr>
          <p:cNvPr id="3" name="Rectangle 2"/>
          <p:cNvSpPr/>
          <p:nvPr/>
        </p:nvSpPr>
        <p:spPr>
          <a:xfrm>
            <a:off x="467544" y="4437112"/>
            <a:ext cx="6480720" cy="1015663"/>
          </a:xfrm>
          <a:prstGeom prst="rect">
            <a:avLst/>
          </a:prstGeom>
        </p:spPr>
        <p:txBody>
          <a:bodyPr wrap="square">
            <a:spAutoFit/>
          </a:bodyPr>
          <a:lstStyle/>
          <a:p>
            <a:r>
              <a:rPr lang="en-GB" sz="2000" b="1" dirty="0">
                <a:solidFill>
                  <a:srgbClr val="000000"/>
                </a:solidFill>
              </a:rPr>
              <a:t>They made his grave with the wicked,</a:t>
            </a:r>
            <a:r>
              <a:rPr lang="en-GB" sz="2000" b="1" dirty="0"/>
              <a:t> </a:t>
            </a:r>
            <a:r>
              <a:rPr lang="en-GB" sz="2000" b="1" dirty="0">
                <a:solidFill>
                  <a:srgbClr val="000000"/>
                </a:solidFill>
              </a:rPr>
              <a:t>and with a rich man in his death </a:t>
            </a:r>
            <a:r>
              <a:rPr lang="en-GB" sz="2000" dirty="0">
                <a:solidFill>
                  <a:srgbClr val="000000"/>
                </a:solidFill>
              </a:rPr>
              <a:t>although he had done no violence,</a:t>
            </a:r>
            <a:r>
              <a:rPr lang="en-GB" sz="2000" dirty="0"/>
              <a:t> </a:t>
            </a:r>
            <a:r>
              <a:rPr lang="en-GB" sz="2000" dirty="0">
                <a:solidFill>
                  <a:srgbClr val="000000"/>
                </a:solidFill>
              </a:rPr>
              <a:t>nor was any deceit in his mouth Isaiah 53: 9</a:t>
            </a:r>
            <a:endParaRPr lang="en-GB" sz="2000" dirty="0"/>
          </a:p>
        </p:txBody>
      </p:sp>
      <p:sp>
        <p:nvSpPr>
          <p:cNvPr id="4" name="TextBox 3"/>
          <p:cNvSpPr txBox="1"/>
          <p:nvPr/>
        </p:nvSpPr>
        <p:spPr>
          <a:xfrm>
            <a:off x="1475656" y="536077"/>
            <a:ext cx="4017190" cy="523220"/>
          </a:xfrm>
          <a:prstGeom prst="rect">
            <a:avLst/>
          </a:prstGeom>
          <a:noFill/>
        </p:spPr>
        <p:txBody>
          <a:bodyPr wrap="none" rtlCol="0">
            <a:spAutoFit/>
          </a:bodyPr>
          <a:lstStyle/>
          <a:p>
            <a:r>
              <a:rPr lang="en-GB" sz="2800" b="1" dirty="0" smtClean="0"/>
              <a:t>First-fruits of his suffering</a:t>
            </a:r>
            <a:endParaRPr lang="en-GB" sz="2800" b="1" dirty="0"/>
          </a:p>
        </p:txBody>
      </p:sp>
    </p:spTree>
    <p:extLst>
      <p:ext uri="{BB962C8B-B14F-4D97-AF65-F5344CB8AC3E}">
        <p14:creationId xmlns:p14="http://schemas.microsoft.com/office/powerpoint/2010/main" val="1546752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1680" y="764704"/>
            <a:ext cx="3657733" cy="523220"/>
          </a:xfrm>
          <a:prstGeom prst="rect">
            <a:avLst/>
          </a:prstGeom>
          <a:noFill/>
        </p:spPr>
        <p:txBody>
          <a:bodyPr wrap="none" rtlCol="0">
            <a:spAutoFit/>
          </a:bodyPr>
          <a:lstStyle/>
          <a:p>
            <a:r>
              <a:rPr lang="en-GB" sz="2800" b="1" dirty="0" smtClean="0"/>
              <a:t>Significant Connections</a:t>
            </a:r>
            <a:endParaRPr lang="en-GB" sz="2800" b="1" dirty="0"/>
          </a:p>
        </p:txBody>
      </p:sp>
      <p:sp>
        <p:nvSpPr>
          <p:cNvPr id="4" name="TextBox 3"/>
          <p:cNvSpPr txBox="1"/>
          <p:nvPr/>
        </p:nvSpPr>
        <p:spPr>
          <a:xfrm>
            <a:off x="467544" y="1772816"/>
            <a:ext cx="6696744" cy="4401205"/>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New </a:t>
            </a:r>
            <a:r>
              <a:rPr lang="en-GB" sz="2000" dirty="0" smtClean="0"/>
              <a:t>Covenant and crucifixion  both during Passover day</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Crucifixion </a:t>
            </a:r>
            <a:r>
              <a:rPr lang="en-GB" sz="2000" dirty="0" smtClean="0"/>
              <a:t>between the two daily sacrifices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Passover </a:t>
            </a:r>
            <a:r>
              <a:rPr lang="en-GB" sz="2000" dirty="0" smtClean="0"/>
              <a:t>on the eve of Sabbath AD 30 (30 BCE)*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Jesus </a:t>
            </a:r>
            <a:r>
              <a:rPr lang="en-GB" sz="2000" dirty="0" smtClean="0"/>
              <a:t>rested on the Sabbath</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The </a:t>
            </a:r>
            <a:r>
              <a:rPr lang="en-GB" sz="2000" dirty="0" smtClean="0"/>
              <a:t>Feast of First-fruits. (Lev. 23: 9-14)</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Resurrection </a:t>
            </a:r>
            <a:r>
              <a:rPr lang="en-GB" sz="2000" dirty="0" smtClean="0"/>
              <a:t>on the first day of the week – a new creation</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Counting </a:t>
            </a:r>
            <a:r>
              <a:rPr lang="en-GB" sz="2000" dirty="0" smtClean="0"/>
              <a:t>the Omer begins – from Passover to Pentecost. (Lev. 23: 15-21)</a:t>
            </a:r>
            <a:endParaRPr lang="en-GB" sz="2000" dirty="0"/>
          </a:p>
        </p:txBody>
      </p:sp>
    </p:spTree>
    <p:extLst>
      <p:ext uri="{BB962C8B-B14F-4D97-AF65-F5344CB8AC3E}">
        <p14:creationId xmlns:p14="http://schemas.microsoft.com/office/powerpoint/2010/main" val="3739269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716" y="1439004"/>
            <a:ext cx="6696744" cy="707886"/>
          </a:xfrm>
          <a:prstGeom prst="rect">
            <a:avLst/>
          </a:prstGeom>
        </p:spPr>
        <p:txBody>
          <a:bodyPr wrap="square">
            <a:spAutoFit/>
          </a:bodyPr>
          <a:lstStyle/>
          <a:p>
            <a:pPr lvl="0"/>
            <a:r>
              <a:rPr lang="en-GB" sz="2000" dirty="0" smtClean="0">
                <a:solidFill>
                  <a:prstClr val="black"/>
                </a:solidFill>
              </a:rPr>
              <a:t>According </a:t>
            </a:r>
            <a:r>
              <a:rPr lang="en-GB" sz="2000" dirty="0">
                <a:solidFill>
                  <a:prstClr val="black"/>
                </a:solidFill>
              </a:rPr>
              <a:t>to Daniel’s prophecy the Messiah would begin his ministry </a:t>
            </a:r>
            <a:r>
              <a:rPr lang="en-GB" sz="2000" dirty="0" smtClean="0">
                <a:solidFill>
                  <a:prstClr val="black"/>
                </a:solidFill>
              </a:rPr>
              <a:t>around </a:t>
            </a:r>
            <a:r>
              <a:rPr lang="en-GB" sz="2000" dirty="0">
                <a:solidFill>
                  <a:prstClr val="black"/>
                </a:solidFill>
              </a:rPr>
              <a:t>the year AD 26.</a:t>
            </a:r>
          </a:p>
        </p:txBody>
      </p:sp>
      <p:sp>
        <p:nvSpPr>
          <p:cNvPr id="3" name="Rectangle 2"/>
          <p:cNvSpPr/>
          <p:nvPr/>
        </p:nvSpPr>
        <p:spPr>
          <a:xfrm>
            <a:off x="470716" y="2440195"/>
            <a:ext cx="6546384" cy="2862322"/>
          </a:xfrm>
          <a:prstGeom prst="rect">
            <a:avLst/>
          </a:prstGeom>
        </p:spPr>
        <p:txBody>
          <a:bodyPr wrap="square">
            <a:spAutoFit/>
          </a:bodyPr>
          <a:lstStyle/>
          <a:p>
            <a:pPr lvl="0"/>
            <a:r>
              <a:rPr lang="en-GB" sz="2000" b="1" dirty="0">
                <a:solidFill>
                  <a:srgbClr val="000000"/>
                </a:solidFill>
              </a:rPr>
              <a:t>Seventy weeks </a:t>
            </a:r>
            <a:r>
              <a:rPr lang="en-GB" sz="2000" dirty="0">
                <a:solidFill>
                  <a:srgbClr val="000000"/>
                </a:solidFill>
              </a:rPr>
              <a:t>are decreed on your people and on your holy city, </a:t>
            </a:r>
            <a:r>
              <a:rPr lang="en-GB" sz="2000" b="1" dirty="0">
                <a:solidFill>
                  <a:srgbClr val="000000"/>
                </a:solidFill>
              </a:rPr>
              <a:t>to finish disobedience, and to make an end of sins, and to make reconciliation for iniquity, and to bring in everlasting righteousness, and to seal up vision and prophecy, and to anoint the most holy. </a:t>
            </a:r>
            <a:endParaRPr lang="en-GB" sz="2000" b="1" dirty="0" smtClean="0">
              <a:solidFill>
                <a:srgbClr val="000000"/>
              </a:solidFill>
            </a:endParaRPr>
          </a:p>
          <a:p>
            <a:pPr lvl="0"/>
            <a:r>
              <a:rPr lang="en-GB" sz="2000" dirty="0" smtClean="0">
                <a:solidFill>
                  <a:prstClr val="black"/>
                </a:solidFill>
              </a:rPr>
              <a:t>“</a:t>
            </a:r>
            <a:r>
              <a:rPr lang="en-GB" sz="2000" dirty="0">
                <a:solidFill>
                  <a:prstClr val="black"/>
                </a:solidFill>
              </a:rPr>
              <a:t>Know therefore and discern that from the going out of the commandment to restore and to build Jerusalem to </a:t>
            </a:r>
            <a:r>
              <a:rPr lang="en-GB" sz="2000" b="1" dirty="0">
                <a:solidFill>
                  <a:prstClr val="black"/>
                </a:solidFill>
              </a:rPr>
              <a:t>the Anointed One, the prince</a:t>
            </a:r>
            <a:r>
              <a:rPr lang="en-GB" sz="2000" dirty="0">
                <a:solidFill>
                  <a:prstClr val="black"/>
                </a:solidFill>
              </a:rPr>
              <a:t>, will be seven weeks and sixty-two weeks. </a:t>
            </a:r>
            <a:r>
              <a:rPr lang="en-GB" sz="2000" dirty="0">
                <a:solidFill>
                  <a:srgbClr val="000000"/>
                </a:solidFill>
              </a:rPr>
              <a:t>Dan. 9: 24-25</a:t>
            </a:r>
            <a:endParaRPr lang="en-GB" sz="2000" dirty="0">
              <a:solidFill>
                <a:prstClr val="black"/>
              </a:solidFill>
            </a:endParaRPr>
          </a:p>
        </p:txBody>
      </p:sp>
      <p:sp>
        <p:nvSpPr>
          <p:cNvPr id="4" name="Rectangle 3"/>
          <p:cNvSpPr/>
          <p:nvPr/>
        </p:nvSpPr>
        <p:spPr>
          <a:xfrm>
            <a:off x="1043608" y="5595822"/>
            <a:ext cx="5616624" cy="523220"/>
          </a:xfrm>
          <a:prstGeom prst="rect">
            <a:avLst/>
          </a:prstGeom>
        </p:spPr>
        <p:txBody>
          <a:bodyPr wrap="square">
            <a:spAutoFit/>
          </a:bodyPr>
          <a:lstStyle/>
          <a:p>
            <a:pPr lvl="0"/>
            <a:r>
              <a:rPr lang="en-GB" sz="2800" b="1" dirty="0">
                <a:solidFill>
                  <a:prstClr val="black"/>
                </a:solidFill>
              </a:rPr>
              <a:t>“Such things are not </a:t>
            </a:r>
            <a:r>
              <a:rPr lang="en-GB" sz="2800" b="1" dirty="0" smtClean="0">
                <a:solidFill>
                  <a:prstClr val="black"/>
                </a:solidFill>
              </a:rPr>
              <a:t>invented!”</a:t>
            </a:r>
            <a:endParaRPr lang="en-GB" sz="2800" b="1" dirty="0">
              <a:solidFill>
                <a:prstClr val="black"/>
              </a:solidFill>
            </a:endParaRPr>
          </a:p>
        </p:txBody>
      </p:sp>
      <p:sp>
        <p:nvSpPr>
          <p:cNvPr id="5" name="TextBox 4"/>
          <p:cNvSpPr txBox="1"/>
          <p:nvPr/>
        </p:nvSpPr>
        <p:spPr>
          <a:xfrm>
            <a:off x="539552" y="620688"/>
            <a:ext cx="5773504" cy="584775"/>
          </a:xfrm>
          <a:prstGeom prst="rect">
            <a:avLst/>
          </a:prstGeom>
          <a:noFill/>
        </p:spPr>
        <p:txBody>
          <a:bodyPr wrap="none" rtlCol="0">
            <a:spAutoFit/>
          </a:bodyPr>
          <a:lstStyle/>
          <a:p>
            <a:r>
              <a:rPr lang="en-GB" sz="3200" b="1" dirty="0" smtClean="0"/>
              <a:t>An astonishing prophecy fulfilled</a:t>
            </a:r>
            <a:endParaRPr lang="en-GB" sz="3200" b="1" dirty="0"/>
          </a:p>
        </p:txBody>
      </p:sp>
    </p:spTree>
    <p:extLst>
      <p:ext uri="{BB962C8B-B14F-4D97-AF65-F5344CB8AC3E}">
        <p14:creationId xmlns:p14="http://schemas.microsoft.com/office/powerpoint/2010/main" val="425801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6606480" cy="6342121"/>
          </a:xfrm>
          <a:prstGeom prst="rect">
            <a:avLst/>
          </a:prstGeom>
        </p:spPr>
        <p:txBody>
          <a:bodyPr wrap="square">
            <a:spAutoFit/>
          </a:bodyPr>
          <a:lstStyle/>
          <a:p>
            <a:pPr lvl="0" eaLnBrk="0" fontAlgn="base" hangingPunct="0">
              <a:spcBef>
                <a:spcPct val="0"/>
              </a:spcBef>
              <a:spcAft>
                <a:spcPct val="0"/>
              </a:spcAft>
            </a:pPr>
            <a:r>
              <a:rPr lang="en-GB" sz="2400" dirty="0">
                <a:solidFill>
                  <a:prstClr val="black"/>
                </a:solidFill>
                <a:latin typeface="Calibri" pitchFamily="34" charset="0"/>
                <a:ea typeface="Calibri" pitchFamily="34" charset="0"/>
                <a:cs typeface="Times New Roman" pitchFamily="18" charset="0"/>
              </a:rPr>
              <a:t>When they had crucified him, they</a:t>
            </a:r>
            <a:r>
              <a:rPr lang="en-GB" sz="2400" dirty="0">
                <a:solidFill>
                  <a:prstClr val="black"/>
                </a:solidFill>
                <a:latin typeface="Calibri" pitchFamily="34" charset="0"/>
                <a:ea typeface="Calibri" pitchFamily="34" charset="0"/>
                <a:cs typeface="Calibri" pitchFamily="34" charset="0"/>
              </a:rPr>
              <a:t> </a:t>
            </a:r>
            <a:r>
              <a:rPr lang="en-GB" sz="2400" b="1" dirty="0">
                <a:solidFill>
                  <a:prstClr val="black"/>
                </a:solidFill>
                <a:latin typeface="Calibri" pitchFamily="34" charset="0"/>
                <a:ea typeface="Calibri" pitchFamily="34" charset="0"/>
                <a:cs typeface="Calibri" pitchFamily="34" charset="0"/>
              </a:rPr>
              <a:t>took his garments and made four parts, to every soldier a part; and also the coat. Now the coat was without seam, woven from the top throughout.</a:t>
            </a:r>
            <a:r>
              <a:rPr lang="en-GB" sz="2400" dirty="0">
                <a:solidFill>
                  <a:prstClr val="black"/>
                </a:solidFill>
                <a:latin typeface="Calibri" pitchFamily="34" charset="0"/>
                <a:ea typeface="Calibri" pitchFamily="34" charset="0"/>
                <a:cs typeface="Calibri" pitchFamily="34" charset="0"/>
              </a:rPr>
              <a:t> </a:t>
            </a:r>
            <a:r>
              <a:rPr lang="en-GB" sz="2400" b="1" baseline="30000" dirty="0">
                <a:solidFill>
                  <a:prstClr val="black"/>
                </a:solidFill>
                <a:latin typeface="Calibri" pitchFamily="34" charset="0"/>
                <a:ea typeface="Calibri" pitchFamily="34" charset="0"/>
                <a:cs typeface="Calibri" pitchFamily="34" charset="0"/>
              </a:rPr>
              <a:t> </a:t>
            </a:r>
          </a:p>
          <a:p>
            <a:pPr lvl="0" eaLnBrk="0" fontAlgn="base" hangingPunct="0">
              <a:spcBef>
                <a:spcPct val="0"/>
              </a:spcBef>
              <a:spcAft>
                <a:spcPct val="0"/>
              </a:spcAft>
            </a:pPr>
            <a:endParaRPr lang="en-GB" sz="2400" b="1" baseline="30000" dirty="0">
              <a:solidFill>
                <a:prstClr val="black"/>
              </a:solidFill>
              <a:latin typeface="Calibri" pitchFamily="34" charset="0"/>
              <a:ea typeface="Calibri" pitchFamily="34" charset="0"/>
              <a:cs typeface="Calibri" pitchFamily="34" charset="0"/>
            </a:endParaRPr>
          </a:p>
          <a:p>
            <a:pPr lvl="0">
              <a:lnSpc>
                <a:spcPct val="107000"/>
              </a:lnSpc>
              <a:spcAft>
                <a:spcPts val="800"/>
              </a:spcAft>
            </a:pPr>
            <a:r>
              <a:rPr lang="en-GB" sz="2400" dirty="0">
                <a:solidFill>
                  <a:prstClr val="black"/>
                </a:solidFill>
                <a:latin typeface="Calibri" pitchFamily="34" charset="0"/>
                <a:ea typeface="Calibri" pitchFamily="34" charset="0"/>
                <a:cs typeface="Calibri" pitchFamily="34" charset="0"/>
              </a:rPr>
              <a:t>Then they said to one another, “Let’s not tear it, </a:t>
            </a:r>
            <a:r>
              <a:rPr lang="en-GB" sz="2400" b="1" dirty="0">
                <a:solidFill>
                  <a:prstClr val="black"/>
                </a:solidFill>
                <a:latin typeface="Calibri" pitchFamily="34" charset="0"/>
                <a:ea typeface="Calibri" pitchFamily="34" charset="0"/>
                <a:cs typeface="Calibri" pitchFamily="34" charset="0"/>
              </a:rPr>
              <a:t>but cast lots for it </a:t>
            </a:r>
            <a:r>
              <a:rPr lang="en-GB" sz="2400" dirty="0">
                <a:solidFill>
                  <a:prstClr val="black"/>
                </a:solidFill>
                <a:latin typeface="Calibri" pitchFamily="34" charset="0"/>
                <a:ea typeface="Calibri" pitchFamily="34" charset="0"/>
                <a:cs typeface="Calibri" pitchFamily="34" charset="0"/>
              </a:rPr>
              <a:t>to decide whose it will be,” </a:t>
            </a:r>
            <a:r>
              <a:rPr lang="en-GB" sz="2400" b="1" dirty="0">
                <a:solidFill>
                  <a:prstClr val="black"/>
                </a:solidFill>
                <a:latin typeface="Calibri" pitchFamily="34" charset="0"/>
                <a:ea typeface="Calibri" pitchFamily="34" charset="0"/>
                <a:cs typeface="Calibri" pitchFamily="34" charset="0"/>
              </a:rPr>
              <a:t>that the Scripture might be fulfilled</a:t>
            </a:r>
            <a:r>
              <a:rPr lang="en-GB" sz="2400" dirty="0">
                <a:solidFill>
                  <a:prstClr val="black"/>
                </a:solidFill>
                <a:latin typeface="Calibri" pitchFamily="34" charset="0"/>
                <a:ea typeface="Calibri" pitchFamily="34" charset="0"/>
                <a:cs typeface="Calibri" pitchFamily="34" charset="0"/>
              </a:rPr>
              <a:t>, which says, “They parted my garments among </a:t>
            </a:r>
            <a:r>
              <a:rPr lang="en-GB" sz="2400" dirty="0" smtClean="0">
                <a:solidFill>
                  <a:prstClr val="black"/>
                </a:solidFill>
                <a:latin typeface="Calibri" pitchFamily="34" charset="0"/>
                <a:ea typeface="Calibri" pitchFamily="34" charset="0"/>
                <a:cs typeface="Calibri" pitchFamily="34" charset="0"/>
              </a:rPr>
              <a:t>them”. </a:t>
            </a:r>
            <a:r>
              <a:rPr lang="en-GB" sz="2400" dirty="0">
                <a:solidFill>
                  <a:prstClr val="black"/>
                </a:solidFill>
                <a:latin typeface="Calibri" pitchFamily="34" charset="0"/>
                <a:ea typeface="Calibri" pitchFamily="34" charset="0"/>
                <a:cs typeface="Calibri" pitchFamily="34" charset="0"/>
              </a:rPr>
              <a:t>Therefore the soldiers did these things. </a:t>
            </a:r>
            <a:endParaRPr lang="en-GB" sz="2400" dirty="0" smtClean="0">
              <a:solidFill>
                <a:prstClr val="black"/>
              </a:solidFill>
              <a:latin typeface="Calibri" pitchFamily="34" charset="0"/>
              <a:ea typeface="Calibri" pitchFamily="34" charset="0"/>
              <a:cs typeface="Calibri" pitchFamily="34" charset="0"/>
            </a:endParaRPr>
          </a:p>
          <a:p>
            <a:pPr lvl="0">
              <a:lnSpc>
                <a:spcPct val="107000"/>
              </a:lnSpc>
              <a:spcAft>
                <a:spcPts val="800"/>
              </a:spcAft>
            </a:pPr>
            <a:r>
              <a:rPr lang="en-GB" sz="2400" dirty="0" smtClean="0">
                <a:solidFill>
                  <a:prstClr val="black"/>
                </a:solidFill>
                <a:ea typeface="Calibri"/>
                <a:cs typeface="Calibri"/>
              </a:rPr>
              <a:t>The </a:t>
            </a:r>
            <a:r>
              <a:rPr lang="en-GB" sz="2400" dirty="0">
                <a:solidFill>
                  <a:prstClr val="black"/>
                </a:solidFill>
                <a:ea typeface="Calibri"/>
                <a:cs typeface="Calibri"/>
              </a:rPr>
              <a:t>people stood watching. </a:t>
            </a:r>
            <a:r>
              <a:rPr lang="en-GB" sz="2400" b="1" dirty="0">
                <a:solidFill>
                  <a:prstClr val="black"/>
                </a:solidFill>
                <a:ea typeface="Calibri"/>
                <a:cs typeface="Calibri"/>
              </a:rPr>
              <a:t>Those who passed by blasphemed him</a:t>
            </a:r>
            <a:r>
              <a:rPr lang="en-GB" sz="2400" dirty="0">
                <a:solidFill>
                  <a:prstClr val="black"/>
                </a:solidFill>
                <a:ea typeface="Calibri"/>
                <a:cs typeface="Calibri"/>
              </a:rPr>
              <a:t>, wagging their heads, and saying, “Ha! You who destroy the temple, and build it in three days, </a:t>
            </a:r>
            <a:r>
              <a:rPr lang="en-GB" sz="2400" b="1" dirty="0">
                <a:solidFill>
                  <a:prstClr val="black"/>
                </a:solidFill>
                <a:ea typeface="Calibri"/>
                <a:cs typeface="Calibri"/>
              </a:rPr>
              <a:t>save yourself, and come down from the cross!</a:t>
            </a:r>
            <a:endParaRPr lang="en-GB" sz="2400" b="1" dirty="0">
              <a:solidFill>
                <a:prstClr val="black"/>
              </a:solidFill>
              <a:ea typeface="Calibri"/>
              <a:cs typeface="Times New Roman"/>
            </a:endParaRPr>
          </a:p>
          <a:p>
            <a:pPr lvl="0" eaLnBrk="0" fontAlgn="base" hangingPunct="0">
              <a:spcBef>
                <a:spcPct val="0"/>
              </a:spcBef>
              <a:spcAft>
                <a:spcPct val="0"/>
              </a:spcAft>
            </a:pPr>
            <a:endParaRPr lang="en-GB"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2651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4704"/>
            <a:ext cx="6606480" cy="4893647"/>
          </a:xfrm>
          <a:prstGeom prst="rect">
            <a:avLst/>
          </a:prstGeom>
        </p:spPr>
        <p:txBody>
          <a:bodyPr wrap="square">
            <a:spAutoFit/>
          </a:bodyPr>
          <a:lstStyle/>
          <a:p>
            <a:pPr lvl="0" eaLnBrk="0" fontAlgn="base" hangingPunct="0">
              <a:spcBef>
                <a:spcPct val="0"/>
              </a:spcBef>
              <a:spcAft>
                <a:spcPct val="0"/>
              </a:spcAft>
            </a:pPr>
            <a:r>
              <a:rPr lang="en-GB" sz="2400" dirty="0">
                <a:solidFill>
                  <a:prstClr val="black"/>
                </a:solidFill>
                <a:latin typeface="Calibri" pitchFamily="34" charset="0"/>
                <a:ea typeface="Calibri" pitchFamily="34" charset="0"/>
                <a:cs typeface="Times New Roman" pitchFamily="18" charset="0"/>
              </a:rPr>
              <a:t>The soldiers sat and watched him there.</a:t>
            </a:r>
            <a:r>
              <a:rPr lang="en-GB" sz="2400" dirty="0">
                <a:solidFill>
                  <a:prstClr val="black"/>
                </a:solidFill>
                <a:latin typeface="Calibri" pitchFamily="34" charset="0"/>
                <a:ea typeface="Calibri" pitchFamily="34" charset="0"/>
                <a:cs typeface="Calibri" pitchFamily="34" charset="0"/>
              </a:rPr>
              <a:t> </a:t>
            </a:r>
            <a:r>
              <a:rPr lang="en-GB" sz="2400" b="1" dirty="0">
                <a:solidFill>
                  <a:prstClr val="black"/>
                </a:solidFill>
                <a:latin typeface="Calibri" pitchFamily="34" charset="0"/>
                <a:ea typeface="Calibri" pitchFamily="34" charset="0"/>
                <a:cs typeface="Calibri" pitchFamily="34" charset="0"/>
              </a:rPr>
              <a:t>They also mocked him</a:t>
            </a:r>
            <a:r>
              <a:rPr lang="en-GB" sz="2400" dirty="0">
                <a:solidFill>
                  <a:prstClr val="black"/>
                </a:solidFill>
                <a:latin typeface="Calibri" pitchFamily="34" charset="0"/>
                <a:ea typeface="Calibri" pitchFamily="34" charset="0"/>
                <a:cs typeface="Calibri" pitchFamily="34" charset="0"/>
              </a:rPr>
              <a:t>, coming to him and offering him vinegar, and saying, </a:t>
            </a:r>
            <a:r>
              <a:rPr lang="en-GB" sz="2400" dirty="0" smtClean="0">
                <a:solidFill>
                  <a:prstClr val="black"/>
                </a:solidFill>
                <a:latin typeface="Calibri" pitchFamily="34" charset="0"/>
                <a:ea typeface="Calibri" pitchFamily="34" charset="0"/>
                <a:cs typeface="Calibri" pitchFamily="34" charset="0"/>
              </a:rPr>
              <a:t>“If </a:t>
            </a:r>
            <a:r>
              <a:rPr lang="en-GB" sz="2400" dirty="0">
                <a:solidFill>
                  <a:prstClr val="black"/>
                </a:solidFill>
                <a:latin typeface="Calibri" pitchFamily="34" charset="0"/>
                <a:ea typeface="Calibri" pitchFamily="34" charset="0"/>
                <a:cs typeface="Calibri" pitchFamily="34" charset="0"/>
              </a:rPr>
              <a:t>you are the King of the Jews, save yourself</a:t>
            </a:r>
            <a:r>
              <a:rPr lang="en-GB" sz="2400" dirty="0" smtClean="0">
                <a:solidFill>
                  <a:prstClr val="black"/>
                </a:solidFill>
                <a:latin typeface="Calibri" pitchFamily="34" charset="0"/>
                <a:ea typeface="Calibri" pitchFamily="34" charset="0"/>
                <a:cs typeface="Calibri" pitchFamily="34" charset="0"/>
              </a:rPr>
              <a:t>!</a:t>
            </a:r>
            <a:r>
              <a:rPr lang="en-GB" sz="2400" b="1" dirty="0">
                <a:solidFill>
                  <a:prstClr val="black"/>
                </a:solidFill>
                <a:ea typeface="Calibri"/>
                <a:cs typeface="Calibri"/>
              </a:rPr>
              <a:t> </a:t>
            </a:r>
            <a:r>
              <a:rPr lang="en-GB" sz="2400" b="1" dirty="0" smtClean="0">
                <a:solidFill>
                  <a:prstClr val="black"/>
                </a:solidFill>
                <a:ea typeface="Calibri"/>
                <a:cs typeface="Calibri"/>
              </a:rPr>
              <a:t>“</a:t>
            </a:r>
            <a:endParaRPr lang="en-GB" sz="2400" dirty="0" smtClean="0">
              <a:solidFill>
                <a:prstClr val="black"/>
              </a:solidFill>
              <a:latin typeface="Calibri" pitchFamily="34" charset="0"/>
              <a:ea typeface="Calibri" pitchFamily="34" charset="0"/>
              <a:cs typeface="Calibri" pitchFamily="34" charset="0"/>
            </a:endParaRPr>
          </a:p>
          <a:p>
            <a:pPr lvl="0" eaLnBrk="0" fontAlgn="base" hangingPunct="0">
              <a:spcBef>
                <a:spcPct val="0"/>
              </a:spcBef>
              <a:spcAft>
                <a:spcPct val="0"/>
              </a:spcAft>
            </a:pPr>
            <a:endParaRPr lang="en-GB" sz="2400" b="1" dirty="0" smtClean="0">
              <a:solidFill>
                <a:prstClr val="black"/>
              </a:solidFill>
              <a:ea typeface="Calibri"/>
              <a:cs typeface="Calibri"/>
            </a:endParaRPr>
          </a:p>
          <a:p>
            <a:pPr lvl="0" eaLnBrk="0" fontAlgn="base" hangingPunct="0">
              <a:spcBef>
                <a:spcPct val="0"/>
              </a:spcBef>
              <a:spcAft>
                <a:spcPct val="0"/>
              </a:spcAft>
            </a:pPr>
            <a:r>
              <a:rPr lang="en-GB" sz="2400" b="1" dirty="0" smtClean="0">
                <a:solidFill>
                  <a:prstClr val="black"/>
                </a:solidFill>
                <a:ea typeface="Calibri"/>
                <a:cs typeface="Calibri"/>
              </a:rPr>
              <a:t>The </a:t>
            </a:r>
            <a:r>
              <a:rPr lang="en-GB" sz="2400" b="1" dirty="0">
                <a:solidFill>
                  <a:prstClr val="black"/>
                </a:solidFill>
                <a:ea typeface="Calibri"/>
                <a:cs typeface="Calibri"/>
              </a:rPr>
              <a:t>rulers - </a:t>
            </a:r>
            <a:r>
              <a:rPr lang="en-GB" sz="2400" b="1" dirty="0">
                <a:solidFill>
                  <a:prstClr val="black"/>
                </a:solidFill>
                <a:ea typeface="Calibri"/>
                <a:cs typeface="Times New Roman"/>
              </a:rPr>
              <a:t>the chief priests, the scribes, the Pharisees, and the elders - </a:t>
            </a:r>
            <a:r>
              <a:rPr lang="en-GB" sz="2400" b="1" dirty="0">
                <a:solidFill>
                  <a:prstClr val="black"/>
                </a:solidFill>
                <a:ea typeface="Calibri"/>
                <a:cs typeface="Calibri"/>
              </a:rPr>
              <a:t>scoffed at him</a:t>
            </a:r>
            <a:r>
              <a:rPr lang="en-GB" sz="2400" b="1" dirty="0">
                <a:solidFill>
                  <a:prstClr val="black"/>
                </a:solidFill>
                <a:ea typeface="Calibri"/>
                <a:cs typeface="Times New Roman"/>
              </a:rPr>
              <a:t>,</a:t>
            </a:r>
            <a:r>
              <a:rPr lang="en-GB" sz="2400" b="1" baseline="30000" dirty="0">
                <a:solidFill>
                  <a:prstClr val="black"/>
                </a:solidFill>
                <a:ea typeface="Calibri"/>
                <a:cs typeface="Times New Roman"/>
              </a:rPr>
              <a:t> </a:t>
            </a:r>
            <a:r>
              <a:rPr lang="en-GB" sz="2400" dirty="0">
                <a:solidFill>
                  <a:prstClr val="black"/>
                </a:solidFill>
                <a:ea typeface="Calibri"/>
                <a:cs typeface="Times New Roman"/>
              </a:rPr>
              <a:t>“He saved others, but he can’t save himself. If he is the King of Israel, </a:t>
            </a:r>
            <a:r>
              <a:rPr lang="en-GB" sz="2400" dirty="0">
                <a:solidFill>
                  <a:prstClr val="black"/>
                </a:solidFill>
                <a:ea typeface="Calibri"/>
                <a:cs typeface="Calibri"/>
              </a:rPr>
              <a:t>the Christ [Messiah] of God, his chosen one</a:t>
            </a:r>
            <a:r>
              <a:rPr lang="en-GB" sz="2400" dirty="0" smtClean="0">
                <a:solidFill>
                  <a:prstClr val="black"/>
                </a:solidFill>
                <a:ea typeface="Calibri"/>
                <a:cs typeface="Calibri"/>
              </a:rPr>
              <a:t>! </a:t>
            </a:r>
            <a:r>
              <a:rPr lang="en-GB" sz="2400" dirty="0" smtClean="0">
                <a:solidFill>
                  <a:prstClr val="black"/>
                </a:solidFill>
                <a:ea typeface="Calibri"/>
                <a:cs typeface="Times New Roman"/>
              </a:rPr>
              <a:t>Let </a:t>
            </a:r>
            <a:r>
              <a:rPr lang="en-GB" sz="2400" dirty="0">
                <a:solidFill>
                  <a:prstClr val="black"/>
                </a:solidFill>
                <a:ea typeface="Calibri"/>
                <a:cs typeface="Times New Roman"/>
              </a:rPr>
              <a:t>him come down from the cross now, and we will believe in him. </a:t>
            </a:r>
            <a:r>
              <a:rPr lang="en-GB" sz="2400" b="1" baseline="30000" dirty="0">
                <a:solidFill>
                  <a:prstClr val="black"/>
                </a:solidFill>
                <a:ea typeface="Calibri"/>
                <a:cs typeface="Times New Roman"/>
              </a:rPr>
              <a:t> </a:t>
            </a:r>
            <a:r>
              <a:rPr lang="en-GB" sz="2400" b="1" dirty="0">
                <a:solidFill>
                  <a:prstClr val="black"/>
                </a:solidFill>
                <a:ea typeface="Calibri"/>
                <a:cs typeface="Times New Roman"/>
              </a:rPr>
              <a:t>He trusts in God. Let God deliver him now, if he wants him; for he said, ‘I am the Son of God.’”</a:t>
            </a:r>
            <a:endParaRPr lang="en-GB"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2264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052736"/>
            <a:ext cx="6534472" cy="4834400"/>
          </a:xfrm>
          <a:prstGeom prst="rect">
            <a:avLst/>
          </a:prstGeom>
        </p:spPr>
        <p:txBody>
          <a:bodyPr wrap="square">
            <a:spAutoFit/>
          </a:bodyPr>
          <a:lstStyle/>
          <a:p>
            <a:pPr lvl="0">
              <a:lnSpc>
                <a:spcPct val="107000"/>
              </a:lnSpc>
              <a:spcAft>
                <a:spcPts val="800"/>
              </a:spcAft>
            </a:pPr>
            <a:r>
              <a:rPr lang="en-GB" sz="2400" b="1" dirty="0">
                <a:solidFill>
                  <a:prstClr val="black"/>
                </a:solidFill>
                <a:ea typeface="Calibri"/>
                <a:cs typeface="Times New Roman"/>
              </a:rPr>
              <a:t>The robbers also who were crucified with him cast on him the same reproach</a:t>
            </a:r>
            <a:r>
              <a:rPr lang="en-GB" sz="2400" dirty="0">
                <a:solidFill>
                  <a:prstClr val="black"/>
                </a:solidFill>
                <a:ea typeface="Calibri"/>
                <a:cs typeface="Times New Roman"/>
              </a:rPr>
              <a:t>. </a:t>
            </a:r>
            <a:r>
              <a:rPr lang="en-GB" sz="2400" b="1" baseline="30000" dirty="0">
                <a:solidFill>
                  <a:prstClr val="black"/>
                </a:solidFill>
                <a:ea typeface="Calibri"/>
                <a:cs typeface="Calibri"/>
              </a:rPr>
              <a:t> </a:t>
            </a:r>
            <a:r>
              <a:rPr lang="en-GB" sz="2400" b="1" dirty="0">
                <a:solidFill>
                  <a:prstClr val="black"/>
                </a:solidFill>
                <a:ea typeface="Calibri"/>
                <a:cs typeface="Calibri"/>
              </a:rPr>
              <a:t>One</a:t>
            </a:r>
            <a:r>
              <a:rPr lang="en-GB" sz="2400" dirty="0">
                <a:solidFill>
                  <a:prstClr val="black"/>
                </a:solidFill>
                <a:ea typeface="Calibri"/>
                <a:cs typeface="Calibri"/>
              </a:rPr>
              <a:t> of the criminals who were hanged insulted him, saying, </a:t>
            </a:r>
            <a:r>
              <a:rPr lang="en-GB" sz="2400" b="1" dirty="0">
                <a:solidFill>
                  <a:prstClr val="black"/>
                </a:solidFill>
                <a:ea typeface="Calibri"/>
                <a:cs typeface="Calibri"/>
              </a:rPr>
              <a:t>“If you are the Christ, save yourself and us!”</a:t>
            </a:r>
            <a:r>
              <a:rPr lang="en-GB" sz="2400" dirty="0">
                <a:solidFill>
                  <a:prstClr val="black"/>
                </a:solidFill>
                <a:ea typeface="Calibri"/>
                <a:cs typeface="Calibri"/>
              </a:rPr>
              <a:t> But </a:t>
            </a:r>
            <a:r>
              <a:rPr lang="en-GB" sz="2400" b="1" dirty="0">
                <a:solidFill>
                  <a:prstClr val="black"/>
                </a:solidFill>
                <a:ea typeface="Calibri"/>
                <a:cs typeface="Calibri"/>
              </a:rPr>
              <a:t>the other </a:t>
            </a:r>
            <a:r>
              <a:rPr lang="en-GB" sz="2400" dirty="0">
                <a:solidFill>
                  <a:prstClr val="black"/>
                </a:solidFill>
                <a:ea typeface="Calibri"/>
                <a:cs typeface="Calibri"/>
              </a:rPr>
              <a:t>answered, and rebuking him said, “Don’t you even fear God, seeing you are under the same condemnation? </a:t>
            </a:r>
            <a:r>
              <a:rPr lang="en-GB" sz="2400" b="1" baseline="30000" dirty="0">
                <a:solidFill>
                  <a:prstClr val="black"/>
                </a:solidFill>
                <a:ea typeface="Calibri"/>
                <a:cs typeface="Calibri"/>
              </a:rPr>
              <a:t> </a:t>
            </a:r>
            <a:r>
              <a:rPr lang="en-GB" sz="2400" dirty="0">
                <a:solidFill>
                  <a:prstClr val="black"/>
                </a:solidFill>
                <a:ea typeface="Calibri"/>
                <a:cs typeface="Calibri"/>
              </a:rPr>
              <a:t>And we indeed justly, for </a:t>
            </a:r>
            <a:r>
              <a:rPr lang="en-GB" sz="2400" b="1" dirty="0">
                <a:solidFill>
                  <a:prstClr val="black"/>
                </a:solidFill>
                <a:ea typeface="Calibri"/>
                <a:cs typeface="Calibri"/>
              </a:rPr>
              <a:t>we receive the due reward for our deeds, but this man has done nothing wrong.” </a:t>
            </a:r>
            <a:r>
              <a:rPr lang="en-GB" sz="2400" dirty="0">
                <a:solidFill>
                  <a:prstClr val="black"/>
                </a:solidFill>
                <a:ea typeface="Calibri"/>
                <a:cs typeface="Calibri"/>
              </a:rPr>
              <a:t>He said to Jesus, </a:t>
            </a:r>
            <a:r>
              <a:rPr lang="en-GB" sz="2400" b="1" dirty="0">
                <a:solidFill>
                  <a:prstClr val="black"/>
                </a:solidFill>
                <a:ea typeface="Calibri"/>
                <a:cs typeface="Calibri"/>
              </a:rPr>
              <a:t>“Lord, remember me when you come into your Kingdom.” Jesus said to him, “Assuredly I tell you, today you will be with me in Paradise.”</a:t>
            </a:r>
            <a:endParaRPr lang="en-GB" sz="2400" b="1" dirty="0">
              <a:solidFill>
                <a:prstClr val="black"/>
              </a:solidFill>
              <a:ea typeface="Calibri"/>
              <a:cs typeface="Times New Roman"/>
            </a:endParaRPr>
          </a:p>
        </p:txBody>
      </p:sp>
    </p:spTree>
    <p:extLst>
      <p:ext uri="{BB962C8B-B14F-4D97-AF65-F5344CB8AC3E}">
        <p14:creationId xmlns:p14="http://schemas.microsoft.com/office/powerpoint/2010/main" val="19661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08720"/>
            <a:ext cx="6678488" cy="5202193"/>
          </a:xfrm>
          <a:prstGeom prst="rect">
            <a:avLst/>
          </a:prstGeom>
        </p:spPr>
        <p:txBody>
          <a:bodyPr wrap="square">
            <a:spAutoFit/>
          </a:bodyPr>
          <a:lstStyle/>
          <a:p>
            <a:pPr lvl="0"/>
            <a:r>
              <a:rPr lang="en-GB" sz="2400" b="1" dirty="0">
                <a:solidFill>
                  <a:prstClr val="black"/>
                </a:solidFill>
                <a:ea typeface="Calibri"/>
              </a:rPr>
              <a:t>Standing by Jesus’ cross were his mother, his mother’s sister, Mary the wife of </a:t>
            </a:r>
            <a:r>
              <a:rPr lang="en-GB" sz="2400" b="1" dirty="0" err="1">
                <a:solidFill>
                  <a:prstClr val="black"/>
                </a:solidFill>
                <a:ea typeface="Calibri"/>
              </a:rPr>
              <a:t>Clopas</a:t>
            </a:r>
            <a:r>
              <a:rPr lang="en-GB" sz="2400" b="1" dirty="0">
                <a:solidFill>
                  <a:prstClr val="black"/>
                </a:solidFill>
                <a:ea typeface="Calibri"/>
              </a:rPr>
              <a:t>, and Mary Magdalene.</a:t>
            </a:r>
            <a:r>
              <a:rPr lang="en-GB" sz="2400" dirty="0">
                <a:solidFill>
                  <a:prstClr val="black"/>
                </a:solidFill>
                <a:ea typeface="Calibri"/>
              </a:rPr>
              <a:t> Therefore when Jesus saw his mother, and the disciple whom he loved standing there, he said to his mother, </a:t>
            </a:r>
            <a:r>
              <a:rPr lang="en-GB" sz="2400" b="1" dirty="0">
                <a:solidFill>
                  <a:prstClr val="black"/>
                </a:solidFill>
                <a:ea typeface="Calibri"/>
              </a:rPr>
              <a:t>“Woman, behold, your son!”</a:t>
            </a:r>
            <a:r>
              <a:rPr lang="en-GB" sz="2400" dirty="0">
                <a:solidFill>
                  <a:prstClr val="black"/>
                </a:solidFill>
                <a:ea typeface="Calibri"/>
              </a:rPr>
              <a:t> </a:t>
            </a:r>
            <a:r>
              <a:rPr lang="en-GB" sz="2400" b="1" baseline="30000" dirty="0">
                <a:solidFill>
                  <a:prstClr val="black"/>
                </a:solidFill>
                <a:ea typeface="Calibri"/>
              </a:rPr>
              <a:t> </a:t>
            </a:r>
            <a:r>
              <a:rPr lang="en-GB" sz="2400" dirty="0">
                <a:solidFill>
                  <a:prstClr val="black"/>
                </a:solidFill>
                <a:ea typeface="Calibri"/>
              </a:rPr>
              <a:t>Then he said to the disciple,</a:t>
            </a:r>
            <a:r>
              <a:rPr lang="en-GB" sz="2400" b="1" dirty="0">
                <a:solidFill>
                  <a:prstClr val="black"/>
                </a:solidFill>
                <a:ea typeface="Calibri"/>
              </a:rPr>
              <a:t> “Behold, your mother!” From that hour, the disciple took her to his own home</a:t>
            </a:r>
            <a:r>
              <a:rPr lang="en-GB" sz="2400" b="1" dirty="0" smtClean="0">
                <a:solidFill>
                  <a:prstClr val="black"/>
                </a:solidFill>
                <a:ea typeface="Calibri"/>
              </a:rPr>
              <a:t>.</a:t>
            </a:r>
          </a:p>
          <a:p>
            <a:pPr lvl="0">
              <a:lnSpc>
                <a:spcPct val="107000"/>
              </a:lnSpc>
              <a:spcAft>
                <a:spcPts val="800"/>
              </a:spcAft>
            </a:pPr>
            <a:endParaRPr lang="en-GB" sz="2400" b="1" dirty="0" smtClean="0">
              <a:solidFill>
                <a:prstClr val="black"/>
              </a:solidFill>
              <a:ea typeface="Calibri"/>
              <a:cs typeface="Calibri"/>
            </a:endParaRPr>
          </a:p>
          <a:p>
            <a:pPr lvl="0">
              <a:lnSpc>
                <a:spcPct val="107000"/>
              </a:lnSpc>
              <a:spcAft>
                <a:spcPts val="800"/>
              </a:spcAft>
            </a:pPr>
            <a:r>
              <a:rPr lang="en-GB" sz="2400" b="1" dirty="0" smtClean="0">
                <a:solidFill>
                  <a:prstClr val="black"/>
                </a:solidFill>
                <a:ea typeface="Calibri"/>
                <a:cs typeface="Calibri"/>
              </a:rPr>
              <a:t>It </a:t>
            </a:r>
            <a:r>
              <a:rPr lang="en-GB" sz="2400" b="1" dirty="0">
                <a:solidFill>
                  <a:prstClr val="black"/>
                </a:solidFill>
                <a:ea typeface="Calibri"/>
                <a:cs typeface="Calibri"/>
              </a:rPr>
              <a:t>was now about the sixth hour [noon]. The sun was darkened and</a:t>
            </a:r>
            <a:r>
              <a:rPr lang="en-GB" sz="2400" b="1" baseline="30000" dirty="0">
                <a:solidFill>
                  <a:prstClr val="black"/>
                </a:solidFill>
                <a:ea typeface="Calibri"/>
                <a:cs typeface="Calibri"/>
              </a:rPr>
              <a:t> </a:t>
            </a:r>
            <a:r>
              <a:rPr lang="en-GB" sz="2400" b="1" dirty="0">
                <a:solidFill>
                  <a:prstClr val="black"/>
                </a:solidFill>
                <a:ea typeface="Calibri"/>
                <a:cs typeface="Calibri"/>
              </a:rPr>
              <a:t>there was darkness over the whole land until the ninth hour. </a:t>
            </a:r>
            <a:endParaRPr lang="en-GB" sz="2400" b="1" dirty="0">
              <a:solidFill>
                <a:prstClr val="black"/>
              </a:solidFill>
              <a:ea typeface="Calibri"/>
              <a:cs typeface="Times New Roman"/>
            </a:endParaRPr>
          </a:p>
          <a:p>
            <a:pPr lvl="0"/>
            <a:endParaRPr lang="en-GB" sz="2400" b="1" dirty="0">
              <a:solidFill>
                <a:prstClr val="black"/>
              </a:solidFill>
            </a:endParaRPr>
          </a:p>
        </p:txBody>
      </p:sp>
    </p:spTree>
    <p:extLst>
      <p:ext uri="{BB962C8B-B14F-4D97-AF65-F5344CB8AC3E}">
        <p14:creationId xmlns:p14="http://schemas.microsoft.com/office/powerpoint/2010/main" val="190624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6678488" cy="4936993"/>
          </a:xfrm>
          <a:prstGeom prst="rect">
            <a:avLst/>
          </a:prstGeom>
        </p:spPr>
        <p:txBody>
          <a:bodyPr wrap="square">
            <a:spAutoFit/>
          </a:bodyPr>
          <a:lstStyle/>
          <a:p>
            <a:pPr lvl="0">
              <a:lnSpc>
                <a:spcPct val="107000"/>
              </a:lnSpc>
              <a:spcAft>
                <a:spcPts val="800"/>
              </a:spcAft>
            </a:pPr>
            <a:r>
              <a:rPr lang="en-GB" sz="2400" b="1" dirty="0">
                <a:solidFill>
                  <a:prstClr val="black"/>
                </a:solidFill>
                <a:ea typeface="Calibri"/>
                <a:cs typeface="Times New Roman"/>
              </a:rPr>
              <a:t>About the ninth hour Jesus cried with a loud voice, </a:t>
            </a:r>
            <a:r>
              <a:rPr lang="en-GB" sz="2400" dirty="0">
                <a:solidFill>
                  <a:prstClr val="black"/>
                </a:solidFill>
                <a:ea typeface="Calibri"/>
                <a:cs typeface="Times New Roman"/>
              </a:rPr>
              <a:t>saying, “Eli, Eli, lama </a:t>
            </a:r>
            <a:r>
              <a:rPr lang="en-GB" sz="2400" dirty="0" err="1">
                <a:solidFill>
                  <a:prstClr val="black"/>
                </a:solidFill>
                <a:ea typeface="Calibri"/>
                <a:cs typeface="Times New Roman"/>
              </a:rPr>
              <a:t>sabachthani</a:t>
            </a:r>
            <a:r>
              <a:rPr lang="en-GB" sz="2400" dirty="0">
                <a:solidFill>
                  <a:prstClr val="black"/>
                </a:solidFill>
                <a:ea typeface="Calibri"/>
                <a:cs typeface="Times New Roman"/>
              </a:rPr>
              <a:t>?” That is, </a:t>
            </a:r>
            <a:r>
              <a:rPr lang="en-GB" sz="2400" b="1" dirty="0">
                <a:solidFill>
                  <a:prstClr val="black"/>
                </a:solidFill>
                <a:ea typeface="Calibri"/>
                <a:cs typeface="Times New Roman"/>
              </a:rPr>
              <a:t>“My God, my God, why have you forsaken </a:t>
            </a:r>
            <a:r>
              <a:rPr lang="en-GB" sz="2400" b="1" dirty="0" err="1">
                <a:solidFill>
                  <a:prstClr val="black"/>
                </a:solidFill>
                <a:ea typeface="Calibri"/>
                <a:cs typeface="Times New Roman"/>
              </a:rPr>
              <a:t>me?”</a:t>
            </a:r>
            <a:r>
              <a:rPr lang="en-GB" sz="2400" u="sng" dirty="0" err="1">
                <a:solidFill>
                  <a:srgbClr val="0000FF"/>
                </a:solidFill>
                <a:ea typeface="Calibri"/>
                <a:cs typeface="Times New Roman"/>
                <a:hlinkClick r:id="rId2"/>
              </a:rPr>
              <a:t>Psalm</a:t>
            </a:r>
            <a:r>
              <a:rPr lang="en-GB" sz="2400" u="sng" dirty="0">
                <a:solidFill>
                  <a:srgbClr val="0000FF"/>
                </a:solidFill>
                <a:ea typeface="Calibri"/>
                <a:cs typeface="Times New Roman"/>
                <a:hlinkClick r:id="rId2"/>
              </a:rPr>
              <a:t> 22:1</a:t>
            </a:r>
            <a:r>
              <a:rPr lang="en-GB" sz="2400" dirty="0">
                <a:solidFill>
                  <a:prstClr val="black"/>
                </a:solidFill>
                <a:ea typeface="Calibri"/>
                <a:cs typeface="Times New Roman"/>
              </a:rPr>
              <a:t> Some of those who stood there, when they heard it, said, “This man is calling Elijah”</a:t>
            </a:r>
          </a:p>
          <a:p>
            <a:pPr lvl="0">
              <a:lnSpc>
                <a:spcPct val="107000"/>
              </a:lnSpc>
              <a:spcAft>
                <a:spcPts val="800"/>
              </a:spcAft>
            </a:pPr>
            <a:r>
              <a:rPr lang="en-GB" sz="2400" dirty="0">
                <a:solidFill>
                  <a:prstClr val="black"/>
                </a:solidFill>
                <a:ea typeface="Calibri"/>
                <a:cs typeface="Calibri"/>
              </a:rPr>
              <a:t>After this, </a:t>
            </a:r>
            <a:r>
              <a:rPr lang="en-GB" sz="2400" b="1" dirty="0">
                <a:solidFill>
                  <a:prstClr val="black"/>
                </a:solidFill>
                <a:ea typeface="Calibri"/>
                <a:cs typeface="Calibri"/>
              </a:rPr>
              <a:t>Jesus, seeing</a:t>
            </a:r>
            <a:r>
              <a:rPr lang="en-GB" sz="2400" b="1" baseline="30000" dirty="0">
                <a:solidFill>
                  <a:prstClr val="black"/>
                </a:solidFill>
                <a:ea typeface="Calibri"/>
                <a:cs typeface="Calibri"/>
              </a:rPr>
              <a:t> </a:t>
            </a:r>
            <a:r>
              <a:rPr lang="en-GB" sz="2400" b="1" dirty="0">
                <a:solidFill>
                  <a:prstClr val="black"/>
                </a:solidFill>
                <a:ea typeface="Calibri"/>
                <a:cs typeface="Calibri"/>
              </a:rPr>
              <a:t>that all things were now finished, that the Scripture might be fulfilled, said, “I am thirsty.”</a:t>
            </a:r>
            <a:r>
              <a:rPr lang="en-GB" sz="2400" dirty="0">
                <a:solidFill>
                  <a:prstClr val="black"/>
                </a:solidFill>
                <a:ea typeface="Calibri"/>
                <a:cs typeface="Calibri"/>
              </a:rPr>
              <a:t> Now a vessel full of vinegar was set there; so they put </a:t>
            </a:r>
            <a:r>
              <a:rPr lang="en-GB" sz="2400" b="1" dirty="0">
                <a:solidFill>
                  <a:prstClr val="black"/>
                </a:solidFill>
                <a:ea typeface="Calibri"/>
                <a:cs typeface="Calibri"/>
              </a:rPr>
              <a:t>a sponge full of the vinegar on hyssop</a:t>
            </a:r>
            <a:r>
              <a:rPr lang="en-GB" sz="2400" dirty="0">
                <a:solidFill>
                  <a:prstClr val="black"/>
                </a:solidFill>
                <a:ea typeface="Calibri"/>
                <a:cs typeface="Calibri"/>
              </a:rPr>
              <a:t>,</a:t>
            </a:r>
            <a:r>
              <a:rPr lang="en-GB" sz="2400" dirty="0">
                <a:solidFill>
                  <a:prstClr val="black"/>
                </a:solidFill>
                <a:ea typeface="Calibri"/>
                <a:cs typeface="Times New Roman"/>
              </a:rPr>
              <a:t> put it on a reed, </a:t>
            </a:r>
            <a:r>
              <a:rPr lang="en-GB" sz="2400" dirty="0">
                <a:solidFill>
                  <a:prstClr val="black"/>
                </a:solidFill>
                <a:ea typeface="Calibri"/>
                <a:cs typeface="Calibri"/>
              </a:rPr>
              <a:t>held it at his mouth</a:t>
            </a:r>
            <a:r>
              <a:rPr lang="en-GB" sz="2400" dirty="0">
                <a:solidFill>
                  <a:prstClr val="black"/>
                </a:solidFill>
                <a:ea typeface="Calibri"/>
                <a:cs typeface="Times New Roman"/>
              </a:rPr>
              <a:t> and </a:t>
            </a:r>
            <a:r>
              <a:rPr lang="en-GB" sz="2400" b="1" dirty="0">
                <a:solidFill>
                  <a:prstClr val="black"/>
                </a:solidFill>
                <a:ea typeface="Calibri"/>
                <a:cs typeface="Times New Roman"/>
              </a:rPr>
              <a:t>gave him a drink</a:t>
            </a:r>
            <a:r>
              <a:rPr lang="en-GB" sz="2400" dirty="0">
                <a:solidFill>
                  <a:prstClr val="black"/>
                </a:solidFill>
                <a:ea typeface="Calibri"/>
                <a:cs typeface="Times New Roman"/>
              </a:rPr>
              <a:t>.” </a:t>
            </a:r>
            <a:r>
              <a:rPr lang="en-GB" sz="2400" b="1" baseline="30000" dirty="0">
                <a:solidFill>
                  <a:prstClr val="black"/>
                </a:solidFill>
                <a:ea typeface="Calibri"/>
                <a:cs typeface="Times New Roman"/>
              </a:rPr>
              <a:t> </a:t>
            </a:r>
            <a:r>
              <a:rPr lang="en-GB" sz="2400" dirty="0">
                <a:solidFill>
                  <a:prstClr val="black"/>
                </a:solidFill>
                <a:ea typeface="Calibri"/>
                <a:cs typeface="Times New Roman"/>
              </a:rPr>
              <a:t>The rest said, “Let him be. Let’s see whether Elijah comes to save him.</a:t>
            </a:r>
          </a:p>
        </p:txBody>
      </p:sp>
    </p:spTree>
    <p:extLst>
      <p:ext uri="{BB962C8B-B14F-4D97-AF65-F5344CB8AC3E}">
        <p14:creationId xmlns:p14="http://schemas.microsoft.com/office/powerpoint/2010/main" val="3349036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2360</Words>
  <Application>Microsoft Office PowerPoint</Application>
  <PresentationFormat>On-screen Show (4:3)</PresentationFormat>
  <Paragraphs>192</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system-ui</vt:lpstr>
      <vt:lpstr>Times New Roman</vt:lpstr>
      <vt:lpstr>Office Theme</vt:lpstr>
      <vt:lpstr>Considering the Cross  Session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Roy MIllar</cp:lastModifiedBy>
  <cp:revision>81</cp:revision>
  <dcterms:created xsi:type="dcterms:W3CDTF">2020-07-02T20:17:42Z</dcterms:created>
  <dcterms:modified xsi:type="dcterms:W3CDTF">2020-07-13T17:25:13Z</dcterms:modified>
</cp:coreProperties>
</file>