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1" r:id="rId3"/>
    <p:sldId id="296" r:id="rId4"/>
    <p:sldId id="259" r:id="rId5"/>
    <p:sldId id="285" r:id="rId6"/>
    <p:sldId id="286" r:id="rId7"/>
    <p:sldId id="260" r:id="rId8"/>
    <p:sldId id="287" r:id="rId9"/>
    <p:sldId id="288" r:id="rId10"/>
    <p:sldId id="289" r:id="rId11"/>
    <p:sldId id="290" r:id="rId12"/>
    <p:sldId id="291" r:id="rId13"/>
    <p:sldId id="302" r:id="rId14"/>
    <p:sldId id="261" r:id="rId15"/>
    <p:sldId id="262" r:id="rId16"/>
    <p:sldId id="263" r:id="rId17"/>
    <p:sldId id="264" r:id="rId18"/>
    <p:sldId id="282" r:id="rId19"/>
    <p:sldId id="268" r:id="rId20"/>
    <p:sldId id="269" r:id="rId21"/>
    <p:sldId id="270" r:id="rId22"/>
    <p:sldId id="293" r:id="rId23"/>
    <p:sldId id="281" r:id="rId24"/>
    <p:sldId id="300" r:id="rId25"/>
    <p:sldId id="294" r:id="rId26"/>
    <p:sldId id="295" r:id="rId27"/>
    <p:sldId id="299" r:id="rId28"/>
    <p:sldId id="276" r:id="rId29"/>
    <p:sldId id="267" r:id="rId30"/>
    <p:sldId id="298" r:id="rId31"/>
    <p:sldId id="284" r:id="rId32"/>
    <p:sldId id="266" r:id="rId33"/>
    <p:sldId id="29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4660" autoAdjust="0"/>
  </p:normalViewPr>
  <p:slideViewPr>
    <p:cSldViewPr snapToGrid="0">
      <p:cViewPr varScale="1">
        <p:scale>
          <a:sx n="116" d="100"/>
          <a:sy n="116" d="100"/>
        </p:scale>
        <p:origin x="102" y="21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EFFADA-AF24-4717-B91F-7C73510FB46F}"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142561-785B-43D4-87A1-09BFF93FFD11}" type="slidenum">
              <a:rPr lang="en-GB" smtClean="0"/>
              <a:t>‹#›</a:t>
            </a:fld>
            <a:endParaRPr lang="en-GB"/>
          </a:p>
        </p:txBody>
      </p:sp>
    </p:spTree>
    <p:extLst>
      <p:ext uri="{BB962C8B-B14F-4D97-AF65-F5344CB8AC3E}">
        <p14:creationId xmlns:p14="http://schemas.microsoft.com/office/powerpoint/2010/main" val="297098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EFFADA-AF24-4717-B91F-7C73510FB46F}"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142561-785B-43D4-87A1-09BFF93FFD11}" type="slidenum">
              <a:rPr lang="en-GB" smtClean="0"/>
              <a:t>‹#›</a:t>
            </a:fld>
            <a:endParaRPr lang="en-GB"/>
          </a:p>
        </p:txBody>
      </p:sp>
    </p:spTree>
    <p:extLst>
      <p:ext uri="{BB962C8B-B14F-4D97-AF65-F5344CB8AC3E}">
        <p14:creationId xmlns:p14="http://schemas.microsoft.com/office/powerpoint/2010/main" val="361157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EFFADA-AF24-4717-B91F-7C73510FB46F}"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142561-785B-43D4-87A1-09BFF93FFD11}" type="slidenum">
              <a:rPr lang="en-GB" smtClean="0"/>
              <a:t>‹#›</a:t>
            </a:fld>
            <a:endParaRPr lang="en-GB"/>
          </a:p>
        </p:txBody>
      </p:sp>
    </p:spTree>
    <p:extLst>
      <p:ext uri="{BB962C8B-B14F-4D97-AF65-F5344CB8AC3E}">
        <p14:creationId xmlns:p14="http://schemas.microsoft.com/office/powerpoint/2010/main" val="3801404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EFFADA-AF24-4717-B91F-7C73510FB46F}"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142561-785B-43D4-87A1-09BFF93FFD11}" type="slidenum">
              <a:rPr lang="en-GB" smtClean="0"/>
              <a:t>‹#›</a:t>
            </a:fld>
            <a:endParaRPr lang="en-GB"/>
          </a:p>
        </p:txBody>
      </p:sp>
    </p:spTree>
    <p:extLst>
      <p:ext uri="{BB962C8B-B14F-4D97-AF65-F5344CB8AC3E}">
        <p14:creationId xmlns:p14="http://schemas.microsoft.com/office/powerpoint/2010/main" val="288823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FFADA-AF24-4717-B91F-7C73510FB46F}"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142561-785B-43D4-87A1-09BFF93FFD11}" type="slidenum">
              <a:rPr lang="en-GB" smtClean="0"/>
              <a:t>‹#›</a:t>
            </a:fld>
            <a:endParaRPr lang="en-GB"/>
          </a:p>
        </p:txBody>
      </p:sp>
    </p:spTree>
    <p:extLst>
      <p:ext uri="{BB962C8B-B14F-4D97-AF65-F5344CB8AC3E}">
        <p14:creationId xmlns:p14="http://schemas.microsoft.com/office/powerpoint/2010/main" val="360921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EFFADA-AF24-4717-B91F-7C73510FB46F}"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142561-785B-43D4-87A1-09BFF93FFD11}" type="slidenum">
              <a:rPr lang="en-GB" smtClean="0"/>
              <a:t>‹#›</a:t>
            </a:fld>
            <a:endParaRPr lang="en-GB"/>
          </a:p>
        </p:txBody>
      </p:sp>
    </p:spTree>
    <p:extLst>
      <p:ext uri="{BB962C8B-B14F-4D97-AF65-F5344CB8AC3E}">
        <p14:creationId xmlns:p14="http://schemas.microsoft.com/office/powerpoint/2010/main" val="186962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EFFADA-AF24-4717-B91F-7C73510FB46F}" type="datetimeFigureOut">
              <a:rPr lang="en-GB" smtClean="0"/>
              <a:t>03/08/2020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142561-785B-43D4-87A1-09BFF93FFD11}" type="slidenum">
              <a:rPr lang="en-GB" smtClean="0"/>
              <a:t>‹#›</a:t>
            </a:fld>
            <a:endParaRPr lang="en-GB"/>
          </a:p>
        </p:txBody>
      </p:sp>
    </p:spTree>
    <p:extLst>
      <p:ext uri="{BB962C8B-B14F-4D97-AF65-F5344CB8AC3E}">
        <p14:creationId xmlns:p14="http://schemas.microsoft.com/office/powerpoint/2010/main" val="248133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EFFADA-AF24-4717-B91F-7C73510FB46F}" type="datetimeFigureOut">
              <a:rPr lang="en-GB" smtClean="0"/>
              <a:t>03/08/2020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142561-785B-43D4-87A1-09BFF93FFD11}" type="slidenum">
              <a:rPr lang="en-GB" smtClean="0"/>
              <a:t>‹#›</a:t>
            </a:fld>
            <a:endParaRPr lang="en-GB"/>
          </a:p>
        </p:txBody>
      </p:sp>
    </p:spTree>
    <p:extLst>
      <p:ext uri="{BB962C8B-B14F-4D97-AF65-F5344CB8AC3E}">
        <p14:creationId xmlns:p14="http://schemas.microsoft.com/office/powerpoint/2010/main" val="194621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FFADA-AF24-4717-B91F-7C73510FB46F}" type="datetimeFigureOut">
              <a:rPr lang="en-GB" smtClean="0"/>
              <a:t>03/08/2020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142561-785B-43D4-87A1-09BFF93FFD11}" type="slidenum">
              <a:rPr lang="en-GB" smtClean="0"/>
              <a:t>‹#›</a:t>
            </a:fld>
            <a:endParaRPr lang="en-GB"/>
          </a:p>
        </p:txBody>
      </p:sp>
    </p:spTree>
    <p:extLst>
      <p:ext uri="{BB962C8B-B14F-4D97-AF65-F5344CB8AC3E}">
        <p14:creationId xmlns:p14="http://schemas.microsoft.com/office/powerpoint/2010/main" val="410328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FFADA-AF24-4717-B91F-7C73510FB46F}"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142561-785B-43D4-87A1-09BFF93FFD11}" type="slidenum">
              <a:rPr lang="en-GB" smtClean="0"/>
              <a:t>‹#›</a:t>
            </a:fld>
            <a:endParaRPr lang="en-GB"/>
          </a:p>
        </p:txBody>
      </p:sp>
    </p:spTree>
    <p:extLst>
      <p:ext uri="{BB962C8B-B14F-4D97-AF65-F5344CB8AC3E}">
        <p14:creationId xmlns:p14="http://schemas.microsoft.com/office/powerpoint/2010/main" val="1645896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FFADA-AF24-4717-B91F-7C73510FB46F}"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142561-785B-43D4-87A1-09BFF93FFD11}" type="slidenum">
              <a:rPr lang="en-GB" smtClean="0"/>
              <a:t>‹#›</a:t>
            </a:fld>
            <a:endParaRPr lang="en-GB"/>
          </a:p>
        </p:txBody>
      </p:sp>
    </p:spTree>
    <p:extLst>
      <p:ext uri="{BB962C8B-B14F-4D97-AF65-F5344CB8AC3E}">
        <p14:creationId xmlns:p14="http://schemas.microsoft.com/office/powerpoint/2010/main" val="293831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FFADA-AF24-4717-B91F-7C73510FB46F}" type="datetimeFigureOut">
              <a:rPr lang="en-GB" smtClean="0"/>
              <a:t>03/08/2020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42561-785B-43D4-87A1-09BFF93FFD11}" type="slidenum">
              <a:rPr lang="en-GB" smtClean="0"/>
              <a:t>‹#›</a:t>
            </a:fld>
            <a:endParaRPr lang="en-GB"/>
          </a:p>
        </p:txBody>
      </p:sp>
    </p:spTree>
    <p:extLst>
      <p:ext uri="{BB962C8B-B14F-4D97-AF65-F5344CB8AC3E}">
        <p14:creationId xmlns:p14="http://schemas.microsoft.com/office/powerpoint/2010/main" val="75228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24035" y="1116311"/>
            <a:ext cx="4317977" cy="646331"/>
          </a:xfrm>
          <a:prstGeom prst="rect">
            <a:avLst/>
          </a:prstGeom>
          <a:noFill/>
        </p:spPr>
        <p:txBody>
          <a:bodyPr wrap="none" rtlCol="0">
            <a:spAutoFit/>
          </a:bodyPr>
          <a:lstStyle/>
          <a:p>
            <a:pPr lvl="0"/>
            <a:r>
              <a:rPr lang="en-GB" sz="3600" b="1" dirty="0">
                <a:solidFill>
                  <a:prstClr val="black"/>
                </a:solidFill>
              </a:rPr>
              <a:t>Considering the Cross</a:t>
            </a:r>
          </a:p>
        </p:txBody>
      </p:sp>
      <p:sp>
        <p:nvSpPr>
          <p:cNvPr id="3" name="Rectangle 2"/>
          <p:cNvSpPr/>
          <p:nvPr/>
        </p:nvSpPr>
        <p:spPr>
          <a:xfrm>
            <a:off x="3954511" y="2446164"/>
            <a:ext cx="1558440" cy="523220"/>
          </a:xfrm>
          <a:prstGeom prst="rect">
            <a:avLst/>
          </a:prstGeom>
        </p:spPr>
        <p:txBody>
          <a:bodyPr wrap="none">
            <a:spAutoFit/>
          </a:bodyPr>
          <a:lstStyle/>
          <a:p>
            <a:pPr lvl="0"/>
            <a:r>
              <a:rPr lang="en-GB" sz="2800" b="1" dirty="0">
                <a:solidFill>
                  <a:prstClr val="black"/>
                </a:solidFill>
              </a:rPr>
              <a:t>Session </a:t>
            </a:r>
            <a:r>
              <a:rPr lang="en-GB" sz="2800" b="1" dirty="0" smtClean="0">
                <a:solidFill>
                  <a:prstClr val="black"/>
                </a:solidFill>
              </a:rPr>
              <a:t>8</a:t>
            </a:r>
            <a:endParaRPr lang="en-GB" sz="2800" b="1" dirty="0">
              <a:solidFill>
                <a:prstClr val="black"/>
              </a:solidFill>
            </a:endParaRPr>
          </a:p>
        </p:txBody>
      </p:sp>
      <p:sp>
        <p:nvSpPr>
          <p:cNvPr id="4" name="Rectangle 3"/>
          <p:cNvSpPr/>
          <p:nvPr/>
        </p:nvSpPr>
        <p:spPr>
          <a:xfrm>
            <a:off x="3743737" y="3652906"/>
            <a:ext cx="2278572" cy="584775"/>
          </a:xfrm>
          <a:prstGeom prst="rect">
            <a:avLst/>
          </a:prstGeom>
        </p:spPr>
        <p:txBody>
          <a:bodyPr wrap="none">
            <a:spAutoFit/>
          </a:bodyPr>
          <a:lstStyle/>
          <a:p>
            <a:pPr lvl="0"/>
            <a:r>
              <a:rPr lang="en-GB" sz="3200" b="1" dirty="0" smtClean="0">
                <a:solidFill>
                  <a:prstClr val="black"/>
                </a:solidFill>
              </a:rPr>
              <a:t>Redemption</a:t>
            </a:r>
            <a:endParaRPr lang="en-GB" sz="3200" b="1" dirty="0">
              <a:solidFill>
                <a:prstClr val="black"/>
              </a:solidFill>
            </a:endParaRPr>
          </a:p>
        </p:txBody>
      </p:sp>
    </p:spTree>
    <p:extLst>
      <p:ext uri="{BB962C8B-B14F-4D97-AF65-F5344CB8AC3E}">
        <p14:creationId xmlns:p14="http://schemas.microsoft.com/office/powerpoint/2010/main" val="3483892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3123" y="315839"/>
            <a:ext cx="5578771" cy="523220"/>
          </a:xfrm>
          <a:prstGeom prst="rect">
            <a:avLst/>
          </a:prstGeom>
          <a:noFill/>
        </p:spPr>
        <p:txBody>
          <a:bodyPr wrap="none" rtlCol="0">
            <a:spAutoFit/>
          </a:bodyPr>
          <a:lstStyle/>
          <a:p>
            <a:r>
              <a:rPr lang="en-GB" sz="2800" b="1" dirty="0" smtClean="0">
                <a:latin typeface="system-ui"/>
              </a:rPr>
              <a:t>Redemption requires response </a:t>
            </a:r>
            <a:endParaRPr lang="en-GB" sz="2800" b="1" dirty="0">
              <a:latin typeface="system-ui"/>
            </a:endParaRPr>
          </a:p>
        </p:txBody>
      </p:sp>
      <p:sp>
        <p:nvSpPr>
          <p:cNvPr id="3" name="Rectangle 2"/>
          <p:cNvSpPr/>
          <p:nvPr/>
        </p:nvSpPr>
        <p:spPr>
          <a:xfrm>
            <a:off x="486032" y="1186925"/>
            <a:ext cx="7714994" cy="2031325"/>
          </a:xfrm>
          <a:prstGeom prst="rect">
            <a:avLst/>
          </a:prstGeom>
        </p:spPr>
        <p:txBody>
          <a:bodyPr wrap="square">
            <a:spAutoFit/>
          </a:bodyPr>
          <a:lstStyle/>
          <a:p>
            <a:r>
              <a:rPr lang="en-GB" b="1" dirty="0">
                <a:solidFill>
                  <a:srgbClr val="000000"/>
                </a:solidFill>
                <a:latin typeface="system-ui"/>
              </a:rPr>
              <a:t>Yahweh has a case against his </a:t>
            </a:r>
            <a:r>
              <a:rPr lang="en-GB" b="1" dirty="0" smtClean="0">
                <a:solidFill>
                  <a:srgbClr val="000000"/>
                </a:solidFill>
                <a:latin typeface="system-ui"/>
              </a:rPr>
              <a:t>people</a:t>
            </a:r>
            <a:r>
              <a:rPr lang="en-GB" dirty="0" smtClean="0">
                <a:solidFill>
                  <a:srgbClr val="000000"/>
                </a:solidFill>
                <a:latin typeface="system-ui"/>
              </a:rPr>
              <a:t>,</a:t>
            </a:r>
            <a:r>
              <a:rPr lang="en-GB" dirty="0" smtClean="0"/>
              <a:t> </a:t>
            </a:r>
            <a:r>
              <a:rPr lang="en-GB" dirty="0" smtClean="0">
                <a:solidFill>
                  <a:srgbClr val="000000"/>
                </a:solidFill>
                <a:latin typeface="system-ui"/>
              </a:rPr>
              <a:t>and </a:t>
            </a:r>
            <a:r>
              <a:rPr lang="en-GB" dirty="0">
                <a:solidFill>
                  <a:srgbClr val="000000"/>
                </a:solidFill>
                <a:latin typeface="system-ui"/>
              </a:rPr>
              <a:t>he will contend with Israel.</a:t>
            </a:r>
            <a:r>
              <a:rPr lang="en-GB" dirty="0"/>
              <a:t/>
            </a:r>
            <a:br>
              <a:rPr lang="en-GB" dirty="0"/>
            </a:br>
            <a:r>
              <a:rPr lang="en-GB" dirty="0" smtClean="0">
                <a:solidFill>
                  <a:srgbClr val="000000"/>
                </a:solidFill>
                <a:latin typeface="system-ui"/>
              </a:rPr>
              <a:t>My </a:t>
            </a:r>
            <a:r>
              <a:rPr lang="en-GB" dirty="0">
                <a:solidFill>
                  <a:srgbClr val="000000"/>
                </a:solidFill>
                <a:latin typeface="system-ui"/>
              </a:rPr>
              <a:t>people, what have I done to </a:t>
            </a:r>
            <a:r>
              <a:rPr lang="en-GB" dirty="0" smtClean="0">
                <a:solidFill>
                  <a:srgbClr val="000000"/>
                </a:solidFill>
                <a:latin typeface="system-ui"/>
              </a:rPr>
              <a:t>you? How </a:t>
            </a:r>
            <a:r>
              <a:rPr lang="en-GB" dirty="0">
                <a:solidFill>
                  <a:srgbClr val="000000"/>
                </a:solidFill>
                <a:latin typeface="system-ui"/>
              </a:rPr>
              <a:t>have I burdened </a:t>
            </a:r>
            <a:r>
              <a:rPr lang="en-GB" dirty="0" smtClean="0">
                <a:solidFill>
                  <a:srgbClr val="000000"/>
                </a:solidFill>
                <a:latin typeface="system-ui"/>
              </a:rPr>
              <a:t>you. Answer me!</a:t>
            </a:r>
            <a:r>
              <a:rPr lang="en-GB" dirty="0"/>
              <a:t> </a:t>
            </a:r>
            <a:r>
              <a:rPr lang="en-GB" dirty="0" smtClean="0">
                <a:solidFill>
                  <a:srgbClr val="000000"/>
                </a:solidFill>
                <a:latin typeface="system-ui"/>
              </a:rPr>
              <a:t>For </a:t>
            </a:r>
            <a:r>
              <a:rPr lang="en-GB" b="1" dirty="0">
                <a:solidFill>
                  <a:srgbClr val="000000"/>
                </a:solidFill>
                <a:latin typeface="system-ui"/>
              </a:rPr>
              <a:t>I brought you up out of the land of </a:t>
            </a:r>
            <a:r>
              <a:rPr lang="en-GB" b="1" dirty="0" smtClean="0">
                <a:solidFill>
                  <a:srgbClr val="000000"/>
                </a:solidFill>
                <a:latin typeface="system-ui"/>
              </a:rPr>
              <a:t>Egypt, and </a:t>
            </a:r>
            <a:r>
              <a:rPr lang="en-GB" b="1" dirty="0">
                <a:solidFill>
                  <a:srgbClr val="000000"/>
                </a:solidFill>
                <a:latin typeface="system-ui"/>
              </a:rPr>
              <a:t>redeemed you out of the house of </a:t>
            </a:r>
            <a:r>
              <a:rPr lang="en-GB" b="1" dirty="0" smtClean="0">
                <a:solidFill>
                  <a:srgbClr val="000000"/>
                </a:solidFill>
                <a:latin typeface="system-ui"/>
              </a:rPr>
              <a:t>bondage</a:t>
            </a:r>
            <a:r>
              <a:rPr lang="en-GB" dirty="0" smtClean="0">
                <a:solidFill>
                  <a:srgbClr val="000000"/>
                </a:solidFill>
                <a:latin typeface="system-ui"/>
              </a:rPr>
              <a:t>.</a:t>
            </a:r>
            <a:r>
              <a:rPr lang="en-GB" dirty="0" smtClean="0"/>
              <a:t> </a:t>
            </a:r>
            <a:r>
              <a:rPr lang="en-GB" dirty="0" smtClean="0">
                <a:solidFill>
                  <a:srgbClr val="000000"/>
                </a:solidFill>
                <a:latin typeface="system-ui"/>
              </a:rPr>
              <a:t>I </a:t>
            </a:r>
            <a:r>
              <a:rPr lang="en-GB" dirty="0">
                <a:solidFill>
                  <a:srgbClr val="000000"/>
                </a:solidFill>
                <a:latin typeface="system-ui"/>
              </a:rPr>
              <a:t>sent before you Moses, Aaron, and </a:t>
            </a:r>
            <a:r>
              <a:rPr lang="en-GB" dirty="0" smtClean="0">
                <a:solidFill>
                  <a:srgbClr val="000000"/>
                </a:solidFill>
                <a:latin typeface="system-ui"/>
              </a:rPr>
              <a:t>Miriam.</a:t>
            </a:r>
            <a:r>
              <a:rPr lang="en-GB" dirty="0"/>
              <a:t> </a:t>
            </a:r>
            <a:r>
              <a:rPr lang="en-GB" b="1" dirty="0" smtClean="0">
                <a:solidFill>
                  <a:srgbClr val="000000"/>
                </a:solidFill>
                <a:latin typeface="system-ui"/>
              </a:rPr>
              <a:t>My </a:t>
            </a:r>
            <a:r>
              <a:rPr lang="en-GB" b="1" dirty="0">
                <a:solidFill>
                  <a:srgbClr val="000000"/>
                </a:solidFill>
                <a:latin typeface="system-ui"/>
              </a:rPr>
              <a:t>people, remember </a:t>
            </a:r>
            <a:r>
              <a:rPr lang="en-GB" dirty="0">
                <a:solidFill>
                  <a:srgbClr val="000000"/>
                </a:solidFill>
                <a:latin typeface="system-ui"/>
              </a:rPr>
              <a:t>now what </a:t>
            </a:r>
            <a:r>
              <a:rPr lang="en-GB" dirty="0" err="1">
                <a:solidFill>
                  <a:srgbClr val="000000"/>
                </a:solidFill>
                <a:latin typeface="system-ui"/>
              </a:rPr>
              <a:t>Balak</a:t>
            </a:r>
            <a:r>
              <a:rPr lang="en-GB" dirty="0">
                <a:solidFill>
                  <a:srgbClr val="000000"/>
                </a:solidFill>
                <a:latin typeface="system-ui"/>
              </a:rPr>
              <a:t> king of Moab </a:t>
            </a:r>
            <a:r>
              <a:rPr lang="en-GB" dirty="0" smtClean="0">
                <a:solidFill>
                  <a:srgbClr val="000000"/>
                </a:solidFill>
                <a:latin typeface="system-ui"/>
              </a:rPr>
              <a:t>devised, and </a:t>
            </a:r>
            <a:r>
              <a:rPr lang="en-GB" dirty="0">
                <a:solidFill>
                  <a:srgbClr val="000000"/>
                </a:solidFill>
                <a:latin typeface="system-ui"/>
              </a:rPr>
              <a:t>what Balaam the son of </a:t>
            </a:r>
            <a:r>
              <a:rPr lang="en-GB" dirty="0" err="1">
                <a:solidFill>
                  <a:srgbClr val="000000"/>
                </a:solidFill>
                <a:latin typeface="system-ui"/>
              </a:rPr>
              <a:t>Beor</a:t>
            </a:r>
            <a:r>
              <a:rPr lang="en-GB" dirty="0">
                <a:solidFill>
                  <a:srgbClr val="000000"/>
                </a:solidFill>
                <a:latin typeface="system-ui"/>
              </a:rPr>
              <a:t> answered him from </a:t>
            </a:r>
            <a:r>
              <a:rPr lang="en-GB" dirty="0" err="1">
                <a:solidFill>
                  <a:srgbClr val="000000"/>
                </a:solidFill>
                <a:latin typeface="system-ui"/>
              </a:rPr>
              <a:t>Shittim</a:t>
            </a:r>
            <a:r>
              <a:rPr lang="en-GB" dirty="0">
                <a:solidFill>
                  <a:srgbClr val="000000"/>
                </a:solidFill>
                <a:latin typeface="system-ui"/>
              </a:rPr>
              <a:t> to </a:t>
            </a:r>
            <a:r>
              <a:rPr lang="en-GB" dirty="0" smtClean="0">
                <a:solidFill>
                  <a:srgbClr val="000000"/>
                </a:solidFill>
                <a:latin typeface="system-ui"/>
              </a:rPr>
              <a:t>Gilgal,</a:t>
            </a:r>
            <a:r>
              <a:rPr lang="en-GB" dirty="0" smtClean="0"/>
              <a:t> </a:t>
            </a:r>
            <a:r>
              <a:rPr lang="en-GB" b="1" dirty="0" smtClean="0">
                <a:solidFill>
                  <a:srgbClr val="000000"/>
                </a:solidFill>
                <a:latin typeface="system-ui"/>
              </a:rPr>
              <a:t>that </a:t>
            </a:r>
            <a:r>
              <a:rPr lang="en-GB" b="1" dirty="0">
                <a:solidFill>
                  <a:srgbClr val="000000"/>
                </a:solidFill>
                <a:latin typeface="system-ui"/>
              </a:rPr>
              <a:t>you may know the righteous acts of Yahweh</a:t>
            </a:r>
            <a:r>
              <a:rPr lang="en-GB" dirty="0" smtClean="0">
                <a:solidFill>
                  <a:srgbClr val="000000"/>
                </a:solidFill>
                <a:latin typeface="system-ui"/>
              </a:rPr>
              <a:t>.” Micah 6:2-5</a:t>
            </a:r>
            <a:endParaRPr lang="en-GB" dirty="0"/>
          </a:p>
        </p:txBody>
      </p:sp>
      <p:sp>
        <p:nvSpPr>
          <p:cNvPr id="4" name="Rectangle 3"/>
          <p:cNvSpPr/>
          <p:nvPr/>
        </p:nvSpPr>
        <p:spPr>
          <a:xfrm>
            <a:off x="486031" y="3566116"/>
            <a:ext cx="9135764" cy="2585323"/>
          </a:xfrm>
          <a:prstGeom prst="rect">
            <a:avLst/>
          </a:prstGeom>
        </p:spPr>
        <p:txBody>
          <a:bodyPr wrap="square">
            <a:spAutoFit/>
          </a:bodyPr>
          <a:lstStyle/>
          <a:p>
            <a:r>
              <a:rPr lang="en-GB" b="1" dirty="0">
                <a:solidFill>
                  <a:srgbClr val="000000"/>
                </a:solidFill>
                <a:latin typeface="system-ui"/>
              </a:rPr>
              <a:t>“I removed his shoulder from the </a:t>
            </a:r>
            <a:r>
              <a:rPr lang="en-GB" b="1" dirty="0" smtClean="0">
                <a:solidFill>
                  <a:srgbClr val="000000"/>
                </a:solidFill>
                <a:latin typeface="system-ui"/>
              </a:rPr>
              <a:t>burden. His </a:t>
            </a:r>
            <a:r>
              <a:rPr lang="en-GB" b="1" dirty="0">
                <a:solidFill>
                  <a:srgbClr val="000000"/>
                </a:solidFill>
                <a:latin typeface="system-ui"/>
              </a:rPr>
              <a:t>hands were freed from the basket.</a:t>
            </a:r>
            <a:br>
              <a:rPr lang="en-GB" b="1" dirty="0">
                <a:solidFill>
                  <a:srgbClr val="000000"/>
                </a:solidFill>
                <a:latin typeface="system-ui"/>
              </a:rPr>
            </a:br>
            <a:r>
              <a:rPr lang="en-GB" b="1" dirty="0" smtClean="0">
                <a:solidFill>
                  <a:srgbClr val="000000"/>
                </a:solidFill>
                <a:latin typeface="system-ui"/>
              </a:rPr>
              <a:t>You </a:t>
            </a:r>
            <a:r>
              <a:rPr lang="en-GB" b="1" dirty="0">
                <a:solidFill>
                  <a:srgbClr val="000000"/>
                </a:solidFill>
                <a:latin typeface="system-ui"/>
              </a:rPr>
              <a:t>called in trouble, and I delivered </a:t>
            </a:r>
            <a:r>
              <a:rPr lang="en-GB" b="1" dirty="0" smtClean="0">
                <a:solidFill>
                  <a:srgbClr val="000000"/>
                </a:solidFill>
                <a:latin typeface="system-ui"/>
              </a:rPr>
              <a:t>you. </a:t>
            </a:r>
            <a:r>
              <a:rPr lang="en-GB" dirty="0" smtClean="0">
                <a:solidFill>
                  <a:srgbClr val="000000"/>
                </a:solidFill>
                <a:latin typeface="system-ui"/>
              </a:rPr>
              <a:t>I </a:t>
            </a:r>
            <a:r>
              <a:rPr lang="en-GB" dirty="0">
                <a:solidFill>
                  <a:srgbClr val="000000"/>
                </a:solidFill>
                <a:latin typeface="system-ui"/>
              </a:rPr>
              <a:t>answered you in the secret place of </a:t>
            </a:r>
            <a:r>
              <a:rPr lang="en-GB" dirty="0" smtClean="0">
                <a:solidFill>
                  <a:srgbClr val="000000"/>
                </a:solidFill>
                <a:latin typeface="system-ui"/>
              </a:rPr>
              <a:t>thunder. I </a:t>
            </a:r>
            <a:r>
              <a:rPr lang="en-GB" dirty="0">
                <a:solidFill>
                  <a:srgbClr val="000000"/>
                </a:solidFill>
                <a:latin typeface="system-ui"/>
              </a:rPr>
              <a:t>tested you at the waters of </a:t>
            </a:r>
            <a:r>
              <a:rPr lang="en-GB" dirty="0" err="1">
                <a:solidFill>
                  <a:srgbClr val="000000"/>
                </a:solidFill>
                <a:latin typeface="system-ui"/>
              </a:rPr>
              <a:t>Meribah</a:t>
            </a:r>
            <a:r>
              <a:rPr lang="en-GB" dirty="0">
                <a:solidFill>
                  <a:srgbClr val="000000"/>
                </a:solidFill>
                <a:latin typeface="system-ui"/>
              </a:rPr>
              <a:t>.” </a:t>
            </a:r>
            <a:r>
              <a:rPr lang="en-GB" i="1" dirty="0">
                <a:solidFill>
                  <a:srgbClr val="000000"/>
                </a:solidFill>
                <a:latin typeface="system-ui"/>
              </a:rPr>
              <a:t>Selah</a:t>
            </a:r>
            <a:r>
              <a:rPr lang="en-GB" i="1"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“Hear, my people, and I will testify to </a:t>
            </a:r>
            <a:r>
              <a:rPr lang="en-GB" dirty="0" smtClean="0">
                <a:solidFill>
                  <a:srgbClr val="000000"/>
                </a:solidFill>
                <a:latin typeface="system-ui"/>
              </a:rPr>
              <a:t>you, Israel</a:t>
            </a:r>
            <a:r>
              <a:rPr lang="en-GB" dirty="0">
                <a:solidFill>
                  <a:srgbClr val="000000"/>
                </a:solidFill>
                <a:latin typeface="system-ui"/>
              </a:rPr>
              <a:t>, if you would listen to </a:t>
            </a:r>
            <a:r>
              <a:rPr lang="en-GB" dirty="0" smtClean="0">
                <a:solidFill>
                  <a:srgbClr val="000000"/>
                </a:solidFill>
                <a:latin typeface="system-ui"/>
              </a:rPr>
              <a:t>me! There </a:t>
            </a:r>
            <a:r>
              <a:rPr lang="en-GB" dirty="0">
                <a:solidFill>
                  <a:srgbClr val="000000"/>
                </a:solidFill>
                <a:latin typeface="system-ui"/>
              </a:rPr>
              <a:t>shall be no strange god in you,</a:t>
            </a:r>
            <a:br>
              <a:rPr lang="en-GB" dirty="0">
                <a:solidFill>
                  <a:srgbClr val="000000"/>
                </a:solidFill>
                <a:latin typeface="system-ui"/>
              </a:rPr>
            </a:br>
            <a:r>
              <a:rPr lang="en-GB" dirty="0" smtClean="0">
                <a:solidFill>
                  <a:srgbClr val="000000"/>
                </a:solidFill>
                <a:latin typeface="system-ui"/>
              </a:rPr>
              <a:t>neither </a:t>
            </a:r>
            <a:r>
              <a:rPr lang="en-GB" dirty="0">
                <a:solidFill>
                  <a:srgbClr val="000000"/>
                </a:solidFill>
                <a:latin typeface="system-ui"/>
              </a:rPr>
              <a:t>shall you worship any foreign </a:t>
            </a:r>
            <a:r>
              <a:rPr lang="en-GB" dirty="0" smtClean="0">
                <a:solidFill>
                  <a:srgbClr val="000000"/>
                </a:solidFill>
                <a:latin typeface="system-ui"/>
              </a:rPr>
              <a:t>god.</a:t>
            </a:r>
            <a:r>
              <a:rPr lang="en-GB" b="1" baseline="30000" dirty="0">
                <a:solidFill>
                  <a:srgbClr val="000000"/>
                </a:solidFill>
                <a:latin typeface="system-ui"/>
              </a:rPr>
              <a:t> </a:t>
            </a:r>
            <a:r>
              <a:rPr lang="en-GB" b="1" dirty="0">
                <a:solidFill>
                  <a:srgbClr val="000000"/>
                </a:solidFill>
                <a:latin typeface="system-ui"/>
              </a:rPr>
              <a:t>I am Yahweh, your </a:t>
            </a:r>
            <a:r>
              <a:rPr lang="en-GB" b="1" dirty="0" smtClean="0">
                <a:solidFill>
                  <a:srgbClr val="000000"/>
                </a:solidFill>
                <a:latin typeface="system-ui"/>
              </a:rPr>
              <a:t>God, who </a:t>
            </a:r>
            <a:r>
              <a:rPr lang="en-GB" b="1" dirty="0">
                <a:solidFill>
                  <a:srgbClr val="000000"/>
                </a:solidFill>
                <a:latin typeface="system-ui"/>
              </a:rPr>
              <a:t>brought you up out of the land of </a:t>
            </a:r>
            <a:r>
              <a:rPr lang="en-GB" b="1" dirty="0" smtClean="0">
                <a:solidFill>
                  <a:srgbClr val="000000"/>
                </a:solidFill>
                <a:latin typeface="system-ui"/>
              </a:rPr>
              <a:t>Egypt</a:t>
            </a:r>
            <a:r>
              <a:rPr lang="en-GB" dirty="0" smtClean="0">
                <a:solidFill>
                  <a:srgbClr val="000000"/>
                </a:solidFill>
                <a:latin typeface="system-ui"/>
              </a:rPr>
              <a:t>. Open </a:t>
            </a:r>
            <a:r>
              <a:rPr lang="en-GB" dirty="0">
                <a:solidFill>
                  <a:srgbClr val="000000"/>
                </a:solidFill>
                <a:latin typeface="system-ui"/>
              </a:rPr>
              <a:t>your mouth wide, and I will fill </a:t>
            </a:r>
            <a:r>
              <a:rPr lang="en-GB" dirty="0" smtClean="0">
                <a:solidFill>
                  <a:srgbClr val="000000"/>
                </a:solidFill>
                <a:latin typeface="system-ui"/>
              </a:rPr>
              <a:t>it … </a:t>
            </a:r>
            <a:r>
              <a:rPr lang="en-GB" b="1" dirty="0">
                <a:solidFill>
                  <a:srgbClr val="000000"/>
                </a:solidFill>
                <a:latin typeface="system-ui"/>
              </a:rPr>
              <a:t>Oh that my people would listen to </a:t>
            </a:r>
            <a:r>
              <a:rPr lang="en-GB" b="1" dirty="0" smtClean="0">
                <a:solidFill>
                  <a:srgbClr val="000000"/>
                </a:solidFill>
                <a:latin typeface="system-ui"/>
              </a:rPr>
              <a:t>me,</a:t>
            </a:r>
            <a:r>
              <a:rPr lang="en-GB" b="1" dirty="0" smtClean="0"/>
              <a:t> </a:t>
            </a:r>
            <a:r>
              <a:rPr lang="en-GB" b="1" dirty="0" smtClean="0">
                <a:solidFill>
                  <a:srgbClr val="000000"/>
                </a:solidFill>
                <a:latin typeface="system-ui"/>
              </a:rPr>
              <a:t>that </a:t>
            </a:r>
            <a:r>
              <a:rPr lang="en-GB" b="1" dirty="0">
                <a:solidFill>
                  <a:srgbClr val="000000"/>
                </a:solidFill>
                <a:latin typeface="system-ui"/>
              </a:rPr>
              <a:t>Israel would walk in my </a:t>
            </a:r>
            <a:r>
              <a:rPr lang="en-GB" b="1" dirty="0" smtClean="0">
                <a:solidFill>
                  <a:srgbClr val="000000"/>
                </a:solidFill>
                <a:latin typeface="system-ui"/>
              </a:rPr>
              <a:t>ways!</a:t>
            </a:r>
            <a:r>
              <a:rPr lang="en-GB" b="1" dirty="0" smtClean="0"/>
              <a:t> </a:t>
            </a:r>
            <a:r>
              <a:rPr lang="en-GB" dirty="0" smtClean="0">
                <a:solidFill>
                  <a:srgbClr val="000000"/>
                </a:solidFill>
                <a:latin typeface="system-ui"/>
              </a:rPr>
              <a:t>I </a:t>
            </a:r>
            <a:r>
              <a:rPr lang="en-GB" dirty="0">
                <a:solidFill>
                  <a:srgbClr val="000000"/>
                </a:solidFill>
                <a:latin typeface="system-ui"/>
              </a:rPr>
              <a:t>would soon subdue their </a:t>
            </a:r>
            <a:r>
              <a:rPr lang="en-GB" dirty="0" smtClean="0">
                <a:solidFill>
                  <a:srgbClr val="000000"/>
                </a:solidFill>
                <a:latin typeface="system-ui"/>
              </a:rPr>
              <a:t>enemies … </a:t>
            </a:r>
            <a:r>
              <a:rPr lang="en-GB" dirty="0">
                <a:solidFill>
                  <a:srgbClr val="000000"/>
                </a:solidFill>
                <a:latin typeface="system-ui"/>
              </a:rPr>
              <a:t>he would have also fed them with the finest of the </a:t>
            </a:r>
            <a:r>
              <a:rPr lang="en-GB" dirty="0" smtClean="0">
                <a:solidFill>
                  <a:srgbClr val="000000"/>
                </a:solidFill>
                <a:latin typeface="system-ui"/>
              </a:rPr>
              <a:t>wheat.</a:t>
            </a:r>
            <a:r>
              <a:rPr lang="en-GB" dirty="0" smtClean="0"/>
              <a:t> </a:t>
            </a:r>
            <a:r>
              <a:rPr lang="en-GB" b="1" dirty="0" smtClean="0">
                <a:solidFill>
                  <a:srgbClr val="000000"/>
                </a:solidFill>
                <a:latin typeface="system-ui"/>
              </a:rPr>
              <a:t>I </a:t>
            </a:r>
            <a:r>
              <a:rPr lang="en-GB" b="1" dirty="0">
                <a:solidFill>
                  <a:srgbClr val="000000"/>
                </a:solidFill>
                <a:latin typeface="system-ui"/>
              </a:rPr>
              <a:t>will satisfy you with honey out of the rock</a:t>
            </a:r>
            <a:r>
              <a:rPr lang="en-GB" dirty="0" smtClean="0">
                <a:solidFill>
                  <a:srgbClr val="000000"/>
                </a:solidFill>
                <a:latin typeface="system-ui"/>
              </a:rPr>
              <a:t>. Psalm 81: 6-16</a:t>
            </a:r>
            <a:endParaRPr lang="en-GB" b="0" i="0" dirty="0">
              <a:solidFill>
                <a:srgbClr val="000000"/>
              </a:solidFill>
              <a:effectLst/>
              <a:latin typeface="system-ui"/>
            </a:endParaRPr>
          </a:p>
        </p:txBody>
      </p:sp>
    </p:spTree>
    <p:extLst>
      <p:ext uri="{BB962C8B-B14F-4D97-AF65-F5344CB8AC3E}">
        <p14:creationId xmlns:p14="http://schemas.microsoft.com/office/powerpoint/2010/main" val="3894647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038" y="116660"/>
            <a:ext cx="8042189" cy="1325563"/>
          </a:xfrm>
        </p:spPr>
        <p:txBody>
          <a:bodyPr>
            <a:normAutofit/>
          </a:bodyPr>
          <a:lstStyle/>
          <a:p>
            <a:r>
              <a:rPr lang="en-GB" sz="2800" b="1" dirty="0" smtClean="0">
                <a:latin typeface="system-ui"/>
              </a:rPr>
              <a:t>It contained the promise of future redemption</a:t>
            </a:r>
            <a:endParaRPr lang="en-GB" sz="2800" b="1" dirty="0">
              <a:latin typeface="system-ui"/>
            </a:endParaRPr>
          </a:p>
        </p:txBody>
      </p:sp>
      <p:sp>
        <p:nvSpPr>
          <p:cNvPr id="3" name="Rectangle 2"/>
          <p:cNvSpPr/>
          <p:nvPr/>
        </p:nvSpPr>
        <p:spPr>
          <a:xfrm>
            <a:off x="482944" y="1237680"/>
            <a:ext cx="8708681" cy="3970318"/>
          </a:xfrm>
          <a:prstGeom prst="rect">
            <a:avLst/>
          </a:prstGeom>
        </p:spPr>
        <p:txBody>
          <a:bodyPr wrap="square">
            <a:spAutoFit/>
          </a:bodyPr>
          <a:lstStyle/>
          <a:p>
            <a:r>
              <a:rPr lang="en-GB" b="1" dirty="0" smtClean="0">
                <a:solidFill>
                  <a:srgbClr val="000000"/>
                </a:solidFill>
                <a:latin typeface="system-ui"/>
              </a:rPr>
              <a:t>Yahweh, your Redeemer, the </a:t>
            </a:r>
            <a:r>
              <a:rPr lang="en-GB" b="1" dirty="0">
                <a:solidFill>
                  <a:srgbClr val="000000"/>
                </a:solidFill>
                <a:latin typeface="system-ui"/>
              </a:rPr>
              <a:t>Holy One of Israel says:</a:t>
            </a:r>
            <a:br>
              <a:rPr lang="en-GB" b="1" dirty="0">
                <a:solidFill>
                  <a:srgbClr val="000000"/>
                </a:solidFill>
                <a:latin typeface="system-ui"/>
              </a:rPr>
            </a:br>
            <a:r>
              <a:rPr lang="en-GB" b="1" dirty="0">
                <a:solidFill>
                  <a:srgbClr val="000000"/>
                </a:solidFill>
                <a:latin typeface="system-ui"/>
              </a:rPr>
              <a:t>“I am Yahweh your </a:t>
            </a:r>
            <a:r>
              <a:rPr lang="en-GB" b="1" dirty="0" smtClean="0">
                <a:solidFill>
                  <a:srgbClr val="000000"/>
                </a:solidFill>
                <a:latin typeface="system-ui"/>
              </a:rPr>
              <a:t>God</a:t>
            </a:r>
            <a:r>
              <a:rPr lang="en-GB" dirty="0" smtClean="0">
                <a:solidFill>
                  <a:srgbClr val="000000"/>
                </a:solidFill>
                <a:latin typeface="system-ui"/>
              </a:rPr>
              <a:t>, who </a:t>
            </a:r>
            <a:r>
              <a:rPr lang="en-GB" dirty="0">
                <a:solidFill>
                  <a:srgbClr val="000000"/>
                </a:solidFill>
                <a:latin typeface="system-ui"/>
              </a:rPr>
              <a:t>teaches you to </a:t>
            </a:r>
            <a:r>
              <a:rPr lang="en-GB" dirty="0" smtClean="0">
                <a:solidFill>
                  <a:srgbClr val="000000"/>
                </a:solidFill>
                <a:latin typeface="system-ui"/>
              </a:rPr>
              <a:t>profit, who </a:t>
            </a:r>
            <a:r>
              <a:rPr lang="en-GB" dirty="0">
                <a:solidFill>
                  <a:srgbClr val="000000"/>
                </a:solidFill>
                <a:latin typeface="system-ui"/>
              </a:rPr>
              <a:t>leads you by the </a:t>
            </a:r>
            <a:endParaRPr lang="en-GB" dirty="0" smtClean="0">
              <a:solidFill>
                <a:srgbClr val="000000"/>
              </a:solidFill>
              <a:latin typeface="system-ui"/>
            </a:endParaRPr>
          </a:p>
          <a:p>
            <a:r>
              <a:rPr lang="en-GB" dirty="0" smtClean="0">
                <a:solidFill>
                  <a:srgbClr val="000000"/>
                </a:solidFill>
                <a:latin typeface="system-ui"/>
              </a:rPr>
              <a:t>way that </a:t>
            </a:r>
            <a:r>
              <a:rPr lang="en-GB" dirty="0">
                <a:solidFill>
                  <a:srgbClr val="000000"/>
                </a:solidFill>
                <a:latin typeface="system-ui"/>
              </a:rPr>
              <a:t>you should </a:t>
            </a:r>
            <a:r>
              <a:rPr lang="en-GB" dirty="0" smtClean="0">
                <a:solidFill>
                  <a:srgbClr val="000000"/>
                </a:solidFill>
                <a:latin typeface="system-ui"/>
              </a:rPr>
              <a:t>go. Oh </a:t>
            </a:r>
            <a:r>
              <a:rPr lang="en-GB" dirty="0">
                <a:solidFill>
                  <a:srgbClr val="000000"/>
                </a:solidFill>
                <a:latin typeface="system-ui"/>
              </a:rPr>
              <a:t>that you had listened to my </a:t>
            </a:r>
            <a:r>
              <a:rPr lang="en-GB" dirty="0" smtClean="0">
                <a:solidFill>
                  <a:srgbClr val="000000"/>
                </a:solidFill>
                <a:latin typeface="system-ui"/>
              </a:rPr>
              <a:t>commandments! </a:t>
            </a:r>
          </a:p>
          <a:p>
            <a:r>
              <a:rPr lang="en-GB" dirty="0" smtClean="0">
                <a:solidFill>
                  <a:srgbClr val="000000"/>
                </a:solidFill>
                <a:latin typeface="system-ui"/>
              </a:rPr>
              <a:t>Then </a:t>
            </a:r>
            <a:r>
              <a:rPr lang="en-GB" dirty="0">
                <a:solidFill>
                  <a:srgbClr val="000000"/>
                </a:solidFill>
                <a:latin typeface="system-ui"/>
              </a:rPr>
              <a:t>your </a:t>
            </a:r>
            <a:r>
              <a:rPr lang="en-GB" dirty="0" smtClean="0">
                <a:solidFill>
                  <a:srgbClr val="000000"/>
                </a:solidFill>
                <a:latin typeface="system-ui"/>
              </a:rPr>
              <a:t>peace </a:t>
            </a:r>
            <a:r>
              <a:rPr lang="en-GB" dirty="0">
                <a:solidFill>
                  <a:srgbClr val="000000"/>
                </a:solidFill>
                <a:latin typeface="system-ui"/>
              </a:rPr>
              <a:t>would have been like a </a:t>
            </a:r>
            <a:r>
              <a:rPr lang="en-GB" dirty="0" smtClean="0">
                <a:solidFill>
                  <a:srgbClr val="000000"/>
                </a:solidFill>
                <a:latin typeface="system-ui"/>
              </a:rPr>
              <a:t>river and </a:t>
            </a:r>
            <a:r>
              <a:rPr lang="en-GB" dirty="0">
                <a:solidFill>
                  <a:srgbClr val="000000"/>
                </a:solidFill>
                <a:latin typeface="system-ui"/>
              </a:rPr>
              <a:t>your righteousness like </a:t>
            </a:r>
            <a:endParaRPr lang="en-GB" dirty="0" smtClean="0">
              <a:solidFill>
                <a:srgbClr val="000000"/>
              </a:solidFill>
              <a:latin typeface="system-ui"/>
            </a:endParaRPr>
          </a:p>
          <a:p>
            <a:r>
              <a:rPr lang="en-GB" dirty="0" smtClean="0">
                <a:solidFill>
                  <a:srgbClr val="000000"/>
                </a:solidFill>
                <a:latin typeface="system-ui"/>
              </a:rPr>
              <a:t>the </a:t>
            </a:r>
            <a:r>
              <a:rPr lang="en-GB" dirty="0">
                <a:solidFill>
                  <a:srgbClr val="000000"/>
                </a:solidFill>
                <a:latin typeface="system-ui"/>
              </a:rPr>
              <a:t>waves of the </a:t>
            </a:r>
            <a:r>
              <a:rPr lang="en-GB" dirty="0" smtClean="0">
                <a:solidFill>
                  <a:srgbClr val="000000"/>
                </a:solidFill>
                <a:latin typeface="system-ui"/>
              </a:rPr>
              <a:t>sea. Your </a:t>
            </a:r>
            <a:r>
              <a:rPr lang="en-GB" dirty="0">
                <a:solidFill>
                  <a:srgbClr val="000000"/>
                </a:solidFill>
                <a:latin typeface="system-ui"/>
              </a:rPr>
              <a:t>offspring also would have been as the </a:t>
            </a:r>
            <a:r>
              <a:rPr lang="en-GB" dirty="0" smtClean="0">
                <a:solidFill>
                  <a:srgbClr val="000000"/>
                </a:solidFill>
                <a:latin typeface="system-ui"/>
              </a:rPr>
              <a:t>sand </a:t>
            </a:r>
          </a:p>
          <a:p>
            <a:r>
              <a:rPr lang="en-GB" dirty="0" smtClean="0">
                <a:solidFill>
                  <a:srgbClr val="000000"/>
                </a:solidFill>
                <a:latin typeface="system-ui"/>
              </a:rPr>
              <a:t>and </a:t>
            </a:r>
            <a:r>
              <a:rPr lang="en-GB" dirty="0">
                <a:solidFill>
                  <a:srgbClr val="000000"/>
                </a:solidFill>
                <a:latin typeface="system-ui"/>
              </a:rPr>
              <a:t>the descendants of your body </a:t>
            </a:r>
            <a:r>
              <a:rPr lang="en-GB" dirty="0" err="1" smtClean="0">
                <a:solidFill>
                  <a:srgbClr val="000000"/>
                </a:solidFill>
                <a:latin typeface="system-ui"/>
              </a:rPr>
              <a:t>ike</a:t>
            </a:r>
            <a:r>
              <a:rPr lang="en-GB" dirty="0" smtClean="0">
                <a:solidFill>
                  <a:srgbClr val="000000"/>
                </a:solidFill>
                <a:latin typeface="system-ui"/>
              </a:rPr>
              <a:t> </a:t>
            </a:r>
            <a:r>
              <a:rPr lang="en-GB" dirty="0">
                <a:solidFill>
                  <a:srgbClr val="000000"/>
                </a:solidFill>
                <a:latin typeface="system-ui"/>
              </a:rPr>
              <a:t>its </a:t>
            </a:r>
            <a:r>
              <a:rPr lang="en-GB" dirty="0" smtClean="0">
                <a:solidFill>
                  <a:srgbClr val="000000"/>
                </a:solidFill>
                <a:latin typeface="system-ui"/>
              </a:rPr>
              <a:t>grains. His </a:t>
            </a:r>
            <a:r>
              <a:rPr lang="en-GB" dirty="0">
                <a:solidFill>
                  <a:srgbClr val="000000"/>
                </a:solidFill>
                <a:latin typeface="system-ui"/>
              </a:rPr>
              <a:t>name would not be cut </a:t>
            </a:r>
            <a:endParaRPr lang="en-GB" dirty="0" smtClean="0">
              <a:solidFill>
                <a:srgbClr val="000000"/>
              </a:solidFill>
              <a:latin typeface="system-ui"/>
            </a:endParaRPr>
          </a:p>
          <a:p>
            <a:r>
              <a:rPr lang="en-GB" dirty="0" smtClean="0">
                <a:solidFill>
                  <a:srgbClr val="000000"/>
                </a:solidFill>
                <a:latin typeface="system-ui"/>
              </a:rPr>
              <a:t>off </a:t>
            </a:r>
            <a:r>
              <a:rPr lang="en-GB" dirty="0">
                <a:solidFill>
                  <a:srgbClr val="000000"/>
                </a:solidFill>
                <a:latin typeface="system-ui"/>
              </a:rPr>
              <a:t>nor destroyed from before me.”</a:t>
            </a:r>
          </a:p>
          <a:p>
            <a:r>
              <a:rPr lang="en-GB" b="1" dirty="0" smtClean="0">
                <a:solidFill>
                  <a:srgbClr val="000000"/>
                </a:solidFill>
                <a:latin typeface="system-ui"/>
              </a:rPr>
              <a:t>Leave Babylon! Flee </a:t>
            </a:r>
            <a:r>
              <a:rPr lang="en-GB" b="1" dirty="0">
                <a:solidFill>
                  <a:srgbClr val="000000"/>
                </a:solidFill>
                <a:latin typeface="system-ui"/>
              </a:rPr>
              <a:t>from the </a:t>
            </a:r>
            <a:r>
              <a:rPr lang="en-GB" b="1" dirty="0" smtClean="0">
                <a:solidFill>
                  <a:srgbClr val="000000"/>
                </a:solidFill>
                <a:latin typeface="system-ui"/>
              </a:rPr>
              <a:t>Chaldeans</a:t>
            </a:r>
            <a:r>
              <a:rPr lang="en-GB" dirty="0" smtClean="0">
                <a:solidFill>
                  <a:srgbClr val="000000"/>
                </a:solidFill>
                <a:latin typeface="system-ui"/>
              </a:rPr>
              <a:t>. With a voice </a:t>
            </a:r>
            <a:r>
              <a:rPr lang="en-GB" dirty="0">
                <a:solidFill>
                  <a:srgbClr val="000000"/>
                </a:solidFill>
                <a:latin typeface="system-ui"/>
              </a:rPr>
              <a:t>of singing announce this,</a:t>
            </a:r>
            <a:br>
              <a:rPr lang="en-GB" dirty="0">
                <a:solidFill>
                  <a:srgbClr val="000000"/>
                </a:solidFill>
                <a:latin typeface="system-ui"/>
              </a:rPr>
            </a:br>
            <a:r>
              <a:rPr lang="en-GB" dirty="0" smtClean="0">
                <a:solidFill>
                  <a:srgbClr val="000000"/>
                </a:solidFill>
                <a:latin typeface="system-ui"/>
              </a:rPr>
              <a:t>tell </a:t>
            </a:r>
            <a:r>
              <a:rPr lang="en-GB" dirty="0">
                <a:solidFill>
                  <a:srgbClr val="000000"/>
                </a:solidFill>
                <a:latin typeface="system-ui"/>
              </a:rPr>
              <a:t>it even to the end of the </a:t>
            </a:r>
            <a:r>
              <a:rPr lang="en-GB" dirty="0" smtClean="0">
                <a:solidFill>
                  <a:srgbClr val="000000"/>
                </a:solidFill>
                <a:latin typeface="system-ui"/>
              </a:rPr>
              <a:t>earth: say</a:t>
            </a:r>
            <a:r>
              <a:rPr lang="en-GB" dirty="0">
                <a:solidFill>
                  <a:srgbClr val="000000"/>
                </a:solidFill>
                <a:latin typeface="system-ui"/>
              </a:rPr>
              <a:t>, </a:t>
            </a:r>
            <a:r>
              <a:rPr lang="en-GB" b="1" dirty="0">
                <a:solidFill>
                  <a:srgbClr val="000000"/>
                </a:solidFill>
                <a:latin typeface="system-ui"/>
              </a:rPr>
              <a:t>“Yahweh has redeemed his servant Jacob!”</a:t>
            </a:r>
            <a:br>
              <a:rPr lang="en-GB" b="1" dirty="0">
                <a:solidFill>
                  <a:srgbClr val="000000"/>
                </a:solidFill>
                <a:latin typeface="system-ui"/>
              </a:rPr>
            </a:br>
            <a:r>
              <a:rPr lang="en-GB" b="1" dirty="0" smtClean="0">
                <a:solidFill>
                  <a:srgbClr val="000000"/>
                </a:solidFill>
                <a:latin typeface="system-ui"/>
              </a:rPr>
              <a:t>They </a:t>
            </a:r>
            <a:r>
              <a:rPr lang="en-GB" b="1" dirty="0">
                <a:solidFill>
                  <a:srgbClr val="000000"/>
                </a:solidFill>
                <a:latin typeface="system-ui"/>
              </a:rPr>
              <a:t>didn’t thirst when he led them through the </a:t>
            </a:r>
            <a:r>
              <a:rPr lang="en-GB" b="1" dirty="0" smtClean="0">
                <a:solidFill>
                  <a:srgbClr val="000000"/>
                </a:solidFill>
                <a:latin typeface="system-ui"/>
              </a:rPr>
              <a:t>deserts. He </a:t>
            </a:r>
            <a:r>
              <a:rPr lang="en-GB" b="1" dirty="0">
                <a:solidFill>
                  <a:srgbClr val="000000"/>
                </a:solidFill>
                <a:latin typeface="system-ui"/>
              </a:rPr>
              <a:t>caused the waters to </a:t>
            </a:r>
            <a:r>
              <a:rPr lang="en-GB" b="1" dirty="0" smtClean="0">
                <a:solidFill>
                  <a:srgbClr val="000000"/>
                </a:solidFill>
                <a:latin typeface="system-ui"/>
              </a:rPr>
              <a:t>flow </a:t>
            </a:r>
            <a:r>
              <a:rPr lang="en-GB" b="1" dirty="0">
                <a:solidFill>
                  <a:srgbClr val="000000"/>
                </a:solidFill>
                <a:latin typeface="system-ui"/>
              </a:rPr>
              <a:t>out of the rock for </a:t>
            </a:r>
            <a:r>
              <a:rPr lang="en-GB" b="1" dirty="0" smtClean="0">
                <a:solidFill>
                  <a:srgbClr val="000000"/>
                </a:solidFill>
                <a:latin typeface="system-ui"/>
              </a:rPr>
              <a:t>them. He </a:t>
            </a:r>
            <a:r>
              <a:rPr lang="en-GB" b="1" dirty="0">
                <a:solidFill>
                  <a:srgbClr val="000000"/>
                </a:solidFill>
                <a:latin typeface="system-ui"/>
              </a:rPr>
              <a:t>also split the rock and the waters gushed out.</a:t>
            </a:r>
          </a:p>
          <a:p>
            <a:r>
              <a:rPr lang="en-GB" dirty="0" smtClean="0">
                <a:solidFill>
                  <a:srgbClr val="000000"/>
                </a:solidFill>
                <a:latin typeface="system-ui"/>
              </a:rPr>
              <a:t>“There </a:t>
            </a:r>
            <a:r>
              <a:rPr lang="en-GB" dirty="0">
                <a:solidFill>
                  <a:srgbClr val="000000"/>
                </a:solidFill>
                <a:latin typeface="system-ui"/>
              </a:rPr>
              <a:t>is no peace”, says Yahweh, “for the wicked</a:t>
            </a:r>
            <a:r>
              <a:rPr lang="en-GB" dirty="0" smtClean="0">
                <a:solidFill>
                  <a:srgbClr val="000000"/>
                </a:solidFill>
                <a:latin typeface="system-ui"/>
              </a:rPr>
              <a:t>.” Isaiah 48:17-22</a:t>
            </a:r>
            <a:endParaRPr lang="en-GB" b="0" i="0" dirty="0">
              <a:solidFill>
                <a:srgbClr val="000000"/>
              </a:solidFill>
              <a:effectLst/>
              <a:latin typeface="system-ui"/>
            </a:endParaRPr>
          </a:p>
        </p:txBody>
      </p:sp>
      <p:sp>
        <p:nvSpPr>
          <p:cNvPr id="4" name="TextBox 3"/>
          <p:cNvSpPr txBox="1"/>
          <p:nvPr/>
        </p:nvSpPr>
        <p:spPr>
          <a:xfrm>
            <a:off x="339038" y="5728129"/>
            <a:ext cx="11098551" cy="461665"/>
          </a:xfrm>
          <a:prstGeom prst="rect">
            <a:avLst/>
          </a:prstGeom>
          <a:noFill/>
        </p:spPr>
        <p:txBody>
          <a:bodyPr wrap="none" rtlCol="0">
            <a:spAutoFit/>
          </a:bodyPr>
          <a:lstStyle/>
          <a:p>
            <a:r>
              <a:rPr lang="en-GB" sz="2400" b="1" dirty="0" smtClean="0">
                <a:latin typeface="system-ui"/>
              </a:rPr>
              <a:t>Redemption is our ‘magnetic north’ to which we should instinctively return</a:t>
            </a:r>
            <a:endParaRPr lang="en-GB" sz="2400" b="1" dirty="0">
              <a:latin typeface="system-ui"/>
            </a:endParaRPr>
          </a:p>
        </p:txBody>
      </p:sp>
    </p:spTree>
    <p:extLst>
      <p:ext uri="{BB962C8B-B14F-4D97-AF65-F5344CB8AC3E}">
        <p14:creationId xmlns:p14="http://schemas.microsoft.com/office/powerpoint/2010/main" val="1989037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latin typeface="system-ui"/>
              </a:rPr>
              <a:t>Redemption results in ownership</a:t>
            </a:r>
            <a:endParaRPr lang="en-GB" sz="3200" b="1" dirty="0">
              <a:latin typeface="system-ui"/>
            </a:endParaRPr>
          </a:p>
        </p:txBody>
      </p:sp>
      <p:sp>
        <p:nvSpPr>
          <p:cNvPr id="3" name="Rectangle 2"/>
          <p:cNvSpPr/>
          <p:nvPr/>
        </p:nvSpPr>
        <p:spPr>
          <a:xfrm>
            <a:off x="838200" y="1443841"/>
            <a:ext cx="8305800" cy="3970318"/>
          </a:xfrm>
          <a:prstGeom prst="rect">
            <a:avLst/>
          </a:prstGeom>
        </p:spPr>
        <p:txBody>
          <a:bodyPr wrap="square">
            <a:spAutoFit/>
          </a:bodyPr>
          <a:lstStyle/>
          <a:p>
            <a:r>
              <a:rPr lang="en-GB" dirty="0">
                <a:solidFill>
                  <a:srgbClr val="000000"/>
                </a:solidFill>
                <a:latin typeface="system-ui"/>
              </a:rPr>
              <a:t>But now Yahweh who created you, Jacob,</a:t>
            </a:r>
            <a:r>
              <a:rPr lang="en-GB" dirty="0">
                <a:latin typeface="system-ui"/>
              </a:rPr>
              <a:t/>
            </a:r>
            <a:br>
              <a:rPr lang="en-GB" dirty="0">
                <a:latin typeface="system-ui"/>
              </a:rPr>
            </a:br>
            <a:r>
              <a:rPr lang="en-GB" dirty="0">
                <a:solidFill>
                  <a:srgbClr val="000000"/>
                </a:solidFill>
                <a:latin typeface="system-ui"/>
              </a:rPr>
              <a:t>    and he who formed you, Israel, says:</a:t>
            </a:r>
            <a:r>
              <a:rPr lang="en-GB" dirty="0">
                <a:latin typeface="system-ui"/>
              </a:rPr>
              <a:t/>
            </a:r>
            <a:br>
              <a:rPr lang="en-GB" dirty="0">
                <a:latin typeface="system-ui"/>
              </a:rPr>
            </a:br>
            <a:r>
              <a:rPr lang="en-GB" b="1" dirty="0">
                <a:solidFill>
                  <a:srgbClr val="000000"/>
                </a:solidFill>
                <a:latin typeface="system-ui"/>
              </a:rPr>
              <a:t>“Don’t be afraid, for I have redeemed you.</a:t>
            </a:r>
            <a:r>
              <a:rPr lang="en-GB" b="1" dirty="0">
                <a:latin typeface="system-ui"/>
              </a:rPr>
              <a:t/>
            </a:r>
            <a:br>
              <a:rPr lang="en-GB" b="1" dirty="0">
                <a:latin typeface="system-ui"/>
              </a:rPr>
            </a:br>
            <a:r>
              <a:rPr lang="en-GB" b="1" dirty="0">
                <a:solidFill>
                  <a:srgbClr val="000000"/>
                </a:solidFill>
                <a:latin typeface="system-ui"/>
              </a:rPr>
              <a:t>    I have called you by your name.</a:t>
            </a:r>
            <a:r>
              <a:rPr lang="en-GB" b="1" dirty="0">
                <a:latin typeface="system-ui"/>
              </a:rPr>
              <a:t/>
            </a:r>
            <a:br>
              <a:rPr lang="en-GB" b="1" dirty="0">
                <a:latin typeface="system-ui"/>
              </a:rPr>
            </a:br>
            <a:r>
              <a:rPr lang="en-GB" b="1" dirty="0">
                <a:solidFill>
                  <a:srgbClr val="000000"/>
                </a:solidFill>
                <a:latin typeface="system-ui"/>
              </a:rPr>
              <a:t>    You are mine.</a:t>
            </a:r>
            <a:r>
              <a:rPr lang="en-GB" b="1" dirty="0">
                <a:latin typeface="system-ui"/>
              </a:rPr>
              <a:t/>
            </a:r>
            <a:br>
              <a:rPr lang="en-GB" b="1" dirty="0">
                <a:latin typeface="system-ui"/>
              </a:rPr>
            </a:br>
            <a:r>
              <a:rPr lang="en-GB" dirty="0" smtClean="0">
                <a:solidFill>
                  <a:srgbClr val="000000"/>
                </a:solidFill>
                <a:latin typeface="system-ui"/>
              </a:rPr>
              <a:t>When </a:t>
            </a:r>
            <a:r>
              <a:rPr lang="en-GB" dirty="0">
                <a:solidFill>
                  <a:srgbClr val="000000"/>
                </a:solidFill>
                <a:latin typeface="system-ui"/>
              </a:rPr>
              <a:t>you pass through the waters, I will be with you,</a:t>
            </a:r>
            <a:r>
              <a:rPr lang="en-GB" dirty="0">
                <a:latin typeface="system-ui"/>
              </a:rPr>
              <a:t/>
            </a:r>
            <a:br>
              <a:rPr lang="en-GB" dirty="0">
                <a:latin typeface="system-ui"/>
              </a:rPr>
            </a:br>
            <a:r>
              <a:rPr lang="en-GB" dirty="0">
                <a:solidFill>
                  <a:srgbClr val="000000"/>
                </a:solidFill>
                <a:latin typeface="system-ui"/>
              </a:rPr>
              <a:t>    and through the rivers, they will not overflow you.</a:t>
            </a:r>
            <a:r>
              <a:rPr lang="en-GB" dirty="0">
                <a:latin typeface="system-ui"/>
              </a:rPr>
              <a:t/>
            </a:r>
            <a:br>
              <a:rPr lang="en-GB" dirty="0">
                <a:latin typeface="system-ui"/>
              </a:rPr>
            </a:br>
            <a:r>
              <a:rPr lang="en-GB" dirty="0">
                <a:solidFill>
                  <a:srgbClr val="000000"/>
                </a:solidFill>
                <a:latin typeface="system-ui"/>
              </a:rPr>
              <a:t>When you walk through the fire, you will not be burned,</a:t>
            </a:r>
            <a:r>
              <a:rPr lang="en-GB" dirty="0">
                <a:latin typeface="system-ui"/>
              </a:rPr>
              <a:t/>
            </a:r>
            <a:br>
              <a:rPr lang="en-GB" dirty="0">
                <a:latin typeface="system-ui"/>
              </a:rPr>
            </a:br>
            <a:r>
              <a:rPr lang="en-GB" dirty="0">
                <a:solidFill>
                  <a:srgbClr val="000000"/>
                </a:solidFill>
                <a:latin typeface="system-ui"/>
              </a:rPr>
              <a:t>    and flame will not scorch you.</a:t>
            </a:r>
            <a:r>
              <a:rPr lang="en-GB" dirty="0">
                <a:latin typeface="system-ui"/>
              </a:rPr>
              <a:t/>
            </a:r>
            <a:br>
              <a:rPr lang="en-GB" dirty="0">
                <a:latin typeface="system-ui"/>
              </a:rPr>
            </a:br>
            <a:r>
              <a:rPr lang="en-GB" dirty="0" smtClean="0">
                <a:solidFill>
                  <a:srgbClr val="000000"/>
                </a:solidFill>
                <a:latin typeface="system-ui"/>
              </a:rPr>
              <a:t>For </a:t>
            </a:r>
            <a:r>
              <a:rPr lang="en-GB" b="1" dirty="0">
                <a:solidFill>
                  <a:srgbClr val="000000"/>
                </a:solidFill>
                <a:latin typeface="system-ui"/>
              </a:rPr>
              <a:t>I am Yahweh your God,</a:t>
            </a:r>
            <a:r>
              <a:rPr lang="en-GB" b="1" dirty="0">
                <a:latin typeface="system-ui"/>
              </a:rPr>
              <a:t/>
            </a:r>
            <a:br>
              <a:rPr lang="en-GB" b="1" dirty="0">
                <a:latin typeface="system-ui"/>
              </a:rPr>
            </a:br>
            <a:r>
              <a:rPr lang="en-GB" b="1" dirty="0">
                <a:solidFill>
                  <a:srgbClr val="000000"/>
                </a:solidFill>
                <a:latin typeface="system-ui"/>
              </a:rPr>
              <a:t>    the Holy One of Israel,</a:t>
            </a:r>
            <a:r>
              <a:rPr lang="en-GB" b="1" dirty="0">
                <a:latin typeface="system-ui"/>
              </a:rPr>
              <a:t/>
            </a:r>
            <a:br>
              <a:rPr lang="en-GB" b="1" dirty="0">
                <a:latin typeface="system-ui"/>
              </a:rPr>
            </a:br>
            <a:r>
              <a:rPr lang="en-GB" b="1" dirty="0">
                <a:solidFill>
                  <a:srgbClr val="000000"/>
                </a:solidFill>
                <a:latin typeface="system-ui"/>
              </a:rPr>
              <a:t>    your </a:t>
            </a:r>
            <a:r>
              <a:rPr lang="en-GB" b="1" dirty="0" smtClean="0">
                <a:solidFill>
                  <a:srgbClr val="000000"/>
                </a:solidFill>
                <a:latin typeface="system-ui"/>
              </a:rPr>
              <a:t>Saviour</a:t>
            </a:r>
            <a:r>
              <a:rPr lang="en-GB" b="1" dirty="0">
                <a:solidFill>
                  <a:srgbClr val="000000"/>
                </a:solidFill>
                <a:latin typeface="system-ui"/>
              </a:rPr>
              <a:t>.</a:t>
            </a:r>
            <a:r>
              <a:rPr lang="en-GB" b="1" dirty="0">
                <a:latin typeface="system-ui"/>
              </a:rPr>
              <a:t/>
            </a:r>
            <a:br>
              <a:rPr lang="en-GB" b="1" dirty="0">
                <a:latin typeface="system-ui"/>
              </a:rPr>
            </a:br>
            <a:r>
              <a:rPr lang="en-GB" b="1" dirty="0">
                <a:solidFill>
                  <a:srgbClr val="000000"/>
                </a:solidFill>
                <a:latin typeface="system-ui"/>
              </a:rPr>
              <a:t>I have given Egypt as your ransom</a:t>
            </a:r>
            <a:r>
              <a:rPr lang="en-GB" dirty="0">
                <a:solidFill>
                  <a:srgbClr val="000000"/>
                </a:solidFill>
                <a:latin typeface="system-ui"/>
              </a:rPr>
              <a:t>,</a:t>
            </a:r>
            <a:r>
              <a:rPr lang="en-GB" dirty="0">
                <a:latin typeface="system-ui"/>
              </a:rPr>
              <a:t/>
            </a:r>
            <a:br>
              <a:rPr lang="en-GB" dirty="0">
                <a:latin typeface="system-ui"/>
              </a:rPr>
            </a:br>
            <a:r>
              <a:rPr lang="en-GB" dirty="0">
                <a:solidFill>
                  <a:srgbClr val="000000"/>
                </a:solidFill>
                <a:latin typeface="system-ui"/>
              </a:rPr>
              <a:t>    Ethiopia and </a:t>
            </a:r>
            <a:r>
              <a:rPr lang="en-GB" dirty="0" err="1">
                <a:solidFill>
                  <a:srgbClr val="000000"/>
                </a:solidFill>
                <a:latin typeface="system-ui"/>
              </a:rPr>
              <a:t>Seba</a:t>
            </a:r>
            <a:r>
              <a:rPr lang="en-GB" dirty="0">
                <a:solidFill>
                  <a:srgbClr val="000000"/>
                </a:solidFill>
                <a:latin typeface="system-ui"/>
              </a:rPr>
              <a:t> in your place.</a:t>
            </a:r>
            <a:endParaRPr lang="en-GB" dirty="0"/>
          </a:p>
        </p:txBody>
      </p:sp>
      <p:sp>
        <p:nvSpPr>
          <p:cNvPr id="4" name="TextBox 3"/>
          <p:cNvSpPr txBox="1"/>
          <p:nvPr/>
        </p:nvSpPr>
        <p:spPr>
          <a:xfrm>
            <a:off x="988541" y="5807676"/>
            <a:ext cx="5976316" cy="523220"/>
          </a:xfrm>
          <a:prstGeom prst="rect">
            <a:avLst/>
          </a:prstGeom>
          <a:noFill/>
        </p:spPr>
        <p:txBody>
          <a:bodyPr wrap="none" rtlCol="0">
            <a:spAutoFit/>
          </a:bodyPr>
          <a:lstStyle/>
          <a:p>
            <a:r>
              <a:rPr lang="en-GB" sz="2800" b="1" dirty="0" smtClean="0">
                <a:latin typeface="system-ui"/>
              </a:rPr>
              <a:t>This is reassuring and comforting</a:t>
            </a:r>
            <a:endParaRPr lang="en-GB" sz="2800" b="1" dirty="0">
              <a:latin typeface="system-ui"/>
            </a:endParaRPr>
          </a:p>
        </p:txBody>
      </p:sp>
    </p:spTree>
    <p:extLst>
      <p:ext uri="{BB962C8B-B14F-4D97-AF65-F5344CB8AC3E}">
        <p14:creationId xmlns:p14="http://schemas.microsoft.com/office/powerpoint/2010/main" val="260765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221" y="2092581"/>
            <a:ext cx="6096000" cy="646331"/>
          </a:xfrm>
          <a:prstGeom prst="rect">
            <a:avLst/>
          </a:prstGeom>
        </p:spPr>
        <p:txBody>
          <a:bodyPr wrap="square">
            <a:spAutoFit/>
          </a:bodyPr>
          <a:lstStyle/>
          <a:p>
            <a:r>
              <a:rPr lang="en-GB" dirty="0">
                <a:solidFill>
                  <a:srgbClr val="000000"/>
                </a:solidFill>
                <a:latin typeface="system-ui"/>
              </a:rPr>
              <a:t>for you shall worship no other </a:t>
            </a:r>
            <a:r>
              <a:rPr lang="en-GB" b="1" dirty="0">
                <a:solidFill>
                  <a:srgbClr val="000000"/>
                </a:solidFill>
                <a:latin typeface="system-ui"/>
              </a:rPr>
              <a:t>god</a:t>
            </a:r>
            <a:r>
              <a:rPr lang="en-GB" dirty="0">
                <a:solidFill>
                  <a:srgbClr val="000000"/>
                </a:solidFill>
                <a:latin typeface="system-ui"/>
              </a:rPr>
              <a:t>; for Yahweh, whose name is </a:t>
            </a:r>
            <a:r>
              <a:rPr lang="en-GB" b="1" dirty="0">
                <a:solidFill>
                  <a:srgbClr val="000000"/>
                </a:solidFill>
                <a:latin typeface="system-ui"/>
              </a:rPr>
              <a:t>Jealous</a:t>
            </a:r>
            <a:r>
              <a:rPr lang="en-GB" dirty="0">
                <a:solidFill>
                  <a:srgbClr val="000000"/>
                </a:solidFill>
                <a:latin typeface="system-ui"/>
              </a:rPr>
              <a:t>, is a </a:t>
            </a:r>
            <a:r>
              <a:rPr lang="en-GB" b="1" dirty="0">
                <a:solidFill>
                  <a:srgbClr val="000000"/>
                </a:solidFill>
                <a:latin typeface="system-ui"/>
              </a:rPr>
              <a:t>jealous</a:t>
            </a:r>
            <a:r>
              <a:rPr lang="en-GB" dirty="0">
                <a:solidFill>
                  <a:srgbClr val="000000"/>
                </a:solidFill>
                <a:latin typeface="system-ui"/>
              </a:rPr>
              <a:t> </a:t>
            </a:r>
            <a:r>
              <a:rPr lang="en-GB" b="1" dirty="0">
                <a:solidFill>
                  <a:srgbClr val="000000"/>
                </a:solidFill>
                <a:latin typeface="system-ui"/>
              </a:rPr>
              <a:t>God</a:t>
            </a:r>
            <a:r>
              <a:rPr lang="en-GB" dirty="0" smtClean="0">
                <a:solidFill>
                  <a:srgbClr val="000000"/>
                </a:solidFill>
                <a:latin typeface="system-ui"/>
              </a:rPr>
              <a:t>. Exodus 34: 14</a:t>
            </a:r>
            <a:endParaRPr lang="en-GB" dirty="0"/>
          </a:p>
        </p:txBody>
      </p:sp>
      <p:sp>
        <p:nvSpPr>
          <p:cNvPr id="3" name="TextBox 2"/>
          <p:cNvSpPr txBox="1"/>
          <p:nvPr/>
        </p:nvSpPr>
        <p:spPr>
          <a:xfrm>
            <a:off x="650790" y="891542"/>
            <a:ext cx="6857968" cy="523220"/>
          </a:xfrm>
          <a:prstGeom prst="rect">
            <a:avLst/>
          </a:prstGeom>
          <a:noFill/>
        </p:spPr>
        <p:txBody>
          <a:bodyPr wrap="none" rtlCol="0">
            <a:spAutoFit/>
          </a:bodyPr>
          <a:lstStyle/>
          <a:p>
            <a:r>
              <a:rPr lang="en-GB" sz="2800" b="1" dirty="0" smtClean="0">
                <a:latin typeface="system-ui"/>
              </a:rPr>
              <a:t>Redemption demands complete loyalty</a:t>
            </a:r>
            <a:endParaRPr lang="en-GB" sz="2800" b="1" dirty="0">
              <a:latin typeface="system-ui"/>
            </a:endParaRPr>
          </a:p>
        </p:txBody>
      </p:sp>
      <p:sp>
        <p:nvSpPr>
          <p:cNvPr id="4" name="Rectangle 3"/>
          <p:cNvSpPr/>
          <p:nvPr/>
        </p:nvSpPr>
        <p:spPr>
          <a:xfrm>
            <a:off x="527221" y="3286781"/>
            <a:ext cx="6096000" cy="646331"/>
          </a:xfrm>
          <a:prstGeom prst="rect">
            <a:avLst/>
          </a:prstGeom>
        </p:spPr>
        <p:txBody>
          <a:bodyPr>
            <a:spAutoFit/>
          </a:bodyPr>
          <a:lstStyle/>
          <a:p>
            <a:r>
              <a:rPr lang="en-GB" dirty="0">
                <a:solidFill>
                  <a:srgbClr val="000000"/>
                </a:solidFill>
                <a:latin typeface="system-ui"/>
              </a:rPr>
              <a:t>They moved him to </a:t>
            </a:r>
            <a:r>
              <a:rPr lang="en-GB" b="1" dirty="0">
                <a:solidFill>
                  <a:srgbClr val="000000"/>
                </a:solidFill>
                <a:latin typeface="system-ui"/>
              </a:rPr>
              <a:t>jealous</a:t>
            </a:r>
            <a:r>
              <a:rPr lang="en-GB" dirty="0">
                <a:solidFill>
                  <a:srgbClr val="000000"/>
                </a:solidFill>
                <a:latin typeface="system-ui"/>
              </a:rPr>
              <a:t>y with strange </a:t>
            </a:r>
            <a:r>
              <a:rPr lang="en-GB" b="1" dirty="0">
                <a:solidFill>
                  <a:srgbClr val="000000"/>
                </a:solidFill>
                <a:latin typeface="system-ui"/>
              </a:rPr>
              <a:t>god</a:t>
            </a:r>
            <a:r>
              <a:rPr lang="en-GB" dirty="0">
                <a:solidFill>
                  <a:srgbClr val="000000"/>
                </a:solidFill>
                <a:latin typeface="system-ui"/>
              </a:rPr>
              <a:t>s. They provoked him to anger with abominations</a:t>
            </a:r>
            <a:r>
              <a:rPr lang="en-GB" dirty="0" smtClean="0">
                <a:solidFill>
                  <a:srgbClr val="000000"/>
                </a:solidFill>
                <a:latin typeface="system-ui"/>
              </a:rPr>
              <a:t>. Deut. 32:16</a:t>
            </a:r>
            <a:endParaRPr lang="en-GB" dirty="0"/>
          </a:p>
        </p:txBody>
      </p:sp>
      <p:sp>
        <p:nvSpPr>
          <p:cNvPr id="5" name="Rectangle 4"/>
          <p:cNvSpPr/>
          <p:nvPr/>
        </p:nvSpPr>
        <p:spPr>
          <a:xfrm>
            <a:off x="1517939" y="4765530"/>
            <a:ext cx="3869607" cy="523220"/>
          </a:xfrm>
          <a:prstGeom prst="rect">
            <a:avLst/>
          </a:prstGeom>
        </p:spPr>
        <p:txBody>
          <a:bodyPr wrap="square">
            <a:spAutoFit/>
          </a:bodyPr>
          <a:lstStyle/>
          <a:p>
            <a:pPr lvl="0"/>
            <a:r>
              <a:rPr lang="en-GB" sz="2800" b="1" dirty="0">
                <a:solidFill>
                  <a:prstClr val="black"/>
                </a:solidFill>
                <a:latin typeface="system-ui"/>
              </a:rPr>
              <a:t>This is </a:t>
            </a:r>
            <a:r>
              <a:rPr lang="en-GB" sz="2800" b="1" dirty="0" smtClean="0">
                <a:solidFill>
                  <a:prstClr val="black"/>
                </a:solidFill>
                <a:latin typeface="system-ui"/>
              </a:rPr>
              <a:t>challenging</a:t>
            </a:r>
            <a:endParaRPr lang="en-GB" sz="2800" b="1" dirty="0">
              <a:solidFill>
                <a:prstClr val="black"/>
              </a:solidFill>
              <a:latin typeface="system-ui"/>
            </a:endParaRPr>
          </a:p>
        </p:txBody>
      </p:sp>
    </p:spTree>
    <p:extLst>
      <p:ext uri="{BB962C8B-B14F-4D97-AF65-F5344CB8AC3E}">
        <p14:creationId xmlns:p14="http://schemas.microsoft.com/office/powerpoint/2010/main" val="540310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030" y="874924"/>
            <a:ext cx="8583827" cy="1477328"/>
          </a:xfrm>
          <a:prstGeom prst="rect">
            <a:avLst/>
          </a:prstGeom>
        </p:spPr>
        <p:txBody>
          <a:bodyPr wrap="square">
            <a:spAutoFit/>
          </a:bodyPr>
          <a:lstStyle/>
          <a:p>
            <a:r>
              <a:rPr lang="en-GB" b="0" i="0" dirty="0" smtClean="0">
                <a:solidFill>
                  <a:srgbClr val="000000"/>
                </a:solidFill>
                <a:effectLst/>
                <a:latin typeface="system-ui"/>
              </a:rPr>
              <a:t>That same day, Yahweh brought the children of Israel out of the land of </a:t>
            </a:r>
          </a:p>
          <a:p>
            <a:r>
              <a:rPr lang="en-GB" b="0" i="0" dirty="0" smtClean="0">
                <a:solidFill>
                  <a:srgbClr val="000000"/>
                </a:solidFill>
                <a:effectLst/>
                <a:latin typeface="system-ui"/>
              </a:rPr>
              <a:t>Egypt by their armies. Yahweh spoke to Moses, saying, </a:t>
            </a:r>
            <a:r>
              <a:rPr lang="en-GB" b="1" i="0" dirty="0" smtClean="0">
                <a:solidFill>
                  <a:srgbClr val="000000"/>
                </a:solidFill>
                <a:effectLst/>
                <a:latin typeface="system-ui"/>
              </a:rPr>
              <a:t>“Sanctify to me </a:t>
            </a:r>
          </a:p>
          <a:p>
            <a:r>
              <a:rPr lang="en-GB" b="1" i="0" dirty="0" smtClean="0">
                <a:solidFill>
                  <a:srgbClr val="000000"/>
                </a:solidFill>
                <a:effectLst/>
                <a:latin typeface="system-ui"/>
              </a:rPr>
              <a:t>all the firstborn, whatever opens the womb among the children of Israel, </a:t>
            </a:r>
          </a:p>
          <a:p>
            <a:r>
              <a:rPr lang="en-GB" b="1" i="0" dirty="0" smtClean="0">
                <a:solidFill>
                  <a:srgbClr val="000000"/>
                </a:solidFill>
                <a:effectLst/>
                <a:latin typeface="system-ui"/>
              </a:rPr>
              <a:t>both of man and of animal. It is mine. [belongs to me]” </a:t>
            </a:r>
          </a:p>
          <a:p>
            <a:r>
              <a:rPr lang="en-GB" b="0" i="0" dirty="0" smtClean="0">
                <a:solidFill>
                  <a:srgbClr val="000000"/>
                </a:solidFill>
                <a:effectLst/>
                <a:latin typeface="system-ui"/>
              </a:rPr>
              <a:t>Exodus 12: 51 -13: 2</a:t>
            </a:r>
            <a:endParaRPr lang="en-GB" dirty="0"/>
          </a:p>
        </p:txBody>
      </p:sp>
      <p:sp>
        <p:nvSpPr>
          <p:cNvPr id="3" name="Rectangle 2"/>
          <p:cNvSpPr/>
          <p:nvPr/>
        </p:nvSpPr>
        <p:spPr>
          <a:xfrm>
            <a:off x="403651" y="2286261"/>
            <a:ext cx="8748584" cy="2862322"/>
          </a:xfrm>
          <a:prstGeom prst="rect">
            <a:avLst/>
          </a:prstGeom>
        </p:spPr>
        <p:txBody>
          <a:bodyPr wrap="square">
            <a:spAutoFit/>
          </a:bodyPr>
          <a:lstStyle/>
          <a:p>
            <a:r>
              <a:rPr lang="en-GB" b="0" i="0" dirty="0" smtClean="0">
                <a:solidFill>
                  <a:srgbClr val="000000"/>
                </a:solidFill>
                <a:effectLst/>
                <a:latin typeface="system-ui"/>
              </a:rPr>
              <a:t>In the third month after the children of Israel had gone out of the land of </a:t>
            </a:r>
          </a:p>
          <a:p>
            <a:r>
              <a:rPr lang="en-GB" b="0" i="0" dirty="0" smtClean="0">
                <a:solidFill>
                  <a:srgbClr val="000000"/>
                </a:solidFill>
                <a:effectLst/>
                <a:latin typeface="system-ui"/>
              </a:rPr>
              <a:t>Egypt, on that same day they came into the wilderness of Sinai. </a:t>
            </a:r>
            <a:r>
              <a:rPr lang="en-GB" b="1" i="0" baseline="30000" dirty="0" smtClean="0">
                <a:solidFill>
                  <a:srgbClr val="000000"/>
                </a:solidFill>
                <a:effectLst/>
                <a:latin typeface="system-ui"/>
              </a:rPr>
              <a:t>… </a:t>
            </a:r>
            <a:r>
              <a:rPr lang="en-GB" b="0" i="0" dirty="0" smtClean="0">
                <a:solidFill>
                  <a:srgbClr val="000000"/>
                </a:solidFill>
                <a:effectLst/>
                <a:latin typeface="system-ui"/>
              </a:rPr>
              <a:t> Israel </a:t>
            </a:r>
          </a:p>
          <a:p>
            <a:r>
              <a:rPr lang="en-GB" b="0" i="0" dirty="0" smtClean="0">
                <a:solidFill>
                  <a:srgbClr val="000000"/>
                </a:solidFill>
                <a:effectLst/>
                <a:latin typeface="system-ui"/>
              </a:rPr>
              <a:t>encamped before the mountain. Moses went up to God, and Yahweh called to him out of the mountain, saying, “This is what you shall tell the house of Jacob, and tell the children of Israel:</a:t>
            </a:r>
            <a:r>
              <a:rPr lang="en-GB" b="1" i="0" baseline="30000" dirty="0" smtClean="0">
                <a:solidFill>
                  <a:srgbClr val="000000"/>
                </a:solidFill>
                <a:effectLst/>
                <a:latin typeface="system-ui"/>
              </a:rPr>
              <a:t> </a:t>
            </a:r>
            <a:r>
              <a:rPr lang="en-GB" b="0" i="0" dirty="0" smtClean="0">
                <a:solidFill>
                  <a:srgbClr val="000000"/>
                </a:solidFill>
                <a:effectLst/>
                <a:latin typeface="system-ui"/>
              </a:rPr>
              <a:t>‘You have seen what I did to the Egyptians, and how I bore you </a:t>
            </a:r>
          </a:p>
          <a:p>
            <a:r>
              <a:rPr lang="en-GB" b="0" i="0" dirty="0" smtClean="0">
                <a:solidFill>
                  <a:srgbClr val="000000"/>
                </a:solidFill>
                <a:effectLst/>
                <a:latin typeface="system-ui"/>
              </a:rPr>
              <a:t>on eagles’ wings, and brought you to myself. </a:t>
            </a:r>
            <a:r>
              <a:rPr lang="en-GB" b="1" i="0" baseline="30000" dirty="0" smtClean="0">
                <a:solidFill>
                  <a:srgbClr val="000000"/>
                </a:solidFill>
                <a:effectLst/>
                <a:latin typeface="system-ui"/>
              </a:rPr>
              <a:t> </a:t>
            </a:r>
            <a:r>
              <a:rPr lang="en-GB" b="1" i="0" dirty="0" smtClean="0">
                <a:solidFill>
                  <a:srgbClr val="000000"/>
                </a:solidFill>
                <a:effectLst/>
                <a:latin typeface="system-ui"/>
              </a:rPr>
              <a:t>Now therefore, if you will indeed obey my voice and keep my covenant, then you shall be my own possession from among all peoples; for all the earth is mine; </a:t>
            </a:r>
            <a:r>
              <a:rPr lang="en-GB" b="1" i="0" baseline="30000" dirty="0" smtClean="0">
                <a:solidFill>
                  <a:srgbClr val="000000"/>
                </a:solidFill>
                <a:effectLst/>
                <a:latin typeface="system-ui"/>
              </a:rPr>
              <a:t> </a:t>
            </a:r>
            <a:r>
              <a:rPr lang="en-GB" b="1" i="0" dirty="0" smtClean="0">
                <a:solidFill>
                  <a:srgbClr val="000000"/>
                </a:solidFill>
                <a:effectLst/>
                <a:latin typeface="system-ui"/>
              </a:rPr>
              <a:t>and you shall be to me a kingdom of priests and a holy nation.’</a:t>
            </a:r>
            <a:r>
              <a:rPr lang="en-GB" b="0" i="0" dirty="0" smtClean="0">
                <a:solidFill>
                  <a:srgbClr val="000000"/>
                </a:solidFill>
                <a:effectLst/>
                <a:latin typeface="system-ui"/>
              </a:rPr>
              <a:t> These are the words which you shall speak to the children of Israel.” Exodus 19: 1-6</a:t>
            </a:r>
            <a:endParaRPr lang="en-GB" dirty="0"/>
          </a:p>
        </p:txBody>
      </p:sp>
      <p:sp>
        <p:nvSpPr>
          <p:cNvPr id="4" name="Rectangle 3"/>
          <p:cNvSpPr/>
          <p:nvPr/>
        </p:nvSpPr>
        <p:spPr>
          <a:xfrm>
            <a:off x="403652" y="5272125"/>
            <a:ext cx="8534399" cy="1200329"/>
          </a:xfrm>
          <a:prstGeom prst="rect">
            <a:avLst/>
          </a:prstGeom>
        </p:spPr>
        <p:txBody>
          <a:bodyPr wrap="square">
            <a:spAutoFit/>
          </a:bodyPr>
          <a:lstStyle/>
          <a:p>
            <a:r>
              <a:rPr lang="en-GB" b="1" i="0" baseline="30000" dirty="0" smtClean="0">
                <a:solidFill>
                  <a:srgbClr val="000000"/>
                </a:solidFill>
                <a:effectLst/>
                <a:latin typeface="system-ui"/>
              </a:rPr>
              <a:t> </a:t>
            </a:r>
            <a:r>
              <a:rPr lang="en-GB" b="0" i="0" dirty="0" smtClean="0">
                <a:solidFill>
                  <a:srgbClr val="000000"/>
                </a:solidFill>
                <a:effectLst/>
                <a:latin typeface="system-ui"/>
              </a:rPr>
              <a:t>Moses wrote all Yahweh’s words, then rose up early in the morning and built an altar at the base of the mountain, with twelve pillars for the twelve tribes of Israel. </a:t>
            </a:r>
            <a:r>
              <a:rPr lang="en-GB" b="1" i="0" dirty="0" smtClean="0">
                <a:solidFill>
                  <a:srgbClr val="000000"/>
                </a:solidFill>
                <a:effectLst/>
                <a:latin typeface="system-ui"/>
              </a:rPr>
              <a:t>He sent young men of the children of Israel, who offered burnt offerings and sacrificed peace offerings of cattle to Yahweh.</a:t>
            </a:r>
            <a:r>
              <a:rPr lang="en-GB" b="0" i="0" dirty="0" smtClean="0">
                <a:solidFill>
                  <a:srgbClr val="000000"/>
                </a:solidFill>
                <a:effectLst/>
                <a:latin typeface="system-ui"/>
              </a:rPr>
              <a:t> Exodus 24: 5</a:t>
            </a:r>
            <a:endParaRPr lang="en-GB" dirty="0"/>
          </a:p>
        </p:txBody>
      </p:sp>
      <p:sp>
        <p:nvSpPr>
          <p:cNvPr id="5" name="Rectangle 4"/>
          <p:cNvSpPr/>
          <p:nvPr/>
        </p:nvSpPr>
        <p:spPr>
          <a:xfrm>
            <a:off x="840260" y="212774"/>
            <a:ext cx="6804454" cy="584775"/>
          </a:xfrm>
          <a:prstGeom prst="rect">
            <a:avLst/>
          </a:prstGeom>
        </p:spPr>
        <p:txBody>
          <a:bodyPr wrap="square">
            <a:spAutoFit/>
          </a:bodyPr>
          <a:lstStyle/>
          <a:p>
            <a:r>
              <a:rPr lang="en-GB" sz="3200" b="1" dirty="0">
                <a:solidFill>
                  <a:prstClr val="black"/>
                </a:solidFill>
                <a:latin typeface="system-ui"/>
                <a:ea typeface="+mj-ea"/>
                <a:cs typeface="+mj-cs"/>
              </a:rPr>
              <a:t>Redemption results in ownership</a:t>
            </a:r>
            <a:endParaRPr lang="en-GB" dirty="0"/>
          </a:p>
        </p:txBody>
      </p:sp>
    </p:spTree>
    <p:extLst>
      <p:ext uri="{BB962C8B-B14F-4D97-AF65-F5344CB8AC3E}">
        <p14:creationId xmlns:p14="http://schemas.microsoft.com/office/powerpoint/2010/main" val="1503013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757" y="1124630"/>
            <a:ext cx="8625016" cy="1477328"/>
          </a:xfrm>
          <a:prstGeom prst="rect">
            <a:avLst/>
          </a:prstGeom>
        </p:spPr>
        <p:txBody>
          <a:bodyPr wrap="square">
            <a:spAutoFit/>
          </a:bodyPr>
          <a:lstStyle/>
          <a:p>
            <a:r>
              <a:rPr lang="en-GB" b="0" i="0" dirty="0" smtClean="0">
                <a:solidFill>
                  <a:srgbClr val="000000"/>
                </a:solidFill>
                <a:effectLst/>
                <a:latin typeface="system-ui"/>
              </a:rPr>
              <a:t>“</a:t>
            </a:r>
            <a:r>
              <a:rPr lang="en-GB" b="1" i="0" dirty="0" smtClean="0">
                <a:solidFill>
                  <a:srgbClr val="000000"/>
                </a:solidFill>
                <a:effectLst/>
                <a:latin typeface="system-ui"/>
              </a:rPr>
              <a:t>Simeon and Levi </a:t>
            </a:r>
            <a:r>
              <a:rPr lang="en-GB" b="0" i="0" dirty="0" smtClean="0">
                <a:solidFill>
                  <a:srgbClr val="000000"/>
                </a:solidFill>
                <a:effectLst/>
                <a:latin typeface="system-ui"/>
              </a:rPr>
              <a:t>are brothers.</a:t>
            </a:r>
            <a:r>
              <a:rPr lang="en-GB" dirty="0">
                <a:latin typeface="system-ui"/>
              </a:rPr>
              <a:t> </a:t>
            </a:r>
            <a:r>
              <a:rPr lang="en-GB" b="0" i="0" dirty="0" smtClean="0">
                <a:solidFill>
                  <a:srgbClr val="000000"/>
                </a:solidFill>
                <a:effectLst/>
                <a:latin typeface="system-ui"/>
              </a:rPr>
              <a:t>Their swords are weapons of violence.</a:t>
            </a:r>
            <a:r>
              <a:rPr lang="en-GB" dirty="0" smtClean="0">
                <a:latin typeface="system-ui"/>
              </a:rPr>
              <a:t/>
            </a:r>
            <a:br>
              <a:rPr lang="en-GB" dirty="0" smtClean="0">
                <a:latin typeface="system-ui"/>
              </a:rPr>
            </a:br>
            <a:r>
              <a:rPr lang="en-GB" b="0" i="0" dirty="0" smtClean="0">
                <a:solidFill>
                  <a:srgbClr val="000000"/>
                </a:solidFill>
                <a:effectLst/>
                <a:latin typeface="system-ui"/>
              </a:rPr>
              <a:t>My soul, don’t come into their council.</a:t>
            </a:r>
            <a:r>
              <a:rPr lang="en-GB" dirty="0">
                <a:latin typeface="system-ui"/>
              </a:rPr>
              <a:t> </a:t>
            </a:r>
            <a:r>
              <a:rPr lang="en-GB" b="0" i="0" dirty="0" smtClean="0">
                <a:solidFill>
                  <a:srgbClr val="000000"/>
                </a:solidFill>
                <a:effectLst/>
                <a:latin typeface="system-ui"/>
              </a:rPr>
              <a:t>My glory, don’t be united to their </a:t>
            </a:r>
          </a:p>
          <a:p>
            <a:r>
              <a:rPr lang="en-GB" b="0" i="0" dirty="0" err="1" smtClean="0">
                <a:solidFill>
                  <a:srgbClr val="000000"/>
                </a:solidFill>
                <a:effectLst/>
                <a:latin typeface="system-ui"/>
              </a:rPr>
              <a:t>assembly;for</a:t>
            </a:r>
            <a:r>
              <a:rPr lang="en-GB" b="0" i="0" dirty="0" smtClean="0">
                <a:solidFill>
                  <a:srgbClr val="000000"/>
                </a:solidFill>
                <a:effectLst/>
                <a:latin typeface="system-ui"/>
              </a:rPr>
              <a:t> in their anger they killed men.</a:t>
            </a:r>
            <a:r>
              <a:rPr lang="en-GB" dirty="0">
                <a:latin typeface="system-ui"/>
              </a:rPr>
              <a:t> </a:t>
            </a:r>
            <a:r>
              <a:rPr lang="en-GB" b="0" i="0" dirty="0" smtClean="0">
                <a:solidFill>
                  <a:srgbClr val="000000"/>
                </a:solidFill>
                <a:effectLst/>
                <a:latin typeface="system-ui"/>
              </a:rPr>
              <a:t>In their self-will they hamstrung </a:t>
            </a:r>
          </a:p>
          <a:p>
            <a:r>
              <a:rPr lang="en-GB" b="0" i="0" dirty="0" err="1" smtClean="0">
                <a:solidFill>
                  <a:srgbClr val="000000"/>
                </a:solidFill>
                <a:effectLst/>
                <a:latin typeface="system-ui"/>
              </a:rPr>
              <a:t>cattle.Cursed</a:t>
            </a:r>
            <a:r>
              <a:rPr lang="en-GB" b="0" i="0" dirty="0" smtClean="0">
                <a:solidFill>
                  <a:srgbClr val="000000"/>
                </a:solidFill>
                <a:effectLst/>
                <a:latin typeface="system-ui"/>
              </a:rPr>
              <a:t> be their anger, for it was fierce;</a:t>
            </a:r>
            <a:r>
              <a:rPr lang="en-GB" dirty="0">
                <a:latin typeface="system-ui"/>
              </a:rPr>
              <a:t> </a:t>
            </a:r>
            <a:r>
              <a:rPr lang="en-GB" b="0" i="0" dirty="0" smtClean="0">
                <a:solidFill>
                  <a:srgbClr val="000000"/>
                </a:solidFill>
                <a:effectLst/>
                <a:latin typeface="system-ui"/>
              </a:rPr>
              <a:t>and their wrath, for it was cruel.</a:t>
            </a:r>
            <a:r>
              <a:rPr lang="en-GB" dirty="0" smtClean="0">
                <a:latin typeface="system-ui"/>
              </a:rPr>
              <a:t/>
            </a:r>
            <a:br>
              <a:rPr lang="en-GB" dirty="0" smtClean="0">
                <a:latin typeface="system-ui"/>
              </a:rPr>
            </a:br>
            <a:r>
              <a:rPr lang="en-GB" b="1" i="0" dirty="0" smtClean="0">
                <a:solidFill>
                  <a:srgbClr val="000000"/>
                </a:solidFill>
                <a:effectLst/>
                <a:latin typeface="system-ui"/>
              </a:rPr>
              <a:t>I will divide them in Jacob,</a:t>
            </a:r>
            <a:r>
              <a:rPr lang="en-GB" b="1" dirty="0">
                <a:latin typeface="system-ui"/>
              </a:rPr>
              <a:t> </a:t>
            </a:r>
            <a:r>
              <a:rPr lang="en-GB" b="1" i="0" dirty="0" smtClean="0">
                <a:solidFill>
                  <a:srgbClr val="000000"/>
                </a:solidFill>
                <a:effectLst/>
                <a:latin typeface="system-ui"/>
              </a:rPr>
              <a:t>and scatter them in Israel. </a:t>
            </a:r>
            <a:r>
              <a:rPr lang="en-GB" b="0" i="0" dirty="0" smtClean="0">
                <a:solidFill>
                  <a:srgbClr val="000000"/>
                </a:solidFill>
                <a:effectLst/>
                <a:latin typeface="system-ui"/>
              </a:rPr>
              <a:t>Gen. 49: 4-7</a:t>
            </a:r>
            <a:endParaRPr lang="en-GB" dirty="0">
              <a:latin typeface="system-ui"/>
            </a:endParaRPr>
          </a:p>
        </p:txBody>
      </p:sp>
      <p:sp>
        <p:nvSpPr>
          <p:cNvPr id="3" name="Rectangle 2"/>
          <p:cNvSpPr/>
          <p:nvPr/>
        </p:nvSpPr>
        <p:spPr>
          <a:xfrm>
            <a:off x="164757" y="2845252"/>
            <a:ext cx="8913340" cy="3139321"/>
          </a:xfrm>
          <a:prstGeom prst="rect">
            <a:avLst/>
          </a:prstGeom>
        </p:spPr>
        <p:txBody>
          <a:bodyPr wrap="square">
            <a:spAutoFit/>
          </a:bodyPr>
          <a:lstStyle/>
          <a:p>
            <a:r>
              <a:rPr lang="en-GB" b="0" i="0" dirty="0" smtClean="0">
                <a:solidFill>
                  <a:srgbClr val="000000"/>
                </a:solidFill>
                <a:effectLst/>
                <a:latin typeface="system-ui"/>
              </a:rPr>
              <a:t>When Moses saw that the people were out of control, (for Aaron had let them lose control, causing derision among their enemies), then </a:t>
            </a:r>
            <a:r>
              <a:rPr lang="en-GB" b="1" i="0" dirty="0" smtClean="0">
                <a:solidFill>
                  <a:srgbClr val="000000"/>
                </a:solidFill>
                <a:effectLst/>
                <a:latin typeface="system-ui"/>
              </a:rPr>
              <a:t>Moses stood in the gate of the camp, and said, “Whoever is on Yahweh’s side, come to me</a:t>
            </a:r>
            <a:r>
              <a:rPr lang="en-GB" b="0" i="0" dirty="0" smtClean="0">
                <a:solidFill>
                  <a:srgbClr val="000000"/>
                </a:solidFill>
                <a:effectLst/>
                <a:latin typeface="system-ui"/>
              </a:rPr>
              <a:t>!”</a:t>
            </a:r>
          </a:p>
          <a:p>
            <a:r>
              <a:rPr lang="en-GB" b="1" i="0" dirty="0" smtClean="0">
                <a:solidFill>
                  <a:srgbClr val="000000"/>
                </a:solidFill>
                <a:effectLst/>
                <a:latin typeface="system-ui"/>
              </a:rPr>
              <a:t>All the sons of Levi gathered themselves together to him</a:t>
            </a:r>
            <a:r>
              <a:rPr lang="en-GB" b="0" i="0" dirty="0" smtClean="0">
                <a:solidFill>
                  <a:srgbClr val="000000"/>
                </a:solidFill>
                <a:effectLst/>
                <a:latin typeface="system-ui"/>
              </a:rPr>
              <a:t>. He said to them, “Yahweh, the God of Israel, says, ‘Every man put his sword on his thigh, and go back and forth from gate to gate throughout the camp, and every man kill his brother, and every man his companion, and every man his neighbour.’”</a:t>
            </a:r>
            <a:r>
              <a:rPr lang="en-GB" b="1" i="0" baseline="30000" dirty="0" smtClean="0">
                <a:solidFill>
                  <a:srgbClr val="000000"/>
                </a:solidFill>
                <a:effectLst/>
                <a:latin typeface="system-ui"/>
              </a:rPr>
              <a:t> </a:t>
            </a:r>
            <a:r>
              <a:rPr lang="en-GB" b="0" i="0" dirty="0" smtClean="0">
                <a:solidFill>
                  <a:srgbClr val="000000"/>
                </a:solidFill>
                <a:effectLst/>
                <a:latin typeface="system-ui"/>
              </a:rPr>
              <a:t>The sons of Levi did according to the word of Moses. About three thousand men fell of the people that day. </a:t>
            </a:r>
            <a:r>
              <a:rPr lang="en-GB" b="1" i="0" dirty="0" smtClean="0">
                <a:solidFill>
                  <a:srgbClr val="000000"/>
                </a:solidFill>
                <a:effectLst/>
                <a:latin typeface="system-ui"/>
              </a:rPr>
              <a:t>Moses said, “Consecrate yourselves today to Yahweh, for every man was against his son and against his brother, that he may give you a blessing today.</a:t>
            </a:r>
            <a:r>
              <a:rPr lang="en-GB" b="0" i="0" dirty="0" smtClean="0">
                <a:solidFill>
                  <a:srgbClr val="000000"/>
                </a:solidFill>
                <a:effectLst/>
                <a:latin typeface="system-ui"/>
              </a:rPr>
              <a:t>” Exodus 32: 25-29</a:t>
            </a:r>
            <a:endParaRPr lang="en-GB" b="0" i="0" dirty="0">
              <a:solidFill>
                <a:srgbClr val="000000"/>
              </a:solidFill>
              <a:effectLst/>
              <a:latin typeface="system-ui"/>
            </a:endParaRPr>
          </a:p>
        </p:txBody>
      </p:sp>
      <p:sp>
        <p:nvSpPr>
          <p:cNvPr id="4" name="TextBox 3"/>
          <p:cNvSpPr txBox="1"/>
          <p:nvPr/>
        </p:nvSpPr>
        <p:spPr>
          <a:xfrm>
            <a:off x="749643" y="296561"/>
            <a:ext cx="5873724" cy="584775"/>
          </a:xfrm>
          <a:prstGeom prst="rect">
            <a:avLst/>
          </a:prstGeom>
          <a:noFill/>
        </p:spPr>
        <p:txBody>
          <a:bodyPr wrap="none" rtlCol="0">
            <a:spAutoFit/>
          </a:bodyPr>
          <a:lstStyle/>
          <a:p>
            <a:r>
              <a:rPr lang="en-GB" sz="3200" b="1" dirty="0" smtClean="0">
                <a:latin typeface="system-ui"/>
              </a:rPr>
              <a:t>Redemption changes destiny</a:t>
            </a:r>
            <a:endParaRPr lang="en-GB" sz="3200" b="1" dirty="0">
              <a:latin typeface="system-ui"/>
            </a:endParaRPr>
          </a:p>
        </p:txBody>
      </p:sp>
    </p:spTree>
    <p:extLst>
      <p:ext uri="{BB962C8B-B14F-4D97-AF65-F5344CB8AC3E}">
        <p14:creationId xmlns:p14="http://schemas.microsoft.com/office/powerpoint/2010/main" val="853160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8505" y="2207389"/>
            <a:ext cx="8707395" cy="2031325"/>
          </a:xfrm>
          <a:prstGeom prst="rect">
            <a:avLst/>
          </a:prstGeom>
        </p:spPr>
        <p:txBody>
          <a:bodyPr wrap="square">
            <a:spAutoFit/>
          </a:bodyPr>
          <a:lstStyle/>
          <a:p>
            <a:pPr lvl="0"/>
            <a:r>
              <a:rPr lang="en-GB" dirty="0">
                <a:solidFill>
                  <a:srgbClr val="000000"/>
                </a:solidFill>
                <a:latin typeface="system-ui"/>
              </a:rPr>
              <a:t>You shall give the </a:t>
            </a:r>
            <a:r>
              <a:rPr lang="en-GB" b="1" dirty="0">
                <a:solidFill>
                  <a:srgbClr val="000000"/>
                </a:solidFill>
                <a:latin typeface="system-ui"/>
              </a:rPr>
              <a:t>Levites</a:t>
            </a:r>
            <a:r>
              <a:rPr lang="en-GB" dirty="0">
                <a:solidFill>
                  <a:srgbClr val="000000"/>
                </a:solidFill>
                <a:latin typeface="system-ui"/>
              </a:rPr>
              <a:t> to Aaron and to his sons. They </a:t>
            </a:r>
            <a:r>
              <a:rPr lang="en-GB" b="1" dirty="0">
                <a:solidFill>
                  <a:srgbClr val="000000"/>
                </a:solidFill>
                <a:latin typeface="system-ui"/>
              </a:rPr>
              <a:t>are wholly </a:t>
            </a:r>
            <a:r>
              <a:rPr lang="en-GB" b="1" dirty="0" smtClean="0">
                <a:solidFill>
                  <a:srgbClr val="000000"/>
                </a:solidFill>
                <a:latin typeface="system-ui"/>
              </a:rPr>
              <a:t>given</a:t>
            </a:r>
          </a:p>
          <a:p>
            <a:pPr lvl="0"/>
            <a:r>
              <a:rPr lang="en-GB" b="1" dirty="0" smtClean="0">
                <a:solidFill>
                  <a:srgbClr val="000000"/>
                </a:solidFill>
                <a:latin typeface="system-ui"/>
              </a:rPr>
              <a:t>to </a:t>
            </a:r>
            <a:r>
              <a:rPr lang="en-GB" b="1" dirty="0">
                <a:solidFill>
                  <a:srgbClr val="000000"/>
                </a:solidFill>
                <a:latin typeface="system-ui"/>
              </a:rPr>
              <a:t>him on the behalf of the children of Israel. </a:t>
            </a:r>
            <a:r>
              <a:rPr lang="en-GB" dirty="0">
                <a:solidFill>
                  <a:srgbClr val="000000"/>
                </a:solidFill>
                <a:latin typeface="system-ui"/>
              </a:rPr>
              <a:t>Yahweh spoke to Moses, saying, </a:t>
            </a:r>
            <a:r>
              <a:rPr lang="en-GB" b="1" baseline="30000" dirty="0">
                <a:solidFill>
                  <a:srgbClr val="000000"/>
                </a:solidFill>
                <a:latin typeface="system-ui"/>
              </a:rPr>
              <a:t> </a:t>
            </a:r>
            <a:r>
              <a:rPr lang="en-GB" dirty="0">
                <a:solidFill>
                  <a:srgbClr val="000000"/>
                </a:solidFill>
                <a:latin typeface="system-ui"/>
              </a:rPr>
              <a:t>“Behold,</a:t>
            </a:r>
            <a:r>
              <a:rPr lang="en-GB" baseline="30000" dirty="0">
                <a:solidFill>
                  <a:srgbClr val="000000"/>
                </a:solidFill>
                <a:latin typeface="system-ui"/>
              </a:rPr>
              <a:t> </a:t>
            </a:r>
            <a:r>
              <a:rPr lang="en-GB" dirty="0">
                <a:solidFill>
                  <a:srgbClr val="000000"/>
                </a:solidFill>
                <a:latin typeface="system-ui"/>
              </a:rPr>
              <a:t>I have taken the Levites from among the children of Israel </a:t>
            </a:r>
            <a:endParaRPr lang="en-GB" dirty="0" smtClean="0">
              <a:solidFill>
                <a:srgbClr val="000000"/>
              </a:solidFill>
              <a:latin typeface="system-ui"/>
            </a:endParaRPr>
          </a:p>
          <a:p>
            <a:pPr lvl="0"/>
            <a:r>
              <a:rPr lang="en-GB" b="1" dirty="0" smtClean="0">
                <a:solidFill>
                  <a:srgbClr val="000000"/>
                </a:solidFill>
                <a:latin typeface="system-ui"/>
              </a:rPr>
              <a:t>instead </a:t>
            </a:r>
            <a:r>
              <a:rPr lang="en-GB" b="1" dirty="0">
                <a:solidFill>
                  <a:srgbClr val="000000"/>
                </a:solidFill>
                <a:latin typeface="system-ui"/>
              </a:rPr>
              <a:t>of all the firstborn who open the womb among the children of Israel; and the Levites shall be mine, for all the firstborn are mine</a:t>
            </a:r>
            <a:r>
              <a:rPr lang="en-GB" dirty="0">
                <a:solidFill>
                  <a:srgbClr val="000000"/>
                </a:solidFill>
                <a:latin typeface="system-ui"/>
              </a:rPr>
              <a:t>. On the day that I struck down all the firstborn in the land of Egypt I made holy to me all the firstborn in Israel, both man and animal. </a:t>
            </a:r>
            <a:r>
              <a:rPr lang="en-GB" b="1" dirty="0">
                <a:solidFill>
                  <a:srgbClr val="000000"/>
                </a:solidFill>
                <a:latin typeface="system-ui"/>
              </a:rPr>
              <a:t>They shall be mine. I am Yahweh.</a:t>
            </a:r>
            <a:r>
              <a:rPr lang="en-GB" dirty="0">
                <a:solidFill>
                  <a:srgbClr val="000000"/>
                </a:solidFill>
                <a:latin typeface="system-ui"/>
              </a:rPr>
              <a:t>” Num. 3:11-13</a:t>
            </a:r>
            <a:endParaRPr lang="en-GB" dirty="0">
              <a:solidFill>
                <a:prstClr val="black"/>
              </a:solidFill>
            </a:endParaRPr>
          </a:p>
        </p:txBody>
      </p:sp>
      <p:sp>
        <p:nvSpPr>
          <p:cNvPr id="5" name="TextBox 4"/>
          <p:cNvSpPr txBox="1"/>
          <p:nvPr/>
        </p:nvSpPr>
        <p:spPr>
          <a:xfrm>
            <a:off x="1771135" y="568411"/>
            <a:ext cx="3373616" cy="523220"/>
          </a:xfrm>
          <a:prstGeom prst="rect">
            <a:avLst/>
          </a:prstGeom>
          <a:noFill/>
        </p:spPr>
        <p:txBody>
          <a:bodyPr wrap="none" rtlCol="0">
            <a:spAutoFit/>
          </a:bodyPr>
          <a:lstStyle/>
          <a:p>
            <a:r>
              <a:rPr lang="en-GB" sz="2800" b="1" dirty="0" smtClean="0">
                <a:latin typeface="system-ui"/>
              </a:rPr>
              <a:t>Total </a:t>
            </a:r>
            <a:r>
              <a:rPr lang="en-GB" sz="2800" b="1" dirty="0" err="1" smtClean="0">
                <a:latin typeface="system-ui"/>
              </a:rPr>
              <a:t>committment</a:t>
            </a:r>
            <a:endParaRPr lang="en-GB" sz="2800" b="1" dirty="0">
              <a:latin typeface="system-ui"/>
            </a:endParaRPr>
          </a:p>
        </p:txBody>
      </p:sp>
    </p:spTree>
    <p:extLst>
      <p:ext uri="{BB962C8B-B14F-4D97-AF65-F5344CB8AC3E}">
        <p14:creationId xmlns:p14="http://schemas.microsoft.com/office/powerpoint/2010/main" val="1807459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679" y="4553987"/>
            <a:ext cx="8798012" cy="1754326"/>
          </a:xfrm>
          <a:prstGeom prst="rect">
            <a:avLst/>
          </a:prstGeom>
        </p:spPr>
        <p:txBody>
          <a:bodyPr wrap="square">
            <a:spAutoFit/>
          </a:bodyPr>
          <a:lstStyle/>
          <a:p>
            <a:r>
              <a:rPr lang="en-GB" b="0" i="0" dirty="0" smtClean="0">
                <a:solidFill>
                  <a:srgbClr val="000000"/>
                </a:solidFill>
                <a:effectLst/>
                <a:latin typeface="system-ui"/>
              </a:rPr>
              <a:t>Yahweh spoke to Moses, saying, “Take the Levites instead of all the firstborn among the children of Israel … the Levites shall be mine. I am Yahweh. </a:t>
            </a:r>
            <a:r>
              <a:rPr lang="en-GB" b="1" i="0" baseline="30000" dirty="0" smtClean="0">
                <a:solidFill>
                  <a:srgbClr val="000000"/>
                </a:solidFill>
                <a:effectLst/>
                <a:latin typeface="system-ui"/>
              </a:rPr>
              <a:t> </a:t>
            </a:r>
            <a:r>
              <a:rPr lang="en-GB" b="1" i="0" dirty="0" smtClean="0">
                <a:solidFill>
                  <a:srgbClr val="000000"/>
                </a:solidFill>
                <a:effectLst/>
                <a:latin typeface="system-ui"/>
              </a:rPr>
              <a:t>For the redemption of the two hundred seventy-three of the firstborn of the children of Israel who exceed the number of the Levites, </a:t>
            </a:r>
            <a:r>
              <a:rPr lang="en-GB" b="1" i="0" baseline="30000" dirty="0" smtClean="0">
                <a:solidFill>
                  <a:srgbClr val="000000"/>
                </a:solidFill>
                <a:effectLst/>
                <a:latin typeface="system-ui"/>
              </a:rPr>
              <a:t> </a:t>
            </a:r>
            <a:r>
              <a:rPr lang="en-GB" b="1" i="0" dirty="0" smtClean="0">
                <a:solidFill>
                  <a:srgbClr val="000000"/>
                </a:solidFill>
                <a:effectLst/>
                <a:latin typeface="system-ui"/>
              </a:rPr>
              <a:t>you shall take five shekels apiece for each one </a:t>
            </a:r>
            <a:r>
              <a:rPr lang="en-GB" b="0" i="0" dirty="0" smtClean="0">
                <a:solidFill>
                  <a:srgbClr val="000000"/>
                </a:solidFill>
                <a:effectLst/>
                <a:latin typeface="system-ui"/>
              </a:rPr>
              <a:t>…</a:t>
            </a:r>
            <a:r>
              <a:rPr lang="en-GB" b="1" i="0" baseline="30000" dirty="0" smtClean="0">
                <a:solidFill>
                  <a:srgbClr val="000000"/>
                </a:solidFill>
                <a:effectLst/>
                <a:latin typeface="system-ui"/>
              </a:rPr>
              <a:t> </a:t>
            </a:r>
            <a:r>
              <a:rPr lang="en-GB" b="0" i="0" dirty="0" smtClean="0">
                <a:solidFill>
                  <a:srgbClr val="000000"/>
                </a:solidFill>
                <a:effectLst/>
                <a:latin typeface="system-ui"/>
              </a:rPr>
              <a:t>and you shall give the money, with which their remainder is redeemed, to Aaron and to his sons.” Num. 3: 44-47</a:t>
            </a:r>
            <a:endParaRPr lang="en-GB" dirty="0"/>
          </a:p>
        </p:txBody>
      </p:sp>
      <p:sp>
        <p:nvSpPr>
          <p:cNvPr id="4" name="Rectangle 3"/>
          <p:cNvSpPr/>
          <p:nvPr/>
        </p:nvSpPr>
        <p:spPr>
          <a:xfrm>
            <a:off x="477794" y="5826567"/>
            <a:ext cx="8097794" cy="369332"/>
          </a:xfrm>
          <a:prstGeom prst="rect">
            <a:avLst/>
          </a:prstGeom>
        </p:spPr>
        <p:txBody>
          <a:bodyPr wrap="square">
            <a:spAutoFit/>
          </a:bodyPr>
          <a:lstStyle/>
          <a:p>
            <a:r>
              <a:rPr lang="en-GB" b="0" i="0" dirty="0" smtClean="0">
                <a:solidFill>
                  <a:srgbClr val="000000"/>
                </a:solidFill>
                <a:effectLst/>
                <a:latin typeface="system-ui"/>
              </a:rPr>
              <a:t> </a:t>
            </a:r>
            <a:endParaRPr lang="en-GB" dirty="0"/>
          </a:p>
        </p:txBody>
      </p:sp>
      <p:sp>
        <p:nvSpPr>
          <p:cNvPr id="6" name="Rectangle 5"/>
          <p:cNvSpPr/>
          <p:nvPr/>
        </p:nvSpPr>
        <p:spPr>
          <a:xfrm>
            <a:off x="263605" y="971729"/>
            <a:ext cx="8715636" cy="1754326"/>
          </a:xfrm>
          <a:prstGeom prst="rect">
            <a:avLst/>
          </a:prstGeom>
        </p:spPr>
        <p:txBody>
          <a:bodyPr wrap="square">
            <a:spAutoFit/>
          </a:bodyPr>
          <a:lstStyle/>
          <a:p>
            <a:pPr lvl="0"/>
            <a:r>
              <a:rPr lang="en-GB" dirty="0">
                <a:solidFill>
                  <a:srgbClr val="000000"/>
                </a:solidFill>
                <a:latin typeface="system-ui"/>
              </a:rPr>
              <a:t>… </a:t>
            </a:r>
            <a:r>
              <a:rPr lang="en-GB" b="1" dirty="0">
                <a:solidFill>
                  <a:srgbClr val="000000"/>
                </a:solidFill>
                <a:latin typeface="system-ui"/>
              </a:rPr>
              <a:t>All who were counted of the Levites</a:t>
            </a:r>
            <a:r>
              <a:rPr lang="en-GB" dirty="0">
                <a:solidFill>
                  <a:srgbClr val="000000"/>
                </a:solidFill>
                <a:latin typeface="system-ui"/>
              </a:rPr>
              <a:t>, whom Moses and Aaron counted </a:t>
            </a:r>
            <a:endParaRPr lang="en-GB" dirty="0" smtClean="0">
              <a:solidFill>
                <a:srgbClr val="000000"/>
              </a:solidFill>
              <a:latin typeface="system-ui"/>
            </a:endParaRPr>
          </a:p>
          <a:p>
            <a:pPr lvl="0"/>
            <a:r>
              <a:rPr lang="en-GB" dirty="0" smtClean="0">
                <a:solidFill>
                  <a:srgbClr val="000000"/>
                </a:solidFill>
                <a:latin typeface="system-ui"/>
              </a:rPr>
              <a:t>at </a:t>
            </a:r>
            <a:r>
              <a:rPr lang="en-GB" dirty="0">
                <a:solidFill>
                  <a:srgbClr val="000000"/>
                </a:solidFill>
                <a:latin typeface="system-ui"/>
              </a:rPr>
              <a:t>the commandment of Yahweh, by their families, all the males from a month </a:t>
            </a:r>
            <a:endParaRPr lang="en-GB" dirty="0" smtClean="0">
              <a:solidFill>
                <a:srgbClr val="000000"/>
              </a:solidFill>
              <a:latin typeface="system-ui"/>
            </a:endParaRPr>
          </a:p>
          <a:p>
            <a:pPr lvl="0"/>
            <a:r>
              <a:rPr lang="en-GB" dirty="0" smtClean="0">
                <a:solidFill>
                  <a:srgbClr val="000000"/>
                </a:solidFill>
                <a:latin typeface="system-ui"/>
              </a:rPr>
              <a:t>old </a:t>
            </a:r>
            <a:r>
              <a:rPr lang="en-GB" dirty="0">
                <a:solidFill>
                  <a:srgbClr val="000000"/>
                </a:solidFill>
                <a:latin typeface="system-ui"/>
              </a:rPr>
              <a:t>and upward, </a:t>
            </a:r>
            <a:r>
              <a:rPr lang="en-GB" b="1" dirty="0">
                <a:solidFill>
                  <a:srgbClr val="000000"/>
                </a:solidFill>
                <a:latin typeface="system-ui"/>
              </a:rPr>
              <a:t>were twenty-two thousand</a:t>
            </a:r>
            <a:r>
              <a:rPr lang="en-GB" dirty="0">
                <a:solidFill>
                  <a:srgbClr val="000000"/>
                </a:solidFill>
                <a:latin typeface="system-ui"/>
              </a:rPr>
              <a:t>. Yahweh said to Moses, “Count </a:t>
            </a:r>
            <a:endParaRPr lang="en-GB" dirty="0" smtClean="0">
              <a:solidFill>
                <a:srgbClr val="000000"/>
              </a:solidFill>
              <a:latin typeface="system-ui"/>
            </a:endParaRPr>
          </a:p>
          <a:p>
            <a:pPr lvl="0"/>
            <a:r>
              <a:rPr lang="en-GB" dirty="0" smtClean="0">
                <a:solidFill>
                  <a:srgbClr val="000000"/>
                </a:solidFill>
                <a:latin typeface="system-ui"/>
              </a:rPr>
              <a:t>all </a:t>
            </a:r>
            <a:r>
              <a:rPr lang="en-GB" dirty="0">
                <a:solidFill>
                  <a:srgbClr val="000000"/>
                </a:solidFill>
                <a:latin typeface="system-ui"/>
              </a:rPr>
              <a:t>the firstborn males of the children of Israel from a month old and upward, </a:t>
            </a:r>
            <a:endParaRPr lang="en-GB" dirty="0" smtClean="0">
              <a:solidFill>
                <a:srgbClr val="000000"/>
              </a:solidFill>
              <a:latin typeface="system-ui"/>
            </a:endParaRPr>
          </a:p>
          <a:p>
            <a:pPr lvl="0"/>
            <a:r>
              <a:rPr lang="en-GB" dirty="0" smtClean="0">
                <a:solidFill>
                  <a:srgbClr val="000000"/>
                </a:solidFill>
                <a:latin typeface="system-ui"/>
              </a:rPr>
              <a:t>and </a:t>
            </a:r>
            <a:r>
              <a:rPr lang="en-GB" dirty="0">
                <a:solidFill>
                  <a:srgbClr val="000000"/>
                </a:solidFill>
                <a:latin typeface="system-ui"/>
              </a:rPr>
              <a:t>take the number of their names. You shall take the Levites for me—I am Yahweh—instead of all the firstborn among the children of Israel; </a:t>
            </a:r>
            <a:r>
              <a:rPr lang="en-GB" dirty="0" smtClean="0">
                <a:solidFill>
                  <a:srgbClr val="000000"/>
                </a:solidFill>
                <a:latin typeface="system-ui"/>
              </a:rPr>
              <a:t>….”</a:t>
            </a:r>
            <a:endParaRPr lang="en-GB" dirty="0">
              <a:solidFill>
                <a:srgbClr val="000000"/>
              </a:solidFill>
              <a:latin typeface="system-ui"/>
            </a:endParaRPr>
          </a:p>
        </p:txBody>
      </p:sp>
      <p:sp>
        <p:nvSpPr>
          <p:cNvPr id="7" name="Rectangle 6"/>
          <p:cNvSpPr/>
          <p:nvPr/>
        </p:nvSpPr>
        <p:spPr>
          <a:xfrm>
            <a:off x="420129" y="3039856"/>
            <a:ext cx="8559112" cy="1200329"/>
          </a:xfrm>
          <a:prstGeom prst="rect">
            <a:avLst/>
          </a:prstGeom>
        </p:spPr>
        <p:txBody>
          <a:bodyPr wrap="square">
            <a:spAutoFit/>
          </a:bodyPr>
          <a:lstStyle/>
          <a:p>
            <a:pPr lvl="0"/>
            <a:r>
              <a:rPr lang="en-GB" b="1" dirty="0">
                <a:solidFill>
                  <a:srgbClr val="000000"/>
                </a:solidFill>
                <a:latin typeface="system-ui"/>
              </a:rPr>
              <a:t>Moses counted, as Yahweh commanded him, all the firstborn among the children of Israel.</a:t>
            </a:r>
            <a:r>
              <a:rPr lang="en-GB" dirty="0">
                <a:solidFill>
                  <a:srgbClr val="000000"/>
                </a:solidFill>
                <a:latin typeface="system-ui"/>
              </a:rPr>
              <a:t> All the firstborn males according to the number of names from a month old and upward, of those who were counted of them, were </a:t>
            </a:r>
            <a:r>
              <a:rPr lang="en-GB" b="1" dirty="0">
                <a:solidFill>
                  <a:srgbClr val="000000"/>
                </a:solidFill>
                <a:latin typeface="system-ui"/>
              </a:rPr>
              <a:t>twenty-two thousand two hundred seventy-three.</a:t>
            </a:r>
            <a:r>
              <a:rPr lang="en-GB" dirty="0">
                <a:solidFill>
                  <a:srgbClr val="000000"/>
                </a:solidFill>
                <a:latin typeface="system-ui"/>
              </a:rPr>
              <a:t> Num. 3: 9, 11-13, 39-43</a:t>
            </a:r>
            <a:endParaRPr lang="en-GB" dirty="0">
              <a:solidFill>
                <a:prstClr val="black"/>
              </a:solidFill>
            </a:endParaRPr>
          </a:p>
        </p:txBody>
      </p:sp>
      <p:sp>
        <p:nvSpPr>
          <p:cNvPr id="8" name="TextBox 7"/>
          <p:cNvSpPr txBox="1"/>
          <p:nvPr/>
        </p:nvSpPr>
        <p:spPr>
          <a:xfrm>
            <a:off x="1754660" y="278023"/>
            <a:ext cx="4099199" cy="523220"/>
          </a:xfrm>
          <a:prstGeom prst="rect">
            <a:avLst/>
          </a:prstGeom>
          <a:noFill/>
        </p:spPr>
        <p:txBody>
          <a:bodyPr wrap="none" rtlCol="0">
            <a:spAutoFit/>
          </a:bodyPr>
          <a:lstStyle/>
          <a:p>
            <a:r>
              <a:rPr lang="en-GB" sz="2800" b="1" dirty="0" smtClean="0">
                <a:latin typeface="system-ui"/>
              </a:rPr>
              <a:t>Each individual counts</a:t>
            </a:r>
            <a:endParaRPr lang="en-GB" sz="2800" b="1" dirty="0">
              <a:latin typeface="system-ui"/>
            </a:endParaRPr>
          </a:p>
        </p:txBody>
      </p:sp>
    </p:spTree>
    <p:extLst>
      <p:ext uri="{BB962C8B-B14F-4D97-AF65-F5344CB8AC3E}">
        <p14:creationId xmlns:p14="http://schemas.microsoft.com/office/powerpoint/2010/main" val="2702587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4267" y="1307912"/>
            <a:ext cx="8954530" cy="1754326"/>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All the offerings of the holy </a:t>
            </a:r>
            <a:r>
              <a:rPr lang="en-GB" i="1" dirty="0">
                <a:solidFill>
                  <a:srgbClr val="000000"/>
                </a:solidFill>
                <a:latin typeface="system-ui"/>
              </a:rPr>
              <a:t>gifts</a:t>
            </a:r>
            <a:r>
              <a:rPr lang="en-GB" dirty="0">
                <a:solidFill>
                  <a:srgbClr val="000000"/>
                </a:solidFill>
                <a:latin typeface="system-ui"/>
              </a:rPr>
              <a:t>, which the sons of Israel offer to the </a:t>
            </a:r>
            <a:r>
              <a:rPr lang="en-GB" cap="small" dirty="0">
                <a:solidFill>
                  <a:srgbClr val="000000"/>
                </a:solidFill>
                <a:latin typeface="system-ui"/>
              </a:rPr>
              <a:t>Lord</a:t>
            </a:r>
            <a:r>
              <a:rPr lang="en-GB" dirty="0">
                <a:solidFill>
                  <a:srgbClr val="000000"/>
                </a:solidFill>
                <a:latin typeface="system-ui"/>
              </a:rPr>
              <a:t>, </a:t>
            </a:r>
            <a:endParaRPr lang="en-GB" dirty="0" smtClean="0">
              <a:solidFill>
                <a:srgbClr val="000000"/>
              </a:solidFill>
              <a:latin typeface="system-ui"/>
            </a:endParaRPr>
          </a:p>
          <a:p>
            <a:r>
              <a:rPr lang="en-GB" dirty="0" smtClean="0">
                <a:solidFill>
                  <a:srgbClr val="000000"/>
                </a:solidFill>
                <a:latin typeface="system-ui"/>
              </a:rPr>
              <a:t>I </a:t>
            </a:r>
            <a:r>
              <a:rPr lang="en-GB" dirty="0">
                <a:solidFill>
                  <a:srgbClr val="000000"/>
                </a:solidFill>
                <a:latin typeface="system-ui"/>
              </a:rPr>
              <a:t>have given to you and your sons and your daughters with you, as a </a:t>
            </a:r>
            <a:endParaRPr lang="en-GB" dirty="0" smtClean="0">
              <a:solidFill>
                <a:srgbClr val="000000"/>
              </a:solidFill>
              <a:latin typeface="system-ui"/>
            </a:endParaRPr>
          </a:p>
          <a:p>
            <a:r>
              <a:rPr lang="en-GB" dirty="0" smtClean="0">
                <a:solidFill>
                  <a:srgbClr val="000000"/>
                </a:solidFill>
                <a:latin typeface="system-ui"/>
              </a:rPr>
              <a:t>perpetual </a:t>
            </a:r>
            <a:r>
              <a:rPr lang="en-GB" dirty="0">
                <a:solidFill>
                  <a:srgbClr val="000000"/>
                </a:solidFill>
                <a:latin typeface="system-ui"/>
              </a:rPr>
              <a:t>allotment. It is an everlasting covenant of salt before the </a:t>
            </a:r>
            <a:r>
              <a:rPr lang="en-GB" cap="small" dirty="0">
                <a:solidFill>
                  <a:srgbClr val="000000"/>
                </a:solidFill>
                <a:latin typeface="system-ui"/>
              </a:rPr>
              <a:t>Lord</a:t>
            </a:r>
            <a:r>
              <a:rPr lang="en-GB" dirty="0">
                <a:solidFill>
                  <a:srgbClr val="000000"/>
                </a:solidFill>
                <a:latin typeface="system-ui"/>
              </a:rPr>
              <a:t> to </a:t>
            </a:r>
            <a:endParaRPr lang="en-GB" dirty="0" smtClean="0">
              <a:solidFill>
                <a:srgbClr val="000000"/>
              </a:solidFill>
              <a:latin typeface="system-ui"/>
            </a:endParaRPr>
          </a:p>
          <a:p>
            <a:r>
              <a:rPr lang="en-GB" dirty="0" smtClean="0">
                <a:solidFill>
                  <a:srgbClr val="000000"/>
                </a:solidFill>
                <a:latin typeface="system-ui"/>
              </a:rPr>
              <a:t>you </a:t>
            </a:r>
            <a:r>
              <a:rPr lang="en-GB" dirty="0">
                <a:solidFill>
                  <a:srgbClr val="000000"/>
                </a:solidFill>
                <a:latin typeface="system-ui"/>
              </a:rPr>
              <a:t>and your </a:t>
            </a:r>
            <a:r>
              <a:rPr lang="en-GB" dirty="0" smtClean="0">
                <a:solidFill>
                  <a:srgbClr val="000000"/>
                </a:solidFill>
                <a:latin typeface="system-ui"/>
              </a:rPr>
              <a:t>descendants </a:t>
            </a:r>
            <a:r>
              <a:rPr lang="en-GB" dirty="0">
                <a:solidFill>
                  <a:srgbClr val="000000"/>
                </a:solidFill>
                <a:latin typeface="system-ui"/>
              </a:rPr>
              <a:t>with you.” </a:t>
            </a:r>
            <a:r>
              <a:rPr lang="en-GB" b="1" dirty="0" smtClean="0">
                <a:solidFill>
                  <a:srgbClr val="000000"/>
                </a:solidFill>
                <a:latin typeface="system-ui"/>
              </a:rPr>
              <a:t>Then </a:t>
            </a:r>
            <a:r>
              <a:rPr lang="en-GB" b="1" dirty="0">
                <a:solidFill>
                  <a:srgbClr val="000000"/>
                </a:solidFill>
                <a:latin typeface="system-ui"/>
              </a:rPr>
              <a:t>the </a:t>
            </a:r>
            <a:r>
              <a:rPr lang="en-GB" b="1" cap="small" dirty="0">
                <a:solidFill>
                  <a:srgbClr val="000000"/>
                </a:solidFill>
                <a:latin typeface="system-ui"/>
              </a:rPr>
              <a:t>Lord</a:t>
            </a:r>
            <a:r>
              <a:rPr lang="en-GB" b="1" dirty="0">
                <a:solidFill>
                  <a:srgbClr val="000000"/>
                </a:solidFill>
                <a:latin typeface="system-ui"/>
              </a:rPr>
              <a:t> said to Aaron, “You </a:t>
            </a:r>
            <a:endParaRPr lang="en-GB" b="1" dirty="0" smtClean="0">
              <a:solidFill>
                <a:srgbClr val="000000"/>
              </a:solidFill>
              <a:latin typeface="system-ui"/>
            </a:endParaRPr>
          </a:p>
          <a:p>
            <a:r>
              <a:rPr lang="en-GB" b="1" dirty="0" smtClean="0">
                <a:solidFill>
                  <a:srgbClr val="000000"/>
                </a:solidFill>
                <a:latin typeface="system-ui"/>
              </a:rPr>
              <a:t>shall </a:t>
            </a:r>
            <a:r>
              <a:rPr lang="en-GB" b="1" dirty="0">
                <a:solidFill>
                  <a:srgbClr val="000000"/>
                </a:solidFill>
                <a:latin typeface="system-ui"/>
              </a:rPr>
              <a:t>have no inheritance in their land nor own any portion among them; </a:t>
            </a:r>
            <a:endParaRPr lang="en-GB" b="1" dirty="0" smtClean="0">
              <a:solidFill>
                <a:srgbClr val="000000"/>
              </a:solidFill>
              <a:latin typeface="system-ui"/>
            </a:endParaRPr>
          </a:p>
          <a:p>
            <a:r>
              <a:rPr lang="en-GB" b="1" dirty="0" smtClean="0">
                <a:solidFill>
                  <a:srgbClr val="000000"/>
                </a:solidFill>
                <a:latin typeface="system-ui"/>
              </a:rPr>
              <a:t>I </a:t>
            </a:r>
            <a:r>
              <a:rPr lang="en-GB" b="1" dirty="0">
                <a:solidFill>
                  <a:srgbClr val="000000"/>
                </a:solidFill>
                <a:latin typeface="system-ui"/>
              </a:rPr>
              <a:t>am your portion and your inheritance among the sons of Israel</a:t>
            </a:r>
            <a:r>
              <a:rPr lang="en-GB" b="1" dirty="0" smtClean="0">
                <a:solidFill>
                  <a:srgbClr val="000000"/>
                </a:solidFill>
                <a:latin typeface="system-ui"/>
              </a:rPr>
              <a:t>. </a:t>
            </a:r>
            <a:r>
              <a:rPr lang="en-GB" dirty="0" smtClean="0">
                <a:solidFill>
                  <a:srgbClr val="000000"/>
                </a:solidFill>
                <a:latin typeface="system-ui"/>
              </a:rPr>
              <a:t>Num. 18:15-20</a:t>
            </a:r>
            <a:endParaRPr lang="en-GB" dirty="0"/>
          </a:p>
        </p:txBody>
      </p:sp>
      <p:sp>
        <p:nvSpPr>
          <p:cNvPr id="4" name="TextBox 3"/>
          <p:cNvSpPr txBox="1"/>
          <p:nvPr/>
        </p:nvSpPr>
        <p:spPr>
          <a:xfrm>
            <a:off x="2372498" y="386732"/>
            <a:ext cx="2103461" cy="523220"/>
          </a:xfrm>
          <a:prstGeom prst="rect">
            <a:avLst/>
          </a:prstGeom>
          <a:noFill/>
        </p:spPr>
        <p:txBody>
          <a:bodyPr wrap="none" rtlCol="0">
            <a:spAutoFit/>
          </a:bodyPr>
          <a:lstStyle/>
          <a:p>
            <a:r>
              <a:rPr lang="en-GB" sz="2800" b="1" dirty="0" smtClean="0">
                <a:latin typeface="system-ui"/>
              </a:rPr>
              <a:t>Inheritance</a:t>
            </a:r>
            <a:endParaRPr lang="en-GB" sz="2800" b="1" dirty="0">
              <a:latin typeface="system-ui"/>
            </a:endParaRPr>
          </a:p>
        </p:txBody>
      </p:sp>
      <p:sp>
        <p:nvSpPr>
          <p:cNvPr id="5" name="Rectangle 4"/>
          <p:cNvSpPr/>
          <p:nvPr/>
        </p:nvSpPr>
        <p:spPr>
          <a:xfrm>
            <a:off x="757881" y="3266985"/>
            <a:ext cx="6096000" cy="1477328"/>
          </a:xfrm>
          <a:prstGeom prst="rect">
            <a:avLst/>
          </a:prstGeom>
        </p:spPr>
        <p:txBody>
          <a:bodyPr>
            <a:spAutoFit/>
          </a:bodyPr>
          <a:lstStyle/>
          <a:p>
            <a:pPr lvl="0"/>
            <a:r>
              <a:rPr lang="en-GB" dirty="0">
                <a:solidFill>
                  <a:srgbClr val="000000"/>
                </a:solidFill>
                <a:latin typeface="system-ui"/>
              </a:rPr>
              <a:t>But the </a:t>
            </a:r>
            <a:r>
              <a:rPr lang="en-GB" b="1" dirty="0">
                <a:solidFill>
                  <a:srgbClr val="000000"/>
                </a:solidFill>
                <a:latin typeface="system-ui"/>
              </a:rPr>
              <a:t>Levites</a:t>
            </a:r>
            <a:r>
              <a:rPr lang="en-GB" dirty="0">
                <a:solidFill>
                  <a:srgbClr val="000000"/>
                </a:solidFill>
                <a:latin typeface="system-ui"/>
              </a:rPr>
              <a:t>  … shall have </a:t>
            </a:r>
            <a:r>
              <a:rPr lang="en-GB" b="1" dirty="0">
                <a:solidFill>
                  <a:srgbClr val="000000"/>
                </a:solidFill>
                <a:latin typeface="system-ui"/>
              </a:rPr>
              <a:t>no</a:t>
            </a:r>
            <a:r>
              <a:rPr lang="en-GB" dirty="0">
                <a:solidFill>
                  <a:srgbClr val="000000"/>
                </a:solidFill>
                <a:latin typeface="system-ui"/>
              </a:rPr>
              <a:t> </a:t>
            </a:r>
            <a:r>
              <a:rPr lang="en-GB" b="1" dirty="0">
                <a:solidFill>
                  <a:srgbClr val="000000"/>
                </a:solidFill>
                <a:latin typeface="system-ui"/>
              </a:rPr>
              <a:t>inheritance</a:t>
            </a:r>
            <a:r>
              <a:rPr lang="en-GB" dirty="0">
                <a:solidFill>
                  <a:srgbClr val="000000"/>
                </a:solidFill>
                <a:latin typeface="system-ui"/>
              </a:rPr>
              <a:t> … For the tithe of the children of Israel, …I have given to the </a:t>
            </a:r>
            <a:r>
              <a:rPr lang="en-GB" b="1" dirty="0">
                <a:solidFill>
                  <a:srgbClr val="000000"/>
                </a:solidFill>
                <a:latin typeface="system-ui"/>
              </a:rPr>
              <a:t>Levites</a:t>
            </a:r>
            <a:r>
              <a:rPr lang="en-GB" dirty="0">
                <a:solidFill>
                  <a:srgbClr val="000000"/>
                </a:solidFill>
                <a:latin typeface="system-ui"/>
              </a:rPr>
              <a:t> for an </a:t>
            </a:r>
            <a:r>
              <a:rPr lang="en-GB" b="1" dirty="0">
                <a:solidFill>
                  <a:srgbClr val="000000"/>
                </a:solidFill>
                <a:latin typeface="system-ui"/>
              </a:rPr>
              <a:t>inheritance</a:t>
            </a:r>
            <a:r>
              <a:rPr lang="en-GB" dirty="0">
                <a:solidFill>
                  <a:srgbClr val="000000"/>
                </a:solidFill>
                <a:latin typeface="system-ui"/>
              </a:rPr>
              <a:t>. Therefore I have said to them, ‘Among the children of Israel they shall have </a:t>
            </a:r>
            <a:r>
              <a:rPr lang="en-GB" b="1" dirty="0">
                <a:solidFill>
                  <a:srgbClr val="000000"/>
                </a:solidFill>
                <a:latin typeface="system-ui"/>
              </a:rPr>
              <a:t>no</a:t>
            </a:r>
            <a:r>
              <a:rPr lang="en-GB" dirty="0">
                <a:solidFill>
                  <a:srgbClr val="000000"/>
                </a:solidFill>
                <a:latin typeface="system-ui"/>
              </a:rPr>
              <a:t> </a:t>
            </a:r>
            <a:r>
              <a:rPr lang="en-GB" b="1" dirty="0">
                <a:solidFill>
                  <a:srgbClr val="000000"/>
                </a:solidFill>
                <a:latin typeface="system-ui"/>
              </a:rPr>
              <a:t>inheritance</a:t>
            </a:r>
            <a:r>
              <a:rPr lang="en-GB" dirty="0">
                <a:solidFill>
                  <a:srgbClr val="000000"/>
                </a:solidFill>
                <a:latin typeface="system-ui"/>
              </a:rPr>
              <a:t>.’” Num. 18: 3-24</a:t>
            </a:r>
          </a:p>
        </p:txBody>
      </p:sp>
      <p:sp>
        <p:nvSpPr>
          <p:cNvPr id="6" name="Rectangle 5"/>
          <p:cNvSpPr/>
          <p:nvPr/>
        </p:nvSpPr>
        <p:spPr>
          <a:xfrm>
            <a:off x="675502" y="5017013"/>
            <a:ext cx="6096000" cy="646331"/>
          </a:xfrm>
          <a:prstGeom prst="rect">
            <a:avLst/>
          </a:prstGeom>
        </p:spPr>
        <p:txBody>
          <a:bodyPr>
            <a:spAutoFit/>
          </a:bodyPr>
          <a:lstStyle/>
          <a:p>
            <a:pPr lvl="0"/>
            <a:r>
              <a:rPr lang="en-GB" dirty="0">
                <a:solidFill>
                  <a:srgbClr val="000000"/>
                </a:solidFill>
                <a:latin typeface="system-ui"/>
              </a:rPr>
              <a:t>… the </a:t>
            </a:r>
            <a:r>
              <a:rPr lang="en-GB" b="1" dirty="0">
                <a:solidFill>
                  <a:srgbClr val="000000"/>
                </a:solidFill>
                <a:latin typeface="system-ui"/>
              </a:rPr>
              <a:t>Levites</a:t>
            </a:r>
            <a:r>
              <a:rPr lang="en-GB" dirty="0">
                <a:solidFill>
                  <a:srgbClr val="000000"/>
                </a:solidFill>
                <a:latin typeface="system-ui"/>
              </a:rPr>
              <a:t> have </a:t>
            </a:r>
            <a:r>
              <a:rPr lang="en-GB" b="1" dirty="0">
                <a:solidFill>
                  <a:srgbClr val="000000"/>
                </a:solidFill>
                <a:latin typeface="system-ui"/>
              </a:rPr>
              <a:t>no</a:t>
            </a:r>
            <a:r>
              <a:rPr lang="en-GB" dirty="0">
                <a:solidFill>
                  <a:srgbClr val="000000"/>
                </a:solidFill>
                <a:latin typeface="system-ui"/>
              </a:rPr>
              <a:t> portion among you; for the priesthood of Yahweh is their </a:t>
            </a:r>
            <a:r>
              <a:rPr lang="en-GB" b="1" dirty="0">
                <a:solidFill>
                  <a:srgbClr val="000000"/>
                </a:solidFill>
                <a:latin typeface="system-ui"/>
              </a:rPr>
              <a:t>inheritance</a:t>
            </a:r>
            <a:r>
              <a:rPr lang="en-GB" dirty="0">
                <a:solidFill>
                  <a:srgbClr val="000000"/>
                </a:solidFill>
                <a:latin typeface="system-ui"/>
              </a:rPr>
              <a:t>. Josh. 18:7</a:t>
            </a:r>
            <a:endParaRPr lang="en-GB" dirty="0">
              <a:solidFill>
                <a:prstClr val="black"/>
              </a:solidFill>
            </a:endParaRPr>
          </a:p>
        </p:txBody>
      </p:sp>
    </p:spTree>
    <p:extLst>
      <p:ext uri="{BB962C8B-B14F-4D97-AF65-F5344CB8AC3E}">
        <p14:creationId xmlns:p14="http://schemas.microsoft.com/office/powerpoint/2010/main" val="848264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420" y="991275"/>
            <a:ext cx="8460260" cy="1754326"/>
          </a:xfrm>
          <a:prstGeom prst="rect">
            <a:avLst/>
          </a:prstGeom>
        </p:spPr>
        <p:txBody>
          <a:bodyPr wrap="square">
            <a:spAutoFit/>
          </a:bodyPr>
          <a:lstStyle/>
          <a:p>
            <a:r>
              <a:rPr lang="en-GB" b="0" i="0" dirty="0" smtClean="0">
                <a:solidFill>
                  <a:srgbClr val="000000"/>
                </a:solidFill>
                <a:effectLst/>
                <a:latin typeface="system-ui"/>
              </a:rPr>
              <a:t>“‘If your brother becomes poor, and sells some of his possessions, then his kinsman who is next to him shall come, and redeem that which his brother </a:t>
            </a:r>
          </a:p>
          <a:p>
            <a:r>
              <a:rPr lang="en-GB" b="0" i="0" dirty="0" smtClean="0">
                <a:solidFill>
                  <a:srgbClr val="000000"/>
                </a:solidFill>
                <a:effectLst/>
                <a:latin typeface="system-ui"/>
              </a:rPr>
              <a:t>has sold … But if he isn’t able to get it back for himself, then what he has </a:t>
            </a:r>
          </a:p>
          <a:p>
            <a:r>
              <a:rPr lang="en-GB" b="0" i="0" dirty="0" smtClean="0">
                <a:solidFill>
                  <a:srgbClr val="000000"/>
                </a:solidFill>
                <a:effectLst/>
                <a:latin typeface="system-ui"/>
              </a:rPr>
              <a:t>sold shall remain in the hand of him who has bought it until the Year of Jubilee.</a:t>
            </a:r>
          </a:p>
          <a:p>
            <a:r>
              <a:rPr lang="en-GB" b="0" i="0" dirty="0" smtClean="0">
                <a:solidFill>
                  <a:srgbClr val="000000"/>
                </a:solidFill>
                <a:effectLst/>
                <a:latin typeface="system-ui"/>
              </a:rPr>
              <a:t>In the Jubilee it shall be released, and he shall return to his property. </a:t>
            </a:r>
          </a:p>
          <a:p>
            <a:r>
              <a:rPr lang="en-GB" b="0" i="0" dirty="0" smtClean="0">
                <a:solidFill>
                  <a:srgbClr val="000000"/>
                </a:solidFill>
                <a:effectLst/>
                <a:latin typeface="system-ui"/>
              </a:rPr>
              <a:t>Lev. 25: 25-28</a:t>
            </a:r>
            <a:endParaRPr lang="en-GB" dirty="0"/>
          </a:p>
        </p:txBody>
      </p:sp>
      <p:sp>
        <p:nvSpPr>
          <p:cNvPr id="3" name="Rectangle 2"/>
          <p:cNvSpPr/>
          <p:nvPr/>
        </p:nvSpPr>
        <p:spPr>
          <a:xfrm>
            <a:off x="222420" y="2826697"/>
            <a:ext cx="7792995" cy="1200329"/>
          </a:xfrm>
          <a:prstGeom prst="rect">
            <a:avLst/>
          </a:prstGeom>
        </p:spPr>
        <p:txBody>
          <a:bodyPr wrap="square">
            <a:spAutoFit/>
          </a:bodyPr>
          <a:lstStyle/>
          <a:p>
            <a:r>
              <a:rPr lang="en-GB" b="0" i="0" dirty="0" smtClean="0">
                <a:solidFill>
                  <a:srgbClr val="000000"/>
                </a:solidFill>
                <a:effectLst/>
                <a:latin typeface="system-ui"/>
              </a:rPr>
              <a:t>“‘If … your brother … has grown poor, and sells himself to the stranger or foreigner living among you … he may be redeemed. One of his brothers may redeem him; … or any who is a close relative to him of his family may redeem him; or if he has grown rich, he may redeem himself. Lev. 25:47-49</a:t>
            </a:r>
            <a:endParaRPr lang="en-GB" dirty="0"/>
          </a:p>
        </p:txBody>
      </p:sp>
      <p:sp>
        <p:nvSpPr>
          <p:cNvPr id="4" name="Rectangle 3"/>
          <p:cNvSpPr/>
          <p:nvPr/>
        </p:nvSpPr>
        <p:spPr>
          <a:xfrm>
            <a:off x="222420" y="4108122"/>
            <a:ext cx="8822726" cy="2031325"/>
          </a:xfrm>
          <a:prstGeom prst="rect">
            <a:avLst/>
          </a:prstGeom>
        </p:spPr>
        <p:txBody>
          <a:bodyPr wrap="square">
            <a:spAutoFit/>
          </a:bodyPr>
          <a:lstStyle/>
          <a:p>
            <a:r>
              <a:rPr lang="en-GB" b="1" i="0" baseline="30000" dirty="0" smtClean="0">
                <a:solidFill>
                  <a:srgbClr val="000000"/>
                </a:solidFill>
                <a:effectLst/>
                <a:latin typeface="system-ui"/>
              </a:rPr>
              <a:t> </a:t>
            </a:r>
            <a:r>
              <a:rPr lang="en-GB" b="0" i="0" dirty="0" smtClean="0">
                <a:solidFill>
                  <a:srgbClr val="000000"/>
                </a:solidFill>
                <a:effectLst/>
                <a:latin typeface="system-ui"/>
              </a:rPr>
              <a:t>If your brother, a Hebrew man, or a Hebrew woman, is sold to you and serves you six years, then in the seventh year you shall let him go free from you. When you let him go free from you, you shall not let him go empty. You shall furnish him liberally out of your flock, out of your threshing floor, and out of your wine press. As Yahweh your God has blessed you, you shall give to him. You shall remember that you were a slave in the land of Egypt, and Yahweh your God redeemed you. Therefore I command you this thing today. Deut. 15:12-15</a:t>
            </a:r>
            <a:endParaRPr lang="en-GB" dirty="0"/>
          </a:p>
        </p:txBody>
      </p:sp>
      <p:sp>
        <p:nvSpPr>
          <p:cNvPr id="5" name="TextBox 4"/>
          <p:cNvSpPr txBox="1"/>
          <p:nvPr/>
        </p:nvSpPr>
        <p:spPr>
          <a:xfrm>
            <a:off x="1186248" y="248460"/>
            <a:ext cx="4540025" cy="523220"/>
          </a:xfrm>
          <a:prstGeom prst="rect">
            <a:avLst/>
          </a:prstGeom>
          <a:noFill/>
        </p:spPr>
        <p:txBody>
          <a:bodyPr wrap="none" rtlCol="0">
            <a:spAutoFit/>
          </a:bodyPr>
          <a:lstStyle/>
          <a:p>
            <a:r>
              <a:rPr lang="en-GB" sz="2800" b="1" dirty="0" smtClean="0">
                <a:latin typeface="system-ui"/>
              </a:rPr>
              <a:t>Freedom and Restoration</a:t>
            </a:r>
            <a:endParaRPr lang="en-GB" sz="2800" b="1" dirty="0">
              <a:latin typeface="system-ui"/>
            </a:endParaRPr>
          </a:p>
        </p:txBody>
      </p:sp>
    </p:spTree>
    <p:extLst>
      <p:ext uri="{BB962C8B-B14F-4D97-AF65-F5344CB8AC3E}">
        <p14:creationId xmlns:p14="http://schemas.microsoft.com/office/powerpoint/2010/main" val="3105382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375" y="2686050"/>
            <a:ext cx="9533572" cy="2677656"/>
          </a:xfrm>
          <a:prstGeom prst="rect">
            <a:avLst/>
          </a:prstGeom>
          <a:noFill/>
        </p:spPr>
        <p:txBody>
          <a:bodyPr wrap="none" rtlCol="0">
            <a:spAutoFit/>
          </a:bodyPr>
          <a:lstStyle/>
          <a:p>
            <a:r>
              <a:rPr lang="en-GB" sz="2400" dirty="0" smtClean="0"/>
              <a:t>“My friend, such things are not invented … facts about Socrates, whose </a:t>
            </a:r>
          </a:p>
          <a:p>
            <a:r>
              <a:rPr lang="en-GB" sz="2400" dirty="0" smtClean="0"/>
              <a:t>existence no-one doubts, are on a much weaker basis than those that tell </a:t>
            </a:r>
          </a:p>
          <a:p>
            <a:r>
              <a:rPr lang="en-GB" sz="2400" dirty="0" smtClean="0"/>
              <a:t>about Jesus of Nazareth… It would be much more difficult to construe that </a:t>
            </a:r>
          </a:p>
          <a:p>
            <a:r>
              <a:rPr lang="en-GB" sz="2400" dirty="0" smtClean="0"/>
              <a:t>several men had joined together to compile this book than that one man </a:t>
            </a:r>
          </a:p>
          <a:p>
            <a:r>
              <a:rPr lang="en-GB" sz="2400" dirty="0" smtClean="0"/>
              <a:t>had been the source of its Material … the character in the Go</a:t>
            </a:r>
            <a:r>
              <a:rPr lang="en-GB" sz="2400" dirty="0"/>
              <a:t>spels is so </a:t>
            </a:r>
            <a:endParaRPr lang="en-GB" sz="2400" dirty="0" smtClean="0"/>
          </a:p>
          <a:p>
            <a:r>
              <a:rPr lang="en-GB" sz="2400" dirty="0" smtClean="0"/>
              <a:t>perfectly inimitable that, if it had been the invention of men, the inventors </a:t>
            </a:r>
          </a:p>
          <a:p>
            <a:r>
              <a:rPr lang="en-GB" sz="2400" dirty="0" smtClean="0"/>
              <a:t>would be greater than the hero himself”  Jean-Jacques </a:t>
            </a:r>
            <a:r>
              <a:rPr lang="en-GB" sz="2400" dirty="0"/>
              <a:t>Rousseau</a:t>
            </a:r>
          </a:p>
        </p:txBody>
      </p:sp>
      <p:sp>
        <p:nvSpPr>
          <p:cNvPr id="3" name="Rectangle 2"/>
          <p:cNvSpPr/>
          <p:nvPr/>
        </p:nvSpPr>
        <p:spPr>
          <a:xfrm>
            <a:off x="1316201" y="1045518"/>
            <a:ext cx="5179623" cy="523220"/>
          </a:xfrm>
          <a:prstGeom prst="rect">
            <a:avLst/>
          </a:prstGeom>
        </p:spPr>
        <p:txBody>
          <a:bodyPr wrap="none">
            <a:spAutoFit/>
          </a:bodyPr>
          <a:lstStyle/>
          <a:p>
            <a:r>
              <a:rPr lang="en-GB" sz="2800" b="1" dirty="0" smtClean="0">
                <a:solidFill>
                  <a:prstClr val="black"/>
                </a:solidFill>
                <a:latin typeface="system-ui"/>
              </a:rPr>
              <a:t>Such </a:t>
            </a:r>
            <a:r>
              <a:rPr lang="en-GB" sz="2800" b="1" dirty="0">
                <a:solidFill>
                  <a:prstClr val="black"/>
                </a:solidFill>
                <a:latin typeface="system-ui"/>
              </a:rPr>
              <a:t>things are not invented </a:t>
            </a:r>
            <a:endParaRPr lang="en-GB" sz="2800" b="1" dirty="0">
              <a:latin typeface="system-ui"/>
            </a:endParaRPr>
          </a:p>
        </p:txBody>
      </p:sp>
    </p:spTree>
    <p:extLst>
      <p:ext uri="{BB962C8B-B14F-4D97-AF65-F5344CB8AC3E}">
        <p14:creationId xmlns:p14="http://schemas.microsoft.com/office/powerpoint/2010/main" val="2858988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512" y="575444"/>
            <a:ext cx="9242854" cy="1754326"/>
          </a:xfrm>
          <a:prstGeom prst="rect">
            <a:avLst/>
          </a:prstGeom>
        </p:spPr>
        <p:txBody>
          <a:bodyPr wrap="square">
            <a:spAutoFit/>
          </a:bodyPr>
          <a:lstStyle/>
          <a:p>
            <a:r>
              <a:rPr lang="en-GB" b="0" i="0" dirty="0" smtClean="0">
                <a:solidFill>
                  <a:srgbClr val="000000"/>
                </a:solidFill>
                <a:effectLst/>
                <a:latin typeface="system-ui"/>
              </a:rPr>
              <a:t>… you shall </a:t>
            </a:r>
            <a:r>
              <a:rPr lang="en-GB" b="1" i="0" dirty="0" smtClean="0">
                <a:solidFill>
                  <a:srgbClr val="000000"/>
                </a:solidFill>
                <a:effectLst/>
                <a:latin typeface="system-ui"/>
              </a:rPr>
              <a:t>remember that you were a slave in Egypt, and Yahweh your </a:t>
            </a:r>
          </a:p>
          <a:p>
            <a:r>
              <a:rPr lang="en-GB" b="1" i="0" dirty="0" smtClean="0">
                <a:solidFill>
                  <a:srgbClr val="000000"/>
                </a:solidFill>
                <a:effectLst/>
                <a:latin typeface="system-ui"/>
              </a:rPr>
              <a:t>God redeemed you there</a:t>
            </a:r>
            <a:r>
              <a:rPr lang="en-GB" b="0" i="0" dirty="0" smtClean="0">
                <a:solidFill>
                  <a:srgbClr val="000000"/>
                </a:solidFill>
                <a:effectLst/>
                <a:latin typeface="system-ui"/>
              </a:rPr>
              <a:t>. Therefore I command you to do this thing … </a:t>
            </a:r>
          </a:p>
          <a:p>
            <a:r>
              <a:rPr lang="en-GB" b="1" i="0" dirty="0" smtClean="0">
                <a:solidFill>
                  <a:srgbClr val="000000"/>
                </a:solidFill>
                <a:effectLst/>
                <a:latin typeface="system-ui"/>
              </a:rPr>
              <a:t>When you harvest </a:t>
            </a:r>
            <a:r>
              <a:rPr lang="en-GB" b="0" i="0" dirty="0" smtClean="0">
                <a:solidFill>
                  <a:srgbClr val="000000"/>
                </a:solidFill>
                <a:effectLst/>
                <a:latin typeface="system-ui"/>
              </a:rPr>
              <a:t>your vineyard, </a:t>
            </a:r>
            <a:r>
              <a:rPr lang="en-GB" b="1" i="0" dirty="0" smtClean="0">
                <a:solidFill>
                  <a:srgbClr val="000000"/>
                </a:solidFill>
                <a:effectLst/>
                <a:latin typeface="system-ui"/>
              </a:rPr>
              <a:t>you shall not glean it after yourselves</a:t>
            </a:r>
            <a:r>
              <a:rPr lang="en-GB" b="0" i="0" dirty="0" smtClean="0">
                <a:solidFill>
                  <a:srgbClr val="000000"/>
                </a:solidFill>
                <a:effectLst/>
                <a:latin typeface="system-ui"/>
              </a:rPr>
              <a:t>. </a:t>
            </a:r>
          </a:p>
          <a:p>
            <a:r>
              <a:rPr lang="en-GB" b="0" i="0" dirty="0" smtClean="0">
                <a:solidFill>
                  <a:srgbClr val="000000"/>
                </a:solidFill>
                <a:effectLst/>
                <a:latin typeface="system-ui"/>
              </a:rPr>
              <a:t>It shall be for the foreigner, for the fatherless, and for the widow. You shall </a:t>
            </a:r>
          </a:p>
          <a:p>
            <a:r>
              <a:rPr lang="en-GB" b="0" i="0" dirty="0" smtClean="0">
                <a:solidFill>
                  <a:srgbClr val="000000"/>
                </a:solidFill>
                <a:effectLst/>
                <a:latin typeface="system-ui"/>
              </a:rPr>
              <a:t>remember that you were a slave in the land of Egypt. Therefore I command </a:t>
            </a:r>
          </a:p>
          <a:p>
            <a:r>
              <a:rPr lang="en-GB" b="0" i="0" dirty="0" smtClean="0">
                <a:solidFill>
                  <a:srgbClr val="000000"/>
                </a:solidFill>
                <a:effectLst/>
                <a:latin typeface="system-ui"/>
              </a:rPr>
              <a:t>you to do this thing. Deut. 24: 17-22</a:t>
            </a:r>
            <a:endParaRPr lang="en-GB" b="0" i="0" dirty="0">
              <a:solidFill>
                <a:srgbClr val="000000"/>
              </a:solidFill>
              <a:effectLst/>
              <a:latin typeface="system-ui"/>
            </a:endParaRPr>
          </a:p>
        </p:txBody>
      </p:sp>
      <p:sp>
        <p:nvSpPr>
          <p:cNvPr id="3" name="Rectangle 2"/>
          <p:cNvSpPr/>
          <p:nvPr/>
        </p:nvSpPr>
        <p:spPr>
          <a:xfrm>
            <a:off x="329511" y="5103674"/>
            <a:ext cx="9242855" cy="1754326"/>
          </a:xfrm>
          <a:prstGeom prst="rect">
            <a:avLst/>
          </a:prstGeom>
        </p:spPr>
        <p:txBody>
          <a:bodyPr wrap="square">
            <a:spAutoFit/>
          </a:bodyPr>
          <a:lstStyle/>
          <a:p>
            <a:r>
              <a:rPr lang="en-GB" b="1" i="0" baseline="30000" dirty="0" smtClean="0">
                <a:solidFill>
                  <a:srgbClr val="000000"/>
                </a:solidFill>
                <a:effectLst/>
                <a:latin typeface="system-ui"/>
              </a:rPr>
              <a:t> </a:t>
            </a:r>
            <a:r>
              <a:rPr lang="en-GB" b="0" i="0" dirty="0" smtClean="0">
                <a:solidFill>
                  <a:srgbClr val="000000"/>
                </a:solidFill>
                <a:effectLst/>
                <a:latin typeface="system-ui"/>
              </a:rPr>
              <a:t>Her mother-in-law said to her [Ruth], “Where have you gleaned today? Where have you worked? Blessed be he who noticed you.” </a:t>
            </a:r>
            <a:r>
              <a:rPr lang="en-GB" b="1" i="0" dirty="0" smtClean="0">
                <a:solidFill>
                  <a:srgbClr val="000000"/>
                </a:solidFill>
                <a:effectLst/>
                <a:latin typeface="system-ui"/>
              </a:rPr>
              <a:t>She told her mother-in-law with whom she had worked, “The man’s name with whom I worked today is Boaz</a:t>
            </a:r>
            <a:r>
              <a:rPr lang="en-GB" b="0" i="0" dirty="0" smtClean="0">
                <a:solidFill>
                  <a:srgbClr val="000000"/>
                </a:solidFill>
                <a:effectLst/>
                <a:latin typeface="system-ui"/>
              </a:rPr>
              <a:t>.” Naomi said to her daughter-in-law, “May he be blessed by Yahweh, who has not abandoned his kindness to the living and to the dead.” Naomi said to her, “</a:t>
            </a:r>
            <a:r>
              <a:rPr lang="en-GB" b="1" i="0" dirty="0" smtClean="0">
                <a:solidFill>
                  <a:srgbClr val="000000"/>
                </a:solidFill>
                <a:effectLst/>
                <a:latin typeface="system-ui"/>
              </a:rPr>
              <a:t>The man is a close relative to us, one of our near kinsmen</a:t>
            </a:r>
            <a:r>
              <a:rPr lang="en-GB" b="0" i="0" dirty="0" smtClean="0">
                <a:solidFill>
                  <a:srgbClr val="000000"/>
                </a:solidFill>
                <a:effectLst/>
                <a:latin typeface="system-ui"/>
              </a:rPr>
              <a:t>.” Ruth 2: 19-20</a:t>
            </a:r>
            <a:endParaRPr lang="en-GB" b="0" i="0" dirty="0">
              <a:solidFill>
                <a:srgbClr val="000000"/>
              </a:solidFill>
              <a:effectLst/>
              <a:latin typeface="system-ui"/>
            </a:endParaRPr>
          </a:p>
        </p:txBody>
      </p:sp>
      <p:sp>
        <p:nvSpPr>
          <p:cNvPr id="4" name="Rectangle 3"/>
          <p:cNvSpPr/>
          <p:nvPr/>
        </p:nvSpPr>
        <p:spPr>
          <a:xfrm>
            <a:off x="329511" y="2329770"/>
            <a:ext cx="8872152" cy="2862322"/>
          </a:xfrm>
          <a:prstGeom prst="rect">
            <a:avLst/>
          </a:prstGeom>
        </p:spPr>
        <p:txBody>
          <a:bodyPr wrap="square">
            <a:spAutoFit/>
          </a:bodyPr>
          <a:lstStyle/>
          <a:p>
            <a:r>
              <a:rPr lang="en-GB" b="1" dirty="0">
                <a:solidFill>
                  <a:srgbClr val="000000"/>
                </a:solidFill>
                <a:latin typeface="system-ui"/>
              </a:rPr>
              <a:t>Naomi had a relative of her husband’s, a mighty man of wealth, of the family </a:t>
            </a:r>
            <a:endParaRPr lang="en-GB" b="1" dirty="0" smtClean="0">
              <a:solidFill>
                <a:srgbClr val="000000"/>
              </a:solidFill>
              <a:latin typeface="system-ui"/>
            </a:endParaRPr>
          </a:p>
          <a:p>
            <a:r>
              <a:rPr lang="en-GB" b="1" dirty="0" smtClean="0">
                <a:solidFill>
                  <a:srgbClr val="000000"/>
                </a:solidFill>
                <a:latin typeface="system-ui"/>
              </a:rPr>
              <a:t>of </a:t>
            </a:r>
            <a:r>
              <a:rPr lang="en-GB" b="1" dirty="0" err="1">
                <a:solidFill>
                  <a:srgbClr val="000000"/>
                </a:solidFill>
                <a:latin typeface="system-ui"/>
              </a:rPr>
              <a:t>Elimelech</a:t>
            </a:r>
            <a:r>
              <a:rPr lang="en-GB" b="1" dirty="0">
                <a:solidFill>
                  <a:srgbClr val="000000"/>
                </a:solidFill>
                <a:latin typeface="system-ui"/>
              </a:rPr>
              <a:t>, and his name was Boaz</a:t>
            </a:r>
            <a:r>
              <a:rPr lang="en-GB" dirty="0">
                <a:solidFill>
                  <a:srgbClr val="000000"/>
                </a:solidFill>
                <a:latin typeface="system-ui"/>
              </a:rPr>
              <a:t>. </a:t>
            </a:r>
            <a:r>
              <a:rPr lang="en-GB" b="1" dirty="0" smtClean="0">
                <a:solidFill>
                  <a:srgbClr val="000000"/>
                </a:solidFill>
                <a:latin typeface="system-ui"/>
              </a:rPr>
              <a:t>Ruth</a:t>
            </a:r>
            <a:r>
              <a:rPr lang="en-GB" dirty="0" smtClean="0">
                <a:solidFill>
                  <a:srgbClr val="000000"/>
                </a:solidFill>
                <a:latin typeface="system-ui"/>
              </a:rPr>
              <a:t> … said </a:t>
            </a:r>
            <a:r>
              <a:rPr lang="en-GB" dirty="0">
                <a:solidFill>
                  <a:srgbClr val="000000"/>
                </a:solidFill>
                <a:latin typeface="system-ui"/>
              </a:rPr>
              <a:t>to Naomi, “Let me now go to the field, and glean among the ears of grain after him in whose sight I find </a:t>
            </a:r>
            <a:r>
              <a:rPr lang="en-GB" dirty="0" smtClean="0">
                <a:solidFill>
                  <a:srgbClr val="000000"/>
                </a:solidFill>
                <a:latin typeface="system-ui"/>
              </a:rPr>
              <a:t>favour.” She </a:t>
            </a:r>
            <a:r>
              <a:rPr lang="en-GB" dirty="0">
                <a:solidFill>
                  <a:srgbClr val="000000"/>
                </a:solidFill>
                <a:latin typeface="system-ui"/>
              </a:rPr>
              <a:t>said to her, “Go, my daughter.” </a:t>
            </a:r>
            <a:r>
              <a:rPr lang="en-GB" dirty="0" smtClean="0">
                <a:solidFill>
                  <a:srgbClr val="000000"/>
                </a:solidFill>
                <a:latin typeface="system-ui"/>
              </a:rPr>
              <a:t>She </a:t>
            </a:r>
            <a:r>
              <a:rPr lang="en-GB" dirty="0">
                <a:solidFill>
                  <a:srgbClr val="000000"/>
                </a:solidFill>
                <a:latin typeface="system-ui"/>
              </a:rPr>
              <a:t>went, and came and </a:t>
            </a:r>
            <a:r>
              <a:rPr lang="en-GB" b="1" dirty="0">
                <a:solidFill>
                  <a:srgbClr val="000000"/>
                </a:solidFill>
                <a:latin typeface="system-ui"/>
              </a:rPr>
              <a:t>gleaned in the field after the reapers</a:t>
            </a:r>
            <a:r>
              <a:rPr lang="en-GB" dirty="0">
                <a:solidFill>
                  <a:srgbClr val="000000"/>
                </a:solidFill>
                <a:latin typeface="system-ui"/>
              </a:rPr>
              <a:t>; and she happened to come to </a:t>
            </a:r>
            <a:r>
              <a:rPr lang="en-GB" b="1" dirty="0">
                <a:solidFill>
                  <a:srgbClr val="000000"/>
                </a:solidFill>
                <a:latin typeface="system-ui"/>
              </a:rPr>
              <a:t>the portion of the field belonging to Boaz</a:t>
            </a:r>
            <a:r>
              <a:rPr lang="en-GB" dirty="0">
                <a:solidFill>
                  <a:srgbClr val="000000"/>
                </a:solidFill>
                <a:latin typeface="system-ui"/>
              </a:rPr>
              <a:t>, who was of the family of </a:t>
            </a:r>
            <a:r>
              <a:rPr lang="en-GB" dirty="0" err="1" smtClean="0">
                <a:solidFill>
                  <a:srgbClr val="000000"/>
                </a:solidFill>
                <a:latin typeface="system-ui"/>
              </a:rPr>
              <a:t>Elimelech</a:t>
            </a:r>
            <a:r>
              <a:rPr lang="en-GB" dirty="0" smtClean="0">
                <a:solidFill>
                  <a:srgbClr val="000000"/>
                </a:solidFill>
                <a:latin typeface="system-ui"/>
              </a:rPr>
              <a:t>. Then </a:t>
            </a:r>
            <a:r>
              <a:rPr lang="en-GB" dirty="0">
                <a:solidFill>
                  <a:srgbClr val="000000"/>
                </a:solidFill>
                <a:latin typeface="system-ui"/>
              </a:rPr>
              <a:t>Boaz said to Ruth, “Listen, my daughter. Don’t go to glean in another field, and don’t go from here, but stay here close to my </a:t>
            </a:r>
            <a:r>
              <a:rPr lang="en-GB" dirty="0" smtClean="0">
                <a:solidFill>
                  <a:srgbClr val="000000"/>
                </a:solidFill>
                <a:latin typeface="system-ui"/>
              </a:rPr>
              <a:t>maidens …and </a:t>
            </a:r>
            <a:r>
              <a:rPr lang="en-GB" dirty="0">
                <a:solidFill>
                  <a:srgbClr val="000000"/>
                </a:solidFill>
                <a:latin typeface="system-ui"/>
              </a:rPr>
              <a:t>go after them. Haven’t I commanded the young men not to touch you? When you are thirsty, go to the vessels, and drink from that which the young men have drawn</a:t>
            </a:r>
            <a:r>
              <a:rPr lang="en-GB" dirty="0" smtClean="0">
                <a:solidFill>
                  <a:srgbClr val="000000"/>
                </a:solidFill>
                <a:latin typeface="system-ui"/>
              </a:rPr>
              <a:t>.” Ruth 2:1-9</a:t>
            </a:r>
            <a:endParaRPr lang="en-GB" b="0" i="0" dirty="0">
              <a:solidFill>
                <a:srgbClr val="000000"/>
              </a:solidFill>
              <a:effectLst/>
              <a:latin typeface="system-ui"/>
            </a:endParaRPr>
          </a:p>
        </p:txBody>
      </p:sp>
      <p:sp>
        <p:nvSpPr>
          <p:cNvPr id="5" name="TextBox 4"/>
          <p:cNvSpPr txBox="1"/>
          <p:nvPr/>
        </p:nvSpPr>
        <p:spPr>
          <a:xfrm>
            <a:off x="1433382" y="84745"/>
            <a:ext cx="5880136" cy="523220"/>
          </a:xfrm>
          <a:prstGeom prst="rect">
            <a:avLst/>
          </a:prstGeom>
          <a:noFill/>
        </p:spPr>
        <p:txBody>
          <a:bodyPr wrap="none" rtlCol="0">
            <a:spAutoFit/>
          </a:bodyPr>
          <a:lstStyle/>
          <a:p>
            <a:r>
              <a:rPr lang="en-GB" sz="2800" b="1" dirty="0" smtClean="0">
                <a:latin typeface="system-ui"/>
              </a:rPr>
              <a:t>Redemption provokes generosity</a:t>
            </a:r>
            <a:endParaRPr lang="en-GB" sz="2800" b="1" dirty="0">
              <a:latin typeface="system-ui"/>
            </a:endParaRPr>
          </a:p>
        </p:txBody>
      </p:sp>
    </p:spTree>
    <p:extLst>
      <p:ext uri="{BB962C8B-B14F-4D97-AF65-F5344CB8AC3E}">
        <p14:creationId xmlns:p14="http://schemas.microsoft.com/office/powerpoint/2010/main" val="2019136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183" y="712690"/>
            <a:ext cx="9045145" cy="2031325"/>
          </a:xfrm>
          <a:prstGeom prst="rect">
            <a:avLst/>
          </a:prstGeom>
        </p:spPr>
        <p:txBody>
          <a:bodyPr wrap="square">
            <a:spAutoFit/>
          </a:bodyPr>
          <a:lstStyle/>
          <a:p>
            <a:pPr lvl="0"/>
            <a:r>
              <a:rPr lang="en-GB" dirty="0">
                <a:solidFill>
                  <a:srgbClr val="000000"/>
                </a:solidFill>
                <a:latin typeface="system-ui"/>
              </a:rPr>
              <a:t>At midnight, the </a:t>
            </a:r>
            <a:r>
              <a:rPr lang="en-GB" dirty="0" smtClean="0">
                <a:solidFill>
                  <a:srgbClr val="000000"/>
                </a:solidFill>
                <a:latin typeface="system-ui"/>
              </a:rPr>
              <a:t>man [Boaz] was </a:t>
            </a:r>
            <a:r>
              <a:rPr lang="en-GB" dirty="0">
                <a:solidFill>
                  <a:srgbClr val="000000"/>
                </a:solidFill>
                <a:latin typeface="system-ui"/>
              </a:rPr>
              <a:t>startled and turned himself; and behold, a </a:t>
            </a:r>
            <a:endParaRPr lang="en-GB" dirty="0" smtClean="0">
              <a:solidFill>
                <a:srgbClr val="000000"/>
              </a:solidFill>
              <a:latin typeface="system-ui"/>
            </a:endParaRPr>
          </a:p>
          <a:p>
            <a:pPr lvl="0"/>
            <a:r>
              <a:rPr lang="en-GB" dirty="0" smtClean="0">
                <a:solidFill>
                  <a:srgbClr val="000000"/>
                </a:solidFill>
                <a:latin typeface="system-ui"/>
              </a:rPr>
              <a:t>woman </a:t>
            </a:r>
            <a:r>
              <a:rPr lang="en-GB" dirty="0">
                <a:solidFill>
                  <a:srgbClr val="000000"/>
                </a:solidFill>
                <a:latin typeface="system-ui"/>
              </a:rPr>
              <a:t>lay at his feet. </a:t>
            </a:r>
            <a:r>
              <a:rPr lang="en-GB" b="1" baseline="30000" dirty="0">
                <a:solidFill>
                  <a:srgbClr val="000000"/>
                </a:solidFill>
                <a:latin typeface="system-ui"/>
              </a:rPr>
              <a:t> </a:t>
            </a:r>
            <a:r>
              <a:rPr lang="en-GB" dirty="0">
                <a:solidFill>
                  <a:srgbClr val="000000"/>
                </a:solidFill>
                <a:latin typeface="system-ui"/>
              </a:rPr>
              <a:t>He said, “Who are you</a:t>
            </a:r>
            <a:r>
              <a:rPr lang="en-GB" dirty="0" smtClean="0">
                <a:solidFill>
                  <a:srgbClr val="000000"/>
                </a:solidFill>
                <a:latin typeface="system-ui"/>
              </a:rPr>
              <a:t>?”  She </a:t>
            </a:r>
            <a:r>
              <a:rPr lang="en-GB" dirty="0">
                <a:solidFill>
                  <a:srgbClr val="000000"/>
                </a:solidFill>
                <a:latin typeface="system-ui"/>
              </a:rPr>
              <a:t>answered, “I am Ruth </a:t>
            </a:r>
            <a:endParaRPr lang="en-GB" dirty="0" smtClean="0">
              <a:solidFill>
                <a:srgbClr val="000000"/>
              </a:solidFill>
              <a:latin typeface="system-ui"/>
            </a:endParaRPr>
          </a:p>
          <a:p>
            <a:pPr lvl="0"/>
            <a:r>
              <a:rPr lang="en-GB" dirty="0" smtClean="0">
                <a:solidFill>
                  <a:srgbClr val="000000"/>
                </a:solidFill>
                <a:latin typeface="system-ui"/>
              </a:rPr>
              <a:t>your </a:t>
            </a:r>
            <a:r>
              <a:rPr lang="en-GB" dirty="0">
                <a:solidFill>
                  <a:srgbClr val="000000"/>
                </a:solidFill>
                <a:latin typeface="system-ui"/>
              </a:rPr>
              <a:t>servant. Therefore </a:t>
            </a:r>
            <a:r>
              <a:rPr lang="en-GB" b="1" dirty="0">
                <a:solidFill>
                  <a:srgbClr val="000000"/>
                </a:solidFill>
                <a:latin typeface="system-ui"/>
              </a:rPr>
              <a:t>spread the corner of your garment over your </a:t>
            </a:r>
            <a:endParaRPr lang="en-GB" b="1" dirty="0" smtClean="0">
              <a:solidFill>
                <a:srgbClr val="000000"/>
              </a:solidFill>
              <a:latin typeface="system-ui"/>
            </a:endParaRPr>
          </a:p>
          <a:p>
            <a:pPr lvl="0"/>
            <a:r>
              <a:rPr lang="en-GB" b="1" dirty="0" smtClean="0">
                <a:solidFill>
                  <a:srgbClr val="000000"/>
                </a:solidFill>
                <a:latin typeface="system-ui"/>
              </a:rPr>
              <a:t>servant</a:t>
            </a:r>
            <a:r>
              <a:rPr lang="en-GB" b="1" dirty="0">
                <a:solidFill>
                  <a:srgbClr val="000000"/>
                </a:solidFill>
                <a:latin typeface="system-ui"/>
              </a:rPr>
              <a:t>; for you are a near kinsman</a:t>
            </a:r>
            <a:r>
              <a:rPr lang="en-GB" dirty="0" smtClean="0">
                <a:solidFill>
                  <a:srgbClr val="000000"/>
                </a:solidFill>
                <a:latin typeface="system-ui"/>
              </a:rPr>
              <a:t>.” He said … it </a:t>
            </a:r>
            <a:r>
              <a:rPr lang="en-GB" dirty="0">
                <a:solidFill>
                  <a:srgbClr val="000000"/>
                </a:solidFill>
                <a:latin typeface="system-ui"/>
              </a:rPr>
              <a:t>is true that I am a near </a:t>
            </a:r>
            <a:endParaRPr lang="en-GB" dirty="0" smtClean="0">
              <a:solidFill>
                <a:srgbClr val="000000"/>
              </a:solidFill>
              <a:latin typeface="system-ui"/>
            </a:endParaRPr>
          </a:p>
          <a:p>
            <a:pPr lvl="0"/>
            <a:r>
              <a:rPr lang="en-GB" dirty="0" smtClean="0">
                <a:solidFill>
                  <a:srgbClr val="000000"/>
                </a:solidFill>
                <a:latin typeface="system-ui"/>
              </a:rPr>
              <a:t>kinsman</a:t>
            </a:r>
            <a:r>
              <a:rPr lang="en-GB" dirty="0">
                <a:solidFill>
                  <a:srgbClr val="000000"/>
                </a:solidFill>
                <a:latin typeface="system-ui"/>
              </a:rPr>
              <a:t>. However, there is a kinsman nearer than </a:t>
            </a:r>
            <a:r>
              <a:rPr lang="en-GB" dirty="0" smtClean="0">
                <a:solidFill>
                  <a:srgbClr val="000000"/>
                </a:solidFill>
                <a:latin typeface="system-ui"/>
              </a:rPr>
              <a:t>I …</a:t>
            </a:r>
            <a:r>
              <a:rPr lang="en-GB" dirty="0">
                <a:solidFill>
                  <a:srgbClr val="000000"/>
                </a:solidFill>
                <a:latin typeface="system-ui"/>
              </a:rPr>
              <a:t> </a:t>
            </a:r>
            <a:r>
              <a:rPr lang="en-GB" dirty="0" smtClean="0">
                <a:solidFill>
                  <a:srgbClr val="000000"/>
                </a:solidFill>
                <a:latin typeface="system-ui"/>
              </a:rPr>
              <a:t> Let </a:t>
            </a:r>
            <a:r>
              <a:rPr lang="en-GB" dirty="0">
                <a:solidFill>
                  <a:srgbClr val="000000"/>
                </a:solidFill>
                <a:latin typeface="system-ui"/>
              </a:rPr>
              <a:t>him do the </a:t>
            </a:r>
            <a:endParaRPr lang="en-GB" dirty="0" smtClean="0">
              <a:solidFill>
                <a:srgbClr val="000000"/>
              </a:solidFill>
              <a:latin typeface="system-ui"/>
            </a:endParaRPr>
          </a:p>
          <a:p>
            <a:pPr lvl="0"/>
            <a:r>
              <a:rPr lang="en-GB" dirty="0" smtClean="0">
                <a:solidFill>
                  <a:srgbClr val="000000"/>
                </a:solidFill>
                <a:latin typeface="system-ui"/>
              </a:rPr>
              <a:t>kinsman’s </a:t>
            </a:r>
            <a:r>
              <a:rPr lang="en-GB" dirty="0">
                <a:solidFill>
                  <a:srgbClr val="000000"/>
                </a:solidFill>
                <a:latin typeface="system-ui"/>
              </a:rPr>
              <a:t>duty. But if he will not </a:t>
            </a:r>
            <a:r>
              <a:rPr lang="en-GB" dirty="0" smtClean="0">
                <a:solidFill>
                  <a:srgbClr val="000000"/>
                </a:solidFill>
                <a:latin typeface="system-ui"/>
              </a:rPr>
              <a:t>… then </a:t>
            </a:r>
            <a:r>
              <a:rPr lang="en-GB" b="1" dirty="0">
                <a:solidFill>
                  <a:srgbClr val="000000"/>
                </a:solidFill>
                <a:latin typeface="system-ui"/>
              </a:rPr>
              <a:t>I will do the duty of a kinsman </a:t>
            </a:r>
            <a:endParaRPr lang="en-GB" b="1" dirty="0" smtClean="0">
              <a:solidFill>
                <a:srgbClr val="000000"/>
              </a:solidFill>
              <a:latin typeface="system-ui"/>
            </a:endParaRPr>
          </a:p>
          <a:p>
            <a:pPr lvl="0"/>
            <a:r>
              <a:rPr lang="en-GB" b="1" dirty="0" smtClean="0">
                <a:solidFill>
                  <a:srgbClr val="000000"/>
                </a:solidFill>
                <a:latin typeface="system-ui"/>
              </a:rPr>
              <a:t>for </a:t>
            </a:r>
            <a:r>
              <a:rPr lang="en-GB" b="1" dirty="0">
                <a:solidFill>
                  <a:srgbClr val="000000"/>
                </a:solidFill>
                <a:latin typeface="system-ui"/>
              </a:rPr>
              <a:t>you</a:t>
            </a:r>
            <a:r>
              <a:rPr lang="en-GB" dirty="0">
                <a:solidFill>
                  <a:srgbClr val="000000"/>
                </a:solidFill>
                <a:latin typeface="system-ui"/>
              </a:rPr>
              <a:t>, </a:t>
            </a:r>
            <a:r>
              <a:rPr lang="en-GB" dirty="0" smtClean="0">
                <a:solidFill>
                  <a:srgbClr val="000000"/>
                </a:solidFill>
                <a:latin typeface="system-ui"/>
              </a:rPr>
              <a:t>as Yahweh </a:t>
            </a:r>
            <a:r>
              <a:rPr lang="en-GB" dirty="0">
                <a:solidFill>
                  <a:srgbClr val="000000"/>
                </a:solidFill>
                <a:latin typeface="system-ui"/>
              </a:rPr>
              <a:t>lives. Lie down until the morning</a:t>
            </a:r>
            <a:r>
              <a:rPr lang="en-GB" dirty="0" smtClean="0">
                <a:solidFill>
                  <a:srgbClr val="000000"/>
                </a:solidFill>
                <a:latin typeface="system-ui"/>
              </a:rPr>
              <a:t>.” Ruth 3: 8-13</a:t>
            </a:r>
            <a:endParaRPr lang="en-GB" dirty="0">
              <a:solidFill>
                <a:srgbClr val="000000"/>
              </a:solidFill>
              <a:latin typeface="system-ui"/>
            </a:endParaRPr>
          </a:p>
        </p:txBody>
      </p:sp>
      <p:sp>
        <p:nvSpPr>
          <p:cNvPr id="3" name="Rectangle 2"/>
          <p:cNvSpPr/>
          <p:nvPr/>
        </p:nvSpPr>
        <p:spPr>
          <a:xfrm>
            <a:off x="123567" y="2768573"/>
            <a:ext cx="9201665" cy="2308324"/>
          </a:xfrm>
          <a:prstGeom prst="rect">
            <a:avLst/>
          </a:prstGeom>
        </p:spPr>
        <p:txBody>
          <a:bodyPr wrap="square">
            <a:spAutoFit/>
          </a:bodyPr>
          <a:lstStyle/>
          <a:p>
            <a:r>
              <a:rPr lang="en-GB" b="0" i="0" dirty="0" smtClean="0">
                <a:solidFill>
                  <a:srgbClr val="000000"/>
                </a:solidFill>
                <a:effectLst/>
                <a:latin typeface="system-ui"/>
              </a:rPr>
              <a:t>… Boaz took ten men of the elders of the city, and said, “Sit down here” … He said to the near kinsman, “</a:t>
            </a:r>
            <a:r>
              <a:rPr lang="en-GB" b="1" i="0" dirty="0" smtClean="0">
                <a:solidFill>
                  <a:srgbClr val="000000"/>
                </a:solidFill>
                <a:effectLst/>
                <a:latin typeface="system-ui"/>
              </a:rPr>
              <a:t>Naomi</a:t>
            </a:r>
            <a:r>
              <a:rPr lang="en-GB" b="0" i="0" dirty="0" smtClean="0">
                <a:solidFill>
                  <a:srgbClr val="000000"/>
                </a:solidFill>
                <a:effectLst/>
                <a:latin typeface="system-ui"/>
              </a:rPr>
              <a:t>, who has come back out of the country of Moab, </a:t>
            </a:r>
            <a:r>
              <a:rPr lang="en-GB" b="1" i="0" dirty="0" smtClean="0">
                <a:solidFill>
                  <a:srgbClr val="000000"/>
                </a:solidFill>
                <a:effectLst/>
                <a:latin typeface="system-ui"/>
              </a:rPr>
              <a:t>is selling the parcel of land, which was our brother </a:t>
            </a:r>
            <a:r>
              <a:rPr lang="en-GB" b="1" i="0" dirty="0" err="1" smtClean="0">
                <a:solidFill>
                  <a:srgbClr val="000000"/>
                </a:solidFill>
                <a:effectLst/>
                <a:latin typeface="system-ui"/>
              </a:rPr>
              <a:t>Elimelech’s</a:t>
            </a:r>
            <a:r>
              <a:rPr lang="en-GB" b="0" i="0" dirty="0" smtClean="0">
                <a:solidFill>
                  <a:srgbClr val="000000"/>
                </a:solidFill>
                <a:effectLst/>
                <a:latin typeface="system-ui"/>
              </a:rPr>
              <a:t> … </a:t>
            </a:r>
            <a:r>
              <a:rPr lang="en-GB" b="1" i="0" dirty="0" smtClean="0">
                <a:solidFill>
                  <a:srgbClr val="000000"/>
                </a:solidFill>
                <a:effectLst/>
                <a:latin typeface="system-ui"/>
              </a:rPr>
              <a:t>redeem it</a:t>
            </a:r>
            <a:r>
              <a:rPr lang="en-GB" b="0" i="0" dirty="0" smtClean="0">
                <a:solidFill>
                  <a:srgbClr val="000000"/>
                </a:solidFill>
                <a:effectLst/>
                <a:latin typeface="system-ui"/>
              </a:rPr>
              <a:t>; but if you will not redeem it, then tell me … He said, “I will redeem it.” Then Boaz said, “On the day you buy the field from … Naomi, you must buy it also from Ruth the </a:t>
            </a:r>
            <a:r>
              <a:rPr lang="en-GB" b="0" i="0" dirty="0" err="1" smtClean="0">
                <a:solidFill>
                  <a:srgbClr val="000000"/>
                </a:solidFill>
                <a:effectLst/>
                <a:latin typeface="system-ui"/>
              </a:rPr>
              <a:t>Moabitess</a:t>
            </a:r>
            <a:r>
              <a:rPr lang="en-GB" b="0" i="0" dirty="0" smtClean="0">
                <a:solidFill>
                  <a:srgbClr val="000000"/>
                </a:solidFill>
                <a:effectLst/>
                <a:latin typeface="system-ui"/>
              </a:rPr>
              <a:t>, the wife of the dead, to raise up the name of the dead on his inheritance </a:t>
            </a:r>
            <a:r>
              <a:rPr lang="en-GB" b="1" dirty="0" smtClean="0">
                <a:solidFill>
                  <a:srgbClr val="000000"/>
                </a:solidFill>
                <a:latin typeface="system-ui"/>
              </a:rPr>
              <a:t>”The </a:t>
            </a:r>
            <a:r>
              <a:rPr lang="en-GB" b="1" dirty="0">
                <a:solidFill>
                  <a:srgbClr val="000000"/>
                </a:solidFill>
                <a:latin typeface="system-ui"/>
              </a:rPr>
              <a:t>near kinsman said, “I can’t redeem it for myself, lest I endanger my own inheritance. Take my right of redemption for yourself; for I can’t redeem it</a:t>
            </a:r>
            <a:r>
              <a:rPr lang="en-GB" b="1" dirty="0" smtClean="0">
                <a:solidFill>
                  <a:srgbClr val="000000"/>
                </a:solidFill>
                <a:latin typeface="system-ui"/>
              </a:rPr>
              <a:t>.</a:t>
            </a:r>
            <a:r>
              <a:rPr lang="en-GB" b="0" i="0" dirty="0" smtClean="0">
                <a:solidFill>
                  <a:srgbClr val="000000"/>
                </a:solidFill>
                <a:effectLst/>
                <a:latin typeface="system-ui"/>
              </a:rPr>
              <a:t>” Ruth 4: 1-6</a:t>
            </a:r>
            <a:endParaRPr lang="en-GB" b="0" i="0" dirty="0">
              <a:solidFill>
                <a:srgbClr val="000000"/>
              </a:solidFill>
              <a:effectLst/>
              <a:latin typeface="system-ui"/>
            </a:endParaRPr>
          </a:p>
        </p:txBody>
      </p:sp>
      <p:sp>
        <p:nvSpPr>
          <p:cNvPr id="4" name="Rectangle 3"/>
          <p:cNvSpPr/>
          <p:nvPr/>
        </p:nvSpPr>
        <p:spPr>
          <a:xfrm>
            <a:off x="214183" y="5076897"/>
            <a:ext cx="9267567" cy="1477328"/>
          </a:xfrm>
          <a:prstGeom prst="rect">
            <a:avLst/>
          </a:prstGeom>
        </p:spPr>
        <p:txBody>
          <a:bodyPr wrap="square">
            <a:spAutoFit/>
          </a:bodyPr>
          <a:lstStyle/>
          <a:p>
            <a:r>
              <a:rPr lang="en-GB" b="1" dirty="0">
                <a:solidFill>
                  <a:srgbClr val="000000"/>
                </a:solidFill>
                <a:latin typeface="system-ui"/>
              </a:rPr>
              <a:t>So Boaz took Ruth and she became his wife</a:t>
            </a:r>
            <a:r>
              <a:rPr lang="en-GB" dirty="0">
                <a:solidFill>
                  <a:srgbClr val="000000"/>
                </a:solidFill>
                <a:latin typeface="system-ui"/>
              </a:rPr>
              <a:t>; and he went in to her, and Yahweh enabled her to conceive, and </a:t>
            </a:r>
            <a:r>
              <a:rPr lang="en-GB" b="1" dirty="0">
                <a:solidFill>
                  <a:srgbClr val="000000"/>
                </a:solidFill>
                <a:latin typeface="system-ui"/>
              </a:rPr>
              <a:t>she bore a son</a:t>
            </a:r>
            <a:r>
              <a:rPr lang="en-GB" dirty="0">
                <a:solidFill>
                  <a:srgbClr val="000000"/>
                </a:solidFill>
                <a:latin typeface="system-ui"/>
              </a:rPr>
              <a:t>. </a:t>
            </a:r>
            <a:r>
              <a:rPr lang="en-GB" dirty="0" smtClean="0">
                <a:solidFill>
                  <a:srgbClr val="000000"/>
                </a:solidFill>
                <a:latin typeface="system-ui"/>
              </a:rPr>
              <a:t>The </a:t>
            </a:r>
            <a:r>
              <a:rPr lang="en-GB" dirty="0">
                <a:solidFill>
                  <a:srgbClr val="000000"/>
                </a:solidFill>
                <a:latin typeface="system-ui"/>
              </a:rPr>
              <a:t>women said to Naomi, “Blessed be Yahweh, who has not left you today without a near </a:t>
            </a:r>
            <a:r>
              <a:rPr lang="en-GB" dirty="0" smtClean="0">
                <a:solidFill>
                  <a:srgbClr val="000000"/>
                </a:solidFill>
                <a:latin typeface="system-ui"/>
              </a:rPr>
              <a:t>kinsman …”</a:t>
            </a:r>
            <a:r>
              <a:rPr lang="en-GB" dirty="0">
                <a:solidFill>
                  <a:srgbClr val="000000"/>
                </a:solidFill>
                <a:latin typeface="system-ui"/>
              </a:rPr>
              <a:t>  </a:t>
            </a:r>
            <a:r>
              <a:rPr lang="en-GB" dirty="0" smtClean="0">
                <a:solidFill>
                  <a:srgbClr val="000000"/>
                </a:solidFill>
                <a:latin typeface="system-ui"/>
              </a:rPr>
              <a:t>The </a:t>
            </a:r>
            <a:r>
              <a:rPr lang="en-GB" dirty="0">
                <a:solidFill>
                  <a:srgbClr val="000000"/>
                </a:solidFill>
                <a:latin typeface="system-ui"/>
              </a:rPr>
              <a:t>women, her </a:t>
            </a:r>
            <a:r>
              <a:rPr lang="en-GB" dirty="0" smtClean="0">
                <a:solidFill>
                  <a:srgbClr val="000000"/>
                </a:solidFill>
                <a:latin typeface="system-ui"/>
              </a:rPr>
              <a:t>neighbours</a:t>
            </a:r>
            <a:r>
              <a:rPr lang="en-GB" dirty="0">
                <a:solidFill>
                  <a:srgbClr val="000000"/>
                </a:solidFill>
                <a:latin typeface="system-ui"/>
              </a:rPr>
              <a:t>, gave him a name, saying, “A son is born to Naomi”. </a:t>
            </a:r>
            <a:r>
              <a:rPr lang="en-GB" b="1" dirty="0">
                <a:solidFill>
                  <a:srgbClr val="000000"/>
                </a:solidFill>
                <a:latin typeface="system-ui"/>
              </a:rPr>
              <a:t>They named him Obed. He is the father of Jesse, the father of David</a:t>
            </a:r>
            <a:r>
              <a:rPr lang="en-GB" b="1" dirty="0" smtClean="0">
                <a:solidFill>
                  <a:srgbClr val="000000"/>
                </a:solidFill>
                <a:latin typeface="system-ui"/>
              </a:rPr>
              <a:t>. </a:t>
            </a:r>
            <a:r>
              <a:rPr lang="en-GB" dirty="0" smtClean="0">
                <a:solidFill>
                  <a:srgbClr val="000000"/>
                </a:solidFill>
                <a:latin typeface="system-ui"/>
              </a:rPr>
              <a:t>Ruth 4: 13-17</a:t>
            </a:r>
            <a:endParaRPr lang="en-GB" b="1" dirty="0"/>
          </a:p>
        </p:txBody>
      </p:sp>
      <p:sp>
        <p:nvSpPr>
          <p:cNvPr id="5" name="TextBox 4"/>
          <p:cNvSpPr txBox="1"/>
          <p:nvPr/>
        </p:nvSpPr>
        <p:spPr>
          <a:xfrm>
            <a:off x="1178010" y="189470"/>
            <a:ext cx="5237331" cy="523220"/>
          </a:xfrm>
          <a:prstGeom prst="rect">
            <a:avLst/>
          </a:prstGeom>
          <a:noFill/>
        </p:spPr>
        <p:txBody>
          <a:bodyPr wrap="none" rtlCol="0">
            <a:spAutoFit/>
          </a:bodyPr>
          <a:lstStyle/>
          <a:p>
            <a:r>
              <a:rPr lang="en-GB" sz="2800" b="1" dirty="0" smtClean="0">
                <a:latin typeface="system-ui"/>
              </a:rPr>
              <a:t>The long reach of redemption</a:t>
            </a:r>
            <a:endParaRPr lang="en-GB" sz="2800" b="1" dirty="0">
              <a:latin typeface="system-ui"/>
            </a:endParaRPr>
          </a:p>
        </p:txBody>
      </p:sp>
    </p:spTree>
    <p:extLst>
      <p:ext uri="{BB962C8B-B14F-4D97-AF65-F5344CB8AC3E}">
        <p14:creationId xmlns:p14="http://schemas.microsoft.com/office/powerpoint/2010/main" val="1846292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519" y="963985"/>
            <a:ext cx="8657967" cy="1477328"/>
          </a:xfrm>
          <a:prstGeom prst="rect">
            <a:avLst/>
          </a:prstGeom>
        </p:spPr>
        <p:txBody>
          <a:bodyPr wrap="square">
            <a:spAutoFit/>
          </a:bodyPr>
          <a:lstStyle/>
          <a:p>
            <a:r>
              <a:rPr lang="en-GB" dirty="0">
                <a:solidFill>
                  <a:srgbClr val="000000"/>
                </a:solidFill>
                <a:latin typeface="system-ui"/>
              </a:rPr>
              <a:t> </a:t>
            </a:r>
            <a:r>
              <a:rPr lang="en-GB" b="1" dirty="0">
                <a:solidFill>
                  <a:srgbClr val="000000"/>
                </a:solidFill>
                <a:latin typeface="system-ui"/>
              </a:rPr>
              <a:t>Zacharias</a:t>
            </a:r>
            <a:r>
              <a:rPr lang="en-GB" dirty="0">
                <a:solidFill>
                  <a:srgbClr val="000000"/>
                </a:solidFill>
                <a:latin typeface="system-ui"/>
              </a:rPr>
              <a:t> was filled with the Holy Spirit, and prophesied, saying</a:t>
            </a:r>
            <a:r>
              <a:rPr lang="en-GB" dirty="0" smtClean="0">
                <a:solidFill>
                  <a:srgbClr val="000000"/>
                </a:solidFill>
                <a:latin typeface="system-ui"/>
              </a:rPr>
              <a:t>, </a:t>
            </a:r>
            <a:r>
              <a:rPr lang="en-GB" b="1" dirty="0" smtClean="0">
                <a:solidFill>
                  <a:srgbClr val="000000"/>
                </a:solidFill>
                <a:latin typeface="system-ui"/>
              </a:rPr>
              <a:t>“Blessed </a:t>
            </a:r>
          </a:p>
          <a:p>
            <a:r>
              <a:rPr lang="en-GB" b="1" dirty="0" smtClean="0">
                <a:solidFill>
                  <a:srgbClr val="000000"/>
                </a:solidFill>
                <a:latin typeface="system-ui"/>
              </a:rPr>
              <a:t>be </a:t>
            </a:r>
            <a:r>
              <a:rPr lang="en-GB" b="1" dirty="0">
                <a:solidFill>
                  <a:srgbClr val="000000"/>
                </a:solidFill>
                <a:latin typeface="system-ui"/>
              </a:rPr>
              <a:t>the Lord, the God of </a:t>
            </a:r>
            <a:r>
              <a:rPr lang="en-GB" b="1" dirty="0" smtClean="0">
                <a:solidFill>
                  <a:srgbClr val="000000"/>
                </a:solidFill>
                <a:latin typeface="system-ui"/>
              </a:rPr>
              <a:t>Israel, for </a:t>
            </a:r>
            <a:r>
              <a:rPr lang="en-GB" b="1" dirty="0">
                <a:solidFill>
                  <a:srgbClr val="000000"/>
                </a:solidFill>
                <a:latin typeface="system-ui"/>
              </a:rPr>
              <a:t>he has visited and redeemed his people</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and has raised </a:t>
            </a:r>
            <a:r>
              <a:rPr lang="en-GB" dirty="0" smtClean="0">
                <a:solidFill>
                  <a:srgbClr val="000000"/>
                </a:solidFill>
                <a:latin typeface="system-ui"/>
              </a:rPr>
              <a:t>up </a:t>
            </a:r>
            <a:r>
              <a:rPr lang="en-GB" dirty="0">
                <a:solidFill>
                  <a:srgbClr val="000000"/>
                </a:solidFill>
                <a:latin typeface="system-ui"/>
              </a:rPr>
              <a:t>a horn of salvation for us in the house of </a:t>
            </a:r>
            <a:endParaRPr lang="en-GB" dirty="0" smtClean="0">
              <a:solidFill>
                <a:srgbClr val="000000"/>
              </a:solidFill>
              <a:latin typeface="system-ui"/>
            </a:endParaRPr>
          </a:p>
          <a:p>
            <a:r>
              <a:rPr lang="en-GB" dirty="0" smtClean="0">
                <a:solidFill>
                  <a:srgbClr val="000000"/>
                </a:solidFill>
                <a:latin typeface="system-ui"/>
              </a:rPr>
              <a:t>his </a:t>
            </a:r>
            <a:r>
              <a:rPr lang="en-GB" dirty="0">
                <a:solidFill>
                  <a:srgbClr val="000000"/>
                </a:solidFill>
                <a:latin typeface="system-ui"/>
              </a:rPr>
              <a:t>servant </a:t>
            </a:r>
            <a:r>
              <a:rPr lang="en-GB" dirty="0" smtClean="0">
                <a:solidFill>
                  <a:srgbClr val="000000"/>
                </a:solidFill>
                <a:latin typeface="system-ui"/>
              </a:rPr>
              <a:t>David. Luke 1: 67-69</a:t>
            </a:r>
            <a:r>
              <a:rPr lang="en-GB" dirty="0">
                <a:solidFill>
                  <a:srgbClr val="000000"/>
                </a:solidFill>
                <a:latin typeface="system-ui"/>
              </a:rPr>
              <a:t/>
            </a:r>
            <a:br>
              <a:rPr lang="en-GB" dirty="0">
                <a:solidFill>
                  <a:srgbClr val="000000"/>
                </a:solidFill>
                <a:latin typeface="system-ui"/>
              </a:rPr>
            </a:br>
            <a:endParaRPr lang="en-GB" b="0" i="0" dirty="0">
              <a:solidFill>
                <a:srgbClr val="000000"/>
              </a:solidFill>
              <a:effectLst/>
              <a:latin typeface="system-ui"/>
            </a:endParaRPr>
          </a:p>
        </p:txBody>
      </p:sp>
      <p:sp>
        <p:nvSpPr>
          <p:cNvPr id="3" name="Rectangle 2"/>
          <p:cNvSpPr/>
          <p:nvPr/>
        </p:nvSpPr>
        <p:spPr>
          <a:xfrm>
            <a:off x="156519" y="2092129"/>
            <a:ext cx="8872151" cy="3693319"/>
          </a:xfrm>
          <a:prstGeom prst="rect">
            <a:avLst/>
          </a:prstGeom>
        </p:spPr>
        <p:txBody>
          <a:bodyPr wrap="square">
            <a:spAutoFit/>
          </a:bodyPr>
          <a:lstStyle/>
          <a:p>
            <a:r>
              <a:rPr lang="en-GB" dirty="0">
                <a:solidFill>
                  <a:srgbClr val="000000"/>
                </a:solidFill>
                <a:latin typeface="system-ui"/>
              </a:rPr>
              <a:t>Behold, there was a man in Jerusalem whose name was </a:t>
            </a:r>
            <a:r>
              <a:rPr lang="en-GB" b="1" dirty="0">
                <a:solidFill>
                  <a:srgbClr val="000000"/>
                </a:solidFill>
                <a:latin typeface="system-ui"/>
              </a:rPr>
              <a:t>Simeon.</a:t>
            </a:r>
            <a:r>
              <a:rPr lang="en-GB" dirty="0">
                <a:solidFill>
                  <a:srgbClr val="000000"/>
                </a:solidFill>
                <a:latin typeface="system-ui"/>
              </a:rPr>
              <a:t> This man was </a:t>
            </a:r>
            <a:r>
              <a:rPr lang="en-GB" b="1" dirty="0">
                <a:solidFill>
                  <a:srgbClr val="000000"/>
                </a:solidFill>
                <a:latin typeface="system-ui"/>
              </a:rPr>
              <a:t>righteous and devout, looking for the consolation of Israel</a:t>
            </a:r>
            <a:r>
              <a:rPr lang="en-GB" dirty="0">
                <a:solidFill>
                  <a:srgbClr val="000000"/>
                </a:solidFill>
                <a:latin typeface="system-ui"/>
              </a:rPr>
              <a:t>, and the Holy Spirit was on him</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It had been revealed to him by the Holy Spirit that he should </a:t>
            </a:r>
            <a:r>
              <a:rPr lang="en-GB" b="1" dirty="0">
                <a:solidFill>
                  <a:srgbClr val="000000"/>
                </a:solidFill>
                <a:latin typeface="system-ui"/>
              </a:rPr>
              <a:t>not see death before he had seen the Lord’s Christ</a:t>
            </a:r>
            <a:r>
              <a:rPr lang="en-GB" dirty="0" smtClean="0">
                <a:solidFill>
                  <a:srgbClr val="000000"/>
                </a:solidFill>
                <a:latin typeface="system-ui"/>
              </a:rPr>
              <a:t>.</a:t>
            </a:r>
            <a:r>
              <a:rPr lang="en-GB" baseline="30000" dirty="0" smtClean="0">
                <a:solidFill>
                  <a:srgbClr val="000000"/>
                </a:solidFill>
                <a:latin typeface="system-ui"/>
              </a:rPr>
              <a:t> </a:t>
            </a:r>
            <a:r>
              <a:rPr lang="en-GB" dirty="0" smtClean="0">
                <a:solidFill>
                  <a:srgbClr val="000000"/>
                </a:solidFill>
                <a:latin typeface="system-ui"/>
              </a:rPr>
              <a:t>He </a:t>
            </a:r>
            <a:r>
              <a:rPr lang="en-GB" dirty="0">
                <a:solidFill>
                  <a:srgbClr val="000000"/>
                </a:solidFill>
                <a:latin typeface="system-ui"/>
              </a:rPr>
              <a:t>came in the Spirit into the temple. When the parents brought in the child, </a:t>
            </a:r>
            <a:r>
              <a:rPr lang="en-GB" dirty="0" smtClean="0">
                <a:solidFill>
                  <a:srgbClr val="000000"/>
                </a:solidFill>
                <a:latin typeface="system-ui"/>
              </a:rPr>
              <a:t>Jesus … </a:t>
            </a:r>
            <a:r>
              <a:rPr lang="en-GB" dirty="0">
                <a:solidFill>
                  <a:srgbClr val="000000"/>
                </a:solidFill>
                <a:latin typeface="system-ui"/>
              </a:rPr>
              <a:t>he received him into his arms, and blessed God, and said</a:t>
            </a:r>
            <a:r>
              <a:rPr lang="en-GB" dirty="0" smtClean="0">
                <a:solidFill>
                  <a:srgbClr val="000000"/>
                </a:solidFill>
                <a:latin typeface="system-ui"/>
              </a:rPr>
              <a:t>, “</a:t>
            </a:r>
            <a:r>
              <a:rPr lang="en-GB" dirty="0">
                <a:solidFill>
                  <a:srgbClr val="000000"/>
                </a:solidFill>
                <a:latin typeface="system-ui"/>
              </a:rPr>
              <a:t>Now you are releasing your servant, </a:t>
            </a:r>
            <a:r>
              <a:rPr lang="en-GB" dirty="0" smtClean="0">
                <a:solidFill>
                  <a:srgbClr val="000000"/>
                </a:solidFill>
                <a:latin typeface="system-ui"/>
              </a:rPr>
              <a:t>Master, according </a:t>
            </a:r>
            <a:r>
              <a:rPr lang="en-GB" dirty="0">
                <a:solidFill>
                  <a:srgbClr val="000000"/>
                </a:solidFill>
                <a:latin typeface="system-ui"/>
              </a:rPr>
              <a:t>to your word, in </a:t>
            </a:r>
            <a:r>
              <a:rPr lang="en-GB" dirty="0" smtClean="0">
                <a:solidFill>
                  <a:srgbClr val="000000"/>
                </a:solidFill>
                <a:latin typeface="system-ui"/>
              </a:rPr>
              <a:t>peace; for </a:t>
            </a:r>
            <a:r>
              <a:rPr lang="en-GB" b="1" dirty="0">
                <a:solidFill>
                  <a:srgbClr val="000000"/>
                </a:solidFill>
                <a:latin typeface="system-ui"/>
              </a:rPr>
              <a:t>my eyes have seen your </a:t>
            </a:r>
            <a:r>
              <a:rPr lang="en-GB" b="1" dirty="0" smtClean="0">
                <a:solidFill>
                  <a:srgbClr val="000000"/>
                </a:solidFill>
                <a:latin typeface="system-ui"/>
              </a:rPr>
              <a:t>salvation</a:t>
            </a:r>
            <a:r>
              <a:rPr lang="en-GB" dirty="0" smtClean="0">
                <a:solidFill>
                  <a:srgbClr val="000000"/>
                </a:solidFill>
                <a:latin typeface="system-ui"/>
              </a:rPr>
              <a:t>, which </a:t>
            </a:r>
            <a:r>
              <a:rPr lang="en-GB" dirty="0">
                <a:solidFill>
                  <a:srgbClr val="000000"/>
                </a:solidFill>
                <a:latin typeface="system-ui"/>
              </a:rPr>
              <a:t>you have prepared before the face of all </a:t>
            </a:r>
            <a:r>
              <a:rPr lang="en-GB" dirty="0" smtClean="0">
                <a:solidFill>
                  <a:srgbClr val="000000"/>
                </a:solidFill>
                <a:latin typeface="system-ui"/>
              </a:rPr>
              <a:t>peoples; a light </a:t>
            </a:r>
            <a:r>
              <a:rPr lang="en-GB" dirty="0">
                <a:solidFill>
                  <a:srgbClr val="000000"/>
                </a:solidFill>
                <a:latin typeface="system-ui"/>
              </a:rPr>
              <a:t>for revelation to the </a:t>
            </a:r>
            <a:r>
              <a:rPr lang="en-GB" dirty="0" smtClean="0">
                <a:solidFill>
                  <a:srgbClr val="000000"/>
                </a:solidFill>
                <a:latin typeface="system-ui"/>
              </a:rPr>
              <a:t>nations, and </a:t>
            </a:r>
            <a:r>
              <a:rPr lang="en-GB" dirty="0">
                <a:solidFill>
                  <a:srgbClr val="000000"/>
                </a:solidFill>
                <a:latin typeface="system-ui"/>
              </a:rPr>
              <a:t>the glory of your people Israel</a:t>
            </a:r>
            <a:r>
              <a:rPr lang="en-GB" dirty="0" smtClean="0">
                <a:solidFill>
                  <a:srgbClr val="000000"/>
                </a:solidFill>
                <a:latin typeface="system-ui"/>
              </a:rPr>
              <a:t>.” </a:t>
            </a:r>
            <a:r>
              <a:rPr lang="en-GB" dirty="0">
                <a:solidFill>
                  <a:srgbClr val="000000"/>
                </a:solidFill>
                <a:latin typeface="system-ui"/>
              </a:rPr>
              <a:t>There was one </a:t>
            </a:r>
            <a:r>
              <a:rPr lang="en-GB" b="1" dirty="0">
                <a:solidFill>
                  <a:srgbClr val="000000"/>
                </a:solidFill>
                <a:latin typeface="system-ui"/>
              </a:rPr>
              <a:t>Anna, a prophetess</a:t>
            </a:r>
            <a:r>
              <a:rPr lang="en-GB" dirty="0">
                <a:solidFill>
                  <a:srgbClr val="000000"/>
                </a:solidFill>
                <a:latin typeface="system-ui"/>
              </a:rPr>
              <a:t>, </a:t>
            </a:r>
            <a:r>
              <a:rPr lang="en-GB" dirty="0" smtClean="0">
                <a:solidFill>
                  <a:srgbClr val="000000"/>
                </a:solidFill>
                <a:latin typeface="system-ui"/>
              </a:rPr>
              <a:t>… (she </a:t>
            </a:r>
            <a:r>
              <a:rPr lang="en-GB" dirty="0">
                <a:solidFill>
                  <a:srgbClr val="000000"/>
                </a:solidFill>
                <a:latin typeface="system-ui"/>
              </a:rPr>
              <a:t>had been a widow for about eighty-four years), who didn’t depart from the temple, </a:t>
            </a:r>
            <a:r>
              <a:rPr lang="en-GB" dirty="0" smtClean="0">
                <a:solidFill>
                  <a:srgbClr val="000000"/>
                </a:solidFill>
                <a:latin typeface="system-ui"/>
              </a:rPr>
              <a:t>worshipping </a:t>
            </a:r>
            <a:r>
              <a:rPr lang="en-GB" dirty="0">
                <a:solidFill>
                  <a:srgbClr val="000000"/>
                </a:solidFill>
                <a:latin typeface="system-ui"/>
              </a:rPr>
              <a:t>with </a:t>
            </a:r>
            <a:r>
              <a:rPr lang="en-GB" dirty="0" err="1">
                <a:solidFill>
                  <a:srgbClr val="000000"/>
                </a:solidFill>
                <a:latin typeface="system-ui"/>
              </a:rPr>
              <a:t>fastings</a:t>
            </a:r>
            <a:r>
              <a:rPr lang="en-GB" dirty="0">
                <a:solidFill>
                  <a:srgbClr val="000000"/>
                </a:solidFill>
                <a:latin typeface="system-ui"/>
              </a:rPr>
              <a:t> and petitions night and day. </a:t>
            </a:r>
            <a:r>
              <a:rPr lang="en-GB" b="1" dirty="0" smtClean="0">
                <a:solidFill>
                  <a:srgbClr val="000000"/>
                </a:solidFill>
                <a:latin typeface="system-ui"/>
              </a:rPr>
              <a:t>Coming </a:t>
            </a:r>
            <a:r>
              <a:rPr lang="en-GB" b="1" dirty="0">
                <a:solidFill>
                  <a:srgbClr val="000000"/>
                </a:solidFill>
                <a:latin typeface="system-ui"/>
              </a:rPr>
              <a:t>up at that very hour</a:t>
            </a:r>
            <a:r>
              <a:rPr lang="en-GB" dirty="0">
                <a:solidFill>
                  <a:srgbClr val="000000"/>
                </a:solidFill>
                <a:latin typeface="system-ui"/>
              </a:rPr>
              <a:t>, </a:t>
            </a:r>
            <a:r>
              <a:rPr lang="en-GB" b="1" dirty="0">
                <a:solidFill>
                  <a:srgbClr val="000000"/>
                </a:solidFill>
                <a:latin typeface="system-ui"/>
              </a:rPr>
              <a:t>she gave thanks to the Lord, and spoke of him to all those who were looking for redemption in Jerusalem</a:t>
            </a:r>
            <a:r>
              <a:rPr lang="en-GB" b="1" dirty="0" smtClean="0">
                <a:solidFill>
                  <a:srgbClr val="000000"/>
                </a:solidFill>
                <a:latin typeface="system-ui"/>
              </a:rPr>
              <a:t>. </a:t>
            </a:r>
            <a:r>
              <a:rPr lang="en-GB" dirty="0" smtClean="0">
                <a:solidFill>
                  <a:srgbClr val="000000"/>
                </a:solidFill>
                <a:latin typeface="system-ui"/>
              </a:rPr>
              <a:t>Luke 2: 25-32</a:t>
            </a:r>
            <a:endParaRPr lang="en-GB" b="0" i="0" dirty="0">
              <a:solidFill>
                <a:srgbClr val="000000"/>
              </a:solidFill>
              <a:effectLst/>
              <a:latin typeface="system-ui"/>
            </a:endParaRPr>
          </a:p>
        </p:txBody>
      </p:sp>
      <p:sp>
        <p:nvSpPr>
          <p:cNvPr id="4" name="Rectangle 3"/>
          <p:cNvSpPr/>
          <p:nvPr/>
        </p:nvSpPr>
        <p:spPr>
          <a:xfrm>
            <a:off x="156519" y="5785448"/>
            <a:ext cx="8666205" cy="646331"/>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But we were </a:t>
            </a:r>
            <a:r>
              <a:rPr lang="en-GB" b="1" dirty="0">
                <a:solidFill>
                  <a:srgbClr val="000000"/>
                </a:solidFill>
                <a:latin typeface="system-ui"/>
              </a:rPr>
              <a:t>hoping that it was he who would redeem Israel</a:t>
            </a:r>
            <a:r>
              <a:rPr lang="en-GB" dirty="0">
                <a:solidFill>
                  <a:srgbClr val="000000"/>
                </a:solidFill>
                <a:latin typeface="system-ui"/>
              </a:rPr>
              <a:t>. Yes, and besides all this, it is now the third day since these things happened</a:t>
            </a:r>
            <a:r>
              <a:rPr lang="en-GB" dirty="0" smtClean="0">
                <a:solidFill>
                  <a:srgbClr val="000000"/>
                </a:solidFill>
                <a:latin typeface="system-ui"/>
              </a:rPr>
              <a:t>. Luke 24: 21</a:t>
            </a:r>
            <a:endParaRPr lang="en-GB" dirty="0"/>
          </a:p>
        </p:txBody>
      </p:sp>
      <p:sp>
        <p:nvSpPr>
          <p:cNvPr id="5" name="TextBox 4"/>
          <p:cNvSpPr txBox="1"/>
          <p:nvPr/>
        </p:nvSpPr>
        <p:spPr>
          <a:xfrm>
            <a:off x="1705233" y="317654"/>
            <a:ext cx="4437433" cy="523220"/>
          </a:xfrm>
          <a:prstGeom prst="rect">
            <a:avLst/>
          </a:prstGeom>
          <a:noFill/>
        </p:spPr>
        <p:txBody>
          <a:bodyPr wrap="none" rtlCol="0">
            <a:spAutoFit/>
          </a:bodyPr>
          <a:lstStyle/>
          <a:p>
            <a:r>
              <a:rPr lang="en-GB" sz="2800" b="1" dirty="0" smtClean="0">
                <a:latin typeface="system-ui"/>
              </a:rPr>
              <a:t>   Longed-for redemption</a:t>
            </a:r>
            <a:endParaRPr lang="en-GB" sz="2800" b="1" dirty="0">
              <a:latin typeface="system-ui"/>
            </a:endParaRPr>
          </a:p>
        </p:txBody>
      </p:sp>
    </p:spTree>
    <p:extLst>
      <p:ext uri="{BB962C8B-B14F-4D97-AF65-F5344CB8AC3E}">
        <p14:creationId xmlns:p14="http://schemas.microsoft.com/office/powerpoint/2010/main" val="502556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995" y="891893"/>
            <a:ext cx="9144000" cy="5909310"/>
          </a:xfrm>
          <a:prstGeom prst="rect">
            <a:avLst/>
          </a:prstGeom>
        </p:spPr>
        <p:txBody>
          <a:bodyPr wrap="square">
            <a:spAutoFit/>
          </a:bodyPr>
          <a:lstStyle/>
          <a:p>
            <a:r>
              <a:rPr lang="en-GB" dirty="0" smtClean="0">
                <a:solidFill>
                  <a:srgbClr val="000000"/>
                </a:solidFill>
                <a:latin typeface="system-ui"/>
              </a:rPr>
              <a:t>… But </a:t>
            </a:r>
            <a:r>
              <a:rPr lang="en-GB" dirty="0">
                <a:solidFill>
                  <a:srgbClr val="000000"/>
                </a:solidFill>
                <a:latin typeface="system-ui"/>
              </a:rPr>
              <a:t>we do see Him who was made </a:t>
            </a:r>
            <a:r>
              <a:rPr lang="en-GB" dirty="0" smtClean="0">
                <a:solidFill>
                  <a:srgbClr val="000000"/>
                </a:solidFill>
                <a:latin typeface="system-ui"/>
              </a:rPr>
              <a:t>for </a:t>
            </a:r>
            <a:r>
              <a:rPr lang="en-GB" dirty="0">
                <a:solidFill>
                  <a:srgbClr val="000000"/>
                </a:solidFill>
                <a:latin typeface="system-ui"/>
              </a:rPr>
              <a:t>a little while lower than the angels, </a:t>
            </a:r>
            <a:endParaRPr lang="en-GB" dirty="0" smtClean="0">
              <a:solidFill>
                <a:srgbClr val="000000"/>
              </a:solidFill>
              <a:latin typeface="system-ui"/>
            </a:endParaRPr>
          </a:p>
          <a:p>
            <a:r>
              <a:rPr lang="en-GB" i="1" dirty="0" smtClean="0">
                <a:solidFill>
                  <a:srgbClr val="000000"/>
                </a:solidFill>
                <a:latin typeface="system-ui"/>
              </a:rPr>
              <a:t>namely</a:t>
            </a:r>
            <a:r>
              <a:rPr lang="en-GB" dirty="0">
                <a:solidFill>
                  <a:srgbClr val="000000"/>
                </a:solidFill>
                <a:latin typeface="system-ui"/>
              </a:rPr>
              <a:t>, Jesus, because of the suffering of death crowned with glory and </a:t>
            </a:r>
            <a:endParaRPr lang="en-GB" dirty="0" smtClean="0">
              <a:solidFill>
                <a:srgbClr val="000000"/>
              </a:solidFill>
              <a:latin typeface="system-ui"/>
            </a:endParaRPr>
          </a:p>
          <a:p>
            <a:r>
              <a:rPr lang="en-GB" dirty="0" smtClean="0">
                <a:solidFill>
                  <a:srgbClr val="000000"/>
                </a:solidFill>
                <a:latin typeface="system-ui"/>
              </a:rPr>
              <a:t>honour</a:t>
            </a:r>
            <a:r>
              <a:rPr lang="en-GB" dirty="0">
                <a:solidFill>
                  <a:srgbClr val="000000"/>
                </a:solidFill>
                <a:latin typeface="system-ui"/>
              </a:rPr>
              <a:t>, so that by the grace of God He might taste death for everyone.</a:t>
            </a:r>
          </a:p>
          <a:p>
            <a:r>
              <a:rPr lang="en-GB" dirty="0" smtClean="0">
                <a:solidFill>
                  <a:srgbClr val="000000"/>
                </a:solidFill>
                <a:latin typeface="system-ui"/>
              </a:rPr>
              <a:t>For</a:t>
            </a:r>
            <a:r>
              <a:rPr lang="en-GB" dirty="0">
                <a:solidFill>
                  <a:srgbClr val="000000"/>
                </a:solidFill>
                <a:latin typeface="system-ui"/>
              </a:rPr>
              <a:t> </a:t>
            </a:r>
            <a:r>
              <a:rPr lang="en-GB" b="1" dirty="0">
                <a:solidFill>
                  <a:srgbClr val="000000"/>
                </a:solidFill>
                <a:latin typeface="system-ui"/>
              </a:rPr>
              <a:t>it was fitting for Him, for whom are all things, and through whom </a:t>
            </a:r>
            <a:endParaRPr lang="en-GB" b="1" dirty="0" smtClean="0">
              <a:solidFill>
                <a:srgbClr val="000000"/>
              </a:solidFill>
              <a:latin typeface="system-ui"/>
            </a:endParaRPr>
          </a:p>
          <a:p>
            <a:r>
              <a:rPr lang="en-GB" b="1" dirty="0" smtClean="0">
                <a:solidFill>
                  <a:srgbClr val="000000"/>
                </a:solidFill>
                <a:latin typeface="system-ui"/>
              </a:rPr>
              <a:t>Are all </a:t>
            </a:r>
            <a:r>
              <a:rPr lang="en-GB" b="1" dirty="0">
                <a:solidFill>
                  <a:srgbClr val="000000"/>
                </a:solidFill>
                <a:latin typeface="system-ui"/>
              </a:rPr>
              <a:t>things, in bringing many sons to glory, to perfect the </a:t>
            </a:r>
            <a:r>
              <a:rPr lang="en-GB" b="1" dirty="0" smtClean="0">
                <a:solidFill>
                  <a:srgbClr val="000000"/>
                </a:solidFill>
                <a:latin typeface="system-ui"/>
              </a:rPr>
              <a:t>author </a:t>
            </a:r>
            <a:r>
              <a:rPr lang="en-GB" b="1" dirty="0">
                <a:solidFill>
                  <a:srgbClr val="000000"/>
                </a:solidFill>
                <a:latin typeface="system-ui"/>
              </a:rPr>
              <a:t>of </a:t>
            </a:r>
            <a:endParaRPr lang="en-GB" b="1" dirty="0" smtClean="0">
              <a:solidFill>
                <a:srgbClr val="000000"/>
              </a:solidFill>
              <a:latin typeface="system-ui"/>
            </a:endParaRPr>
          </a:p>
          <a:p>
            <a:r>
              <a:rPr lang="en-GB" b="1" dirty="0" smtClean="0">
                <a:solidFill>
                  <a:srgbClr val="000000"/>
                </a:solidFill>
                <a:latin typeface="system-ui"/>
              </a:rPr>
              <a:t>their salvation </a:t>
            </a:r>
            <a:r>
              <a:rPr lang="en-GB" b="1" dirty="0">
                <a:solidFill>
                  <a:srgbClr val="000000"/>
                </a:solidFill>
                <a:latin typeface="system-ui"/>
              </a:rPr>
              <a:t>through sufferings</a:t>
            </a:r>
            <a:r>
              <a:rPr lang="en-GB" dirty="0">
                <a:solidFill>
                  <a:srgbClr val="000000"/>
                </a:solidFill>
                <a:latin typeface="system-ui"/>
              </a:rPr>
              <a:t>. </a:t>
            </a:r>
            <a:r>
              <a:rPr lang="en-GB" dirty="0" smtClean="0">
                <a:solidFill>
                  <a:srgbClr val="000000"/>
                </a:solidFill>
                <a:latin typeface="system-ui"/>
              </a:rPr>
              <a:t>For </a:t>
            </a:r>
            <a:r>
              <a:rPr lang="en-GB" dirty="0">
                <a:solidFill>
                  <a:srgbClr val="000000"/>
                </a:solidFill>
                <a:latin typeface="system-ui"/>
              </a:rPr>
              <a:t>both He who sanctifies and those </a:t>
            </a:r>
            <a:endParaRPr lang="en-GB" dirty="0" smtClean="0">
              <a:solidFill>
                <a:srgbClr val="000000"/>
              </a:solidFill>
              <a:latin typeface="system-ui"/>
            </a:endParaRPr>
          </a:p>
          <a:p>
            <a:r>
              <a:rPr lang="en-GB" dirty="0" smtClean="0">
                <a:solidFill>
                  <a:srgbClr val="000000"/>
                </a:solidFill>
                <a:latin typeface="system-ui"/>
              </a:rPr>
              <a:t>who</a:t>
            </a:r>
            <a:r>
              <a:rPr lang="en-GB" dirty="0">
                <a:solidFill>
                  <a:srgbClr val="000000"/>
                </a:solidFill>
                <a:latin typeface="system-ui"/>
              </a:rPr>
              <a:t> are </a:t>
            </a:r>
            <a:r>
              <a:rPr lang="en-GB" dirty="0" smtClean="0">
                <a:solidFill>
                  <a:srgbClr val="000000"/>
                </a:solidFill>
                <a:latin typeface="system-ui"/>
              </a:rPr>
              <a:t>sanctified </a:t>
            </a:r>
            <a:r>
              <a:rPr lang="en-GB" dirty="0">
                <a:solidFill>
                  <a:srgbClr val="000000"/>
                </a:solidFill>
                <a:latin typeface="system-ui"/>
              </a:rPr>
              <a:t>are all from one </a:t>
            </a:r>
            <a:r>
              <a:rPr lang="en-GB" i="1" dirty="0">
                <a:solidFill>
                  <a:srgbClr val="000000"/>
                </a:solidFill>
                <a:latin typeface="system-ui"/>
              </a:rPr>
              <a:t>Father</a:t>
            </a:r>
            <a:r>
              <a:rPr lang="en-GB" dirty="0">
                <a:solidFill>
                  <a:srgbClr val="000000"/>
                </a:solidFill>
                <a:latin typeface="system-ui"/>
              </a:rPr>
              <a:t>; for which reason He is not </a:t>
            </a:r>
            <a:endParaRPr lang="en-GB" dirty="0" smtClean="0">
              <a:solidFill>
                <a:srgbClr val="000000"/>
              </a:solidFill>
              <a:latin typeface="system-ui"/>
            </a:endParaRPr>
          </a:p>
          <a:p>
            <a:r>
              <a:rPr lang="en-GB" dirty="0" smtClean="0">
                <a:solidFill>
                  <a:srgbClr val="000000"/>
                </a:solidFill>
                <a:latin typeface="system-ui"/>
              </a:rPr>
              <a:t>ashamed </a:t>
            </a:r>
            <a:r>
              <a:rPr lang="en-GB" dirty="0">
                <a:solidFill>
                  <a:srgbClr val="000000"/>
                </a:solidFill>
                <a:latin typeface="system-ui"/>
              </a:rPr>
              <a:t>to call them brethren, </a:t>
            </a:r>
            <a:r>
              <a:rPr lang="en-GB" dirty="0" smtClean="0">
                <a:solidFill>
                  <a:srgbClr val="000000"/>
                </a:solidFill>
                <a:latin typeface="system-ui"/>
              </a:rPr>
              <a:t>saying</a:t>
            </a:r>
            <a:r>
              <a:rPr lang="en-GB" dirty="0">
                <a:solidFill>
                  <a:srgbClr val="000000"/>
                </a:solidFill>
                <a:latin typeface="system-ui"/>
              </a:rPr>
              <a:t>,</a:t>
            </a:r>
          </a:p>
          <a:p>
            <a:r>
              <a:rPr lang="en-GB" dirty="0">
                <a:solidFill>
                  <a:srgbClr val="000000"/>
                </a:solidFill>
                <a:latin typeface="system-ui"/>
              </a:rPr>
              <a:t>“I </a:t>
            </a:r>
            <a:r>
              <a:rPr lang="en-GB" cap="small" dirty="0">
                <a:solidFill>
                  <a:srgbClr val="000000"/>
                </a:solidFill>
                <a:latin typeface="system-ui"/>
              </a:rPr>
              <a:t>will proclaim Your name to My brethren</a:t>
            </a:r>
            <a:r>
              <a:rPr lang="en-GB" dirty="0">
                <a:solidFill>
                  <a:srgbClr val="000000"/>
                </a:solidFill>
                <a:latin typeface="system-ui"/>
              </a:rPr>
              <a:t>,</a:t>
            </a:r>
            <a:br>
              <a:rPr lang="en-GB" dirty="0">
                <a:solidFill>
                  <a:srgbClr val="000000"/>
                </a:solidFill>
                <a:latin typeface="system-ui"/>
              </a:rPr>
            </a:br>
            <a:r>
              <a:rPr lang="en-GB" cap="small" dirty="0">
                <a:solidFill>
                  <a:srgbClr val="000000"/>
                </a:solidFill>
                <a:latin typeface="system-ui"/>
              </a:rPr>
              <a:t>In the midst of the congregation I will sing Your praise</a:t>
            </a:r>
            <a:r>
              <a:rPr lang="en-GB" dirty="0">
                <a:solidFill>
                  <a:srgbClr val="000000"/>
                </a:solidFill>
                <a:latin typeface="system-ui"/>
              </a:rPr>
              <a:t>.”</a:t>
            </a:r>
          </a:p>
          <a:p>
            <a:r>
              <a:rPr lang="en-GB" dirty="0" smtClean="0">
                <a:solidFill>
                  <a:srgbClr val="000000"/>
                </a:solidFill>
                <a:latin typeface="system-ui"/>
              </a:rPr>
              <a:t>And </a:t>
            </a:r>
            <a:r>
              <a:rPr lang="en-GB" dirty="0">
                <a:solidFill>
                  <a:srgbClr val="000000"/>
                </a:solidFill>
                <a:latin typeface="system-ui"/>
              </a:rPr>
              <a:t>again</a:t>
            </a:r>
            <a:r>
              <a:rPr lang="en-GB" dirty="0" smtClean="0">
                <a:solidFill>
                  <a:srgbClr val="000000"/>
                </a:solidFill>
                <a:latin typeface="system-ui"/>
              </a:rPr>
              <a:t>, “</a:t>
            </a:r>
            <a:r>
              <a:rPr lang="en-GB" dirty="0">
                <a:solidFill>
                  <a:srgbClr val="000000"/>
                </a:solidFill>
                <a:latin typeface="system-ui"/>
              </a:rPr>
              <a:t>I </a:t>
            </a:r>
            <a:r>
              <a:rPr lang="en-GB" cap="small" dirty="0">
                <a:solidFill>
                  <a:srgbClr val="000000"/>
                </a:solidFill>
                <a:latin typeface="system-ui"/>
              </a:rPr>
              <a:t>will put My trust in Him</a:t>
            </a:r>
            <a:r>
              <a:rPr lang="en-GB" dirty="0">
                <a:solidFill>
                  <a:srgbClr val="000000"/>
                </a:solidFill>
                <a:latin typeface="system-ui"/>
              </a:rPr>
              <a:t>.”</a:t>
            </a:r>
          </a:p>
          <a:p>
            <a:r>
              <a:rPr lang="en-GB" dirty="0">
                <a:solidFill>
                  <a:srgbClr val="000000"/>
                </a:solidFill>
                <a:latin typeface="system-ui"/>
              </a:rPr>
              <a:t>And again</a:t>
            </a:r>
            <a:r>
              <a:rPr lang="en-GB" dirty="0" smtClean="0">
                <a:solidFill>
                  <a:srgbClr val="000000"/>
                </a:solidFill>
                <a:latin typeface="system-ui"/>
              </a:rPr>
              <a:t>, “</a:t>
            </a:r>
            <a:r>
              <a:rPr lang="en-GB" cap="small" dirty="0">
                <a:solidFill>
                  <a:srgbClr val="000000"/>
                </a:solidFill>
                <a:latin typeface="system-ui"/>
              </a:rPr>
              <a:t>Behold</a:t>
            </a:r>
            <a:r>
              <a:rPr lang="en-GB" dirty="0">
                <a:solidFill>
                  <a:srgbClr val="000000"/>
                </a:solidFill>
                <a:latin typeface="system-ui"/>
              </a:rPr>
              <a:t>, I </a:t>
            </a:r>
            <a:r>
              <a:rPr lang="en-GB" cap="small" dirty="0">
                <a:solidFill>
                  <a:srgbClr val="000000"/>
                </a:solidFill>
                <a:latin typeface="system-ui"/>
              </a:rPr>
              <a:t>and the children whom God has given Me</a:t>
            </a:r>
            <a:r>
              <a:rPr lang="en-GB" dirty="0">
                <a:solidFill>
                  <a:srgbClr val="000000"/>
                </a:solidFill>
                <a:latin typeface="system-ui"/>
              </a:rPr>
              <a:t>.”</a:t>
            </a:r>
          </a:p>
          <a:p>
            <a:r>
              <a:rPr lang="en-GB" b="1" dirty="0" smtClean="0">
                <a:solidFill>
                  <a:srgbClr val="000000"/>
                </a:solidFill>
                <a:latin typeface="system-ui"/>
              </a:rPr>
              <a:t>Therefore</a:t>
            </a:r>
            <a:r>
              <a:rPr lang="en-GB" b="1" dirty="0">
                <a:solidFill>
                  <a:srgbClr val="000000"/>
                </a:solidFill>
                <a:latin typeface="system-ui"/>
              </a:rPr>
              <a:t>, since the children share in </a:t>
            </a:r>
            <a:r>
              <a:rPr lang="en-GB" b="1" dirty="0" smtClean="0">
                <a:solidFill>
                  <a:srgbClr val="000000"/>
                </a:solidFill>
                <a:latin typeface="system-ui"/>
              </a:rPr>
              <a:t>flesh </a:t>
            </a:r>
            <a:r>
              <a:rPr lang="en-GB" b="1" dirty="0">
                <a:solidFill>
                  <a:srgbClr val="000000"/>
                </a:solidFill>
                <a:latin typeface="system-ui"/>
              </a:rPr>
              <a:t>and blood, He Himself likewise also partook of the same, that through death He might render powerless him who had the power of death, that is, the devil, </a:t>
            </a:r>
            <a:r>
              <a:rPr lang="en-GB" b="1" dirty="0" smtClean="0">
                <a:solidFill>
                  <a:srgbClr val="000000"/>
                </a:solidFill>
                <a:latin typeface="system-ui"/>
              </a:rPr>
              <a:t>and </a:t>
            </a:r>
            <a:r>
              <a:rPr lang="en-GB" b="1" dirty="0">
                <a:solidFill>
                  <a:srgbClr val="000000"/>
                </a:solidFill>
                <a:latin typeface="system-ui"/>
              </a:rPr>
              <a:t>might free those who through fear of death were subject to slavery all their lives.</a:t>
            </a:r>
            <a:r>
              <a:rPr lang="en-GB" dirty="0">
                <a:solidFill>
                  <a:srgbClr val="000000"/>
                </a:solidFill>
                <a:latin typeface="system-ui"/>
              </a:rPr>
              <a:t> </a:t>
            </a:r>
            <a:r>
              <a:rPr lang="en-GB" dirty="0" smtClean="0">
                <a:solidFill>
                  <a:srgbClr val="000000"/>
                </a:solidFill>
                <a:latin typeface="system-ui"/>
              </a:rPr>
              <a:t>For </a:t>
            </a:r>
            <a:r>
              <a:rPr lang="en-GB" dirty="0">
                <a:solidFill>
                  <a:srgbClr val="000000"/>
                </a:solidFill>
                <a:latin typeface="system-ui"/>
              </a:rPr>
              <a:t>assuredly He does not </a:t>
            </a:r>
            <a:r>
              <a:rPr lang="en-GB" dirty="0" smtClean="0">
                <a:solidFill>
                  <a:srgbClr val="000000"/>
                </a:solidFill>
                <a:latin typeface="system-ui"/>
              </a:rPr>
              <a:t>give </a:t>
            </a:r>
            <a:r>
              <a:rPr lang="en-GB" dirty="0">
                <a:solidFill>
                  <a:srgbClr val="000000"/>
                </a:solidFill>
                <a:latin typeface="system-ui"/>
              </a:rPr>
              <a:t>help to angels, but He gives help to the </a:t>
            </a:r>
            <a:r>
              <a:rPr lang="en-GB" dirty="0" smtClean="0">
                <a:solidFill>
                  <a:srgbClr val="000000"/>
                </a:solidFill>
                <a:latin typeface="system-ui"/>
              </a:rPr>
              <a:t>descendant </a:t>
            </a:r>
            <a:r>
              <a:rPr lang="en-GB" dirty="0">
                <a:solidFill>
                  <a:srgbClr val="000000"/>
                </a:solidFill>
                <a:latin typeface="system-ui"/>
              </a:rPr>
              <a:t>of Abraham. </a:t>
            </a:r>
            <a:r>
              <a:rPr lang="en-GB" dirty="0" smtClean="0">
                <a:solidFill>
                  <a:srgbClr val="000000"/>
                </a:solidFill>
                <a:latin typeface="system-ui"/>
              </a:rPr>
              <a:t>Therefore</a:t>
            </a:r>
            <a:r>
              <a:rPr lang="en-GB" dirty="0">
                <a:solidFill>
                  <a:srgbClr val="000000"/>
                </a:solidFill>
                <a:latin typeface="system-ui"/>
              </a:rPr>
              <a:t>, </a:t>
            </a:r>
            <a:r>
              <a:rPr lang="en-GB" b="1" dirty="0">
                <a:solidFill>
                  <a:srgbClr val="000000"/>
                </a:solidFill>
                <a:latin typeface="system-ui"/>
              </a:rPr>
              <a:t>He </a:t>
            </a:r>
            <a:r>
              <a:rPr lang="en-GB" b="1" dirty="0" smtClean="0">
                <a:solidFill>
                  <a:srgbClr val="000000"/>
                </a:solidFill>
                <a:latin typeface="system-ui"/>
              </a:rPr>
              <a:t>had</a:t>
            </a:r>
            <a:r>
              <a:rPr lang="en-GB" b="1" dirty="0">
                <a:solidFill>
                  <a:srgbClr val="000000"/>
                </a:solidFill>
                <a:latin typeface="system-ui"/>
              </a:rPr>
              <a:t> to be made like His brethren in all things</a:t>
            </a:r>
            <a:r>
              <a:rPr lang="en-GB" dirty="0">
                <a:solidFill>
                  <a:srgbClr val="000000"/>
                </a:solidFill>
                <a:latin typeface="system-ui"/>
              </a:rPr>
              <a:t>, so that He might become </a:t>
            </a:r>
            <a:r>
              <a:rPr lang="en-GB" b="1" dirty="0">
                <a:solidFill>
                  <a:srgbClr val="000000"/>
                </a:solidFill>
                <a:latin typeface="system-ui"/>
              </a:rPr>
              <a:t>a merciful and faithful high priest in things pertaining to God, to make propitiation for the sins of the </a:t>
            </a:r>
            <a:r>
              <a:rPr lang="en-GB" b="1" dirty="0" smtClean="0">
                <a:solidFill>
                  <a:srgbClr val="000000"/>
                </a:solidFill>
                <a:latin typeface="system-ui"/>
              </a:rPr>
              <a:t>people</a:t>
            </a:r>
            <a:r>
              <a:rPr lang="en-GB" dirty="0" smtClean="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For </a:t>
            </a:r>
            <a:r>
              <a:rPr lang="en-GB" dirty="0">
                <a:solidFill>
                  <a:srgbClr val="000000"/>
                </a:solidFill>
                <a:latin typeface="system-ui"/>
              </a:rPr>
              <a:t>since </a:t>
            </a:r>
            <a:r>
              <a:rPr lang="en-GB" b="1" dirty="0">
                <a:solidFill>
                  <a:srgbClr val="000000"/>
                </a:solidFill>
                <a:latin typeface="system-ui"/>
              </a:rPr>
              <a:t>He Himself was tempted </a:t>
            </a:r>
            <a:r>
              <a:rPr lang="en-GB" dirty="0">
                <a:solidFill>
                  <a:srgbClr val="000000"/>
                </a:solidFill>
                <a:latin typeface="system-ui"/>
              </a:rPr>
              <a:t>in that which He has suffered, </a:t>
            </a:r>
            <a:r>
              <a:rPr lang="en-GB" b="1" dirty="0">
                <a:solidFill>
                  <a:srgbClr val="000000"/>
                </a:solidFill>
                <a:latin typeface="system-ui"/>
              </a:rPr>
              <a:t>He is able to come to the aid of those who are tempted</a:t>
            </a:r>
            <a:r>
              <a:rPr lang="en-GB" dirty="0" smtClean="0">
                <a:solidFill>
                  <a:srgbClr val="000000"/>
                </a:solidFill>
                <a:latin typeface="system-ui"/>
              </a:rPr>
              <a:t>. Heb. 2:9-18</a:t>
            </a:r>
            <a:endParaRPr lang="en-GB" b="0" i="0" dirty="0">
              <a:solidFill>
                <a:srgbClr val="000000"/>
              </a:solidFill>
              <a:effectLst/>
              <a:latin typeface="system-ui"/>
            </a:endParaRPr>
          </a:p>
        </p:txBody>
      </p:sp>
      <p:sp>
        <p:nvSpPr>
          <p:cNvPr id="3" name="TextBox 2"/>
          <p:cNvSpPr txBox="1"/>
          <p:nvPr/>
        </p:nvSpPr>
        <p:spPr>
          <a:xfrm>
            <a:off x="873211" y="164757"/>
            <a:ext cx="6779420" cy="523220"/>
          </a:xfrm>
          <a:prstGeom prst="rect">
            <a:avLst/>
          </a:prstGeom>
          <a:noFill/>
        </p:spPr>
        <p:txBody>
          <a:bodyPr wrap="none" rtlCol="0">
            <a:spAutoFit/>
          </a:bodyPr>
          <a:lstStyle/>
          <a:p>
            <a:r>
              <a:rPr lang="en-GB" sz="2800" b="1" dirty="0" smtClean="0">
                <a:latin typeface="system-ui"/>
              </a:rPr>
              <a:t>Jesus became our Kinsman Redeemer</a:t>
            </a:r>
            <a:endParaRPr lang="en-GB" sz="2800" b="1" dirty="0">
              <a:latin typeface="system-ui"/>
            </a:endParaRPr>
          </a:p>
        </p:txBody>
      </p:sp>
    </p:spTree>
    <p:extLst>
      <p:ext uri="{BB962C8B-B14F-4D97-AF65-F5344CB8AC3E}">
        <p14:creationId xmlns:p14="http://schemas.microsoft.com/office/powerpoint/2010/main" val="2064543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900" y="1470869"/>
            <a:ext cx="6096000" cy="4708981"/>
          </a:xfrm>
          <a:prstGeom prst="rect">
            <a:avLst/>
          </a:prstGeom>
        </p:spPr>
        <p:txBody>
          <a:bodyPr>
            <a:spAutoFit/>
          </a:bodyPr>
          <a:lstStyle/>
          <a:p>
            <a:r>
              <a:rPr lang="en-GB" b="1" baseline="30000" dirty="0">
                <a:solidFill>
                  <a:srgbClr val="000000"/>
                </a:solidFill>
                <a:latin typeface="system-ui"/>
              </a:rPr>
              <a:t> </a:t>
            </a:r>
            <a:r>
              <a:rPr lang="en-GB" dirty="0">
                <a:solidFill>
                  <a:srgbClr val="000000"/>
                </a:solidFill>
                <a:latin typeface="system-ui"/>
              </a:rPr>
              <a:t>He came to Nazareth, where he had been brought up. He entered, as was his custom, into the synagogue on the Sabbath day, and stood up to read. </a:t>
            </a:r>
            <a:r>
              <a:rPr lang="en-GB" dirty="0" smtClean="0">
                <a:solidFill>
                  <a:srgbClr val="000000"/>
                </a:solidFill>
                <a:latin typeface="system-ui"/>
              </a:rPr>
              <a:t>The </a:t>
            </a:r>
            <a:r>
              <a:rPr lang="en-GB" dirty="0">
                <a:solidFill>
                  <a:srgbClr val="000000"/>
                </a:solidFill>
                <a:latin typeface="system-ui"/>
              </a:rPr>
              <a:t>book of the prophet Isaiah was handed to him. He opened the book, and found the place where it was written,</a:t>
            </a:r>
          </a:p>
          <a:p>
            <a:r>
              <a:rPr lang="en-GB" b="1" dirty="0" smtClean="0">
                <a:solidFill>
                  <a:srgbClr val="000000"/>
                </a:solidFill>
                <a:latin typeface="system-ui"/>
              </a:rPr>
              <a:t>“</a:t>
            </a:r>
            <a:r>
              <a:rPr lang="en-GB" b="1" dirty="0">
                <a:solidFill>
                  <a:srgbClr val="000000"/>
                </a:solidFill>
                <a:latin typeface="system-ui"/>
              </a:rPr>
              <a:t>The Spirit of the Lord is on </a:t>
            </a:r>
            <a:r>
              <a:rPr lang="en-GB" b="1" dirty="0" smtClean="0">
                <a:solidFill>
                  <a:srgbClr val="000000"/>
                </a:solidFill>
                <a:latin typeface="system-ui"/>
              </a:rPr>
              <a:t>me, because </a:t>
            </a:r>
            <a:r>
              <a:rPr lang="en-GB" b="1" dirty="0">
                <a:solidFill>
                  <a:srgbClr val="000000"/>
                </a:solidFill>
                <a:latin typeface="system-ui"/>
              </a:rPr>
              <a:t>he has anointed me to preach good news to the poor.</a:t>
            </a:r>
            <a:br>
              <a:rPr lang="en-GB" b="1" dirty="0">
                <a:solidFill>
                  <a:srgbClr val="000000"/>
                </a:solidFill>
                <a:latin typeface="system-ui"/>
              </a:rPr>
            </a:br>
            <a:r>
              <a:rPr lang="en-GB" b="1" dirty="0">
                <a:solidFill>
                  <a:srgbClr val="000000"/>
                </a:solidFill>
                <a:latin typeface="system-ui"/>
              </a:rPr>
              <a:t>He has sent me to heal the broken </a:t>
            </a:r>
            <a:r>
              <a:rPr lang="en-GB" b="1" dirty="0" smtClean="0">
                <a:solidFill>
                  <a:srgbClr val="000000"/>
                </a:solidFill>
                <a:latin typeface="system-ui"/>
              </a:rPr>
              <a:t>hearted, to </a:t>
            </a:r>
            <a:r>
              <a:rPr lang="en-GB" b="1" dirty="0">
                <a:solidFill>
                  <a:srgbClr val="000000"/>
                </a:solidFill>
                <a:latin typeface="system-ui"/>
              </a:rPr>
              <a:t>proclaim release to the </a:t>
            </a:r>
            <a:r>
              <a:rPr lang="en-GB" b="1" dirty="0" smtClean="0">
                <a:solidFill>
                  <a:srgbClr val="000000"/>
                </a:solidFill>
                <a:latin typeface="system-ui"/>
              </a:rPr>
              <a:t>captives, recovering </a:t>
            </a:r>
            <a:r>
              <a:rPr lang="en-GB" b="1" dirty="0">
                <a:solidFill>
                  <a:srgbClr val="000000"/>
                </a:solidFill>
                <a:latin typeface="system-ui"/>
              </a:rPr>
              <a:t>of sight to the blind,</a:t>
            </a:r>
            <a:br>
              <a:rPr lang="en-GB" b="1" dirty="0">
                <a:solidFill>
                  <a:srgbClr val="000000"/>
                </a:solidFill>
                <a:latin typeface="system-ui"/>
              </a:rPr>
            </a:br>
            <a:r>
              <a:rPr lang="en-GB" b="1" dirty="0" smtClean="0">
                <a:solidFill>
                  <a:srgbClr val="000000"/>
                </a:solidFill>
                <a:latin typeface="system-ui"/>
              </a:rPr>
              <a:t>to </a:t>
            </a:r>
            <a:r>
              <a:rPr lang="en-GB" b="1" dirty="0">
                <a:solidFill>
                  <a:srgbClr val="000000"/>
                </a:solidFill>
                <a:latin typeface="system-ui"/>
              </a:rPr>
              <a:t>deliver those who are crushed,</a:t>
            </a:r>
            <a:br>
              <a:rPr lang="en-GB" b="1" dirty="0">
                <a:solidFill>
                  <a:srgbClr val="000000"/>
                </a:solidFill>
                <a:latin typeface="system-ui"/>
              </a:rPr>
            </a:br>
            <a:r>
              <a:rPr lang="en-GB" b="1" dirty="0" smtClean="0">
                <a:solidFill>
                  <a:srgbClr val="000000"/>
                </a:solidFill>
                <a:latin typeface="system-ui"/>
              </a:rPr>
              <a:t>and </a:t>
            </a:r>
            <a:r>
              <a:rPr lang="en-GB" b="1" dirty="0">
                <a:solidFill>
                  <a:srgbClr val="000000"/>
                </a:solidFill>
                <a:latin typeface="system-ui"/>
              </a:rPr>
              <a:t>to proclaim the acceptable year of the Lord</a:t>
            </a:r>
            <a:r>
              <a:rPr lang="en-GB" b="1" dirty="0" smtClean="0">
                <a:solidFill>
                  <a:srgbClr val="000000"/>
                </a:solidFill>
                <a:latin typeface="system-ui"/>
              </a:rPr>
              <a:t>.”</a:t>
            </a:r>
            <a:r>
              <a:rPr lang="en-GB" b="1" baseline="30000" dirty="0">
                <a:solidFill>
                  <a:srgbClr val="000000"/>
                </a:solidFill>
                <a:latin typeface="system-ui"/>
              </a:rPr>
              <a:t> </a:t>
            </a:r>
            <a:endParaRPr lang="en-GB" b="1" baseline="30000" dirty="0" smtClean="0">
              <a:solidFill>
                <a:srgbClr val="000000"/>
              </a:solidFill>
              <a:latin typeface="system-ui"/>
            </a:endParaRPr>
          </a:p>
          <a:p>
            <a:endParaRPr lang="en-GB" b="1" baseline="30000" dirty="0">
              <a:solidFill>
                <a:srgbClr val="000000"/>
              </a:solidFill>
              <a:latin typeface="system-ui"/>
            </a:endParaRPr>
          </a:p>
          <a:p>
            <a:r>
              <a:rPr lang="en-GB" dirty="0" smtClean="0">
                <a:solidFill>
                  <a:srgbClr val="000000"/>
                </a:solidFill>
                <a:latin typeface="system-ui"/>
              </a:rPr>
              <a:t>He </a:t>
            </a:r>
            <a:r>
              <a:rPr lang="en-GB" dirty="0">
                <a:solidFill>
                  <a:srgbClr val="000000"/>
                </a:solidFill>
                <a:latin typeface="system-ui"/>
              </a:rPr>
              <a:t>closed the book, gave it back to the attendant, and sat down. The eyes of all in the synagogue were fastened on him. </a:t>
            </a:r>
            <a:r>
              <a:rPr lang="en-GB" dirty="0" smtClean="0">
                <a:solidFill>
                  <a:srgbClr val="000000"/>
                </a:solidFill>
                <a:latin typeface="system-ui"/>
              </a:rPr>
              <a:t>He </a:t>
            </a:r>
            <a:r>
              <a:rPr lang="en-GB" dirty="0">
                <a:solidFill>
                  <a:srgbClr val="000000"/>
                </a:solidFill>
                <a:latin typeface="system-ui"/>
              </a:rPr>
              <a:t>began to tell them, </a:t>
            </a:r>
            <a:r>
              <a:rPr lang="en-GB" b="1" dirty="0">
                <a:solidFill>
                  <a:srgbClr val="000000"/>
                </a:solidFill>
                <a:latin typeface="system-ui"/>
              </a:rPr>
              <a:t>“Today, this Scripture has been fulfilled in your hearing</a:t>
            </a:r>
            <a:r>
              <a:rPr lang="en-GB" b="1" dirty="0" smtClean="0">
                <a:solidFill>
                  <a:srgbClr val="000000"/>
                </a:solidFill>
                <a:latin typeface="system-ui"/>
              </a:rPr>
              <a:t>.” </a:t>
            </a:r>
            <a:r>
              <a:rPr lang="en-GB" dirty="0" smtClean="0">
                <a:solidFill>
                  <a:srgbClr val="000000"/>
                </a:solidFill>
                <a:latin typeface="system-ui"/>
              </a:rPr>
              <a:t>Luke 4:16-21</a:t>
            </a:r>
            <a:endParaRPr lang="en-GB" b="0" i="0" dirty="0">
              <a:solidFill>
                <a:srgbClr val="000000"/>
              </a:solidFill>
              <a:effectLst/>
              <a:latin typeface="system-ui"/>
            </a:endParaRPr>
          </a:p>
        </p:txBody>
      </p:sp>
      <p:sp>
        <p:nvSpPr>
          <p:cNvPr id="3" name="TextBox 2"/>
          <p:cNvSpPr txBox="1"/>
          <p:nvPr/>
        </p:nvSpPr>
        <p:spPr>
          <a:xfrm>
            <a:off x="2686050" y="523875"/>
            <a:ext cx="1423788" cy="523220"/>
          </a:xfrm>
          <a:prstGeom prst="rect">
            <a:avLst/>
          </a:prstGeom>
          <a:noFill/>
        </p:spPr>
        <p:txBody>
          <a:bodyPr wrap="none" rtlCol="0">
            <a:spAutoFit/>
          </a:bodyPr>
          <a:lstStyle/>
          <a:p>
            <a:r>
              <a:rPr lang="en-GB" sz="2800" b="1" dirty="0" smtClean="0">
                <a:latin typeface="system-ui"/>
              </a:rPr>
              <a:t>Jubilee</a:t>
            </a:r>
            <a:endParaRPr lang="en-GB" sz="2800" b="1" dirty="0">
              <a:latin typeface="system-ui"/>
            </a:endParaRPr>
          </a:p>
        </p:txBody>
      </p:sp>
    </p:spTree>
    <p:extLst>
      <p:ext uri="{BB962C8B-B14F-4D97-AF65-F5344CB8AC3E}">
        <p14:creationId xmlns:p14="http://schemas.microsoft.com/office/powerpoint/2010/main" val="1468334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703" y="1411928"/>
            <a:ext cx="8377881" cy="923330"/>
          </a:xfrm>
          <a:prstGeom prst="rect">
            <a:avLst/>
          </a:prstGeom>
        </p:spPr>
        <p:txBody>
          <a:bodyPr wrap="square">
            <a:spAutoFit/>
          </a:bodyPr>
          <a:lstStyle/>
          <a:p>
            <a:r>
              <a:rPr lang="en-GB" dirty="0" smtClean="0">
                <a:solidFill>
                  <a:srgbClr val="000000"/>
                </a:solidFill>
                <a:latin typeface="system-ui"/>
              </a:rPr>
              <a:t>Whoever desires to be first among you shall be your bondservant, even </a:t>
            </a:r>
          </a:p>
          <a:p>
            <a:r>
              <a:rPr lang="en-GB" dirty="0" smtClean="0">
                <a:solidFill>
                  <a:srgbClr val="000000"/>
                </a:solidFill>
                <a:latin typeface="system-ui"/>
              </a:rPr>
              <a:t>as </a:t>
            </a:r>
            <a:r>
              <a:rPr lang="en-GB" b="1" dirty="0" smtClean="0">
                <a:solidFill>
                  <a:srgbClr val="000000"/>
                </a:solidFill>
                <a:latin typeface="system-ui"/>
              </a:rPr>
              <a:t>the Son of Man came </a:t>
            </a:r>
            <a:r>
              <a:rPr lang="en-GB" dirty="0" smtClean="0">
                <a:solidFill>
                  <a:srgbClr val="000000"/>
                </a:solidFill>
                <a:latin typeface="system-ui"/>
              </a:rPr>
              <a:t>not to be served, but to serve, and </a:t>
            </a:r>
            <a:r>
              <a:rPr lang="en-GB" b="1" dirty="0" smtClean="0">
                <a:solidFill>
                  <a:srgbClr val="000000"/>
                </a:solidFill>
                <a:latin typeface="system-ui"/>
              </a:rPr>
              <a:t>to give his </a:t>
            </a:r>
          </a:p>
          <a:p>
            <a:r>
              <a:rPr lang="en-GB" b="1" dirty="0" smtClean="0">
                <a:solidFill>
                  <a:srgbClr val="000000"/>
                </a:solidFill>
                <a:latin typeface="system-ui"/>
              </a:rPr>
              <a:t>life as a ransom for many</a:t>
            </a:r>
            <a:r>
              <a:rPr lang="en-GB" dirty="0" smtClean="0">
                <a:solidFill>
                  <a:srgbClr val="000000"/>
                </a:solidFill>
                <a:latin typeface="system-ui"/>
              </a:rPr>
              <a:t>.” Matt. 20:27-28</a:t>
            </a:r>
            <a:endParaRPr lang="en-GB" dirty="0">
              <a:solidFill>
                <a:prstClr val="black"/>
              </a:solidFill>
            </a:endParaRPr>
          </a:p>
        </p:txBody>
      </p:sp>
      <p:sp>
        <p:nvSpPr>
          <p:cNvPr id="3" name="Rectangle 2"/>
          <p:cNvSpPr/>
          <p:nvPr/>
        </p:nvSpPr>
        <p:spPr>
          <a:xfrm>
            <a:off x="370703" y="2890613"/>
            <a:ext cx="8377881" cy="2862322"/>
          </a:xfrm>
          <a:prstGeom prst="rect">
            <a:avLst/>
          </a:prstGeom>
        </p:spPr>
        <p:txBody>
          <a:bodyPr wrap="square">
            <a:spAutoFit/>
          </a:bodyPr>
          <a:lstStyle/>
          <a:p>
            <a:r>
              <a:rPr lang="en-GB" dirty="0">
                <a:solidFill>
                  <a:srgbClr val="000000"/>
                </a:solidFill>
                <a:latin typeface="system-ui"/>
              </a:rPr>
              <a:t>Have this in your mind, which was also in </a:t>
            </a:r>
            <a:r>
              <a:rPr lang="en-GB" b="1" dirty="0">
                <a:solidFill>
                  <a:srgbClr val="000000"/>
                </a:solidFill>
                <a:latin typeface="system-ui"/>
              </a:rPr>
              <a:t>Christ Jesus</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who, </a:t>
            </a:r>
            <a:r>
              <a:rPr lang="en-GB" b="1" dirty="0">
                <a:solidFill>
                  <a:srgbClr val="000000"/>
                </a:solidFill>
                <a:latin typeface="system-ui"/>
              </a:rPr>
              <a:t>existing </a:t>
            </a:r>
            <a:endParaRPr lang="en-GB" b="1" dirty="0" smtClean="0">
              <a:solidFill>
                <a:srgbClr val="000000"/>
              </a:solidFill>
              <a:latin typeface="system-ui"/>
            </a:endParaRPr>
          </a:p>
          <a:p>
            <a:r>
              <a:rPr lang="en-GB" b="1" dirty="0" smtClean="0">
                <a:solidFill>
                  <a:srgbClr val="000000"/>
                </a:solidFill>
                <a:latin typeface="system-ui"/>
              </a:rPr>
              <a:t>in </a:t>
            </a:r>
            <a:r>
              <a:rPr lang="en-GB" b="1" dirty="0">
                <a:solidFill>
                  <a:srgbClr val="000000"/>
                </a:solidFill>
                <a:latin typeface="system-ui"/>
              </a:rPr>
              <a:t>the form of God</a:t>
            </a:r>
            <a:r>
              <a:rPr lang="en-GB" dirty="0">
                <a:solidFill>
                  <a:srgbClr val="000000"/>
                </a:solidFill>
                <a:latin typeface="system-ui"/>
              </a:rPr>
              <a:t>, didn’t consider equality with God a thing to be </a:t>
            </a:r>
            <a:endParaRPr lang="en-GB" dirty="0" smtClean="0">
              <a:solidFill>
                <a:srgbClr val="000000"/>
              </a:solidFill>
              <a:latin typeface="system-ui"/>
            </a:endParaRPr>
          </a:p>
          <a:p>
            <a:r>
              <a:rPr lang="en-GB" dirty="0" smtClean="0">
                <a:solidFill>
                  <a:srgbClr val="000000"/>
                </a:solidFill>
                <a:latin typeface="system-ui"/>
              </a:rPr>
              <a:t>grasped</a:t>
            </a:r>
            <a:r>
              <a:rPr lang="en-GB" dirty="0">
                <a:solidFill>
                  <a:srgbClr val="000000"/>
                </a:solidFill>
                <a:latin typeface="system-ui"/>
              </a:rPr>
              <a:t>, </a:t>
            </a:r>
            <a:r>
              <a:rPr lang="en-GB" dirty="0" smtClean="0">
                <a:solidFill>
                  <a:srgbClr val="000000"/>
                </a:solidFill>
                <a:latin typeface="system-ui"/>
              </a:rPr>
              <a:t>but </a:t>
            </a:r>
            <a:r>
              <a:rPr lang="en-GB" dirty="0">
                <a:solidFill>
                  <a:srgbClr val="000000"/>
                </a:solidFill>
                <a:latin typeface="system-ui"/>
              </a:rPr>
              <a:t>emptied himself, taking the form of a </a:t>
            </a:r>
            <a:r>
              <a:rPr lang="en-GB" b="1" dirty="0">
                <a:solidFill>
                  <a:srgbClr val="000000"/>
                </a:solidFill>
                <a:latin typeface="system-ui"/>
              </a:rPr>
              <a:t>servant</a:t>
            </a:r>
            <a:r>
              <a:rPr lang="en-GB" dirty="0">
                <a:solidFill>
                  <a:srgbClr val="000000"/>
                </a:solidFill>
                <a:latin typeface="system-ui"/>
              </a:rPr>
              <a:t>, being made </a:t>
            </a:r>
            <a:endParaRPr lang="en-GB" dirty="0" smtClean="0">
              <a:solidFill>
                <a:srgbClr val="000000"/>
              </a:solidFill>
              <a:latin typeface="system-ui"/>
            </a:endParaRPr>
          </a:p>
          <a:p>
            <a:r>
              <a:rPr lang="en-GB" dirty="0" smtClean="0">
                <a:solidFill>
                  <a:srgbClr val="000000"/>
                </a:solidFill>
                <a:latin typeface="system-ui"/>
              </a:rPr>
              <a:t>in </a:t>
            </a:r>
            <a:r>
              <a:rPr lang="en-GB" dirty="0">
                <a:solidFill>
                  <a:srgbClr val="000000"/>
                </a:solidFill>
                <a:latin typeface="system-ui"/>
              </a:rPr>
              <a:t>the likeness of men. </a:t>
            </a:r>
            <a:r>
              <a:rPr lang="en-GB" dirty="0" smtClean="0">
                <a:solidFill>
                  <a:srgbClr val="000000"/>
                </a:solidFill>
                <a:latin typeface="system-ui"/>
              </a:rPr>
              <a:t>And </a:t>
            </a:r>
            <a:r>
              <a:rPr lang="en-GB" dirty="0">
                <a:solidFill>
                  <a:srgbClr val="000000"/>
                </a:solidFill>
                <a:latin typeface="system-ui"/>
              </a:rPr>
              <a:t>being found </a:t>
            </a:r>
            <a:r>
              <a:rPr lang="en-GB" b="1" dirty="0">
                <a:solidFill>
                  <a:srgbClr val="000000"/>
                </a:solidFill>
                <a:latin typeface="system-ui"/>
              </a:rPr>
              <a:t>in human form</a:t>
            </a:r>
            <a:r>
              <a:rPr lang="en-GB" dirty="0">
                <a:solidFill>
                  <a:srgbClr val="000000"/>
                </a:solidFill>
                <a:latin typeface="system-ui"/>
              </a:rPr>
              <a:t>, he </a:t>
            </a:r>
            <a:r>
              <a:rPr lang="en-GB" b="1" dirty="0">
                <a:solidFill>
                  <a:srgbClr val="000000"/>
                </a:solidFill>
                <a:latin typeface="system-ui"/>
              </a:rPr>
              <a:t>humbled </a:t>
            </a:r>
            <a:endParaRPr lang="en-GB" b="1" dirty="0" smtClean="0">
              <a:solidFill>
                <a:srgbClr val="000000"/>
              </a:solidFill>
              <a:latin typeface="system-ui"/>
            </a:endParaRPr>
          </a:p>
          <a:p>
            <a:r>
              <a:rPr lang="en-GB" b="1" dirty="0" smtClean="0">
                <a:solidFill>
                  <a:srgbClr val="000000"/>
                </a:solidFill>
                <a:latin typeface="system-ui"/>
              </a:rPr>
              <a:t>himself</a:t>
            </a:r>
            <a:r>
              <a:rPr lang="en-GB" dirty="0">
                <a:solidFill>
                  <a:srgbClr val="000000"/>
                </a:solidFill>
                <a:latin typeface="system-ui"/>
              </a:rPr>
              <a:t>, becoming </a:t>
            </a:r>
            <a:r>
              <a:rPr lang="en-GB" b="1" dirty="0">
                <a:solidFill>
                  <a:srgbClr val="000000"/>
                </a:solidFill>
                <a:latin typeface="system-ui"/>
              </a:rPr>
              <a:t>obedient to </a:t>
            </a:r>
            <a:r>
              <a:rPr lang="en-GB" dirty="0">
                <a:solidFill>
                  <a:srgbClr val="000000"/>
                </a:solidFill>
                <a:latin typeface="system-ui"/>
              </a:rPr>
              <a:t>the point of death, yes, </a:t>
            </a:r>
            <a:r>
              <a:rPr lang="en-GB" b="1" dirty="0">
                <a:solidFill>
                  <a:srgbClr val="000000"/>
                </a:solidFill>
                <a:latin typeface="system-ui"/>
              </a:rPr>
              <a:t>the death of the cross</a:t>
            </a:r>
            <a:r>
              <a:rPr lang="en-GB" dirty="0">
                <a:solidFill>
                  <a:srgbClr val="000000"/>
                </a:solidFill>
                <a:latin typeface="system-ui"/>
              </a:rPr>
              <a:t>. </a:t>
            </a:r>
            <a:r>
              <a:rPr lang="en-GB" dirty="0" smtClean="0">
                <a:solidFill>
                  <a:srgbClr val="000000"/>
                </a:solidFill>
                <a:latin typeface="system-ui"/>
              </a:rPr>
              <a:t>Therefore </a:t>
            </a:r>
            <a:r>
              <a:rPr lang="en-GB" b="1" dirty="0">
                <a:solidFill>
                  <a:srgbClr val="000000"/>
                </a:solidFill>
                <a:latin typeface="system-ui"/>
              </a:rPr>
              <a:t>God also highly exalted him</a:t>
            </a:r>
            <a:r>
              <a:rPr lang="en-GB" dirty="0">
                <a:solidFill>
                  <a:srgbClr val="000000"/>
                </a:solidFill>
                <a:latin typeface="system-ui"/>
              </a:rPr>
              <a:t>, and gave to him </a:t>
            </a:r>
            <a:r>
              <a:rPr lang="en-GB" b="1" dirty="0">
                <a:solidFill>
                  <a:srgbClr val="000000"/>
                </a:solidFill>
                <a:latin typeface="system-ui"/>
              </a:rPr>
              <a:t>the name which is above every name</a:t>
            </a:r>
            <a:r>
              <a:rPr lang="en-GB" dirty="0">
                <a:solidFill>
                  <a:srgbClr val="000000"/>
                </a:solidFill>
                <a:latin typeface="system-ui"/>
              </a:rPr>
              <a:t>, </a:t>
            </a:r>
            <a:r>
              <a:rPr lang="en-GB" dirty="0" smtClean="0">
                <a:solidFill>
                  <a:srgbClr val="000000"/>
                </a:solidFill>
                <a:latin typeface="system-ui"/>
              </a:rPr>
              <a:t>that </a:t>
            </a:r>
            <a:r>
              <a:rPr lang="en-GB" dirty="0">
                <a:solidFill>
                  <a:srgbClr val="000000"/>
                </a:solidFill>
                <a:latin typeface="system-ui"/>
              </a:rPr>
              <a:t>at the name of Jesus every knee should bow, of those in heaven, those on earth, and those under the earth, </a:t>
            </a:r>
            <a:r>
              <a:rPr lang="en-GB" dirty="0" smtClean="0">
                <a:solidFill>
                  <a:srgbClr val="000000"/>
                </a:solidFill>
                <a:latin typeface="system-ui"/>
              </a:rPr>
              <a:t>and </a:t>
            </a:r>
            <a:r>
              <a:rPr lang="en-GB" dirty="0">
                <a:solidFill>
                  <a:srgbClr val="000000"/>
                </a:solidFill>
                <a:latin typeface="system-ui"/>
              </a:rPr>
              <a:t>that every tongue should confess that </a:t>
            </a:r>
            <a:r>
              <a:rPr lang="en-GB" b="1" dirty="0">
                <a:solidFill>
                  <a:srgbClr val="000000"/>
                </a:solidFill>
                <a:latin typeface="system-ui"/>
              </a:rPr>
              <a:t>Jesus Christ is Lord, to the glory of God the </a:t>
            </a:r>
            <a:r>
              <a:rPr lang="en-GB" b="1" dirty="0" smtClean="0">
                <a:solidFill>
                  <a:srgbClr val="000000"/>
                </a:solidFill>
                <a:latin typeface="system-ui"/>
              </a:rPr>
              <a:t>Father</a:t>
            </a:r>
            <a:r>
              <a:rPr lang="en-GB" dirty="0" smtClean="0">
                <a:solidFill>
                  <a:srgbClr val="000000"/>
                </a:solidFill>
                <a:latin typeface="system-ui"/>
              </a:rPr>
              <a:t>. Phil. 2: 5-11</a:t>
            </a:r>
            <a:endParaRPr lang="en-GB" dirty="0"/>
          </a:p>
        </p:txBody>
      </p:sp>
      <p:sp>
        <p:nvSpPr>
          <p:cNvPr id="4" name="TextBox 3"/>
          <p:cNvSpPr txBox="1"/>
          <p:nvPr/>
        </p:nvSpPr>
        <p:spPr>
          <a:xfrm>
            <a:off x="182483" y="611031"/>
            <a:ext cx="7657866" cy="523220"/>
          </a:xfrm>
          <a:prstGeom prst="rect">
            <a:avLst/>
          </a:prstGeom>
          <a:noFill/>
        </p:spPr>
        <p:txBody>
          <a:bodyPr wrap="none" rtlCol="0">
            <a:spAutoFit/>
          </a:bodyPr>
          <a:lstStyle/>
          <a:p>
            <a:r>
              <a:rPr lang="en-GB" sz="2800" b="1" dirty="0" smtClean="0">
                <a:latin typeface="system-ui"/>
              </a:rPr>
              <a:t>Redemption was accomplished at the cross</a:t>
            </a:r>
            <a:endParaRPr lang="en-GB" sz="2800" b="1" dirty="0">
              <a:latin typeface="system-ui"/>
            </a:endParaRPr>
          </a:p>
        </p:txBody>
      </p:sp>
    </p:spTree>
    <p:extLst>
      <p:ext uri="{BB962C8B-B14F-4D97-AF65-F5344CB8AC3E}">
        <p14:creationId xmlns:p14="http://schemas.microsoft.com/office/powerpoint/2010/main" val="2974684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8055" y="148281"/>
            <a:ext cx="5698932" cy="523220"/>
          </a:xfrm>
          <a:prstGeom prst="rect">
            <a:avLst/>
          </a:prstGeom>
          <a:noFill/>
        </p:spPr>
        <p:txBody>
          <a:bodyPr wrap="none" rtlCol="0">
            <a:spAutoFit/>
          </a:bodyPr>
          <a:lstStyle/>
          <a:p>
            <a:r>
              <a:rPr lang="en-GB" sz="2800" b="1" dirty="0" smtClean="0">
                <a:latin typeface="system-ui"/>
              </a:rPr>
              <a:t>Worthy is the Lamb                      </a:t>
            </a:r>
            <a:endParaRPr lang="en-GB" sz="2800" b="1" dirty="0">
              <a:latin typeface="system-ui"/>
            </a:endParaRPr>
          </a:p>
        </p:txBody>
      </p:sp>
      <p:sp>
        <p:nvSpPr>
          <p:cNvPr id="3" name="Rectangle 2"/>
          <p:cNvSpPr/>
          <p:nvPr/>
        </p:nvSpPr>
        <p:spPr>
          <a:xfrm>
            <a:off x="398564" y="803340"/>
            <a:ext cx="8946292" cy="5632311"/>
          </a:xfrm>
          <a:prstGeom prst="rect">
            <a:avLst/>
          </a:prstGeom>
        </p:spPr>
        <p:txBody>
          <a:bodyPr wrap="square">
            <a:spAutoFit/>
          </a:bodyPr>
          <a:lstStyle/>
          <a:p>
            <a:r>
              <a:rPr lang="en-GB" dirty="0" smtClean="0">
                <a:solidFill>
                  <a:srgbClr val="000000"/>
                </a:solidFill>
                <a:latin typeface="system-ui"/>
              </a:rPr>
              <a:t>…</a:t>
            </a:r>
            <a:r>
              <a:rPr lang="en-GB" dirty="0">
                <a:solidFill>
                  <a:srgbClr val="000000"/>
                </a:solidFill>
                <a:latin typeface="system-ui"/>
              </a:rPr>
              <a:t> </a:t>
            </a:r>
            <a:r>
              <a:rPr lang="en-GB" b="1" dirty="0" smtClean="0">
                <a:solidFill>
                  <a:srgbClr val="000000"/>
                </a:solidFill>
                <a:latin typeface="system-ui"/>
              </a:rPr>
              <a:t>the </a:t>
            </a:r>
            <a:r>
              <a:rPr lang="en-GB" b="1" dirty="0">
                <a:solidFill>
                  <a:srgbClr val="000000"/>
                </a:solidFill>
                <a:latin typeface="system-ui"/>
              </a:rPr>
              <a:t>Lion who is of the tribe of Judah, the Root of David, has </a:t>
            </a:r>
            <a:endParaRPr lang="en-GB" b="1" dirty="0" smtClean="0">
              <a:solidFill>
                <a:srgbClr val="000000"/>
              </a:solidFill>
              <a:latin typeface="system-ui"/>
            </a:endParaRPr>
          </a:p>
          <a:p>
            <a:r>
              <a:rPr lang="en-GB" b="1" dirty="0" smtClean="0">
                <a:solidFill>
                  <a:srgbClr val="000000"/>
                </a:solidFill>
                <a:latin typeface="system-ui"/>
              </a:rPr>
              <a:t>overcome</a:t>
            </a:r>
            <a:r>
              <a:rPr lang="en-GB" dirty="0">
                <a:solidFill>
                  <a:srgbClr val="000000"/>
                </a:solidFill>
                <a:latin typeface="system-ui"/>
              </a:rPr>
              <a:t>: </a:t>
            </a:r>
            <a:r>
              <a:rPr lang="en-GB" b="1" dirty="0">
                <a:solidFill>
                  <a:srgbClr val="000000"/>
                </a:solidFill>
                <a:latin typeface="system-ui"/>
              </a:rPr>
              <a:t>he who opens the book and its seven seals.</a:t>
            </a:r>
            <a:r>
              <a:rPr lang="en-GB" dirty="0">
                <a:solidFill>
                  <a:srgbClr val="000000"/>
                </a:solidFill>
                <a:latin typeface="system-ui"/>
              </a:rPr>
              <a:t>” </a:t>
            </a:r>
            <a:r>
              <a:rPr lang="en-GB" dirty="0" smtClean="0">
                <a:solidFill>
                  <a:srgbClr val="000000"/>
                </a:solidFill>
                <a:latin typeface="system-ui"/>
              </a:rPr>
              <a:t>I </a:t>
            </a:r>
            <a:r>
              <a:rPr lang="en-GB" dirty="0">
                <a:solidFill>
                  <a:srgbClr val="000000"/>
                </a:solidFill>
                <a:latin typeface="system-ui"/>
              </a:rPr>
              <a:t>saw in </a:t>
            </a:r>
            <a:endParaRPr lang="en-GB" dirty="0" smtClean="0">
              <a:solidFill>
                <a:srgbClr val="000000"/>
              </a:solidFill>
              <a:latin typeface="system-ui"/>
            </a:endParaRPr>
          </a:p>
          <a:p>
            <a:r>
              <a:rPr lang="en-GB" dirty="0" smtClean="0">
                <a:solidFill>
                  <a:srgbClr val="000000"/>
                </a:solidFill>
                <a:latin typeface="system-ui"/>
              </a:rPr>
              <a:t>the </a:t>
            </a:r>
            <a:r>
              <a:rPr lang="en-GB" dirty="0">
                <a:solidFill>
                  <a:srgbClr val="000000"/>
                </a:solidFill>
                <a:latin typeface="system-ui"/>
              </a:rPr>
              <a:t>middle of the throne and of the four living creatures, and in the middle </a:t>
            </a:r>
            <a:endParaRPr lang="en-GB" dirty="0" smtClean="0">
              <a:solidFill>
                <a:srgbClr val="000000"/>
              </a:solidFill>
              <a:latin typeface="system-ui"/>
            </a:endParaRPr>
          </a:p>
          <a:p>
            <a:r>
              <a:rPr lang="en-GB" dirty="0" smtClean="0">
                <a:solidFill>
                  <a:srgbClr val="000000"/>
                </a:solidFill>
                <a:latin typeface="system-ui"/>
              </a:rPr>
              <a:t>of </a:t>
            </a:r>
            <a:r>
              <a:rPr lang="en-GB" dirty="0">
                <a:solidFill>
                  <a:srgbClr val="000000"/>
                </a:solidFill>
                <a:latin typeface="system-ui"/>
              </a:rPr>
              <a:t>the elders, </a:t>
            </a:r>
            <a:r>
              <a:rPr lang="en-GB" b="1" dirty="0">
                <a:solidFill>
                  <a:srgbClr val="000000"/>
                </a:solidFill>
                <a:latin typeface="system-ui"/>
              </a:rPr>
              <a:t>a Lamb standing, as though it had been slain, having </a:t>
            </a:r>
            <a:endParaRPr lang="en-GB" b="1" dirty="0" smtClean="0">
              <a:solidFill>
                <a:srgbClr val="000000"/>
              </a:solidFill>
              <a:latin typeface="system-ui"/>
            </a:endParaRPr>
          </a:p>
          <a:p>
            <a:r>
              <a:rPr lang="en-GB" b="1" dirty="0" smtClean="0">
                <a:solidFill>
                  <a:srgbClr val="000000"/>
                </a:solidFill>
                <a:latin typeface="system-ui"/>
              </a:rPr>
              <a:t>seven </a:t>
            </a:r>
            <a:r>
              <a:rPr lang="en-GB" b="1" dirty="0">
                <a:solidFill>
                  <a:srgbClr val="000000"/>
                </a:solidFill>
                <a:latin typeface="system-ui"/>
              </a:rPr>
              <a:t>horns and seven eyes</a:t>
            </a:r>
            <a:r>
              <a:rPr lang="en-GB" dirty="0">
                <a:solidFill>
                  <a:srgbClr val="000000"/>
                </a:solidFill>
                <a:latin typeface="system-ui"/>
              </a:rPr>
              <a:t>, which are the seven Spirits of God, sent </a:t>
            </a:r>
            <a:endParaRPr lang="en-GB" dirty="0" smtClean="0">
              <a:solidFill>
                <a:srgbClr val="000000"/>
              </a:solidFill>
              <a:latin typeface="system-ui"/>
            </a:endParaRPr>
          </a:p>
          <a:p>
            <a:r>
              <a:rPr lang="en-GB" dirty="0" smtClean="0">
                <a:solidFill>
                  <a:srgbClr val="000000"/>
                </a:solidFill>
                <a:latin typeface="system-ui"/>
              </a:rPr>
              <a:t>out </a:t>
            </a:r>
            <a:r>
              <a:rPr lang="en-GB" dirty="0">
                <a:solidFill>
                  <a:srgbClr val="000000"/>
                </a:solidFill>
                <a:latin typeface="system-ui"/>
              </a:rPr>
              <a:t>into all the earth. </a:t>
            </a:r>
            <a:r>
              <a:rPr lang="en-GB" dirty="0" smtClean="0">
                <a:solidFill>
                  <a:srgbClr val="000000"/>
                </a:solidFill>
                <a:latin typeface="system-ui"/>
              </a:rPr>
              <a:t>Then </a:t>
            </a:r>
            <a:r>
              <a:rPr lang="en-GB" dirty="0">
                <a:solidFill>
                  <a:srgbClr val="000000"/>
                </a:solidFill>
                <a:latin typeface="system-ui"/>
              </a:rPr>
              <a:t>he came, and he took it out of the right hand </a:t>
            </a:r>
            <a:endParaRPr lang="en-GB" dirty="0" smtClean="0">
              <a:solidFill>
                <a:srgbClr val="000000"/>
              </a:solidFill>
              <a:latin typeface="system-ui"/>
            </a:endParaRPr>
          </a:p>
          <a:p>
            <a:r>
              <a:rPr lang="en-GB" dirty="0" smtClean="0">
                <a:solidFill>
                  <a:srgbClr val="000000"/>
                </a:solidFill>
                <a:latin typeface="system-ui"/>
              </a:rPr>
              <a:t>of </a:t>
            </a:r>
            <a:r>
              <a:rPr lang="en-GB" dirty="0">
                <a:solidFill>
                  <a:srgbClr val="000000"/>
                </a:solidFill>
                <a:latin typeface="system-ui"/>
              </a:rPr>
              <a:t>him </a:t>
            </a:r>
            <a:r>
              <a:rPr lang="en-GB" dirty="0" smtClean="0">
                <a:solidFill>
                  <a:srgbClr val="000000"/>
                </a:solidFill>
                <a:latin typeface="system-ui"/>
              </a:rPr>
              <a:t>who </a:t>
            </a:r>
            <a:r>
              <a:rPr lang="en-GB" dirty="0">
                <a:solidFill>
                  <a:srgbClr val="000000"/>
                </a:solidFill>
                <a:latin typeface="system-ui"/>
              </a:rPr>
              <a:t>sat on the throne. </a:t>
            </a:r>
            <a:r>
              <a:rPr lang="en-GB" dirty="0" smtClean="0">
                <a:solidFill>
                  <a:srgbClr val="000000"/>
                </a:solidFill>
                <a:latin typeface="system-ui"/>
              </a:rPr>
              <a:t>Now </a:t>
            </a:r>
            <a:r>
              <a:rPr lang="en-GB" dirty="0">
                <a:solidFill>
                  <a:srgbClr val="000000"/>
                </a:solidFill>
                <a:latin typeface="system-ui"/>
              </a:rPr>
              <a:t>when he had taken the book, the four </a:t>
            </a:r>
            <a:endParaRPr lang="en-GB" dirty="0" smtClean="0">
              <a:solidFill>
                <a:srgbClr val="000000"/>
              </a:solidFill>
              <a:latin typeface="system-ui"/>
            </a:endParaRPr>
          </a:p>
          <a:p>
            <a:r>
              <a:rPr lang="en-GB" dirty="0" smtClean="0">
                <a:solidFill>
                  <a:srgbClr val="000000"/>
                </a:solidFill>
                <a:latin typeface="system-ui"/>
              </a:rPr>
              <a:t>living </a:t>
            </a:r>
            <a:r>
              <a:rPr lang="en-GB" dirty="0">
                <a:solidFill>
                  <a:srgbClr val="000000"/>
                </a:solidFill>
                <a:latin typeface="system-ui"/>
              </a:rPr>
              <a:t>creatures </a:t>
            </a:r>
            <a:r>
              <a:rPr lang="en-GB" dirty="0" smtClean="0">
                <a:solidFill>
                  <a:srgbClr val="000000"/>
                </a:solidFill>
                <a:latin typeface="system-ui"/>
              </a:rPr>
              <a:t>and </a:t>
            </a:r>
            <a:r>
              <a:rPr lang="en-GB" dirty="0">
                <a:solidFill>
                  <a:srgbClr val="000000"/>
                </a:solidFill>
                <a:latin typeface="system-ui"/>
              </a:rPr>
              <a:t>the twenty-four elders fell down before the Lamb, </a:t>
            </a:r>
            <a:endParaRPr lang="en-GB" dirty="0" smtClean="0">
              <a:solidFill>
                <a:srgbClr val="000000"/>
              </a:solidFill>
              <a:latin typeface="system-ui"/>
            </a:endParaRPr>
          </a:p>
          <a:p>
            <a:r>
              <a:rPr lang="en-GB" dirty="0" smtClean="0">
                <a:solidFill>
                  <a:srgbClr val="000000"/>
                </a:solidFill>
                <a:latin typeface="system-ui"/>
              </a:rPr>
              <a:t>each </a:t>
            </a:r>
            <a:r>
              <a:rPr lang="en-GB" dirty="0">
                <a:solidFill>
                  <a:srgbClr val="000000"/>
                </a:solidFill>
                <a:latin typeface="system-ui"/>
              </a:rPr>
              <a:t>one having a harp, and golden bowls full of incense, which are </a:t>
            </a:r>
            <a:endParaRPr lang="en-GB" dirty="0" smtClean="0">
              <a:solidFill>
                <a:srgbClr val="000000"/>
              </a:solidFill>
              <a:latin typeface="system-ui"/>
            </a:endParaRPr>
          </a:p>
          <a:p>
            <a:r>
              <a:rPr lang="en-GB" dirty="0" smtClean="0">
                <a:solidFill>
                  <a:srgbClr val="000000"/>
                </a:solidFill>
                <a:latin typeface="system-ui"/>
              </a:rPr>
              <a:t>the </a:t>
            </a:r>
            <a:r>
              <a:rPr lang="en-GB" dirty="0">
                <a:solidFill>
                  <a:srgbClr val="000000"/>
                </a:solidFill>
                <a:latin typeface="system-ui"/>
              </a:rPr>
              <a:t>prayers of the </a:t>
            </a:r>
            <a:r>
              <a:rPr lang="en-GB" dirty="0" smtClean="0">
                <a:solidFill>
                  <a:srgbClr val="000000"/>
                </a:solidFill>
                <a:latin typeface="system-ui"/>
              </a:rPr>
              <a:t>saints.</a:t>
            </a:r>
            <a:endParaRPr lang="en-GB" b="1" baseline="30000" dirty="0" smtClean="0">
              <a:solidFill>
                <a:srgbClr val="000000"/>
              </a:solidFill>
              <a:latin typeface="system-ui"/>
            </a:endParaRPr>
          </a:p>
          <a:p>
            <a:r>
              <a:rPr lang="en-GB" b="1" dirty="0" smtClean="0">
                <a:solidFill>
                  <a:srgbClr val="000000"/>
                </a:solidFill>
                <a:latin typeface="system-ui"/>
              </a:rPr>
              <a:t>They </a:t>
            </a:r>
            <a:r>
              <a:rPr lang="en-GB" b="1" dirty="0">
                <a:solidFill>
                  <a:srgbClr val="000000"/>
                </a:solidFill>
                <a:latin typeface="system-ui"/>
              </a:rPr>
              <a:t>sang a new song, saying</a:t>
            </a:r>
            <a:r>
              <a:rPr lang="en-GB" b="1" dirty="0" smtClean="0">
                <a:solidFill>
                  <a:srgbClr val="000000"/>
                </a:solidFill>
                <a:latin typeface="system-ui"/>
              </a:rPr>
              <a:t>, </a:t>
            </a:r>
          </a:p>
          <a:p>
            <a:r>
              <a:rPr lang="en-GB" b="1" dirty="0" smtClean="0">
                <a:solidFill>
                  <a:srgbClr val="000000"/>
                </a:solidFill>
                <a:latin typeface="system-ui"/>
              </a:rPr>
              <a:t>“</a:t>
            </a:r>
            <a:r>
              <a:rPr lang="en-GB" b="1" dirty="0">
                <a:solidFill>
                  <a:srgbClr val="000000"/>
                </a:solidFill>
                <a:latin typeface="system-ui"/>
              </a:rPr>
              <a:t>You are worthy to take the </a:t>
            </a:r>
            <a:r>
              <a:rPr lang="en-GB" b="1" dirty="0" smtClean="0">
                <a:solidFill>
                  <a:srgbClr val="000000"/>
                </a:solidFill>
                <a:latin typeface="system-ui"/>
              </a:rPr>
              <a:t>book and </a:t>
            </a:r>
            <a:r>
              <a:rPr lang="en-GB" b="1" dirty="0">
                <a:solidFill>
                  <a:srgbClr val="000000"/>
                </a:solidFill>
                <a:latin typeface="system-ui"/>
              </a:rPr>
              <a:t>to open its seals:</a:t>
            </a:r>
            <a:br>
              <a:rPr lang="en-GB" b="1" dirty="0">
                <a:solidFill>
                  <a:srgbClr val="000000"/>
                </a:solidFill>
                <a:latin typeface="system-ui"/>
              </a:rPr>
            </a:br>
            <a:r>
              <a:rPr lang="en-GB" b="1" dirty="0">
                <a:solidFill>
                  <a:srgbClr val="000000"/>
                </a:solidFill>
                <a:latin typeface="system-ui"/>
              </a:rPr>
              <a:t>for you were </a:t>
            </a:r>
            <a:r>
              <a:rPr lang="en-GB" b="1" dirty="0" smtClean="0">
                <a:solidFill>
                  <a:srgbClr val="000000"/>
                </a:solidFill>
                <a:latin typeface="system-ui"/>
              </a:rPr>
              <a:t>killed, and </a:t>
            </a:r>
            <a:r>
              <a:rPr lang="en-GB" b="1" dirty="0">
                <a:solidFill>
                  <a:srgbClr val="000000"/>
                </a:solidFill>
                <a:latin typeface="system-ui"/>
              </a:rPr>
              <a:t>bought us for God with your </a:t>
            </a:r>
            <a:r>
              <a:rPr lang="en-GB" b="1" dirty="0" smtClean="0">
                <a:solidFill>
                  <a:srgbClr val="000000"/>
                </a:solidFill>
                <a:latin typeface="system-ui"/>
              </a:rPr>
              <a:t>blood</a:t>
            </a:r>
            <a:r>
              <a:rPr lang="en-GB" b="1" dirty="0">
                <a:solidFill>
                  <a:srgbClr val="000000"/>
                </a:solidFill>
                <a:latin typeface="system-ui"/>
              </a:rPr>
              <a:t> out of every </a:t>
            </a:r>
            <a:endParaRPr lang="en-GB" b="1" dirty="0" smtClean="0">
              <a:solidFill>
                <a:srgbClr val="000000"/>
              </a:solidFill>
              <a:latin typeface="system-ui"/>
            </a:endParaRPr>
          </a:p>
          <a:p>
            <a:r>
              <a:rPr lang="en-GB" b="1" dirty="0" smtClean="0">
                <a:solidFill>
                  <a:srgbClr val="000000"/>
                </a:solidFill>
                <a:latin typeface="system-ui"/>
              </a:rPr>
              <a:t>tribe</a:t>
            </a:r>
            <a:r>
              <a:rPr lang="en-GB" b="1" dirty="0">
                <a:solidFill>
                  <a:srgbClr val="000000"/>
                </a:solidFill>
                <a:latin typeface="system-ui"/>
              </a:rPr>
              <a:t>, language, people, and </a:t>
            </a:r>
            <a:r>
              <a:rPr lang="en-GB" b="1" dirty="0" smtClean="0">
                <a:solidFill>
                  <a:srgbClr val="000000"/>
                </a:solidFill>
                <a:latin typeface="system-ui"/>
              </a:rPr>
              <a:t>nation, and </a:t>
            </a:r>
            <a:r>
              <a:rPr lang="en-GB" b="1" dirty="0">
                <a:solidFill>
                  <a:srgbClr val="000000"/>
                </a:solidFill>
                <a:latin typeface="system-ui"/>
              </a:rPr>
              <a:t>made us kings and priests to our </a:t>
            </a:r>
            <a:endParaRPr lang="en-GB" b="1" dirty="0" smtClean="0">
              <a:solidFill>
                <a:srgbClr val="000000"/>
              </a:solidFill>
              <a:latin typeface="system-ui"/>
            </a:endParaRPr>
          </a:p>
          <a:p>
            <a:r>
              <a:rPr lang="en-GB" b="1" dirty="0" smtClean="0">
                <a:solidFill>
                  <a:srgbClr val="000000"/>
                </a:solidFill>
                <a:latin typeface="system-ui"/>
              </a:rPr>
              <a:t>God, and </a:t>
            </a:r>
            <a:r>
              <a:rPr lang="en-GB" b="1" dirty="0">
                <a:solidFill>
                  <a:srgbClr val="000000"/>
                </a:solidFill>
                <a:latin typeface="system-ui"/>
              </a:rPr>
              <a:t>we will reign on the earth.”</a:t>
            </a:r>
          </a:p>
          <a:p>
            <a:r>
              <a:rPr lang="en-GB" b="1" baseline="30000" dirty="0">
                <a:solidFill>
                  <a:srgbClr val="000000"/>
                </a:solidFill>
                <a:latin typeface="system-ui"/>
              </a:rPr>
              <a:t> </a:t>
            </a:r>
            <a:r>
              <a:rPr lang="en-GB" dirty="0">
                <a:solidFill>
                  <a:srgbClr val="000000"/>
                </a:solidFill>
                <a:latin typeface="system-ui"/>
              </a:rPr>
              <a:t>I saw, and I heard something like a voice of many angels around the throne, the living creatures, and the elders. The number of them was ten thousands of ten thousands, and thousands of thousands</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saying with a loud voice</a:t>
            </a:r>
            <a:r>
              <a:rPr lang="en-GB" b="1" dirty="0">
                <a:solidFill>
                  <a:srgbClr val="000000"/>
                </a:solidFill>
                <a:latin typeface="system-ui"/>
              </a:rPr>
              <a:t>, “Worthy is the Lamb who has been killed </a:t>
            </a:r>
            <a:r>
              <a:rPr lang="en-GB" b="1" dirty="0" smtClean="0">
                <a:solidFill>
                  <a:srgbClr val="000000"/>
                </a:solidFill>
                <a:latin typeface="system-ui"/>
              </a:rPr>
              <a:t>[was slain] to </a:t>
            </a:r>
            <a:r>
              <a:rPr lang="en-GB" b="1" dirty="0">
                <a:solidFill>
                  <a:srgbClr val="000000"/>
                </a:solidFill>
                <a:latin typeface="system-ui"/>
              </a:rPr>
              <a:t>receive the power, wealth, wisdom, strength, </a:t>
            </a:r>
            <a:r>
              <a:rPr lang="en-GB" b="1" dirty="0" smtClean="0">
                <a:solidFill>
                  <a:srgbClr val="000000"/>
                </a:solidFill>
                <a:latin typeface="system-ui"/>
              </a:rPr>
              <a:t>honour</a:t>
            </a:r>
            <a:r>
              <a:rPr lang="en-GB" b="1" dirty="0">
                <a:solidFill>
                  <a:srgbClr val="000000"/>
                </a:solidFill>
                <a:latin typeface="system-ui"/>
              </a:rPr>
              <a:t>, glory, and blessing!”</a:t>
            </a:r>
            <a:endParaRPr lang="en-GB" b="1" i="0" dirty="0">
              <a:solidFill>
                <a:srgbClr val="000000"/>
              </a:solidFill>
              <a:effectLst/>
              <a:latin typeface="system-ui"/>
            </a:endParaRPr>
          </a:p>
        </p:txBody>
      </p:sp>
    </p:spTree>
    <p:extLst>
      <p:ext uri="{BB962C8B-B14F-4D97-AF65-F5344CB8AC3E}">
        <p14:creationId xmlns:p14="http://schemas.microsoft.com/office/powerpoint/2010/main" val="1075069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3975" y="1456968"/>
            <a:ext cx="6096000" cy="4801314"/>
          </a:xfrm>
          <a:prstGeom prst="rect">
            <a:avLst/>
          </a:prstGeom>
        </p:spPr>
        <p:txBody>
          <a:bodyPr>
            <a:spAutoFit/>
          </a:bodyPr>
          <a:lstStyle/>
          <a:p>
            <a:pPr lvl="0"/>
            <a:r>
              <a:rPr lang="en-GB" dirty="0">
                <a:solidFill>
                  <a:srgbClr val="000000"/>
                </a:solidFill>
                <a:latin typeface="system-ui"/>
              </a:rPr>
              <a:t>Now when they had departed, behold, an angel of the Lord appeared to </a:t>
            </a:r>
          </a:p>
          <a:p>
            <a:pPr lvl="0"/>
            <a:r>
              <a:rPr lang="en-GB" dirty="0">
                <a:solidFill>
                  <a:srgbClr val="000000"/>
                </a:solidFill>
                <a:latin typeface="system-ui"/>
              </a:rPr>
              <a:t>Joseph in a dream, saying, </a:t>
            </a:r>
            <a:r>
              <a:rPr lang="en-GB" b="1" dirty="0">
                <a:solidFill>
                  <a:srgbClr val="000000"/>
                </a:solidFill>
                <a:latin typeface="system-ui"/>
              </a:rPr>
              <a:t>“Arise and take the young child and his </a:t>
            </a:r>
          </a:p>
          <a:p>
            <a:pPr lvl="0"/>
            <a:r>
              <a:rPr lang="en-GB" b="1" dirty="0">
                <a:solidFill>
                  <a:srgbClr val="000000"/>
                </a:solidFill>
                <a:latin typeface="system-ui"/>
              </a:rPr>
              <a:t>mother, and flee into Egypt, and stay there until I tell you, for Herod </a:t>
            </a:r>
          </a:p>
          <a:p>
            <a:pPr lvl="0"/>
            <a:r>
              <a:rPr lang="en-GB" b="1" dirty="0">
                <a:solidFill>
                  <a:srgbClr val="000000"/>
                </a:solidFill>
                <a:latin typeface="system-ui"/>
              </a:rPr>
              <a:t>will seek the young child to destroy him.” </a:t>
            </a:r>
            <a:r>
              <a:rPr lang="en-GB" dirty="0">
                <a:solidFill>
                  <a:srgbClr val="000000"/>
                </a:solidFill>
                <a:latin typeface="system-ui"/>
              </a:rPr>
              <a:t>He arose and took the young </a:t>
            </a:r>
          </a:p>
          <a:p>
            <a:pPr lvl="0"/>
            <a:r>
              <a:rPr lang="en-GB" dirty="0">
                <a:solidFill>
                  <a:srgbClr val="000000"/>
                </a:solidFill>
                <a:latin typeface="system-ui"/>
              </a:rPr>
              <a:t>child and his mother by night and departed into Egypt, and was there until the death of Herod, that it might be fulfilled which was spoken by the Lord through the prophet, saying, “</a:t>
            </a:r>
            <a:r>
              <a:rPr lang="en-GB" b="1" dirty="0">
                <a:solidFill>
                  <a:srgbClr val="000000"/>
                </a:solidFill>
                <a:latin typeface="system-ui"/>
              </a:rPr>
              <a:t>Out of Egypt I called my son.” </a:t>
            </a:r>
            <a:r>
              <a:rPr lang="en-GB" dirty="0">
                <a:solidFill>
                  <a:srgbClr val="000000"/>
                </a:solidFill>
                <a:latin typeface="system-ui"/>
              </a:rPr>
              <a:t>… But </a:t>
            </a:r>
            <a:r>
              <a:rPr lang="en-GB" b="1" dirty="0">
                <a:solidFill>
                  <a:srgbClr val="000000"/>
                </a:solidFill>
                <a:latin typeface="system-ui"/>
              </a:rPr>
              <a:t>when Herod was dead</a:t>
            </a:r>
            <a:r>
              <a:rPr lang="en-GB" dirty="0">
                <a:solidFill>
                  <a:srgbClr val="000000"/>
                </a:solidFill>
                <a:latin typeface="system-ui"/>
              </a:rPr>
              <a:t>, behold, an angel of the Lord appeared in a dream to Joseph in Egypt, saying, </a:t>
            </a:r>
            <a:r>
              <a:rPr lang="en-GB" b="1" baseline="30000" dirty="0">
                <a:solidFill>
                  <a:srgbClr val="000000"/>
                </a:solidFill>
                <a:latin typeface="system-ui"/>
              </a:rPr>
              <a:t> </a:t>
            </a:r>
            <a:r>
              <a:rPr lang="en-GB" dirty="0">
                <a:solidFill>
                  <a:srgbClr val="000000"/>
                </a:solidFill>
                <a:latin typeface="system-ui"/>
              </a:rPr>
              <a:t>“Arise and take the young child and his mother, and go into the land of Israel, for </a:t>
            </a:r>
            <a:r>
              <a:rPr lang="en-GB" b="1" dirty="0">
                <a:solidFill>
                  <a:srgbClr val="000000"/>
                </a:solidFill>
                <a:latin typeface="system-ui"/>
              </a:rPr>
              <a:t>those who sought the young child’s life are dead</a:t>
            </a:r>
            <a:r>
              <a:rPr lang="en-GB" dirty="0">
                <a:solidFill>
                  <a:srgbClr val="000000"/>
                </a:solidFill>
                <a:latin typeface="system-ui"/>
              </a:rPr>
              <a:t>.” Matt. 2: 13-22</a:t>
            </a:r>
            <a:endParaRPr lang="en-GB" dirty="0">
              <a:solidFill>
                <a:prstClr val="black"/>
              </a:solidFill>
            </a:endParaRPr>
          </a:p>
        </p:txBody>
      </p:sp>
      <p:sp>
        <p:nvSpPr>
          <p:cNvPr id="3" name="Rectangle 2"/>
          <p:cNvSpPr/>
          <p:nvPr/>
        </p:nvSpPr>
        <p:spPr>
          <a:xfrm>
            <a:off x="1066800" y="142072"/>
            <a:ext cx="6096000" cy="954107"/>
          </a:xfrm>
          <a:prstGeom prst="rect">
            <a:avLst/>
          </a:prstGeom>
        </p:spPr>
        <p:txBody>
          <a:bodyPr>
            <a:spAutoFit/>
          </a:bodyPr>
          <a:lstStyle/>
          <a:p>
            <a:pPr lvl="0"/>
            <a:r>
              <a:rPr lang="en-GB" sz="2800" b="1" dirty="0">
                <a:solidFill>
                  <a:prstClr val="black"/>
                </a:solidFill>
                <a:latin typeface="system-ui"/>
              </a:rPr>
              <a:t>Redemption combined deliverance and judgement</a:t>
            </a:r>
          </a:p>
        </p:txBody>
      </p:sp>
    </p:spTree>
    <p:extLst>
      <p:ext uri="{BB962C8B-B14F-4D97-AF65-F5344CB8AC3E}">
        <p14:creationId xmlns:p14="http://schemas.microsoft.com/office/powerpoint/2010/main" val="1015057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424" y="2713184"/>
            <a:ext cx="9152237" cy="923330"/>
          </a:xfrm>
          <a:prstGeom prst="rect">
            <a:avLst/>
          </a:prstGeom>
        </p:spPr>
        <p:txBody>
          <a:bodyPr wrap="square">
            <a:spAutoFit/>
          </a:bodyPr>
          <a:lstStyle/>
          <a:p>
            <a:r>
              <a:rPr lang="en-GB" b="1" dirty="0" smtClean="0">
                <a:solidFill>
                  <a:srgbClr val="000000"/>
                </a:solidFill>
                <a:latin typeface="system-ui"/>
              </a:rPr>
              <a:t>Now </a:t>
            </a:r>
            <a:r>
              <a:rPr lang="en-GB" b="1" dirty="0">
                <a:solidFill>
                  <a:srgbClr val="000000"/>
                </a:solidFill>
                <a:latin typeface="system-ui"/>
              </a:rPr>
              <a:t>is the judgment of this world. Now the prince of this world </a:t>
            </a:r>
            <a:endParaRPr lang="en-GB" b="1" dirty="0" smtClean="0">
              <a:solidFill>
                <a:srgbClr val="000000"/>
              </a:solidFill>
              <a:latin typeface="system-ui"/>
            </a:endParaRPr>
          </a:p>
          <a:p>
            <a:r>
              <a:rPr lang="en-GB" b="1" dirty="0" smtClean="0">
                <a:solidFill>
                  <a:srgbClr val="000000"/>
                </a:solidFill>
                <a:latin typeface="system-ui"/>
              </a:rPr>
              <a:t>will </a:t>
            </a:r>
            <a:r>
              <a:rPr lang="en-GB" b="1" dirty="0">
                <a:solidFill>
                  <a:srgbClr val="000000"/>
                </a:solidFill>
                <a:latin typeface="system-ui"/>
              </a:rPr>
              <a:t>be cast out.</a:t>
            </a:r>
            <a:r>
              <a:rPr lang="en-GB" dirty="0">
                <a:solidFill>
                  <a:srgbClr val="000000"/>
                </a:solidFill>
                <a:latin typeface="system-ui"/>
              </a:rPr>
              <a:t> </a:t>
            </a:r>
            <a:r>
              <a:rPr lang="en-GB" dirty="0" smtClean="0">
                <a:solidFill>
                  <a:srgbClr val="000000"/>
                </a:solidFill>
                <a:latin typeface="system-ui"/>
              </a:rPr>
              <a:t>And </a:t>
            </a:r>
            <a:r>
              <a:rPr lang="en-GB" dirty="0">
                <a:solidFill>
                  <a:srgbClr val="000000"/>
                </a:solidFill>
                <a:latin typeface="system-ui"/>
              </a:rPr>
              <a:t>I, if I am lifted up from the earth, will draw all </a:t>
            </a:r>
            <a:r>
              <a:rPr lang="en-GB" dirty="0" smtClean="0">
                <a:solidFill>
                  <a:srgbClr val="000000"/>
                </a:solidFill>
                <a:latin typeface="system-ui"/>
              </a:rPr>
              <a:t>people</a:t>
            </a:r>
          </a:p>
          <a:p>
            <a:r>
              <a:rPr lang="en-GB" dirty="0" smtClean="0">
                <a:solidFill>
                  <a:srgbClr val="000000"/>
                </a:solidFill>
                <a:latin typeface="system-ui"/>
              </a:rPr>
              <a:t> </a:t>
            </a:r>
            <a:r>
              <a:rPr lang="en-GB" dirty="0">
                <a:solidFill>
                  <a:srgbClr val="000000"/>
                </a:solidFill>
                <a:latin typeface="system-ui"/>
              </a:rPr>
              <a:t>to myself</a:t>
            </a:r>
            <a:r>
              <a:rPr lang="en-GB" dirty="0" smtClean="0">
                <a:solidFill>
                  <a:srgbClr val="000000"/>
                </a:solidFill>
                <a:latin typeface="system-ui"/>
              </a:rPr>
              <a:t>.” John 12: 31-32</a:t>
            </a:r>
            <a:endParaRPr lang="en-GB" dirty="0"/>
          </a:p>
        </p:txBody>
      </p:sp>
      <p:sp>
        <p:nvSpPr>
          <p:cNvPr id="3" name="Rectangle 2"/>
          <p:cNvSpPr/>
          <p:nvPr/>
        </p:nvSpPr>
        <p:spPr>
          <a:xfrm>
            <a:off x="197450" y="3682995"/>
            <a:ext cx="9010136" cy="923330"/>
          </a:xfrm>
          <a:prstGeom prst="rect">
            <a:avLst/>
          </a:prstGeom>
        </p:spPr>
        <p:txBody>
          <a:bodyPr wrap="square">
            <a:spAutoFit/>
          </a:bodyPr>
          <a:lstStyle/>
          <a:p>
            <a:r>
              <a:rPr lang="en-GB" dirty="0">
                <a:solidFill>
                  <a:srgbClr val="000000"/>
                </a:solidFill>
                <a:latin typeface="system-ui"/>
              </a:rPr>
              <a:t> </a:t>
            </a:r>
            <a:r>
              <a:rPr lang="en-GB" dirty="0" smtClean="0">
                <a:solidFill>
                  <a:srgbClr val="000000"/>
                </a:solidFill>
                <a:latin typeface="system-ui"/>
              </a:rPr>
              <a:t>I </a:t>
            </a:r>
            <a:r>
              <a:rPr lang="en-GB" dirty="0">
                <a:solidFill>
                  <a:srgbClr val="000000"/>
                </a:solidFill>
                <a:latin typeface="system-ui"/>
              </a:rPr>
              <a:t>will no more speak much with you, for </a:t>
            </a:r>
            <a:r>
              <a:rPr lang="en-GB" b="1" dirty="0">
                <a:solidFill>
                  <a:srgbClr val="000000"/>
                </a:solidFill>
                <a:latin typeface="system-ui"/>
              </a:rPr>
              <a:t>the prince of the world </a:t>
            </a:r>
            <a:r>
              <a:rPr lang="en-GB" dirty="0">
                <a:solidFill>
                  <a:srgbClr val="000000"/>
                </a:solidFill>
                <a:latin typeface="system-ui"/>
              </a:rPr>
              <a:t>comes, </a:t>
            </a:r>
            <a:endParaRPr lang="en-GB" dirty="0" smtClean="0">
              <a:solidFill>
                <a:srgbClr val="000000"/>
              </a:solidFill>
              <a:latin typeface="system-ui"/>
            </a:endParaRPr>
          </a:p>
          <a:p>
            <a:r>
              <a:rPr lang="en-GB" dirty="0" smtClean="0">
                <a:solidFill>
                  <a:srgbClr val="000000"/>
                </a:solidFill>
                <a:latin typeface="system-ui"/>
              </a:rPr>
              <a:t>and </a:t>
            </a:r>
            <a:r>
              <a:rPr lang="en-GB" b="1" dirty="0">
                <a:solidFill>
                  <a:srgbClr val="000000"/>
                </a:solidFill>
                <a:latin typeface="system-ui"/>
              </a:rPr>
              <a:t>he has nothing in me</a:t>
            </a:r>
            <a:r>
              <a:rPr lang="en-GB" dirty="0">
                <a:solidFill>
                  <a:srgbClr val="000000"/>
                </a:solidFill>
                <a:latin typeface="system-ui"/>
              </a:rPr>
              <a:t>. </a:t>
            </a:r>
            <a:r>
              <a:rPr lang="en-GB" dirty="0" smtClean="0">
                <a:solidFill>
                  <a:srgbClr val="000000"/>
                </a:solidFill>
                <a:latin typeface="system-ui"/>
              </a:rPr>
              <a:t>But </a:t>
            </a:r>
            <a:r>
              <a:rPr lang="en-GB" dirty="0">
                <a:solidFill>
                  <a:srgbClr val="000000"/>
                </a:solidFill>
                <a:latin typeface="system-ui"/>
              </a:rPr>
              <a:t>that the world may know that I love the </a:t>
            </a:r>
            <a:endParaRPr lang="en-GB" dirty="0" smtClean="0">
              <a:solidFill>
                <a:srgbClr val="000000"/>
              </a:solidFill>
              <a:latin typeface="system-ui"/>
            </a:endParaRPr>
          </a:p>
          <a:p>
            <a:r>
              <a:rPr lang="en-GB" dirty="0" smtClean="0">
                <a:solidFill>
                  <a:srgbClr val="000000"/>
                </a:solidFill>
                <a:latin typeface="system-ui"/>
              </a:rPr>
              <a:t>Father</a:t>
            </a:r>
            <a:r>
              <a:rPr lang="en-GB" dirty="0">
                <a:solidFill>
                  <a:srgbClr val="000000"/>
                </a:solidFill>
                <a:latin typeface="system-ui"/>
              </a:rPr>
              <a:t>, and as the Father commanded me, even so I do</a:t>
            </a:r>
            <a:r>
              <a:rPr lang="en-GB" dirty="0" smtClean="0">
                <a:solidFill>
                  <a:srgbClr val="000000"/>
                </a:solidFill>
                <a:latin typeface="system-ui"/>
              </a:rPr>
              <a:t>. John 14: 30-31</a:t>
            </a:r>
            <a:endParaRPr lang="en-GB" dirty="0"/>
          </a:p>
        </p:txBody>
      </p:sp>
      <p:sp>
        <p:nvSpPr>
          <p:cNvPr id="6" name="Rectangle 5"/>
          <p:cNvSpPr/>
          <p:nvPr/>
        </p:nvSpPr>
        <p:spPr>
          <a:xfrm>
            <a:off x="248163" y="4803331"/>
            <a:ext cx="9308757" cy="1477328"/>
          </a:xfrm>
          <a:prstGeom prst="rect">
            <a:avLst/>
          </a:prstGeom>
        </p:spPr>
        <p:txBody>
          <a:bodyPr wrap="square">
            <a:spAutoFit/>
          </a:bodyPr>
          <a:lstStyle/>
          <a:p>
            <a:r>
              <a:rPr lang="en-GB" dirty="0" smtClean="0">
                <a:solidFill>
                  <a:srgbClr val="000000"/>
                </a:solidFill>
                <a:latin typeface="system-ui"/>
              </a:rPr>
              <a:t>You </a:t>
            </a:r>
            <a:r>
              <a:rPr lang="en-GB" dirty="0">
                <a:solidFill>
                  <a:srgbClr val="000000"/>
                </a:solidFill>
                <a:latin typeface="system-ui"/>
              </a:rPr>
              <a:t>were dead through your trespasses and the uncircumcision of your flesh. He made you alive together with him, having forgiven us all our trespasses, </a:t>
            </a:r>
            <a:r>
              <a:rPr lang="en-GB" dirty="0" smtClean="0">
                <a:solidFill>
                  <a:srgbClr val="000000"/>
                </a:solidFill>
                <a:latin typeface="system-ui"/>
              </a:rPr>
              <a:t>wiping </a:t>
            </a:r>
            <a:r>
              <a:rPr lang="en-GB" dirty="0">
                <a:solidFill>
                  <a:srgbClr val="000000"/>
                </a:solidFill>
                <a:latin typeface="system-ui"/>
              </a:rPr>
              <a:t>out the handwriting in ordinances which was against us. He has taken it out of the way, nailing it to the cross. </a:t>
            </a:r>
            <a:r>
              <a:rPr lang="en-GB" b="1" dirty="0" smtClean="0">
                <a:solidFill>
                  <a:srgbClr val="000000"/>
                </a:solidFill>
                <a:latin typeface="system-ui"/>
              </a:rPr>
              <a:t>Having </a:t>
            </a:r>
            <a:r>
              <a:rPr lang="en-GB" b="1" dirty="0">
                <a:solidFill>
                  <a:srgbClr val="000000"/>
                </a:solidFill>
                <a:latin typeface="system-ui"/>
              </a:rPr>
              <a:t>stripped the principalities and the powers, he made a show of them openly, triumphing over them in </a:t>
            </a:r>
            <a:r>
              <a:rPr lang="en-GB" b="1" dirty="0" smtClean="0">
                <a:solidFill>
                  <a:srgbClr val="000000"/>
                </a:solidFill>
                <a:latin typeface="system-ui"/>
              </a:rPr>
              <a:t>it [the cross]. </a:t>
            </a:r>
            <a:r>
              <a:rPr lang="en-GB" dirty="0" smtClean="0">
                <a:solidFill>
                  <a:srgbClr val="000000"/>
                </a:solidFill>
                <a:latin typeface="system-ui"/>
              </a:rPr>
              <a:t>Col. 2 13-15</a:t>
            </a:r>
            <a:endParaRPr lang="en-GB" dirty="0"/>
          </a:p>
        </p:txBody>
      </p:sp>
      <p:sp>
        <p:nvSpPr>
          <p:cNvPr id="5" name="Rectangle 4"/>
          <p:cNvSpPr/>
          <p:nvPr/>
        </p:nvSpPr>
        <p:spPr>
          <a:xfrm>
            <a:off x="885825" y="827872"/>
            <a:ext cx="6096000" cy="954107"/>
          </a:xfrm>
          <a:prstGeom prst="rect">
            <a:avLst/>
          </a:prstGeom>
        </p:spPr>
        <p:txBody>
          <a:bodyPr>
            <a:spAutoFit/>
          </a:bodyPr>
          <a:lstStyle/>
          <a:p>
            <a:pPr lvl="0"/>
            <a:r>
              <a:rPr lang="en-GB" sz="2800" b="1" dirty="0">
                <a:solidFill>
                  <a:prstClr val="black"/>
                </a:solidFill>
                <a:latin typeface="system-ui"/>
              </a:rPr>
              <a:t>Redemption combined deliverance and judgement</a:t>
            </a:r>
          </a:p>
        </p:txBody>
      </p:sp>
    </p:spTree>
    <p:extLst>
      <p:ext uri="{BB962C8B-B14F-4D97-AF65-F5344CB8AC3E}">
        <p14:creationId xmlns:p14="http://schemas.microsoft.com/office/powerpoint/2010/main" val="2593185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416" y="1029392"/>
            <a:ext cx="8748584" cy="2585323"/>
          </a:xfrm>
          <a:prstGeom prst="rect">
            <a:avLst/>
          </a:prstGeom>
        </p:spPr>
        <p:txBody>
          <a:bodyPr wrap="square">
            <a:spAutoFit/>
          </a:bodyPr>
          <a:lstStyle/>
          <a:p>
            <a:r>
              <a:rPr lang="en-GB" b="0" i="0" dirty="0" smtClean="0">
                <a:solidFill>
                  <a:srgbClr val="000000"/>
                </a:solidFill>
                <a:effectLst/>
                <a:latin typeface="system-ui"/>
              </a:rPr>
              <a:t>Blessed be the God and Father of our Lord Jesus Christ, who has </a:t>
            </a:r>
          </a:p>
          <a:p>
            <a:r>
              <a:rPr lang="en-GB" b="0" i="0" dirty="0" smtClean="0">
                <a:solidFill>
                  <a:srgbClr val="000000"/>
                </a:solidFill>
                <a:effectLst/>
                <a:latin typeface="system-ui"/>
              </a:rPr>
              <a:t>blessed us with every spiritual blessing in the heavenly places in Christ </a:t>
            </a:r>
            <a:r>
              <a:rPr lang="en-GB" b="1" i="0" baseline="30000" dirty="0" smtClean="0">
                <a:solidFill>
                  <a:srgbClr val="000000"/>
                </a:solidFill>
                <a:effectLst/>
                <a:latin typeface="system-ui"/>
              </a:rPr>
              <a:t>…  </a:t>
            </a:r>
          </a:p>
          <a:p>
            <a:r>
              <a:rPr lang="en-GB" b="0" i="0" dirty="0" smtClean="0">
                <a:solidFill>
                  <a:srgbClr val="000000"/>
                </a:solidFill>
                <a:effectLst/>
                <a:latin typeface="system-ui"/>
              </a:rPr>
              <a:t>to the praise of the glory of his grace, by which he freely gave us favour </a:t>
            </a:r>
          </a:p>
          <a:p>
            <a:r>
              <a:rPr lang="en-GB" b="0" i="0" dirty="0" smtClean="0">
                <a:solidFill>
                  <a:srgbClr val="000000"/>
                </a:solidFill>
                <a:effectLst/>
                <a:latin typeface="system-ui"/>
              </a:rPr>
              <a:t>in </a:t>
            </a:r>
            <a:r>
              <a:rPr lang="en-GB" b="1" i="0" dirty="0" smtClean="0">
                <a:solidFill>
                  <a:srgbClr val="000000"/>
                </a:solidFill>
                <a:effectLst/>
                <a:latin typeface="system-ui"/>
              </a:rPr>
              <a:t>the Beloved, in whom we have our </a:t>
            </a:r>
            <a:r>
              <a:rPr lang="en-GB" b="1" i="0" u="sng" dirty="0" smtClean="0">
                <a:solidFill>
                  <a:srgbClr val="000000"/>
                </a:solidFill>
                <a:effectLst/>
                <a:latin typeface="system-ui"/>
              </a:rPr>
              <a:t>redemption</a:t>
            </a:r>
            <a:r>
              <a:rPr lang="en-GB" b="1" i="0" dirty="0" smtClean="0">
                <a:solidFill>
                  <a:srgbClr val="000000"/>
                </a:solidFill>
                <a:effectLst/>
                <a:latin typeface="system-ui"/>
              </a:rPr>
              <a:t> through his blood, </a:t>
            </a:r>
          </a:p>
          <a:p>
            <a:r>
              <a:rPr lang="en-GB" b="1" i="0" dirty="0" smtClean="0">
                <a:solidFill>
                  <a:srgbClr val="000000"/>
                </a:solidFill>
                <a:effectLst/>
                <a:latin typeface="system-ui"/>
              </a:rPr>
              <a:t>the forgiveness of our trespasses</a:t>
            </a:r>
            <a:r>
              <a:rPr lang="en-GB" b="0" i="0" dirty="0" smtClean="0">
                <a:solidFill>
                  <a:srgbClr val="000000"/>
                </a:solidFill>
                <a:effectLst/>
                <a:latin typeface="system-ui"/>
              </a:rPr>
              <a:t>, according to the riches of his grace </a:t>
            </a:r>
          </a:p>
          <a:p>
            <a:r>
              <a:rPr lang="en-GB" b="0" i="0" dirty="0" smtClean="0">
                <a:solidFill>
                  <a:srgbClr val="000000"/>
                </a:solidFill>
                <a:effectLst/>
                <a:latin typeface="system-ui"/>
              </a:rPr>
              <a:t>…</a:t>
            </a:r>
            <a:r>
              <a:rPr lang="en-GB" b="1" i="0" baseline="30000" dirty="0" smtClean="0">
                <a:solidFill>
                  <a:srgbClr val="000000"/>
                </a:solidFill>
                <a:effectLst/>
                <a:latin typeface="system-ui"/>
              </a:rPr>
              <a:t> </a:t>
            </a:r>
            <a:r>
              <a:rPr lang="en-GB" b="0" i="0" dirty="0" smtClean="0">
                <a:solidFill>
                  <a:srgbClr val="000000"/>
                </a:solidFill>
                <a:effectLst/>
                <a:latin typeface="system-ui"/>
              </a:rPr>
              <a:t>We were also </a:t>
            </a:r>
            <a:r>
              <a:rPr lang="en-GB" b="1" i="0" dirty="0" smtClean="0">
                <a:solidFill>
                  <a:srgbClr val="000000"/>
                </a:solidFill>
                <a:effectLst/>
                <a:latin typeface="system-ui"/>
              </a:rPr>
              <a:t>assigned an inheritance </a:t>
            </a:r>
            <a:r>
              <a:rPr lang="en-GB" b="0" i="0" dirty="0" smtClean="0">
                <a:solidFill>
                  <a:srgbClr val="000000"/>
                </a:solidFill>
                <a:effectLst/>
                <a:latin typeface="system-ui"/>
              </a:rPr>
              <a:t>in him, </a:t>
            </a:r>
            <a:r>
              <a:rPr lang="en-GB" b="1" baseline="30000" dirty="0" smtClean="0">
                <a:solidFill>
                  <a:srgbClr val="000000"/>
                </a:solidFill>
                <a:latin typeface="system-ui"/>
              </a:rPr>
              <a:t>…</a:t>
            </a:r>
            <a:r>
              <a:rPr lang="en-GB" dirty="0" smtClean="0">
                <a:solidFill>
                  <a:srgbClr val="000000"/>
                </a:solidFill>
                <a:latin typeface="system-ui"/>
              </a:rPr>
              <a:t> </a:t>
            </a:r>
            <a:r>
              <a:rPr lang="en-GB" dirty="0">
                <a:solidFill>
                  <a:srgbClr val="000000"/>
                </a:solidFill>
                <a:latin typeface="system-ui"/>
              </a:rPr>
              <a:t>you were sealed in </a:t>
            </a:r>
            <a:endParaRPr lang="en-GB" dirty="0" smtClean="0">
              <a:solidFill>
                <a:srgbClr val="000000"/>
              </a:solidFill>
              <a:latin typeface="system-ui"/>
            </a:endParaRPr>
          </a:p>
          <a:p>
            <a:r>
              <a:rPr lang="en-GB" dirty="0" smtClean="0">
                <a:solidFill>
                  <a:srgbClr val="000000"/>
                </a:solidFill>
                <a:latin typeface="system-ui"/>
              </a:rPr>
              <a:t>Him </a:t>
            </a:r>
            <a:r>
              <a:rPr lang="en-GB" dirty="0">
                <a:solidFill>
                  <a:srgbClr val="000000"/>
                </a:solidFill>
                <a:latin typeface="system-ui"/>
              </a:rPr>
              <a:t>with </a:t>
            </a:r>
            <a:r>
              <a:rPr lang="en-GB" b="1" dirty="0">
                <a:solidFill>
                  <a:srgbClr val="000000"/>
                </a:solidFill>
                <a:latin typeface="system-ui"/>
              </a:rPr>
              <a:t>the Holy Spirit of promise</a:t>
            </a:r>
            <a:r>
              <a:rPr lang="en-GB" dirty="0" smtClean="0">
                <a:solidFill>
                  <a:srgbClr val="000000"/>
                </a:solidFill>
                <a:latin typeface="system-ui"/>
              </a:rPr>
              <a:t>, who </a:t>
            </a:r>
            <a:r>
              <a:rPr lang="en-GB" dirty="0">
                <a:solidFill>
                  <a:srgbClr val="000000"/>
                </a:solidFill>
                <a:latin typeface="system-ui"/>
              </a:rPr>
              <a:t>is </a:t>
            </a:r>
            <a:r>
              <a:rPr lang="en-GB" dirty="0" smtClean="0">
                <a:solidFill>
                  <a:srgbClr val="000000"/>
                </a:solidFill>
                <a:latin typeface="system-ui"/>
              </a:rPr>
              <a:t>given </a:t>
            </a:r>
            <a:r>
              <a:rPr lang="en-GB" dirty="0">
                <a:solidFill>
                  <a:srgbClr val="000000"/>
                </a:solidFill>
                <a:latin typeface="system-ui"/>
              </a:rPr>
              <a:t>as </a:t>
            </a:r>
            <a:r>
              <a:rPr lang="en-GB" b="1" dirty="0">
                <a:solidFill>
                  <a:srgbClr val="000000"/>
                </a:solidFill>
                <a:latin typeface="system-ui"/>
              </a:rPr>
              <a:t>a pledge of our </a:t>
            </a:r>
            <a:endParaRPr lang="en-GB" b="1" dirty="0" smtClean="0">
              <a:solidFill>
                <a:srgbClr val="000000"/>
              </a:solidFill>
              <a:latin typeface="system-ui"/>
            </a:endParaRPr>
          </a:p>
          <a:p>
            <a:r>
              <a:rPr lang="en-GB" b="1" dirty="0" smtClean="0">
                <a:solidFill>
                  <a:srgbClr val="000000"/>
                </a:solidFill>
                <a:latin typeface="system-ui"/>
              </a:rPr>
              <a:t>inheritance</a:t>
            </a:r>
            <a:r>
              <a:rPr lang="en-GB" b="1" dirty="0">
                <a:solidFill>
                  <a:srgbClr val="000000"/>
                </a:solidFill>
                <a:latin typeface="system-ui"/>
              </a:rPr>
              <a:t>, with a view to the </a:t>
            </a:r>
            <a:r>
              <a:rPr lang="en-GB" b="1" u="sng" dirty="0">
                <a:solidFill>
                  <a:srgbClr val="000000"/>
                </a:solidFill>
                <a:latin typeface="system-ui"/>
              </a:rPr>
              <a:t>redemption</a:t>
            </a:r>
            <a:r>
              <a:rPr lang="en-GB" b="1" dirty="0">
                <a:solidFill>
                  <a:srgbClr val="000000"/>
                </a:solidFill>
                <a:latin typeface="system-ui"/>
              </a:rPr>
              <a:t> of </a:t>
            </a:r>
            <a:r>
              <a:rPr lang="en-GB" b="1" i="1" dirty="0">
                <a:solidFill>
                  <a:srgbClr val="000000"/>
                </a:solidFill>
                <a:latin typeface="system-ui"/>
              </a:rPr>
              <a:t>God’s own</a:t>
            </a:r>
            <a:r>
              <a:rPr lang="en-GB" b="1" dirty="0">
                <a:solidFill>
                  <a:srgbClr val="000000"/>
                </a:solidFill>
                <a:latin typeface="system-ui"/>
              </a:rPr>
              <a:t> possession</a:t>
            </a:r>
            <a:r>
              <a:rPr lang="en-GB" dirty="0" smtClean="0">
                <a:solidFill>
                  <a:srgbClr val="000000"/>
                </a:solidFill>
                <a:latin typeface="system-ui"/>
              </a:rPr>
              <a:t>,</a:t>
            </a:r>
          </a:p>
          <a:p>
            <a:r>
              <a:rPr lang="en-GB" dirty="0">
                <a:solidFill>
                  <a:srgbClr val="000000"/>
                </a:solidFill>
                <a:latin typeface="system-ui"/>
              </a:rPr>
              <a:t> to the praise of His glory</a:t>
            </a:r>
            <a:r>
              <a:rPr lang="en-GB" dirty="0" smtClean="0">
                <a:solidFill>
                  <a:srgbClr val="000000"/>
                </a:solidFill>
                <a:latin typeface="system-ui"/>
              </a:rPr>
              <a:t>. </a:t>
            </a:r>
            <a:r>
              <a:rPr lang="en-GB" b="0" i="0" dirty="0" smtClean="0">
                <a:solidFill>
                  <a:srgbClr val="000000"/>
                </a:solidFill>
                <a:effectLst/>
                <a:latin typeface="system-ui"/>
              </a:rPr>
              <a:t>Eph. 1: 3-11</a:t>
            </a:r>
            <a:endParaRPr lang="en-GB" dirty="0"/>
          </a:p>
        </p:txBody>
      </p:sp>
      <p:sp>
        <p:nvSpPr>
          <p:cNvPr id="3" name="Rectangle 2"/>
          <p:cNvSpPr/>
          <p:nvPr/>
        </p:nvSpPr>
        <p:spPr>
          <a:xfrm>
            <a:off x="395416" y="3819945"/>
            <a:ext cx="8748584" cy="2308324"/>
          </a:xfrm>
          <a:prstGeom prst="rect">
            <a:avLst/>
          </a:prstGeom>
        </p:spPr>
        <p:txBody>
          <a:bodyPr wrap="square">
            <a:spAutoFit/>
          </a:bodyPr>
          <a:lstStyle/>
          <a:p>
            <a:pPr lvl="0"/>
            <a:r>
              <a:rPr lang="en-GB" dirty="0">
                <a:solidFill>
                  <a:srgbClr val="000000"/>
                </a:solidFill>
                <a:latin typeface="system-ui"/>
              </a:rPr>
              <a:t>For the anxious longing of the creation waits eagerly for the revealing of </a:t>
            </a:r>
            <a:endParaRPr lang="en-GB" dirty="0" smtClean="0">
              <a:solidFill>
                <a:srgbClr val="000000"/>
              </a:solidFill>
              <a:latin typeface="system-ui"/>
            </a:endParaRPr>
          </a:p>
          <a:p>
            <a:pPr lvl="0"/>
            <a:r>
              <a:rPr lang="en-GB" dirty="0" smtClean="0">
                <a:solidFill>
                  <a:srgbClr val="000000"/>
                </a:solidFill>
                <a:latin typeface="system-ui"/>
              </a:rPr>
              <a:t>the</a:t>
            </a:r>
            <a:r>
              <a:rPr lang="en-GB" dirty="0">
                <a:solidFill>
                  <a:srgbClr val="000000"/>
                </a:solidFill>
                <a:latin typeface="system-ui"/>
              </a:rPr>
              <a:t> sons of God. </a:t>
            </a:r>
            <a:r>
              <a:rPr lang="en-GB" dirty="0" smtClean="0">
                <a:solidFill>
                  <a:srgbClr val="000000"/>
                </a:solidFill>
                <a:latin typeface="system-ui"/>
              </a:rPr>
              <a:t>For </a:t>
            </a:r>
            <a:r>
              <a:rPr lang="en-GB" dirty="0">
                <a:solidFill>
                  <a:srgbClr val="000000"/>
                </a:solidFill>
                <a:latin typeface="system-ui"/>
              </a:rPr>
              <a:t>the creation was subjected to futility, not willingly, but </a:t>
            </a:r>
            <a:endParaRPr lang="en-GB" dirty="0" smtClean="0">
              <a:solidFill>
                <a:srgbClr val="000000"/>
              </a:solidFill>
              <a:latin typeface="system-ui"/>
            </a:endParaRPr>
          </a:p>
          <a:p>
            <a:pPr lvl="0"/>
            <a:r>
              <a:rPr lang="en-GB" dirty="0" smtClean="0">
                <a:solidFill>
                  <a:srgbClr val="000000"/>
                </a:solidFill>
                <a:latin typeface="system-ui"/>
              </a:rPr>
              <a:t>because </a:t>
            </a:r>
            <a:r>
              <a:rPr lang="en-GB" dirty="0">
                <a:solidFill>
                  <a:srgbClr val="000000"/>
                </a:solidFill>
                <a:latin typeface="system-ui"/>
              </a:rPr>
              <a:t>of Him who subjected it, </a:t>
            </a:r>
            <a:r>
              <a:rPr lang="en-GB" dirty="0" smtClean="0">
                <a:solidFill>
                  <a:srgbClr val="000000"/>
                </a:solidFill>
                <a:latin typeface="system-ui"/>
              </a:rPr>
              <a:t>in </a:t>
            </a:r>
            <a:r>
              <a:rPr lang="en-GB" dirty="0">
                <a:solidFill>
                  <a:srgbClr val="000000"/>
                </a:solidFill>
                <a:latin typeface="system-ui"/>
              </a:rPr>
              <a:t>hope </a:t>
            </a:r>
            <a:r>
              <a:rPr lang="en-GB" dirty="0" smtClean="0">
                <a:solidFill>
                  <a:srgbClr val="000000"/>
                </a:solidFill>
                <a:latin typeface="system-ui"/>
              </a:rPr>
              <a:t>that</a:t>
            </a:r>
            <a:r>
              <a:rPr lang="en-GB" dirty="0">
                <a:solidFill>
                  <a:srgbClr val="000000"/>
                </a:solidFill>
                <a:latin typeface="system-ui"/>
              </a:rPr>
              <a:t> </a:t>
            </a:r>
            <a:r>
              <a:rPr lang="en-GB" b="1" dirty="0">
                <a:solidFill>
                  <a:srgbClr val="000000"/>
                </a:solidFill>
                <a:latin typeface="system-ui"/>
              </a:rPr>
              <a:t>the creation itself also will </a:t>
            </a:r>
            <a:endParaRPr lang="en-GB" b="1" dirty="0" smtClean="0">
              <a:solidFill>
                <a:srgbClr val="000000"/>
              </a:solidFill>
              <a:latin typeface="system-ui"/>
            </a:endParaRPr>
          </a:p>
          <a:p>
            <a:pPr lvl="0"/>
            <a:r>
              <a:rPr lang="en-GB" b="1" dirty="0" smtClean="0">
                <a:solidFill>
                  <a:srgbClr val="000000"/>
                </a:solidFill>
                <a:latin typeface="system-ui"/>
              </a:rPr>
              <a:t>be </a:t>
            </a:r>
            <a:r>
              <a:rPr lang="en-GB" b="1" dirty="0">
                <a:solidFill>
                  <a:srgbClr val="000000"/>
                </a:solidFill>
                <a:latin typeface="system-ui"/>
              </a:rPr>
              <a:t>set free from its slavery to corruption into the freedom of the glory of the children of God.</a:t>
            </a:r>
            <a:r>
              <a:rPr lang="en-GB" dirty="0">
                <a:solidFill>
                  <a:srgbClr val="000000"/>
                </a:solidFill>
                <a:latin typeface="system-ui"/>
              </a:rPr>
              <a:t> </a:t>
            </a:r>
            <a:r>
              <a:rPr lang="en-GB" dirty="0" smtClean="0">
                <a:solidFill>
                  <a:srgbClr val="000000"/>
                </a:solidFill>
                <a:latin typeface="system-ui"/>
              </a:rPr>
              <a:t>For </a:t>
            </a:r>
            <a:r>
              <a:rPr lang="en-GB" dirty="0">
                <a:solidFill>
                  <a:srgbClr val="000000"/>
                </a:solidFill>
                <a:latin typeface="system-ui"/>
              </a:rPr>
              <a:t>we know that the whole creation groans and suffers the pains of childbirth together until now. </a:t>
            </a:r>
            <a:r>
              <a:rPr lang="en-GB" dirty="0" smtClean="0">
                <a:solidFill>
                  <a:srgbClr val="000000"/>
                </a:solidFill>
                <a:latin typeface="system-ui"/>
              </a:rPr>
              <a:t>And </a:t>
            </a:r>
            <a:r>
              <a:rPr lang="en-GB" dirty="0">
                <a:solidFill>
                  <a:srgbClr val="000000"/>
                </a:solidFill>
                <a:latin typeface="system-ui"/>
              </a:rPr>
              <a:t>not only this, but also </a:t>
            </a:r>
            <a:r>
              <a:rPr lang="en-GB" b="1" dirty="0">
                <a:solidFill>
                  <a:srgbClr val="000000"/>
                </a:solidFill>
                <a:latin typeface="system-ui"/>
              </a:rPr>
              <a:t>we ourselves, having the first fruits of the Spirit</a:t>
            </a:r>
            <a:r>
              <a:rPr lang="en-GB" dirty="0">
                <a:solidFill>
                  <a:srgbClr val="000000"/>
                </a:solidFill>
                <a:latin typeface="system-ui"/>
              </a:rPr>
              <a:t>, even we ourselves groan within ourselves, </a:t>
            </a:r>
            <a:r>
              <a:rPr lang="en-GB" b="1" dirty="0">
                <a:solidFill>
                  <a:srgbClr val="000000"/>
                </a:solidFill>
                <a:latin typeface="system-ui"/>
              </a:rPr>
              <a:t>waiting eagerly for </a:t>
            </a:r>
            <a:r>
              <a:rPr lang="en-GB" b="1" i="1" dirty="0">
                <a:solidFill>
                  <a:srgbClr val="000000"/>
                </a:solidFill>
                <a:latin typeface="system-ui"/>
              </a:rPr>
              <a:t>our</a:t>
            </a:r>
            <a:r>
              <a:rPr lang="en-GB" b="1" dirty="0">
                <a:solidFill>
                  <a:srgbClr val="000000"/>
                </a:solidFill>
                <a:latin typeface="system-ui"/>
              </a:rPr>
              <a:t> adoption as sons, the </a:t>
            </a:r>
            <a:r>
              <a:rPr lang="en-GB" b="1" u="sng" dirty="0">
                <a:solidFill>
                  <a:srgbClr val="000000"/>
                </a:solidFill>
                <a:latin typeface="system-ui"/>
              </a:rPr>
              <a:t>redemption</a:t>
            </a:r>
            <a:r>
              <a:rPr lang="en-GB" b="1" dirty="0">
                <a:solidFill>
                  <a:srgbClr val="000000"/>
                </a:solidFill>
                <a:latin typeface="system-ui"/>
              </a:rPr>
              <a:t> of our body</a:t>
            </a:r>
            <a:r>
              <a:rPr lang="en-GB" dirty="0">
                <a:solidFill>
                  <a:srgbClr val="000000"/>
                </a:solidFill>
                <a:latin typeface="system-ui"/>
              </a:rPr>
              <a:t>. </a:t>
            </a:r>
            <a:r>
              <a:rPr lang="en-GB" dirty="0" smtClean="0">
                <a:solidFill>
                  <a:srgbClr val="000000"/>
                </a:solidFill>
                <a:latin typeface="system-ui"/>
              </a:rPr>
              <a:t>Rom. 8:19-23</a:t>
            </a:r>
            <a:endParaRPr lang="en-GB" dirty="0">
              <a:solidFill>
                <a:prstClr val="black"/>
              </a:solidFill>
            </a:endParaRPr>
          </a:p>
        </p:txBody>
      </p:sp>
      <p:sp>
        <p:nvSpPr>
          <p:cNvPr id="4" name="TextBox 3"/>
          <p:cNvSpPr txBox="1"/>
          <p:nvPr/>
        </p:nvSpPr>
        <p:spPr>
          <a:xfrm>
            <a:off x="1087395" y="300942"/>
            <a:ext cx="5516254" cy="523220"/>
          </a:xfrm>
          <a:prstGeom prst="rect">
            <a:avLst/>
          </a:prstGeom>
          <a:noFill/>
        </p:spPr>
        <p:txBody>
          <a:bodyPr wrap="none" rtlCol="0">
            <a:spAutoFit/>
          </a:bodyPr>
          <a:lstStyle/>
          <a:p>
            <a:r>
              <a:rPr lang="en-GB" sz="2800" b="1" dirty="0" smtClean="0">
                <a:latin typeface="system-ui"/>
              </a:rPr>
              <a:t>The ultimate aim of redemption</a:t>
            </a:r>
            <a:endParaRPr lang="en-GB" sz="2800" b="1" dirty="0">
              <a:latin typeface="system-ui"/>
            </a:endParaRPr>
          </a:p>
        </p:txBody>
      </p:sp>
    </p:spTree>
    <p:extLst>
      <p:ext uri="{BB962C8B-B14F-4D97-AF65-F5344CB8AC3E}">
        <p14:creationId xmlns:p14="http://schemas.microsoft.com/office/powerpoint/2010/main" val="378066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95325" y="1762932"/>
            <a:ext cx="6858000" cy="3332136"/>
          </a:xfrm>
          <a:prstGeom prst="rect">
            <a:avLst/>
          </a:prstGeom>
        </p:spPr>
      </p:pic>
    </p:spTree>
    <p:extLst>
      <p:ext uri="{BB962C8B-B14F-4D97-AF65-F5344CB8AC3E}">
        <p14:creationId xmlns:p14="http://schemas.microsoft.com/office/powerpoint/2010/main" val="6262707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235" y="1098032"/>
            <a:ext cx="6096000" cy="646331"/>
          </a:xfrm>
          <a:prstGeom prst="rect">
            <a:avLst/>
          </a:prstGeom>
        </p:spPr>
        <p:txBody>
          <a:bodyPr>
            <a:spAutoFit/>
          </a:bodyPr>
          <a:lstStyle/>
          <a:p>
            <a:r>
              <a:rPr lang="en-GB" dirty="0">
                <a:solidFill>
                  <a:srgbClr val="000000"/>
                </a:solidFill>
                <a:latin typeface="system-ui"/>
              </a:rPr>
              <a:t>We know that we are of God, and </a:t>
            </a:r>
            <a:r>
              <a:rPr lang="en-GB" b="1" dirty="0">
                <a:solidFill>
                  <a:srgbClr val="000000"/>
                </a:solidFill>
                <a:latin typeface="system-ui"/>
              </a:rPr>
              <a:t>the whole world lies in the power of </a:t>
            </a:r>
            <a:r>
              <a:rPr lang="en-GB" dirty="0">
                <a:solidFill>
                  <a:srgbClr val="000000"/>
                </a:solidFill>
                <a:latin typeface="system-ui"/>
              </a:rPr>
              <a:t>the </a:t>
            </a:r>
            <a:r>
              <a:rPr lang="en-GB" b="1" dirty="0">
                <a:solidFill>
                  <a:srgbClr val="000000"/>
                </a:solidFill>
                <a:latin typeface="system-ui"/>
              </a:rPr>
              <a:t>evil</a:t>
            </a:r>
            <a:r>
              <a:rPr lang="en-GB" dirty="0">
                <a:solidFill>
                  <a:srgbClr val="000000"/>
                </a:solidFill>
                <a:latin typeface="system-ui"/>
              </a:rPr>
              <a:t> </a:t>
            </a:r>
            <a:r>
              <a:rPr lang="en-GB" b="1" dirty="0">
                <a:solidFill>
                  <a:srgbClr val="000000"/>
                </a:solidFill>
                <a:latin typeface="system-ui"/>
              </a:rPr>
              <a:t>one</a:t>
            </a:r>
            <a:r>
              <a:rPr lang="en-GB" dirty="0">
                <a:solidFill>
                  <a:srgbClr val="000000"/>
                </a:solidFill>
                <a:latin typeface="system-ui"/>
              </a:rPr>
              <a:t>. 1John 5:19</a:t>
            </a:r>
            <a:endParaRPr lang="en-GB" dirty="0"/>
          </a:p>
        </p:txBody>
      </p:sp>
      <p:sp>
        <p:nvSpPr>
          <p:cNvPr id="3" name="Rectangle 2"/>
          <p:cNvSpPr/>
          <p:nvPr/>
        </p:nvSpPr>
        <p:spPr>
          <a:xfrm>
            <a:off x="329513" y="4554501"/>
            <a:ext cx="8616779" cy="1754326"/>
          </a:xfrm>
          <a:prstGeom prst="rect">
            <a:avLst/>
          </a:prstGeom>
        </p:spPr>
        <p:txBody>
          <a:bodyPr wrap="square">
            <a:spAutoFit/>
          </a:bodyPr>
          <a:lstStyle/>
          <a:p>
            <a:r>
              <a:rPr lang="en-GB" dirty="0">
                <a:solidFill>
                  <a:srgbClr val="000000"/>
                </a:solidFill>
                <a:latin typeface="system-ui"/>
              </a:rPr>
              <a:t>Put on the whole armour of God, that you may be able to stand against </a:t>
            </a:r>
            <a:r>
              <a:rPr lang="en-GB" b="1" dirty="0">
                <a:solidFill>
                  <a:srgbClr val="000000"/>
                </a:solidFill>
                <a:latin typeface="system-ui"/>
              </a:rPr>
              <a:t>the wiles of the devil.</a:t>
            </a:r>
            <a:r>
              <a:rPr lang="en-GB" dirty="0">
                <a:solidFill>
                  <a:srgbClr val="000000"/>
                </a:solidFill>
                <a:latin typeface="system-ui"/>
              </a:rPr>
              <a:t> For </a:t>
            </a:r>
            <a:r>
              <a:rPr lang="en-GB" b="1" dirty="0">
                <a:solidFill>
                  <a:srgbClr val="000000"/>
                </a:solidFill>
                <a:latin typeface="system-ui"/>
              </a:rPr>
              <a:t>our wrestling is not against flesh and blood, but against the principalities, against the powers, against the world’s rulers of the darkness of this age, and against the spiritual forces of wickedness in the heavenly places.</a:t>
            </a:r>
            <a:r>
              <a:rPr lang="en-GB" dirty="0">
                <a:solidFill>
                  <a:srgbClr val="000000"/>
                </a:solidFill>
                <a:latin typeface="system-ui"/>
              </a:rPr>
              <a:t> Therefore put on the whole armour of God, that you may be able to withstand </a:t>
            </a:r>
            <a:r>
              <a:rPr lang="en-GB" b="1" dirty="0">
                <a:solidFill>
                  <a:srgbClr val="000000"/>
                </a:solidFill>
                <a:latin typeface="system-ui"/>
              </a:rPr>
              <a:t>in the evil day</a:t>
            </a:r>
            <a:r>
              <a:rPr lang="en-GB" dirty="0">
                <a:solidFill>
                  <a:srgbClr val="000000"/>
                </a:solidFill>
                <a:latin typeface="system-ui"/>
              </a:rPr>
              <a:t>, and having done all, to stand. Eph. 6: 11-13</a:t>
            </a:r>
            <a:endParaRPr lang="en-GB" dirty="0"/>
          </a:p>
        </p:txBody>
      </p:sp>
      <p:sp>
        <p:nvSpPr>
          <p:cNvPr id="4" name="TextBox 3"/>
          <p:cNvSpPr txBox="1"/>
          <p:nvPr/>
        </p:nvSpPr>
        <p:spPr>
          <a:xfrm>
            <a:off x="972065" y="323905"/>
            <a:ext cx="5449890" cy="523220"/>
          </a:xfrm>
          <a:prstGeom prst="rect">
            <a:avLst/>
          </a:prstGeom>
          <a:noFill/>
        </p:spPr>
        <p:txBody>
          <a:bodyPr wrap="none" rtlCol="0">
            <a:spAutoFit/>
          </a:bodyPr>
          <a:lstStyle/>
          <a:p>
            <a:r>
              <a:rPr lang="en-GB" sz="2800" b="1" dirty="0" smtClean="0">
                <a:latin typeface="system-ui"/>
              </a:rPr>
              <a:t>We live in the ‘in-between’ age </a:t>
            </a:r>
            <a:endParaRPr lang="en-GB" sz="2800" b="1" dirty="0">
              <a:latin typeface="system-ui"/>
            </a:endParaRPr>
          </a:p>
        </p:txBody>
      </p:sp>
      <p:sp>
        <p:nvSpPr>
          <p:cNvPr id="5" name="Rectangle 4"/>
          <p:cNvSpPr/>
          <p:nvPr/>
        </p:nvSpPr>
        <p:spPr>
          <a:xfrm>
            <a:off x="329513" y="1995270"/>
            <a:ext cx="8404374" cy="2585323"/>
          </a:xfrm>
          <a:prstGeom prst="rect">
            <a:avLst/>
          </a:prstGeom>
        </p:spPr>
        <p:txBody>
          <a:bodyPr wrap="square">
            <a:spAutoFit/>
          </a:bodyPr>
          <a:lstStyle/>
          <a:p>
            <a:r>
              <a:rPr lang="en-GB" b="1" dirty="0">
                <a:solidFill>
                  <a:srgbClr val="000000"/>
                </a:solidFill>
                <a:latin typeface="system-ui"/>
              </a:rPr>
              <a:t>The great dragon was thrown down, the old serpent, he who is </a:t>
            </a:r>
            <a:endParaRPr lang="en-GB" b="1" dirty="0" smtClean="0">
              <a:solidFill>
                <a:srgbClr val="000000"/>
              </a:solidFill>
              <a:latin typeface="system-ui"/>
            </a:endParaRPr>
          </a:p>
          <a:p>
            <a:r>
              <a:rPr lang="en-GB" b="1" dirty="0" smtClean="0">
                <a:solidFill>
                  <a:srgbClr val="000000"/>
                </a:solidFill>
                <a:latin typeface="system-ui"/>
              </a:rPr>
              <a:t>called </a:t>
            </a:r>
            <a:r>
              <a:rPr lang="en-GB" b="1" dirty="0">
                <a:solidFill>
                  <a:srgbClr val="000000"/>
                </a:solidFill>
                <a:latin typeface="system-ui"/>
              </a:rPr>
              <a:t>the devil and Satan, the deceiver of the whole world. </a:t>
            </a:r>
            <a:r>
              <a:rPr lang="en-GB" dirty="0">
                <a:solidFill>
                  <a:srgbClr val="000000"/>
                </a:solidFill>
                <a:latin typeface="system-ui"/>
              </a:rPr>
              <a:t>He was </a:t>
            </a:r>
            <a:endParaRPr lang="en-GB" dirty="0" smtClean="0">
              <a:solidFill>
                <a:srgbClr val="000000"/>
              </a:solidFill>
              <a:latin typeface="system-ui"/>
            </a:endParaRPr>
          </a:p>
          <a:p>
            <a:r>
              <a:rPr lang="en-GB" dirty="0" smtClean="0">
                <a:solidFill>
                  <a:srgbClr val="000000"/>
                </a:solidFill>
                <a:latin typeface="system-ui"/>
              </a:rPr>
              <a:t>thrown </a:t>
            </a:r>
            <a:r>
              <a:rPr lang="en-GB" dirty="0">
                <a:solidFill>
                  <a:srgbClr val="000000"/>
                </a:solidFill>
                <a:latin typeface="system-ui"/>
              </a:rPr>
              <a:t>down to the earth, and his angels were thrown down with him. </a:t>
            </a:r>
            <a:endParaRPr lang="en-GB" dirty="0" smtClean="0">
              <a:solidFill>
                <a:srgbClr val="000000"/>
              </a:solidFill>
              <a:latin typeface="system-ui"/>
            </a:endParaRPr>
          </a:p>
          <a:p>
            <a:r>
              <a:rPr lang="en-GB" dirty="0" smtClean="0">
                <a:solidFill>
                  <a:srgbClr val="000000"/>
                </a:solidFill>
                <a:latin typeface="system-ui"/>
              </a:rPr>
              <a:t>I </a:t>
            </a:r>
            <a:r>
              <a:rPr lang="en-GB" dirty="0">
                <a:solidFill>
                  <a:srgbClr val="000000"/>
                </a:solidFill>
                <a:latin typeface="system-ui"/>
              </a:rPr>
              <a:t>heard a loud voice in heaven, saying, “Now the salvation, the power, </a:t>
            </a:r>
            <a:endParaRPr lang="en-GB" dirty="0" smtClean="0">
              <a:solidFill>
                <a:srgbClr val="000000"/>
              </a:solidFill>
              <a:latin typeface="system-ui"/>
            </a:endParaRPr>
          </a:p>
          <a:p>
            <a:r>
              <a:rPr lang="en-GB" dirty="0" smtClean="0">
                <a:solidFill>
                  <a:srgbClr val="000000"/>
                </a:solidFill>
                <a:latin typeface="system-ui"/>
              </a:rPr>
              <a:t>and </a:t>
            </a:r>
            <a:r>
              <a:rPr lang="en-GB" dirty="0">
                <a:solidFill>
                  <a:srgbClr val="000000"/>
                </a:solidFill>
                <a:latin typeface="system-ui"/>
              </a:rPr>
              <a:t>the Kingdom of our God, and the authority of his Christ has come; </a:t>
            </a:r>
            <a:endParaRPr lang="en-GB" dirty="0" smtClean="0">
              <a:solidFill>
                <a:srgbClr val="000000"/>
              </a:solidFill>
              <a:latin typeface="system-ui"/>
            </a:endParaRPr>
          </a:p>
          <a:p>
            <a:r>
              <a:rPr lang="en-GB" dirty="0" smtClean="0">
                <a:solidFill>
                  <a:srgbClr val="000000"/>
                </a:solidFill>
                <a:latin typeface="system-ui"/>
              </a:rPr>
              <a:t>for </a:t>
            </a:r>
            <a:r>
              <a:rPr lang="en-GB" b="1" dirty="0">
                <a:solidFill>
                  <a:srgbClr val="000000"/>
                </a:solidFill>
                <a:latin typeface="system-ui"/>
              </a:rPr>
              <a:t>the accuser of our brothers has been thrown down</a:t>
            </a:r>
            <a:r>
              <a:rPr lang="en-GB" dirty="0">
                <a:solidFill>
                  <a:srgbClr val="000000"/>
                </a:solidFill>
                <a:latin typeface="system-ui"/>
              </a:rPr>
              <a:t>, who accuses </a:t>
            </a:r>
            <a:endParaRPr lang="en-GB" dirty="0" smtClean="0">
              <a:solidFill>
                <a:srgbClr val="000000"/>
              </a:solidFill>
              <a:latin typeface="system-ui"/>
            </a:endParaRPr>
          </a:p>
          <a:p>
            <a:r>
              <a:rPr lang="en-GB" dirty="0" smtClean="0">
                <a:solidFill>
                  <a:srgbClr val="000000"/>
                </a:solidFill>
                <a:latin typeface="system-ui"/>
              </a:rPr>
              <a:t>them </a:t>
            </a:r>
            <a:r>
              <a:rPr lang="en-GB" dirty="0">
                <a:solidFill>
                  <a:srgbClr val="000000"/>
                </a:solidFill>
                <a:latin typeface="system-ui"/>
              </a:rPr>
              <a:t>before our God day and night. </a:t>
            </a:r>
            <a:r>
              <a:rPr lang="en-GB" b="1" dirty="0" smtClean="0">
                <a:solidFill>
                  <a:srgbClr val="000000"/>
                </a:solidFill>
                <a:latin typeface="system-ui"/>
              </a:rPr>
              <a:t>They </a:t>
            </a:r>
            <a:r>
              <a:rPr lang="en-GB" b="1" dirty="0">
                <a:solidFill>
                  <a:srgbClr val="000000"/>
                </a:solidFill>
                <a:latin typeface="system-ui"/>
              </a:rPr>
              <a:t>overcame him because of the Lamb’s blood, and because of the word of their testimony. They didn’t </a:t>
            </a:r>
            <a:endParaRPr lang="en-GB" b="1" dirty="0" smtClean="0">
              <a:solidFill>
                <a:srgbClr val="000000"/>
              </a:solidFill>
              <a:latin typeface="system-ui"/>
            </a:endParaRPr>
          </a:p>
          <a:p>
            <a:r>
              <a:rPr lang="en-GB" b="1" dirty="0" smtClean="0">
                <a:solidFill>
                  <a:srgbClr val="000000"/>
                </a:solidFill>
                <a:latin typeface="system-ui"/>
              </a:rPr>
              <a:t>love </a:t>
            </a:r>
            <a:r>
              <a:rPr lang="en-GB" b="1" dirty="0">
                <a:solidFill>
                  <a:srgbClr val="000000"/>
                </a:solidFill>
                <a:latin typeface="system-ui"/>
              </a:rPr>
              <a:t>their life, even to death.</a:t>
            </a:r>
            <a:r>
              <a:rPr lang="en-GB" dirty="0">
                <a:solidFill>
                  <a:srgbClr val="000000"/>
                </a:solidFill>
                <a:latin typeface="system-ui"/>
              </a:rPr>
              <a:t> </a:t>
            </a:r>
            <a:r>
              <a:rPr lang="en-GB" dirty="0" smtClean="0">
                <a:solidFill>
                  <a:srgbClr val="000000"/>
                </a:solidFill>
                <a:latin typeface="system-ui"/>
              </a:rPr>
              <a:t>Rev. 12: 9-11</a:t>
            </a:r>
            <a:endParaRPr lang="en-GB" dirty="0"/>
          </a:p>
        </p:txBody>
      </p:sp>
    </p:spTree>
    <p:extLst>
      <p:ext uri="{BB962C8B-B14F-4D97-AF65-F5344CB8AC3E}">
        <p14:creationId xmlns:p14="http://schemas.microsoft.com/office/powerpoint/2010/main" val="535742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4487" y="461319"/>
            <a:ext cx="5099473" cy="523220"/>
          </a:xfrm>
          <a:prstGeom prst="rect">
            <a:avLst/>
          </a:prstGeom>
          <a:noFill/>
        </p:spPr>
        <p:txBody>
          <a:bodyPr wrap="none" rtlCol="0">
            <a:spAutoFit/>
          </a:bodyPr>
          <a:lstStyle/>
          <a:p>
            <a:r>
              <a:rPr lang="en-GB" sz="2800" b="1" dirty="0" smtClean="0">
                <a:latin typeface="system-ui"/>
              </a:rPr>
              <a:t>Living as a redeemed people</a:t>
            </a:r>
            <a:endParaRPr lang="en-GB" sz="2800" b="1" dirty="0">
              <a:latin typeface="system-ui"/>
            </a:endParaRPr>
          </a:p>
        </p:txBody>
      </p:sp>
      <p:sp>
        <p:nvSpPr>
          <p:cNvPr id="5" name="Rectangle 4"/>
          <p:cNvSpPr/>
          <p:nvPr/>
        </p:nvSpPr>
        <p:spPr>
          <a:xfrm>
            <a:off x="251379" y="1280734"/>
            <a:ext cx="8802006" cy="1477328"/>
          </a:xfrm>
          <a:prstGeom prst="rect">
            <a:avLst/>
          </a:prstGeom>
        </p:spPr>
        <p:txBody>
          <a:bodyPr wrap="square">
            <a:spAutoFit/>
          </a:bodyPr>
          <a:lstStyle/>
          <a:p>
            <a:pPr lvl="0"/>
            <a:r>
              <a:rPr lang="en-GB" dirty="0">
                <a:solidFill>
                  <a:srgbClr val="000000"/>
                </a:solidFill>
                <a:latin typeface="system-ui"/>
              </a:rPr>
              <a:t>Flee immorality. Every </a:t>
            </a:r>
            <a:r>
              <a:rPr lang="en-GB" i="1" dirty="0">
                <a:solidFill>
                  <a:srgbClr val="000000"/>
                </a:solidFill>
                <a:latin typeface="system-ui"/>
              </a:rPr>
              <a:t>other</a:t>
            </a:r>
            <a:r>
              <a:rPr lang="en-GB" dirty="0">
                <a:solidFill>
                  <a:srgbClr val="000000"/>
                </a:solidFill>
                <a:latin typeface="system-ui"/>
              </a:rPr>
              <a:t> sin that a man commits is outside the body, </a:t>
            </a:r>
            <a:endParaRPr lang="en-GB" dirty="0" smtClean="0">
              <a:solidFill>
                <a:srgbClr val="000000"/>
              </a:solidFill>
              <a:latin typeface="system-ui"/>
            </a:endParaRPr>
          </a:p>
          <a:p>
            <a:pPr lvl="0"/>
            <a:r>
              <a:rPr lang="en-GB" dirty="0" smtClean="0">
                <a:solidFill>
                  <a:srgbClr val="000000"/>
                </a:solidFill>
                <a:latin typeface="system-ui"/>
              </a:rPr>
              <a:t>but </a:t>
            </a:r>
            <a:r>
              <a:rPr lang="en-GB" dirty="0">
                <a:solidFill>
                  <a:srgbClr val="000000"/>
                </a:solidFill>
                <a:latin typeface="system-ui"/>
              </a:rPr>
              <a:t>the immoral man sins against his own body. Or do you not know that </a:t>
            </a:r>
            <a:endParaRPr lang="en-GB" dirty="0" smtClean="0">
              <a:solidFill>
                <a:srgbClr val="000000"/>
              </a:solidFill>
              <a:latin typeface="system-ui"/>
            </a:endParaRPr>
          </a:p>
          <a:p>
            <a:pPr lvl="0"/>
            <a:r>
              <a:rPr lang="en-GB" b="1" dirty="0" smtClean="0">
                <a:solidFill>
                  <a:srgbClr val="000000"/>
                </a:solidFill>
                <a:latin typeface="system-ui"/>
              </a:rPr>
              <a:t>your </a:t>
            </a:r>
            <a:r>
              <a:rPr lang="en-GB" b="1" dirty="0">
                <a:solidFill>
                  <a:srgbClr val="000000"/>
                </a:solidFill>
                <a:latin typeface="system-ui"/>
              </a:rPr>
              <a:t>body is a temple of the Holy Spirit</a:t>
            </a:r>
            <a:r>
              <a:rPr lang="en-GB" dirty="0">
                <a:solidFill>
                  <a:srgbClr val="000000"/>
                </a:solidFill>
                <a:latin typeface="system-ui"/>
              </a:rPr>
              <a:t> who is in you, whom you have </a:t>
            </a:r>
            <a:endParaRPr lang="en-GB" dirty="0" smtClean="0">
              <a:solidFill>
                <a:srgbClr val="000000"/>
              </a:solidFill>
              <a:latin typeface="system-ui"/>
            </a:endParaRPr>
          </a:p>
          <a:p>
            <a:pPr lvl="0"/>
            <a:r>
              <a:rPr lang="en-GB" dirty="0" smtClean="0">
                <a:solidFill>
                  <a:srgbClr val="000000"/>
                </a:solidFill>
                <a:latin typeface="system-ui"/>
              </a:rPr>
              <a:t>from</a:t>
            </a:r>
            <a:r>
              <a:rPr lang="en-GB" dirty="0">
                <a:solidFill>
                  <a:srgbClr val="000000"/>
                </a:solidFill>
                <a:latin typeface="system-ui"/>
              </a:rPr>
              <a:t> God, and that </a:t>
            </a:r>
            <a:r>
              <a:rPr lang="en-GB" b="1" dirty="0">
                <a:solidFill>
                  <a:srgbClr val="000000"/>
                </a:solidFill>
                <a:latin typeface="system-ui"/>
              </a:rPr>
              <a:t>you are not your own? For you have been bought </a:t>
            </a:r>
            <a:endParaRPr lang="en-GB" b="1" dirty="0" smtClean="0">
              <a:solidFill>
                <a:srgbClr val="000000"/>
              </a:solidFill>
              <a:latin typeface="system-ui"/>
            </a:endParaRPr>
          </a:p>
          <a:p>
            <a:pPr lvl="0"/>
            <a:r>
              <a:rPr lang="en-GB" b="1" dirty="0" smtClean="0">
                <a:solidFill>
                  <a:srgbClr val="000000"/>
                </a:solidFill>
                <a:latin typeface="system-ui"/>
              </a:rPr>
              <a:t>with </a:t>
            </a:r>
            <a:r>
              <a:rPr lang="en-GB" b="1" dirty="0">
                <a:solidFill>
                  <a:srgbClr val="000000"/>
                </a:solidFill>
                <a:latin typeface="system-ui"/>
              </a:rPr>
              <a:t>a price: therefore glorify God in your body.</a:t>
            </a:r>
            <a:r>
              <a:rPr lang="en-GB" dirty="0">
                <a:solidFill>
                  <a:srgbClr val="000000"/>
                </a:solidFill>
                <a:latin typeface="system-ui"/>
              </a:rPr>
              <a:t> 1Cor. 6: 18-19</a:t>
            </a:r>
            <a:endParaRPr lang="en-GB" dirty="0">
              <a:solidFill>
                <a:prstClr val="black"/>
              </a:solidFill>
            </a:endParaRPr>
          </a:p>
        </p:txBody>
      </p:sp>
      <p:sp>
        <p:nvSpPr>
          <p:cNvPr id="7" name="Rectangle 6"/>
          <p:cNvSpPr/>
          <p:nvPr/>
        </p:nvSpPr>
        <p:spPr>
          <a:xfrm>
            <a:off x="251379" y="2950007"/>
            <a:ext cx="8386119" cy="1200329"/>
          </a:xfrm>
          <a:prstGeom prst="rect">
            <a:avLst/>
          </a:prstGeom>
        </p:spPr>
        <p:txBody>
          <a:bodyPr wrap="square">
            <a:spAutoFit/>
          </a:bodyPr>
          <a:lstStyle/>
          <a:p>
            <a:r>
              <a:rPr lang="en-GB" dirty="0">
                <a:solidFill>
                  <a:srgbClr val="000000"/>
                </a:solidFill>
                <a:latin typeface="system-ui"/>
              </a:rPr>
              <a:t>For he who was called in the Lord being a bondservant is the Lord’s free </a:t>
            </a:r>
            <a:endParaRPr lang="en-GB" dirty="0" smtClean="0">
              <a:solidFill>
                <a:srgbClr val="000000"/>
              </a:solidFill>
              <a:latin typeface="system-ui"/>
            </a:endParaRPr>
          </a:p>
          <a:p>
            <a:r>
              <a:rPr lang="en-GB" dirty="0" smtClean="0">
                <a:solidFill>
                  <a:srgbClr val="000000"/>
                </a:solidFill>
                <a:latin typeface="system-ui"/>
              </a:rPr>
              <a:t>man</a:t>
            </a:r>
            <a:r>
              <a:rPr lang="en-GB" dirty="0">
                <a:solidFill>
                  <a:srgbClr val="000000"/>
                </a:solidFill>
                <a:latin typeface="system-ui"/>
              </a:rPr>
              <a:t>. Likewise he who was called being free is Christ’s bondservant. </a:t>
            </a:r>
            <a:r>
              <a:rPr lang="en-GB" b="1" dirty="0" smtClean="0">
                <a:solidFill>
                  <a:srgbClr val="000000"/>
                </a:solidFill>
                <a:latin typeface="system-ui"/>
              </a:rPr>
              <a:t>You </a:t>
            </a:r>
          </a:p>
          <a:p>
            <a:r>
              <a:rPr lang="en-GB" b="1" dirty="0" smtClean="0">
                <a:solidFill>
                  <a:srgbClr val="000000"/>
                </a:solidFill>
                <a:latin typeface="system-ui"/>
              </a:rPr>
              <a:t>were </a:t>
            </a:r>
            <a:r>
              <a:rPr lang="en-GB" b="1" dirty="0">
                <a:solidFill>
                  <a:srgbClr val="000000"/>
                </a:solidFill>
                <a:latin typeface="system-ui"/>
              </a:rPr>
              <a:t>bought with a price. Don’t become bondservants of men</a:t>
            </a:r>
            <a:r>
              <a:rPr lang="en-GB" dirty="0" smtClean="0">
                <a:solidFill>
                  <a:srgbClr val="000000"/>
                </a:solidFill>
                <a:latin typeface="system-ui"/>
              </a:rPr>
              <a:t>. </a:t>
            </a:r>
          </a:p>
          <a:p>
            <a:r>
              <a:rPr lang="en-GB" dirty="0" smtClean="0">
                <a:solidFill>
                  <a:srgbClr val="000000"/>
                </a:solidFill>
                <a:latin typeface="system-ui"/>
              </a:rPr>
              <a:t>1Cor. 7: 22-23</a:t>
            </a:r>
            <a:endParaRPr lang="en-GB" dirty="0"/>
          </a:p>
        </p:txBody>
      </p:sp>
      <p:sp>
        <p:nvSpPr>
          <p:cNvPr id="8" name="Rectangle 7"/>
          <p:cNvSpPr/>
          <p:nvPr/>
        </p:nvSpPr>
        <p:spPr>
          <a:xfrm>
            <a:off x="251379" y="4167058"/>
            <a:ext cx="9028670" cy="1200329"/>
          </a:xfrm>
          <a:prstGeom prst="rect">
            <a:avLst/>
          </a:prstGeom>
        </p:spPr>
        <p:txBody>
          <a:bodyPr wrap="square">
            <a:spAutoFit/>
          </a:bodyPr>
          <a:lstStyle/>
          <a:p>
            <a:r>
              <a:rPr lang="en-GB" b="1" baseline="30000" dirty="0">
                <a:solidFill>
                  <a:srgbClr val="000000"/>
                </a:solidFill>
                <a:latin typeface="system-ui"/>
              </a:rPr>
              <a:t> </a:t>
            </a:r>
            <a:r>
              <a:rPr lang="en-GB" b="1" dirty="0">
                <a:solidFill>
                  <a:srgbClr val="000000"/>
                </a:solidFill>
                <a:latin typeface="system-ui"/>
              </a:rPr>
              <a:t>Don’t grieve the Holy Spirit of God, in whom you were sealed for the </a:t>
            </a:r>
            <a:endParaRPr lang="en-GB" b="1" dirty="0" smtClean="0">
              <a:solidFill>
                <a:srgbClr val="000000"/>
              </a:solidFill>
              <a:latin typeface="system-ui"/>
            </a:endParaRPr>
          </a:p>
          <a:p>
            <a:r>
              <a:rPr lang="en-GB" b="1" dirty="0" smtClean="0">
                <a:solidFill>
                  <a:srgbClr val="000000"/>
                </a:solidFill>
                <a:latin typeface="system-ui"/>
              </a:rPr>
              <a:t>day </a:t>
            </a:r>
            <a:r>
              <a:rPr lang="en-GB" b="1" dirty="0">
                <a:solidFill>
                  <a:srgbClr val="000000"/>
                </a:solidFill>
                <a:latin typeface="system-ui"/>
              </a:rPr>
              <a:t>of redemption</a:t>
            </a:r>
            <a:r>
              <a:rPr lang="en-GB" dirty="0">
                <a:solidFill>
                  <a:srgbClr val="000000"/>
                </a:solidFill>
                <a:latin typeface="system-ui"/>
              </a:rPr>
              <a:t>. </a:t>
            </a:r>
            <a:r>
              <a:rPr lang="en-GB" dirty="0" smtClean="0">
                <a:solidFill>
                  <a:srgbClr val="000000"/>
                </a:solidFill>
                <a:latin typeface="system-ui"/>
              </a:rPr>
              <a:t>Let </a:t>
            </a:r>
            <a:r>
              <a:rPr lang="en-GB" dirty="0">
                <a:solidFill>
                  <a:srgbClr val="000000"/>
                </a:solidFill>
                <a:latin typeface="system-ui"/>
              </a:rPr>
              <a:t>all bitterness, wrath, anger, outcry, and slander be put away from you, with all malice. </a:t>
            </a:r>
            <a:r>
              <a:rPr lang="en-GB" dirty="0" smtClean="0">
                <a:solidFill>
                  <a:srgbClr val="000000"/>
                </a:solidFill>
                <a:latin typeface="system-ui"/>
              </a:rPr>
              <a:t>And </a:t>
            </a:r>
            <a:r>
              <a:rPr lang="en-GB" dirty="0">
                <a:solidFill>
                  <a:srgbClr val="000000"/>
                </a:solidFill>
                <a:latin typeface="system-ui"/>
              </a:rPr>
              <a:t>be kind to one another, tender hearted, forgiving each other, just as God also in Christ forgave you</a:t>
            </a:r>
            <a:r>
              <a:rPr lang="en-GB" dirty="0" smtClean="0">
                <a:solidFill>
                  <a:srgbClr val="000000"/>
                </a:solidFill>
                <a:latin typeface="system-ui"/>
              </a:rPr>
              <a:t>. Eph. 4: 30-32</a:t>
            </a:r>
            <a:endParaRPr lang="en-GB" dirty="0"/>
          </a:p>
        </p:txBody>
      </p:sp>
      <p:sp>
        <p:nvSpPr>
          <p:cNvPr id="9" name="Rectangle 8"/>
          <p:cNvSpPr/>
          <p:nvPr/>
        </p:nvSpPr>
        <p:spPr>
          <a:xfrm>
            <a:off x="362464" y="5661108"/>
            <a:ext cx="6096000" cy="369332"/>
          </a:xfrm>
          <a:prstGeom prst="rect">
            <a:avLst/>
          </a:prstGeom>
        </p:spPr>
        <p:txBody>
          <a:bodyPr>
            <a:spAutoFit/>
          </a:bodyPr>
          <a:lstStyle/>
          <a:p>
            <a:r>
              <a:rPr lang="en-GB" b="1" baseline="30000" dirty="0">
                <a:solidFill>
                  <a:srgbClr val="000000"/>
                </a:solidFill>
                <a:latin typeface="system-ui"/>
              </a:rPr>
              <a:t> </a:t>
            </a:r>
            <a:endParaRPr lang="en-GB" dirty="0"/>
          </a:p>
        </p:txBody>
      </p:sp>
      <p:sp>
        <p:nvSpPr>
          <p:cNvPr id="10" name="Rectangle 9"/>
          <p:cNvSpPr/>
          <p:nvPr/>
        </p:nvSpPr>
        <p:spPr>
          <a:xfrm>
            <a:off x="362464" y="5497896"/>
            <a:ext cx="8690921" cy="923330"/>
          </a:xfrm>
          <a:prstGeom prst="rect">
            <a:avLst/>
          </a:prstGeom>
        </p:spPr>
        <p:txBody>
          <a:bodyPr wrap="square">
            <a:spAutoFit/>
          </a:bodyPr>
          <a:lstStyle/>
          <a:p>
            <a:r>
              <a:rPr lang="en-GB" dirty="0" smtClean="0">
                <a:solidFill>
                  <a:srgbClr val="000000"/>
                </a:solidFill>
                <a:latin typeface="system-ui"/>
              </a:rPr>
              <a:t>Therefore </a:t>
            </a:r>
            <a:r>
              <a:rPr lang="en-GB" dirty="0">
                <a:solidFill>
                  <a:srgbClr val="000000"/>
                </a:solidFill>
                <a:latin typeface="system-ui"/>
              </a:rPr>
              <a:t>watch carefully how you walk, not as unwise, but as wise, </a:t>
            </a:r>
            <a:r>
              <a:rPr lang="en-GB" b="1" dirty="0" smtClean="0">
                <a:solidFill>
                  <a:srgbClr val="000000"/>
                </a:solidFill>
                <a:latin typeface="system-ui"/>
              </a:rPr>
              <a:t>redeeming </a:t>
            </a:r>
            <a:r>
              <a:rPr lang="en-GB" b="1" dirty="0">
                <a:solidFill>
                  <a:srgbClr val="000000"/>
                </a:solidFill>
                <a:latin typeface="system-ui"/>
              </a:rPr>
              <a:t>the time, because the days are evil</a:t>
            </a:r>
            <a:r>
              <a:rPr lang="en-GB" dirty="0">
                <a:solidFill>
                  <a:srgbClr val="000000"/>
                </a:solidFill>
                <a:latin typeface="system-ui"/>
              </a:rPr>
              <a:t>. </a:t>
            </a:r>
            <a:r>
              <a:rPr lang="en-GB" dirty="0" smtClean="0">
                <a:solidFill>
                  <a:srgbClr val="000000"/>
                </a:solidFill>
                <a:latin typeface="system-ui"/>
              </a:rPr>
              <a:t>Therefore </a:t>
            </a:r>
            <a:r>
              <a:rPr lang="en-GB" dirty="0">
                <a:solidFill>
                  <a:srgbClr val="000000"/>
                </a:solidFill>
                <a:latin typeface="system-ui"/>
              </a:rPr>
              <a:t>don’t be foolish, but understand what the will of the Lord is. </a:t>
            </a:r>
            <a:r>
              <a:rPr lang="en-GB" dirty="0" smtClean="0">
                <a:solidFill>
                  <a:srgbClr val="000000"/>
                </a:solidFill>
                <a:latin typeface="system-ui"/>
              </a:rPr>
              <a:t>Eph. 5: 15-16</a:t>
            </a:r>
            <a:endParaRPr lang="en-GB" dirty="0"/>
          </a:p>
        </p:txBody>
      </p:sp>
    </p:spTree>
    <p:extLst>
      <p:ext uri="{BB962C8B-B14F-4D97-AF65-F5344CB8AC3E}">
        <p14:creationId xmlns:p14="http://schemas.microsoft.com/office/powerpoint/2010/main" val="3426913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227" y="1420671"/>
            <a:ext cx="8822724" cy="2862322"/>
          </a:xfrm>
          <a:prstGeom prst="rect">
            <a:avLst/>
          </a:prstGeom>
        </p:spPr>
        <p:txBody>
          <a:bodyPr wrap="square">
            <a:spAutoFit/>
          </a:bodyPr>
          <a:lstStyle/>
          <a:p>
            <a:r>
              <a:rPr lang="en-GB" b="0" i="0" dirty="0" smtClean="0">
                <a:solidFill>
                  <a:srgbClr val="000000"/>
                </a:solidFill>
                <a:effectLst/>
                <a:latin typeface="system-ui"/>
              </a:rPr>
              <a:t>… just as he who called you is holy, you yourselves also be holy in all </a:t>
            </a:r>
          </a:p>
          <a:p>
            <a:r>
              <a:rPr lang="en-GB" b="0" i="0" dirty="0" smtClean="0">
                <a:solidFill>
                  <a:srgbClr val="000000"/>
                </a:solidFill>
                <a:effectLst/>
                <a:latin typeface="system-ui"/>
              </a:rPr>
              <a:t>of your behaviour; because it is written, “You shall be holy; for I am holy.”</a:t>
            </a:r>
            <a:r>
              <a:rPr lang="en-GB" b="0" i="0" dirty="0" smtClean="0">
                <a:solidFill>
                  <a:srgbClr val="4A4A4A"/>
                </a:solidFill>
                <a:effectLst/>
                <a:latin typeface="system-ui"/>
              </a:rPr>
              <a:t> </a:t>
            </a:r>
            <a:r>
              <a:rPr lang="en-GB" b="0" i="0" dirty="0" smtClean="0">
                <a:solidFill>
                  <a:srgbClr val="000000"/>
                </a:solidFill>
                <a:effectLst/>
                <a:latin typeface="system-ui"/>
              </a:rPr>
              <a:t> </a:t>
            </a:r>
          </a:p>
          <a:p>
            <a:r>
              <a:rPr lang="en-GB" b="1" i="0" baseline="30000" dirty="0" smtClean="0">
                <a:solidFill>
                  <a:srgbClr val="000000"/>
                </a:solidFill>
                <a:effectLst/>
                <a:latin typeface="system-ui"/>
              </a:rPr>
              <a:t>…</a:t>
            </a:r>
            <a:r>
              <a:rPr lang="en-GB" b="0" i="0" dirty="0" smtClean="0">
                <a:solidFill>
                  <a:srgbClr val="000000"/>
                </a:solidFill>
                <a:effectLst/>
                <a:latin typeface="system-ui"/>
              </a:rPr>
              <a:t> </a:t>
            </a:r>
            <a:r>
              <a:rPr lang="en-GB" b="1" i="0" dirty="0" smtClean="0">
                <a:solidFill>
                  <a:srgbClr val="000000"/>
                </a:solidFill>
                <a:effectLst/>
                <a:latin typeface="system-ui"/>
              </a:rPr>
              <a:t>knowing that you were redeemed, not with corruptible things, with </a:t>
            </a:r>
          </a:p>
          <a:p>
            <a:r>
              <a:rPr lang="en-GB" b="1" i="0" dirty="0" smtClean="0">
                <a:solidFill>
                  <a:srgbClr val="000000"/>
                </a:solidFill>
                <a:effectLst/>
                <a:latin typeface="system-ui"/>
              </a:rPr>
              <a:t>silver or gold, from the useless way of life handed down from your </a:t>
            </a:r>
          </a:p>
          <a:p>
            <a:r>
              <a:rPr lang="en-GB" b="1" i="0" dirty="0" smtClean="0">
                <a:solidFill>
                  <a:srgbClr val="000000"/>
                </a:solidFill>
                <a:effectLst/>
                <a:latin typeface="system-ui"/>
              </a:rPr>
              <a:t>fathers, but with precious blood, as of a lamb without blemish or </a:t>
            </a:r>
          </a:p>
          <a:p>
            <a:r>
              <a:rPr lang="en-GB" b="1" i="0" dirty="0" smtClean="0">
                <a:solidFill>
                  <a:srgbClr val="000000"/>
                </a:solidFill>
                <a:effectLst/>
                <a:latin typeface="system-ui"/>
              </a:rPr>
              <a:t>spot, the blood of Christ, </a:t>
            </a:r>
            <a:r>
              <a:rPr lang="en-GB" b="0" i="0" dirty="0" smtClean="0">
                <a:solidFill>
                  <a:srgbClr val="000000"/>
                </a:solidFill>
                <a:effectLst/>
                <a:latin typeface="system-ui"/>
              </a:rPr>
              <a:t>who was foreknown indeed before the </a:t>
            </a:r>
          </a:p>
          <a:p>
            <a:r>
              <a:rPr lang="en-GB" b="0" i="0" dirty="0" smtClean="0">
                <a:solidFill>
                  <a:srgbClr val="000000"/>
                </a:solidFill>
                <a:effectLst/>
                <a:latin typeface="system-ui"/>
              </a:rPr>
              <a:t>foundation of the world, but was revealed in this last age for your sake, </a:t>
            </a:r>
          </a:p>
          <a:p>
            <a:r>
              <a:rPr lang="en-GB" b="0" i="0" dirty="0" smtClean="0">
                <a:solidFill>
                  <a:srgbClr val="000000"/>
                </a:solidFill>
                <a:effectLst/>
                <a:latin typeface="system-ui"/>
              </a:rPr>
              <a:t>who through him are believers in God, who raised him from the dead, </a:t>
            </a:r>
          </a:p>
          <a:p>
            <a:r>
              <a:rPr lang="en-GB" b="0" i="0" dirty="0" smtClean="0">
                <a:solidFill>
                  <a:srgbClr val="000000"/>
                </a:solidFill>
                <a:effectLst/>
                <a:latin typeface="system-ui"/>
              </a:rPr>
              <a:t>and gave him glory, so that your faith and hope might be in God.</a:t>
            </a:r>
          </a:p>
          <a:p>
            <a:r>
              <a:rPr lang="en-GB" b="0" i="0" dirty="0" smtClean="0">
                <a:solidFill>
                  <a:srgbClr val="000000"/>
                </a:solidFill>
                <a:effectLst/>
                <a:latin typeface="system-ui"/>
              </a:rPr>
              <a:t>1Pet. 1: 15-21</a:t>
            </a:r>
            <a:endParaRPr lang="en-GB" dirty="0"/>
          </a:p>
        </p:txBody>
      </p:sp>
      <p:sp>
        <p:nvSpPr>
          <p:cNvPr id="3" name="Rectangle 2"/>
          <p:cNvSpPr/>
          <p:nvPr/>
        </p:nvSpPr>
        <p:spPr>
          <a:xfrm>
            <a:off x="354227" y="4387844"/>
            <a:ext cx="8765060" cy="1754326"/>
          </a:xfrm>
          <a:prstGeom prst="rect">
            <a:avLst/>
          </a:prstGeom>
        </p:spPr>
        <p:txBody>
          <a:bodyPr wrap="square">
            <a:spAutoFit/>
          </a:bodyPr>
          <a:lstStyle/>
          <a:p>
            <a:r>
              <a:rPr lang="en-GB" b="0" i="0" dirty="0" smtClean="0">
                <a:solidFill>
                  <a:srgbClr val="000000"/>
                </a:solidFill>
                <a:effectLst/>
                <a:latin typeface="system-ui"/>
              </a:rPr>
              <a:t>But you are a chosen race, </a:t>
            </a:r>
            <a:r>
              <a:rPr lang="en-GB" b="1" i="0" dirty="0" smtClean="0">
                <a:solidFill>
                  <a:srgbClr val="000000"/>
                </a:solidFill>
                <a:effectLst/>
                <a:latin typeface="system-ui"/>
              </a:rPr>
              <a:t>a royal priesthood, a holy nation, a people for God’s own possession</a:t>
            </a:r>
            <a:r>
              <a:rPr lang="en-GB" b="0" i="0" dirty="0" smtClean="0">
                <a:solidFill>
                  <a:srgbClr val="000000"/>
                </a:solidFill>
                <a:effectLst/>
                <a:latin typeface="system-ui"/>
              </a:rPr>
              <a:t>, that you may proclaim the excellence of him who called you out of darkness into his marvellous light. In the past, you were not a people, but now are God’s people, who had not obtained mercy, but now have obtained mercy.</a:t>
            </a:r>
          </a:p>
          <a:p>
            <a:r>
              <a:rPr lang="en-GB" b="1" i="0" dirty="0" smtClean="0">
                <a:solidFill>
                  <a:srgbClr val="000000"/>
                </a:solidFill>
                <a:effectLst/>
                <a:latin typeface="system-ui"/>
              </a:rPr>
              <a:t>Beloved, I beg you as foreigners and pilgrims, to abstain from fleshly lusts, which war against the soul</a:t>
            </a:r>
            <a:r>
              <a:rPr lang="en-GB" b="0" i="0" dirty="0" smtClean="0">
                <a:solidFill>
                  <a:srgbClr val="000000"/>
                </a:solidFill>
                <a:effectLst/>
                <a:latin typeface="system-ui"/>
              </a:rPr>
              <a:t>; 1Pet. 2: 9-11</a:t>
            </a:r>
            <a:endParaRPr lang="en-GB" b="0" i="0" dirty="0">
              <a:solidFill>
                <a:srgbClr val="000000"/>
              </a:solidFill>
              <a:effectLst/>
              <a:latin typeface="system-ui"/>
            </a:endParaRPr>
          </a:p>
        </p:txBody>
      </p:sp>
      <p:sp>
        <p:nvSpPr>
          <p:cNvPr id="4" name="Rectangle 3"/>
          <p:cNvSpPr/>
          <p:nvPr/>
        </p:nvSpPr>
        <p:spPr>
          <a:xfrm>
            <a:off x="1379711" y="440666"/>
            <a:ext cx="5099473" cy="523220"/>
          </a:xfrm>
          <a:prstGeom prst="rect">
            <a:avLst/>
          </a:prstGeom>
        </p:spPr>
        <p:txBody>
          <a:bodyPr wrap="none">
            <a:spAutoFit/>
          </a:bodyPr>
          <a:lstStyle/>
          <a:p>
            <a:pPr lvl="0"/>
            <a:r>
              <a:rPr lang="en-GB" sz="2800" b="1" dirty="0">
                <a:solidFill>
                  <a:prstClr val="black"/>
                </a:solidFill>
                <a:latin typeface="system-ui"/>
              </a:rPr>
              <a:t>Living as a redeemed people</a:t>
            </a:r>
          </a:p>
        </p:txBody>
      </p:sp>
    </p:spTree>
    <p:extLst>
      <p:ext uri="{BB962C8B-B14F-4D97-AF65-F5344CB8AC3E}">
        <p14:creationId xmlns:p14="http://schemas.microsoft.com/office/powerpoint/2010/main" val="3074249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77796" y="0"/>
            <a:ext cx="3333349" cy="6858000"/>
          </a:xfrm>
          <a:prstGeom prst="rect">
            <a:avLst/>
          </a:prstGeom>
        </p:spPr>
      </p:pic>
    </p:spTree>
    <p:extLst>
      <p:ext uri="{BB962C8B-B14F-4D97-AF65-F5344CB8AC3E}">
        <p14:creationId xmlns:p14="http://schemas.microsoft.com/office/powerpoint/2010/main" val="183962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4372" y="2134440"/>
            <a:ext cx="5303631" cy="2862322"/>
          </a:xfrm>
          <a:prstGeom prst="rect">
            <a:avLst/>
          </a:prstGeom>
          <a:noFill/>
        </p:spPr>
        <p:txBody>
          <a:bodyPr wrap="none" rtlCol="0">
            <a:spAutoFit/>
          </a:bodyPr>
          <a:lstStyle/>
          <a:p>
            <a:pPr marL="285750" indent="-285750">
              <a:buFont typeface="Arial" panose="020B0604020202020204" pitchFamily="34" charset="0"/>
              <a:buChar char="•"/>
            </a:pPr>
            <a:r>
              <a:rPr lang="en-GB" b="1" dirty="0" smtClean="0">
                <a:latin typeface="system-ui"/>
              </a:rPr>
              <a:t>To deliver from slavery</a:t>
            </a:r>
          </a:p>
          <a:p>
            <a:endParaRPr lang="en-GB" b="1" dirty="0">
              <a:latin typeface="system-ui"/>
            </a:endParaRPr>
          </a:p>
          <a:p>
            <a:pPr marL="285750" indent="-285750">
              <a:buFont typeface="Arial" panose="020B0604020202020204" pitchFamily="34" charset="0"/>
              <a:buChar char="•"/>
            </a:pPr>
            <a:r>
              <a:rPr lang="en-GB" b="1" dirty="0" smtClean="0">
                <a:latin typeface="system-ui"/>
              </a:rPr>
              <a:t>To restore what has been lost</a:t>
            </a:r>
          </a:p>
          <a:p>
            <a:endParaRPr lang="en-GB" b="1" dirty="0">
              <a:latin typeface="system-ui"/>
            </a:endParaRPr>
          </a:p>
          <a:p>
            <a:pPr marL="285750" indent="-285750">
              <a:buFont typeface="Arial" panose="020B0604020202020204" pitchFamily="34" charset="0"/>
              <a:buChar char="•"/>
            </a:pPr>
            <a:r>
              <a:rPr lang="en-GB" b="1" dirty="0" smtClean="0">
                <a:latin typeface="system-ui"/>
              </a:rPr>
              <a:t>To set free</a:t>
            </a:r>
          </a:p>
          <a:p>
            <a:endParaRPr lang="en-GB" b="1" dirty="0">
              <a:latin typeface="system-ui"/>
            </a:endParaRPr>
          </a:p>
          <a:p>
            <a:pPr marL="285750" indent="-285750">
              <a:buFont typeface="Arial" panose="020B0604020202020204" pitchFamily="34" charset="0"/>
              <a:buChar char="•"/>
            </a:pPr>
            <a:r>
              <a:rPr lang="en-GB" b="1" dirty="0" smtClean="0">
                <a:latin typeface="system-ui"/>
              </a:rPr>
              <a:t>To rescue from danger, death or destruction</a:t>
            </a:r>
          </a:p>
          <a:p>
            <a:endParaRPr lang="en-GB" b="1" dirty="0">
              <a:latin typeface="system-ui"/>
            </a:endParaRPr>
          </a:p>
          <a:p>
            <a:pPr marL="285750" indent="-285750">
              <a:buFont typeface="Arial" panose="020B0604020202020204" pitchFamily="34" charset="0"/>
              <a:buChar char="•"/>
            </a:pPr>
            <a:r>
              <a:rPr lang="en-GB" b="1" dirty="0" smtClean="0">
                <a:latin typeface="system-ui"/>
              </a:rPr>
              <a:t>To pay a debt</a:t>
            </a:r>
          </a:p>
          <a:p>
            <a:endParaRPr lang="en-GB" b="1" dirty="0">
              <a:latin typeface="system-ui"/>
            </a:endParaRPr>
          </a:p>
        </p:txBody>
      </p:sp>
      <p:sp>
        <p:nvSpPr>
          <p:cNvPr id="3" name="Rectangle 2"/>
          <p:cNvSpPr/>
          <p:nvPr/>
        </p:nvSpPr>
        <p:spPr>
          <a:xfrm>
            <a:off x="2661383" y="1058997"/>
            <a:ext cx="2278572" cy="584775"/>
          </a:xfrm>
          <a:prstGeom prst="rect">
            <a:avLst/>
          </a:prstGeom>
        </p:spPr>
        <p:txBody>
          <a:bodyPr wrap="none">
            <a:spAutoFit/>
          </a:bodyPr>
          <a:lstStyle/>
          <a:p>
            <a:pPr lvl="0"/>
            <a:r>
              <a:rPr lang="en-GB" sz="3200" b="1" dirty="0">
                <a:solidFill>
                  <a:prstClr val="black"/>
                </a:solidFill>
              </a:rPr>
              <a:t>Redemption</a:t>
            </a:r>
          </a:p>
        </p:txBody>
      </p:sp>
    </p:spTree>
    <p:extLst>
      <p:ext uri="{BB962C8B-B14F-4D97-AF65-F5344CB8AC3E}">
        <p14:creationId xmlns:p14="http://schemas.microsoft.com/office/powerpoint/2010/main" val="1732078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3736" y="2835835"/>
            <a:ext cx="7067224" cy="1200329"/>
          </a:xfrm>
          <a:prstGeom prst="rect">
            <a:avLst/>
          </a:prstGeom>
        </p:spPr>
        <p:txBody>
          <a:bodyPr wrap="square">
            <a:spAutoFit/>
          </a:bodyPr>
          <a:lstStyle/>
          <a:p>
            <a:pPr lvl="0"/>
            <a:r>
              <a:rPr lang="en-GB" b="1" dirty="0" smtClean="0">
                <a:solidFill>
                  <a:srgbClr val="000000"/>
                </a:solidFill>
                <a:latin typeface="system-ui"/>
              </a:rPr>
              <a:t>The Angel </a:t>
            </a:r>
            <a:r>
              <a:rPr lang="en-GB" b="1" dirty="0">
                <a:solidFill>
                  <a:srgbClr val="000000"/>
                </a:solidFill>
                <a:latin typeface="system-ui"/>
              </a:rPr>
              <a:t>who has redeemed me from all evil</a:t>
            </a:r>
            <a:r>
              <a:rPr lang="en-GB" dirty="0">
                <a:solidFill>
                  <a:srgbClr val="000000"/>
                </a:solidFill>
                <a:latin typeface="system-ui"/>
              </a:rPr>
              <a:t>, bless the lads, </a:t>
            </a:r>
            <a:endParaRPr lang="en-GB" dirty="0" smtClean="0">
              <a:solidFill>
                <a:srgbClr val="000000"/>
              </a:solidFill>
              <a:latin typeface="system-ui"/>
            </a:endParaRPr>
          </a:p>
          <a:p>
            <a:pPr lvl="0"/>
            <a:r>
              <a:rPr lang="en-GB" dirty="0" smtClean="0">
                <a:solidFill>
                  <a:srgbClr val="000000"/>
                </a:solidFill>
                <a:latin typeface="system-ui"/>
              </a:rPr>
              <a:t>and </a:t>
            </a:r>
            <a:r>
              <a:rPr lang="en-GB" dirty="0">
                <a:solidFill>
                  <a:srgbClr val="000000"/>
                </a:solidFill>
                <a:latin typeface="system-ui"/>
              </a:rPr>
              <a:t>let my name be named on them, and the name of my fathers </a:t>
            </a:r>
            <a:endParaRPr lang="en-GB" dirty="0" smtClean="0">
              <a:solidFill>
                <a:srgbClr val="000000"/>
              </a:solidFill>
              <a:latin typeface="system-ui"/>
            </a:endParaRPr>
          </a:p>
          <a:p>
            <a:pPr lvl="0"/>
            <a:r>
              <a:rPr lang="en-GB" dirty="0" smtClean="0">
                <a:solidFill>
                  <a:srgbClr val="000000"/>
                </a:solidFill>
                <a:latin typeface="system-ui"/>
              </a:rPr>
              <a:t>Abraham </a:t>
            </a:r>
            <a:r>
              <a:rPr lang="en-GB" dirty="0">
                <a:solidFill>
                  <a:srgbClr val="000000"/>
                </a:solidFill>
                <a:latin typeface="system-ui"/>
              </a:rPr>
              <a:t>and Isaac. Let them grow into a multitude upon the earth.” </a:t>
            </a:r>
            <a:endParaRPr lang="en-GB" dirty="0" smtClean="0">
              <a:solidFill>
                <a:srgbClr val="000000"/>
              </a:solidFill>
              <a:latin typeface="system-ui"/>
            </a:endParaRPr>
          </a:p>
          <a:p>
            <a:pPr lvl="0"/>
            <a:r>
              <a:rPr lang="en-GB" dirty="0" smtClean="0">
                <a:solidFill>
                  <a:srgbClr val="000000"/>
                </a:solidFill>
                <a:latin typeface="system-ui"/>
              </a:rPr>
              <a:t>Gen</a:t>
            </a:r>
            <a:r>
              <a:rPr lang="en-GB" dirty="0">
                <a:solidFill>
                  <a:srgbClr val="000000"/>
                </a:solidFill>
                <a:latin typeface="system-ui"/>
              </a:rPr>
              <a:t>. 48:16</a:t>
            </a:r>
            <a:endParaRPr lang="en-GB" dirty="0">
              <a:solidFill>
                <a:prstClr val="black"/>
              </a:solidFill>
            </a:endParaRPr>
          </a:p>
        </p:txBody>
      </p:sp>
      <p:sp>
        <p:nvSpPr>
          <p:cNvPr id="3" name="TextBox 2"/>
          <p:cNvSpPr txBox="1"/>
          <p:nvPr/>
        </p:nvSpPr>
        <p:spPr>
          <a:xfrm>
            <a:off x="2293386" y="1285680"/>
            <a:ext cx="2450736" cy="584775"/>
          </a:xfrm>
          <a:prstGeom prst="rect">
            <a:avLst/>
          </a:prstGeom>
          <a:noFill/>
        </p:spPr>
        <p:txBody>
          <a:bodyPr wrap="none" rtlCol="0">
            <a:spAutoFit/>
          </a:bodyPr>
          <a:lstStyle/>
          <a:p>
            <a:r>
              <a:rPr lang="en-GB" sz="3200" b="1" dirty="0" smtClean="0"/>
              <a:t>First mention</a:t>
            </a:r>
            <a:endParaRPr lang="en-GB" sz="3200" b="1" dirty="0"/>
          </a:p>
        </p:txBody>
      </p:sp>
    </p:spTree>
    <p:extLst>
      <p:ext uri="{BB962C8B-B14F-4D97-AF65-F5344CB8AC3E}">
        <p14:creationId xmlns:p14="http://schemas.microsoft.com/office/powerpoint/2010/main" val="1395371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086" y="2755721"/>
            <a:ext cx="8320216" cy="1754326"/>
          </a:xfrm>
          <a:prstGeom prst="rect">
            <a:avLst/>
          </a:prstGeom>
        </p:spPr>
        <p:txBody>
          <a:bodyPr wrap="square">
            <a:spAutoFit/>
          </a:bodyPr>
          <a:lstStyle/>
          <a:p>
            <a:pPr lvl="0"/>
            <a:r>
              <a:rPr lang="en-GB" dirty="0">
                <a:solidFill>
                  <a:srgbClr val="000000"/>
                </a:solidFill>
                <a:latin typeface="system-ui"/>
              </a:rPr>
              <a:t>Yahweh didn’t set his love on you nor choose you, because you were more in number than any people; for you were the fewest of all peoples; but </a:t>
            </a:r>
            <a:r>
              <a:rPr lang="en-GB" b="1" dirty="0">
                <a:solidFill>
                  <a:srgbClr val="000000"/>
                </a:solidFill>
                <a:latin typeface="system-ui"/>
              </a:rPr>
              <a:t>because Yahweh loves you, and because he desires to keep the oath which he swore to your fathers</a:t>
            </a:r>
            <a:r>
              <a:rPr lang="en-GB" dirty="0">
                <a:solidFill>
                  <a:srgbClr val="000000"/>
                </a:solidFill>
                <a:latin typeface="system-ui"/>
              </a:rPr>
              <a:t>, Yahweh has brought you out with a mighty hand and </a:t>
            </a:r>
            <a:r>
              <a:rPr lang="en-GB" b="1" dirty="0">
                <a:solidFill>
                  <a:srgbClr val="000000"/>
                </a:solidFill>
                <a:latin typeface="system-ui"/>
              </a:rPr>
              <a:t>redeemed</a:t>
            </a:r>
            <a:r>
              <a:rPr lang="en-GB" dirty="0">
                <a:solidFill>
                  <a:srgbClr val="000000"/>
                </a:solidFill>
                <a:latin typeface="system-ui"/>
              </a:rPr>
              <a:t> </a:t>
            </a:r>
            <a:r>
              <a:rPr lang="en-GB" b="1" dirty="0">
                <a:solidFill>
                  <a:srgbClr val="000000"/>
                </a:solidFill>
                <a:latin typeface="system-ui"/>
              </a:rPr>
              <a:t>you</a:t>
            </a:r>
            <a:r>
              <a:rPr lang="en-GB" dirty="0">
                <a:solidFill>
                  <a:srgbClr val="000000"/>
                </a:solidFill>
                <a:latin typeface="system-ui"/>
              </a:rPr>
              <a:t> out of the house of bondage, from the hand of Pharaoh king of Egypt. Deut. 7:7-8</a:t>
            </a:r>
            <a:endParaRPr lang="en-GB" dirty="0">
              <a:solidFill>
                <a:prstClr val="black"/>
              </a:solidFill>
            </a:endParaRPr>
          </a:p>
        </p:txBody>
      </p:sp>
      <p:sp>
        <p:nvSpPr>
          <p:cNvPr id="3" name="TextBox 2"/>
          <p:cNvSpPr txBox="1"/>
          <p:nvPr/>
        </p:nvSpPr>
        <p:spPr>
          <a:xfrm>
            <a:off x="766118" y="626076"/>
            <a:ext cx="6302303" cy="584775"/>
          </a:xfrm>
          <a:prstGeom prst="rect">
            <a:avLst/>
          </a:prstGeom>
          <a:noFill/>
        </p:spPr>
        <p:txBody>
          <a:bodyPr wrap="none" rtlCol="0">
            <a:spAutoFit/>
          </a:bodyPr>
          <a:lstStyle/>
          <a:p>
            <a:r>
              <a:rPr lang="en-GB" sz="3200" b="1" dirty="0" smtClean="0"/>
              <a:t>The mystery of God’s sovereign love</a:t>
            </a:r>
            <a:endParaRPr lang="en-GB" sz="3200" b="1" dirty="0"/>
          </a:p>
        </p:txBody>
      </p:sp>
    </p:spTree>
    <p:extLst>
      <p:ext uri="{BB962C8B-B14F-4D97-AF65-F5344CB8AC3E}">
        <p14:creationId xmlns:p14="http://schemas.microsoft.com/office/powerpoint/2010/main" val="3349420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7773" y="1306380"/>
            <a:ext cx="7850402" cy="4247317"/>
          </a:xfrm>
          <a:prstGeom prst="rect">
            <a:avLst/>
          </a:prstGeom>
        </p:spPr>
        <p:txBody>
          <a:bodyPr wrap="square">
            <a:spAutoFit/>
          </a:bodyPr>
          <a:lstStyle/>
          <a:p>
            <a:r>
              <a:rPr lang="en-GB" dirty="0">
                <a:solidFill>
                  <a:srgbClr val="000000"/>
                </a:solidFill>
                <a:latin typeface="system-ui"/>
              </a:rPr>
              <a:t>God spoke to Moses, and said to him, </a:t>
            </a:r>
            <a:r>
              <a:rPr lang="en-GB" b="1" dirty="0">
                <a:solidFill>
                  <a:srgbClr val="000000"/>
                </a:solidFill>
                <a:latin typeface="system-ui"/>
              </a:rPr>
              <a:t>“I am Yahweh</a:t>
            </a:r>
            <a:r>
              <a:rPr lang="en-GB" dirty="0">
                <a:solidFill>
                  <a:srgbClr val="000000"/>
                </a:solidFill>
                <a:latin typeface="system-ui"/>
              </a:rPr>
              <a:t>. </a:t>
            </a:r>
            <a:r>
              <a:rPr lang="en-GB" dirty="0" smtClean="0">
                <a:solidFill>
                  <a:srgbClr val="000000"/>
                </a:solidFill>
                <a:latin typeface="system-ui"/>
              </a:rPr>
              <a:t>I </a:t>
            </a:r>
            <a:r>
              <a:rPr lang="en-GB" dirty="0">
                <a:solidFill>
                  <a:srgbClr val="000000"/>
                </a:solidFill>
                <a:latin typeface="system-ui"/>
              </a:rPr>
              <a:t>appeared to </a:t>
            </a:r>
            <a:endParaRPr lang="en-GB" dirty="0" smtClean="0">
              <a:solidFill>
                <a:srgbClr val="000000"/>
              </a:solidFill>
              <a:latin typeface="system-ui"/>
            </a:endParaRPr>
          </a:p>
          <a:p>
            <a:r>
              <a:rPr lang="en-GB" dirty="0" smtClean="0">
                <a:solidFill>
                  <a:srgbClr val="000000"/>
                </a:solidFill>
                <a:latin typeface="system-ui"/>
              </a:rPr>
              <a:t>Abraham</a:t>
            </a:r>
            <a:r>
              <a:rPr lang="en-GB" dirty="0">
                <a:solidFill>
                  <a:srgbClr val="000000"/>
                </a:solidFill>
                <a:latin typeface="system-ui"/>
              </a:rPr>
              <a:t>, to Isaac, and to Jacob, as God Almighty; but by my name Yahweh </a:t>
            </a:r>
            <a:r>
              <a:rPr lang="en-GB" dirty="0" smtClean="0">
                <a:solidFill>
                  <a:srgbClr val="000000"/>
                </a:solidFill>
                <a:latin typeface="system-ui"/>
              </a:rPr>
              <a:t>I </a:t>
            </a:r>
            <a:r>
              <a:rPr lang="en-GB" dirty="0">
                <a:solidFill>
                  <a:srgbClr val="000000"/>
                </a:solidFill>
                <a:latin typeface="system-ui"/>
              </a:rPr>
              <a:t>was not known to them. </a:t>
            </a:r>
            <a:r>
              <a:rPr lang="en-GB" b="1" dirty="0" smtClean="0">
                <a:solidFill>
                  <a:srgbClr val="000000"/>
                </a:solidFill>
                <a:latin typeface="system-ui"/>
              </a:rPr>
              <a:t>I </a:t>
            </a:r>
            <a:r>
              <a:rPr lang="en-GB" b="1" dirty="0">
                <a:solidFill>
                  <a:srgbClr val="000000"/>
                </a:solidFill>
                <a:latin typeface="system-ui"/>
              </a:rPr>
              <a:t>have also established my covenant </a:t>
            </a:r>
            <a:r>
              <a:rPr lang="en-GB" dirty="0">
                <a:solidFill>
                  <a:srgbClr val="000000"/>
                </a:solidFill>
                <a:latin typeface="system-ui"/>
              </a:rPr>
              <a:t>with them, </a:t>
            </a:r>
            <a:r>
              <a:rPr lang="en-GB" dirty="0" smtClean="0">
                <a:solidFill>
                  <a:srgbClr val="000000"/>
                </a:solidFill>
                <a:latin typeface="system-ui"/>
              </a:rPr>
              <a:t>to </a:t>
            </a:r>
            <a:r>
              <a:rPr lang="en-GB" dirty="0">
                <a:solidFill>
                  <a:srgbClr val="000000"/>
                </a:solidFill>
                <a:latin typeface="system-ui"/>
              </a:rPr>
              <a:t>give them the land of Canaan, the land of their travels, in which they lived </a:t>
            </a:r>
            <a:r>
              <a:rPr lang="en-GB" dirty="0" smtClean="0">
                <a:solidFill>
                  <a:srgbClr val="000000"/>
                </a:solidFill>
                <a:latin typeface="system-ui"/>
              </a:rPr>
              <a:t>as </a:t>
            </a:r>
            <a:r>
              <a:rPr lang="en-GB" dirty="0">
                <a:solidFill>
                  <a:srgbClr val="000000"/>
                </a:solidFill>
                <a:latin typeface="system-ui"/>
              </a:rPr>
              <a:t>aliens. </a:t>
            </a:r>
            <a:r>
              <a:rPr lang="en-GB" dirty="0" smtClean="0">
                <a:solidFill>
                  <a:srgbClr val="000000"/>
                </a:solidFill>
                <a:latin typeface="system-ui"/>
              </a:rPr>
              <a:t>Moreover </a:t>
            </a:r>
            <a:r>
              <a:rPr lang="en-GB" b="1" dirty="0">
                <a:solidFill>
                  <a:srgbClr val="000000"/>
                </a:solidFill>
                <a:latin typeface="system-ui"/>
              </a:rPr>
              <a:t>I have heard</a:t>
            </a:r>
            <a:r>
              <a:rPr lang="en-GB" dirty="0">
                <a:solidFill>
                  <a:srgbClr val="000000"/>
                </a:solidFill>
                <a:latin typeface="system-ui"/>
              </a:rPr>
              <a:t> the groaning of the children of Israel, whom the Egyptians keep in bondage, and </a:t>
            </a:r>
            <a:r>
              <a:rPr lang="en-GB" b="1" dirty="0">
                <a:solidFill>
                  <a:srgbClr val="000000"/>
                </a:solidFill>
                <a:latin typeface="system-ui"/>
              </a:rPr>
              <a:t>I have remembered my covenant</a:t>
            </a:r>
            <a:r>
              <a:rPr lang="en-GB" dirty="0">
                <a:solidFill>
                  <a:srgbClr val="000000"/>
                </a:solidFill>
                <a:latin typeface="system-ui"/>
              </a:rPr>
              <a:t>. </a:t>
            </a:r>
            <a:endParaRPr lang="en-GB" dirty="0" smtClean="0">
              <a:solidFill>
                <a:srgbClr val="000000"/>
              </a:solidFill>
              <a:latin typeface="system-ui"/>
            </a:endParaRPr>
          </a:p>
          <a:p>
            <a:r>
              <a:rPr lang="en-GB" dirty="0" smtClean="0">
                <a:solidFill>
                  <a:srgbClr val="000000"/>
                </a:solidFill>
                <a:latin typeface="system-ui"/>
              </a:rPr>
              <a:t>Therefore </a:t>
            </a:r>
            <a:r>
              <a:rPr lang="en-GB" dirty="0">
                <a:solidFill>
                  <a:srgbClr val="000000"/>
                </a:solidFill>
                <a:latin typeface="system-ui"/>
              </a:rPr>
              <a:t>tell the children of Israel, ‘</a:t>
            </a:r>
            <a:r>
              <a:rPr lang="en-GB" b="1" dirty="0">
                <a:solidFill>
                  <a:srgbClr val="000000"/>
                </a:solidFill>
                <a:latin typeface="system-ui"/>
              </a:rPr>
              <a:t>I am Yahweh, and I will bring you out from under the burdens of the Egyptians, and I will rid you out of their bondage, and I will redeem you with an outstretched arm, and with great judgments</a:t>
            </a:r>
            <a:r>
              <a:rPr lang="en-GB" b="1" dirty="0" smtClean="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I will take you to myself for a people. I will be your God</a:t>
            </a:r>
            <a:r>
              <a:rPr lang="en-GB" dirty="0">
                <a:solidFill>
                  <a:srgbClr val="000000"/>
                </a:solidFill>
                <a:latin typeface="system-ui"/>
              </a:rPr>
              <a:t>; and you shall know that I am Yahweh your God, who brings you out from under the burdens of the Egyptians. </a:t>
            </a:r>
            <a:r>
              <a:rPr lang="en-GB" b="1" dirty="0" smtClean="0">
                <a:solidFill>
                  <a:srgbClr val="000000"/>
                </a:solidFill>
                <a:latin typeface="system-ui"/>
              </a:rPr>
              <a:t>I </a:t>
            </a:r>
            <a:r>
              <a:rPr lang="en-GB" b="1" dirty="0">
                <a:solidFill>
                  <a:srgbClr val="000000"/>
                </a:solidFill>
                <a:latin typeface="system-ui"/>
              </a:rPr>
              <a:t>will bring you into the land </a:t>
            </a:r>
            <a:r>
              <a:rPr lang="en-GB" dirty="0">
                <a:solidFill>
                  <a:srgbClr val="000000"/>
                </a:solidFill>
                <a:latin typeface="system-ui"/>
              </a:rPr>
              <a:t>which I swore to give to Abraham, to Isaac, and to Jacob; and I will give it to you for a heritage: </a:t>
            </a:r>
            <a:r>
              <a:rPr lang="en-GB" b="1" dirty="0">
                <a:solidFill>
                  <a:srgbClr val="000000"/>
                </a:solidFill>
                <a:latin typeface="system-ui"/>
              </a:rPr>
              <a:t>I am Yahweh</a:t>
            </a:r>
            <a:r>
              <a:rPr lang="en-GB" dirty="0" smtClean="0">
                <a:solidFill>
                  <a:srgbClr val="000000"/>
                </a:solidFill>
                <a:latin typeface="system-ui"/>
              </a:rPr>
              <a:t>.’” </a:t>
            </a:r>
            <a:r>
              <a:rPr lang="en-GB" b="0" i="0" dirty="0" smtClean="0">
                <a:solidFill>
                  <a:srgbClr val="000000"/>
                </a:solidFill>
                <a:effectLst/>
                <a:latin typeface="system-ui"/>
              </a:rPr>
              <a:t>Exodus 2-8</a:t>
            </a:r>
            <a:endParaRPr lang="en-GB" dirty="0"/>
          </a:p>
        </p:txBody>
      </p:sp>
      <p:sp>
        <p:nvSpPr>
          <p:cNvPr id="5" name="TextBox 4"/>
          <p:cNvSpPr txBox="1"/>
          <p:nvPr/>
        </p:nvSpPr>
        <p:spPr>
          <a:xfrm>
            <a:off x="1054444" y="5688232"/>
            <a:ext cx="6170140" cy="523220"/>
          </a:xfrm>
          <a:prstGeom prst="rect">
            <a:avLst/>
          </a:prstGeom>
          <a:noFill/>
        </p:spPr>
        <p:txBody>
          <a:bodyPr wrap="square" rtlCol="0">
            <a:spAutoFit/>
          </a:bodyPr>
          <a:lstStyle/>
          <a:p>
            <a:r>
              <a:rPr lang="en-GB" sz="2800" b="1" dirty="0" smtClean="0"/>
              <a:t>Deliverance  Judgement and Inheritance</a:t>
            </a:r>
            <a:endParaRPr lang="en-GB" sz="2800" b="1" dirty="0"/>
          </a:p>
        </p:txBody>
      </p:sp>
      <p:sp>
        <p:nvSpPr>
          <p:cNvPr id="6" name="TextBox 5"/>
          <p:cNvSpPr txBox="1"/>
          <p:nvPr/>
        </p:nvSpPr>
        <p:spPr>
          <a:xfrm>
            <a:off x="601362" y="461319"/>
            <a:ext cx="7354064" cy="584775"/>
          </a:xfrm>
          <a:prstGeom prst="rect">
            <a:avLst/>
          </a:prstGeom>
          <a:noFill/>
        </p:spPr>
        <p:txBody>
          <a:bodyPr wrap="none" rtlCol="0">
            <a:spAutoFit/>
          </a:bodyPr>
          <a:lstStyle/>
          <a:p>
            <a:r>
              <a:rPr lang="en-GB" sz="3200" b="1" dirty="0" smtClean="0"/>
              <a:t>Redemption defined the identity of Israel</a:t>
            </a:r>
            <a:endParaRPr lang="en-GB" sz="3200" b="1" dirty="0"/>
          </a:p>
        </p:txBody>
      </p:sp>
    </p:spTree>
    <p:extLst>
      <p:ext uri="{BB962C8B-B14F-4D97-AF65-F5344CB8AC3E}">
        <p14:creationId xmlns:p14="http://schemas.microsoft.com/office/powerpoint/2010/main" val="515463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3611" y="477795"/>
            <a:ext cx="6516528" cy="523220"/>
          </a:xfrm>
          <a:prstGeom prst="rect">
            <a:avLst/>
          </a:prstGeom>
          <a:noFill/>
        </p:spPr>
        <p:txBody>
          <a:bodyPr wrap="none" rtlCol="0">
            <a:spAutoFit/>
          </a:bodyPr>
          <a:lstStyle/>
          <a:p>
            <a:r>
              <a:rPr lang="en-GB" sz="2800" b="1" dirty="0" smtClean="0">
                <a:latin typeface="system-ui"/>
              </a:rPr>
              <a:t>It was at the core of their national life</a:t>
            </a:r>
            <a:endParaRPr lang="en-GB" sz="2800" b="1" dirty="0">
              <a:latin typeface="system-ui"/>
            </a:endParaRPr>
          </a:p>
        </p:txBody>
      </p:sp>
      <p:sp>
        <p:nvSpPr>
          <p:cNvPr id="3" name="TextBox 2"/>
          <p:cNvSpPr txBox="1"/>
          <p:nvPr/>
        </p:nvSpPr>
        <p:spPr>
          <a:xfrm>
            <a:off x="329514" y="1184248"/>
            <a:ext cx="4204997" cy="369332"/>
          </a:xfrm>
          <a:prstGeom prst="rect">
            <a:avLst/>
          </a:prstGeom>
          <a:noFill/>
        </p:spPr>
        <p:txBody>
          <a:bodyPr wrap="none" rtlCol="0">
            <a:spAutoFit/>
          </a:bodyPr>
          <a:lstStyle/>
          <a:p>
            <a:pPr marL="285750" indent="-285750">
              <a:buFont typeface="Arial" panose="020B0604020202020204" pitchFamily="34" charset="0"/>
              <a:buChar char="•"/>
            </a:pPr>
            <a:r>
              <a:rPr lang="en-GB" b="1" dirty="0" smtClean="0">
                <a:latin typeface="system-ui"/>
              </a:rPr>
              <a:t>Annual remembrance of Passover</a:t>
            </a:r>
            <a:endParaRPr lang="en-GB" b="1" dirty="0">
              <a:latin typeface="system-ui"/>
            </a:endParaRPr>
          </a:p>
        </p:txBody>
      </p:sp>
      <p:sp>
        <p:nvSpPr>
          <p:cNvPr id="4" name="Rectangle 3"/>
          <p:cNvSpPr/>
          <p:nvPr/>
        </p:nvSpPr>
        <p:spPr>
          <a:xfrm>
            <a:off x="329514" y="1585161"/>
            <a:ext cx="8023911" cy="3139321"/>
          </a:xfrm>
          <a:prstGeom prst="rect">
            <a:avLst/>
          </a:prstGeom>
        </p:spPr>
        <p:txBody>
          <a:bodyPr wrap="square">
            <a:spAutoFit/>
          </a:bodyPr>
          <a:lstStyle/>
          <a:p>
            <a:r>
              <a:rPr lang="en-GB" b="1" dirty="0">
                <a:solidFill>
                  <a:srgbClr val="000000"/>
                </a:solidFill>
                <a:latin typeface="system-ui"/>
              </a:rPr>
              <a:t>Observe the month of Abib, and keep the Passover to Yahweh your God</a:t>
            </a:r>
            <a:r>
              <a:rPr lang="en-GB" dirty="0">
                <a:solidFill>
                  <a:srgbClr val="000000"/>
                </a:solidFill>
                <a:latin typeface="system-ui"/>
              </a:rPr>
              <a:t>; </a:t>
            </a:r>
            <a:r>
              <a:rPr lang="en-GB" dirty="0" smtClean="0">
                <a:solidFill>
                  <a:srgbClr val="000000"/>
                </a:solidFill>
                <a:latin typeface="system-ui"/>
              </a:rPr>
              <a:t>for </a:t>
            </a:r>
            <a:r>
              <a:rPr lang="en-GB" dirty="0">
                <a:solidFill>
                  <a:srgbClr val="000000"/>
                </a:solidFill>
                <a:latin typeface="system-ui"/>
              </a:rPr>
              <a:t>in the month of Abib Yahweh your God brought you out of Egypt by night. </a:t>
            </a:r>
            <a:r>
              <a:rPr lang="en-GB" dirty="0" smtClean="0">
                <a:solidFill>
                  <a:srgbClr val="000000"/>
                </a:solidFill>
                <a:latin typeface="system-ui"/>
              </a:rPr>
              <a:t>You </a:t>
            </a:r>
            <a:r>
              <a:rPr lang="en-GB" dirty="0">
                <a:solidFill>
                  <a:srgbClr val="000000"/>
                </a:solidFill>
                <a:latin typeface="system-ui"/>
              </a:rPr>
              <a:t>shall sacrifice the Passover to Yahweh your God, of the flock and the herd, in the place which Yahweh shall choose to cause his name to dwell there. </a:t>
            </a:r>
            <a:r>
              <a:rPr lang="en-GB" dirty="0" smtClean="0">
                <a:solidFill>
                  <a:srgbClr val="000000"/>
                </a:solidFill>
                <a:latin typeface="system-ui"/>
              </a:rPr>
              <a:t>You </a:t>
            </a:r>
            <a:r>
              <a:rPr lang="en-GB" dirty="0">
                <a:solidFill>
                  <a:srgbClr val="000000"/>
                </a:solidFill>
                <a:latin typeface="system-ui"/>
              </a:rPr>
              <a:t>shall eat no leavened bread with it. You shall eat unleavened bread with it seven days, even the bread of affliction (for you came out of the land of Egypt in haste) that you may </a:t>
            </a:r>
            <a:r>
              <a:rPr lang="en-GB" b="1" dirty="0">
                <a:solidFill>
                  <a:srgbClr val="000000"/>
                </a:solidFill>
                <a:latin typeface="system-ui"/>
              </a:rPr>
              <a:t>remember the day when you came out of the land of Egypt all the days of your life.</a:t>
            </a:r>
            <a:r>
              <a:rPr lang="en-GB" dirty="0">
                <a:solidFill>
                  <a:srgbClr val="000000"/>
                </a:solidFill>
                <a:latin typeface="system-ui"/>
              </a:rPr>
              <a:t> </a:t>
            </a:r>
            <a:r>
              <a:rPr lang="en-GB" dirty="0" smtClean="0">
                <a:solidFill>
                  <a:srgbClr val="000000"/>
                </a:solidFill>
                <a:latin typeface="system-ui"/>
              </a:rPr>
              <a:t>No </a:t>
            </a:r>
            <a:r>
              <a:rPr lang="en-GB" dirty="0">
                <a:solidFill>
                  <a:srgbClr val="000000"/>
                </a:solidFill>
                <a:latin typeface="system-ui"/>
              </a:rPr>
              <a:t>yeast shall be seen with you in all your borders seven days; neither shall any of the meat, which you sacrifice the first day at evening, remain all night until the morning</a:t>
            </a:r>
            <a:r>
              <a:rPr lang="en-GB" dirty="0" smtClean="0">
                <a:solidFill>
                  <a:srgbClr val="000000"/>
                </a:solidFill>
                <a:latin typeface="system-ui"/>
              </a:rPr>
              <a:t>. Deut. 16:1-4</a:t>
            </a:r>
            <a:endParaRPr lang="en-GB" dirty="0"/>
          </a:p>
        </p:txBody>
      </p:sp>
      <p:sp>
        <p:nvSpPr>
          <p:cNvPr id="6" name="TextBox 5"/>
          <p:cNvSpPr txBox="1"/>
          <p:nvPr/>
        </p:nvSpPr>
        <p:spPr>
          <a:xfrm>
            <a:off x="494785" y="4987753"/>
            <a:ext cx="9145004" cy="1754326"/>
          </a:xfrm>
          <a:prstGeom prst="rect">
            <a:avLst/>
          </a:prstGeom>
          <a:noFill/>
        </p:spPr>
        <p:txBody>
          <a:bodyPr wrap="none" rtlCol="0">
            <a:spAutoFit/>
          </a:bodyPr>
          <a:lstStyle/>
          <a:p>
            <a:pPr marL="285750" indent="-285750">
              <a:buFont typeface="Arial" panose="020B0604020202020204" pitchFamily="34" charset="0"/>
              <a:buChar char="•"/>
            </a:pPr>
            <a:r>
              <a:rPr lang="en-GB" b="1" dirty="0" smtClean="0">
                <a:latin typeface="system-ui"/>
              </a:rPr>
              <a:t>The  context for their obedience</a:t>
            </a:r>
          </a:p>
          <a:p>
            <a:endParaRPr lang="en-GB" b="1" dirty="0">
              <a:latin typeface="system-ui"/>
            </a:endParaRPr>
          </a:p>
          <a:p>
            <a:r>
              <a:rPr lang="en-GB" dirty="0" smtClean="0">
                <a:solidFill>
                  <a:srgbClr val="000000"/>
                </a:solidFill>
                <a:latin typeface="system-ui"/>
              </a:rPr>
              <a:t>God</a:t>
            </a:r>
            <a:r>
              <a:rPr lang="en-GB" dirty="0">
                <a:solidFill>
                  <a:srgbClr val="000000"/>
                </a:solidFill>
                <a:latin typeface="system-ui"/>
              </a:rPr>
              <a:t> spoke all these words, saying</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“I am Yahweh your God, who brought you out of the </a:t>
            </a:r>
            <a:endParaRPr lang="en-GB" dirty="0" smtClean="0">
              <a:solidFill>
                <a:srgbClr val="000000"/>
              </a:solidFill>
              <a:latin typeface="system-ui"/>
            </a:endParaRPr>
          </a:p>
          <a:p>
            <a:r>
              <a:rPr lang="en-GB" dirty="0" smtClean="0">
                <a:solidFill>
                  <a:srgbClr val="000000"/>
                </a:solidFill>
                <a:latin typeface="system-ui"/>
              </a:rPr>
              <a:t>land </a:t>
            </a:r>
            <a:r>
              <a:rPr lang="en-GB" dirty="0">
                <a:solidFill>
                  <a:srgbClr val="000000"/>
                </a:solidFill>
                <a:latin typeface="system-ui"/>
              </a:rPr>
              <a:t>of Egypt, out of the house of bondage</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“You shall have no other gods before </a:t>
            </a:r>
            <a:r>
              <a:rPr lang="en-GB" dirty="0" smtClean="0">
                <a:solidFill>
                  <a:srgbClr val="000000"/>
                </a:solidFill>
                <a:latin typeface="system-ui"/>
              </a:rPr>
              <a:t>me</a:t>
            </a:r>
            <a:r>
              <a:rPr lang="en-GB" dirty="0">
                <a:solidFill>
                  <a:srgbClr val="000000"/>
                </a:solidFill>
                <a:latin typeface="system-ui"/>
              </a:rPr>
              <a:t> </a:t>
            </a:r>
            <a:r>
              <a:rPr lang="en-GB" dirty="0" smtClean="0">
                <a:solidFill>
                  <a:srgbClr val="000000"/>
                </a:solidFill>
                <a:latin typeface="system-ui"/>
              </a:rPr>
              <a:t>…</a:t>
            </a:r>
          </a:p>
          <a:p>
            <a:r>
              <a:rPr lang="en-GB" dirty="0" smtClean="0">
                <a:solidFill>
                  <a:srgbClr val="000000"/>
                </a:solidFill>
                <a:latin typeface="system-ui"/>
              </a:rPr>
              <a:t>Exodus 20: 1-3</a:t>
            </a:r>
            <a:endParaRPr lang="en-GB" dirty="0">
              <a:solidFill>
                <a:srgbClr val="000000"/>
              </a:solidFill>
              <a:latin typeface="system-ui"/>
            </a:endParaRPr>
          </a:p>
          <a:p>
            <a:endParaRPr lang="en-GB" b="1" dirty="0">
              <a:latin typeface="system-ui"/>
            </a:endParaRPr>
          </a:p>
        </p:txBody>
      </p:sp>
    </p:spTree>
    <p:extLst>
      <p:ext uri="{BB962C8B-B14F-4D97-AF65-F5344CB8AC3E}">
        <p14:creationId xmlns:p14="http://schemas.microsoft.com/office/powerpoint/2010/main" val="3387414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1936" y="551935"/>
            <a:ext cx="7693132" cy="523220"/>
          </a:xfrm>
          <a:prstGeom prst="rect">
            <a:avLst/>
          </a:prstGeom>
          <a:noFill/>
        </p:spPr>
        <p:txBody>
          <a:bodyPr wrap="none" rtlCol="0">
            <a:spAutoFit/>
          </a:bodyPr>
          <a:lstStyle/>
          <a:p>
            <a:r>
              <a:rPr lang="en-GB" sz="2800" b="1" dirty="0" smtClean="0">
                <a:latin typeface="system-ui"/>
              </a:rPr>
              <a:t>It was their basis of hope in times of trouble</a:t>
            </a:r>
            <a:endParaRPr lang="en-GB" sz="2800" b="1" dirty="0">
              <a:latin typeface="system-ui"/>
            </a:endParaRPr>
          </a:p>
        </p:txBody>
      </p:sp>
      <p:sp>
        <p:nvSpPr>
          <p:cNvPr id="3" name="Rectangle 2"/>
          <p:cNvSpPr/>
          <p:nvPr/>
        </p:nvSpPr>
        <p:spPr>
          <a:xfrm>
            <a:off x="361436" y="1410642"/>
            <a:ext cx="8262552" cy="923330"/>
          </a:xfrm>
          <a:prstGeom prst="rect">
            <a:avLst/>
          </a:prstGeom>
        </p:spPr>
        <p:txBody>
          <a:bodyPr wrap="square">
            <a:spAutoFit/>
          </a:bodyPr>
          <a:lstStyle/>
          <a:p>
            <a:r>
              <a:rPr lang="en-GB" dirty="0">
                <a:solidFill>
                  <a:srgbClr val="000000"/>
                </a:solidFill>
                <a:latin typeface="system-ui"/>
              </a:rPr>
              <a:t>I prayed to Yahweh, and said, “Lord Yahweh, don’t destroy your people and your inheritance that you have </a:t>
            </a:r>
            <a:r>
              <a:rPr lang="en-GB" b="1" dirty="0">
                <a:solidFill>
                  <a:srgbClr val="000000"/>
                </a:solidFill>
                <a:latin typeface="system-ui"/>
              </a:rPr>
              <a:t>redeemed</a:t>
            </a:r>
            <a:r>
              <a:rPr lang="en-GB" dirty="0">
                <a:solidFill>
                  <a:srgbClr val="000000"/>
                </a:solidFill>
                <a:latin typeface="system-ui"/>
              </a:rPr>
              <a:t> through your greatness, that you have brought out of Egypt with a mighty hand</a:t>
            </a:r>
            <a:r>
              <a:rPr lang="en-GB" dirty="0" smtClean="0">
                <a:solidFill>
                  <a:srgbClr val="000000"/>
                </a:solidFill>
                <a:latin typeface="system-ui"/>
              </a:rPr>
              <a:t>. Deut. 9:26</a:t>
            </a:r>
            <a:endParaRPr lang="en-GB" dirty="0"/>
          </a:p>
        </p:txBody>
      </p:sp>
      <p:sp>
        <p:nvSpPr>
          <p:cNvPr id="4" name="Rectangle 3"/>
          <p:cNvSpPr/>
          <p:nvPr/>
        </p:nvSpPr>
        <p:spPr>
          <a:xfrm>
            <a:off x="444843" y="2490047"/>
            <a:ext cx="8699157" cy="3693319"/>
          </a:xfrm>
          <a:prstGeom prst="rect">
            <a:avLst/>
          </a:prstGeom>
        </p:spPr>
        <p:txBody>
          <a:bodyPr wrap="square">
            <a:spAutoFit/>
          </a:bodyPr>
          <a:lstStyle/>
          <a:p>
            <a:r>
              <a:rPr lang="en-GB" dirty="0">
                <a:solidFill>
                  <a:srgbClr val="000000"/>
                </a:solidFill>
                <a:latin typeface="system-ui"/>
              </a:rPr>
              <a:t>Awake, awake, put on strength, arm of Yahweh!</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Awake, as in the days of old,</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the generations of ancient times.</a:t>
            </a:r>
            <a:r>
              <a:rPr lang="en-GB" dirty="0"/>
              <a:t/>
            </a:r>
            <a:br>
              <a:rPr lang="en-GB" dirty="0"/>
            </a:br>
            <a:r>
              <a:rPr lang="en-GB" dirty="0">
                <a:solidFill>
                  <a:srgbClr val="000000"/>
                </a:solidFill>
                <a:latin typeface="system-ui"/>
              </a:rPr>
              <a:t>Isn’t it you who cut Rahab in pieces,</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who pierced the monster?</a:t>
            </a:r>
            <a:r>
              <a:rPr lang="en-GB" dirty="0"/>
              <a:t/>
            </a:r>
            <a:br>
              <a:rPr lang="en-GB" dirty="0"/>
            </a:br>
            <a:r>
              <a:rPr lang="en-GB" dirty="0" smtClean="0">
                <a:solidFill>
                  <a:srgbClr val="000000"/>
                </a:solidFill>
                <a:latin typeface="system-ui"/>
              </a:rPr>
              <a:t>Isn’t </a:t>
            </a:r>
            <a:r>
              <a:rPr lang="en-GB" dirty="0">
                <a:solidFill>
                  <a:srgbClr val="000000"/>
                </a:solidFill>
                <a:latin typeface="system-ui"/>
              </a:rPr>
              <a:t>it you who dried up the sea,</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the waters of the great deep;</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who made the depths of the sea a way for the redeemed to pass over?</a:t>
            </a:r>
            <a:r>
              <a:rPr lang="en-GB" dirty="0"/>
              <a:t/>
            </a:r>
            <a:br>
              <a:rPr lang="en-GB" dirty="0"/>
            </a:br>
            <a:r>
              <a:rPr lang="en-GB" dirty="0" smtClean="0">
                <a:solidFill>
                  <a:srgbClr val="000000"/>
                </a:solidFill>
                <a:latin typeface="system-ui"/>
              </a:rPr>
              <a:t>Those </a:t>
            </a:r>
            <a:r>
              <a:rPr lang="en-GB" dirty="0">
                <a:solidFill>
                  <a:srgbClr val="000000"/>
                </a:solidFill>
                <a:latin typeface="system-ui"/>
              </a:rPr>
              <a:t>ransomed by Yahweh will return,</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and come with singing to Zion.</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Everlasting joy shall be on their heads.</a:t>
            </a:r>
            <a:r>
              <a:rPr lang="en-GB" dirty="0"/>
              <a:t/>
            </a:r>
            <a:br>
              <a:rPr lang="en-GB" dirty="0"/>
            </a:br>
            <a:r>
              <a:rPr lang="en-GB" dirty="0">
                <a:solidFill>
                  <a:srgbClr val="000000"/>
                </a:solidFill>
                <a:latin typeface="system-ui"/>
              </a:rPr>
              <a:t>They will obtain gladness and joy.</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Sorrow and sighing shall flee away</a:t>
            </a:r>
            <a:r>
              <a:rPr lang="en-GB" dirty="0" smtClean="0">
                <a:solidFill>
                  <a:srgbClr val="000000"/>
                </a:solidFill>
                <a:latin typeface="system-ui"/>
              </a:rPr>
              <a:t>. Isaiah 51: 9-11</a:t>
            </a:r>
            <a:endParaRPr lang="en-GB" dirty="0"/>
          </a:p>
        </p:txBody>
      </p:sp>
    </p:spTree>
    <p:extLst>
      <p:ext uri="{BB962C8B-B14F-4D97-AF65-F5344CB8AC3E}">
        <p14:creationId xmlns:p14="http://schemas.microsoft.com/office/powerpoint/2010/main" val="1146642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3076</TotalTime>
  <Words>1364</Words>
  <Application>Microsoft Office PowerPoint</Application>
  <PresentationFormat>Widescreen</PresentationFormat>
  <Paragraphs>246</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Courier New</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It contained the promise of future redemption</vt:lpstr>
      <vt:lpstr>Redemption results in ownership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78</cp:revision>
  <dcterms:created xsi:type="dcterms:W3CDTF">2020-07-29T08:14:25Z</dcterms:created>
  <dcterms:modified xsi:type="dcterms:W3CDTF">2020-08-03T16:51:20Z</dcterms:modified>
</cp:coreProperties>
</file>