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2" r:id="rId3"/>
    <p:sldId id="294" r:id="rId4"/>
    <p:sldId id="258" r:id="rId5"/>
    <p:sldId id="259" r:id="rId6"/>
    <p:sldId id="260" r:id="rId7"/>
    <p:sldId id="285" r:id="rId8"/>
    <p:sldId id="283" r:id="rId9"/>
    <p:sldId id="284" r:id="rId10"/>
    <p:sldId id="261" r:id="rId11"/>
    <p:sldId id="286" r:id="rId12"/>
    <p:sldId id="287" r:id="rId13"/>
    <p:sldId id="296" r:id="rId14"/>
    <p:sldId id="262" r:id="rId15"/>
    <p:sldId id="269" r:id="rId16"/>
    <p:sldId id="297" r:id="rId17"/>
    <p:sldId id="273" r:id="rId18"/>
    <p:sldId id="300" r:id="rId19"/>
    <p:sldId id="301" r:id="rId20"/>
    <p:sldId id="276" r:id="rId21"/>
    <p:sldId id="264" r:id="rId22"/>
    <p:sldId id="291" r:id="rId23"/>
    <p:sldId id="263" r:id="rId24"/>
    <p:sldId id="298" r:id="rId25"/>
    <p:sldId id="288" r:id="rId26"/>
    <p:sldId id="299" r:id="rId27"/>
    <p:sldId id="278" r:id="rId28"/>
    <p:sldId id="279" r:id="rId29"/>
    <p:sldId id="272" r:id="rId30"/>
    <p:sldId id="270" r:id="rId31"/>
    <p:sldId id="280" r:id="rId32"/>
    <p:sldId id="302" r:id="rId33"/>
    <p:sldId id="266" r:id="rId34"/>
    <p:sldId id="289" r:id="rId35"/>
    <p:sldId id="26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126"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A16B76-87BF-4B6B-B1A8-624A57FF52D8}" type="datetimeFigureOut">
              <a:rPr lang="en-GB" smtClean="0"/>
              <a:t>27/07/2020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67716-27D3-4C2C-9E00-30ECCF557736}" type="slidenum">
              <a:rPr lang="en-GB" smtClean="0"/>
              <a:t>‹#›</a:t>
            </a:fld>
            <a:endParaRPr lang="en-GB"/>
          </a:p>
        </p:txBody>
      </p:sp>
    </p:spTree>
    <p:extLst>
      <p:ext uri="{BB962C8B-B14F-4D97-AF65-F5344CB8AC3E}">
        <p14:creationId xmlns:p14="http://schemas.microsoft.com/office/powerpoint/2010/main" val="742548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A16B76-87BF-4B6B-B1A8-624A57FF52D8}" type="datetimeFigureOut">
              <a:rPr lang="en-GB" smtClean="0"/>
              <a:t>27/07/2020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67716-27D3-4C2C-9E00-30ECCF557736}" type="slidenum">
              <a:rPr lang="en-GB" smtClean="0"/>
              <a:t>‹#›</a:t>
            </a:fld>
            <a:endParaRPr lang="en-GB"/>
          </a:p>
        </p:txBody>
      </p:sp>
    </p:spTree>
    <p:extLst>
      <p:ext uri="{BB962C8B-B14F-4D97-AF65-F5344CB8AC3E}">
        <p14:creationId xmlns:p14="http://schemas.microsoft.com/office/powerpoint/2010/main" val="2789583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A16B76-87BF-4B6B-B1A8-624A57FF52D8}" type="datetimeFigureOut">
              <a:rPr lang="en-GB" smtClean="0"/>
              <a:t>27/07/2020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67716-27D3-4C2C-9E00-30ECCF557736}" type="slidenum">
              <a:rPr lang="en-GB" smtClean="0"/>
              <a:t>‹#›</a:t>
            </a:fld>
            <a:endParaRPr lang="en-GB"/>
          </a:p>
        </p:txBody>
      </p:sp>
    </p:spTree>
    <p:extLst>
      <p:ext uri="{BB962C8B-B14F-4D97-AF65-F5344CB8AC3E}">
        <p14:creationId xmlns:p14="http://schemas.microsoft.com/office/powerpoint/2010/main" val="3020476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A16B76-87BF-4B6B-B1A8-624A57FF52D8}" type="datetimeFigureOut">
              <a:rPr lang="en-GB" smtClean="0"/>
              <a:t>27/07/2020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67716-27D3-4C2C-9E00-30ECCF557736}" type="slidenum">
              <a:rPr lang="en-GB" smtClean="0"/>
              <a:t>‹#›</a:t>
            </a:fld>
            <a:endParaRPr lang="en-GB"/>
          </a:p>
        </p:txBody>
      </p:sp>
    </p:spTree>
    <p:extLst>
      <p:ext uri="{BB962C8B-B14F-4D97-AF65-F5344CB8AC3E}">
        <p14:creationId xmlns:p14="http://schemas.microsoft.com/office/powerpoint/2010/main" val="3638856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16B76-87BF-4B6B-B1A8-624A57FF52D8}" type="datetimeFigureOut">
              <a:rPr lang="en-GB" smtClean="0"/>
              <a:t>27/07/2020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67716-27D3-4C2C-9E00-30ECCF557736}" type="slidenum">
              <a:rPr lang="en-GB" smtClean="0"/>
              <a:t>‹#›</a:t>
            </a:fld>
            <a:endParaRPr lang="en-GB"/>
          </a:p>
        </p:txBody>
      </p:sp>
    </p:spTree>
    <p:extLst>
      <p:ext uri="{BB962C8B-B14F-4D97-AF65-F5344CB8AC3E}">
        <p14:creationId xmlns:p14="http://schemas.microsoft.com/office/powerpoint/2010/main" val="258795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A16B76-87BF-4B6B-B1A8-624A57FF52D8}" type="datetimeFigureOut">
              <a:rPr lang="en-GB" smtClean="0"/>
              <a:t>27/07/2020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567716-27D3-4C2C-9E00-30ECCF557736}" type="slidenum">
              <a:rPr lang="en-GB" smtClean="0"/>
              <a:t>‹#›</a:t>
            </a:fld>
            <a:endParaRPr lang="en-GB"/>
          </a:p>
        </p:txBody>
      </p:sp>
    </p:spTree>
    <p:extLst>
      <p:ext uri="{BB962C8B-B14F-4D97-AF65-F5344CB8AC3E}">
        <p14:creationId xmlns:p14="http://schemas.microsoft.com/office/powerpoint/2010/main" val="11638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A16B76-87BF-4B6B-B1A8-624A57FF52D8}" type="datetimeFigureOut">
              <a:rPr lang="en-GB" smtClean="0"/>
              <a:t>27/07/2020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567716-27D3-4C2C-9E00-30ECCF557736}" type="slidenum">
              <a:rPr lang="en-GB" smtClean="0"/>
              <a:t>‹#›</a:t>
            </a:fld>
            <a:endParaRPr lang="en-GB"/>
          </a:p>
        </p:txBody>
      </p:sp>
    </p:spTree>
    <p:extLst>
      <p:ext uri="{BB962C8B-B14F-4D97-AF65-F5344CB8AC3E}">
        <p14:creationId xmlns:p14="http://schemas.microsoft.com/office/powerpoint/2010/main" val="319371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A16B76-87BF-4B6B-B1A8-624A57FF52D8}" type="datetimeFigureOut">
              <a:rPr lang="en-GB" smtClean="0"/>
              <a:t>27/07/2020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567716-27D3-4C2C-9E00-30ECCF557736}" type="slidenum">
              <a:rPr lang="en-GB" smtClean="0"/>
              <a:t>‹#›</a:t>
            </a:fld>
            <a:endParaRPr lang="en-GB"/>
          </a:p>
        </p:txBody>
      </p:sp>
    </p:spTree>
    <p:extLst>
      <p:ext uri="{BB962C8B-B14F-4D97-AF65-F5344CB8AC3E}">
        <p14:creationId xmlns:p14="http://schemas.microsoft.com/office/powerpoint/2010/main" val="1810922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16B76-87BF-4B6B-B1A8-624A57FF52D8}" type="datetimeFigureOut">
              <a:rPr lang="en-GB" smtClean="0"/>
              <a:t>27/07/2020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567716-27D3-4C2C-9E00-30ECCF557736}" type="slidenum">
              <a:rPr lang="en-GB" smtClean="0"/>
              <a:t>‹#›</a:t>
            </a:fld>
            <a:endParaRPr lang="en-GB"/>
          </a:p>
        </p:txBody>
      </p:sp>
    </p:spTree>
    <p:extLst>
      <p:ext uri="{BB962C8B-B14F-4D97-AF65-F5344CB8AC3E}">
        <p14:creationId xmlns:p14="http://schemas.microsoft.com/office/powerpoint/2010/main" val="367098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16B76-87BF-4B6B-B1A8-624A57FF52D8}" type="datetimeFigureOut">
              <a:rPr lang="en-GB" smtClean="0"/>
              <a:t>27/07/2020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567716-27D3-4C2C-9E00-30ECCF557736}" type="slidenum">
              <a:rPr lang="en-GB" smtClean="0"/>
              <a:t>‹#›</a:t>
            </a:fld>
            <a:endParaRPr lang="en-GB"/>
          </a:p>
        </p:txBody>
      </p:sp>
    </p:spTree>
    <p:extLst>
      <p:ext uri="{BB962C8B-B14F-4D97-AF65-F5344CB8AC3E}">
        <p14:creationId xmlns:p14="http://schemas.microsoft.com/office/powerpoint/2010/main" val="222512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16B76-87BF-4B6B-B1A8-624A57FF52D8}" type="datetimeFigureOut">
              <a:rPr lang="en-GB" smtClean="0"/>
              <a:t>27/07/2020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567716-27D3-4C2C-9E00-30ECCF557736}" type="slidenum">
              <a:rPr lang="en-GB" smtClean="0"/>
              <a:t>‹#›</a:t>
            </a:fld>
            <a:endParaRPr lang="en-GB"/>
          </a:p>
        </p:txBody>
      </p:sp>
    </p:spTree>
    <p:extLst>
      <p:ext uri="{BB962C8B-B14F-4D97-AF65-F5344CB8AC3E}">
        <p14:creationId xmlns:p14="http://schemas.microsoft.com/office/powerpoint/2010/main" val="3206435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16B76-87BF-4B6B-B1A8-624A57FF52D8}" type="datetimeFigureOut">
              <a:rPr lang="en-GB" smtClean="0"/>
              <a:t>27/07/2020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67716-27D3-4C2C-9E00-30ECCF557736}" type="slidenum">
              <a:rPr lang="en-GB" smtClean="0"/>
              <a:t>‹#›</a:t>
            </a:fld>
            <a:endParaRPr lang="en-GB"/>
          </a:p>
        </p:txBody>
      </p:sp>
    </p:spTree>
    <p:extLst>
      <p:ext uri="{BB962C8B-B14F-4D97-AF65-F5344CB8AC3E}">
        <p14:creationId xmlns:p14="http://schemas.microsoft.com/office/powerpoint/2010/main" val="2239731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2990" y="962527"/>
            <a:ext cx="4317977" cy="646331"/>
          </a:xfrm>
          <a:prstGeom prst="rect">
            <a:avLst/>
          </a:prstGeom>
          <a:noFill/>
        </p:spPr>
        <p:txBody>
          <a:bodyPr wrap="none" rtlCol="0">
            <a:spAutoFit/>
          </a:bodyPr>
          <a:lstStyle/>
          <a:p>
            <a:r>
              <a:rPr lang="en-GB" sz="3600" b="1" dirty="0" smtClean="0"/>
              <a:t>Considering the Cross</a:t>
            </a:r>
            <a:endParaRPr lang="en-GB" sz="3600" b="1" dirty="0"/>
          </a:p>
        </p:txBody>
      </p:sp>
      <p:sp>
        <p:nvSpPr>
          <p:cNvPr id="3" name="TextBox 2"/>
          <p:cNvSpPr txBox="1"/>
          <p:nvPr/>
        </p:nvSpPr>
        <p:spPr>
          <a:xfrm>
            <a:off x="3705726" y="2326106"/>
            <a:ext cx="1558440" cy="523220"/>
          </a:xfrm>
          <a:prstGeom prst="rect">
            <a:avLst/>
          </a:prstGeom>
          <a:noFill/>
        </p:spPr>
        <p:txBody>
          <a:bodyPr wrap="none" rtlCol="0">
            <a:spAutoFit/>
          </a:bodyPr>
          <a:lstStyle/>
          <a:p>
            <a:r>
              <a:rPr lang="en-GB" sz="2800" b="1" dirty="0" smtClean="0"/>
              <a:t>Session 7</a:t>
            </a:r>
            <a:endParaRPr lang="en-GB" sz="2800" b="1" dirty="0"/>
          </a:p>
        </p:txBody>
      </p:sp>
      <p:sp>
        <p:nvSpPr>
          <p:cNvPr id="4" name="TextBox 3"/>
          <p:cNvSpPr txBox="1"/>
          <p:nvPr/>
        </p:nvSpPr>
        <p:spPr>
          <a:xfrm>
            <a:off x="3601005" y="3398132"/>
            <a:ext cx="2105448" cy="584775"/>
          </a:xfrm>
          <a:prstGeom prst="rect">
            <a:avLst/>
          </a:prstGeom>
          <a:noFill/>
        </p:spPr>
        <p:txBody>
          <a:bodyPr wrap="none" rtlCol="0">
            <a:spAutoFit/>
          </a:bodyPr>
          <a:lstStyle/>
          <a:p>
            <a:r>
              <a:rPr lang="en-GB" sz="3200" b="1" dirty="0" smtClean="0"/>
              <a:t>Atonement</a:t>
            </a:r>
            <a:endParaRPr lang="en-GB" sz="3200" b="1" dirty="0"/>
          </a:p>
        </p:txBody>
      </p:sp>
    </p:spTree>
    <p:extLst>
      <p:ext uri="{BB962C8B-B14F-4D97-AF65-F5344CB8AC3E}">
        <p14:creationId xmlns:p14="http://schemas.microsoft.com/office/powerpoint/2010/main" val="1484652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715" y="1594934"/>
            <a:ext cx="8454190" cy="4801314"/>
          </a:xfrm>
          <a:prstGeom prst="rect">
            <a:avLst/>
          </a:prstGeom>
        </p:spPr>
        <p:txBody>
          <a:bodyPr wrap="square">
            <a:spAutoFit/>
          </a:bodyPr>
          <a:lstStyle/>
          <a:p>
            <a:r>
              <a:rPr lang="en-GB" b="0" i="0" dirty="0" smtClean="0">
                <a:solidFill>
                  <a:srgbClr val="000000"/>
                </a:solidFill>
                <a:effectLst/>
                <a:latin typeface="system-ui"/>
              </a:rPr>
              <a:t>He was </a:t>
            </a:r>
            <a:r>
              <a:rPr lang="en-GB" b="1" i="0" dirty="0" smtClean="0">
                <a:solidFill>
                  <a:srgbClr val="000000"/>
                </a:solidFill>
                <a:effectLst/>
                <a:latin typeface="system-ui"/>
              </a:rPr>
              <a:t>oppressed</a:t>
            </a:r>
            <a:r>
              <a:rPr lang="en-GB" b="0" i="0" dirty="0" smtClean="0">
                <a:solidFill>
                  <a:srgbClr val="000000"/>
                </a:solidFill>
                <a:effectLst/>
                <a:latin typeface="system-ui"/>
              </a:rPr>
              <a:t>, (the whole process was unjust)</a:t>
            </a:r>
            <a:r>
              <a:rPr lang="en-GB" dirty="0" smtClean="0"/>
              <a:t/>
            </a:r>
            <a:br>
              <a:rPr lang="en-GB" dirty="0" smtClean="0"/>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yet when he was </a:t>
            </a:r>
            <a:r>
              <a:rPr lang="en-GB" b="1" i="0" dirty="0" smtClean="0">
                <a:solidFill>
                  <a:srgbClr val="000000"/>
                </a:solidFill>
                <a:effectLst/>
                <a:latin typeface="system-ui"/>
              </a:rPr>
              <a:t>afflicted</a:t>
            </a:r>
            <a:r>
              <a:rPr lang="en-GB" b="0" i="0" dirty="0" smtClean="0">
                <a:solidFill>
                  <a:srgbClr val="000000"/>
                </a:solidFill>
                <a:effectLst/>
                <a:latin typeface="system-ui"/>
              </a:rPr>
              <a:t> </a:t>
            </a:r>
            <a:endParaRPr lang="en-GB" b="0" i="0" dirty="0" smtClean="0">
              <a:solidFill>
                <a:srgbClr val="000000"/>
              </a:solidFill>
              <a:effectLst/>
              <a:latin typeface="system-ui"/>
            </a:endParaRPr>
          </a:p>
          <a:p>
            <a:r>
              <a:rPr lang="en-GB" b="0" i="0" dirty="0" smtClean="0">
                <a:solidFill>
                  <a:srgbClr val="000000"/>
                </a:solidFill>
                <a:effectLst/>
                <a:latin typeface="system-ui"/>
              </a:rPr>
              <a:t>[</a:t>
            </a:r>
            <a:r>
              <a:rPr lang="en-GB" b="0" i="0" dirty="0" smtClean="0">
                <a:solidFill>
                  <a:srgbClr val="000000"/>
                </a:solidFill>
                <a:effectLst/>
                <a:latin typeface="system-ui"/>
              </a:rPr>
              <a:t>yet it was he who was humbling himself] </a:t>
            </a:r>
            <a:endParaRPr lang="en-GB" b="0" i="0" dirty="0" smtClean="0">
              <a:solidFill>
                <a:srgbClr val="000000"/>
              </a:solidFill>
              <a:effectLst/>
              <a:latin typeface="system-ui"/>
            </a:endParaRPr>
          </a:p>
          <a:p>
            <a:r>
              <a:rPr lang="en-GB" b="1" i="0" dirty="0" smtClean="0">
                <a:solidFill>
                  <a:srgbClr val="000000"/>
                </a:solidFill>
                <a:effectLst/>
                <a:latin typeface="system-ui"/>
              </a:rPr>
              <a:t>he </a:t>
            </a:r>
            <a:r>
              <a:rPr lang="en-GB" b="1" i="0" dirty="0" smtClean="0">
                <a:solidFill>
                  <a:srgbClr val="000000"/>
                </a:solidFill>
                <a:effectLst/>
                <a:latin typeface="system-ui"/>
              </a:rPr>
              <a:t>didn’t open his mouth</a:t>
            </a:r>
            <a:r>
              <a:rPr lang="en-GB" b="0" i="0" dirty="0" smtClean="0">
                <a:solidFill>
                  <a:srgbClr val="000000"/>
                </a:solidFill>
                <a:effectLst/>
                <a:latin typeface="system-ui"/>
              </a:rPr>
              <a:t>.</a:t>
            </a:r>
            <a:r>
              <a:rPr lang="en-GB" dirty="0" smtClean="0"/>
              <a:t/>
            </a:r>
            <a:br>
              <a:rPr lang="en-GB" dirty="0" smtClean="0"/>
            </a:br>
            <a:r>
              <a:rPr lang="en-GB" b="0" i="0" dirty="0" smtClean="0">
                <a:solidFill>
                  <a:srgbClr val="000000"/>
                </a:solidFill>
                <a:effectLst/>
                <a:latin typeface="system-ui"/>
              </a:rPr>
              <a:t>As a lamb that is led to the slaughter,</a:t>
            </a:r>
            <a:r>
              <a:rPr lang="en-GB" dirty="0" smtClean="0"/>
              <a:t/>
            </a:r>
            <a:br>
              <a:rPr lang="en-GB" dirty="0" smtClean="0"/>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and as a sheep that before its shearers is silent,</a:t>
            </a:r>
            <a:r>
              <a:rPr lang="en-GB" dirty="0" smtClean="0"/>
              <a:t/>
            </a:r>
            <a:br>
              <a:rPr lang="en-GB" dirty="0" smtClean="0"/>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so </a:t>
            </a:r>
            <a:r>
              <a:rPr lang="en-GB" b="1" i="0" dirty="0" smtClean="0">
                <a:solidFill>
                  <a:srgbClr val="000000"/>
                </a:solidFill>
                <a:effectLst/>
                <a:latin typeface="system-ui"/>
              </a:rPr>
              <a:t>he didn’t open his mouth</a:t>
            </a:r>
            <a:r>
              <a:rPr lang="en-GB" b="0" i="0" dirty="0" smtClean="0">
                <a:solidFill>
                  <a:srgbClr val="000000"/>
                </a:solidFill>
                <a:effectLst/>
                <a:latin typeface="system-ui"/>
              </a:rPr>
              <a:t>.</a:t>
            </a:r>
            <a:r>
              <a:rPr lang="en-GB" dirty="0" smtClean="0"/>
              <a:t/>
            </a:r>
            <a:br>
              <a:rPr lang="en-GB" dirty="0" smtClean="0"/>
            </a:br>
            <a:endParaRPr lang="en-GB" dirty="0" smtClean="0"/>
          </a:p>
          <a:p>
            <a:r>
              <a:rPr lang="en-GB" b="0" i="0" dirty="0" smtClean="0">
                <a:solidFill>
                  <a:srgbClr val="000000"/>
                </a:solidFill>
                <a:effectLst/>
                <a:latin typeface="system-ui"/>
              </a:rPr>
              <a:t>He </a:t>
            </a:r>
            <a:r>
              <a:rPr lang="en-GB" b="0" i="0" dirty="0" smtClean="0">
                <a:solidFill>
                  <a:srgbClr val="000000"/>
                </a:solidFill>
                <a:effectLst/>
                <a:latin typeface="system-ui"/>
              </a:rPr>
              <a:t>was </a:t>
            </a:r>
            <a:r>
              <a:rPr lang="en-GB" b="1" i="0" dirty="0" smtClean="0">
                <a:solidFill>
                  <a:srgbClr val="000000"/>
                </a:solidFill>
                <a:effectLst/>
                <a:latin typeface="system-ui"/>
              </a:rPr>
              <a:t>taken away </a:t>
            </a:r>
            <a:r>
              <a:rPr lang="en-GB" b="0" i="0" dirty="0" smtClean="0">
                <a:solidFill>
                  <a:srgbClr val="000000"/>
                </a:solidFill>
                <a:effectLst/>
                <a:latin typeface="system-ui"/>
              </a:rPr>
              <a:t>by </a:t>
            </a:r>
            <a:r>
              <a:rPr lang="en-GB" b="1" i="0" dirty="0" smtClean="0">
                <a:solidFill>
                  <a:srgbClr val="000000"/>
                </a:solidFill>
                <a:effectLst/>
                <a:latin typeface="system-ui"/>
              </a:rPr>
              <a:t>oppression and judgment</a:t>
            </a:r>
            <a:r>
              <a:rPr lang="en-GB" dirty="0">
                <a:solidFill>
                  <a:srgbClr val="000000"/>
                </a:solidFill>
                <a:latin typeface="system-ui"/>
              </a:rPr>
              <a:t>. </a:t>
            </a:r>
            <a:endParaRPr lang="en-GB" dirty="0" smtClean="0">
              <a:solidFill>
                <a:srgbClr val="000000"/>
              </a:solidFill>
              <a:latin typeface="system-ui"/>
            </a:endParaRPr>
          </a:p>
          <a:p>
            <a:r>
              <a:rPr lang="en-GB" dirty="0" smtClean="0">
                <a:solidFill>
                  <a:srgbClr val="000000"/>
                </a:solidFill>
                <a:latin typeface="system-ui"/>
              </a:rPr>
              <a:t>[</a:t>
            </a:r>
            <a:r>
              <a:rPr lang="en-GB" dirty="0">
                <a:solidFill>
                  <a:srgbClr val="000000"/>
                </a:solidFill>
                <a:latin typeface="system-ui"/>
              </a:rPr>
              <a:t>After arrest and sentence he was taken away and </a:t>
            </a:r>
            <a:r>
              <a:rPr lang="en-GB" b="1" dirty="0">
                <a:solidFill>
                  <a:srgbClr val="000000"/>
                </a:solidFill>
                <a:latin typeface="system-ui"/>
              </a:rPr>
              <a:t>who cared where he went</a:t>
            </a:r>
            <a:r>
              <a:rPr lang="en-GB" dirty="0">
                <a:solidFill>
                  <a:srgbClr val="000000"/>
                </a:solidFill>
                <a:latin typeface="system-ui"/>
              </a:rPr>
              <a:t>?] </a:t>
            </a:r>
          </a:p>
          <a:p>
            <a:r>
              <a:rPr lang="en-GB" dirty="0" smtClean="0"/>
              <a:t/>
            </a:r>
            <a:br>
              <a:rPr lang="en-GB" dirty="0" smtClean="0"/>
            </a:br>
            <a:r>
              <a:rPr lang="en-GB" b="0" i="0" dirty="0" smtClean="0">
                <a:solidFill>
                  <a:srgbClr val="000000"/>
                </a:solidFill>
                <a:effectLst/>
                <a:latin typeface="Courier New" panose="02070309020205020404" pitchFamily="49" charset="0"/>
              </a:rPr>
              <a:t>    </a:t>
            </a:r>
            <a:r>
              <a:rPr lang="en-GB" i="0" dirty="0" smtClean="0">
                <a:solidFill>
                  <a:srgbClr val="000000"/>
                </a:solidFill>
                <a:effectLst/>
                <a:latin typeface="system-ui"/>
              </a:rPr>
              <a:t>As for his generation</a:t>
            </a:r>
            <a:r>
              <a:rPr lang="en-GB" dirty="0">
                <a:solidFill>
                  <a:srgbClr val="000000"/>
                </a:solidFill>
                <a:latin typeface="system-ui"/>
              </a:rPr>
              <a:t>, who considered </a:t>
            </a:r>
            <a:r>
              <a:rPr lang="en-GB" dirty="0" smtClean="0"/>
              <a:t/>
            </a:r>
            <a:br>
              <a:rPr lang="en-GB" dirty="0" smtClean="0"/>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that he was </a:t>
            </a:r>
            <a:r>
              <a:rPr lang="en-GB" b="1" i="0" dirty="0" smtClean="0">
                <a:solidFill>
                  <a:srgbClr val="000000"/>
                </a:solidFill>
                <a:effectLst/>
                <a:latin typeface="system-ui"/>
              </a:rPr>
              <a:t>cut off </a:t>
            </a:r>
            <a:r>
              <a:rPr lang="en-GB" b="0" i="0" dirty="0" smtClean="0">
                <a:solidFill>
                  <a:srgbClr val="000000"/>
                </a:solidFill>
                <a:effectLst/>
                <a:latin typeface="system-ui"/>
              </a:rPr>
              <a:t>out of the land of the living, </a:t>
            </a:r>
          </a:p>
          <a:p>
            <a:r>
              <a:rPr lang="en-GB" b="0" i="0" dirty="0" smtClean="0">
                <a:solidFill>
                  <a:srgbClr val="000000"/>
                </a:solidFill>
                <a:effectLst/>
                <a:latin typeface="Courier New" panose="02070309020205020404" pitchFamily="49" charset="0"/>
              </a:rPr>
              <a:t>(</a:t>
            </a:r>
            <a:r>
              <a:rPr lang="en-GB" b="0" i="0" dirty="0" smtClean="0">
                <a:solidFill>
                  <a:srgbClr val="000000"/>
                </a:solidFill>
                <a:effectLst/>
                <a:latin typeface="system-ui"/>
              </a:rPr>
              <a:t>and) </a:t>
            </a:r>
            <a:r>
              <a:rPr lang="en-GB" b="1" i="0" dirty="0" smtClean="0">
                <a:solidFill>
                  <a:srgbClr val="000000"/>
                </a:solidFill>
                <a:effectLst/>
                <a:latin typeface="system-ui"/>
              </a:rPr>
              <a:t>stricken</a:t>
            </a:r>
            <a:r>
              <a:rPr lang="en-GB" b="0" i="0" dirty="0" smtClean="0">
                <a:solidFill>
                  <a:srgbClr val="000000"/>
                </a:solidFill>
                <a:effectLst/>
                <a:latin typeface="system-ui"/>
              </a:rPr>
              <a:t> [to death] </a:t>
            </a:r>
            <a:r>
              <a:rPr lang="en-GB" b="1" i="0" dirty="0" smtClean="0">
                <a:solidFill>
                  <a:srgbClr val="000000"/>
                </a:solidFill>
                <a:effectLst/>
                <a:latin typeface="system-ui"/>
              </a:rPr>
              <a:t>for the disobedience of my people</a:t>
            </a:r>
            <a:r>
              <a:rPr lang="en-GB" b="0" i="0" dirty="0" smtClean="0">
                <a:solidFill>
                  <a:srgbClr val="000000"/>
                </a:solidFill>
                <a:effectLst/>
                <a:latin typeface="system-ui"/>
              </a:rPr>
              <a:t>?</a:t>
            </a:r>
            <a:r>
              <a:rPr lang="en-GB" dirty="0" smtClean="0"/>
              <a:t/>
            </a:r>
            <a:br>
              <a:rPr lang="en-GB" dirty="0" smtClean="0"/>
            </a:br>
            <a:endParaRPr lang="en-GB" dirty="0" smtClean="0"/>
          </a:p>
          <a:p>
            <a:r>
              <a:rPr lang="en-GB" dirty="0" smtClean="0"/>
              <a:t>T</a:t>
            </a:r>
            <a:r>
              <a:rPr lang="en-GB" b="0" i="0" dirty="0" smtClean="0">
                <a:solidFill>
                  <a:srgbClr val="000000"/>
                </a:solidFill>
                <a:effectLst/>
                <a:latin typeface="system-ui"/>
              </a:rPr>
              <a:t>hey </a:t>
            </a:r>
            <a:r>
              <a:rPr lang="en-GB" b="0" i="0" dirty="0" smtClean="0">
                <a:solidFill>
                  <a:srgbClr val="000000"/>
                </a:solidFill>
                <a:effectLst/>
                <a:latin typeface="system-ui"/>
              </a:rPr>
              <a:t>made his grave with the </a:t>
            </a:r>
            <a:r>
              <a:rPr lang="en-GB" b="1" i="0" dirty="0" smtClean="0">
                <a:solidFill>
                  <a:srgbClr val="000000"/>
                </a:solidFill>
                <a:effectLst/>
                <a:latin typeface="system-ui"/>
              </a:rPr>
              <a:t>wicked</a:t>
            </a:r>
            <a:r>
              <a:rPr lang="en-GB" b="0" i="0" dirty="0" smtClean="0">
                <a:solidFill>
                  <a:srgbClr val="000000"/>
                </a:solidFill>
                <a:effectLst/>
                <a:latin typeface="system-ui"/>
              </a:rPr>
              <a:t>,</a:t>
            </a:r>
            <a:r>
              <a:rPr lang="en-GB" dirty="0"/>
              <a:t> </a:t>
            </a:r>
            <a:r>
              <a:rPr lang="en-GB" b="0" i="0" dirty="0" smtClean="0">
                <a:solidFill>
                  <a:srgbClr val="000000"/>
                </a:solidFill>
                <a:effectLst/>
                <a:latin typeface="system-ui"/>
              </a:rPr>
              <a:t>and </a:t>
            </a:r>
            <a:r>
              <a:rPr lang="en-GB" b="0" i="0" dirty="0" smtClean="0">
                <a:solidFill>
                  <a:srgbClr val="000000"/>
                </a:solidFill>
                <a:effectLst/>
                <a:latin typeface="system-ui"/>
              </a:rPr>
              <a:t>with a rich man in his death,</a:t>
            </a:r>
            <a:r>
              <a:rPr lang="en-GB" dirty="0" smtClean="0"/>
              <a:t/>
            </a:r>
            <a:br>
              <a:rPr lang="en-GB" dirty="0" smtClean="0"/>
            </a:br>
            <a:r>
              <a:rPr lang="en-GB" b="0" i="0" dirty="0" smtClean="0">
                <a:solidFill>
                  <a:srgbClr val="000000"/>
                </a:solidFill>
                <a:effectLst/>
                <a:latin typeface="system-ui"/>
              </a:rPr>
              <a:t>although he had done </a:t>
            </a:r>
            <a:r>
              <a:rPr lang="en-GB" b="1" i="0" dirty="0" smtClean="0">
                <a:solidFill>
                  <a:srgbClr val="000000"/>
                </a:solidFill>
                <a:effectLst/>
                <a:latin typeface="system-ui"/>
              </a:rPr>
              <a:t>no </a:t>
            </a:r>
            <a:r>
              <a:rPr lang="en-GB" b="1" i="0" dirty="0" smtClean="0">
                <a:solidFill>
                  <a:srgbClr val="000000"/>
                </a:solidFill>
                <a:effectLst/>
                <a:latin typeface="system-ui"/>
              </a:rPr>
              <a:t>violence</a:t>
            </a:r>
            <a:r>
              <a:rPr lang="en-GB" b="0" i="0" dirty="0" smtClean="0">
                <a:solidFill>
                  <a:srgbClr val="000000"/>
                </a:solidFill>
                <a:effectLst/>
                <a:latin typeface="system-ui"/>
              </a:rPr>
              <a:t>,</a:t>
            </a:r>
            <a:r>
              <a:rPr lang="en-GB" dirty="0"/>
              <a:t> </a:t>
            </a:r>
            <a:r>
              <a:rPr lang="en-GB" b="1" i="0" dirty="0" smtClean="0">
                <a:solidFill>
                  <a:srgbClr val="000000"/>
                </a:solidFill>
                <a:effectLst/>
                <a:latin typeface="system-ui"/>
              </a:rPr>
              <a:t>nor </a:t>
            </a:r>
            <a:r>
              <a:rPr lang="en-GB" b="1" i="0" dirty="0" smtClean="0">
                <a:solidFill>
                  <a:srgbClr val="000000"/>
                </a:solidFill>
                <a:effectLst/>
                <a:latin typeface="system-ui"/>
              </a:rPr>
              <a:t>was any deceit </a:t>
            </a:r>
            <a:r>
              <a:rPr lang="en-GB" b="0" i="0" dirty="0" smtClean="0">
                <a:solidFill>
                  <a:srgbClr val="000000"/>
                </a:solidFill>
                <a:effectLst/>
                <a:latin typeface="system-ui"/>
              </a:rPr>
              <a:t>in his mouth. Is. 53: 7-9</a:t>
            </a:r>
            <a:endParaRPr lang="en-GB" dirty="0"/>
          </a:p>
        </p:txBody>
      </p:sp>
      <p:sp>
        <p:nvSpPr>
          <p:cNvPr id="3" name="Rectangle 2"/>
          <p:cNvSpPr/>
          <p:nvPr/>
        </p:nvSpPr>
        <p:spPr>
          <a:xfrm>
            <a:off x="1810714" y="326631"/>
            <a:ext cx="2923749" cy="461665"/>
          </a:xfrm>
          <a:prstGeom prst="rect">
            <a:avLst/>
          </a:prstGeom>
        </p:spPr>
        <p:txBody>
          <a:bodyPr wrap="none">
            <a:spAutoFit/>
          </a:bodyPr>
          <a:lstStyle/>
          <a:p>
            <a:pPr lvl="0"/>
            <a:r>
              <a:rPr lang="en-GB" sz="2400" b="1" dirty="0">
                <a:solidFill>
                  <a:prstClr val="black"/>
                </a:solidFill>
              </a:rPr>
              <a:t>The Suffering Servant</a:t>
            </a:r>
          </a:p>
        </p:txBody>
      </p:sp>
      <p:sp>
        <p:nvSpPr>
          <p:cNvPr id="4" name="Rectangle 3"/>
          <p:cNvSpPr/>
          <p:nvPr/>
        </p:nvSpPr>
        <p:spPr>
          <a:xfrm>
            <a:off x="2080920" y="935413"/>
            <a:ext cx="2804614" cy="400110"/>
          </a:xfrm>
          <a:prstGeom prst="rect">
            <a:avLst/>
          </a:prstGeom>
        </p:spPr>
        <p:txBody>
          <a:bodyPr wrap="none">
            <a:spAutoFit/>
          </a:bodyPr>
          <a:lstStyle/>
          <a:p>
            <a:pPr lvl="0"/>
            <a:r>
              <a:rPr lang="en-GB" sz="2000" b="1" dirty="0" smtClean="0">
                <a:solidFill>
                  <a:prstClr val="black"/>
                </a:solidFill>
              </a:rPr>
              <a:t>Oppression and injustice</a:t>
            </a:r>
            <a:endParaRPr lang="en-GB" sz="2000" b="1" dirty="0">
              <a:solidFill>
                <a:prstClr val="black"/>
              </a:solidFill>
            </a:endParaRPr>
          </a:p>
        </p:txBody>
      </p:sp>
    </p:spTree>
    <p:extLst>
      <p:ext uri="{BB962C8B-B14F-4D97-AF65-F5344CB8AC3E}">
        <p14:creationId xmlns:p14="http://schemas.microsoft.com/office/powerpoint/2010/main" val="3692878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5557" y="409073"/>
            <a:ext cx="3038973" cy="523220"/>
          </a:xfrm>
          <a:prstGeom prst="rect">
            <a:avLst/>
          </a:prstGeom>
          <a:noFill/>
        </p:spPr>
        <p:txBody>
          <a:bodyPr wrap="none" rtlCol="0">
            <a:spAutoFit/>
          </a:bodyPr>
          <a:lstStyle/>
          <a:p>
            <a:r>
              <a:rPr lang="en-GB" sz="2800" b="1" dirty="0" smtClean="0"/>
              <a:t>Two kinds of sheep</a:t>
            </a:r>
            <a:endParaRPr lang="en-GB" sz="2800" b="1" dirty="0"/>
          </a:p>
        </p:txBody>
      </p:sp>
      <p:sp>
        <p:nvSpPr>
          <p:cNvPr id="3" name="TextBox 2"/>
          <p:cNvSpPr txBox="1"/>
          <p:nvPr/>
        </p:nvSpPr>
        <p:spPr>
          <a:xfrm>
            <a:off x="417095" y="1564106"/>
            <a:ext cx="8301183" cy="3375283"/>
          </a:xfrm>
          <a:prstGeom prst="rect">
            <a:avLst/>
          </a:prstGeom>
          <a:noFill/>
        </p:spPr>
        <p:txBody>
          <a:bodyPr wrap="none" rtlCol="0">
            <a:spAutoFit/>
          </a:bodyPr>
          <a:lstStyle/>
          <a:p>
            <a:pPr marL="285750" indent="-285750">
              <a:buFont typeface="Arial" panose="020B0604020202020204" pitchFamily="34" charset="0"/>
              <a:buChar char="•"/>
            </a:pPr>
            <a:r>
              <a:rPr lang="en-GB" sz="2000" b="1" dirty="0" smtClean="0"/>
              <a:t>Foolish, self-centred and lost sheep.</a:t>
            </a:r>
          </a:p>
          <a:p>
            <a:r>
              <a:rPr lang="en-GB" sz="2000" b="1" baseline="30000" dirty="0"/>
              <a:t> </a:t>
            </a:r>
            <a:endParaRPr lang="en-GB" sz="2000" b="1" baseline="30000" dirty="0" smtClean="0"/>
          </a:p>
          <a:p>
            <a:r>
              <a:rPr lang="en-GB" sz="2000" dirty="0" smtClean="0"/>
              <a:t>For </a:t>
            </a:r>
            <a:r>
              <a:rPr lang="en-GB" sz="2000" b="1" dirty="0"/>
              <a:t>you were </a:t>
            </a:r>
            <a:r>
              <a:rPr lang="en-GB" sz="2000" b="1" dirty="0" smtClean="0"/>
              <a:t>going </a:t>
            </a:r>
            <a:r>
              <a:rPr lang="en-GB" sz="2000" b="1" dirty="0"/>
              <a:t>astray like sheep</a:t>
            </a:r>
            <a:r>
              <a:rPr lang="en-GB" sz="2000" dirty="0"/>
              <a:t>; </a:t>
            </a:r>
            <a:r>
              <a:rPr lang="en-GB" sz="2000" dirty="0" smtClean="0"/>
              <a:t>but </a:t>
            </a:r>
            <a:r>
              <a:rPr lang="en-GB" sz="2000" dirty="0"/>
              <a:t>now you have returned to </a:t>
            </a:r>
            <a:endParaRPr lang="en-GB" sz="2000" dirty="0" smtClean="0"/>
          </a:p>
          <a:p>
            <a:r>
              <a:rPr lang="en-GB" sz="2000" dirty="0" smtClean="0"/>
              <a:t>the </a:t>
            </a:r>
            <a:r>
              <a:rPr lang="en-GB" sz="2000" dirty="0"/>
              <a:t>Shepherd and </a:t>
            </a:r>
            <a:r>
              <a:rPr lang="en-GB" sz="2000" dirty="0" smtClean="0"/>
              <a:t>Overseer</a:t>
            </a:r>
            <a:r>
              <a:rPr lang="en-GB" sz="2000" dirty="0"/>
              <a:t> of your souls</a:t>
            </a:r>
            <a:r>
              <a:rPr lang="en-GB" sz="2000" dirty="0" smtClean="0"/>
              <a:t>. 1Pet. 2: 25.</a:t>
            </a:r>
          </a:p>
          <a:p>
            <a:endParaRPr lang="en-GB" sz="2000" dirty="0"/>
          </a:p>
          <a:p>
            <a:pPr marL="285750" indent="-285750">
              <a:buFont typeface="Arial" panose="020B0604020202020204" pitchFamily="34" charset="0"/>
              <a:buChar char="•"/>
            </a:pPr>
            <a:r>
              <a:rPr lang="en-GB" sz="2000" b="1" dirty="0" smtClean="0"/>
              <a:t>An obedient, silent, suffering, sacrificial lamb</a:t>
            </a:r>
          </a:p>
          <a:p>
            <a:pPr marL="285750" indent="-285750">
              <a:buFont typeface="Arial" panose="020B0604020202020204" pitchFamily="34" charset="0"/>
              <a:buChar char="•"/>
            </a:pPr>
            <a:endParaRPr lang="en-GB" sz="2000" b="1" dirty="0" smtClean="0"/>
          </a:p>
          <a:p>
            <a:r>
              <a:rPr lang="en-GB" sz="2000" dirty="0"/>
              <a:t>“Behold</a:t>
            </a:r>
            <a:r>
              <a:rPr lang="en-GB" sz="2000" dirty="0" smtClean="0"/>
              <a:t>,</a:t>
            </a:r>
            <a:r>
              <a:rPr lang="en-GB" sz="2000" baseline="30000" dirty="0" smtClean="0"/>
              <a:t> </a:t>
            </a:r>
            <a:r>
              <a:rPr lang="en-GB" sz="2000" b="1" dirty="0" smtClean="0"/>
              <a:t>the </a:t>
            </a:r>
            <a:r>
              <a:rPr lang="en-GB" sz="2000" b="1" dirty="0"/>
              <a:t>Lamb of God</a:t>
            </a:r>
            <a:r>
              <a:rPr lang="en-GB" sz="2000" dirty="0"/>
              <a:t>, who takes away the sin of the world</a:t>
            </a:r>
            <a:r>
              <a:rPr lang="en-GB" sz="2000" dirty="0" smtClean="0"/>
              <a:t>! John 1:29.</a:t>
            </a:r>
            <a:endParaRPr lang="en-GB" sz="2000" b="1" dirty="0" smtClean="0"/>
          </a:p>
          <a:p>
            <a:endParaRPr lang="en-GB" sz="2000" b="1" dirty="0" smtClean="0"/>
          </a:p>
          <a:p>
            <a:r>
              <a:rPr lang="en-GB" sz="2000" b="1" dirty="0" smtClean="0"/>
              <a:t>He </a:t>
            </a:r>
            <a:r>
              <a:rPr lang="en-GB" sz="2000" b="1" dirty="0"/>
              <a:t>himself bore our sins in his body on the tree</a:t>
            </a:r>
            <a:r>
              <a:rPr lang="en-GB" sz="2000" dirty="0"/>
              <a:t>, that we, having died to sins, </a:t>
            </a:r>
            <a:endParaRPr lang="en-GB" sz="2000" dirty="0" smtClean="0"/>
          </a:p>
          <a:p>
            <a:r>
              <a:rPr lang="en-GB" sz="2000" dirty="0" smtClean="0"/>
              <a:t>might </a:t>
            </a:r>
            <a:r>
              <a:rPr lang="en-GB" sz="2000" dirty="0"/>
              <a:t>live </a:t>
            </a:r>
            <a:r>
              <a:rPr lang="en-GB" sz="2000" dirty="0" smtClean="0"/>
              <a:t>to righteousness</a:t>
            </a:r>
            <a:r>
              <a:rPr lang="en-GB" sz="2000" dirty="0"/>
              <a:t>. You were healed by his wounds</a:t>
            </a:r>
            <a:r>
              <a:rPr lang="en-GB" sz="2000" dirty="0" smtClean="0"/>
              <a:t>. </a:t>
            </a:r>
            <a:r>
              <a:rPr lang="en-GB" sz="2000" dirty="0"/>
              <a:t>1Pet. 2: </a:t>
            </a:r>
            <a:r>
              <a:rPr lang="en-GB" sz="2000" dirty="0" smtClean="0"/>
              <a:t>24.</a:t>
            </a:r>
            <a:endParaRPr lang="en-GB" sz="2000" b="1" dirty="0"/>
          </a:p>
        </p:txBody>
      </p:sp>
    </p:spTree>
    <p:extLst>
      <p:ext uri="{BB962C8B-B14F-4D97-AF65-F5344CB8AC3E}">
        <p14:creationId xmlns:p14="http://schemas.microsoft.com/office/powerpoint/2010/main" val="4284503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7452" y="716427"/>
            <a:ext cx="2491836" cy="523220"/>
          </a:xfrm>
          <a:prstGeom prst="rect">
            <a:avLst/>
          </a:prstGeom>
          <a:noFill/>
        </p:spPr>
        <p:txBody>
          <a:bodyPr wrap="none" rtlCol="0">
            <a:spAutoFit/>
          </a:bodyPr>
          <a:lstStyle/>
          <a:p>
            <a:r>
              <a:rPr lang="en-GB" sz="2800" b="1" dirty="0" smtClean="0"/>
              <a:t>Cut off </a:t>
            </a:r>
            <a:r>
              <a:rPr lang="en-GB" sz="2800" b="1" dirty="0" smtClean="0"/>
              <a:t>- </a:t>
            </a:r>
            <a:r>
              <a:rPr lang="en-GB" sz="2800" b="1" dirty="0" smtClean="0"/>
              <a:t>Cursed</a:t>
            </a:r>
            <a:endParaRPr lang="en-GB" sz="2800" b="1" dirty="0"/>
          </a:p>
        </p:txBody>
      </p:sp>
      <p:sp>
        <p:nvSpPr>
          <p:cNvPr id="3" name="TextBox 2"/>
          <p:cNvSpPr txBox="1"/>
          <p:nvPr/>
        </p:nvSpPr>
        <p:spPr>
          <a:xfrm>
            <a:off x="302088" y="1816873"/>
            <a:ext cx="8534400" cy="3139321"/>
          </a:xfrm>
          <a:prstGeom prst="rect">
            <a:avLst/>
          </a:prstGeom>
          <a:noFill/>
        </p:spPr>
        <p:txBody>
          <a:bodyPr wrap="square" rtlCol="0">
            <a:spAutoFit/>
          </a:bodyPr>
          <a:lstStyle/>
          <a:p>
            <a:r>
              <a:rPr lang="en-GB" sz="2000" b="1" dirty="0" smtClean="0"/>
              <a:t>Cut off out of the land of the living – childless/having no descendants</a:t>
            </a:r>
          </a:p>
          <a:p>
            <a:endParaRPr lang="en-GB" sz="2000" dirty="0" smtClean="0"/>
          </a:p>
          <a:p>
            <a:r>
              <a:rPr lang="en-GB" sz="2000" dirty="0" smtClean="0"/>
              <a:t>Yahweh </a:t>
            </a:r>
            <a:r>
              <a:rPr lang="en-GB" sz="2000" dirty="0"/>
              <a:t>says, “Record this man as </a:t>
            </a:r>
            <a:r>
              <a:rPr lang="en-GB" sz="2000" b="1" dirty="0"/>
              <a:t>childless</a:t>
            </a:r>
            <a:r>
              <a:rPr lang="en-GB" sz="2000" dirty="0"/>
              <a:t>, a man who will not prosper in his days; for no more will a man of his offspring prosper, sitting on David’s throne, and ruling in Judah</a:t>
            </a:r>
            <a:r>
              <a:rPr lang="en-GB" sz="2000" dirty="0" smtClean="0"/>
              <a:t>.” Jer. 22:30</a:t>
            </a:r>
            <a:endParaRPr lang="en-GB" sz="2000" b="1" dirty="0"/>
          </a:p>
          <a:p>
            <a:endParaRPr lang="en-GB" sz="2000" dirty="0" smtClean="0"/>
          </a:p>
          <a:p>
            <a:r>
              <a:rPr lang="en-GB" sz="2000" dirty="0" smtClean="0"/>
              <a:t>Ruth </a:t>
            </a:r>
            <a:r>
              <a:rPr lang="en-GB" sz="2000" dirty="0"/>
              <a:t>the </a:t>
            </a:r>
            <a:r>
              <a:rPr lang="en-GB" sz="2000" dirty="0" err="1"/>
              <a:t>Moabitess</a:t>
            </a:r>
            <a:r>
              <a:rPr lang="en-GB" sz="2000" dirty="0"/>
              <a:t>, the widow of </a:t>
            </a:r>
            <a:r>
              <a:rPr lang="en-GB" sz="2000" dirty="0" err="1"/>
              <a:t>Mahlon</a:t>
            </a:r>
            <a:r>
              <a:rPr lang="en-GB" sz="2000" dirty="0"/>
              <a:t>, I have bought to be my wife, to perpetuate the name of the dead in his inheritance, </a:t>
            </a:r>
            <a:r>
              <a:rPr lang="en-GB" sz="2000" b="1" dirty="0"/>
              <a:t>that the name of the dead may not be cut off from among his brethren</a:t>
            </a:r>
            <a:r>
              <a:rPr lang="en-GB" sz="2000" dirty="0"/>
              <a:t> Ruth 4: 10</a:t>
            </a:r>
          </a:p>
          <a:p>
            <a:pPr marL="285750" indent="-285750">
              <a:buFont typeface="Arial" panose="020B0604020202020204" pitchFamily="34" charset="0"/>
              <a:buChar char="•"/>
            </a:pPr>
            <a:endParaRPr lang="en-GB" b="1" dirty="0" smtClean="0"/>
          </a:p>
        </p:txBody>
      </p:sp>
      <p:sp>
        <p:nvSpPr>
          <p:cNvPr id="4" name="TextBox 3"/>
          <p:cNvSpPr txBox="1"/>
          <p:nvPr/>
        </p:nvSpPr>
        <p:spPr>
          <a:xfrm>
            <a:off x="553452" y="4763689"/>
            <a:ext cx="237566" cy="646331"/>
          </a:xfrm>
          <a:prstGeom prst="rect">
            <a:avLst/>
          </a:prstGeom>
          <a:noFill/>
        </p:spPr>
        <p:txBody>
          <a:bodyPr wrap="none" rtlCol="0">
            <a:spAutoFit/>
          </a:bodyPr>
          <a:lstStyle/>
          <a:p>
            <a:endParaRPr lang="en-GB" dirty="0"/>
          </a:p>
          <a:p>
            <a:r>
              <a:rPr lang="en-GB" dirty="0" smtClean="0"/>
              <a:t> </a:t>
            </a:r>
            <a:endParaRPr lang="en-GB" dirty="0"/>
          </a:p>
        </p:txBody>
      </p:sp>
    </p:spTree>
    <p:extLst>
      <p:ext uri="{BB962C8B-B14F-4D97-AF65-F5344CB8AC3E}">
        <p14:creationId xmlns:p14="http://schemas.microsoft.com/office/powerpoint/2010/main" val="3657277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7537" y="4122366"/>
            <a:ext cx="6096000" cy="1015663"/>
          </a:xfrm>
          <a:prstGeom prst="rect">
            <a:avLst/>
          </a:prstGeom>
        </p:spPr>
        <p:txBody>
          <a:bodyPr>
            <a:spAutoFit/>
          </a:bodyPr>
          <a:lstStyle/>
          <a:p>
            <a:pPr lvl="0"/>
            <a:r>
              <a:rPr lang="en-GB" sz="2000" b="1" baseline="30000" dirty="0">
                <a:solidFill>
                  <a:srgbClr val="000000"/>
                </a:solidFill>
              </a:rPr>
              <a:t>…</a:t>
            </a:r>
            <a:r>
              <a:rPr lang="en-GB" sz="2000" b="1" dirty="0">
                <a:solidFill>
                  <a:srgbClr val="000000"/>
                </a:solidFill>
              </a:rPr>
              <a:t> </a:t>
            </a:r>
            <a:r>
              <a:rPr lang="en-GB" sz="2000" dirty="0">
                <a:solidFill>
                  <a:srgbClr val="000000"/>
                </a:solidFill>
              </a:rPr>
              <a:t>that </a:t>
            </a:r>
            <a:r>
              <a:rPr lang="en-GB" sz="2000" b="1" dirty="0">
                <a:solidFill>
                  <a:srgbClr val="000000"/>
                </a:solidFill>
              </a:rPr>
              <a:t>the blessing of Abraham </a:t>
            </a:r>
            <a:r>
              <a:rPr lang="en-GB" sz="2000" dirty="0">
                <a:solidFill>
                  <a:srgbClr val="000000"/>
                </a:solidFill>
              </a:rPr>
              <a:t>might come on the Gentiles through Christ Jesus, that we might receive the promise of the Spirit through faith. Gal. 3: 14</a:t>
            </a:r>
            <a:endParaRPr lang="en-GB" sz="2000" dirty="0">
              <a:solidFill>
                <a:prstClr val="black"/>
              </a:solidFill>
            </a:endParaRPr>
          </a:p>
        </p:txBody>
      </p:sp>
      <p:sp>
        <p:nvSpPr>
          <p:cNvPr id="3" name="Rectangle 2"/>
          <p:cNvSpPr/>
          <p:nvPr/>
        </p:nvSpPr>
        <p:spPr>
          <a:xfrm>
            <a:off x="1347537" y="1259288"/>
            <a:ext cx="6096000" cy="1323439"/>
          </a:xfrm>
          <a:prstGeom prst="rect">
            <a:avLst/>
          </a:prstGeom>
        </p:spPr>
        <p:txBody>
          <a:bodyPr>
            <a:spAutoFit/>
          </a:bodyPr>
          <a:lstStyle/>
          <a:p>
            <a:pPr lvl="0"/>
            <a:r>
              <a:rPr lang="en-GB" sz="2000" b="1" dirty="0">
                <a:solidFill>
                  <a:prstClr val="black"/>
                </a:solidFill>
              </a:rPr>
              <a:t>Stricken – like a plague - because of transgressions</a:t>
            </a:r>
          </a:p>
          <a:p>
            <a:pPr lvl="0"/>
            <a:r>
              <a:rPr lang="en-GB" sz="2000" dirty="0">
                <a:solidFill>
                  <a:prstClr val="black"/>
                </a:solidFill>
              </a:rPr>
              <a:t>I will reach out my hand and </a:t>
            </a:r>
            <a:r>
              <a:rPr lang="en-GB" sz="2000" b="1" dirty="0">
                <a:solidFill>
                  <a:prstClr val="black"/>
                </a:solidFill>
              </a:rPr>
              <a:t>strike</a:t>
            </a:r>
            <a:r>
              <a:rPr lang="en-GB" sz="2000" dirty="0">
                <a:solidFill>
                  <a:prstClr val="black"/>
                </a:solidFill>
              </a:rPr>
              <a:t> Egypt with all my wonders which I will do among them, and after that he will let you go. Exodus 3: 20</a:t>
            </a:r>
            <a:endParaRPr lang="en-GB" sz="2000" b="1" dirty="0">
              <a:solidFill>
                <a:prstClr val="black"/>
              </a:solidFill>
            </a:endParaRPr>
          </a:p>
        </p:txBody>
      </p:sp>
      <p:sp>
        <p:nvSpPr>
          <p:cNvPr id="4" name="Rectangle 3"/>
          <p:cNvSpPr/>
          <p:nvPr/>
        </p:nvSpPr>
        <p:spPr>
          <a:xfrm>
            <a:off x="657727" y="5477329"/>
            <a:ext cx="7854458" cy="461665"/>
          </a:xfrm>
          <a:prstGeom prst="rect">
            <a:avLst/>
          </a:prstGeom>
        </p:spPr>
        <p:txBody>
          <a:bodyPr wrap="none">
            <a:spAutoFit/>
          </a:bodyPr>
          <a:lstStyle/>
          <a:p>
            <a:r>
              <a:rPr lang="en-GB" sz="2400" b="1" dirty="0"/>
              <a:t>He took the curse on our behalf so that we might be blessed</a:t>
            </a:r>
            <a:endParaRPr lang="en-GB" sz="2400" b="1" dirty="0"/>
          </a:p>
        </p:txBody>
      </p:sp>
      <p:sp>
        <p:nvSpPr>
          <p:cNvPr id="5" name="Rectangle 4"/>
          <p:cNvSpPr/>
          <p:nvPr/>
        </p:nvSpPr>
        <p:spPr>
          <a:xfrm>
            <a:off x="1347537" y="2647668"/>
            <a:ext cx="6096000" cy="1323439"/>
          </a:xfrm>
          <a:prstGeom prst="rect">
            <a:avLst/>
          </a:prstGeom>
        </p:spPr>
        <p:txBody>
          <a:bodyPr>
            <a:spAutoFit/>
          </a:bodyPr>
          <a:lstStyle/>
          <a:p>
            <a:pPr lvl="0"/>
            <a:r>
              <a:rPr lang="en-GB" sz="2000" dirty="0">
                <a:solidFill>
                  <a:prstClr val="black"/>
                </a:solidFill>
              </a:rPr>
              <a:t>Christ redeemed us from the curse of the law, having become a curse for us. </a:t>
            </a:r>
          </a:p>
          <a:p>
            <a:pPr lvl="0"/>
            <a:r>
              <a:rPr lang="en-GB" sz="2000" dirty="0">
                <a:solidFill>
                  <a:prstClr val="black"/>
                </a:solidFill>
              </a:rPr>
              <a:t>For it is written, “</a:t>
            </a:r>
            <a:r>
              <a:rPr lang="en-GB" sz="2000" b="1" dirty="0">
                <a:solidFill>
                  <a:prstClr val="black"/>
                </a:solidFill>
              </a:rPr>
              <a:t>Cursed is everyone who hangs on a tree</a:t>
            </a:r>
            <a:r>
              <a:rPr lang="en-GB" sz="2000" dirty="0">
                <a:solidFill>
                  <a:prstClr val="black"/>
                </a:solidFill>
              </a:rPr>
              <a:t>,” Deut. 21:32; Gal. 3: 13</a:t>
            </a:r>
            <a:endParaRPr lang="en-GB" sz="2000" dirty="0">
              <a:solidFill>
                <a:prstClr val="black"/>
              </a:solidFill>
            </a:endParaRPr>
          </a:p>
        </p:txBody>
      </p:sp>
      <p:sp>
        <p:nvSpPr>
          <p:cNvPr id="6" name="Rectangle 5"/>
          <p:cNvSpPr/>
          <p:nvPr/>
        </p:nvSpPr>
        <p:spPr>
          <a:xfrm>
            <a:off x="2598254" y="423199"/>
            <a:ext cx="2906821" cy="523220"/>
          </a:xfrm>
          <a:prstGeom prst="rect">
            <a:avLst/>
          </a:prstGeom>
        </p:spPr>
        <p:txBody>
          <a:bodyPr wrap="none">
            <a:spAutoFit/>
          </a:bodyPr>
          <a:lstStyle/>
          <a:p>
            <a:r>
              <a:rPr lang="en-GB" sz="2800" b="1" dirty="0" smtClean="0"/>
              <a:t>Cursed … </a:t>
            </a:r>
            <a:r>
              <a:rPr lang="en-GB" sz="2800" b="1" dirty="0"/>
              <a:t>Stricken </a:t>
            </a:r>
            <a:endParaRPr lang="en-GB" sz="2800" dirty="0"/>
          </a:p>
        </p:txBody>
      </p:sp>
    </p:spTree>
    <p:extLst>
      <p:ext uri="{BB962C8B-B14F-4D97-AF65-F5344CB8AC3E}">
        <p14:creationId xmlns:p14="http://schemas.microsoft.com/office/powerpoint/2010/main" val="4122977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631" y="1558025"/>
            <a:ext cx="8758989" cy="4247317"/>
          </a:xfrm>
          <a:prstGeom prst="rect">
            <a:avLst/>
          </a:prstGeom>
        </p:spPr>
        <p:txBody>
          <a:bodyPr wrap="square">
            <a:spAutoFit/>
          </a:bodyPr>
          <a:lstStyle/>
          <a:p>
            <a:r>
              <a:rPr lang="en-GB" b="0" i="0" dirty="0" smtClean="0">
                <a:solidFill>
                  <a:srgbClr val="000000"/>
                </a:solidFill>
                <a:effectLst/>
                <a:latin typeface="system-ui"/>
              </a:rPr>
              <a:t>Yet </a:t>
            </a:r>
            <a:r>
              <a:rPr lang="en-GB" b="1" i="0" dirty="0" smtClean="0">
                <a:solidFill>
                  <a:srgbClr val="000000"/>
                </a:solidFill>
                <a:effectLst/>
                <a:latin typeface="system-ui"/>
              </a:rPr>
              <a:t>it pleased Yahweh [made him glad] to bruise [crush] him</a:t>
            </a:r>
            <a:r>
              <a:rPr lang="en-GB" b="0" i="0" dirty="0" smtClean="0">
                <a:solidFill>
                  <a:srgbClr val="000000"/>
                </a:solidFill>
                <a:effectLst/>
                <a:latin typeface="system-ui"/>
              </a:rPr>
              <a:t>.</a:t>
            </a:r>
            <a:r>
              <a:rPr lang="en-GB" dirty="0"/>
              <a:t> </a:t>
            </a:r>
            <a:endParaRPr lang="en-GB" dirty="0" smtClean="0"/>
          </a:p>
          <a:p>
            <a:r>
              <a:rPr lang="en-GB" b="0" i="0" dirty="0" smtClean="0">
                <a:solidFill>
                  <a:srgbClr val="000000"/>
                </a:solidFill>
                <a:effectLst/>
                <a:latin typeface="system-ui"/>
              </a:rPr>
              <a:t>He </a:t>
            </a:r>
            <a:r>
              <a:rPr lang="en-GB" b="0" i="0" dirty="0" smtClean="0">
                <a:solidFill>
                  <a:srgbClr val="000000"/>
                </a:solidFill>
                <a:effectLst/>
                <a:latin typeface="system-ui"/>
              </a:rPr>
              <a:t>has caused him to suffer [put him to grief].</a:t>
            </a:r>
            <a:r>
              <a:rPr lang="en-GB" dirty="0" smtClean="0"/>
              <a:t/>
            </a:r>
            <a:br>
              <a:rPr lang="en-GB" dirty="0" smtClean="0"/>
            </a:br>
            <a:endParaRPr lang="en-GB" dirty="0" smtClean="0"/>
          </a:p>
          <a:p>
            <a:r>
              <a:rPr lang="en-GB" b="0" i="0" dirty="0" smtClean="0">
                <a:solidFill>
                  <a:srgbClr val="000000"/>
                </a:solidFill>
                <a:effectLst/>
                <a:latin typeface="system-ui"/>
              </a:rPr>
              <a:t>When you (who?) make his soul an offering for sin, he will see his offspring.</a:t>
            </a:r>
            <a:r>
              <a:rPr lang="en-GB" dirty="0"/>
              <a:t> </a:t>
            </a:r>
            <a:endParaRPr lang="en-GB" dirty="0" smtClean="0"/>
          </a:p>
          <a:p>
            <a:r>
              <a:rPr lang="en-GB" b="0" i="0" dirty="0" smtClean="0">
                <a:solidFill>
                  <a:srgbClr val="000000"/>
                </a:solidFill>
                <a:effectLst/>
                <a:latin typeface="system-ui"/>
              </a:rPr>
              <a:t>He will prolong his days and </a:t>
            </a:r>
            <a:r>
              <a:rPr lang="en-GB" b="1" i="0" dirty="0" smtClean="0">
                <a:solidFill>
                  <a:srgbClr val="000000"/>
                </a:solidFill>
                <a:effectLst/>
                <a:latin typeface="system-ui"/>
              </a:rPr>
              <a:t>Yahweh’s pleasure [desire] will prosper </a:t>
            </a:r>
            <a:endParaRPr lang="en-GB" b="1" i="0" dirty="0" smtClean="0">
              <a:solidFill>
                <a:srgbClr val="000000"/>
              </a:solidFill>
              <a:effectLst/>
              <a:latin typeface="system-ui"/>
            </a:endParaRPr>
          </a:p>
          <a:p>
            <a:r>
              <a:rPr lang="en-GB" b="1" i="0" dirty="0" smtClean="0">
                <a:solidFill>
                  <a:srgbClr val="000000"/>
                </a:solidFill>
                <a:effectLst/>
                <a:latin typeface="system-ui"/>
              </a:rPr>
              <a:t>in </a:t>
            </a:r>
            <a:r>
              <a:rPr lang="en-GB" b="1" i="0" dirty="0" smtClean="0">
                <a:solidFill>
                  <a:srgbClr val="000000"/>
                </a:solidFill>
                <a:effectLst/>
                <a:latin typeface="system-ui"/>
              </a:rPr>
              <a:t>his </a:t>
            </a:r>
            <a:r>
              <a:rPr lang="en-GB" b="1" i="0" dirty="0" smtClean="0">
                <a:solidFill>
                  <a:srgbClr val="000000"/>
                </a:solidFill>
                <a:effectLst/>
                <a:latin typeface="system-ui"/>
              </a:rPr>
              <a:t>hand</a:t>
            </a:r>
            <a:r>
              <a:rPr lang="en-GB" b="0" i="0" dirty="0" smtClean="0">
                <a:solidFill>
                  <a:srgbClr val="000000"/>
                </a:solidFill>
                <a:effectLst/>
                <a:latin typeface="system-ui"/>
              </a:rPr>
              <a:t>. After </a:t>
            </a:r>
            <a:r>
              <a:rPr lang="en-GB" b="0" i="0" dirty="0" smtClean="0">
                <a:solidFill>
                  <a:srgbClr val="000000"/>
                </a:solidFill>
                <a:effectLst/>
                <a:latin typeface="system-ui"/>
              </a:rPr>
              <a:t>the suffering of his soul,</a:t>
            </a:r>
            <a:r>
              <a:rPr lang="en-GB" dirty="0"/>
              <a:t> </a:t>
            </a:r>
            <a:r>
              <a:rPr lang="en-GB" b="0" i="0" dirty="0" smtClean="0">
                <a:solidFill>
                  <a:srgbClr val="000000"/>
                </a:solidFill>
                <a:effectLst/>
                <a:latin typeface="system-ui"/>
              </a:rPr>
              <a:t>he will see the light and be satisfied.</a:t>
            </a:r>
            <a:r>
              <a:rPr lang="en-GB" dirty="0" smtClean="0"/>
              <a:t/>
            </a:r>
            <a:br>
              <a:rPr lang="en-GB" dirty="0" smtClean="0"/>
            </a:br>
            <a:endParaRPr lang="en-GB" dirty="0" smtClean="0"/>
          </a:p>
          <a:p>
            <a:r>
              <a:rPr lang="en-GB" b="0" i="0" dirty="0" smtClean="0">
                <a:solidFill>
                  <a:srgbClr val="000000"/>
                </a:solidFill>
                <a:effectLst/>
                <a:latin typeface="system-ui"/>
              </a:rPr>
              <a:t>My righteous servant will </a:t>
            </a:r>
            <a:r>
              <a:rPr lang="en-GB" b="1" i="0" dirty="0" smtClean="0">
                <a:solidFill>
                  <a:srgbClr val="000000"/>
                </a:solidFill>
                <a:effectLst/>
                <a:latin typeface="system-ui"/>
              </a:rPr>
              <a:t>justify many </a:t>
            </a:r>
            <a:r>
              <a:rPr lang="en-GB" b="0" i="0" dirty="0" smtClean="0">
                <a:solidFill>
                  <a:srgbClr val="000000"/>
                </a:solidFill>
                <a:effectLst/>
                <a:latin typeface="system-ui"/>
              </a:rPr>
              <a:t>by the knowledge of </a:t>
            </a:r>
            <a:r>
              <a:rPr lang="en-GB" b="0" i="0" dirty="0" smtClean="0">
                <a:solidFill>
                  <a:srgbClr val="000000"/>
                </a:solidFill>
                <a:effectLst/>
                <a:latin typeface="system-ui"/>
              </a:rPr>
              <a:t>[in relationship with] himself</a:t>
            </a:r>
            <a:r>
              <a:rPr lang="en-GB" i="0" dirty="0" smtClean="0">
                <a:solidFill>
                  <a:srgbClr val="000000"/>
                </a:solidFill>
                <a:effectLst/>
                <a:latin typeface="system-ui"/>
              </a:rPr>
              <a:t>,</a:t>
            </a:r>
            <a:r>
              <a:rPr lang="en-GB" dirty="0" smtClean="0"/>
              <a:t> </a:t>
            </a:r>
            <a:r>
              <a:rPr lang="en-GB" b="1" i="0" dirty="0" smtClean="0">
                <a:solidFill>
                  <a:srgbClr val="000000"/>
                </a:solidFill>
                <a:effectLst/>
                <a:latin typeface="system-ui"/>
              </a:rPr>
              <a:t>bearing </a:t>
            </a:r>
            <a:r>
              <a:rPr lang="en-GB" b="1" i="0" dirty="0" smtClean="0">
                <a:solidFill>
                  <a:srgbClr val="000000"/>
                </a:solidFill>
                <a:effectLst/>
                <a:latin typeface="system-ui"/>
              </a:rPr>
              <a:t>their iniquities.</a:t>
            </a:r>
            <a:r>
              <a:rPr lang="en-GB" dirty="0">
                <a:solidFill>
                  <a:srgbClr val="000000"/>
                </a:solidFill>
                <a:latin typeface="system-ui"/>
              </a:rPr>
              <a:t> </a:t>
            </a:r>
            <a:endParaRPr lang="en-GB" dirty="0"/>
          </a:p>
          <a:p>
            <a:r>
              <a:rPr lang="en-GB" dirty="0" smtClean="0"/>
              <a:t/>
            </a:r>
            <a:br>
              <a:rPr lang="en-GB" dirty="0" smtClean="0"/>
            </a:br>
            <a:r>
              <a:rPr lang="en-GB" b="0" i="0" dirty="0" smtClean="0">
                <a:solidFill>
                  <a:srgbClr val="000000"/>
                </a:solidFill>
                <a:effectLst/>
                <a:latin typeface="system-ui"/>
              </a:rPr>
              <a:t>Therefore I will give him a portion with the great [many].</a:t>
            </a:r>
            <a:r>
              <a:rPr lang="en-GB" dirty="0" smtClean="0"/>
              <a:t/>
            </a:r>
            <a:br>
              <a:rPr lang="en-GB" dirty="0" smtClean="0"/>
            </a:br>
            <a:r>
              <a:rPr lang="en-GB" b="0" i="0" dirty="0" smtClean="0">
                <a:solidFill>
                  <a:srgbClr val="000000"/>
                </a:solidFill>
                <a:effectLst/>
                <a:latin typeface="system-ui"/>
              </a:rPr>
              <a:t>He will divide the plunder with the strong [numerous];</a:t>
            </a:r>
            <a:r>
              <a:rPr lang="en-GB" dirty="0" smtClean="0"/>
              <a:t/>
            </a:r>
            <a:br>
              <a:rPr lang="en-GB" dirty="0" smtClean="0"/>
            </a:br>
            <a:r>
              <a:rPr lang="en-GB" b="0" i="0" dirty="0" smtClean="0">
                <a:solidFill>
                  <a:srgbClr val="000000"/>
                </a:solidFill>
                <a:effectLst/>
                <a:latin typeface="system-ui"/>
              </a:rPr>
              <a:t>because </a:t>
            </a:r>
            <a:r>
              <a:rPr lang="en-GB" b="1" i="0" dirty="0" smtClean="0">
                <a:solidFill>
                  <a:srgbClr val="000000"/>
                </a:solidFill>
                <a:effectLst/>
                <a:latin typeface="system-ui"/>
              </a:rPr>
              <a:t>he poured out his soul to death</a:t>
            </a:r>
            <a:r>
              <a:rPr lang="en-GB" b="1" dirty="0" smtClean="0"/>
              <a:t> </a:t>
            </a:r>
            <a:r>
              <a:rPr lang="en-GB" b="0" i="0" dirty="0" smtClean="0">
                <a:solidFill>
                  <a:srgbClr val="000000"/>
                </a:solidFill>
                <a:effectLst/>
                <a:latin typeface="system-ui"/>
              </a:rPr>
              <a:t>and was </a:t>
            </a:r>
            <a:r>
              <a:rPr lang="en-GB" b="1" i="0" dirty="0" smtClean="0">
                <a:solidFill>
                  <a:srgbClr val="000000"/>
                </a:solidFill>
                <a:effectLst/>
                <a:latin typeface="system-ui"/>
              </a:rPr>
              <a:t>counted with the transgressors</a:t>
            </a:r>
            <a:r>
              <a:rPr lang="en-GB" b="0" i="0" dirty="0" smtClean="0">
                <a:solidFill>
                  <a:srgbClr val="000000"/>
                </a:solidFill>
                <a:effectLst/>
                <a:latin typeface="system-ui"/>
              </a:rPr>
              <a:t>;</a:t>
            </a:r>
            <a:r>
              <a:rPr lang="en-GB" dirty="0"/>
              <a:t> </a:t>
            </a:r>
            <a:r>
              <a:rPr lang="en-GB" b="0" i="0" dirty="0" smtClean="0">
                <a:solidFill>
                  <a:srgbClr val="000000"/>
                </a:solidFill>
                <a:effectLst/>
                <a:latin typeface="system-ui"/>
              </a:rPr>
              <a:t>yet </a:t>
            </a:r>
            <a:r>
              <a:rPr lang="en-GB" b="1" i="0" dirty="0" smtClean="0">
                <a:solidFill>
                  <a:srgbClr val="000000"/>
                </a:solidFill>
                <a:effectLst/>
                <a:latin typeface="system-ui"/>
              </a:rPr>
              <a:t>he bore the sins of many</a:t>
            </a:r>
            <a:r>
              <a:rPr lang="en-GB" dirty="0" smtClean="0"/>
              <a:t> </a:t>
            </a:r>
            <a:r>
              <a:rPr lang="en-GB" b="0" i="0" dirty="0" smtClean="0">
                <a:solidFill>
                  <a:srgbClr val="000000"/>
                </a:solidFill>
                <a:effectLst/>
                <a:latin typeface="system-ui"/>
              </a:rPr>
              <a:t>and </a:t>
            </a:r>
            <a:r>
              <a:rPr lang="en-GB" b="1" i="0" dirty="0" smtClean="0">
                <a:solidFill>
                  <a:srgbClr val="000000"/>
                </a:solidFill>
                <a:effectLst/>
                <a:latin typeface="system-ui"/>
              </a:rPr>
              <a:t>made </a:t>
            </a:r>
            <a:r>
              <a:rPr lang="en-GB" b="1" i="0" dirty="0" smtClean="0">
                <a:solidFill>
                  <a:srgbClr val="000000"/>
                </a:solidFill>
                <a:effectLst/>
                <a:latin typeface="system-ui"/>
              </a:rPr>
              <a:t>intercession</a:t>
            </a:r>
          </a:p>
          <a:p>
            <a:r>
              <a:rPr lang="en-GB" b="1" i="0" dirty="0" smtClean="0">
                <a:solidFill>
                  <a:srgbClr val="000000"/>
                </a:solidFill>
                <a:effectLst/>
                <a:latin typeface="system-ui"/>
              </a:rPr>
              <a:t>for </a:t>
            </a:r>
            <a:r>
              <a:rPr lang="en-GB" b="1" i="0" dirty="0" smtClean="0">
                <a:solidFill>
                  <a:srgbClr val="000000"/>
                </a:solidFill>
                <a:effectLst/>
                <a:latin typeface="system-ui"/>
              </a:rPr>
              <a:t>the transgressors</a:t>
            </a:r>
            <a:r>
              <a:rPr lang="en-GB" b="0" i="0" dirty="0" smtClean="0">
                <a:solidFill>
                  <a:srgbClr val="000000"/>
                </a:solidFill>
                <a:effectLst/>
                <a:latin typeface="system-ui"/>
              </a:rPr>
              <a:t>.</a:t>
            </a:r>
            <a:r>
              <a:rPr lang="en-GB" dirty="0">
                <a:solidFill>
                  <a:srgbClr val="000000"/>
                </a:solidFill>
                <a:latin typeface="system-ui"/>
              </a:rPr>
              <a:t> Is. 53: </a:t>
            </a:r>
            <a:r>
              <a:rPr lang="en-GB" dirty="0" smtClean="0">
                <a:solidFill>
                  <a:srgbClr val="000000"/>
                </a:solidFill>
                <a:latin typeface="system-ui"/>
              </a:rPr>
              <a:t>10-12.</a:t>
            </a:r>
            <a:endParaRPr lang="en-GB" b="0" i="0" dirty="0" smtClean="0">
              <a:solidFill>
                <a:srgbClr val="000000"/>
              </a:solidFill>
              <a:effectLst/>
              <a:latin typeface="system-ui"/>
            </a:endParaRPr>
          </a:p>
        </p:txBody>
      </p:sp>
      <p:sp>
        <p:nvSpPr>
          <p:cNvPr id="3" name="Rectangle 2"/>
          <p:cNvSpPr/>
          <p:nvPr/>
        </p:nvSpPr>
        <p:spPr>
          <a:xfrm>
            <a:off x="1096841" y="206315"/>
            <a:ext cx="2923749" cy="461665"/>
          </a:xfrm>
          <a:prstGeom prst="rect">
            <a:avLst/>
          </a:prstGeom>
        </p:spPr>
        <p:txBody>
          <a:bodyPr wrap="none">
            <a:spAutoFit/>
          </a:bodyPr>
          <a:lstStyle/>
          <a:p>
            <a:pPr lvl="0"/>
            <a:r>
              <a:rPr lang="en-GB" sz="2400" b="1" dirty="0">
                <a:solidFill>
                  <a:prstClr val="black"/>
                </a:solidFill>
              </a:rPr>
              <a:t>The Suffering Servant</a:t>
            </a:r>
          </a:p>
        </p:txBody>
      </p:sp>
      <p:sp>
        <p:nvSpPr>
          <p:cNvPr id="4" name="Rectangle 3"/>
          <p:cNvSpPr/>
          <p:nvPr/>
        </p:nvSpPr>
        <p:spPr>
          <a:xfrm>
            <a:off x="1402373" y="839923"/>
            <a:ext cx="2548775" cy="400110"/>
          </a:xfrm>
          <a:prstGeom prst="rect">
            <a:avLst/>
          </a:prstGeom>
        </p:spPr>
        <p:txBody>
          <a:bodyPr wrap="none">
            <a:spAutoFit/>
          </a:bodyPr>
          <a:lstStyle/>
          <a:p>
            <a:pPr lvl="0"/>
            <a:r>
              <a:rPr lang="en-GB" sz="2000" b="1" dirty="0" smtClean="0">
                <a:solidFill>
                  <a:prstClr val="black"/>
                </a:solidFill>
              </a:rPr>
              <a:t>What </a:t>
            </a:r>
            <a:r>
              <a:rPr lang="en-GB" sz="2000" b="1" dirty="0" smtClean="0">
                <a:solidFill>
                  <a:prstClr val="black"/>
                </a:solidFill>
              </a:rPr>
              <a:t>was happening?</a:t>
            </a:r>
            <a:endParaRPr lang="en-GB" sz="2000" b="1" dirty="0">
              <a:solidFill>
                <a:prstClr val="black"/>
              </a:solidFill>
            </a:endParaRPr>
          </a:p>
        </p:txBody>
      </p:sp>
    </p:spTree>
    <p:extLst>
      <p:ext uri="{BB962C8B-B14F-4D97-AF65-F5344CB8AC3E}">
        <p14:creationId xmlns:p14="http://schemas.microsoft.com/office/powerpoint/2010/main" val="654783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5008" y="1935203"/>
            <a:ext cx="8277727" cy="646331"/>
          </a:xfrm>
          <a:prstGeom prst="rect">
            <a:avLst/>
          </a:prstGeom>
        </p:spPr>
        <p:txBody>
          <a:bodyPr wrap="square">
            <a:spAutoFit/>
          </a:bodyPr>
          <a:lstStyle/>
          <a:p>
            <a:r>
              <a:rPr lang="en-GB" dirty="0">
                <a:solidFill>
                  <a:srgbClr val="000000"/>
                </a:solidFill>
                <a:latin typeface="system-ui"/>
              </a:rPr>
              <a:t>For the </a:t>
            </a:r>
            <a:r>
              <a:rPr lang="en-GB" b="1" dirty="0">
                <a:solidFill>
                  <a:srgbClr val="000000"/>
                </a:solidFill>
                <a:latin typeface="system-ui"/>
              </a:rPr>
              <a:t>wrath</a:t>
            </a:r>
            <a:r>
              <a:rPr lang="en-GB" dirty="0">
                <a:solidFill>
                  <a:srgbClr val="000000"/>
                </a:solidFill>
                <a:latin typeface="system-ui"/>
              </a:rPr>
              <a:t> of God is revealed from heaven against all ungodliness and unrighteousness of men who suppress the truth in unrighteousness</a:t>
            </a:r>
            <a:r>
              <a:rPr lang="en-GB" dirty="0" smtClean="0">
                <a:solidFill>
                  <a:srgbClr val="000000"/>
                </a:solidFill>
                <a:latin typeface="system-ui"/>
              </a:rPr>
              <a:t>, Rom. 1: 18</a:t>
            </a:r>
            <a:endParaRPr lang="en-GB" dirty="0"/>
          </a:p>
        </p:txBody>
      </p:sp>
      <p:sp>
        <p:nvSpPr>
          <p:cNvPr id="4" name="Rectangle 3"/>
          <p:cNvSpPr/>
          <p:nvPr/>
        </p:nvSpPr>
        <p:spPr>
          <a:xfrm>
            <a:off x="385008" y="2731863"/>
            <a:ext cx="8381999" cy="1200329"/>
          </a:xfrm>
          <a:prstGeom prst="rect">
            <a:avLst/>
          </a:prstGeom>
        </p:spPr>
        <p:txBody>
          <a:bodyPr wrap="square">
            <a:spAutoFit/>
          </a:bodyPr>
          <a:lstStyle/>
          <a:p>
            <a:r>
              <a:rPr lang="en-GB" dirty="0">
                <a:solidFill>
                  <a:srgbClr val="000000"/>
                </a:solidFill>
                <a:latin typeface="system-ui"/>
              </a:rPr>
              <a:t>But according to your hardness and unrepentant heart you are treasuring up for yourself </a:t>
            </a:r>
            <a:r>
              <a:rPr lang="en-GB" b="1" dirty="0">
                <a:solidFill>
                  <a:srgbClr val="000000"/>
                </a:solidFill>
                <a:latin typeface="system-ui"/>
              </a:rPr>
              <a:t>wrath</a:t>
            </a:r>
            <a:r>
              <a:rPr lang="en-GB" dirty="0">
                <a:solidFill>
                  <a:srgbClr val="000000"/>
                </a:solidFill>
                <a:latin typeface="system-ui"/>
              </a:rPr>
              <a:t> in the day of </a:t>
            </a:r>
            <a:r>
              <a:rPr lang="en-GB" b="1" dirty="0">
                <a:solidFill>
                  <a:srgbClr val="000000"/>
                </a:solidFill>
                <a:latin typeface="system-ui"/>
              </a:rPr>
              <a:t>wrath</a:t>
            </a:r>
            <a:r>
              <a:rPr lang="en-GB" dirty="0">
                <a:solidFill>
                  <a:srgbClr val="000000"/>
                </a:solidFill>
                <a:latin typeface="system-ui"/>
              </a:rPr>
              <a:t>, </a:t>
            </a:r>
            <a:r>
              <a:rPr lang="en-GB" dirty="0" smtClean="0">
                <a:solidFill>
                  <a:srgbClr val="000000"/>
                </a:solidFill>
                <a:latin typeface="system-ui"/>
              </a:rPr>
              <a:t>and revelation</a:t>
            </a:r>
            <a:r>
              <a:rPr lang="en-GB" dirty="0">
                <a:solidFill>
                  <a:srgbClr val="000000"/>
                </a:solidFill>
                <a:latin typeface="system-ui"/>
              </a:rPr>
              <a:t>, </a:t>
            </a:r>
            <a:r>
              <a:rPr lang="en-GB" dirty="0" smtClean="0">
                <a:solidFill>
                  <a:srgbClr val="000000"/>
                </a:solidFill>
                <a:latin typeface="system-ui"/>
              </a:rPr>
              <a:t>of </a:t>
            </a:r>
            <a:r>
              <a:rPr lang="en-GB" dirty="0">
                <a:solidFill>
                  <a:srgbClr val="000000"/>
                </a:solidFill>
                <a:latin typeface="system-ui"/>
              </a:rPr>
              <a:t>the righteous judgment of </a:t>
            </a:r>
            <a:r>
              <a:rPr lang="en-GB" dirty="0" smtClean="0">
                <a:solidFill>
                  <a:srgbClr val="000000"/>
                </a:solidFill>
                <a:latin typeface="system-ui"/>
              </a:rPr>
              <a:t>God … but </a:t>
            </a:r>
            <a:r>
              <a:rPr lang="en-GB" dirty="0">
                <a:solidFill>
                  <a:srgbClr val="000000"/>
                </a:solidFill>
                <a:latin typeface="system-ui"/>
              </a:rPr>
              <a:t>to those who are self-seeking, and don’t obey the truth, but obey unrighteousness, will be </a:t>
            </a:r>
            <a:r>
              <a:rPr lang="en-GB" b="1" dirty="0">
                <a:solidFill>
                  <a:srgbClr val="000000"/>
                </a:solidFill>
                <a:latin typeface="system-ui"/>
              </a:rPr>
              <a:t>wrath</a:t>
            </a:r>
            <a:r>
              <a:rPr lang="en-GB" dirty="0">
                <a:solidFill>
                  <a:srgbClr val="000000"/>
                </a:solidFill>
                <a:latin typeface="system-ui"/>
              </a:rPr>
              <a:t>, </a:t>
            </a:r>
            <a:r>
              <a:rPr lang="en-GB" dirty="0" smtClean="0">
                <a:solidFill>
                  <a:srgbClr val="000000"/>
                </a:solidFill>
                <a:latin typeface="system-ui"/>
              </a:rPr>
              <a:t>indignation. Rom 2: 5, 8.</a:t>
            </a:r>
            <a:endParaRPr lang="en-GB" b="0" i="0" dirty="0">
              <a:solidFill>
                <a:srgbClr val="000000"/>
              </a:solidFill>
              <a:effectLst/>
              <a:latin typeface="system-ui"/>
            </a:endParaRPr>
          </a:p>
        </p:txBody>
      </p:sp>
      <p:sp>
        <p:nvSpPr>
          <p:cNvPr id="5" name="Rectangle 4"/>
          <p:cNvSpPr/>
          <p:nvPr/>
        </p:nvSpPr>
        <p:spPr>
          <a:xfrm>
            <a:off x="385008" y="4082521"/>
            <a:ext cx="8277727" cy="2031325"/>
          </a:xfrm>
          <a:prstGeom prst="rect">
            <a:avLst/>
          </a:prstGeom>
        </p:spPr>
        <p:txBody>
          <a:bodyPr wrap="square">
            <a:spAutoFit/>
          </a:bodyPr>
          <a:lstStyle/>
          <a:p>
            <a:r>
              <a:rPr lang="en-GB" dirty="0">
                <a:solidFill>
                  <a:srgbClr val="000000"/>
                </a:solidFill>
                <a:latin typeface="system-ui"/>
              </a:rPr>
              <a:t>But God commends </a:t>
            </a:r>
            <a:r>
              <a:rPr lang="en-GB" b="1" dirty="0">
                <a:solidFill>
                  <a:srgbClr val="000000"/>
                </a:solidFill>
                <a:latin typeface="system-ui"/>
              </a:rPr>
              <a:t>his own love </a:t>
            </a:r>
            <a:r>
              <a:rPr lang="en-GB" dirty="0">
                <a:solidFill>
                  <a:srgbClr val="000000"/>
                </a:solidFill>
                <a:latin typeface="system-ui"/>
              </a:rPr>
              <a:t>toward us, in that while we were yet sinners, Christ died for us. Rom. 5: </a:t>
            </a:r>
            <a:r>
              <a:rPr lang="en-GB" dirty="0" smtClean="0">
                <a:solidFill>
                  <a:srgbClr val="000000"/>
                </a:solidFill>
                <a:latin typeface="system-ui"/>
              </a:rPr>
              <a:t>8</a:t>
            </a:r>
          </a:p>
          <a:p>
            <a:endParaRPr lang="en-GB" dirty="0">
              <a:solidFill>
                <a:srgbClr val="000000"/>
              </a:solidFill>
              <a:latin typeface="system-ui"/>
            </a:endParaRPr>
          </a:p>
          <a:p>
            <a:r>
              <a:rPr lang="en-GB" b="1" baseline="30000" dirty="0">
                <a:solidFill>
                  <a:srgbClr val="000000"/>
                </a:solidFill>
                <a:latin typeface="system-ui"/>
              </a:rPr>
              <a:t> </a:t>
            </a:r>
            <a:r>
              <a:rPr lang="en-GB" dirty="0">
                <a:solidFill>
                  <a:srgbClr val="000000"/>
                </a:solidFill>
                <a:latin typeface="system-ui"/>
              </a:rPr>
              <a:t>In this </a:t>
            </a:r>
            <a:r>
              <a:rPr lang="en-GB" b="1" dirty="0">
                <a:solidFill>
                  <a:srgbClr val="000000"/>
                </a:solidFill>
                <a:latin typeface="system-ui"/>
              </a:rPr>
              <a:t>the love of God </a:t>
            </a:r>
            <a:r>
              <a:rPr lang="en-GB" dirty="0">
                <a:solidFill>
                  <a:srgbClr val="000000"/>
                </a:solidFill>
                <a:latin typeface="system-ui"/>
              </a:rPr>
              <a:t>was made manifest among us, that God sent his only Son into the world, so that we might live through him. </a:t>
            </a:r>
            <a:r>
              <a:rPr lang="en-GB" b="1" dirty="0" smtClean="0">
                <a:solidFill>
                  <a:srgbClr val="000000"/>
                </a:solidFill>
                <a:latin typeface="system-ui"/>
              </a:rPr>
              <a:t>In </a:t>
            </a:r>
            <a:r>
              <a:rPr lang="en-GB" b="1" dirty="0">
                <a:solidFill>
                  <a:srgbClr val="000000"/>
                </a:solidFill>
                <a:latin typeface="system-ui"/>
              </a:rPr>
              <a:t>this is love</a:t>
            </a:r>
            <a:r>
              <a:rPr lang="en-GB" dirty="0">
                <a:solidFill>
                  <a:srgbClr val="000000"/>
                </a:solidFill>
                <a:latin typeface="system-ui"/>
              </a:rPr>
              <a:t>, not that we loved God but that </a:t>
            </a:r>
            <a:r>
              <a:rPr lang="en-GB" b="1" dirty="0">
                <a:solidFill>
                  <a:srgbClr val="000000"/>
                </a:solidFill>
                <a:latin typeface="system-ui"/>
              </a:rPr>
              <a:t>he loved us and sent his Son </a:t>
            </a:r>
            <a:r>
              <a:rPr lang="en-GB" dirty="0">
                <a:solidFill>
                  <a:srgbClr val="000000"/>
                </a:solidFill>
                <a:latin typeface="system-ui"/>
              </a:rPr>
              <a:t>to be the expiation </a:t>
            </a:r>
            <a:r>
              <a:rPr lang="en-GB" dirty="0" smtClean="0">
                <a:solidFill>
                  <a:srgbClr val="000000"/>
                </a:solidFill>
                <a:latin typeface="system-ui"/>
              </a:rPr>
              <a:t>[propitiation] for </a:t>
            </a:r>
            <a:r>
              <a:rPr lang="en-GB" dirty="0">
                <a:solidFill>
                  <a:srgbClr val="000000"/>
                </a:solidFill>
                <a:latin typeface="system-ui"/>
              </a:rPr>
              <a:t>our sins. </a:t>
            </a:r>
            <a:r>
              <a:rPr lang="en-GB" dirty="0" smtClean="0">
                <a:solidFill>
                  <a:srgbClr val="000000"/>
                </a:solidFill>
                <a:latin typeface="system-ui"/>
              </a:rPr>
              <a:t>1John 4: 9-10</a:t>
            </a:r>
          </a:p>
        </p:txBody>
      </p:sp>
      <p:sp>
        <p:nvSpPr>
          <p:cNvPr id="6" name="TextBox 5"/>
          <p:cNvSpPr txBox="1"/>
          <p:nvPr/>
        </p:nvSpPr>
        <p:spPr>
          <a:xfrm>
            <a:off x="2037347" y="481263"/>
            <a:ext cx="3909275" cy="523220"/>
          </a:xfrm>
          <a:prstGeom prst="rect">
            <a:avLst/>
          </a:prstGeom>
          <a:noFill/>
        </p:spPr>
        <p:txBody>
          <a:bodyPr wrap="none" rtlCol="0">
            <a:spAutoFit/>
          </a:bodyPr>
          <a:lstStyle/>
          <a:p>
            <a:r>
              <a:rPr lang="en-GB" sz="2800" b="1" dirty="0" smtClean="0"/>
              <a:t>Why this drastic action?  </a:t>
            </a:r>
            <a:endParaRPr lang="en-GB" sz="2800" b="1" dirty="0"/>
          </a:p>
        </p:txBody>
      </p:sp>
      <p:sp>
        <p:nvSpPr>
          <p:cNvPr id="2" name="Rectangle 1"/>
          <p:cNvSpPr/>
          <p:nvPr/>
        </p:nvSpPr>
        <p:spPr>
          <a:xfrm>
            <a:off x="2054851" y="6218010"/>
            <a:ext cx="4421210" cy="461665"/>
          </a:xfrm>
          <a:prstGeom prst="rect">
            <a:avLst/>
          </a:prstGeom>
        </p:spPr>
        <p:txBody>
          <a:bodyPr wrap="none">
            <a:spAutoFit/>
          </a:bodyPr>
          <a:lstStyle/>
          <a:p>
            <a:r>
              <a:rPr lang="en-GB" sz="2400" b="1" dirty="0"/>
              <a:t>God’s nature of holiness and love</a:t>
            </a:r>
            <a:endParaRPr lang="en-GB" sz="2400" b="1" dirty="0"/>
          </a:p>
        </p:txBody>
      </p:sp>
      <p:sp>
        <p:nvSpPr>
          <p:cNvPr id="8" name="Rectangle 7"/>
          <p:cNvSpPr/>
          <p:nvPr/>
        </p:nvSpPr>
        <p:spPr>
          <a:xfrm>
            <a:off x="385008" y="1092376"/>
            <a:ext cx="8069181" cy="707886"/>
          </a:xfrm>
          <a:prstGeom prst="rect">
            <a:avLst/>
          </a:prstGeom>
        </p:spPr>
        <p:txBody>
          <a:bodyPr wrap="square">
            <a:spAutoFit/>
          </a:bodyPr>
          <a:lstStyle/>
          <a:p>
            <a:r>
              <a:rPr lang="en-GB" sz="2000" dirty="0">
                <a:solidFill>
                  <a:srgbClr val="000000"/>
                </a:solidFill>
                <a:latin typeface="system-ui"/>
              </a:rPr>
              <a:t>Yet </a:t>
            </a:r>
            <a:r>
              <a:rPr lang="en-GB" sz="2000" b="1" dirty="0">
                <a:solidFill>
                  <a:srgbClr val="000000"/>
                </a:solidFill>
                <a:latin typeface="system-ui"/>
              </a:rPr>
              <a:t>it pleased Yahweh [made him glad] to bruise [crush] him</a:t>
            </a:r>
            <a:r>
              <a:rPr lang="en-GB" sz="2000" dirty="0">
                <a:solidFill>
                  <a:srgbClr val="000000"/>
                </a:solidFill>
                <a:latin typeface="system-ui"/>
              </a:rPr>
              <a:t>.</a:t>
            </a:r>
            <a:r>
              <a:rPr lang="en-GB" sz="2000" dirty="0">
                <a:solidFill>
                  <a:prstClr val="black"/>
                </a:solidFill>
              </a:rPr>
              <a:t> </a:t>
            </a:r>
            <a:r>
              <a:rPr lang="en-GB" sz="2000" dirty="0">
                <a:solidFill>
                  <a:srgbClr val="000000"/>
                </a:solidFill>
                <a:latin typeface="system-ui"/>
              </a:rPr>
              <a:t>He has caused him to suffer [put him to grief].</a:t>
            </a:r>
            <a:endParaRPr lang="en-GB" sz="2000" dirty="0"/>
          </a:p>
        </p:txBody>
      </p:sp>
    </p:spTree>
    <p:extLst>
      <p:ext uri="{BB962C8B-B14F-4D97-AF65-F5344CB8AC3E}">
        <p14:creationId xmlns:p14="http://schemas.microsoft.com/office/powerpoint/2010/main" val="3253613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0232" y="252101"/>
            <a:ext cx="5739007" cy="523220"/>
          </a:xfrm>
          <a:prstGeom prst="rect">
            <a:avLst/>
          </a:prstGeom>
          <a:noFill/>
        </p:spPr>
        <p:txBody>
          <a:bodyPr wrap="none" rtlCol="0">
            <a:spAutoFit/>
          </a:bodyPr>
          <a:lstStyle/>
          <a:p>
            <a:r>
              <a:rPr lang="en-GB" sz="2800" b="1" dirty="0" smtClean="0"/>
              <a:t>No human being can fix the problem</a:t>
            </a:r>
            <a:endParaRPr lang="en-GB" sz="2800" b="1" dirty="0"/>
          </a:p>
        </p:txBody>
      </p:sp>
      <p:sp>
        <p:nvSpPr>
          <p:cNvPr id="5" name="Rectangle 4"/>
          <p:cNvSpPr/>
          <p:nvPr/>
        </p:nvSpPr>
        <p:spPr>
          <a:xfrm>
            <a:off x="572552" y="1084765"/>
            <a:ext cx="8141369" cy="3139321"/>
          </a:xfrm>
          <a:prstGeom prst="rect">
            <a:avLst/>
          </a:prstGeom>
        </p:spPr>
        <p:txBody>
          <a:bodyPr wrap="square">
            <a:spAutoFit/>
          </a:bodyPr>
          <a:lstStyle/>
          <a:p>
            <a:r>
              <a:rPr lang="en-GB" dirty="0">
                <a:solidFill>
                  <a:srgbClr val="000000"/>
                </a:solidFill>
                <a:latin typeface="system-ui"/>
              </a:rPr>
              <a:t>On the next day, Moses said to the people, </a:t>
            </a:r>
            <a:r>
              <a:rPr lang="en-GB" b="1" dirty="0">
                <a:solidFill>
                  <a:srgbClr val="000000"/>
                </a:solidFill>
                <a:latin typeface="system-ui"/>
              </a:rPr>
              <a:t>“You have sinned a great sin. Now I will go up to Yahweh. Perhaps I shall make atonement for your sin.”</a:t>
            </a:r>
          </a:p>
          <a:p>
            <a:r>
              <a:rPr lang="en-GB" dirty="0" smtClean="0">
                <a:solidFill>
                  <a:srgbClr val="000000"/>
                </a:solidFill>
                <a:latin typeface="system-ui"/>
              </a:rPr>
              <a:t>Moses </a:t>
            </a:r>
            <a:r>
              <a:rPr lang="en-GB" dirty="0">
                <a:solidFill>
                  <a:srgbClr val="000000"/>
                </a:solidFill>
                <a:latin typeface="system-ui"/>
              </a:rPr>
              <a:t>returned to Yahweh, and said, “Oh, this people have sinned a great sin, and have made themselves gods of gold. </a:t>
            </a:r>
            <a:r>
              <a:rPr lang="en-GB" dirty="0" smtClean="0">
                <a:solidFill>
                  <a:srgbClr val="000000"/>
                </a:solidFill>
                <a:latin typeface="system-ui"/>
              </a:rPr>
              <a:t>Yet </a:t>
            </a:r>
            <a:r>
              <a:rPr lang="en-GB" dirty="0">
                <a:solidFill>
                  <a:srgbClr val="000000"/>
                </a:solidFill>
                <a:latin typeface="system-ui"/>
              </a:rPr>
              <a:t>now, </a:t>
            </a:r>
            <a:r>
              <a:rPr lang="en-GB" b="1" dirty="0">
                <a:solidFill>
                  <a:srgbClr val="000000"/>
                </a:solidFill>
                <a:latin typeface="system-ui"/>
              </a:rPr>
              <a:t>if you will, forgive their sin—and if not, please blot me out of your book which you have written</a:t>
            </a:r>
            <a:r>
              <a:rPr lang="en-GB" dirty="0">
                <a:solidFill>
                  <a:srgbClr val="000000"/>
                </a:solidFill>
                <a:latin typeface="system-ui"/>
              </a:rPr>
              <a:t>.”</a:t>
            </a:r>
          </a:p>
          <a:p>
            <a:r>
              <a:rPr lang="en-GB" b="1" dirty="0" smtClean="0">
                <a:solidFill>
                  <a:srgbClr val="000000"/>
                </a:solidFill>
                <a:latin typeface="system-ui"/>
              </a:rPr>
              <a:t>Yahweh </a:t>
            </a:r>
            <a:r>
              <a:rPr lang="en-GB" b="1" dirty="0">
                <a:solidFill>
                  <a:srgbClr val="000000"/>
                </a:solidFill>
                <a:latin typeface="system-ui"/>
              </a:rPr>
              <a:t>said to Moses, “Whoever has sinned against me, I will blot him out of my book.</a:t>
            </a:r>
            <a:r>
              <a:rPr lang="en-GB" dirty="0">
                <a:solidFill>
                  <a:srgbClr val="000000"/>
                </a:solidFill>
                <a:latin typeface="system-ui"/>
              </a:rPr>
              <a:t> </a:t>
            </a:r>
            <a:r>
              <a:rPr lang="en-GB" dirty="0" smtClean="0">
                <a:solidFill>
                  <a:srgbClr val="000000"/>
                </a:solidFill>
                <a:latin typeface="system-ui"/>
              </a:rPr>
              <a:t>Now </a:t>
            </a:r>
            <a:r>
              <a:rPr lang="en-GB" dirty="0">
                <a:solidFill>
                  <a:srgbClr val="000000"/>
                </a:solidFill>
                <a:latin typeface="system-ui"/>
              </a:rPr>
              <a:t>go, lead the people to the place of which I have spoken to you. Behold, my angel shall go before you. Nevertheless, </a:t>
            </a:r>
            <a:r>
              <a:rPr lang="en-GB" b="1" dirty="0">
                <a:solidFill>
                  <a:srgbClr val="000000"/>
                </a:solidFill>
                <a:latin typeface="system-ui"/>
              </a:rPr>
              <a:t>in the day when I punish, I will punish them for their sin</a:t>
            </a:r>
            <a:r>
              <a:rPr lang="en-GB" dirty="0">
                <a:solidFill>
                  <a:srgbClr val="000000"/>
                </a:solidFill>
                <a:latin typeface="system-ui"/>
              </a:rPr>
              <a:t>.” </a:t>
            </a:r>
            <a:r>
              <a:rPr lang="en-GB" dirty="0" smtClean="0">
                <a:solidFill>
                  <a:srgbClr val="000000"/>
                </a:solidFill>
                <a:latin typeface="system-ui"/>
              </a:rPr>
              <a:t>Yahweh </a:t>
            </a:r>
            <a:r>
              <a:rPr lang="en-GB" dirty="0">
                <a:solidFill>
                  <a:srgbClr val="000000"/>
                </a:solidFill>
                <a:latin typeface="system-ui"/>
              </a:rPr>
              <a:t>struck the people, because of what they did with the calf, which Aaron </a:t>
            </a:r>
            <a:r>
              <a:rPr lang="en-GB" dirty="0" smtClean="0">
                <a:solidFill>
                  <a:srgbClr val="000000"/>
                </a:solidFill>
                <a:latin typeface="system-ui"/>
              </a:rPr>
              <a:t>made. Exodus 32: 30-35</a:t>
            </a:r>
            <a:endParaRPr lang="en-GB" b="0" i="0" dirty="0">
              <a:solidFill>
                <a:srgbClr val="000000"/>
              </a:solidFill>
              <a:effectLst/>
              <a:latin typeface="system-ui"/>
            </a:endParaRPr>
          </a:p>
        </p:txBody>
      </p:sp>
      <p:sp>
        <p:nvSpPr>
          <p:cNvPr id="6" name="Rectangle 5"/>
          <p:cNvSpPr/>
          <p:nvPr/>
        </p:nvSpPr>
        <p:spPr>
          <a:xfrm>
            <a:off x="572552" y="4435482"/>
            <a:ext cx="8141369" cy="1200329"/>
          </a:xfrm>
          <a:prstGeom prst="rect">
            <a:avLst/>
          </a:prstGeom>
        </p:spPr>
        <p:txBody>
          <a:bodyPr wrap="square">
            <a:spAutoFit/>
          </a:bodyPr>
          <a:lstStyle/>
          <a:p>
            <a:r>
              <a:rPr lang="en-GB" dirty="0">
                <a:solidFill>
                  <a:srgbClr val="000000"/>
                </a:solidFill>
                <a:latin typeface="system-ui"/>
              </a:rPr>
              <a:t>I tell the truth in Christ. I am not lying, my conscience testifying with me in the Holy Spirit </a:t>
            </a:r>
            <a:r>
              <a:rPr lang="en-GB" dirty="0" smtClean="0">
                <a:solidFill>
                  <a:srgbClr val="000000"/>
                </a:solidFill>
                <a:latin typeface="system-ui"/>
              </a:rPr>
              <a:t>that </a:t>
            </a:r>
            <a:r>
              <a:rPr lang="en-GB" dirty="0">
                <a:solidFill>
                  <a:srgbClr val="000000"/>
                </a:solidFill>
                <a:latin typeface="system-ui"/>
              </a:rPr>
              <a:t>I have great sorrow and unceasing pain in my heart. </a:t>
            </a:r>
            <a:r>
              <a:rPr lang="en-GB" dirty="0" smtClean="0">
                <a:solidFill>
                  <a:srgbClr val="000000"/>
                </a:solidFill>
                <a:latin typeface="system-ui"/>
              </a:rPr>
              <a:t>For </a:t>
            </a:r>
            <a:r>
              <a:rPr lang="en-GB" b="1" dirty="0">
                <a:solidFill>
                  <a:srgbClr val="000000"/>
                </a:solidFill>
                <a:latin typeface="system-ui"/>
              </a:rPr>
              <a:t>I could wish that I myself were accursed from Christ for my brothers’ sake</a:t>
            </a:r>
            <a:r>
              <a:rPr lang="en-GB" dirty="0">
                <a:solidFill>
                  <a:srgbClr val="000000"/>
                </a:solidFill>
                <a:latin typeface="system-ui"/>
              </a:rPr>
              <a:t>, my relatives according to the flesh </a:t>
            </a:r>
            <a:r>
              <a:rPr lang="en-GB" dirty="0" smtClean="0">
                <a:solidFill>
                  <a:srgbClr val="000000"/>
                </a:solidFill>
                <a:latin typeface="system-ui"/>
              </a:rPr>
              <a:t>who </a:t>
            </a:r>
            <a:r>
              <a:rPr lang="en-GB" dirty="0">
                <a:solidFill>
                  <a:srgbClr val="000000"/>
                </a:solidFill>
                <a:latin typeface="system-ui"/>
              </a:rPr>
              <a:t>are </a:t>
            </a:r>
            <a:r>
              <a:rPr lang="en-GB" b="1" dirty="0">
                <a:solidFill>
                  <a:srgbClr val="000000"/>
                </a:solidFill>
                <a:latin typeface="system-ui"/>
              </a:rPr>
              <a:t>Israelites</a:t>
            </a:r>
            <a:r>
              <a:rPr lang="en-GB" dirty="0" smtClean="0">
                <a:solidFill>
                  <a:srgbClr val="000000"/>
                </a:solidFill>
                <a:latin typeface="system-ui"/>
              </a:rPr>
              <a:t>; Rom. 9:1-4</a:t>
            </a:r>
            <a:endParaRPr lang="en-GB" dirty="0"/>
          </a:p>
        </p:txBody>
      </p:sp>
      <p:sp>
        <p:nvSpPr>
          <p:cNvPr id="7" name="Rectangle 6"/>
          <p:cNvSpPr/>
          <p:nvPr/>
        </p:nvSpPr>
        <p:spPr>
          <a:xfrm>
            <a:off x="1042783" y="5893373"/>
            <a:ext cx="6817251" cy="461665"/>
          </a:xfrm>
          <a:prstGeom prst="rect">
            <a:avLst/>
          </a:prstGeom>
        </p:spPr>
        <p:txBody>
          <a:bodyPr wrap="none">
            <a:spAutoFit/>
          </a:bodyPr>
          <a:lstStyle/>
          <a:p>
            <a:r>
              <a:rPr lang="en-GB" sz="2400" b="1" dirty="0" smtClean="0"/>
              <a:t>The best people are inadequate and are also </a:t>
            </a:r>
            <a:r>
              <a:rPr lang="en-GB" sz="2400" b="1" dirty="0"/>
              <a:t>in debt</a:t>
            </a:r>
            <a:endParaRPr lang="en-GB" sz="2400" b="1" dirty="0"/>
          </a:p>
        </p:txBody>
      </p:sp>
    </p:spTree>
    <p:extLst>
      <p:ext uri="{BB962C8B-B14F-4D97-AF65-F5344CB8AC3E}">
        <p14:creationId xmlns:p14="http://schemas.microsoft.com/office/powerpoint/2010/main" val="2171200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6729" y="1692483"/>
            <a:ext cx="6532814" cy="400110"/>
          </a:xfrm>
          <a:prstGeom prst="rect">
            <a:avLst/>
          </a:prstGeom>
          <a:noFill/>
        </p:spPr>
        <p:txBody>
          <a:bodyPr wrap="none" rtlCol="0">
            <a:spAutoFit/>
          </a:bodyPr>
          <a:lstStyle/>
          <a:p>
            <a:r>
              <a:rPr lang="en-GB" sz="2000" b="1" dirty="0" smtClean="0">
                <a:latin typeface="system-ui"/>
              </a:rPr>
              <a:t>The Triune God was fully engaged in the crucifixion </a:t>
            </a:r>
            <a:endParaRPr lang="en-GB" sz="2000" b="1" dirty="0">
              <a:latin typeface="system-ui"/>
            </a:endParaRPr>
          </a:p>
        </p:txBody>
      </p:sp>
      <p:sp>
        <p:nvSpPr>
          <p:cNvPr id="3" name="Rectangle 2"/>
          <p:cNvSpPr/>
          <p:nvPr/>
        </p:nvSpPr>
        <p:spPr>
          <a:xfrm>
            <a:off x="385009" y="4990010"/>
            <a:ext cx="8390021" cy="1477328"/>
          </a:xfrm>
          <a:prstGeom prst="rect">
            <a:avLst/>
          </a:prstGeom>
        </p:spPr>
        <p:txBody>
          <a:bodyPr wrap="square">
            <a:spAutoFit/>
          </a:bodyPr>
          <a:lstStyle/>
          <a:p>
            <a:r>
              <a:rPr lang="en-GB" dirty="0">
                <a:solidFill>
                  <a:srgbClr val="000000"/>
                </a:solidFill>
                <a:latin typeface="system-ui"/>
              </a:rPr>
              <a:t>For if the blood of goats and bulls, and the ashes of a heifer sprinkling those who have been defiled, sanctify to the cleanness of the flesh, how much more will the blood of </a:t>
            </a:r>
            <a:r>
              <a:rPr lang="en-GB" b="1" dirty="0">
                <a:solidFill>
                  <a:srgbClr val="000000"/>
                </a:solidFill>
                <a:latin typeface="system-ui"/>
              </a:rPr>
              <a:t>Christ, who through the eternal Spirit offered himself without defect to God</a:t>
            </a:r>
            <a:r>
              <a:rPr lang="en-GB" dirty="0">
                <a:solidFill>
                  <a:srgbClr val="000000"/>
                </a:solidFill>
                <a:latin typeface="system-ui"/>
              </a:rPr>
              <a:t>, cleanse your conscience from dead works to serve the living God? Heb. 9: 13-14</a:t>
            </a:r>
            <a:endParaRPr lang="en-GB" dirty="0"/>
          </a:p>
        </p:txBody>
      </p:sp>
      <p:sp>
        <p:nvSpPr>
          <p:cNvPr id="4" name="Rectangle 3"/>
          <p:cNvSpPr/>
          <p:nvPr/>
        </p:nvSpPr>
        <p:spPr>
          <a:xfrm>
            <a:off x="457199" y="4247052"/>
            <a:ext cx="8157410" cy="646331"/>
          </a:xfrm>
          <a:prstGeom prst="rect">
            <a:avLst/>
          </a:prstGeom>
        </p:spPr>
        <p:txBody>
          <a:bodyPr wrap="square">
            <a:spAutoFit/>
          </a:bodyPr>
          <a:lstStyle/>
          <a:p>
            <a:r>
              <a:rPr lang="en-GB" dirty="0">
                <a:solidFill>
                  <a:srgbClr val="000000"/>
                </a:solidFill>
                <a:latin typeface="system-ui"/>
              </a:rPr>
              <a:t>… </a:t>
            </a:r>
            <a:r>
              <a:rPr lang="en-GB" b="1" dirty="0">
                <a:solidFill>
                  <a:srgbClr val="000000"/>
                </a:solidFill>
                <a:latin typeface="system-ui"/>
              </a:rPr>
              <a:t>God was in Christ reconciling the world to himself</a:t>
            </a:r>
            <a:r>
              <a:rPr lang="en-GB" dirty="0">
                <a:solidFill>
                  <a:srgbClr val="000000"/>
                </a:solidFill>
                <a:latin typeface="system-ui"/>
              </a:rPr>
              <a:t>, not reckoning to them their trespasses… 2Cor. 5: 19</a:t>
            </a:r>
            <a:endParaRPr lang="en-GB" dirty="0"/>
          </a:p>
        </p:txBody>
      </p:sp>
      <p:sp>
        <p:nvSpPr>
          <p:cNvPr id="5" name="Rectangle 4"/>
          <p:cNvSpPr/>
          <p:nvPr/>
        </p:nvSpPr>
        <p:spPr>
          <a:xfrm>
            <a:off x="385009" y="2356957"/>
            <a:ext cx="8694821" cy="1754326"/>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I am the good shepherd. I know my own, and I’m known by my own; </a:t>
            </a:r>
            <a:r>
              <a:rPr lang="en-GB" dirty="0" smtClean="0">
                <a:solidFill>
                  <a:srgbClr val="000000"/>
                </a:solidFill>
                <a:latin typeface="system-ui"/>
              </a:rPr>
              <a:t>even </a:t>
            </a:r>
            <a:r>
              <a:rPr lang="en-GB" dirty="0">
                <a:solidFill>
                  <a:srgbClr val="000000"/>
                </a:solidFill>
                <a:latin typeface="system-ui"/>
              </a:rPr>
              <a:t>as </a:t>
            </a:r>
            <a:r>
              <a:rPr lang="en-GB" b="1" dirty="0">
                <a:solidFill>
                  <a:srgbClr val="000000"/>
                </a:solidFill>
                <a:latin typeface="system-ui"/>
              </a:rPr>
              <a:t>the Father knows me, and I know the Father</a:t>
            </a:r>
            <a:r>
              <a:rPr lang="en-GB" dirty="0">
                <a:solidFill>
                  <a:srgbClr val="000000"/>
                </a:solidFill>
                <a:latin typeface="system-ui"/>
              </a:rPr>
              <a:t>. I lay down my life for the sheep. </a:t>
            </a:r>
            <a:r>
              <a:rPr lang="en-GB" dirty="0" smtClean="0">
                <a:solidFill>
                  <a:srgbClr val="000000"/>
                </a:solidFill>
                <a:latin typeface="system-ui"/>
              </a:rPr>
              <a:t>…</a:t>
            </a:r>
            <a:r>
              <a:rPr lang="en-GB" dirty="0">
                <a:solidFill>
                  <a:srgbClr val="000000"/>
                </a:solidFill>
                <a:latin typeface="system-ui"/>
              </a:rPr>
              <a:t> </a:t>
            </a:r>
            <a:r>
              <a:rPr lang="en-GB" dirty="0" smtClean="0">
                <a:solidFill>
                  <a:srgbClr val="000000"/>
                </a:solidFill>
                <a:latin typeface="system-ui"/>
              </a:rPr>
              <a:t>Therefore </a:t>
            </a:r>
            <a:r>
              <a:rPr lang="en-GB" dirty="0">
                <a:solidFill>
                  <a:srgbClr val="000000"/>
                </a:solidFill>
                <a:latin typeface="system-ui"/>
              </a:rPr>
              <a:t>the Father loves me, because </a:t>
            </a:r>
            <a:r>
              <a:rPr lang="en-GB" b="1" dirty="0">
                <a:solidFill>
                  <a:srgbClr val="000000"/>
                </a:solidFill>
                <a:latin typeface="system-ui"/>
              </a:rPr>
              <a:t>I lay down my life, </a:t>
            </a:r>
            <a:r>
              <a:rPr lang="en-GB" b="1" dirty="0" smtClean="0">
                <a:solidFill>
                  <a:srgbClr val="000000"/>
                </a:solidFill>
                <a:latin typeface="system-ui"/>
              </a:rPr>
              <a:t>that </a:t>
            </a:r>
            <a:r>
              <a:rPr lang="en-GB" b="1" dirty="0">
                <a:solidFill>
                  <a:srgbClr val="000000"/>
                </a:solidFill>
                <a:latin typeface="system-ui"/>
              </a:rPr>
              <a:t>I may take it again. </a:t>
            </a:r>
            <a:r>
              <a:rPr lang="en-GB" b="1" dirty="0" smtClean="0">
                <a:solidFill>
                  <a:srgbClr val="000000"/>
                </a:solidFill>
                <a:latin typeface="system-ui"/>
              </a:rPr>
              <a:t>No </a:t>
            </a:r>
            <a:r>
              <a:rPr lang="en-GB" b="1" dirty="0">
                <a:solidFill>
                  <a:srgbClr val="000000"/>
                </a:solidFill>
                <a:latin typeface="system-ui"/>
              </a:rPr>
              <a:t>one takes it away from me, but I lay it down by myself. I have power to lay it down, and I have power to take it again. I received this commandment from my Father</a:t>
            </a:r>
            <a:r>
              <a:rPr lang="en-GB" b="1" dirty="0" smtClean="0">
                <a:solidFill>
                  <a:srgbClr val="000000"/>
                </a:solidFill>
                <a:latin typeface="system-ui"/>
              </a:rPr>
              <a:t>.</a:t>
            </a:r>
            <a:r>
              <a:rPr lang="en-GB" dirty="0" smtClean="0">
                <a:solidFill>
                  <a:srgbClr val="000000"/>
                </a:solidFill>
                <a:latin typeface="system-ui"/>
              </a:rPr>
              <a:t>” John 10: 14-18</a:t>
            </a:r>
            <a:endParaRPr lang="en-GB" dirty="0"/>
          </a:p>
        </p:txBody>
      </p:sp>
      <p:sp>
        <p:nvSpPr>
          <p:cNvPr id="6" name="Rectangle 5"/>
          <p:cNvSpPr/>
          <p:nvPr/>
        </p:nvSpPr>
        <p:spPr>
          <a:xfrm>
            <a:off x="1316406" y="384085"/>
            <a:ext cx="5853462" cy="523220"/>
          </a:xfrm>
          <a:prstGeom prst="rect">
            <a:avLst/>
          </a:prstGeom>
        </p:spPr>
        <p:txBody>
          <a:bodyPr wrap="none">
            <a:spAutoFit/>
          </a:bodyPr>
          <a:lstStyle/>
          <a:p>
            <a:pPr lvl="0"/>
            <a:r>
              <a:rPr lang="en-GB" sz="2800" b="1" dirty="0">
                <a:solidFill>
                  <a:prstClr val="black"/>
                </a:solidFill>
              </a:rPr>
              <a:t>God’s nature makes salvation possible</a:t>
            </a:r>
          </a:p>
        </p:txBody>
      </p:sp>
      <p:sp>
        <p:nvSpPr>
          <p:cNvPr id="7" name="Rectangle 6"/>
          <p:cNvSpPr/>
          <p:nvPr/>
        </p:nvSpPr>
        <p:spPr>
          <a:xfrm>
            <a:off x="372977" y="1108898"/>
            <a:ext cx="7740317" cy="369332"/>
          </a:xfrm>
          <a:prstGeom prst="rect">
            <a:avLst/>
          </a:prstGeom>
        </p:spPr>
        <p:txBody>
          <a:bodyPr wrap="square">
            <a:spAutoFit/>
          </a:bodyPr>
          <a:lstStyle/>
          <a:p>
            <a:pPr lvl="0"/>
            <a:r>
              <a:rPr lang="en-GB" b="1" dirty="0">
                <a:solidFill>
                  <a:prstClr val="black"/>
                </a:solidFill>
              </a:rPr>
              <a:t>If God existed only as one person he could not forgive in perfect justice and love</a:t>
            </a:r>
          </a:p>
        </p:txBody>
      </p:sp>
    </p:spTree>
    <p:extLst>
      <p:ext uri="{BB962C8B-B14F-4D97-AF65-F5344CB8AC3E}">
        <p14:creationId xmlns:p14="http://schemas.microsoft.com/office/powerpoint/2010/main" val="1148643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5116" y="449179"/>
            <a:ext cx="6204904" cy="461665"/>
          </a:xfrm>
          <a:prstGeom prst="rect">
            <a:avLst/>
          </a:prstGeom>
          <a:noFill/>
        </p:spPr>
        <p:txBody>
          <a:bodyPr wrap="none" rtlCol="0">
            <a:spAutoFit/>
          </a:bodyPr>
          <a:lstStyle/>
          <a:p>
            <a:r>
              <a:rPr lang="en-GB" sz="2400" b="1" dirty="0" smtClean="0"/>
              <a:t>How can the death of one man save the world?</a:t>
            </a:r>
            <a:endParaRPr lang="en-GB" sz="2400" b="1" dirty="0"/>
          </a:p>
        </p:txBody>
      </p:sp>
      <p:sp>
        <p:nvSpPr>
          <p:cNvPr id="5" name="Rectangle 4"/>
          <p:cNvSpPr/>
          <p:nvPr/>
        </p:nvSpPr>
        <p:spPr>
          <a:xfrm>
            <a:off x="534020" y="1133707"/>
            <a:ext cx="6096000" cy="2585323"/>
          </a:xfrm>
          <a:prstGeom prst="rect">
            <a:avLst/>
          </a:prstGeom>
        </p:spPr>
        <p:txBody>
          <a:bodyPr>
            <a:spAutoFit/>
          </a:bodyPr>
          <a:lstStyle/>
          <a:p>
            <a:r>
              <a:rPr lang="en-GB" dirty="0">
                <a:solidFill>
                  <a:srgbClr val="000000"/>
                </a:solidFill>
                <a:latin typeface="system-ui"/>
              </a:rPr>
              <a:t>Those who trust in their wealth,</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and boast in the multitude of their riches—</a:t>
            </a:r>
            <a:r>
              <a:rPr lang="en-GB" dirty="0"/>
              <a:t/>
            </a:r>
            <a:br>
              <a:rPr lang="en-GB" dirty="0"/>
            </a:br>
            <a:r>
              <a:rPr lang="en-GB" dirty="0">
                <a:solidFill>
                  <a:srgbClr val="000000"/>
                </a:solidFill>
                <a:latin typeface="Courier New" panose="02070309020205020404" pitchFamily="49" charset="0"/>
              </a:rPr>
              <a:t>    </a:t>
            </a:r>
            <a:r>
              <a:rPr lang="en-GB" b="1" dirty="0">
                <a:solidFill>
                  <a:srgbClr val="000000"/>
                </a:solidFill>
                <a:latin typeface="system-ui"/>
              </a:rPr>
              <a:t>none of them can by any means redeem his brother,</a:t>
            </a:r>
            <a:r>
              <a:rPr lang="en-GB" b="1" dirty="0"/>
              <a:t/>
            </a:r>
            <a:br>
              <a:rPr lang="en-GB" b="1" dirty="0"/>
            </a:br>
            <a:r>
              <a:rPr lang="en-GB" b="1" dirty="0">
                <a:solidFill>
                  <a:srgbClr val="000000"/>
                </a:solidFill>
                <a:latin typeface="Courier New" panose="02070309020205020404" pitchFamily="49" charset="0"/>
              </a:rPr>
              <a:t>    </a:t>
            </a:r>
            <a:r>
              <a:rPr lang="en-GB" b="1" dirty="0">
                <a:solidFill>
                  <a:srgbClr val="000000"/>
                </a:solidFill>
                <a:latin typeface="system-ui"/>
              </a:rPr>
              <a:t>nor give God a ransom for him.</a:t>
            </a:r>
            <a:r>
              <a:rPr lang="en-GB" b="1" dirty="0"/>
              <a:t/>
            </a:r>
            <a:br>
              <a:rPr lang="en-GB" b="1" dirty="0"/>
            </a:br>
            <a:r>
              <a:rPr lang="en-GB" b="1" baseline="30000" dirty="0">
                <a:solidFill>
                  <a:srgbClr val="000000"/>
                </a:solidFill>
                <a:latin typeface="system-ui"/>
              </a:rPr>
              <a:t> </a:t>
            </a:r>
            <a:r>
              <a:rPr lang="en-GB" b="1" dirty="0">
                <a:solidFill>
                  <a:srgbClr val="000000"/>
                </a:solidFill>
                <a:latin typeface="system-ui"/>
              </a:rPr>
              <a:t>For the redemption of their life is costly,</a:t>
            </a:r>
            <a:r>
              <a:rPr lang="en-GB" b="1" dirty="0"/>
              <a:t/>
            </a:r>
            <a:br>
              <a:rPr lang="en-GB" b="1" dirty="0"/>
            </a:br>
            <a:r>
              <a:rPr lang="en-GB" b="1" dirty="0">
                <a:solidFill>
                  <a:srgbClr val="000000"/>
                </a:solidFill>
                <a:latin typeface="Courier New" panose="02070309020205020404" pitchFamily="49" charset="0"/>
              </a:rPr>
              <a:t>    </a:t>
            </a:r>
            <a:r>
              <a:rPr lang="en-GB" b="1" dirty="0">
                <a:solidFill>
                  <a:srgbClr val="000000"/>
                </a:solidFill>
                <a:latin typeface="system-ui"/>
              </a:rPr>
              <a:t>no payment is ever enough</a:t>
            </a:r>
            <a:r>
              <a:rPr lang="en-GB" dirty="0">
                <a:solidFill>
                  <a:srgbClr val="000000"/>
                </a:solidFill>
                <a:latin typeface="system-ui"/>
              </a:rPr>
              <a:t>,</a:t>
            </a:r>
            <a:r>
              <a:rPr lang="en-GB" dirty="0"/>
              <a:t/>
            </a:r>
            <a:br>
              <a:rPr lang="en-GB" dirty="0"/>
            </a:br>
            <a:r>
              <a:rPr lang="en-GB" b="1" baseline="30000" dirty="0">
                <a:solidFill>
                  <a:srgbClr val="000000"/>
                </a:solidFill>
                <a:latin typeface="system-ui"/>
              </a:rPr>
              <a:t> </a:t>
            </a:r>
            <a:r>
              <a:rPr lang="en-GB" dirty="0">
                <a:solidFill>
                  <a:srgbClr val="000000"/>
                </a:solidFill>
                <a:latin typeface="Courier New" panose="02070309020205020404" pitchFamily="49" charset="0"/>
              </a:rPr>
              <a:t>    </a:t>
            </a:r>
            <a:r>
              <a:rPr lang="en-GB" dirty="0">
                <a:solidFill>
                  <a:srgbClr val="000000"/>
                </a:solidFill>
                <a:latin typeface="system-ui"/>
              </a:rPr>
              <a:t>that he should live on forever,</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that he should not see corruption</a:t>
            </a:r>
            <a:r>
              <a:rPr lang="en-GB" dirty="0" smtClean="0">
                <a:solidFill>
                  <a:srgbClr val="000000"/>
                </a:solidFill>
                <a:latin typeface="system-ui"/>
              </a:rPr>
              <a:t>. Psalm 49: 6-9</a:t>
            </a:r>
            <a:endParaRPr lang="en-GB" dirty="0"/>
          </a:p>
        </p:txBody>
      </p:sp>
      <p:sp>
        <p:nvSpPr>
          <p:cNvPr id="6" name="Rectangle 5"/>
          <p:cNvSpPr/>
          <p:nvPr/>
        </p:nvSpPr>
        <p:spPr>
          <a:xfrm>
            <a:off x="534020" y="3941893"/>
            <a:ext cx="8911390" cy="1754326"/>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For if by the trespass of the one, death reigned through the one; so much more will those who receive the abundance of grace and of the gift of righteousness reign in life through the one, Jesus Christ. </a:t>
            </a:r>
            <a:r>
              <a:rPr lang="en-GB" dirty="0" smtClean="0">
                <a:solidFill>
                  <a:srgbClr val="000000"/>
                </a:solidFill>
                <a:latin typeface="system-ui"/>
              </a:rPr>
              <a:t>So </a:t>
            </a:r>
            <a:r>
              <a:rPr lang="en-GB" dirty="0">
                <a:solidFill>
                  <a:srgbClr val="000000"/>
                </a:solidFill>
                <a:latin typeface="system-ui"/>
              </a:rPr>
              <a:t>then as through one trespass, all men were condemned; even so through one act of righteousness, all men were justified to life. </a:t>
            </a:r>
            <a:r>
              <a:rPr lang="en-GB" dirty="0" smtClean="0">
                <a:solidFill>
                  <a:srgbClr val="000000"/>
                </a:solidFill>
                <a:latin typeface="system-ui"/>
              </a:rPr>
              <a:t>For </a:t>
            </a:r>
            <a:r>
              <a:rPr lang="en-GB" b="1" dirty="0">
                <a:solidFill>
                  <a:srgbClr val="000000"/>
                </a:solidFill>
                <a:latin typeface="system-ui"/>
              </a:rPr>
              <a:t>as through the one man’s disobedience many were made sinners, even so through the obedience of the one, many will be made righteous</a:t>
            </a:r>
            <a:r>
              <a:rPr lang="en-GB" dirty="0" smtClean="0">
                <a:solidFill>
                  <a:srgbClr val="000000"/>
                </a:solidFill>
                <a:latin typeface="system-ui"/>
              </a:rPr>
              <a:t>. Rom. 5:17-19</a:t>
            </a:r>
            <a:endParaRPr lang="en-GB" dirty="0"/>
          </a:p>
        </p:txBody>
      </p:sp>
    </p:spTree>
    <p:extLst>
      <p:ext uri="{BB962C8B-B14F-4D97-AF65-F5344CB8AC3E}">
        <p14:creationId xmlns:p14="http://schemas.microsoft.com/office/powerpoint/2010/main" val="3568538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4816" y="464295"/>
            <a:ext cx="5990999" cy="523220"/>
          </a:xfrm>
          <a:prstGeom prst="rect">
            <a:avLst/>
          </a:prstGeom>
        </p:spPr>
        <p:txBody>
          <a:bodyPr wrap="none">
            <a:spAutoFit/>
          </a:bodyPr>
          <a:lstStyle/>
          <a:p>
            <a:pPr lvl="0"/>
            <a:r>
              <a:rPr lang="en-GB" sz="2800" b="1" dirty="0">
                <a:solidFill>
                  <a:prstClr val="black"/>
                </a:solidFill>
              </a:rPr>
              <a:t>God in man is the only possible answer</a:t>
            </a:r>
            <a:endParaRPr lang="en-GB" sz="2800" b="1" dirty="0">
              <a:solidFill>
                <a:prstClr val="black"/>
              </a:solidFill>
            </a:endParaRPr>
          </a:p>
        </p:txBody>
      </p:sp>
      <p:sp>
        <p:nvSpPr>
          <p:cNvPr id="3" name="Rectangle 2"/>
          <p:cNvSpPr/>
          <p:nvPr/>
        </p:nvSpPr>
        <p:spPr>
          <a:xfrm>
            <a:off x="721895" y="1316049"/>
            <a:ext cx="7668126" cy="2308324"/>
          </a:xfrm>
          <a:prstGeom prst="rect">
            <a:avLst/>
          </a:prstGeom>
        </p:spPr>
        <p:txBody>
          <a:bodyPr wrap="square">
            <a:spAutoFit/>
          </a:bodyPr>
          <a:lstStyle/>
          <a:p>
            <a:r>
              <a:rPr lang="en-GB" dirty="0">
                <a:solidFill>
                  <a:srgbClr val="000000"/>
                </a:solidFill>
                <a:latin typeface="system-ui"/>
              </a:rPr>
              <a:t> behold, an angel of the Lord appeared to him in a dream, saying, “Joseph, son of David, do not fear to take Mary your wife, for </a:t>
            </a:r>
            <a:r>
              <a:rPr lang="en-GB" b="1" dirty="0">
                <a:solidFill>
                  <a:srgbClr val="000000"/>
                </a:solidFill>
                <a:latin typeface="system-ui"/>
              </a:rPr>
              <a:t>that which is conceived in her is of the Holy Spirit; </a:t>
            </a:r>
            <a:r>
              <a:rPr lang="en-GB" b="1" dirty="0" smtClean="0">
                <a:solidFill>
                  <a:srgbClr val="000000"/>
                </a:solidFill>
                <a:latin typeface="system-ui"/>
              </a:rPr>
              <a:t>she </a:t>
            </a:r>
            <a:r>
              <a:rPr lang="en-GB" b="1" dirty="0">
                <a:solidFill>
                  <a:srgbClr val="000000"/>
                </a:solidFill>
                <a:latin typeface="system-ui"/>
              </a:rPr>
              <a:t>will bear a son, and you shall call his name </a:t>
            </a:r>
            <a:r>
              <a:rPr lang="en-GB" b="1" dirty="0" smtClean="0">
                <a:solidFill>
                  <a:srgbClr val="000000"/>
                </a:solidFill>
                <a:latin typeface="system-ui"/>
              </a:rPr>
              <a:t>Jesus (</a:t>
            </a:r>
            <a:r>
              <a:rPr lang="en-GB" b="1" dirty="0" err="1" smtClean="0">
                <a:solidFill>
                  <a:srgbClr val="000000"/>
                </a:solidFill>
                <a:latin typeface="system-ui"/>
              </a:rPr>
              <a:t>Yeshuah</a:t>
            </a:r>
            <a:r>
              <a:rPr lang="en-GB" b="1" dirty="0" smtClean="0">
                <a:solidFill>
                  <a:srgbClr val="000000"/>
                </a:solidFill>
                <a:latin typeface="system-ui"/>
              </a:rPr>
              <a:t> – the </a:t>
            </a:r>
            <a:r>
              <a:rPr lang="en-GB" sz="1600" b="1" dirty="0" smtClean="0">
                <a:solidFill>
                  <a:srgbClr val="000000"/>
                </a:solidFill>
                <a:latin typeface="system-ui"/>
              </a:rPr>
              <a:t>LORD</a:t>
            </a:r>
            <a:r>
              <a:rPr lang="en-GB" b="1" dirty="0" smtClean="0">
                <a:solidFill>
                  <a:srgbClr val="000000"/>
                </a:solidFill>
                <a:latin typeface="system-ui"/>
              </a:rPr>
              <a:t> saves), </a:t>
            </a:r>
            <a:r>
              <a:rPr lang="en-GB" b="1" dirty="0">
                <a:solidFill>
                  <a:srgbClr val="000000"/>
                </a:solidFill>
                <a:latin typeface="system-ui"/>
              </a:rPr>
              <a:t>for he will save his people from their sins</a:t>
            </a:r>
            <a:r>
              <a:rPr lang="en-GB" dirty="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All this took place to fulfil what the Lord had spoken by the prophet:</a:t>
            </a:r>
          </a:p>
          <a:p>
            <a:r>
              <a:rPr lang="en-GB" dirty="0" smtClean="0">
                <a:solidFill>
                  <a:srgbClr val="000000"/>
                </a:solidFill>
                <a:latin typeface="system-ui"/>
              </a:rPr>
              <a:t>“</a:t>
            </a:r>
            <a:r>
              <a:rPr lang="en-GB" dirty="0">
                <a:solidFill>
                  <a:srgbClr val="000000"/>
                </a:solidFill>
                <a:latin typeface="system-ui"/>
              </a:rPr>
              <a:t>Behold, a virgin shall conceive and bear a </a:t>
            </a:r>
            <a:r>
              <a:rPr lang="en-GB" dirty="0" smtClean="0">
                <a:solidFill>
                  <a:srgbClr val="000000"/>
                </a:solidFill>
                <a:latin typeface="system-ui"/>
              </a:rPr>
              <a:t>son, and </a:t>
            </a:r>
            <a:r>
              <a:rPr lang="en-GB" b="1" dirty="0">
                <a:solidFill>
                  <a:srgbClr val="000000"/>
                </a:solidFill>
                <a:latin typeface="system-ui"/>
              </a:rPr>
              <a:t>his name shall be called </a:t>
            </a:r>
            <a:r>
              <a:rPr lang="en-GB" b="1" dirty="0" err="1">
                <a:solidFill>
                  <a:srgbClr val="000000"/>
                </a:solidFill>
                <a:latin typeface="system-ui"/>
              </a:rPr>
              <a:t>Emman′u</a:t>
            </a:r>
            <a:r>
              <a:rPr lang="en-GB" b="1" dirty="0">
                <a:solidFill>
                  <a:srgbClr val="000000"/>
                </a:solidFill>
                <a:latin typeface="system-ui"/>
              </a:rPr>
              <a:t>-el</a:t>
            </a:r>
            <a:r>
              <a:rPr lang="en-GB" b="1" dirty="0" smtClean="0">
                <a:solidFill>
                  <a:srgbClr val="000000"/>
                </a:solidFill>
                <a:latin typeface="system-ui"/>
              </a:rPr>
              <a:t>” (</a:t>
            </a:r>
            <a:r>
              <a:rPr lang="en-GB" b="1" dirty="0">
                <a:solidFill>
                  <a:srgbClr val="000000"/>
                </a:solidFill>
                <a:latin typeface="system-ui"/>
              </a:rPr>
              <a:t>which means, God with us</a:t>
            </a:r>
            <a:r>
              <a:rPr lang="en-GB" b="1" dirty="0" smtClean="0">
                <a:solidFill>
                  <a:srgbClr val="000000"/>
                </a:solidFill>
                <a:latin typeface="system-ui"/>
              </a:rPr>
              <a:t>). </a:t>
            </a:r>
            <a:r>
              <a:rPr lang="en-GB" dirty="0" smtClean="0">
                <a:solidFill>
                  <a:srgbClr val="000000"/>
                </a:solidFill>
                <a:latin typeface="system-ui"/>
              </a:rPr>
              <a:t>Matt.1: 20-23</a:t>
            </a:r>
            <a:endParaRPr lang="en-GB" b="0" i="0" dirty="0">
              <a:solidFill>
                <a:srgbClr val="000000"/>
              </a:solidFill>
              <a:effectLst/>
              <a:latin typeface="system-ui"/>
            </a:endParaRPr>
          </a:p>
        </p:txBody>
      </p:sp>
      <p:sp>
        <p:nvSpPr>
          <p:cNvPr id="4" name="Rectangle 3"/>
          <p:cNvSpPr/>
          <p:nvPr/>
        </p:nvSpPr>
        <p:spPr>
          <a:xfrm>
            <a:off x="829814" y="3859269"/>
            <a:ext cx="7399785" cy="1477328"/>
          </a:xfrm>
          <a:prstGeom prst="rect">
            <a:avLst/>
          </a:prstGeom>
        </p:spPr>
        <p:txBody>
          <a:bodyPr wrap="square">
            <a:spAutoFit/>
          </a:bodyPr>
          <a:lstStyle/>
          <a:p>
            <a:r>
              <a:rPr lang="en-GB" dirty="0">
                <a:solidFill>
                  <a:srgbClr val="000000"/>
                </a:solidFill>
                <a:latin typeface="system-ui"/>
              </a:rPr>
              <a:t>And Mary said to the angel, “How shall this be, since I have no husband?” </a:t>
            </a:r>
            <a:r>
              <a:rPr lang="en-GB" dirty="0" smtClean="0">
                <a:solidFill>
                  <a:srgbClr val="000000"/>
                </a:solidFill>
                <a:latin typeface="system-ui"/>
              </a:rPr>
              <a:t>And </a:t>
            </a:r>
            <a:r>
              <a:rPr lang="en-GB" dirty="0">
                <a:solidFill>
                  <a:srgbClr val="000000"/>
                </a:solidFill>
                <a:latin typeface="system-ui"/>
              </a:rPr>
              <a:t>the angel said to her</a:t>
            </a:r>
            <a:r>
              <a:rPr lang="en-GB" dirty="0" smtClean="0">
                <a:solidFill>
                  <a:srgbClr val="000000"/>
                </a:solidFill>
                <a:latin typeface="system-ui"/>
              </a:rPr>
              <a:t>, “</a:t>
            </a:r>
            <a:r>
              <a:rPr lang="en-GB" b="1" dirty="0">
                <a:solidFill>
                  <a:srgbClr val="000000"/>
                </a:solidFill>
                <a:latin typeface="system-ui"/>
              </a:rPr>
              <a:t>The Holy Spirit will come upon </a:t>
            </a:r>
            <a:r>
              <a:rPr lang="en-GB" b="1" dirty="0" smtClean="0">
                <a:solidFill>
                  <a:srgbClr val="000000"/>
                </a:solidFill>
                <a:latin typeface="system-ui"/>
              </a:rPr>
              <a:t>you, and </a:t>
            </a:r>
            <a:r>
              <a:rPr lang="en-GB" b="1" dirty="0">
                <a:solidFill>
                  <a:srgbClr val="000000"/>
                </a:solidFill>
                <a:latin typeface="system-ui"/>
              </a:rPr>
              <a:t>the power of the Most High will overshadow </a:t>
            </a:r>
            <a:r>
              <a:rPr lang="en-GB" b="1" dirty="0" smtClean="0">
                <a:solidFill>
                  <a:srgbClr val="000000"/>
                </a:solidFill>
                <a:latin typeface="system-ui"/>
              </a:rPr>
              <a:t>you; therefore </a:t>
            </a:r>
            <a:r>
              <a:rPr lang="en-GB" b="1" dirty="0">
                <a:solidFill>
                  <a:srgbClr val="000000"/>
                </a:solidFill>
                <a:latin typeface="system-ui"/>
              </a:rPr>
              <a:t>the child to be </a:t>
            </a:r>
            <a:r>
              <a:rPr lang="en-GB" b="1" dirty="0" smtClean="0">
                <a:solidFill>
                  <a:srgbClr val="000000"/>
                </a:solidFill>
                <a:latin typeface="system-ui"/>
              </a:rPr>
              <a:t>born</a:t>
            </a:r>
            <a:r>
              <a:rPr lang="en-GB" b="1" dirty="0">
                <a:solidFill>
                  <a:srgbClr val="000000"/>
                </a:solidFill>
                <a:latin typeface="system-ui"/>
              </a:rPr>
              <a:t> will be called </a:t>
            </a:r>
            <a:r>
              <a:rPr lang="en-GB" b="1" dirty="0" smtClean="0">
                <a:solidFill>
                  <a:srgbClr val="000000"/>
                </a:solidFill>
                <a:latin typeface="system-ui"/>
              </a:rPr>
              <a:t>holy, the </a:t>
            </a:r>
            <a:r>
              <a:rPr lang="en-GB" b="1" dirty="0">
                <a:solidFill>
                  <a:srgbClr val="000000"/>
                </a:solidFill>
                <a:latin typeface="system-ui"/>
              </a:rPr>
              <a:t>Son of God</a:t>
            </a:r>
            <a:r>
              <a:rPr lang="en-GB" dirty="0" smtClean="0">
                <a:solidFill>
                  <a:srgbClr val="000000"/>
                </a:solidFill>
                <a:latin typeface="system-ui"/>
              </a:rPr>
              <a:t>. Luke 1: 34-35</a:t>
            </a:r>
            <a:endParaRPr lang="en-GB" b="0" i="0" dirty="0">
              <a:solidFill>
                <a:srgbClr val="000000"/>
              </a:solidFill>
              <a:effectLst/>
              <a:latin typeface="system-ui"/>
            </a:endParaRPr>
          </a:p>
        </p:txBody>
      </p:sp>
    </p:spTree>
    <p:extLst>
      <p:ext uri="{BB962C8B-B14F-4D97-AF65-F5344CB8AC3E}">
        <p14:creationId xmlns:p14="http://schemas.microsoft.com/office/powerpoint/2010/main" val="49552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5347" y="2205989"/>
            <a:ext cx="6096000" cy="954107"/>
          </a:xfrm>
          <a:prstGeom prst="rect">
            <a:avLst/>
          </a:prstGeom>
        </p:spPr>
        <p:txBody>
          <a:bodyPr>
            <a:spAutoFit/>
          </a:bodyPr>
          <a:lstStyle/>
          <a:p>
            <a:pPr lvl="0" algn="ctr"/>
            <a:r>
              <a:rPr lang="en-GB" sz="2800" b="1" dirty="0">
                <a:solidFill>
                  <a:prstClr val="black"/>
                </a:solidFill>
              </a:rPr>
              <a:t>So, what was happening during those three hours of darkness at the cross?</a:t>
            </a:r>
            <a:endParaRPr lang="en-GB" sz="2800" b="1" dirty="0">
              <a:solidFill>
                <a:prstClr val="black"/>
              </a:solidFill>
            </a:endParaRPr>
          </a:p>
        </p:txBody>
      </p:sp>
    </p:spTree>
    <p:extLst>
      <p:ext uri="{BB962C8B-B14F-4D97-AF65-F5344CB8AC3E}">
        <p14:creationId xmlns:p14="http://schemas.microsoft.com/office/powerpoint/2010/main" val="348633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6484" y="681789"/>
            <a:ext cx="5990999" cy="523220"/>
          </a:xfrm>
          <a:prstGeom prst="rect">
            <a:avLst/>
          </a:prstGeom>
          <a:noFill/>
        </p:spPr>
        <p:txBody>
          <a:bodyPr wrap="none" rtlCol="0">
            <a:spAutoFit/>
          </a:bodyPr>
          <a:lstStyle/>
          <a:p>
            <a:r>
              <a:rPr lang="en-GB" sz="2800" b="1" dirty="0" smtClean="0"/>
              <a:t>God in man is the only possible answer</a:t>
            </a:r>
            <a:endParaRPr lang="en-GB" sz="2800" b="1" dirty="0"/>
          </a:p>
        </p:txBody>
      </p:sp>
      <p:sp>
        <p:nvSpPr>
          <p:cNvPr id="3" name="Rectangle 2"/>
          <p:cNvSpPr/>
          <p:nvPr/>
        </p:nvSpPr>
        <p:spPr>
          <a:xfrm>
            <a:off x="352925" y="3353942"/>
            <a:ext cx="8943474" cy="2308324"/>
          </a:xfrm>
          <a:prstGeom prst="rect">
            <a:avLst/>
          </a:prstGeom>
        </p:spPr>
        <p:txBody>
          <a:bodyPr wrap="square">
            <a:spAutoFit/>
          </a:bodyPr>
          <a:lstStyle/>
          <a:p>
            <a:r>
              <a:rPr lang="en-GB" dirty="0">
                <a:solidFill>
                  <a:srgbClr val="000000"/>
                </a:solidFill>
                <a:latin typeface="system-ui"/>
              </a:rPr>
              <a:t>Have this in your mind, which was also in Christ Jesus, </a:t>
            </a:r>
            <a:r>
              <a:rPr lang="en-GB" dirty="0" smtClean="0">
                <a:solidFill>
                  <a:srgbClr val="000000"/>
                </a:solidFill>
                <a:latin typeface="system-ui"/>
              </a:rPr>
              <a:t>who</a:t>
            </a:r>
            <a:r>
              <a:rPr lang="en-GB" dirty="0">
                <a:solidFill>
                  <a:srgbClr val="000000"/>
                </a:solidFill>
                <a:latin typeface="system-ui"/>
              </a:rPr>
              <a:t>, existing in the form of God, didn’t consider equality with God a thing to be grasped, </a:t>
            </a:r>
            <a:r>
              <a:rPr lang="en-GB" dirty="0" smtClean="0">
                <a:solidFill>
                  <a:srgbClr val="000000"/>
                </a:solidFill>
                <a:latin typeface="system-ui"/>
              </a:rPr>
              <a:t>but </a:t>
            </a:r>
            <a:r>
              <a:rPr lang="en-GB" dirty="0">
                <a:solidFill>
                  <a:srgbClr val="000000"/>
                </a:solidFill>
                <a:latin typeface="system-ui"/>
              </a:rPr>
              <a:t>emptied himself, taking the form of a servant, being made in the likeness of men. </a:t>
            </a:r>
            <a:r>
              <a:rPr lang="en-GB" dirty="0" smtClean="0">
                <a:solidFill>
                  <a:srgbClr val="000000"/>
                </a:solidFill>
                <a:latin typeface="system-ui"/>
              </a:rPr>
              <a:t>And </a:t>
            </a:r>
            <a:r>
              <a:rPr lang="en-GB" dirty="0">
                <a:solidFill>
                  <a:srgbClr val="000000"/>
                </a:solidFill>
                <a:latin typeface="system-ui"/>
              </a:rPr>
              <a:t>being found in human form, he humbled himself, becoming obedient to the point of death, yes, the death of the cross. </a:t>
            </a:r>
            <a:r>
              <a:rPr lang="en-GB" dirty="0" smtClean="0">
                <a:solidFill>
                  <a:srgbClr val="000000"/>
                </a:solidFill>
                <a:latin typeface="system-ui"/>
              </a:rPr>
              <a:t>Therefore </a:t>
            </a:r>
            <a:r>
              <a:rPr lang="en-GB" dirty="0">
                <a:solidFill>
                  <a:srgbClr val="000000"/>
                </a:solidFill>
                <a:latin typeface="system-ui"/>
              </a:rPr>
              <a:t>God also highly exalted him, and gave to him the name which is above every name, </a:t>
            </a:r>
            <a:r>
              <a:rPr lang="en-GB" dirty="0" smtClean="0">
                <a:solidFill>
                  <a:srgbClr val="000000"/>
                </a:solidFill>
                <a:latin typeface="system-ui"/>
              </a:rPr>
              <a:t>that </a:t>
            </a:r>
            <a:r>
              <a:rPr lang="en-GB" dirty="0">
                <a:solidFill>
                  <a:srgbClr val="000000"/>
                </a:solidFill>
                <a:latin typeface="system-ui"/>
              </a:rPr>
              <a:t>at the name of Jesus every knee should bow, of those in heaven, those on earth, and those under the earth, </a:t>
            </a:r>
            <a:r>
              <a:rPr lang="en-GB" dirty="0" smtClean="0">
                <a:solidFill>
                  <a:srgbClr val="000000"/>
                </a:solidFill>
                <a:latin typeface="system-ui"/>
              </a:rPr>
              <a:t>and </a:t>
            </a:r>
            <a:r>
              <a:rPr lang="en-GB" dirty="0">
                <a:solidFill>
                  <a:srgbClr val="000000"/>
                </a:solidFill>
                <a:latin typeface="system-ui"/>
              </a:rPr>
              <a:t>that every tongue should confess that Jesus Christ is Lord, to the glory of God the </a:t>
            </a:r>
            <a:r>
              <a:rPr lang="en-GB" dirty="0" smtClean="0">
                <a:solidFill>
                  <a:srgbClr val="000000"/>
                </a:solidFill>
                <a:latin typeface="system-ui"/>
              </a:rPr>
              <a:t>Father. Phil. 2: 5-11</a:t>
            </a:r>
            <a:endParaRPr lang="en-GB" dirty="0"/>
          </a:p>
        </p:txBody>
      </p:sp>
      <p:sp>
        <p:nvSpPr>
          <p:cNvPr id="4" name="Rectangle 3"/>
          <p:cNvSpPr/>
          <p:nvPr/>
        </p:nvSpPr>
        <p:spPr>
          <a:xfrm>
            <a:off x="433136" y="1430386"/>
            <a:ext cx="8237621" cy="1754326"/>
          </a:xfrm>
          <a:prstGeom prst="rect">
            <a:avLst/>
          </a:prstGeom>
        </p:spPr>
        <p:txBody>
          <a:bodyPr wrap="square">
            <a:spAutoFit/>
          </a:bodyPr>
          <a:lstStyle/>
          <a:p>
            <a:r>
              <a:rPr lang="en-GB" dirty="0">
                <a:solidFill>
                  <a:srgbClr val="000000"/>
                </a:solidFill>
                <a:latin typeface="system-ui"/>
              </a:rPr>
              <a:t>In the beginning was the Word, and the Word was with God, and the Word was God. </a:t>
            </a:r>
            <a:r>
              <a:rPr lang="en-GB" dirty="0" smtClean="0">
                <a:solidFill>
                  <a:srgbClr val="000000"/>
                </a:solidFill>
                <a:latin typeface="system-ui"/>
              </a:rPr>
              <a:t>The </a:t>
            </a:r>
            <a:r>
              <a:rPr lang="en-GB" dirty="0">
                <a:solidFill>
                  <a:srgbClr val="000000"/>
                </a:solidFill>
                <a:latin typeface="system-ui"/>
              </a:rPr>
              <a:t>same was in the beginning with God. </a:t>
            </a:r>
            <a:r>
              <a:rPr lang="en-GB" dirty="0" smtClean="0">
                <a:solidFill>
                  <a:srgbClr val="000000"/>
                </a:solidFill>
                <a:latin typeface="system-ui"/>
              </a:rPr>
              <a:t>All </a:t>
            </a:r>
            <a:r>
              <a:rPr lang="en-GB" dirty="0">
                <a:solidFill>
                  <a:srgbClr val="000000"/>
                </a:solidFill>
                <a:latin typeface="system-ui"/>
              </a:rPr>
              <a:t>things were made through him. Without him, nothing was made that has been made. </a:t>
            </a:r>
            <a:r>
              <a:rPr lang="en-GB" dirty="0" smtClean="0">
                <a:solidFill>
                  <a:srgbClr val="000000"/>
                </a:solidFill>
                <a:latin typeface="system-ui"/>
              </a:rPr>
              <a:t>In </a:t>
            </a:r>
            <a:r>
              <a:rPr lang="en-GB" dirty="0">
                <a:solidFill>
                  <a:srgbClr val="000000"/>
                </a:solidFill>
                <a:latin typeface="system-ui"/>
              </a:rPr>
              <a:t>him was life, and the life was the light of </a:t>
            </a:r>
            <a:r>
              <a:rPr lang="en-GB" dirty="0" smtClean="0">
                <a:solidFill>
                  <a:srgbClr val="000000"/>
                </a:solidFill>
                <a:latin typeface="system-ui"/>
              </a:rPr>
              <a:t>men … </a:t>
            </a:r>
            <a:r>
              <a:rPr lang="en-GB" b="1" dirty="0">
                <a:latin typeface="system-ui"/>
              </a:rPr>
              <a:t>The Word became flesh, and lived among us. </a:t>
            </a:r>
            <a:r>
              <a:rPr lang="en-GB" dirty="0">
                <a:latin typeface="system-ui"/>
              </a:rPr>
              <a:t>We saw his glory, such glory as of the one and only Son of the Father, </a:t>
            </a:r>
            <a:r>
              <a:rPr lang="en-GB" b="1" dirty="0">
                <a:latin typeface="system-ui"/>
              </a:rPr>
              <a:t>full of grace and truth</a:t>
            </a:r>
            <a:r>
              <a:rPr lang="en-GB" dirty="0">
                <a:latin typeface="system-ui"/>
              </a:rPr>
              <a:t>. </a:t>
            </a:r>
            <a:r>
              <a:rPr lang="en-GB" dirty="0" smtClean="0">
                <a:latin typeface="system-ui"/>
              </a:rPr>
              <a:t>John 1: 1-4, 14.</a:t>
            </a:r>
            <a:endParaRPr lang="en-GB" dirty="0">
              <a:latin typeface="system-ui"/>
            </a:endParaRPr>
          </a:p>
        </p:txBody>
      </p:sp>
      <p:sp>
        <p:nvSpPr>
          <p:cNvPr id="5" name="TextBox 4"/>
          <p:cNvSpPr txBox="1"/>
          <p:nvPr/>
        </p:nvSpPr>
        <p:spPr>
          <a:xfrm>
            <a:off x="633663" y="5983705"/>
            <a:ext cx="7584127" cy="369332"/>
          </a:xfrm>
          <a:prstGeom prst="rect">
            <a:avLst/>
          </a:prstGeom>
          <a:noFill/>
        </p:spPr>
        <p:txBody>
          <a:bodyPr wrap="none" rtlCol="0">
            <a:spAutoFit/>
          </a:bodyPr>
          <a:lstStyle/>
          <a:p>
            <a:r>
              <a:rPr lang="en-GB" b="1" dirty="0" smtClean="0">
                <a:latin typeface="system-ui"/>
              </a:rPr>
              <a:t>Amazing love, how can it be; that thou my God shouldst die for me!</a:t>
            </a:r>
            <a:endParaRPr lang="en-GB" b="1" dirty="0">
              <a:latin typeface="system-ui"/>
            </a:endParaRPr>
          </a:p>
        </p:txBody>
      </p:sp>
    </p:spTree>
    <p:extLst>
      <p:ext uri="{BB962C8B-B14F-4D97-AF65-F5344CB8AC3E}">
        <p14:creationId xmlns:p14="http://schemas.microsoft.com/office/powerpoint/2010/main" val="1224903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6463" y="4070029"/>
            <a:ext cx="8807116" cy="1754326"/>
          </a:xfrm>
          <a:prstGeom prst="rect">
            <a:avLst/>
          </a:prstGeom>
        </p:spPr>
        <p:txBody>
          <a:bodyPr wrap="square">
            <a:spAutoFit/>
          </a:bodyPr>
          <a:lstStyle/>
          <a:p>
            <a:r>
              <a:rPr lang="en-GB" b="0" i="0" dirty="0" smtClean="0">
                <a:solidFill>
                  <a:srgbClr val="000000"/>
                </a:solidFill>
                <a:effectLst/>
                <a:latin typeface="system-ui"/>
              </a:rPr>
              <a:t>If we confess our sins, he is </a:t>
            </a:r>
            <a:r>
              <a:rPr lang="en-GB" b="1" i="0" dirty="0" smtClean="0">
                <a:solidFill>
                  <a:srgbClr val="000000"/>
                </a:solidFill>
                <a:effectLst/>
                <a:latin typeface="system-ui"/>
              </a:rPr>
              <a:t>faithful and righteous to forgive us the sins</a:t>
            </a:r>
            <a:r>
              <a:rPr lang="en-GB" b="0" i="0" dirty="0" smtClean="0">
                <a:solidFill>
                  <a:srgbClr val="000000"/>
                </a:solidFill>
                <a:effectLst/>
                <a:latin typeface="system-ui"/>
              </a:rPr>
              <a:t>, and to cleanse us from all unrighteousness. </a:t>
            </a:r>
            <a:r>
              <a:rPr lang="en-GB" dirty="0">
                <a:latin typeface="system-ui"/>
              </a:rPr>
              <a:t>My little children, I write these things to you so that you may not sin. If anyone sins, we have a </a:t>
            </a:r>
            <a:r>
              <a:rPr lang="en-GB" dirty="0" smtClean="0">
                <a:latin typeface="system-ui"/>
              </a:rPr>
              <a:t>Counsellor [Advocate]</a:t>
            </a:r>
            <a:r>
              <a:rPr lang="en-GB" dirty="0">
                <a:latin typeface="system-ui"/>
              </a:rPr>
              <a:t> with the Father, Jesus Christ, the righteous. </a:t>
            </a:r>
            <a:r>
              <a:rPr lang="en-GB" dirty="0" smtClean="0">
                <a:latin typeface="system-ui"/>
              </a:rPr>
              <a:t>And </a:t>
            </a:r>
            <a:r>
              <a:rPr lang="en-GB" b="1" dirty="0">
                <a:latin typeface="system-ui"/>
              </a:rPr>
              <a:t>he is the atoning </a:t>
            </a:r>
            <a:r>
              <a:rPr lang="en-GB" b="1" dirty="0" smtClean="0">
                <a:latin typeface="system-ui"/>
              </a:rPr>
              <a:t>sacrifice [propitiation]</a:t>
            </a:r>
            <a:r>
              <a:rPr lang="en-GB" b="1" dirty="0">
                <a:latin typeface="system-ui"/>
              </a:rPr>
              <a:t> for our sins</a:t>
            </a:r>
            <a:r>
              <a:rPr lang="en-GB" dirty="0">
                <a:latin typeface="system-ui"/>
              </a:rPr>
              <a:t>, and not for ours only, but also for the whole world. </a:t>
            </a:r>
            <a:r>
              <a:rPr lang="en-GB" dirty="0" smtClean="0">
                <a:latin typeface="system-ui"/>
              </a:rPr>
              <a:t>1John 1: 9; 2:1-2</a:t>
            </a:r>
            <a:endParaRPr lang="en-GB" dirty="0">
              <a:latin typeface="system-ui"/>
            </a:endParaRPr>
          </a:p>
        </p:txBody>
      </p:sp>
      <p:sp>
        <p:nvSpPr>
          <p:cNvPr id="5" name="TextBox 4"/>
          <p:cNvSpPr txBox="1"/>
          <p:nvPr/>
        </p:nvSpPr>
        <p:spPr>
          <a:xfrm>
            <a:off x="601579" y="149353"/>
            <a:ext cx="7446910" cy="461665"/>
          </a:xfrm>
          <a:prstGeom prst="rect">
            <a:avLst/>
          </a:prstGeom>
          <a:noFill/>
        </p:spPr>
        <p:txBody>
          <a:bodyPr wrap="none" rtlCol="0">
            <a:spAutoFit/>
          </a:bodyPr>
          <a:lstStyle/>
          <a:p>
            <a:r>
              <a:rPr lang="en-GB" sz="2400" b="1" dirty="0" smtClean="0">
                <a:latin typeface="system-ui"/>
              </a:rPr>
              <a:t>Jesus’ death </a:t>
            </a:r>
            <a:r>
              <a:rPr lang="en-GB" sz="2400" b="1" dirty="0" smtClean="0">
                <a:latin typeface="system-ui"/>
              </a:rPr>
              <a:t>was </a:t>
            </a:r>
            <a:r>
              <a:rPr lang="en-GB" sz="2400" b="1" dirty="0" smtClean="0">
                <a:latin typeface="system-ui"/>
              </a:rPr>
              <a:t>an atoning sacrifice/propitiation</a:t>
            </a:r>
            <a:endParaRPr lang="en-GB" sz="2400" b="1" dirty="0">
              <a:latin typeface="system-ui"/>
            </a:endParaRPr>
          </a:p>
        </p:txBody>
      </p:sp>
      <p:sp>
        <p:nvSpPr>
          <p:cNvPr id="6" name="Rectangle 5"/>
          <p:cNvSpPr/>
          <p:nvPr/>
        </p:nvSpPr>
        <p:spPr>
          <a:xfrm>
            <a:off x="176463" y="909362"/>
            <a:ext cx="8542421" cy="2862322"/>
          </a:xfrm>
          <a:prstGeom prst="rect">
            <a:avLst/>
          </a:prstGeom>
        </p:spPr>
        <p:txBody>
          <a:bodyPr wrap="square">
            <a:spAutoFit/>
          </a:bodyPr>
          <a:lstStyle/>
          <a:p>
            <a:pPr lvl="0"/>
            <a:r>
              <a:rPr lang="en-GB" dirty="0">
                <a:solidFill>
                  <a:srgbClr val="000000"/>
                </a:solidFill>
                <a:latin typeface="system-ui"/>
              </a:rPr>
              <a:t>But now apart from the law, </a:t>
            </a:r>
            <a:r>
              <a:rPr lang="en-GB" b="1" dirty="0">
                <a:solidFill>
                  <a:srgbClr val="000000"/>
                </a:solidFill>
                <a:latin typeface="system-ui"/>
              </a:rPr>
              <a:t>a righteousness of God has been revealed</a:t>
            </a:r>
            <a:r>
              <a:rPr lang="en-GB" dirty="0">
                <a:solidFill>
                  <a:srgbClr val="000000"/>
                </a:solidFill>
                <a:latin typeface="system-ui"/>
              </a:rPr>
              <a:t>, being </a:t>
            </a:r>
          </a:p>
          <a:p>
            <a:pPr lvl="0"/>
            <a:r>
              <a:rPr lang="en-GB" dirty="0">
                <a:solidFill>
                  <a:srgbClr val="000000"/>
                </a:solidFill>
                <a:latin typeface="system-ui"/>
              </a:rPr>
              <a:t>testified by the law and the prophets; even the righteousness of God through faith </a:t>
            </a:r>
          </a:p>
          <a:p>
            <a:pPr lvl="0"/>
            <a:r>
              <a:rPr lang="en-GB" dirty="0">
                <a:solidFill>
                  <a:srgbClr val="000000"/>
                </a:solidFill>
                <a:latin typeface="system-ui"/>
              </a:rPr>
              <a:t>in Jesus Christ to all and on all those who believe. For there is no distinction, for all have sinned, and fall short of the glory of God; being justified freely by his grace through the redemption that is in </a:t>
            </a:r>
            <a:r>
              <a:rPr lang="en-GB" b="1" dirty="0">
                <a:solidFill>
                  <a:srgbClr val="000000"/>
                </a:solidFill>
                <a:latin typeface="system-ui"/>
              </a:rPr>
              <a:t>Christ Jesus; whom God sent to be an atoning sacrifice [propitiation]</a:t>
            </a:r>
            <a:r>
              <a:rPr lang="en-GB" dirty="0">
                <a:solidFill>
                  <a:srgbClr val="000000"/>
                </a:solidFill>
                <a:latin typeface="system-ui"/>
              </a:rPr>
              <a:t>,</a:t>
            </a:r>
            <a:r>
              <a:rPr lang="en-GB" baseline="30000" dirty="0">
                <a:solidFill>
                  <a:srgbClr val="000000"/>
                </a:solidFill>
                <a:latin typeface="system-ui"/>
              </a:rPr>
              <a:t> </a:t>
            </a:r>
            <a:r>
              <a:rPr lang="en-GB" b="1" dirty="0">
                <a:solidFill>
                  <a:srgbClr val="000000"/>
                </a:solidFill>
                <a:latin typeface="system-ui"/>
              </a:rPr>
              <a:t>through faith in his blood</a:t>
            </a:r>
            <a:r>
              <a:rPr lang="en-GB" dirty="0">
                <a:solidFill>
                  <a:srgbClr val="000000"/>
                </a:solidFill>
                <a:latin typeface="system-ui"/>
              </a:rPr>
              <a:t>, for a demonstration of his righteousness through the passing over of prior sins, in God’s forbearance; </a:t>
            </a:r>
            <a:r>
              <a:rPr lang="en-GB" b="1" dirty="0">
                <a:solidFill>
                  <a:srgbClr val="000000"/>
                </a:solidFill>
                <a:latin typeface="system-ui"/>
              </a:rPr>
              <a:t>to demonstrate his righteousness </a:t>
            </a:r>
            <a:r>
              <a:rPr lang="en-GB" dirty="0">
                <a:solidFill>
                  <a:srgbClr val="000000"/>
                </a:solidFill>
                <a:latin typeface="system-ui"/>
              </a:rPr>
              <a:t>at this present time; </a:t>
            </a:r>
            <a:r>
              <a:rPr lang="en-GB" b="1" dirty="0">
                <a:solidFill>
                  <a:srgbClr val="000000"/>
                </a:solidFill>
                <a:latin typeface="system-ui"/>
              </a:rPr>
              <a:t>that he might himself be just, and the justifier of him who has faith in Jesus</a:t>
            </a:r>
            <a:r>
              <a:rPr lang="en-GB" dirty="0">
                <a:solidFill>
                  <a:srgbClr val="000000"/>
                </a:solidFill>
                <a:latin typeface="system-ui"/>
              </a:rPr>
              <a:t>. Rom. 3: 21-26</a:t>
            </a:r>
            <a:endParaRPr lang="en-GB" dirty="0">
              <a:solidFill>
                <a:prstClr val="black"/>
              </a:solidFill>
            </a:endParaRPr>
          </a:p>
        </p:txBody>
      </p:sp>
    </p:spTree>
    <p:extLst>
      <p:ext uri="{BB962C8B-B14F-4D97-AF65-F5344CB8AC3E}">
        <p14:creationId xmlns:p14="http://schemas.microsoft.com/office/powerpoint/2010/main" val="3763327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8569" y="401054"/>
            <a:ext cx="5848396" cy="584775"/>
          </a:xfrm>
          <a:prstGeom prst="rect">
            <a:avLst/>
          </a:prstGeom>
          <a:noFill/>
        </p:spPr>
        <p:txBody>
          <a:bodyPr wrap="none" rtlCol="0">
            <a:spAutoFit/>
          </a:bodyPr>
          <a:lstStyle/>
          <a:p>
            <a:r>
              <a:rPr lang="en-GB" sz="3200" b="1" dirty="0" smtClean="0">
                <a:solidFill>
                  <a:prstClr val="black"/>
                </a:solidFill>
              </a:rPr>
              <a:t>Jesus </a:t>
            </a:r>
            <a:r>
              <a:rPr lang="en-GB" sz="3200" b="1" dirty="0" smtClean="0">
                <a:solidFill>
                  <a:prstClr val="black"/>
                </a:solidFill>
              </a:rPr>
              <a:t>was the </a:t>
            </a:r>
            <a:r>
              <a:rPr lang="en-GB" sz="3200" b="1" dirty="0" smtClean="0">
                <a:solidFill>
                  <a:prstClr val="black"/>
                </a:solidFill>
              </a:rPr>
              <a:t>perfect sin-offering</a:t>
            </a:r>
            <a:endParaRPr lang="en-GB" sz="3200" b="1" dirty="0">
              <a:solidFill>
                <a:prstClr val="black"/>
              </a:solidFill>
            </a:endParaRPr>
          </a:p>
        </p:txBody>
      </p:sp>
      <p:sp>
        <p:nvSpPr>
          <p:cNvPr id="3" name="Rectangle 2"/>
          <p:cNvSpPr/>
          <p:nvPr/>
        </p:nvSpPr>
        <p:spPr>
          <a:xfrm>
            <a:off x="248651" y="1526153"/>
            <a:ext cx="8486275" cy="3693319"/>
          </a:xfrm>
          <a:prstGeom prst="rect">
            <a:avLst/>
          </a:prstGeom>
        </p:spPr>
        <p:txBody>
          <a:bodyPr wrap="square">
            <a:spAutoFit/>
          </a:bodyPr>
          <a:lstStyle/>
          <a:p>
            <a:r>
              <a:rPr lang="en-GB" dirty="0">
                <a:solidFill>
                  <a:srgbClr val="000000"/>
                </a:solidFill>
                <a:latin typeface="system-ui"/>
              </a:rPr>
              <a:t>Therefore even the first covenant has not been dedicated without blood. </a:t>
            </a:r>
            <a:r>
              <a:rPr lang="en-GB" dirty="0" smtClean="0">
                <a:solidFill>
                  <a:srgbClr val="000000"/>
                </a:solidFill>
                <a:latin typeface="system-ui"/>
              </a:rPr>
              <a:t>For </a:t>
            </a:r>
            <a:r>
              <a:rPr lang="en-GB" dirty="0">
                <a:solidFill>
                  <a:srgbClr val="000000"/>
                </a:solidFill>
                <a:latin typeface="system-ui"/>
              </a:rPr>
              <a:t>when every commandment had been spoken by Moses to all the people according to the law, he took the blood of the calves and the goats, with water and scarlet wool and hyssop, and sprinkled both the book itself and all the people</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saying, “This is the blood of the covenant which God has commanded you</a:t>
            </a:r>
            <a:r>
              <a:rPr lang="en-GB" dirty="0" smtClean="0">
                <a:solidFill>
                  <a:srgbClr val="000000"/>
                </a:solidFill>
                <a:latin typeface="system-ui"/>
              </a:rPr>
              <a:t>.”</a:t>
            </a:r>
            <a:r>
              <a:rPr lang="en-GB" dirty="0" smtClean="0">
                <a:solidFill>
                  <a:srgbClr val="4A4A4A"/>
                </a:solidFill>
                <a:latin typeface="system-ui"/>
              </a:rPr>
              <a:t> </a:t>
            </a:r>
            <a:r>
              <a:rPr lang="en-GB" dirty="0" smtClean="0">
                <a:solidFill>
                  <a:srgbClr val="000000"/>
                </a:solidFill>
                <a:latin typeface="system-ui"/>
              </a:rPr>
              <a:t>Moreover </a:t>
            </a:r>
            <a:r>
              <a:rPr lang="en-GB" dirty="0">
                <a:solidFill>
                  <a:srgbClr val="000000"/>
                </a:solidFill>
                <a:latin typeface="system-ui"/>
              </a:rPr>
              <a:t>he sprinkled the tabernacle and all the vessels of the ministry in the same way with the blood. </a:t>
            </a:r>
            <a:r>
              <a:rPr lang="en-GB" b="1" dirty="0" smtClean="0">
                <a:solidFill>
                  <a:srgbClr val="000000"/>
                </a:solidFill>
                <a:latin typeface="system-ui"/>
              </a:rPr>
              <a:t>According </a:t>
            </a:r>
            <a:r>
              <a:rPr lang="en-GB" b="1" dirty="0">
                <a:solidFill>
                  <a:srgbClr val="000000"/>
                </a:solidFill>
                <a:latin typeface="system-ui"/>
              </a:rPr>
              <a:t>to the law, nearly everything is cleansed with blood, and apart from shedding of blood there is no remission.</a:t>
            </a:r>
          </a:p>
          <a:p>
            <a:r>
              <a:rPr lang="en-GB" b="1" dirty="0" smtClean="0">
                <a:solidFill>
                  <a:srgbClr val="000000"/>
                </a:solidFill>
                <a:latin typeface="system-ui"/>
              </a:rPr>
              <a:t>It </a:t>
            </a:r>
            <a:r>
              <a:rPr lang="en-GB" b="1" dirty="0">
                <a:solidFill>
                  <a:srgbClr val="000000"/>
                </a:solidFill>
                <a:latin typeface="system-ui"/>
              </a:rPr>
              <a:t>was necessary therefore that the copies of the things in the heavens should be cleansed with these, but the heavenly things themselves with better sacrifices than these</a:t>
            </a:r>
            <a:r>
              <a:rPr lang="en-GB" dirty="0">
                <a:solidFill>
                  <a:srgbClr val="000000"/>
                </a:solidFill>
                <a:latin typeface="system-ui"/>
              </a:rPr>
              <a:t>. </a:t>
            </a:r>
            <a:r>
              <a:rPr lang="en-GB" dirty="0" smtClean="0">
                <a:solidFill>
                  <a:srgbClr val="000000"/>
                </a:solidFill>
                <a:latin typeface="system-ui"/>
              </a:rPr>
              <a:t>For </a:t>
            </a:r>
            <a:r>
              <a:rPr lang="en-GB" b="1" dirty="0">
                <a:solidFill>
                  <a:srgbClr val="000000"/>
                </a:solidFill>
                <a:latin typeface="system-ui"/>
              </a:rPr>
              <a:t>Christ</a:t>
            </a:r>
            <a:r>
              <a:rPr lang="en-GB" dirty="0">
                <a:solidFill>
                  <a:srgbClr val="000000"/>
                </a:solidFill>
                <a:latin typeface="system-ui"/>
              </a:rPr>
              <a:t> hasn’t </a:t>
            </a:r>
            <a:r>
              <a:rPr lang="en-GB" b="1" dirty="0">
                <a:solidFill>
                  <a:srgbClr val="000000"/>
                </a:solidFill>
                <a:latin typeface="system-ui"/>
              </a:rPr>
              <a:t>entered</a:t>
            </a:r>
            <a:r>
              <a:rPr lang="en-GB" dirty="0">
                <a:solidFill>
                  <a:srgbClr val="000000"/>
                </a:solidFill>
                <a:latin typeface="system-ui"/>
              </a:rPr>
              <a:t> into holy places made with hands, which are representations of the true, but </a:t>
            </a:r>
            <a:r>
              <a:rPr lang="en-GB" b="1" dirty="0">
                <a:solidFill>
                  <a:srgbClr val="000000"/>
                </a:solidFill>
                <a:latin typeface="system-ui"/>
              </a:rPr>
              <a:t>into heaven itself, now to appear in the presence of God for us</a:t>
            </a:r>
            <a:r>
              <a:rPr lang="en-GB" dirty="0">
                <a:solidFill>
                  <a:srgbClr val="000000"/>
                </a:solidFill>
                <a:latin typeface="system-ui"/>
              </a:rPr>
              <a:t>; </a:t>
            </a:r>
            <a:r>
              <a:rPr lang="en-GB" dirty="0" smtClean="0">
                <a:solidFill>
                  <a:srgbClr val="000000"/>
                </a:solidFill>
                <a:latin typeface="system-ui"/>
              </a:rPr>
              <a:t>Heb</a:t>
            </a:r>
            <a:r>
              <a:rPr lang="en-GB" dirty="0" smtClean="0">
                <a:solidFill>
                  <a:srgbClr val="000000"/>
                </a:solidFill>
                <a:latin typeface="system-ui"/>
              </a:rPr>
              <a:t>. 9:18-28</a:t>
            </a:r>
            <a:endParaRPr lang="en-GB" dirty="0">
              <a:solidFill>
                <a:srgbClr val="000000"/>
              </a:solidFill>
              <a:latin typeface="system-ui"/>
            </a:endParaRPr>
          </a:p>
        </p:txBody>
      </p:sp>
    </p:spTree>
    <p:extLst>
      <p:ext uri="{BB962C8B-B14F-4D97-AF65-F5344CB8AC3E}">
        <p14:creationId xmlns:p14="http://schemas.microsoft.com/office/powerpoint/2010/main" val="3381188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911" y="2189868"/>
            <a:ext cx="8045115" cy="2585323"/>
          </a:xfrm>
          <a:prstGeom prst="rect">
            <a:avLst/>
          </a:prstGeom>
        </p:spPr>
        <p:txBody>
          <a:bodyPr wrap="square">
            <a:spAutoFit/>
          </a:bodyPr>
          <a:lstStyle/>
          <a:p>
            <a:r>
              <a:rPr lang="en-GB" b="0" i="0" dirty="0" smtClean="0">
                <a:solidFill>
                  <a:srgbClr val="000000"/>
                </a:solidFill>
                <a:effectLst/>
                <a:latin typeface="system-ui"/>
              </a:rPr>
              <a:t>“‘… he </a:t>
            </a:r>
            <a:r>
              <a:rPr lang="en-GB" b="0" i="0" dirty="0" smtClean="0">
                <a:solidFill>
                  <a:srgbClr val="000000"/>
                </a:solidFill>
                <a:effectLst/>
                <a:latin typeface="system-ui"/>
              </a:rPr>
              <a:t>shall bring for his offering a goat, a female without defect, for his sin which he has sinned. </a:t>
            </a:r>
            <a:r>
              <a:rPr lang="en-GB" b="1" i="0" dirty="0" smtClean="0">
                <a:solidFill>
                  <a:srgbClr val="000000"/>
                </a:solidFill>
                <a:effectLst/>
                <a:latin typeface="system-ui"/>
              </a:rPr>
              <a:t>He shall lay his hand on the head of the sin offering, and kill the sin offering</a:t>
            </a:r>
            <a:r>
              <a:rPr lang="en-GB" b="0" i="0" dirty="0" smtClean="0">
                <a:solidFill>
                  <a:srgbClr val="000000"/>
                </a:solidFill>
                <a:effectLst/>
                <a:latin typeface="system-ui"/>
              </a:rPr>
              <a:t> in the place of burnt offering.</a:t>
            </a:r>
            <a:r>
              <a:rPr lang="en-GB" dirty="0">
                <a:solidFill>
                  <a:srgbClr val="000000"/>
                </a:solidFill>
                <a:latin typeface="system-ui"/>
              </a:rPr>
              <a:t> </a:t>
            </a:r>
            <a:r>
              <a:rPr lang="en-GB" b="1" i="0" dirty="0" smtClean="0">
                <a:solidFill>
                  <a:srgbClr val="000000"/>
                </a:solidFill>
                <a:effectLst/>
                <a:latin typeface="system-ui"/>
              </a:rPr>
              <a:t>The priest shall take some of its blood</a:t>
            </a:r>
            <a:r>
              <a:rPr lang="en-GB" b="0" i="0" dirty="0" smtClean="0">
                <a:solidFill>
                  <a:srgbClr val="000000"/>
                </a:solidFill>
                <a:effectLst/>
                <a:latin typeface="system-ui"/>
              </a:rPr>
              <a:t> with his finger, and put it on the horns of the altar of burnt offering; and the rest of its </a:t>
            </a:r>
            <a:r>
              <a:rPr lang="en-GB" i="0" dirty="0" smtClean="0">
                <a:solidFill>
                  <a:srgbClr val="000000"/>
                </a:solidFill>
                <a:effectLst/>
                <a:latin typeface="system-ui"/>
              </a:rPr>
              <a:t>blood</a:t>
            </a:r>
            <a:r>
              <a:rPr lang="en-GB" b="0" i="0" dirty="0" smtClean="0">
                <a:solidFill>
                  <a:srgbClr val="000000"/>
                </a:solidFill>
                <a:effectLst/>
                <a:latin typeface="system-ui"/>
              </a:rPr>
              <a:t> he shall pour out at the base of the altar. All its fat he shall take away, like the fat is taken away from the sacrifice of peace offerings; and </a:t>
            </a:r>
            <a:r>
              <a:rPr lang="en-GB" b="1" i="0" dirty="0" smtClean="0">
                <a:solidFill>
                  <a:srgbClr val="000000"/>
                </a:solidFill>
                <a:effectLst/>
                <a:latin typeface="system-ui"/>
              </a:rPr>
              <a:t>the priest shall burn it on the altar for a pleasant aroma to Yahweh</a:t>
            </a:r>
            <a:r>
              <a:rPr lang="en-GB" b="0" i="0" dirty="0" smtClean="0">
                <a:solidFill>
                  <a:srgbClr val="000000"/>
                </a:solidFill>
                <a:effectLst/>
                <a:latin typeface="system-ui"/>
              </a:rPr>
              <a:t>; and </a:t>
            </a:r>
            <a:r>
              <a:rPr lang="en-GB" b="1" i="0" dirty="0" smtClean="0">
                <a:solidFill>
                  <a:srgbClr val="000000"/>
                </a:solidFill>
                <a:effectLst/>
                <a:latin typeface="system-ui"/>
              </a:rPr>
              <a:t>the priest shall make atonement for him, and he will be forgiven</a:t>
            </a:r>
            <a:r>
              <a:rPr lang="en-GB" b="0" i="0" dirty="0" smtClean="0">
                <a:solidFill>
                  <a:srgbClr val="000000"/>
                </a:solidFill>
                <a:effectLst/>
                <a:latin typeface="system-ui"/>
              </a:rPr>
              <a:t>. Lev. 4:27-31</a:t>
            </a:r>
            <a:endParaRPr lang="en-GB" dirty="0"/>
          </a:p>
        </p:txBody>
      </p:sp>
      <p:sp>
        <p:nvSpPr>
          <p:cNvPr id="3" name="TextBox 2"/>
          <p:cNvSpPr txBox="1"/>
          <p:nvPr/>
        </p:nvSpPr>
        <p:spPr>
          <a:xfrm>
            <a:off x="1465783" y="417985"/>
            <a:ext cx="4472699" cy="461665"/>
          </a:xfrm>
          <a:prstGeom prst="rect">
            <a:avLst/>
          </a:prstGeom>
          <a:noFill/>
        </p:spPr>
        <p:txBody>
          <a:bodyPr wrap="none" rtlCol="0">
            <a:spAutoFit/>
          </a:bodyPr>
          <a:lstStyle/>
          <a:p>
            <a:r>
              <a:rPr lang="en-GB" sz="2400" b="1" dirty="0" smtClean="0">
                <a:latin typeface="system-ui"/>
              </a:rPr>
              <a:t>Who makes the </a:t>
            </a:r>
            <a:r>
              <a:rPr lang="en-GB" sz="2400" b="1" dirty="0" smtClean="0">
                <a:latin typeface="system-ui"/>
              </a:rPr>
              <a:t>Sin </a:t>
            </a:r>
            <a:r>
              <a:rPr lang="en-GB" sz="2400" b="1" dirty="0" smtClean="0">
                <a:latin typeface="system-ui"/>
              </a:rPr>
              <a:t>Offering?</a:t>
            </a:r>
            <a:endParaRPr lang="en-GB" sz="2400" b="1" dirty="0">
              <a:latin typeface="system-ui"/>
            </a:endParaRPr>
          </a:p>
        </p:txBody>
      </p:sp>
      <p:sp>
        <p:nvSpPr>
          <p:cNvPr id="7" name="Rectangle 6"/>
          <p:cNvSpPr/>
          <p:nvPr/>
        </p:nvSpPr>
        <p:spPr>
          <a:xfrm>
            <a:off x="1110905" y="1319181"/>
            <a:ext cx="5679760" cy="400110"/>
          </a:xfrm>
          <a:prstGeom prst="rect">
            <a:avLst/>
          </a:prstGeom>
        </p:spPr>
        <p:txBody>
          <a:bodyPr wrap="none">
            <a:spAutoFit/>
          </a:bodyPr>
          <a:lstStyle/>
          <a:p>
            <a:r>
              <a:rPr lang="en-GB" sz="2000" b="1" dirty="0" smtClean="0">
                <a:solidFill>
                  <a:srgbClr val="000000"/>
                </a:solidFill>
                <a:latin typeface="system-ui"/>
              </a:rPr>
              <a:t>“When </a:t>
            </a:r>
            <a:r>
              <a:rPr lang="en-GB" sz="2000" b="1" u="sng" dirty="0">
                <a:solidFill>
                  <a:srgbClr val="000000"/>
                </a:solidFill>
                <a:latin typeface="system-ui"/>
              </a:rPr>
              <a:t>you</a:t>
            </a:r>
            <a:r>
              <a:rPr lang="en-GB" sz="2000" b="1" dirty="0">
                <a:solidFill>
                  <a:srgbClr val="000000"/>
                </a:solidFill>
                <a:latin typeface="system-ui"/>
              </a:rPr>
              <a:t> </a:t>
            </a:r>
            <a:r>
              <a:rPr lang="en-GB" sz="2000" b="1" dirty="0" smtClean="0">
                <a:solidFill>
                  <a:srgbClr val="000000"/>
                </a:solidFill>
                <a:latin typeface="system-ui"/>
              </a:rPr>
              <a:t>make </a:t>
            </a:r>
            <a:r>
              <a:rPr lang="en-GB" sz="2000" b="1" dirty="0">
                <a:solidFill>
                  <a:srgbClr val="000000"/>
                </a:solidFill>
                <a:latin typeface="system-ui"/>
              </a:rPr>
              <a:t>his soul an offering for </a:t>
            </a:r>
            <a:r>
              <a:rPr lang="en-GB" sz="2000" b="1" dirty="0" smtClean="0">
                <a:solidFill>
                  <a:srgbClr val="000000"/>
                </a:solidFill>
                <a:latin typeface="system-ui"/>
              </a:rPr>
              <a:t>sin”</a:t>
            </a:r>
            <a:endParaRPr lang="en-GB" sz="2000" b="1" dirty="0"/>
          </a:p>
        </p:txBody>
      </p:sp>
      <p:sp>
        <p:nvSpPr>
          <p:cNvPr id="5" name="TextBox 4"/>
          <p:cNvSpPr txBox="1"/>
          <p:nvPr/>
        </p:nvSpPr>
        <p:spPr>
          <a:xfrm>
            <a:off x="2476987" y="5245768"/>
            <a:ext cx="3369577" cy="461665"/>
          </a:xfrm>
          <a:prstGeom prst="rect">
            <a:avLst/>
          </a:prstGeom>
          <a:noFill/>
        </p:spPr>
        <p:txBody>
          <a:bodyPr wrap="none" rtlCol="0">
            <a:spAutoFit/>
          </a:bodyPr>
          <a:lstStyle/>
          <a:p>
            <a:r>
              <a:rPr lang="en-GB" sz="2400" b="1" dirty="0" smtClean="0"/>
              <a:t>The sinner and the priest</a:t>
            </a:r>
            <a:endParaRPr lang="en-GB" sz="2400" b="1" dirty="0"/>
          </a:p>
        </p:txBody>
      </p:sp>
    </p:spTree>
    <p:extLst>
      <p:ext uri="{BB962C8B-B14F-4D97-AF65-F5344CB8AC3E}">
        <p14:creationId xmlns:p14="http://schemas.microsoft.com/office/powerpoint/2010/main" val="3671072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6899" y="209242"/>
            <a:ext cx="4285147" cy="461665"/>
          </a:xfrm>
          <a:prstGeom prst="rect">
            <a:avLst/>
          </a:prstGeom>
        </p:spPr>
        <p:txBody>
          <a:bodyPr wrap="none">
            <a:spAutoFit/>
          </a:bodyPr>
          <a:lstStyle/>
          <a:p>
            <a:pPr lvl="0"/>
            <a:r>
              <a:rPr lang="en-GB" sz="2400" b="1" dirty="0">
                <a:solidFill>
                  <a:prstClr val="black"/>
                </a:solidFill>
                <a:latin typeface="system-ui"/>
              </a:rPr>
              <a:t>Who </a:t>
            </a:r>
            <a:r>
              <a:rPr lang="en-GB" sz="2400" b="1" dirty="0" smtClean="0">
                <a:solidFill>
                  <a:prstClr val="black"/>
                </a:solidFill>
                <a:latin typeface="system-ui"/>
              </a:rPr>
              <a:t>made </a:t>
            </a:r>
            <a:r>
              <a:rPr lang="en-GB" sz="2400" b="1" dirty="0">
                <a:solidFill>
                  <a:prstClr val="black"/>
                </a:solidFill>
                <a:latin typeface="system-ui"/>
              </a:rPr>
              <a:t>the Sin Offering</a:t>
            </a:r>
            <a:endParaRPr lang="en-GB" sz="2400" b="1" dirty="0">
              <a:solidFill>
                <a:prstClr val="black"/>
              </a:solidFill>
              <a:latin typeface="system-ui"/>
            </a:endParaRPr>
          </a:p>
        </p:txBody>
      </p:sp>
      <p:sp>
        <p:nvSpPr>
          <p:cNvPr id="3" name="Rectangle 2"/>
          <p:cNvSpPr/>
          <p:nvPr/>
        </p:nvSpPr>
        <p:spPr>
          <a:xfrm>
            <a:off x="352925" y="2305773"/>
            <a:ext cx="8053136" cy="923330"/>
          </a:xfrm>
          <a:prstGeom prst="rect">
            <a:avLst/>
          </a:prstGeom>
        </p:spPr>
        <p:txBody>
          <a:bodyPr wrap="square">
            <a:spAutoFit/>
          </a:bodyPr>
          <a:lstStyle/>
          <a:p>
            <a:pPr lvl="0"/>
            <a:r>
              <a:rPr lang="en-GB" dirty="0">
                <a:solidFill>
                  <a:srgbClr val="000000"/>
                </a:solidFill>
                <a:latin typeface="system-ui"/>
              </a:rPr>
              <a:t>Be therefore imitators of God, as beloved children. Walk in love, even as </a:t>
            </a:r>
            <a:r>
              <a:rPr lang="en-GB" b="1" dirty="0">
                <a:solidFill>
                  <a:srgbClr val="000000"/>
                </a:solidFill>
                <a:latin typeface="system-ui"/>
              </a:rPr>
              <a:t>Christ also loved us and gave himself </a:t>
            </a:r>
            <a:r>
              <a:rPr lang="en-GB" dirty="0">
                <a:solidFill>
                  <a:srgbClr val="000000"/>
                </a:solidFill>
                <a:latin typeface="system-ui"/>
              </a:rPr>
              <a:t>up for us, an offering and a sacrifice to God </a:t>
            </a:r>
            <a:r>
              <a:rPr lang="en-GB" b="1" dirty="0">
                <a:solidFill>
                  <a:srgbClr val="000000"/>
                </a:solidFill>
                <a:latin typeface="system-ui"/>
              </a:rPr>
              <a:t>for a sweet-smelling fragrance</a:t>
            </a:r>
            <a:r>
              <a:rPr lang="en-GB" dirty="0">
                <a:solidFill>
                  <a:srgbClr val="000000"/>
                </a:solidFill>
                <a:latin typeface="system-ui"/>
              </a:rPr>
              <a:t>. Eph. 5:1-2</a:t>
            </a:r>
            <a:endParaRPr lang="en-GB" dirty="0">
              <a:solidFill>
                <a:prstClr val="black"/>
              </a:solidFill>
            </a:endParaRPr>
          </a:p>
        </p:txBody>
      </p:sp>
      <p:sp>
        <p:nvSpPr>
          <p:cNvPr id="4" name="Rectangle 3"/>
          <p:cNvSpPr/>
          <p:nvPr/>
        </p:nvSpPr>
        <p:spPr>
          <a:xfrm>
            <a:off x="352925" y="3328129"/>
            <a:ext cx="8558463" cy="2585323"/>
          </a:xfrm>
          <a:prstGeom prst="rect">
            <a:avLst/>
          </a:prstGeom>
        </p:spPr>
        <p:txBody>
          <a:bodyPr wrap="square">
            <a:spAutoFit/>
          </a:bodyPr>
          <a:lstStyle/>
          <a:p>
            <a:r>
              <a:rPr lang="en-GB" dirty="0">
                <a:solidFill>
                  <a:srgbClr val="000000"/>
                </a:solidFill>
                <a:latin typeface="system-ui"/>
              </a:rPr>
              <a:t>For if the sprinkling of defiled persons with the blood of goats and bulls and with the ashes of a heifer sanctifies for the purification of the flesh, </a:t>
            </a:r>
            <a:r>
              <a:rPr lang="en-GB" dirty="0" smtClean="0">
                <a:solidFill>
                  <a:srgbClr val="000000"/>
                </a:solidFill>
                <a:latin typeface="system-ui"/>
              </a:rPr>
              <a:t>how </a:t>
            </a:r>
            <a:r>
              <a:rPr lang="en-GB" dirty="0">
                <a:solidFill>
                  <a:srgbClr val="000000"/>
                </a:solidFill>
                <a:latin typeface="system-ui"/>
              </a:rPr>
              <a:t>much more shall the blood of </a:t>
            </a:r>
            <a:r>
              <a:rPr lang="en-GB" b="1" dirty="0">
                <a:solidFill>
                  <a:srgbClr val="000000"/>
                </a:solidFill>
                <a:latin typeface="system-ui"/>
              </a:rPr>
              <a:t>Christ, who through the eternal Spirit offered himself without blemish to God</a:t>
            </a:r>
            <a:r>
              <a:rPr lang="en-GB" dirty="0">
                <a:solidFill>
                  <a:srgbClr val="000000"/>
                </a:solidFill>
                <a:latin typeface="system-ui"/>
              </a:rPr>
              <a:t>, purify </a:t>
            </a:r>
            <a:r>
              <a:rPr lang="en-GB" dirty="0" smtClean="0">
                <a:solidFill>
                  <a:srgbClr val="000000"/>
                </a:solidFill>
                <a:latin typeface="system-ui"/>
              </a:rPr>
              <a:t>your</a:t>
            </a:r>
            <a:r>
              <a:rPr lang="en-GB" dirty="0">
                <a:solidFill>
                  <a:srgbClr val="000000"/>
                </a:solidFill>
                <a:latin typeface="system-ui"/>
              </a:rPr>
              <a:t> conscience from dead works to serve the living </a:t>
            </a:r>
            <a:r>
              <a:rPr lang="en-GB" dirty="0" smtClean="0">
                <a:solidFill>
                  <a:srgbClr val="000000"/>
                </a:solidFill>
                <a:latin typeface="system-ui"/>
              </a:rPr>
              <a:t>God … </a:t>
            </a:r>
            <a:r>
              <a:rPr lang="en-GB" dirty="0">
                <a:solidFill>
                  <a:srgbClr val="000000"/>
                </a:solidFill>
                <a:latin typeface="system-ui"/>
              </a:rPr>
              <a:t>he has appeared once for all at the end of the age to put away sin by the sacrifice of himself. </a:t>
            </a:r>
            <a:r>
              <a:rPr lang="en-GB" dirty="0" smtClean="0">
                <a:solidFill>
                  <a:srgbClr val="000000"/>
                </a:solidFill>
                <a:latin typeface="system-ui"/>
              </a:rPr>
              <a:t>And </a:t>
            </a:r>
            <a:r>
              <a:rPr lang="en-GB" dirty="0">
                <a:solidFill>
                  <a:srgbClr val="000000"/>
                </a:solidFill>
                <a:latin typeface="system-ui"/>
              </a:rPr>
              <a:t>just as it is appointed for men to die once, and after that comes judgment, </a:t>
            </a:r>
            <a:r>
              <a:rPr lang="en-GB" dirty="0" smtClean="0">
                <a:solidFill>
                  <a:srgbClr val="000000"/>
                </a:solidFill>
                <a:latin typeface="system-ui"/>
              </a:rPr>
              <a:t>so </a:t>
            </a:r>
            <a:r>
              <a:rPr lang="en-GB" b="1" dirty="0">
                <a:solidFill>
                  <a:srgbClr val="000000"/>
                </a:solidFill>
                <a:latin typeface="system-ui"/>
              </a:rPr>
              <a:t>Christ, having been offered once to bear the sins of many</a:t>
            </a:r>
            <a:r>
              <a:rPr lang="en-GB" dirty="0">
                <a:solidFill>
                  <a:srgbClr val="000000"/>
                </a:solidFill>
                <a:latin typeface="system-ui"/>
              </a:rPr>
              <a:t>, will appear a second time, not to deal with sin but to save those who are eagerly waiting for him</a:t>
            </a:r>
            <a:r>
              <a:rPr lang="en-GB" dirty="0" smtClean="0">
                <a:solidFill>
                  <a:srgbClr val="000000"/>
                </a:solidFill>
                <a:latin typeface="system-ui"/>
              </a:rPr>
              <a:t>. Heb. 9: 13-14, 26-28</a:t>
            </a:r>
            <a:endParaRPr lang="en-GB" dirty="0"/>
          </a:p>
        </p:txBody>
      </p:sp>
      <p:sp>
        <p:nvSpPr>
          <p:cNvPr id="5" name="Rectangle 4"/>
          <p:cNvSpPr/>
          <p:nvPr/>
        </p:nvSpPr>
        <p:spPr>
          <a:xfrm>
            <a:off x="352925" y="1006418"/>
            <a:ext cx="8382000" cy="1200329"/>
          </a:xfrm>
          <a:prstGeom prst="rect">
            <a:avLst/>
          </a:prstGeom>
        </p:spPr>
        <p:txBody>
          <a:bodyPr wrap="square">
            <a:spAutoFit/>
          </a:bodyPr>
          <a:lstStyle/>
          <a:p>
            <a:pPr lvl="0"/>
            <a:r>
              <a:rPr lang="en-GB" dirty="0">
                <a:solidFill>
                  <a:srgbClr val="000000"/>
                </a:solidFill>
                <a:latin typeface="system-ui"/>
              </a:rPr>
              <a:t>By this </a:t>
            </a:r>
            <a:r>
              <a:rPr lang="en-GB" b="1" dirty="0">
                <a:solidFill>
                  <a:srgbClr val="000000"/>
                </a:solidFill>
                <a:latin typeface="system-ui"/>
              </a:rPr>
              <a:t>God’s love </a:t>
            </a:r>
            <a:r>
              <a:rPr lang="en-GB" dirty="0">
                <a:solidFill>
                  <a:srgbClr val="000000"/>
                </a:solidFill>
                <a:latin typeface="system-ui"/>
              </a:rPr>
              <a:t>was revealed in us, that God has sent his one and only Son into the world that we might live through him. In this is love, not that we loved </a:t>
            </a:r>
            <a:r>
              <a:rPr lang="en-GB" b="1" dirty="0">
                <a:solidFill>
                  <a:srgbClr val="000000"/>
                </a:solidFill>
                <a:latin typeface="system-ui"/>
              </a:rPr>
              <a:t>God,</a:t>
            </a:r>
            <a:r>
              <a:rPr lang="en-GB" dirty="0">
                <a:solidFill>
                  <a:srgbClr val="000000"/>
                </a:solidFill>
                <a:latin typeface="system-ui"/>
              </a:rPr>
              <a:t> but that he</a:t>
            </a:r>
            <a:r>
              <a:rPr lang="en-GB" b="1" dirty="0">
                <a:solidFill>
                  <a:srgbClr val="000000"/>
                </a:solidFill>
                <a:latin typeface="system-ui"/>
              </a:rPr>
              <a:t> loved us, and sent his Son as the atoning sacrifice [propitiation] for our sins</a:t>
            </a:r>
            <a:r>
              <a:rPr lang="en-GB" dirty="0">
                <a:solidFill>
                  <a:srgbClr val="000000"/>
                </a:solidFill>
                <a:latin typeface="system-ui"/>
              </a:rPr>
              <a:t>. 1John 4:9-10</a:t>
            </a:r>
            <a:endParaRPr lang="en-GB" dirty="0">
              <a:solidFill>
                <a:prstClr val="black"/>
              </a:solidFill>
            </a:endParaRPr>
          </a:p>
        </p:txBody>
      </p:sp>
      <p:sp>
        <p:nvSpPr>
          <p:cNvPr id="6" name="TextBox 5"/>
          <p:cNvSpPr txBox="1"/>
          <p:nvPr/>
        </p:nvSpPr>
        <p:spPr>
          <a:xfrm>
            <a:off x="1604211" y="6144126"/>
            <a:ext cx="5089663" cy="461665"/>
          </a:xfrm>
          <a:prstGeom prst="rect">
            <a:avLst/>
          </a:prstGeom>
          <a:noFill/>
        </p:spPr>
        <p:txBody>
          <a:bodyPr wrap="none" rtlCol="0">
            <a:spAutoFit/>
          </a:bodyPr>
          <a:lstStyle/>
          <a:p>
            <a:r>
              <a:rPr lang="en-GB" sz="2400" b="1" dirty="0" smtClean="0"/>
              <a:t>The Father, the Son and the Holy Spirit</a:t>
            </a:r>
            <a:endParaRPr lang="en-GB" sz="2400" b="1" dirty="0"/>
          </a:p>
        </p:txBody>
      </p:sp>
    </p:spTree>
    <p:extLst>
      <p:ext uri="{BB962C8B-B14F-4D97-AF65-F5344CB8AC3E}">
        <p14:creationId xmlns:p14="http://schemas.microsoft.com/office/powerpoint/2010/main" val="2649881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3083" y="902771"/>
            <a:ext cx="8357937" cy="2308324"/>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And Moses went up to God, and the </a:t>
            </a:r>
            <a:r>
              <a:rPr lang="en-GB" cap="small" dirty="0">
                <a:solidFill>
                  <a:srgbClr val="000000"/>
                </a:solidFill>
                <a:latin typeface="system-ui"/>
              </a:rPr>
              <a:t>Lord</a:t>
            </a:r>
            <a:r>
              <a:rPr lang="en-GB" dirty="0">
                <a:solidFill>
                  <a:srgbClr val="000000"/>
                </a:solidFill>
                <a:latin typeface="system-ui"/>
              </a:rPr>
              <a:t> called to him out of the mountain, saying, “Thus you shall </a:t>
            </a:r>
            <a:r>
              <a:rPr lang="en-GB" b="1" dirty="0">
                <a:solidFill>
                  <a:srgbClr val="000000"/>
                </a:solidFill>
                <a:latin typeface="system-ui"/>
              </a:rPr>
              <a:t>say to the house of Jacob, and tell the people of Israel</a:t>
            </a:r>
            <a:r>
              <a:rPr lang="en-GB" dirty="0">
                <a:solidFill>
                  <a:srgbClr val="000000"/>
                </a:solidFill>
                <a:latin typeface="system-ui"/>
              </a:rPr>
              <a:t>: </a:t>
            </a:r>
            <a:r>
              <a:rPr lang="en-GB" dirty="0" smtClean="0">
                <a:solidFill>
                  <a:srgbClr val="000000"/>
                </a:solidFill>
                <a:latin typeface="system-ui"/>
              </a:rPr>
              <a:t>You </a:t>
            </a:r>
            <a:r>
              <a:rPr lang="en-GB" dirty="0">
                <a:solidFill>
                  <a:srgbClr val="000000"/>
                </a:solidFill>
                <a:latin typeface="system-ui"/>
              </a:rPr>
              <a:t>have seen what I did to the Egyptians, and how I bore you on eagles’ wings and brought you to myself. </a:t>
            </a:r>
            <a:r>
              <a:rPr lang="en-GB" dirty="0" smtClean="0">
                <a:solidFill>
                  <a:srgbClr val="000000"/>
                </a:solidFill>
                <a:latin typeface="system-ui"/>
              </a:rPr>
              <a:t>Now </a:t>
            </a:r>
            <a:r>
              <a:rPr lang="en-GB" dirty="0">
                <a:solidFill>
                  <a:srgbClr val="000000"/>
                </a:solidFill>
                <a:latin typeface="system-ui"/>
              </a:rPr>
              <a:t>therefore, if you will obey my voice and keep my covenant, you shall be my own possession among all peoples; for all the earth is mine, </a:t>
            </a:r>
            <a:r>
              <a:rPr lang="en-GB" dirty="0" smtClean="0">
                <a:solidFill>
                  <a:srgbClr val="000000"/>
                </a:solidFill>
                <a:latin typeface="system-ui"/>
              </a:rPr>
              <a:t>and </a:t>
            </a:r>
            <a:r>
              <a:rPr lang="en-GB" b="1" dirty="0">
                <a:solidFill>
                  <a:srgbClr val="000000"/>
                </a:solidFill>
                <a:latin typeface="system-ui"/>
              </a:rPr>
              <a:t>you shall be to me a kingdom of priests and a holy nation.</a:t>
            </a:r>
            <a:r>
              <a:rPr lang="en-GB" dirty="0">
                <a:solidFill>
                  <a:srgbClr val="000000"/>
                </a:solidFill>
                <a:latin typeface="system-ui"/>
              </a:rPr>
              <a:t> These are </a:t>
            </a:r>
            <a:r>
              <a:rPr lang="en-GB" dirty="0" smtClean="0">
                <a:solidFill>
                  <a:srgbClr val="000000"/>
                </a:solidFill>
                <a:latin typeface="system-ui"/>
              </a:rPr>
              <a:t>the </a:t>
            </a:r>
            <a:r>
              <a:rPr lang="en-GB" dirty="0">
                <a:solidFill>
                  <a:srgbClr val="000000"/>
                </a:solidFill>
                <a:latin typeface="system-ui"/>
              </a:rPr>
              <a:t>words which you shall speak to the children of Israel</a:t>
            </a:r>
            <a:r>
              <a:rPr lang="en-GB" dirty="0" smtClean="0">
                <a:solidFill>
                  <a:srgbClr val="000000"/>
                </a:solidFill>
                <a:latin typeface="system-ui"/>
              </a:rPr>
              <a:t>.” </a:t>
            </a:r>
            <a:r>
              <a:rPr lang="en-GB" dirty="0" smtClean="0">
                <a:solidFill>
                  <a:srgbClr val="000000"/>
                </a:solidFill>
                <a:latin typeface="system-ui"/>
              </a:rPr>
              <a:t>Exodus </a:t>
            </a:r>
            <a:r>
              <a:rPr lang="en-GB" dirty="0">
                <a:solidFill>
                  <a:srgbClr val="000000"/>
                </a:solidFill>
                <a:latin typeface="system-ui"/>
              </a:rPr>
              <a:t>19: </a:t>
            </a:r>
            <a:r>
              <a:rPr lang="en-GB" dirty="0" smtClean="0">
                <a:solidFill>
                  <a:srgbClr val="000000"/>
                </a:solidFill>
                <a:latin typeface="system-ui"/>
              </a:rPr>
              <a:t>3-6</a:t>
            </a:r>
            <a:endParaRPr lang="en-GB" dirty="0"/>
          </a:p>
        </p:txBody>
      </p:sp>
      <p:sp>
        <p:nvSpPr>
          <p:cNvPr id="3" name="Rectangle 2"/>
          <p:cNvSpPr/>
          <p:nvPr/>
        </p:nvSpPr>
        <p:spPr>
          <a:xfrm>
            <a:off x="413083" y="3276055"/>
            <a:ext cx="8253663" cy="1754326"/>
          </a:xfrm>
          <a:prstGeom prst="rect">
            <a:avLst/>
          </a:prstGeom>
        </p:spPr>
        <p:txBody>
          <a:bodyPr wrap="square">
            <a:spAutoFit/>
          </a:bodyPr>
          <a:lstStyle/>
          <a:p>
            <a:pPr lvl="0"/>
            <a:r>
              <a:rPr lang="en-GB" dirty="0">
                <a:solidFill>
                  <a:srgbClr val="000000"/>
                </a:solidFill>
                <a:latin typeface="system-ui"/>
              </a:rPr>
              <a:t>But one of them, </a:t>
            </a:r>
            <a:r>
              <a:rPr lang="en-GB" b="1" dirty="0" err="1">
                <a:solidFill>
                  <a:srgbClr val="000000"/>
                </a:solidFill>
                <a:latin typeface="system-ui"/>
              </a:rPr>
              <a:t>Ca′iaphas</a:t>
            </a:r>
            <a:r>
              <a:rPr lang="en-GB" dirty="0">
                <a:solidFill>
                  <a:srgbClr val="000000"/>
                </a:solidFill>
                <a:latin typeface="system-ui"/>
              </a:rPr>
              <a:t>, who was high priest that year, said  …</a:t>
            </a:r>
            <a:r>
              <a:rPr lang="en-GB" b="1" baseline="30000" dirty="0">
                <a:solidFill>
                  <a:srgbClr val="000000"/>
                </a:solidFill>
                <a:latin typeface="system-ui"/>
              </a:rPr>
              <a:t> </a:t>
            </a:r>
            <a:r>
              <a:rPr lang="en-GB" dirty="0">
                <a:solidFill>
                  <a:srgbClr val="000000"/>
                </a:solidFill>
                <a:latin typeface="system-ui"/>
              </a:rPr>
              <a:t>you do not understand that it is expedient for you that one man should die for the people, and that the whole nation should not perish.” </a:t>
            </a:r>
            <a:r>
              <a:rPr lang="en-GB" b="1" baseline="30000" dirty="0">
                <a:solidFill>
                  <a:srgbClr val="000000"/>
                </a:solidFill>
                <a:latin typeface="system-ui"/>
              </a:rPr>
              <a:t>…</a:t>
            </a:r>
            <a:r>
              <a:rPr lang="en-GB" dirty="0">
                <a:solidFill>
                  <a:srgbClr val="000000"/>
                </a:solidFill>
                <a:latin typeface="system-ui"/>
              </a:rPr>
              <a:t> </a:t>
            </a:r>
            <a:r>
              <a:rPr lang="en-GB" b="1" dirty="0">
                <a:solidFill>
                  <a:srgbClr val="000000"/>
                </a:solidFill>
                <a:latin typeface="system-ui"/>
              </a:rPr>
              <a:t>being high priest that year he prophesied that Jesus should die for the nation, and not for the nation only, but to gather into one the children of God who are scattered abroad</a:t>
            </a:r>
            <a:r>
              <a:rPr lang="en-GB" dirty="0">
                <a:solidFill>
                  <a:srgbClr val="000000"/>
                </a:solidFill>
                <a:latin typeface="system-ui"/>
              </a:rPr>
              <a:t>. John 11: 49-52</a:t>
            </a:r>
            <a:endParaRPr lang="en-GB" dirty="0">
              <a:solidFill>
                <a:prstClr val="black"/>
              </a:solidFill>
            </a:endParaRPr>
          </a:p>
        </p:txBody>
      </p:sp>
      <p:sp>
        <p:nvSpPr>
          <p:cNvPr id="4" name="Rectangle 3"/>
          <p:cNvSpPr/>
          <p:nvPr/>
        </p:nvSpPr>
        <p:spPr>
          <a:xfrm>
            <a:off x="481262" y="5095341"/>
            <a:ext cx="7251031" cy="646331"/>
          </a:xfrm>
          <a:prstGeom prst="rect">
            <a:avLst/>
          </a:prstGeom>
        </p:spPr>
        <p:txBody>
          <a:bodyPr wrap="square">
            <a:spAutoFit/>
          </a:bodyPr>
          <a:lstStyle/>
          <a:p>
            <a:pPr lvl="0"/>
            <a:r>
              <a:rPr lang="en-GB" b="1" dirty="0">
                <a:solidFill>
                  <a:srgbClr val="000000"/>
                </a:solidFill>
                <a:latin typeface="system-ui"/>
              </a:rPr>
              <a:t>The chief priests </a:t>
            </a:r>
            <a:r>
              <a:rPr lang="en-GB" dirty="0">
                <a:solidFill>
                  <a:srgbClr val="000000"/>
                </a:solidFill>
                <a:latin typeface="system-ui"/>
              </a:rPr>
              <a:t>answered, “We have no king but Caesar.” Then he </a:t>
            </a:r>
            <a:r>
              <a:rPr lang="en-GB" b="1" dirty="0">
                <a:solidFill>
                  <a:srgbClr val="000000"/>
                </a:solidFill>
                <a:latin typeface="system-ui"/>
              </a:rPr>
              <a:t>[Pilate] handed him over to them to be crucified. </a:t>
            </a:r>
            <a:r>
              <a:rPr lang="en-GB" dirty="0">
                <a:solidFill>
                  <a:srgbClr val="000000"/>
                </a:solidFill>
                <a:latin typeface="system-ui"/>
              </a:rPr>
              <a:t>John 19: </a:t>
            </a:r>
            <a:r>
              <a:rPr lang="en-GB" dirty="0" smtClean="0">
                <a:solidFill>
                  <a:srgbClr val="000000"/>
                </a:solidFill>
                <a:latin typeface="system-ui"/>
              </a:rPr>
              <a:t>15 -</a:t>
            </a:r>
            <a:r>
              <a:rPr lang="en-GB" dirty="0">
                <a:solidFill>
                  <a:srgbClr val="000000"/>
                </a:solidFill>
                <a:latin typeface="system-ui"/>
              </a:rPr>
              <a:t>16</a:t>
            </a:r>
            <a:endParaRPr lang="en-GB" dirty="0">
              <a:solidFill>
                <a:prstClr val="black"/>
              </a:solidFill>
            </a:endParaRPr>
          </a:p>
        </p:txBody>
      </p:sp>
      <p:sp>
        <p:nvSpPr>
          <p:cNvPr id="5" name="TextBox 4"/>
          <p:cNvSpPr txBox="1"/>
          <p:nvPr/>
        </p:nvSpPr>
        <p:spPr>
          <a:xfrm>
            <a:off x="1379620" y="223746"/>
            <a:ext cx="4301690" cy="461665"/>
          </a:xfrm>
          <a:prstGeom prst="rect">
            <a:avLst/>
          </a:prstGeom>
          <a:noFill/>
        </p:spPr>
        <p:txBody>
          <a:bodyPr wrap="none" rtlCol="0">
            <a:spAutoFit/>
          </a:bodyPr>
          <a:lstStyle/>
          <a:p>
            <a:r>
              <a:rPr lang="en-GB" sz="2400" b="1" dirty="0" smtClean="0"/>
              <a:t>Who presented the sin offering?</a:t>
            </a:r>
            <a:endParaRPr lang="en-GB" sz="2400" b="1" dirty="0"/>
          </a:p>
        </p:txBody>
      </p:sp>
      <p:sp>
        <p:nvSpPr>
          <p:cNvPr id="6" name="TextBox 5"/>
          <p:cNvSpPr txBox="1"/>
          <p:nvPr/>
        </p:nvSpPr>
        <p:spPr>
          <a:xfrm>
            <a:off x="2580595" y="5887453"/>
            <a:ext cx="2611677" cy="461665"/>
          </a:xfrm>
          <a:prstGeom prst="rect">
            <a:avLst/>
          </a:prstGeom>
          <a:noFill/>
        </p:spPr>
        <p:txBody>
          <a:bodyPr wrap="none" rtlCol="0">
            <a:spAutoFit/>
          </a:bodyPr>
          <a:lstStyle/>
          <a:p>
            <a:r>
              <a:rPr lang="en-GB" sz="2400" b="1" dirty="0" smtClean="0"/>
              <a:t>The Priestly Nation</a:t>
            </a:r>
            <a:endParaRPr lang="en-GB" sz="2400" b="1" dirty="0"/>
          </a:p>
        </p:txBody>
      </p:sp>
    </p:spTree>
    <p:extLst>
      <p:ext uri="{BB962C8B-B14F-4D97-AF65-F5344CB8AC3E}">
        <p14:creationId xmlns:p14="http://schemas.microsoft.com/office/powerpoint/2010/main" val="3825844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4849" y="641711"/>
            <a:ext cx="2668616" cy="523220"/>
          </a:xfrm>
          <a:prstGeom prst="rect">
            <a:avLst/>
          </a:prstGeom>
          <a:noFill/>
        </p:spPr>
        <p:txBody>
          <a:bodyPr wrap="none" rtlCol="0">
            <a:spAutoFit/>
          </a:bodyPr>
          <a:lstStyle/>
          <a:p>
            <a:r>
              <a:rPr lang="en-GB" sz="2800" b="1" dirty="0" smtClean="0"/>
              <a:t>Were </a:t>
            </a:r>
            <a:r>
              <a:rPr lang="en-GB" sz="2800" b="1" u="sng" dirty="0" smtClean="0"/>
              <a:t>you</a:t>
            </a:r>
            <a:r>
              <a:rPr lang="en-GB" sz="2800" b="1" dirty="0" smtClean="0"/>
              <a:t> there?</a:t>
            </a:r>
            <a:endParaRPr lang="en-GB" sz="2800" b="1" dirty="0"/>
          </a:p>
        </p:txBody>
      </p:sp>
      <p:sp>
        <p:nvSpPr>
          <p:cNvPr id="3" name="Rectangle 2"/>
          <p:cNvSpPr/>
          <p:nvPr/>
        </p:nvSpPr>
        <p:spPr>
          <a:xfrm>
            <a:off x="441157" y="2384715"/>
            <a:ext cx="8059541" cy="646331"/>
          </a:xfrm>
          <a:prstGeom prst="rect">
            <a:avLst/>
          </a:prstGeom>
        </p:spPr>
        <p:txBody>
          <a:bodyPr wrap="square">
            <a:spAutoFit/>
          </a:bodyPr>
          <a:lstStyle/>
          <a:p>
            <a:pPr lvl="0"/>
            <a:r>
              <a:rPr lang="en-GB" dirty="0" smtClean="0">
                <a:solidFill>
                  <a:srgbClr val="000000"/>
                </a:solidFill>
                <a:latin typeface="system-ui"/>
              </a:rPr>
              <a:t>“My </a:t>
            </a:r>
            <a:r>
              <a:rPr lang="en-GB" dirty="0">
                <a:solidFill>
                  <a:srgbClr val="000000"/>
                </a:solidFill>
                <a:latin typeface="system-ui"/>
              </a:rPr>
              <a:t>righteous servant will </a:t>
            </a:r>
            <a:r>
              <a:rPr lang="en-GB" b="1" dirty="0">
                <a:solidFill>
                  <a:srgbClr val="000000"/>
                </a:solidFill>
                <a:latin typeface="system-ui"/>
              </a:rPr>
              <a:t>justify many </a:t>
            </a:r>
            <a:r>
              <a:rPr lang="en-GB" dirty="0">
                <a:solidFill>
                  <a:srgbClr val="000000"/>
                </a:solidFill>
                <a:latin typeface="system-ui"/>
              </a:rPr>
              <a:t>by the knowledge of </a:t>
            </a:r>
            <a:r>
              <a:rPr lang="en-GB" dirty="0" smtClean="0">
                <a:solidFill>
                  <a:srgbClr val="000000"/>
                </a:solidFill>
                <a:latin typeface="system-ui"/>
              </a:rPr>
              <a:t>[in relationship with] himself</a:t>
            </a:r>
            <a:r>
              <a:rPr lang="en-GB" dirty="0">
                <a:solidFill>
                  <a:srgbClr val="000000"/>
                </a:solidFill>
                <a:latin typeface="system-ui"/>
              </a:rPr>
              <a:t>,</a:t>
            </a:r>
            <a:r>
              <a:rPr lang="en-GB" dirty="0">
                <a:solidFill>
                  <a:prstClr val="black"/>
                </a:solidFill>
              </a:rPr>
              <a:t> </a:t>
            </a:r>
            <a:r>
              <a:rPr lang="en-GB" b="1" dirty="0" smtClean="0">
                <a:solidFill>
                  <a:srgbClr val="000000"/>
                </a:solidFill>
                <a:latin typeface="system-ui"/>
              </a:rPr>
              <a:t>bearing </a:t>
            </a:r>
            <a:r>
              <a:rPr lang="en-GB" b="1" dirty="0">
                <a:solidFill>
                  <a:srgbClr val="000000"/>
                </a:solidFill>
                <a:latin typeface="system-ui"/>
              </a:rPr>
              <a:t>their iniquities</a:t>
            </a:r>
            <a:r>
              <a:rPr lang="en-GB" b="1" dirty="0" smtClean="0">
                <a:solidFill>
                  <a:srgbClr val="000000"/>
                </a:solidFill>
                <a:latin typeface="system-ui"/>
              </a:rPr>
              <a:t>.”</a:t>
            </a:r>
            <a:r>
              <a:rPr lang="en-GB" dirty="0" smtClean="0">
                <a:solidFill>
                  <a:srgbClr val="000000"/>
                </a:solidFill>
                <a:latin typeface="system-ui"/>
              </a:rPr>
              <a:t> Isaiah 53:11</a:t>
            </a:r>
            <a:endParaRPr lang="en-GB" dirty="0">
              <a:solidFill>
                <a:prstClr val="black"/>
              </a:solidFill>
            </a:endParaRPr>
          </a:p>
        </p:txBody>
      </p:sp>
      <p:sp>
        <p:nvSpPr>
          <p:cNvPr id="4" name="Rectangle 3"/>
          <p:cNvSpPr/>
          <p:nvPr/>
        </p:nvSpPr>
        <p:spPr>
          <a:xfrm>
            <a:off x="505326" y="1484088"/>
            <a:ext cx="6096000" cy="646331"/>
          </a:xfrm>
          <a:prstGeom prst="rect">
            <a:avLst/>
          </a:prstGeom>
        </p:spPr>
        <p:txBody>
          <a:bodyPr>
            <a:spAutoFit/>
          </a:bodyPr>
          <a:lstStyle/>
          <a:p>
            <a:pPr lvl="0"/>
            <a:r>
              <a:rPr lang="en-GB" b="1" dirty="0">
                <a:solidFill>
                  <a:srgbClr val="000000"/>
                </a:solidFill>
                <a:latin typeface="system-ui"/>
              </a:rPr>
              <a:t>Everyone</a:t>
            </a:r>
            <a:r>
              <a:rPr lang="en-GB" dirty="0">
                <a:solidFill>
                  <a:srgbClr val="000000"/>
                </a:solidFill>
                <a:latin typeface="system-ui"/>
              </a:rPr>
              <a:t> has turned to his </a:t>
            </a:r>
            <a:r>
              <a:rPr lang="en-GB" b="1" dirty="0">
                <a:solidFill>
                  <a:srgbClr val="000000"/>
                </a:solidFill>
                <a:latin typeface="system-ui"/>
              </a:rPr>
              <a:t>own</a:t>
            </a:r>
            <a:r>
              <a:rPr lang="en-GB" dirty="0">
                <a:solidFill>
                  <a:srgbClr val="000000"/>
                </a:solidFill>
                <a:latin typeface="system-ui"/>
              </a:rPr>
              <a:t> </a:t>
            </a:r>
            <a:r>
              <a:rPr lang="en-GB" dirty="0" smtClean="0">
                <a:solidFill>
                  <a:srgbClr val="000000"/>
                </a:solidFill>
                <a:latin typeface="system-ui"/>
              </a:rPr>
              <a:t>way; </a:t>
            </a:r>
            <a:r>
              <a:rPr lang="en-GB" b="1" dirty="0" smtClean="0">
                <a:solidFill>
                  <a:srgbClr val="000000"/>
                </a:solidFill>
                <a:latin typeface="system-ui"/>
              </a:rPr>
              <a:t>and </a:t>
            </a:r>
            <a:r>
              <a:rPr lang="en-GB" b="1" dirty="0">
                <a:solidFill>
                  <a:srgbClr val="000000"/>
                </a:solidFill>
                <a:latin typeface="system-ui"/>
              </a:rPr>
              <a:t>Yahweh has laid on him the iniquity of us all</a:t>
            </a:r>
            <a:r>
              <a:rPr lang="en-GB" dirty="0" smtClean="0">
                <a:solidFill>
                  <a:srgbClr val="000000"/>
                </a:solidFill>
                <a:latin typeface="system-ui"/>
              </a:rPr>
              <a:t>. Isaiah 53: 6</a:t>
            </a:r>
            <a:endParaRPr lang="en-GB" dirty="0">
              <a:solidFill>
                <a:srgbClr val="000000"/>
              </a:solidFill>
              <a:latin typeface="system-ui"/>
            </a:endParaRPr>
          </a:p>
        </p:txBody>
      </p:sp>
      <p:sp>
        <p:nvSpPr>
          <p:cNvPr id="5" name="Rectangle 4"/>
          <p:cNvSpPr/>
          <p:nvPr/>
        </p:nvSpPr>
        <p:spPr>
          <a:xfrm>
            <a:off x="441157" y="3350203"/>
            <a:ext cx="8470232" cy="923330"/>
          </a:xfrm>
          <a:prstGeom prst="rect">
            <a:avLst/>
          </a:prstGeom>
        </p:spPr>
        <p:txBody>
          <a:bodyPr wrap="square">
            <a:spAutoFit/>
          </a:bodyPr>
          <a:lstStyle/>
          <a:p>
            <a:r>
              <a:rPr lang="en-GB" dirty="0">
                <a:solidFill>
                  <a:srgbClr val="000000"/>
                </a:solidFill>
                <a:latin typeface="system-ui"/>
              </a:rPr>
              <a:t>Therefore he is the mediator of a new covenant, so that those who are called may receive the promised eternal inheritance, since </a:t>
            </a:r>
            <a:r>
              <a:rPr lang="en-GB" b="1" dirty="0">
                <a:solidFill>
                  <a:srgbClr val="000000"/>
                </a:solidFill>
                <a:latin typeface="system-ui"/>
              </a:rPr>
              <a:t>a death has occurred which redeems them from the transgressions under the first covenant</a:t>
            </a:r>
            <a:r>
              <a:rPr lang="en-GB" b="1" dirty="0" smtClean="0">
                <a:solidFill>
                  <a:srgbClr val="000000"/>
                </a:solidFill>
                <a:latin typeface="system-ui"/>
              </a:rPr>
              <a:t>. </a:t>
            </a:r>
            <a:r>
              <a:rPr lang="en-GB" dirty="0" smtClean="0">
                <a:solidFill>
                  <a:srgbClr val="000000"/>
                </a:solidFill>
                <a:latin typeface="system-ui"/>
              </a:rPr>
              <a:t>Heb. 9:15</a:t>
            </a:r>
            <a:endParaRPr lang="en-GB" dirty="0"/>
          </a:p>
        </p:txBody>
      </p:sp>
      <p:sp>
        <p:nvSpPr>
          <p:cNvPr id="6" name="Rectangle 5"/>
          <p:cNvSpPr/>
          <p:nvPr/>
        </p:nvSpPr>
        <p:spPr>
          <a:xfrm>
            <a:off x="441157" y="4364229"/>
            <a:ext cx="8372362" cy="923330"/>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And </a:t>
            </a:r>
            <a:r>
              <a:rPr lang="en-GB" b="1" dirty="0">
                <a:solidFill>
                  <a:srgbClr val="000000"/>
                </a:solidFill>
                <a:latin typeface="system-ui"/>
              </a:rPr>
              <a:t>all these, though well attested by their faith</a:t>
            </a:r>
            <a:r>
              <a:rPr lang="en-GB" dirty="0">
                <a:solidFill>
                  <a:srgbClr val="000000"/>
                </a:solidFill>
                <a:latin typeface="system-ui"/>
              </a:rPr>
              <a:t>, did not receive what was promised, </a:t>
            </a:r>
            <a:r>
              <a:rPr lang="en-GB" b="1" baseline="30000" dirty="0">
                <a:solidFill>
                  <a:srgbClr val="000000"/>
                </a:solidFill>
                <a:latin typeface="system-ui"/>
              </a:rPr>
              <a:t> </a:t>
            </a:r>
            <a:r>
              <a:rPr lang="en-GB" dirty="0">
                <a:solidFill>
                  <a:srgbClr val="000000"/>
                </a:solidFill>
                <a:latin typeface="system-ui"/>
              </a:rPr>
              <a:t>since God had foreseen something better for us, that apart from us they should not be made perfect</a:t>
            </a:r>
            <a:r>
              <a:rPr lang="en-GB" dirty="0" smtClean="0">
                <a:solidFill>
                  <a:srgbClr val="000000"/>
                </a:solidFill>
                <a:latin typeface="system-ui"/>
              </a:rPr>
              <a:t>. Heb. 11:39-40</a:t>
            </a:r>
            <a:endParaRPr lang="en-GB" dirty="0"/>
          </a:p>
        </p:txBody>
      </p:sp>
      <p:sp>
        <p:nvSpPr>
          <p:cNvPr id="7" name="TextBox 6"/>
          <p:cNvSpPr txBox="1"/>
          <p:nvPr/>
        </p:nvSpPr>
        <p:spPr>
          <a:xfrm>
            <a:off x="1058780" y="5606716"/>
            <a:ext cx="5759115" cy="461665"/>
          </a:xfrm>
          <a:prstGeom prst="rect">
            <a:avLst/>
          </a:prstGeom>
          <a:noFill/>
        </p:spPr>
        <p:txBody>
          <a:bodyPr wrap="square" rtlCol="0">
            <a:spAutoFit/>
          </a:bodyPr>
          <a:lstStyle/>
          <a:p>
            <a:r>
              <a:rPr lang="en-GB" dirty="0" smtClean="0"/>
              <a:t> </a:t>
            </a:r>
            <a:r>
              <a:rPr lang="en-GB" sz="2400" b="1" dirty="0" smtClean="0"/>
              <a:t>We were all there - Past Present and Future</a:t>
            </a:r>
            <a:endParaRPr lang="en-GB" sz="2400" b="1" dirty="0"/>
          </a:p>
        </p:txBody>
      </p:sp>
    </p:spTree>
    <p:extLst>
      <p:ext uri="{BB962C8B-B14F-4D97-AF65-F5344CB8AC3E}">
        <p14:creationId xmlns:p14="http://schemas.microsoft.com/office/powerpoint/2010/main" val="1531863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6226" y="1144945"/>
            <a:ext cx="5249899" cy="461665"/>
          </a:xfrm>
          <a:prstGeom prst="rect">
            <a:avLst/>
          </a:prstGeom>
          <a:noFill/>
        </p:spPr>
        <p:txBody>
          <a:bodyPr wrap="none" rtlCol="0">
            <a:spAutoFit/>
          </a:bodyPr>
          <a:lstStyle/>
          <a:p>
            <a:r>
              <a:rPr lang="en-GB" sz="2400" b="1" dirty="0" smtClean="0"/>
              <a:t>Seeing the </a:t>
            </a:r>
            <a:r>
              <a:rPr lang="en-GB" sz="2400" b="1" dirty="0" smtClean="0"/>
              <a:t>physical and visible suffering</a:t>
            </a:r>
            <a:endParaRPr lang="en-GB" sz="2400" b="1" dirty="0"/>
          </a:p>
        </p:txBody>
      </p:sp>
      <p:sp>
        <p:nvSpPr>
          <p:cNvPr id="3" name="TextBox 2"/>
          <p:cNvSpPr txBox="1"/>
          <p:nvPr/>
        </p:nvSpPr>
        <p:spPr>
          <a:xfrm>
            <a:off x="2229853" y="1058779"/>
            <a:ext cx="184731" cy="646331"/>
          </a:xfrm>
          <a:prstGeom prst="rect">
            <a:avLst/>
          </a:prstGeom>
          <a:noFill/>
        </p:spPr>
        <p:txBody>
          <a:bodyPr wrap="none" rtlCol="0">
            <a:spAutoFit/>
          </a:bodyPr>
          <a:lstStyle/>
          <a:p>
            <a:endParaRPr lang="en-GB" dirty="0" smtClean="0"/>
          </a:p>
          <a:p>
            <a:endParaRPr lang="en-GB" dirty="0"/>
          </a:p>
        </p:txBody>
      </p:sp>
      <p:sp>
        <p:nvSpPr>
          <p:cNvPr id="4" name="TextBox 3"/>
          <p:cNvSpPr txBox="1"/>
          <p:nvPr/>
        </p:nvSpPr>
        <p:spPr>
          <a:xfrm>
            <a:off x="1997242" y="493931"/>
            <a:ext cx="3324949" cy="523220"/>
          </a:xfrm>
          <a:prstGeom prst="rect">
            <a:avLst/>
          </a:prstGeom>
          <a:noFill/>
        </p:spPr>
        <p:txBody>
          <a:bodyPr wrap="none" rtlCol="0">
            <a:spAutoFit/>
          </a:bodyPr>
          <a:lstStyle/>
          <a:p>
            <a:r>
              <a:rPr lang="en-GB" sz="2800" b="1" dirty="0" smtClean="0"/>
              <a:t>Standing at the Cross</a:t>
            </a:r>
            <a:endParaRPr lang="en-GB" sz="2800" b="1" dirty="0"/>
          </a:p>
        </p:txBody>
      </p:sp>
      <p:sp>
        <p:nvSpPr>
          <p:cNvPr id="5" name="TextBox 4"/>
          <p:cNvSpPr txBox="1"/>
          <p:nvPr/>
        </p:nvSpPr>
        <p:spPr>
          <a:xfrm>
            <a:off x="1692443" y="1835081"/>
            <a:ext cx="3784498" cy="2031325"/>
          </a:xfrm>
          <a:prstGeom prst="rect">
            <a:avLst/>
          </a:prstGeom>
          <a:noFill/>
        </p:spPr>
        <p:txBody>
          <a:bodyPr wrap="none" rtlCol="0">
            <a:spAutoFit/>
          </a:bodyPr>
          <a:lstStyle/>
          <a:p>
            <a:pPr marL="285750" indent="-285750">
              <a:buFont typeface="Arial" panose="020B0604020202020204" pitchFamily="34" charset="0"/>
              <a:buChar char="•"/>
            </a:pPr>
            <a:r>
              <a:rPr lang="en-GB" dirty="0" smtClean="0"/>
              <a:t>Horrendous pain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Shameful exposure</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A </a:t>
            </a:r>
            <a:r>
              <a:rPr lang="en-GB" dirty="0"/>
              <a:t>torrent of abuse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Gracious and compassionate words</a:t>
            </a:r>
            <a:endParaRPr lang="en-GB" dirty="0"/>
          </a:p>
        </p:txBody>
      </p:sp>
      <p:sp>
        <p:nvSpPr>
          <p:cNvPr id="6" name="TextBox 5"/>
          <p:cNvSpPr txBox="1"/>
          <p:nvPr/>
        </p:nvSpPr>
        <p:spPr>
          <a:xfrm>
            <a:off x="2696253" y="5380575"/>
            <a:ext cx="2440668" cy="400110"/>
          </a:xfrm>
          <a:prstGeom prst="rect">
            <a:avLst/>
          </a:prstGeom>
          <a:noFill/>
        </p:spPr>
        <p:txBody>
          <a:bodyPr wrap="none" rtlCol="0">
            <a:spAutoFit/>
          </a:bodyPr>
          <a:lstStyle/>
          <a:p>
            <a:r>
              <a:rPr lang="en-GB" sz="2000" b="1" dirty="0" smtClean="0"/>
              <a:t>Yet, all in three hours</a:t>
            </a:r>
            <a:endParaRPr lang="en-GB" sz="2000" b="1" dirty="0"/>
          </a:p>
        </p:txBody>
      </p:sp>
      <p:sp>
        <p:nvSpPr>
          <p:cNvPr id="7" name="TextBox 6"/>
          <p:cNvSpPr txBox="1"/>
          <p:nvPr/>
        </p:nvSpPr>
        <p:spPr>
          <a:xfrm>
            <a:off x="439437" y="4323347"/>
            <a:ext cx="9538752" cy="923330"/>
          </a:xfrm>
          <a:prstGeom prst="rect">
            <a:avLst/>
          </a:prstGeom>
          <a:noFill/>
        </p:spPr>
        <p:txBody>
          <a:bodyPr wrap="square" rtlCol="0">
            <a:spAutoFit/>
          </a:bodyPr>
          <a:lstStyle/>
          <a:p>
            <a:r>
              <a:rPr lang="en-GB" b="1" dirty="0" smtClean="0"/>
              <a:t>Sin involves our human bodies so “</a:t>
            </a:r>
            <a:r>
              <a:rPr lang="en-GB" b="1" dirty="0" smtClean="0">
                <a:solidFill>
                  <a:srgbClr val="000000"/>
                </a:solidFill>
              </a:rPr>
              <a:t>He </a:t>
            </a:r>
            <a:r>
              <a:rPr lang="en-GB" b="1" dirty="0">
                <a:solidFill>
                  <a:srgbClr val="000000"/>
                </a:solidFill>
              </a:rPr>
              <a:t>himself</a:t>
            </a:r>
            <a:r>
              <a:rPr lang="en-GB" dirty="0">
                <a:solidFill>
                  <a:srgbClr val="000000"/>
                </a:solidFill>
              </a:rPr>
              <a:t> </a:t>
            </a:r>
            <a:r>
              <a:rPr lang="en-GB" b="1" dirty="0">
                <a:solidFill>
                  <a:srgbClr val="000000"/>
                </a:solidFill>
              </a:rPr>
              <a:t>bore</a:t>
            </a:r>
            <a:r>
              <a:rPr lang="en-GB" dirty="0">
                <a:solidFill>
                  <a:srgbClr val="000000"/>
                </a:solidFill>
              </a:rPr>
              <a:t> </a:t>
            </a:r>
            <a:r>
              <a:rPr lang="en-GB" b="1" dirty="0">
                <a:solidFill>
                  <a:srgbClr val="000000"/>
                </a:solidFill>
              </a:rPr>
              <a:t>our</a:t>
            </a:r>
            <a:r>
              <a:rPr lang="en-GB" dirty="0">
                <a:solidFill>
                  <a:srgbClr val="000000"/>
                </a:solidFill>
              </a:rPr>
              <a:t> </a:t>
            </a:r>
            <a:r>
              <a:rPr lang="en-GB" b="1" dirty="0">
                <a:solidFill>
                  <a:srgbClr val="000000"/>
                </a:solidFill>
              </a:rPr>
              <a:t>sins</a:t>
            </a:r>
            <a:r>
              <a:rPr lang="en-GB" dirty="0">
                <a:solidFill>
                  <a:srgbClr val="000000"/>
                </a:solidFill>
              </a:rPr>
              <a:t> </a:t>
            </a:r>
            <a:r>
              <a:rPr lang="en-GB" b="1" dirty="0" smtClean="0">
                <a:solidFill>
                  <a:srgbClr val="000000"/>
                </a:solidFill>
              </a:rPr>
              <a:t>in </a:t>
            </a:r>
            <a:r>
              <a:rPr lang="en-GB" b="1" dirty="0">
                <a:solidFill>
                  <a:srgbClr val="000000"/>
                </a:solidFill>
              </a:rPr>
              <a:t>his body</a:t>
            </a:r>
            <a:r>
              <a:rPr lang="en-GB" dirty="0">
                <a:solidFill>
                  <a:srgbClr val="000000"/>
                </a:solidFill>
              </a:rPr>
              <a:t> on the tree, that we </a:t>
            </a:r>
            <a:endParaRPr lang="en-GB" dirty="0" smtClean="0">
              <a:solidFill>
                <a:srgbClr val="000000"/>
              </a:solidFill>
            </a:endParaRPr>
          </a:p>
          <a:p>
            <a:r>
              <a:rPr lang="en-GB" dirty="0" smtClean="0">
                <a:solidFill>
                  <a:srgbClr val="000000"/>
                </a:solidFill>
              </a:rPr>
              <a:t>might </a:t>
            </a:r>
            <a:r>
              <a:rPr lang="en-GB" dirty="0">
                <a:solidFill>
                  <a:srgbClr val="000000"/>
                </a:solidFill>
              </a:rPr>
              <a:t>die to sin and live to </a:t>
            </a:r>
            <a:r>
              <a:rPr lang="en-GB" dirty="0" smtClean="0">
                <a:solidFill>
                  <a:srgbClr val="000000"/>
                </a:solidFill>
              </a:rPr>
              <a:t>righteousness. By </a:t>
            </a:r>
            <a:r>
              <a:rPr lang="en-GB" dirty="0">
                <a:solidFill>
                  <a:srgbClr val="000000"/>
                </a:solidFill>
              </a:rPr>
              <a:t>his wounds you have been </a:t>
            </a:r>
            <a:r>
              <a:rPr lang="en-GB" dirty="0" smtClean="0">
                <a:solidFill>
                  <a:srgbClr val="000000"/>
                </a:solidFill>
              </a:rPr>
              <a:t>healed”. 1Pet. 2 :24</a:t>
            </a:r>
            <a:endParaRPr lang="en-GB" dirty="0"/>
          </a:p>
          <a:p>
            <a:endParaRPr lang="en-GB" dirty="0"/>
          </a:p>
        </p:txBody>
      </p:sp>
    </p:spTree>
    <p:extLst>
      <p:ext uri="{BB962C8B-B14F-4D97-AF65-F5344CB8AC3E}">
        <p14:creationId xmlns:p14="http://schemas.microsoft.com/office/powerpoint/2010/main" val="2444959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2527" y="1130967"/>
            <a:ext cx="4229235" cy="461665"/>
          </a:xfrm>
          <a:prstGeom prst="rect">
            <a:avLst/>
          </a:prstGeom>
          <a:noFill/>
        </p:spPr>
        <p:txBody>
          <a:bodyPr wrap="none" rtlCol="0">
            <a:spAutoFit/>
          </a:bodyPr>
          <a:lstStyle/>
          <a:p>
            <a:r>
              <a:rPr lang="en-GB" sz="2400" b="1" dirty="0" smtClean="0"/>
              <a:t>Impenetrable spiritual </a:t>
            </a:r>
            <a:r>
              <a:rPr lang="en-GB" sz="2400" b="1" dirty="0" smtClean="0"/>
              <a:t>suffering</a:t>
            </a:r>
            <a:endParaRPr lang="en-GB" sz="2400" b="1" dirty="0"/>
          </a:p>
        </p:txBody>
      </p:sp>
      <p:sp>
        <p:nvSpPr>
          <p:cNvPr id="3" name="Rectangle 2"/>
          <p:cNvSpPr/>
          <p:nvPr/>
        </p:nvSpPr>
        <p:spPr>
          <a:xfrm>
            <a:off x="1770535" y="319916"/>
            <a:ext cx="3324949" cy="523220"/>
          </a:xfrm>
          <a:prstGeom prst="rect">
            <a:avLst/>
          </a:prstGeom>
        </p:spPr>
        <p:txBody>
          <a:bodyPr wrap="none">
            <a:spAutoFit/>
          </a:bodyPr>
          <a:lstStyle/>
          <a:p>
            <a:pPr lvl="0"/>
            <a:r>
              <a:rPr lang="en-GB" sz="2800" b="1" dirty="0">
                <a:solidFill>
                  <a:prstClr val="black"/>
                </a:solidFill>
              </a:rPr>
              <a:t>Standing at the Cross</a:t>
            </a:r>
            <a:endParaRPr lang="en-GB" sz="2800" b="1" dirty="0">
              <a:solidFill>
                <a:prstClr val="black"/>
              </a:solidFill>
            </a:endParaRPr>
          </a:p>
        </p:txBody>
      </p:sp>
      <p:sp>
        <p:nvSpPr>
          <p:cNvPr id="4" name="Rectangle 3"/>
          <p:cNvSpPr/>
          <p:nvPr/>
        </p:nvSpPr>
        <p:spPr>
          <a:xfrm>
            <a:off x="1252527" y="1880463"/>
            <a:ext cx="6096000" cy="646331"/>
          </a:xfrm>
          <a:prstGeom prst="rect">
            <a:avLst/>
          </a:prstGeom>
        </p:spPr>
        <p:txBody>
          <a:bodyPr>
            <a:spAutoFit/>
          </a:bodyPr>
          <a:lstStyle/>
          <a:p>
            <a:r>
              <a:rPr lang="en-GB" dirty="0">
                <a:solidFill>
                  <a:srgbClr val="000000"/>
                </a:solidFill>
                <a:latin typeface="system-ui"/>
              </a:rPr>
              <a:t>He was crushed for our iniquities.</a:t>
            </a:r>
            <a:r>
              <a:rPr lang="en-GB" dirty="0"/>
              <a:t/>
            </a:r>
            <a:br>
              <a:rPr lang="en-GB" dirty="0"/>
            </a:br>
            <a:r>
              <a:rPr lang="en-GB" dirty="0">
                <a:solidFill>
                  <a:srgbClr val="000000"/>
                </a:solidFill>
                <a:latin typeface="system-ui"/>
              </a:rPr>
              <a:t>The punishment that brought our peace was on him;</a:t>
            </a:r>
            <a:endParaRPr lang="en-GB" dirty="0"/>
          </a:p>
        </p:txBody>
      </p:sp>
      <p:sp>
        <p:nvSpPr>
          <p:cNvPr id="5" name="Rectangle 4"/>
          <p:cNvSpPr/>
          <p:nvPr/>
        </p:nvSpPr>
        <p:spPr>
          <a:xfrm>
            <a:off x="1252527" y="2814625"/>
            <a:ext cx="6096000" cy="646331"/>
          </a:xfrm>
          <a:prstGeom prst="rect">
            <a:avLst/>
          </a:prstGeom>
        </p:spPr>
        <p:txBody>
          <a:bodyPr>
            <a:spAutoFit/>
          </a:bodyPr>
          <a:lstStyle/>
          <a:p>
            <a:r>
              <a:rPr lang="en-GB" dirty="0">
                <a:solidFill>
                  <a:srgbClr val="000000"/>
                </a:solidFill>
                <a:latin typeface="system-ui"/>
              </a:rPr>
              <a:t>Yet it pleased Yahweh to bruise him.</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He has caused him to suffer.</a:t>
            </a:r>
            <a:endParaRPr lang="en-GB" dirty="0"/>
          </a:p>
        </p:txBody>
      </p:sp>
      <p:sp>
        <p:nvSpPr>
          <p:cNvPr id="6" name="Rectangle 5"/>
          <p:cNvSpPr/>
          <p:nvPr/>
        </p:nvSpPr>
        <p:spPr>
          <a:xfrm>
            <a:off x="1042737" y="3524526"/>
            <a:ext cx="6096000" cy="646331"/>
          </a:xfrm>
          <a:prstGeom prst="rect">
            <a:avLst/>
          </a:prstGeom>
        </p:spPr>
        <p:txBody>
          <a:bodyPr>
            <a:spAutoFit/>
          </a:bodyPr>
          <a:lstStyle/>
          <a:p>
            <a:r>
              <a:rPr lang="en-GB" dirty="0" smtClean="0">
                <a:solidFill>
                  <a:srgbClr val="000000"/>
                </a:solidFill>
                <a:latin typeface="system-ui"/>
              </a:rPr>
              <a:t>the </a:t>
            </a:r>
            <a:r>
              <a:rPr lang="en-GB" dirty="0">
                <a:solidFill>
                  <a:srgbClr val="000000"/>
                </a:solidFill>
                <a:latin typeface="system-ui"/>
              </a:rPr>
              <a:t>suffering of his soul,</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and he will bear their </a:t>
            </a:r>
            <a:r>
              <a:rPr lang="en-GB" dirty="0" smtClean="0">
                <a:solidFill>
                  <a:srgbClr val="000000"/>
                </a:solidFill>
                <a:latin typeface="system-ui"/>
              </a:rPr>
              <a:t>iniquities (of the many).</a:t>
            </a:r>
            <a:endParaRPr lang="en-GB" dirty="0"/>
          </a:p>
        </p:txBody>
      </p:sp>
      <p:sp>
        <p:nvSpPr>
          <p:cNvPr id="7" name="Rectangle 6"/>
          <p:cNvSpPr/>
          <p:nvPr/>
        </p:nvSpPr>
        <p:spPr>
          <a:xfrm>
            <a:off x="794084" y="4357119"/>
            <a:ext cx="6096000" cy="646331"/>
          </a:xfrm>
          <a:prstGeom prst="rect">
            <a:avLst/>
          </a:prstGeom>
        </p:spPr>
        <p:txBody>
          <a:bodyPr>
            <a:spAutoFit/>
          </a:bodyPr>
          <a:lstStyle/>
          <a:p>
            <a:r>
              <a:rPr lang="en-GB" dirty="0">
                <a:solidFill>
                  <a:srgbClr val="000000"/>
                </a:solidFill>
                <a:latin typeface="system-ui"/>
              </a:rPr>
              <a:t>“</a:t>
            </a:r>
            <a:r>
              <a:rPr lang="en-GB" dirty="0" smtClean="0">
                <a:solidFill>
                  <a:srgbClr val="000000"/>
                </a:solidFill>
                <a:latin typeface="system-ui"/>
              </a:rPr>
              <a:t>Behold,</a:t>
            </a:r>
            <a:r>
              <a:rPr lang="en-GB" dirty="0">
                <a:solidFill>
                  <a:srgbClr val="000000"/>
                </a:solidFill>
                <a:latin typeface="system-ui"/>
              </a:rPr>
              <a:t> the Lamb of God, who takes away the sin of the world</a:t>
            </a:r>
            <a:r>
              <a:rPr lang="en-GB" dirty="0" smtClean="0">
                <a:solidFill>
                  <a:srgbClr val="000000"/>
                </a:solidFill>
                <a:latin typeface="system-ui"/>
              </a:rPr>
              <a:t>! John 1: 29</a:t>
            </a:r>
            <a:endParaRPr lang="en-GB" dirty="0"/>
          </a:p>
        </p:txBody>
      </p:sp>
      <p:sp>
        <p:nvSpPr>
          <p:cNvPr id="8" name="Rectangle 7"/>
          <p:cNvSpPr/>
          <p:nvPr/>
        </p:nvSpPr>
        <p:spPr>
          <a:xfrm>
            <a:off x="1195137" y="5392850"/>
            <a:ext cx="6096000" cy="738664"/>
          </a:xfrm>
          <a:prstGeom prst="rect">
            <a:avLst/>
          </a:prstGeom>
        </p:spPr>
        <p:txBody>
          <a:bodyPr>
            <a:spAutoFit/>
          </a:bodyPr>
          <a:lstStyle/>
          <a:p>
            <a:r>
              <a:rPr lang="en-GB" sz="2400" b="1" dirty="0">
                <a:solidFill>
                  <a:prstClr val="black"/>
                </a:solidFill>
              </a:rPr>
              <a:t>My God, my God, why have you forsaken me?</a:t>
            </a:r>
            <a:br>
              <a:rPr lang="en-GB" sz="2400" b="1" dirty="0">
                <a:solidFill>
                  <a:prstClr val="black"/>
                </a:solidFill>
              </a:rPr>
            </a:br>
            <a:r>
              <a:rPr lang="en-GB" b="1" dirty="0" smtClean="0">
                <a:solidFill>
                  <a:prstClr val="black"/>
                </a:solidFill>
              </a:rPr>
              <a:t>                   </a:t>
            </a:r>
            <a:endParaRPr lang="en-GB" dirty="0"/>
          </a:p>
        </p:txBody>
      </p:sp>
    </p:spTree>
    <p:extLst>
      <p:ext uri="{BB962C8B-B14F-4D97-AF65-F5344CB8AC3E}">
        <p14:creationId xmlns:p14="http://schemas.microsoft.com/office/powerpoint/2010/main" val="1987544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0674" y="561474"/>
            <a:ext cx="3834063" cy="584775"/>
          </a:xfrm>
          <a:prstGeom prst="rect">
            <a:avLst/>
          </a:prstGeom>
          <a:noFill/>
        </p:spPr>
        <p:txBody>
          <a:bodyPr wrap="square" rtlCol="0">
            <a:spAutoFit/>
          </a:bodyPr>
          <a:lstStyle/>
          <a:p>
            <a:r>
              <a:rPr lang="en-GB" sz="3200" b="1" dirty="0" smtClean="0"/>
              <a:t>Cosmic child abuse?</a:t>
            </a:r>
            <a:endParaRPr lang="en-GB" sz="3200" b="1" dirty="0"/>
          </a:p>
        </p:txBody>
      </p:sp>
      <p:sp>
        <p:nvSpPr>
          <p:cNvPr id="3" name="TextBox 2"/>
          <p:cNvSpPr txBox="1"/>
          <p:nvPr/>
        </p:nvSpPr>
        <p:spPr>
          <a:xfrm>
            <a:off x="2133600" y="1267327"/>
            <a:ext cx="2686761" cy="400110"/>
          </a:xfrm>
          <a:prstGeom prst="rect">
            <a:avLst/>
          </a:prstGeom>
          <a:noFill/>
        </p:spPr>
        <p:txBody>
          <a:bodyPr wrap="none" rtlCol="0">
            <a:spAutoFit/>
          </a:bodyPr>
          <a:lstStyle/>
          <a:p>
            <a:r>
              <a:rPr lang="en-GB" sz="2000" b="1" dirty="0" smtClean="0"/>
              <a:t>Criticism of a caricature</a:t>
            </a:r>
            <a:endParaRPr lang="en-GB" sz="2000" b="1" dirty="0"/>
          </a:p>
        </p:txBody>
      </p:sp>
      <p:sp>
        <p:nvSpPr>
          <p:cNvPr id="4" name="TextBox 3"/>
          <p:cNvSpPr txBox="1"/>
          <p:nvPr/>
        </p:nvSpPr>
        <p:spPr>
          <a:xfrm>
            <a:off x="978568" y="2077453"/>
            <a:ext cx="7307578" cy="3477875"/>
          </a:xfrm>
          <a:prstGeom prst="rect">
            <a:avLst/>
          </a:prstGeom>
          <a:noFill/>
        </p:spPr>
        <p:txBody>
          <a:bodyPr wrap="none" rtlCol="0">
            <a:spAutoFit/>
          </a:bodyPr>
          <a:lstStyle/>
          <a:p>
            <a:pPr marL="285750" indent="-285750">
              <a:buFont typeface="Arial" panose="020B0604020202020204" pitchFamily="34" charset="0"/>
              <a:buChar char="•"/>
            </a:pPr>
            <a:r>
              <a:rPr lang="en-GB" sz="2000" dirty="0" smtClean="0"/>
              <a:t>Jesus was a volunteer not a victim</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He had a single and common purpose with the Father</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Jesus</a:t>
            </a:r>
            <a:r>
              <a:rPr lang="en-GB" sz="2000" dirty="0" smtClean="0"/>
              <a:t>’ death was an act of perfect obedience to the Father</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God </a:t>
            </a:r>
            <a:r>
              <a:rPr lang="en-GB" sz="2000" dirty="0"/>
              <a:t>was not angry with the person of Jesus</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Jesus did not take on sin as his nature (‘become sin’ in that sense</a:t>
            </a:r>
            <a:r>
              <a:rPr lang="en-GB" sz="2000" dirty="0" smtClean="0"/>
              <a:t>)</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 He offered himself as a sin-offering on behalf of the many</a:t>
            </a:r>
            <a:endParaRPr lang="en-GB" sz="2000" dirty="0"/>
          </a:p>
        </p:txBody>
      </p:sp>
    </p:spTree>
    <p:extLst>
      <p:ext uri="{BB962C8B-B14F-4D97-AF65-F5344CB8AC3E}">
        <p14:creationId xmlns:p14="http://schemas.microsoft.com/office/powerpoint/2010/main" val="688803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9954" y="308523"/>
            <a:ext cx="5528373" cy="461665"/>
          </a:xfrm>
          <a:prstGeom prst="rect">
            <a:avLst/>
          </a:prstGeom>
          <a:noFill/>
        </p:spPr>
        <p:txBody>
          <a:bodyPr wrap="none" rtlCol="0">
            <a:spAutoFit/>
          </a:bodyPr>
          <a:lstStyle/>
          <a:p>
            <a:r>
              <a:rPr lang="en-GB" sz="2400" b="1" dirty="0" smtClean="0">
                <a:solidFill>
                  <a:prstClr val="black"/>
                </a:solidFill>
              </a:rPr>
              <a:t>Israel failed to be the Servant of the LORD</a:t>
            </a:r>
            <a:endParaRPr lang="en-GB" sz="2400" b="1" dirty="0">
              <a:solidFill>
                <a:prstClr val="black"/>
              </a:solidFill>
            </a:endParaRPr>
          </a:p>
        </p:txBody>
      </p:sp>
      <p:sp>
        <p:nvSpPr>
          <p:cNvPr id="3" name="TextBox 2"/>
          <p:cNvSpPr txBox="1"/>
          <p:nvPr/>
        </p:nvSpPr>
        <p:spPr>
          <a:xfrm>
            <a:off x="423166" y="1701981"/>
            <a:ext cx="8814486" cy="4832092"/>
          </a:xfrm>
          <a:prstGeom prst="rect">
            <a:avLst/>
          </a:prstGeom>
          <a:noFill/>
        </p:spPr>
        <p:txBody>
          <a:bodyPr wrap="square" rtlCol="0">
            <a:spAutoFit/>
          </a:bodyPr>
          <a:lstStyle/>
          <a:p>
            <a:pPr marL="285750" indent="-285750">
              <a:buFont typeface="Arial" panose="020B0604020202020204" pitchFamily="34" charset="0"/>
              <a:buChar char="•"/>
            </a:pPr>
            <a:r>
              <a:rPr lang="en-GB" sz="2800" b="1" dirty="0" smtClean="0">
                <a:solidFill>
                  <a:prstClr val="black"/>
                </a:solidFill>
              </a:rPr>
              <a:t>The beloved Servant </a:t>
            </a:r>
            <a:r>
              <a:rPr lang="en-GB" sz="2800" dirty="0" smtClean="0">
                <a:solidFill>
                  <a:prstClr val="black"/>
                </a:solidFill>
              </a:rPr>
              <a:t>- indwelt by the Spirit, to bring justice, deliverance and a new song of joy   Is. 42:1-13</a:t>
            </a:r>
          </a:p>
          <a:p>
            <a:pPr marL="285750" indent="-285750">
              <a:buFont typeface="Arial" panose="020B0604020202020204" pitchFamily="34" charset="0"/>
              <a:buChar char="•"/>
            </a:pPr>
            <a:endParaRPr lang="en-GB" sz="2800" dirty="0">
              <a:solidFill>
                <a:prstClr val="black"/>
              </a:solidFill>
            </a:endParaRPr>
          </a:p>
          <a:p>
            <a:pPr marL="285750" indent="-285750">
              <a:buFont typeface="Arial" panose="020B0604020202020204" pitchFamily="34" charset="0"/>
              <a:buChar char="•"/>
            </a:pPr>
            <a:r>
              <a:rPr lang="en-GB" sz="2800" b="1" dirty="0" smtClean="0">
                <a:solidFill>
                  <a:prstClr val="black"/>
                </a:solidFill>
              </a:rPr>
              <a:t>The prepared Servant – </a:t>
            </a:r>
            <a:r>
              <a:rPr lang="en-GB" sz="2800" dirty="0" smtClean="0">
                <a:solidFill>
                  <a:prstClr val="black"/>
                </a:solidFill>
              </a:rPr>
              <a:t>to reveal God’s glory, to restore Israel, and to be a light to the nations Is. 49:1-13</a:t>
            </a:r>
          </a:p>
          <a:p>
            <a:pPr marL="285750" indent="-285750">
              <a:buFont typeface="Arial" panose="020B0604020202020204" pitchFamily="34" charset="0"/>
              <a:buChar char="•"/>
            </a:pPr>
            <a:endParaRPr lang="en-GB" sz="2800" dirty="0">
              <a:solidFill>
                <a:prstClr val="black"/>
              </a:solidFill>
            </a:endParaRPr>
          </a:p>
          <a:p>
            <a:pPr marL="285750" indent="-285750">
              <a:buFont typeface="Arial" panose="020B0604020202020204" pitchFamily="34" charset="0"/>
              <a:buChar char="•"/>
            </a:pPr>
            <a:r>
              <a:rPr lang="en-GB" sz="2800" b="1" dirty="0" smtClean="0">
                <a:solidFill>
                  <a:prstClr val="black"/>
                </a:solidFill>
              </a:rPr>
              <a:t>The listening and obedient Servant </a:t>
            </a:r>
            <a:r>
              <a:rPr lang="en-GB" sz="2800" dirty="0" smtClean="0">
                <a:solidFill>
                  <a:prstClr val="black"/>
                </a:solidFill>
              </a:rPr>
              <a:t>– determined in the face of all hostile circumstances Is. 50: 4-11</a:t>
            </a:r>
          </a:p>
          <a:p>
            <a:pPr marL="285750" indent="-285750">
              <a:buFont typeface="Arial" panose="020B0604020202020204" pitchFamily="34" charset="0"/>
              <a:buChar char="•"/>
            </a:pPr>
            <a:endParaRPr lang="en-GB" sz="2800" dirty="0">
              <a:solidFill>
                <a:prstClr val="black"/>
              </a:solidFill>
            </a:endParaRPr>
          </a:p>
          <a:p>
            <a:pPr marL="285750" indent="-285750">
              <a:buFont typeface="Arial" panose="020B0604020202020204" pitchFamily="34" charset="0"/>
              <a:buChar char="•"/>
            </a:pPr>
            <a:r>
              <a:rPr lang="en-GB" sz="2800" b="1" dirty="0" smtClean="0">
                <a:solidFill>
                  <a:prstClr val="black"/>
                </a:solidFill>
              </a:rPr>
              <a:t>The suffering Servant </a:t>
            </a:r>
            <a:r>
              <a:rPr lang="en-GB" sz="2800" dirty="0" smtClean="0">
                <a:solidFill>
                  <a:prstClr val="black"/>
                </a:solidFill>
              </a:rPr>
              <a:t>– bearing the sin of the world and emerging in triumph Is. 52:13 – 53:12</a:t>
            </a:r>
            <a:endParaRPr lang="en-GB" sz="2800" dirty="0">
              <a:solidFill>
                <a:prstClr val="black"/>
              </a:solidFill>
            </a:endParaRPr>
          </a:p>
        </p:txBody>
      </p:sp>
      <p:sp>
        <p:nvSpPr>
          <p:cNvPr id="4" name="TextBox 3"/>
          <p:cNvSpPr txBox="1"/>
          <p:nvPr/>
        </p:nvSpPr>
        <p:spPr>
          <a:xfrm>
            <a:off x="1449208" y="906379"/>
            <a:ext cx="6069867" cy="523220"/>
          </a:xfrm>
          <a:prstGeom prst="rect">
            <a:avLst/>
          </a:prstGeom>
          <a:noFill/>
        </p:spPr>
        <p:txBody>
          <a:bodyPr wrap="none" rtlCol="0">
            <a:spAutoFit/>
          </a:bodyPr>
          <a:lstStyle/>
          <a:p>
            <a:r>
              <a:rPr lang="en-GB" sz="2800" b="1" dirty="0" smtClean="0">
                <a:solidFill>
                  <a:prstClr val="black"/>
                </a:solidFill>
              </a:rPr>
              <a:t>The Messiah would succeed in that role</a:t>
            </a:r>
            <a:endParaRPr lang="en-GB" sz="2800" b="1" dirty="0">
              <a:solidFill>
                <a:prstClr val="black"/>
              </a:solidFill>
            </a:endParaRPr>
          </a:p>
        </p:txBody>
      </p:sp>
    </p:spTree>
    <p:extLst>
      <p:ext uri="{BB962C8B-B14F-4D97-AF65-F5344CB8AC3E}">
        <p14:creationId xmlns:p14="http://schemas.microsoft.com/office/powerpoint/2010/main" val="174209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7617" y="2265220"/>
            <a:ext cx="8742947" cy="1200329"/>
          </a:xfrm>
          <a:prstGeom prst="rect">
            <a:avLst/>
          </a:prstGeom>
        </p:spPr>
        <p:txBody>
          <a:bodyPr wrap="square">
            <a:spAutoFit/>
          </a:bodyPr>
          <a:lstStyle/>
          <a:p>
            <a:r>
              <a:rPr lang="en-GB" dirty="0">
                <a:solidFill>
                  <a:srgbClr val="000000"/>
                </a:solidFill>
                <a:latin typeface="system-ui"/>
              </a:rPr>
              <a:t>“Now my soul is troubled. </a:t>
            </a:r>
            <a:r>
              <a:rPr lang="en-GB" b="1" dirty="0">
                <a:solidFill>
                  <a:srgbClr val="000000"/>
                </a:solidFill>
                <a:latin typeface="system-ui"/>
              </a:rPr>
              <a:t>What shall I say? ‘Father, save me from this time?’ But I came to this time for this cause. </a:t>
            </a:r>
            <a:r>
              <a:rPr lang="en-GB" b="1" dirty="0" smtClean="0">
                <a:solidFill>
                  <a:srgbClr val="000000"/>
                </a:solidFill>
                <a:latin typeface="system-ui"/>
              </a:rPr>
              <a:t>Father</a:t>
            </a:r>
            <a:r>
              <a:rPr lang="en-GB" b="1" dirty="0">
                <a:solidFill>
                  <a:srgbClr val="000000"/>
                </a:solidFill>
                <a:latin typeface="system-ui"/>
              </a:rPr>
              <a:t>, glorify your name!”</a:t>
            </a:r>
          </a:p>
          <a:p>
            <a:r>
              <a:rPr lang="en-GB" dirty="0">
                <a:solidFill>
                  <a:srgbClr val="000000"/>
                </a:solidFill>
                <a:latin typeface="system-ui"/>
              </a:rPr>
              <a:t>Then a voice came out of the sky, saying, “I have both glorified it, and will glorify it again</a:t>
            </a:r>
            <a:r>
              <a:rPr lang="en-GB" dirty="0" smtClean="0">
                <a:solidFill>
                  <a:srgbClr val="000000"/>
                </a:solidFill>
                <a:latin typeface="system-ui"/>
              </a:rPr>
              <a:t>.” John 10: 27-28</a:t>
            </a:r>
            <a:endParaRPr lang="en-GB" b="0" i="0" dirty="0">
              <a:solidFill>
                <a:srgbClr val="000000"/>
              </a:solidFill>
              <a:effectLst/>
              <a:latin typeface="system-ui"/>
            </a:endParaRPr>
          </a:p>
        </p:txBody>
      </p:sp>
      <p:sp>
        <p:nvSpPr>
          <p:cNvPr id="6" name="Rectangle 5"/>
          <p:cNvSpPr/>
          <p:nvPr/>
        </p:nvSpPr>
        <p:spPr>
          <a:xfrm>
            <a:off x="625640" y="5028745"/>
            <a:ext cx="8349917" cy="646331"/>
          </a:xfrm>
          <a:prstGeom prst="rect">
            <a:avLst/>
          </a:prstGeom>
        </p:spPr>
        <p:txBody>
          <a:bodyPr wrap="square">
            <a:spAutoFit/>
          </a:bodyPr>
          <a:lstStyle/>
          <a:p>
            <a:r>
              <a:rPr lang="en-GB" dirty="0">
                <a:solidFill>
                  <a:srgbClr val="000000"/>
                </a:solidFill>
                <a:latin typeface="system-ui"/>
              </a:rPr>
              <a:t>Jesus therefore said to Peter, “Put the sword into its sheath. </a:t>
            </a:r>
            <a:r>
              <a:rPr lang="en-GB" b="1" dirty="0">
                <a:solidFill>
                  <a:srgbClr val="000000"/>
                </a:solidFill>
                <a:latin typeface="system-ui"/>
              </a:rPr>
              <a:t>The cup which the Father has given me, shall I not surely drink it</a:t>
            </a:r>
            <a:r>
              <a:rPr lang="en-GB" b="1" dirty="0" smtClean="0">
                <a:solidFill>
                  <a:srgbClr val="000000"/>
                </a:solidFill>
                <a:latin typeface="system-ui"/>
              </a:rPr>
              <a:t>?</a:t>
            </a:r>
            <a:r>
              <a:rPr lang="en-GB" dirty="0" smtClean="0">
                <a:solidFill>
                  <a:srgbClr val="000000"/>
                </a:solidFill>
                <a:latin typeface="system-ui"/>
              </a:rPr>
              <a:t>” John 18: 11</a:t>
            </a:r>
            <a:endParaRPr lang="en-GB" dirty="0"/>
          </a:p>
        </p:txBody>
      </p:sp>
      <p:sp>
        <p:nvSpPr>
          <p:cNvPr id="7" name="Rectangle 6"/>
          <p:cNvSpPr/>
          <p:nvPr/>
        </p:nvSpPr>
        <p:spPr>
          <a:xfrm>
            <a:off x="625640" y="3692968"/>
            <a:ext cx="8454192" cy="1200329"/>
          </a:xfrm>
          <a:prstGeom prst="rect">
            <a:avLst/>
          </a:prstGeom>
        </p:spPr>
        <p:txBody>
          <a:bodyPr wrap="square">
            <a:spAutoFit/>
          </a:bodyPr>
          <a:lstStyle/>
          <a:p>
            <a:r>
              <a:rPr lang="en-GB" dirty="0">
                <a:solidFill>
                  <a:srgbClr val="000000"/>
                </a:solidFill>
                <a:latin typeface="system-ui"/>
              </a:rPr>
              <a:t>I came to throw fire on the earth. I wish it were already kindled. </a:t>
            </a:r>
            <a:r>
              <a:rPr lang="en-GB" dirty="0" smtClean="0">
                <a:solidFill>
                  <a:srgbClr val="000000"/>
                </a:solidFill>
                <a:latin typeface="system-ui"/>
              </a:rPr>
              <a:t>But </a:t>
            </a:r>
            <a:r>
              <a:rPr lang="en-GB" b="1" dirty="0">
                <a:solidFill>
                  <a:srgbClr val="000000"/>
                </a:solidFill>
                <a:latin typeface="system-ui"/>
              </a:rPr>
              <a:t>I have a baptism to be baptized with, and how distressed I am until it is accomplished! </a:t>
            </a:r>
            <a:r>
              <a:rPr lang="en-GB" dirty="0" smtClean="0">
                <a:solidFill>
                  <a:srgbClr val="000000"/>
                </a:solidFill>
                <a:latin typeface="system-ui"/>
              </a:rPr>
              <a:t>Do </a:t>
            </a:r>
            <a:r>
              <a:rPr lang="en-GB" dirty="0">
                <a:solidFill>
                  <a:srgbClr val="000000"/>
                </a:solidFill>
                <a:latin typeface="system-ui"/>
              </a:rPr>
              <a:t>you think that I have come to give peace in the earth? I tell you, no, but rather division</a:t>
            </a:r>
            <a:r>
              <a:rPr lang="en-GB" dirty="0" smtClean="0">
                <a:solidFill>
                  <a:srgbClr val="000000"/>
                </a:solidFill>
                <a:latin typeface="system-ui"/>
              </a:rPr>
              <a:t>. Luke 12: 49-51</a:t>
            </a:r>
            <a:endParaRPr lang="en-GB" dirty="0"/>
          </a:p>
        </p:txBody>
      </p:sp>
      <p:sp>
        <p:nvSpPr>
          <p:cNvPr id="8" name="Rectangle 7"/>
          <p:cNvSpPr/>
          <p:nvPr/>
        </p:nvSpPr>
        <p:spPr>
          <a:xfrm>
            <a:off x="625640" y="1114471"/>
            <a:ext cx="8149389" cy="923330"/>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Whoever desires to be first among you shall be your bondservant</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even as </a:t>
            </a:r>
            <a:r>
              <a:rPr lang="en-GB" b="1" dirty="0">
                <a:solidFill>
                  <a:srgbClr val="000000"/>
                </a:solidFill>
                <a:latin typeface="system-ui"/>
              </a:rPr>
              <a:t>the Son of Man came </a:t>
            </a:r>
            <a:r>
              <a:rPr lang="en-GB" dirty="0">
                <a:solidFill>
                  <a:srgbClr val="000000"/>
                </a:solidFill>
                <a:latin typeface="system-ui"/>
              </a:rPr>
              <a:t>not to be served, but to serve, and </a:t>
            </a:r>
            <a:r>
              <a:rPr lang="en-GB" b="1" dirty="0">
                <a:solidFill>
                  <a:srgbClr val="000000"/>
                </a:solidFill>
                <a:latin typeface="system-ui"/>
              </a:rPr>
              <a:t>to give his life as a ransom for many</a:t>
            </a:r>
            <a:r>
              <a:rPr lang="en-GB" dirty="0" smtClean="0">
                <a:solidFill>
                  <a:srgbClr val="000000"/>
                </a:solidFill>
                <a:latin typeface="system-ui"/>
              </a:rPr>
              <a:t>.” Matt. 20: 27-29</a:t>
            </a:r>
            <a:endParaRPr lang="en-GB" dirty="0"/>
          </a:p>
        </p:txBody>
      </p:sp>
      <p:sp>
        <p:nvSpPr>
          <p:cNvPr id="9" name="TextBox 8"/>
          <p:cNvSpPr txBox="1"/>
          <p:nvPr/>
        </p:nvSpPr>
        <p:spPr>
          <a:xfrm>
            <a:off x="1243263" y="354250"/>
            <a:ext cx="4363630" cy="461665"/>
          </a:xfrm>
          <a:prstGeom prst="rect">
            <a:avLst/>
          </a:prstGeom>
          <a:noFill/>
        </p:spPr>
        <p:txBody>
          <a:bodyPr wrap="none" rtlCol="0">
            <a:spAutoFit/>
          </a:bodyPr>
          <a:lstStyle/>
          <a:p>
            <a:r>
              <a:rPr lang="en-GB" sz="2400" b="1" dirty="0" smtClean="0"/>
              <a:t>Jesus chose the path to the cross</a:t>
            </a:r>
            <a:endParaRPr lang="en-GB" sz="2400" b="1" dirty="0"/>
          </a:p>
        </p:txBody>
      </p:sp>
    </p:spTree>
    <p:extLst>
      <p:ext uri="{BB962C8B-B14F-4D97-AF65-F5344CB8AC3E}">
        <p14:creationId xmlns:p14="http://schemas.microsoft.com/office/powerpoint/2010/main" val="3566397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1789" y="277868"/>
            <a:ext cx="6962273" cy="954107"/>
          </a:xfrm>
          <a:prstGeom prst="rect">
            <a:avLst/>
          </a:prstGeom>
        </p:spPr>
        <p:txBody>
          <a:bodyPr wrap="square">
            <a:spAutoFit/>
          </a:bodyPr>
          <a:lstStyle/>
          <a:p>
            <a:r>
              <a:rPr lang="en-GB" sz="2800" b="1" dirty="0">
                <a:solidFill>
                  <a:prstClr val="black"/>
                </a:solidFill>
              </a:rPr>
              <a:t>My God, my God, why have you forsaken me?</a:t>
            </a:r>
            <a:br>
              <a:rPr lang="en-GB" sz="2800" b="1" dirty="0">
                <a:solidFill>
                  <a:prstClr val="black"/>
                </a:solidFill>
              </a:rPr>
            </a:br>
            <a:endParaRPr lang="en-GB" sz="2800" dirty="0"/>
          </a:p>
        </p:txBody>
      </p:sp>
      <p:sp>
        <p:nvSpPr>
          <p:cNvPr id="5" name="Rectangle 4"/>
          <p:cNvSpPr/>
          <p:nvPr/>
        </p:nvSpPr>
        <p:spPr>
          <a:xfrm>
            <a:off x="1596188" y="1026057"/>
            <a:ext cx="4467728" cy="461665"/>
          </a:xfrm>
          <a:prstGeom prst="rect">
            <a:avLst/>
          </a:prstGeom>
        </p:spPr>
        <p:txBody>
          <a:bodyPr wrap="square">
            <a:spAutoFit/>
          </a:bodyPr>
          <a:lstStyle/>
          <a:p>
            <a:r>
              <a:rPr lang="en-GB" sz="2400" b="1" dirty="0" smtClean="0">
                <a:solidFill>
                  <a:prstClr val="black"/>
                </a:solidFill>
              </a:rPr>
              <a:t>The cry of dereliction </a:t>
            </a:r>
            <a:r>
              <a:rPr lang="en-GB" sz="2400" dirty="0" smtClean="0">
                <a:solidFill>
                  <a:prstClr val="black"/>
                </a:solidFill>
              </a:rPr>
              <a:t>Psalm 22:1</a:t>
            </a:r>
            <a:endParaRPr lang="en-GB" dirty="0"/>
          </a:p>
        </p:txBody>
      </p:sp>
      <p:sp>
        <p:nvSpPr>
          <p:cNvPr id="6" name="TextBox 5"/>
          <p:cNvSpPr txBox="1"/>
          <p:nvPr/>
        </p:nvSpPr>
        <p:spPr>
          <a:xfrm>
            <a:off x="950581" y="2558321"/>
            <a:ext cx="7096815" cy="2862322"/>
          </a:xfrm>
          <a:prstGeom prst="rect">
            <a:avLst/>
          </a:prstGeom>
          <a:noFill/>
        </p:spPr>
        <p:txBody>
          <a:bodyPr wrap="none" rtlCol="0">
            <a:spAutoFit/>
          </a:bodyPr>
          <a:lstStyle/>
          <a:p>
            <a:pPr marL="285750" indent="-285750">
              <a:buFont typeface="Arial" panose="020B0604020202020204" pitchFamily="34" charset="0"/>
              <a:buChar char="•"/>
            </a:pPr>
            <a:r>
              <a:rPr lang="en-GB" sz="2000" dirty="0"/>
              <a:t>Not a cry for explanation – It was the cup that he had accepted.</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Utter darkness</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The burden of bearing the consequences of the sin of the world</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No knowledge of the Father’s presence – totally alone</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The anguish and desolation of his soul </a:t>
            </a:r>
            <a:endParaRPr lang="en-GB" sz="2000" dirty="0"/>
          </a:p>
        </p:txBody>
      </p:sp>
      <p:sp>
        <p:nvSpPr>
          <p:cNvPr id="7" name="TextBox 6"/>
          <p:cNvSpPr txBox="1"/>
          <p:nvPr/>
        </p:nvSpPr>
        <p:spPr>
          <a:xfrm>
            <a:off x="834362" y="5831306"/>
            <a:ext cx="7329251" cy="461665"/>
          </a:xfrm>
          <a:prstGeom prst="rect">
            <a:avLst/>
          </a:prstGeom>
          <a:noFill/>
        </p:spPr>
        <p:txBody>
          <a:bodyPr wrap="none" rtlCol="0">
            <a:spAutoFit/>
          </a:bodyPr>
          <a:lstStyle/>
          <a:p>
            <a:r>
              <a:rPr lang="en-GB" sz="2400" b="1" dirty="0" smtClean="0"/>
              <a:t>There is an ‘event-horizon’ beyond which we cannot see</a:t>
            </a:r>
            <a:endParaRPr lang="en-GB" sz="2400" b="1" dirty="0"/>
          </a:p>
        </p:txBody>
      </p:sp>
      <p:sp>
        <p:nvSpPr>
          <p:cNvPr id="8" name="Rectangle 7"/>
          <p:cNvSpPr/>
          <p:nvPr/>
        </p:nvSpPr>
        <p:spPr>
          <a:xfrm>
            <a:off x="681789" y="1626221"/>
            <a:ext cx="7876674" cy="707886"/>
          </a:xfrm>
          <a:prstGeom prst="rect">
            <a:avLst/>
          </a:prstGeom>
        </p:spPr>
        <p:txBody>
          <a:bodyPr wrap="square">
            <a:spAutoFit/>
          </a:bodyPr>
          <a:lstStyle/>
          <a:p>
            <a:pPr lvl="0"/>
            <a:r>
              <a:rPr lang="en-GB" sz="2000" dirty="0" smtClean="0">
                <a:solidFill>
                  <a:prstClr val="black"/>
                </a:solidFill>
              </a:rPr>
              <a:t>Jesus </a:t>
            </a:r>
            <a:r>
              <a:rPr lang="en-GB" sz="2000" dirty="0">
                <a:solidFill>
                  <a:prstClr val="black"/>
                </a:solidFill>
              </a:rPr>
              <a:t>seems to </a:t>
            </a:r>
            <a:r>
              <a:rPr lang="en-GB" sz="2000" dirty="0" smtClean="0">
                <a:solidFill>
                  <a:prstClr val="black"/>
                </a:solidFill>
              </a:rPr>
              <a:t>be re-entering </a:t>
            </a:r>
            <a:r>
              <a:rPr lang="en-GB" sz="2000" dirty="0">
                <a:solidFill>
                  <a:prstClr val="black"/>
                </a:solidFill>
              </a:rPr>
              <a:t>the world of time and </a:t>
            </a:r>
            <a:r>
              <a:rPr lang="en-GB" sz="2000" dirty="0" smtClean="0">
                <a:solidFill>
                  <a:prstClr val="black"/>
                </a:solidFill>
              </a:rPr>
              <a:t>space from a place too deep and dark for us to imagine.</a:t>
            </a:r>
            <a:endParaRPr lang="en-GB" sz="2000" dirty="0">
              <a:solidFill>
                <a:prstClr val="black"/>
              </a:solidFill>
            </a:endParaRPr>
          </a:p>
        </p:txBody>
      </p:sp>
    </p:spTree>
    <p:extLst>
      <p:ext uri="{BB962C8B-B14F-4D97-AF65-F5344CB8AC3E}">
        <p14:creationId xmlns:p14="http://schemas.microsoft.com/office/powerpoint/2010/main" val="2988011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2758" y="476889"/>
            <a:ext cx="6096000" cy="1231106"/>
          </a:xfrm>
          <a:prstGeom prst="rect">
            <a:avLst/>
          </a:prstGeom>
        </p:spPr>
        <p:txBody>
          <a:bodyPr>
            <a:spAutoFit/>
          </a:bodyPr>
          <a:lstStyle/>
          <a:p>
            <a:pPr lvl="0"/>
            <a:r>
              <a:rPr lang="en-GB" sz="3200" b="1" dirty="0">
                <a:solidFill>
                  <a:prstClr val="black"/>
                </a:solidFill>
              </a:rPr>
              <a:t>How did Jesus endure it?</a:t>
            </a:r>
          </a:p>
          <a:p>
            <a:r>
              <a:rPr lang="en-GB" sz="2400" b="1" dirty="0">
                <a:solidFill>
                  <a:prstClr val="black"/>
                </a:solidFill>
              </a:rPr>
              <a:t/>
            </a:r>
            <a:br>
              <a:rPr lang="en-GB" sz="2400" b="1" dirty="0">
                <a:solidFill>
                  <a:prstClr val="black"/>
                </a:solidFill>
              </a:rPr>
            </a:br>
            <a:endParaRPr lang="en-GB" dirty="0"/>
          </a:p>
        </p:txBody>
      </p:sp>
      <p:sp>
        <p:nvSpPr>
          <p:cNvPr id="3" name="Rectangle 2"/>
          <p:cNvSpPr/>
          <p:nvPr/>
        </p:nvSpPr>
        <p:spPr>
          <a:xfrm>
            <a:off x="657725" y="1401088"/>
            <a:ext cx="7620001" cy="923330"/>
          </a:xfrm>
          <a:prstGeom prst="rect">
            <a:avLst/>
          </a:prstGeom>
        </p:spPr>
        <p:txBody>
          <a:bodyPr wrap="square">
            <a:spAutoFit/>
          </a:bodyPr>
          <a:lstStyle/>
          <a:p>
            <a:r>
              <a:rPr lang="en-GB" dirty="0" smtClean="0">
                <a:solidFill>
                  <a:srgbClr val="000000"/>
                </a:solidFill>
                <a:latin typeface="system-ui"/>
              </a:rPr>
              <a:t>… how </a:t>
            </a:r>
            <a:r>
              <a:rPr lang="en-GB" dirty="0">
                <a:solidFill>
                  <a:srgbClr val="000000"/>
                </a:solidFill>
                <a:latin typeface="system-ui"/>
              </a:rPr>
              <a:t>much more will the blood of </a:t>
            </a:r>
            <a:r>
              <a:rPr lang="en-GB" b="1" dirty="0">
                <a:solidFill>
                  <a:srgbClr val="000000"/>
                </a:solidFill>
                <a:latin typeface="system-ui"/>
              </a:rPr>
              <a:t>Christ, who through the eternal Spirit offered himself </a:t>
            </a:r>
            <a:r>
              <a:rPr lang="en-GB" dirty="0">
                <a:solidFill>
                  <a:srgbClr val="000000"/>
                </a:solidFill>
                <a:latin typeface="system-ui"/>
              </a:rPr>
              <a:t>without defect to God, cleanse your conscience from dead works to serve the living God? </a:t>
            </a:r>
            <a:r>
              <a:rPr lang="en-GB" dirty="0" smtClean="0">
                <a:solidFill>
                  <a:srgbClr val="000000"/>
                </a:solidFill>
                <a:latin typeface="system-ui"/>
              </a:rPr>
              <a:t>Heb. 9:140</a:t>
            </a:r>
            <a:endParaRPr lang="en-GB" dirty="0"/>
          </a:p>
        </p:txBody>
      </p:sp>
      <p:sp>
        <p:nvSpPr>
          <p:cNvPr id="4" name="Rectangle 3"/>
          <p:cNvSpPr/>
          <p:nvPr/>
        </p:nvSpPr>
        <p:spPr>
          <a:xfrm>
            <a:off x="657725" y="2430722"/>
            <a:ext cx="7443537" cy="1200329"/>
          </a:xfrm>
          <a:prstGeom prst="rect">
            <a:avLst/>
          </a:prstGeom>
        </p:spPr>
        <p:txBody>
          <a:bodyPr wrap="square">
            <a:spAutoFit/>
          </a:bodyPr>
          <a:lstStyle/>
          <a:p>
            <a:r>
              <a:rPr lang="en-GB" dirty="0" smtClean="0">
                <a:solidFill>
                  <a:srgbClr val="000000"/>
                </a:solidFill>
                <a:latin typeface="system-ui"/>
              </a:rPr>
              <a:t>… let’s </a:t>
            </a:r>
            <a:r>
              <a:rPr lang="en-GB" dirty="0">
                <a:solidFill>
                  <a:srgbClr val="000000"/>
                </a:solidFill>
                <a:latin typeface="system-ui"/>
              </a:rPr>
              <a:t>run with perseverance the race that is set before us, </a:t>
            </a:r>
            <a:r>
              <a:rPr lang="en-GB" b="1" baseline="30000" dirty="0">
                <a:solidFill>
                  <a:srgbClr val="000000"/>
                </a:solidFill>
                <a:latin typeface="system-ui"/>
              </a:rPr>
              <a:t> </a:t>
            </a:r>
            <a:r>
              <a:rPr lang="en-GB" dirty="0">
                <a:solidFill>
                  <a:srgbClr val="000000"/>
                </a:solidFill>
                <a:latin typeface="system-ui"/>
              </a:rPr>
              <a:t>looking to </a:t>
            </a:r>
            <a:r>
              <a:rPr lang="en-GB" b="1" dirty="0">
                <a:solidFill>
                  <a:srgbClr val="000000"/>
                </a:solidFill>
                <a:latin typeface="system-ui"/>
              </a:rPr>
              <a:t>Jesus, </a:t>
            </a:r>
            <a:r>
              <a:rPr lang="en-GB" dirty="0">
                <a:solidFill>
                  <a:srgbClr val="000000"/>
                </a:solidFill>
                <a:latin typeface="system-ui"/>
              </a:rPr>
              <a:t>the author and perfecter of faith</a:t>
            </a:r>
            <a:r>
              <a:rPr lang="en-GB" b="1" dirty="0">
                <a:solidFill>
                  <a:srgbClr val="000000"/>
                </a:solidFill>
                <a:latin typeface="system-ui"/>
              </a:rPr>
              <a:t>, who for the joy that was set before him endured the cross</a:t>
            </a:r>
            <a:r>
              <a:rPr lang="en-GB" dirty="0">
                <a:solidFill>
                  <a:srgbClr val="000000"/>
                </a:solidFill>
                <a:latin typeface="system-ui"/>
              </a:rPr>
              <a:t>, despising its shame, and has sat </a:t>
            </a:r>
            <a:r>
              <a:rPr lang="en-GB" dirty="0" smtClean="0">
                <a:solidFill>
                  <a:srgbClr val="000000"/>
                </a:solidFill>
                <a:latin typeface="system-ui"/>
              </a:rPr>
              <a:t>down at the right hand of the throne </a:t>
            </a:r>
            <a:r>
              <a:rPr lang="en-GB" dirty="0">
                <a:solidFill>
                  <a:srgbClr val="000000"/>
                </a:solidFill>
                <a:latin typeface="system-ui"/>
              </a:rPr>
              <a:t>of God</a:t>
            </a:r>
            <a:r>
              <a:rPr lang="en-GB" dirty="0" smtClean="0">
                <a:solidFill>
                  <a:srgbClr val="000000"/>
                </a:solidFill>
                <a:latin typeface="system-ui"/>
              </a:rPr>
              <a:t>. Heb. 12: 2</a:t>
            </a:r>
            <a:endParaRPr lang="en-GB" dirty="0"/>
          </a:p>
        </p:txBody>
      </p:sp>
      <p:sp>
        <p:nvSpPr>
          <p:cNvPr id="5" name="Rectangle 4"/>
          <p:cNvSpPr/>
          <p:nvPr/>
        </p:nvSpPr>
        <p:spPr>
          <a:xfrm>
            <a:off x="657724" y="3737356"/>
            <a:ext cx="8149391" cy="923330"/>
          </a:xfrm>
          <a:prstGeom prst="rect">
            <a:avLst/>
          </a:prstGeom>
        </p:spPr>
        <p:txBody>
          <a:bodyPr wrap="square">
            <a:spAutoFit/>
          </a:bodyPr>
          <a:lstStyle/>
          <a:p>
            <a:r>
              <a:rPr lang="en-GB" dirty="0"/>
              <a:t/>
            </a:r>
            <a:br>
              <a:rPr lang="en-GB" dirty="0"/>
            </a:br>
            <a:r>
              <a:rPr lang="en-GB" dirty="0">
                <a:solidFill>
                  <a:srgbClr val="000000"/>
                </a:solidFill>
                <a:latin typeface="system-ui"/>
              </a:rPr>
              <a:t>But that </a:t>
            </a:r>
            <a:r>
              <a:rPr lang="en-GB" b="1" dirty="0">
                <a:solidFill>
                  <a:srgbClr val="000000"/>
                </a:solidFill>
                <a:latin typeface="system-ui"/>
              </a:rPr>
              <a:t>the</a:t>
            </a:r>
            <a:r>
              <a:rPr lang="en-GB" dirty="0">
                <a:solidFill>
                  <a:srgbClr val="000000"/>
                </a:solidFill>
                <a:latin typeface="system-ui"/>
              </a:rPr>
              <a:t> world may know that </a:t>
            </a:r>
            <a:r>
              <a:rPr lang="en-GB" b="1" dirty="0">
                <a:solidFill>
                  <a:srgbClr val="000000"/>
                </a:solidFill>
                <a:latin typeface="system-ui"/>
              </a:rPr>
              <a:t>I</a:t>
            </a:r>
            <a:r>
              <a:rPr lang="en-GB" dirty="0">
                <a:solidFill>
                  <a:srgbClr val="000000"/>
                </a:solidFill>
                <a:latin typeface="system-ui"/>
              </a:rPr>
              <a:t> </a:t>
            </a:r>
            <a:r>
              <a:rPr lang="en-GB" b="1" dirty="0">
                <a:solidFill>
                  <a:srgbClr val="000000"/>
                </a:solidFill>
                <a:latin typeface="system-ui"/>
              </a:rPr>
              <a:t>love</a:t>
            </a:r>
            <a:r>
              <a:rPr lang="en-GB" dirty="0">
                <a:solidFill>
                  <a:srgbClr val="000000"/>
                </a:solidFill>
                <a:latin typeface="system-ui"/>
              </a:rPr>
              <a:t> </a:t>
            </a:r>
            <a:r>
              <a:rPr lang="en-GB" b="1" dirty="0">
                <a:solidFill>
                  <a:srgbClr val="000000"/>
                </a:solidFill>
                <a:latin typeface="system-ui"/>
              </a:rPr>
              <a:t>the</a:t>
            </a:r>
            <a:r>
              <a:rPr lang="en-GB" dirty="0">
                <a:solidFill>
                  <a:srgbClr val="000000"/>
                </a:solidFill>
                <a:latin typeface="system-ui"/>
              </a:rPr>
              <a:t> </a:t>
            </a:r>
            <a:r>
              <a:rPr lang="en-GB" b="1" dirty="0">
                <a:solidFill>
                  <a:srgbClr val="000000"/>
                </a:solidFill>
                <a:latin typeface="system-ui"/>
              </a:rPr>
              <a:t>Father</a:t>
            </a:r>
            <a:r>
              <a:rPr lang="en-GB" dirty="0">
                <a:solidFill>
                  <a:srgbClr val="000000"/>
                </a:solidFill>
                <a:latin typeface="system-ui"/>
              </a:rPr>
              <a:t>, </a:t>
            </a:r>
            <a:r>
              <a:rPr lang="en-GB" dirty="0" smtClean="0">
                <a:solidFill>
                  <a:srgbClr val="000000"/>
                </a:solidFill>
                <a:latin typeface="system-ui"/>
              </a:rPr>
              <a:t>and as</a:t>
            </a:r>
            <a:r>
              <a:rPr lang="en-GB" dirty="0">
                <a:solidFill>
                  <a:srgbClr val="000000"/>
                </a:solidFill>
                <a:latin typeface="system-ui"/>
              </a:rPr>
              <a:t> </a:t>
            </a:r>
            <a:r>
              <a:rPr lang="en-GB" dirty="0" smtClean="0">
                <a:solidFill>
                  <a:srgbClr val="000000"/>
                </a:solidFill>
                <a:latin typeface="system-ui"/>
              </a:rPr>
              <a:t>the Father</a:t>
            </a:r>
            <a:r>
              <a:rPr lang="en-GB" dirty="0">
                <a:solidFill>
                  <a:srgbClr val="000000"/>
                </a:solidFill>
                <a:latin typeface="system-ui"/>
              </a:rPr>
              <a:t> commanded me, even so I do</a:t>
            </a:r>
            <a:r>
              <a:rPr lang="en-GB" dirty="0" smtClean="0">
                <a:solidFill>
                  <a:srgbClr val="000000"/>
                </a:solidFill>
                <a:latin typeface="system-ui"/>
              </a:rPr>
              <a:t>. John 14: 31</a:t>
            </a:r>
            <a:endParaRPr lang="en-GB" dirty="0"/>
          </a:p>
        </p:txBody>
      </p:sp>
      <p:sp>
        <p:nvSpPr>
          <p:cNvPr id="7" name="Rectangle 6"/>
          <p:cNvSpPr/>
          <p:nvPr/>
        </p:nvSpPr>
        <p:spPr>
          <a:xfrm>
            <a:off x="657725" y="4836240"/>
            <a:ext cx="8831180" cy="646331"/>
          </a:xfrm>
          <a:prstGeom prst="rect">
            <a:avLst/>
          </a:prstGeom>
        </p:spPr>
        <p:txBody>
          <a:bodyPr wrap="square">
            <a:spAutoFit/>
          </a:bodyPr>
          <a:lstStyle/>
          <a:p>
            <a:r>
              <a:rPr lang="en-GB" dirty="0">
                <a:solidFill>
                  <a:srgbClr val="000000"/>
                </a:solidFill>
                <a:latin typeface="system-ui"/>
              </a:rPr>
              <a:t>When he suffered, he didn’t threaten, but </a:t>
            </a:r>
            <a:r>
              <a:rPr lang="en-GB" b="1" dirty="0">
                <a:solidFill>
                  <a:srgbClr val="000000"/>
                </a:solidFill>
                <a:latin typeface="system-ui"/>
              </a:rPr>
              <a:t>committed himself to him who judges righteously</a:t>
            </a:r>
            <a:r>
              <a:rPr lang="en-GB" dirty="0">
                <a:solidFill>
                  <a:srgbClr val="000000"/>
                </a:solidFill>
                <a:latin typeface="system-ui"/>
              </a:rPr>
              <a:t>. </a:t>
            </a:r>
            <a:r>
              <a:rPr lang="en-GB" dirty="0" smtClean="0">
                <a:solidFill>
                  <a:srgbClr val="000000"/>
                </a:solidFill>
                <a:latin typeface="system-ui"/>
              </a:rPr>
              <a:t>He </a:t>
            </a:r>
            <a:r>
              <a:rPr lang="en-GB" dirty="0">
                <a:solidFill>
                  <a:srgbClr val="000000"/>
                </a:solidFill>
                <a:latin typeface="system-ui"/>
              </a:rPr>
              <a:t>himself bore our sins in his body on the </a:t>
            </a:r>
            <a:r>
              <a:rPr lang="en-GB" dirty="0" smtClean="0">
                <a:solidFill>
                  <a:srgbClr val="000000"/>
                </a:solidFill>
                <a:latin typeface="system-ui"/>
              </a:rPr>
              <a:t>tree. 1Pet. 2: 23-24</a:t>
            </a:r>
            <a:endParaRPr lang="en-GB" dirty="0"/>
          </a:p>
        </p:txBody>
      </p:sp>
    </p:spTree>
    <p:extLst>
      <p:ext uri="{BB962C8B-B14F-4D97-AF65-F5344CB8AC3E}">
        <p14:creationId xmlns:p14="http://schemas.microsoft.com/office/powerpoint/2010/main" val="2637954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1368" y="612885"/>
            <a:ext cx="8959516" cy="923330"/>
          </a:xfrm>
          <a:prstGeom prst="rect">
            <a:avLst/>
          </a:prstGeom>
        </p:spPr>
        <p:txBody>
          <a:bodyPr wrap="square">
            <a:spAutoFit/>
          </a:bodyPr>
          <a:lstStyle/>
          <a:p>
            <a:pPr lvl="0"/>
            <a:endParaRPr lang="en-GB" b="1" dirty="0">
              <a:solidFill>
                <a:srgbClr val="000000"/>
              </a:solidFill>
            </a:endParaRPr>
          </a:p>
          <a:p>
            <a:r>
              <a:rPr lang="en-GB" b="1" dirty="0"/>
              <a:t/>
            </a:r>
            <a:br>
              <a:rPr lang="en-GB" b="1" dirty="0"/>
            </a:br>
            <a:r>
              <a:rPr lang="en-GB" b="1" baseline="30000" dirty="0"/>
              <a:t> </a:t>
            </a:r>
            <a:endParaRPr lang="en-GB" dirty="0"/>
          </a:p>
        </p:txBody>
      </p:sp>
      <p:sp>
        <p:nvSpPr>
          <p:cNvPr id="4" name="TextBox 3"/>
          <p:cNvSpPr txBox="1"/>
          <p:nvPr/>
        </p:nvSpPr>
        <p:spPr>
          <a:xfrm>
            <a:off x="2261937" y="673768"/>
            <a:ext cx="3150030" cy="584775"/>
          </a:xfrm>
          <a:prstGeom prst="rect">
            <a:avLst/>
          </a:prstGeom>
          <a:noFill/>
        </p:spPr>
        <p:txBody>
          <a:bodyPr wrap="none" rtlCol="0">
            <a:spAutoFit/>
          </a:bodyPr>
          <a:lstStyle/>
          <a:p>
            <a:r>
              <a:rPr lang="en-GB" sz="3200" b="1" dirty="0" smtClean="0"/>
              <a:t>Three final words</a:t>
            </a:r>
            <a:endParaRPr lang="en-GB" sz="3200" b="1" dirty="0"/>
          </a:p>
        </p:txBody>
      </p:sp>
      <p:sp>
        <p:nvSpPr>
          <p:cNvPr id="5" name="Rectangle 4"/>
          <p:cNvSpPr/>
          <p:nvPr/>
        </p:nvSpPr>
        <p:spPr>
          <a:xfrm>
            <a:off x="715541" y="2088129"/>
            <a:ext cx="6801853" cy="1815882"/>
          </a:xfrm>
          <a:prstGeom prst="rect">
            <a:avLst/>
          </a:prstGeom>
        </p:spPr>
        <p:txBody>
          <a:bodyPr wrap="square">
            <a:spAutoFit/>
          </a:bodyPr>
          <a:lstStyle/>
          <a:p>
            <a:pPr marL="285750" indent="-285750">
              <a:buFont typeface="Arial" panose="020B0604020202020204" pitchFamily="34" charset="0"/>
              <a:buChar char="•"/>
            </a:pPr>
            <a:r>
              <a:rPr lang="en-GB" sz="2000" dirty="0">
                <a:solidFill>
                  <a:srgbClr val="000000"/>
                </a:solidFill>
              </a:rPr>
              <a:t>“I am </a:t>
            </a:r>
            <a:r>
              <a:rPr lang="en-GB" sz="2000" b="1" dirty="0">
                <a:solidFill>
                  <a:srgbClr val="000000"/>
                </a:solidFill>
              </a:rPr>
              <a:t>thirsty</a:t>
            </a:r>
            <a:r>
              <a:rPr lang="en-GB" sz="2000" dirty="0">
                <a:solidFill>
                  <a:srgbClr val="000000"/>
                </a:solidFill>
              </a:rPr>
              <a:t>.” </a:t>
            </a:r>
            <a:r>
              <a:rPr lang="en-GB" sz="2000" dirty="0"/>
              <a:t>John </a:t>
            </a:r>
            <a:r>
              <a:rPr lang="en-GB" sz="2000" dirty="0" smtClean="0"/>
              <a:t>19: 28  Spiritually and physically, drained</a:t>
            </a:r>
            <a:endParaRPr lang="en-GB" sz="2000" dirty="0"/>
          </a:p>
          <a:p>
            <a:pPr marL="285750" indent="-285750">
              <a:buFont typeface="Arial" panose="020B0604020202020204" pitchFamily="34" charset="0"/>
              <a:buChar char="•"/>
            </a:pPr>
            <a:endParaRPr lang="en-GB" b="1" baseline="30000" dirty="0">
              <a:solidFill>
                <a:srgbClr val="000000"/>
              </a:solidFill>
              <a:latin typeface="system-ui"/>
            </a:endParaRPr>
          </a:p>
          <a:p>
            <a:pPr marL="285750" indent="-285750">
              <a:buFont typeface="Arial" panose="020B0604020202020204" pitchFamily="34" charset="0"/>
              <a:buChar char="•"/>
            </a:pPr>
            <a:r>
              <a:rPr lang="en-GB" sz="2000" dirty="0" smtClean="0">
                <a:solidFill>
                  <a:srgbClr val="000000"/>
                </a:solidFill>
              </a:rPr>
              <a:t>“(It is) </a:t>
            </a:r>
            <a:r>
              <a:rPr lang="en-GB" sz="2000" b="1" dirty="0">
                <a:solidFill>
                  <a:srgbClr val="000000"/>
                </a:solidFill>
              </a:rPr>
              <a:t>finished</a:t>
            </a:r>
            <a:r>
              <a:rPr lang="en-GB" sz="2000" dirty="0">
                <a:solidFill>
                  <a:srgbClr val="000000"/>
                </a:solidFill>
              </a:rPr>
              <a:t>.” </a:t>
            </a:r>
            <a:r>
              <a:rPr lang="en-GB" sz="2000" dirty="0" smtClean="0">
                <a:solidFill>
                  <a:srgbClr val="000000"/>
                </a:solidFill>
              </a:rPr>
              <a:t>John 19: 30 Mission accomplished </a:t>
            </a:r>
          </a:p>
          <a:p>
            <a:pPr marL="285750" indent="-285750">
              <a:buFont typeface="Arial" panose="020B0604020202020204" pitchFamily="34" charset="0"/>
              <a:buChar char="•"/>
            </a:pPr>
            <a:endParaRPr lang="en-GB" sz="2000" dirty="0">
              <a:solidFill>
                <a:srgbClr val="000000"/>
              </a:solidFill>
            </a:endParaRPr>
          </a:p>
          <a:p>
            <a:pPr marL="285750" indent="-285750">
              <a:buFont typeface="Arial" panose="020B0604020202020204" pitchFamily="34" charset="0"/>
              <a:buChar char="•"/>
            </a:pPr>
            <a:r>
              <a:rPr lang="en-GB" sz="2000" b="1" dirty="0"/>
              <a:t>“Father, into your hands I commit my spirit</a:t>
            </a:r>
            <a:r>
              <a:rPr lang="en-GB" sz="2000" b="1" dirty="0" smtClean="0"/>
              <a:t>!” </a:t>
            </a:r>
            <a:r>
              <a:rPr lang="en-GB" sz="2000" dirty="0" smtClean="0"/>
              <a:t>Note the change from “My God” to “Father”. </a:t>
            </a:r>
            <a:endParaRPr lang="en-GB" sz="2000" b="1" dirty="0"/>
          </a:p>
        </p:txBody>
      </p:sp>
      <p:sp>
        <p:nvSpPr>
          <p:cNvPr id="7" name="TextBox 6"/>
          <p:cNvSpPr txBox="1"/>
          <p:nvPr/>
        </p:nvSpPr>
        <p:spPr>
          <a:xfrm>
            <a:off x="1748589" y="1444219"/>
            <a:ext cx="4430957" cy="461665"/>
          </a:xfrm>
          <a:prstGeom prst="rect">
            <a:avLst/>
          </a:prstGeom>
          <a:noFill/>
        </p:spPr>
        <p:txBody>
          <a:bodyPr wrap="none" rtlCol="0">
            <a:spAutoFit/>
          </a:bodyPr>
          <a:lstStyle/>
          <a:p>
            <a:r>
              <a:rPr lang="en-GB" sz="2400" b="1" dirty="0" smtClean="0"/>
              <a:t>The sense of dereliction has gone</a:t>
            </a:r>
            <a:endParaRPr lang="en-GB" sz="2400" b="1" dirty="0"/>
          </a:p>
        </p:txBody>
      </p:sp>
      <p:sp>
        <p:nvSpPr>
          <p:cNvPr id="8" name="TextBox 7"/>
          <p:cNvSpPr txBox="1"/>
          <p:nvPr/>
        </p:nvSpPr>
        <p:spPr>
          <a:xfrm>
            <a:off x="296778" y="4060056"/>
            <a:ext cx="9278887" cy="400110"/>
          </a:xfrm>
          <a:prstGeom prst="rect">
            <a:avLst/>
          </a:prstGeom>
          <a:noFill/>
        </p:spPr>
        <p:txBody>
          <a:bodyPr wrap="none" rtlCol="0">
            <a:spAutoFit/>
          </a:bodyPr>
          <a:lstStyle/>
          <a:p>
            <a:r>
              <a:rPr lang="en-GB" sz="2000" b="1" dirty="0" smtClean="0"/>
              <a:t>God responded by shaking creation, reversing  death and opening the door to Heaven</a:t>
            </a:r>
            <a:endParaRPr lang="en-GB" sz="2000" b="1" dirty="0"/>
          </a:p>
        </p:txBody>
      </p:sp>
      <p:sp>
        <p:nvSpPr>
          <p:cNvPr id="9" name="Rectangle 8"/>
          <p:cNvSpPr/>
          <p:nvPr/>
        </p:nvSpPr>
        <p:spPr>
          <a:xfrm>
            <a:off x="786062" y="4720485"/>
            <a:ext cx="8430127" cy="1477328"/>
          </a:xfrm>
          <a:prstGeom prst="rect">
            <a:avLst/>
          </a:prstGeom>
        </p:spPr>
        <p:txBody>
          <a:bodyPr wrap="square">
            <a:spAutoFit/>
          </a:bodyPr>
          <a:lstStyle/>
          <a:p>
            <a:r>
              <a:rPr lang="en-GB" dirty="0">
                <a:solidFill>
                  <a:srgbClr val="000000"/>
                </a:solidFill>
                <a:latin typeface="system-ui"/>
              </a:rPr>
              <a:t>Behold, the veil of the temple was torn in two from the top to the bottom. The earth quaked and the rocks were split. </a:t>
            </a:r>
            <a:r>
              <a:rPr lang="en-GB" dirty="0" smtClean="0">
                <a:solidFill>
                  <a:srgbClr val="000000"/>
                </a:solidFill>
                <a:latin typeface="system-ui"/>
              </a:rPr>
              <a:t>The </a:t>
            </a:r>
            <a:r>
              <a:rPr lang="en-GB" dirty="0">
                <a:solidFill>
                  <a:srgbClr val="000000"/>
                </a:solidFill>
                <a:latin typeface="system-ui"/>
              </a:rPr>
              <a:t>tombs were opened, and many bodies of the saints who had fallen asleep were raised; </a:t>
            </a:r>
            <a:r>
              <a:rPr lang="en-GB" dirty="0" smtClean="0">
                <a:solidFill>
                  <a:srgbClr val="000000"/>
                </a:solidFill>
                <a:latin typeface="system-ui"/>
              </a:rPr>
              <a:t>and </a:t>
            </a:r>
            <a:r>
              <a:rPr lang="en-GB" dirty="0">
                <a:solidFill>
                  <a:srgbClr val="000000"/>
                </a:solidFill>
                <a:latin typeface="system-ui"/>
              </a:rPr>
              <a:t>coming out of the tombs after his resurrection, they entered into the holy city and appeared to many</a:t>
            </a:r>
            <a:r>
              <a:rPr lang="en-GB" dirty="0" smtClean="0">
                <a:solidFill>
                  <a:srgbClr val="000000"/>
                </a:solidFill>
                <a:latin typeface="system-ui"/>
              </a:rPr>
              <a:t>. Matt. 27: 51-53</a:t>
            </a:r>
            <a:endParaRPr lang="en-GB" dirty="0"/>
          </a:p>
        </p:txBody>
      </p:sp>
    </p:spTree>
    <p:extLst>
      <p:ext uri="{BB962C8B-B14F-4D97-AF65-F5344CB8AC3E}">
        <p14:creationId xmlns:p14="http://schemas.microsoft.com/office/powerpoint/2010/main" val="27002556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75347" y="312821"/>
            <a:ext cx="4176336" cy="461665"/>
          </a:xfrm>
          <a:prstGeom prst="rect">
            <a:avLst/>
          </a:prstGeom>
          <a:noFill/>
        </p:spPr>
        <p:txBody>
          <a:bodyPr wrap="none" rtlCol="0">
            <a:spAutoFit/>
          </a:bodyPr>
          <a:lstStyle/>
          <a:p>
            <a:r>
              <a:rPr lang="en-GB" sz="2400" b="1" dirty="0" smtClean="0"/>
              <a:t>What did his suffering achieve?</a:t>
            </a:r>
            <a:endParaRPr lang="en-GB" sz="2400" b="1" dirty="0"/>
          </a:p>
        </p:txBody>
      </p:sp>
      <p:sp>
        <p:nvSpPr>
          <p:cNvPr id="4" name="Rectangle 3"/>
          <p:cNvSpPr/>
          <p:nvPr/>
        </p:nvSpPr>
        <p:spPr>
          <a:xfrm>
            <a:off x="1275347" y="1247092"/>
            <a:ext cx="8239756" cy="4308872"/>
          </a:xfrm>
          <a:prstGeom prst="rect">
            <a:avLst/>
          </a:prstGeom>
        </p:spPr>
        <p:txBody>
          <a:bodyPr wrap="none">
            <a:spAutoFit/>
          </a:bodyPr>
          <a:lstStyle/>
          <a:p>
            <a:pPr marL="285750" indent="-285750">
              <a:buFont typeface="Arial" panose="020B0604020202020204" pitchFamily="34" charset="0"/>
              <a:buChar char="•"/>
            </a:pPr>
            <a:r>
              <a:rPr lang="en-GB" sz="2000" dirty="0">
                <a:solidFill>
                  <a:srgbClr val="000000"/>
                </a:solidFill>
                <a:latin typeface="system-ui"/>
              </a:rPr>
              <a:t>He will see the light and be satisfied</a:t>
            </a:r>
          </a:p>
          <a:p>
            <a:pPr marL="285750" indent="-285750">
              <a:buFont typeface="Arial" panose="020B0604020202020204" pitchFamily="34" charset="0"/>
              <a:buChar char="•"/>
            </a:pPr>
            <a:endParaRPr lang="en-GB" sz="2000" dirty="0" smtClean="0">
              <a:solidFill>
                <a:srgbClr val="000000"/>
              </a:solidFill>
              <a:latin typeface="system-ui"/>
            </a:endParaRPr>
          </a:p>
          <a:p>
            <a:pPr marL="285750" indent="-285750">
              <a:buFont typeface="Arial" panose="020B0604020202020204" pitchFamily="34" charset="0"/>
              <a:buChar char="•"/>
            </a:pPr>
            <a:r>
              <a:rPr lang="en-GB" sz="2000" dirty="0" smtClean="0">
                <a:solidFill>
                  <a:srgbClr val="000000"/>
                </a:solidFill>
                <a:latin typeface="system-ui"/>
              </a:rPr>
              <a:t>He </a:t>
            </a:r>
            <a:r>
              <a:rPr lang="en-GB" sz="2000" dirty="0">
                <a:solidFill>
                  <a:srgbClr val="000000"/>
                </a:solidFill>
                <a:latin typeface="system-ui"/>
              </a:rPr>
              <a:t>will prolong his </a:t>
            </a:r>
            <a:r>
              <a:rPr lang="en-GB" sz="2000" dirty="0" smtClean="0">
                <a:solidFill>
                  <a:srgbClr val="000000"/>
                </a:solidFill>
                <a:latin typeface="system-ui"/>
              </a:rPr>
              <a:t>days</a:t>
            </a:r>
          </a:p>
          <a:p>
            <a:pPr marL="285750" indent="-285750">
              <a:buFont typeface="Arial" panose="020B0604020202020204" pitchFamily="34" charset="0"/>
              <a:buChar char="•"/>
            </a:pPr>
            <a:endParaRPr lang="en-GB" sz="2000" dirty="0" smtClean="0">
              <a:solidFill>
                <a:srgbClr val="000000"/>
              </a:solidFill>
              <a:latin typeface="system-ui"/>
            </a:endParaRPr>
          </a:p>
          <a:p>
            <a:pPr marL="285750" indent="-285750">
              <a:buFont typeface="Arial" panose="020B0604020202020204" pitchFamily="34" charset="0"/>
              <a:buChar char="•"/>
            </a:pPr>
            <a:r>
              <a:rPr lang="en-GB" sz="2000" dirty="0" smtClean="0">
                <a:solidFill>
                  <a:srgbClr val="000000"/>
                </a:solidFill>
                <a:latin typeface="system-ui"/>
              </a:rPr>
              <a:t>He </a:t>
            </a:r>
            <a:r>
              <a:rPr lang="en-GB" sz="2000" dirty="0">
                <a:solidFill>
                  <a:srgbClr val="000000"/>
                </a:solidFill>
                <a:latin typeface="system-ui"/>
              </a:rPr>
              <a:t>will see his </a:t>
            </a:r>
            <a:r>
              <a:rPr lang="en-GB" sz="2000" dirty="0" smtClean="0">
                <a:solidFill>
                  <a:srgbClr val="000000"/>
                </a:solidFill>
                <a:latin typeface="system-ui"/>
              </a:rPr>
              <a:t>offspring – “Many children to glory … </a:t>
            </a:r>
          </a:p>
          <a:p>
            <a:r>
              <a:rPr lang="en-GB" sz="2000" dirty="0" smtClean="0">
                <a:solidFill>
                  <a:srgbClr val="000000"/>
                </a:solidFill>
                <a:latin typeface="system-ui"/>
              </a:rPr>
              <a:t>    the children whom God has given me” Heb. 2: 10, 13</a:t>
            </a:r>
            <a:endParaRPr lang="en-GB" sz="2000" dirty="0">
              <a:solidFill>
                <a:srgbClr val="000000"/>
              </a:solidFill>
              <a:latin typeface="system-ui"/>
            </a:endParaRPr>
          </a:p>
          <a:p>
            <a:pPr marL="285750" indent="-285750">
              <a:buFont typeface="Arial" panose="020B0604020202020204" pitchFamily="34" charset="0"/>
              <a:buChar char="•"/>
            </a:pPr>
            <a:endParaRPr lang="en-GB" sz="2000" dirty="0" smtClean="0">
              <a:solidFill>
                <a:srgbClr val="000000"/>
              </a:solidFill>
              <a:latin typeface="system-ui"/>
            </a:endParaRPr>
          </a:p>
          <a:p>
            <a:pPr marL="285750" indent="-285750">
              <a:buFont typeface="Arial" panose="020B0604020202020204" pitchFamily="34" charset="0"/>
              <a:buChar char="•"/>
            </a:pPr>
            <a:r>
              <a:rPr lang="en-GB" sz="2000" dirty="0" smtClean="0">
                <a:solidFill>
                  <a:srgbClr val="000000"/>
                </a:solidFill>
                <a:latin typeface="system-ui"/>
              </a:rPr>
              <a:t>He will </a:t>
            </a:r>
            <a:r>
              <a:rPr lang="en-GB" sz="2000" dirty="0">
                <a:solidFill>
                  <a:srgbClr val="000000"/>
                </a:solidFill>
                <a:latin typeface="system-ui"/>
              </a:rPr>
              <a:t>justify many by the knowledge of </a:t>
            </a:r>
            <a:r>
              <a:rPr lang="en-GB" sz="2000" dirty="0" smtClean="0">
                <a:solidFill>
                  <a:srgbClr val="000000"/>
                </a:solidFill>
                <a:latin typeface="system-ui"/>
              </a:rPr>
              <a:t>(in relationship with) himself</a:t>
            </a:r>
          </a:p>
          <a:p>
            <a:pPr marL="285750" indent="-285750">
              <a:buFont typeface="Arial" panose="020B0604020202020204" pitchFamily="34" charset="0"/>
              <a:buChar char="•"/>
            </a:pPr>
            <a:endParaRPr lang="en-GB" sz="2000" dirty="0" smtClean="0">
              <a:solidFill>
                <a:srgbClr val="000000"/>
              </a:solidFill>
              <a:latin typeface="system-ui"/>
            </a:endParaRPr>
          </a:p>
          <a:p>
            <a:pPr marL="285750" indent="-285750">
              <a:buFont typeface="Arial" panose="020B0604020202020204" pitchFamily="34" charset="0"/>
              <a:buChar char="•"/>
            </a:pPr>
            <a:r>
              <a:rPr lang="en-GB" sz="2000" dirty="0" smtClean="0">
                <a:solidFill>
                  <a:srgbClr val="000000"/>
                </a:solidFill>
                <a:latin typeface="system-ui"/>
              </a:rPr>
              <a:t>He </a:t>
            </a:r>
            <a:r>
              <a:rPr lang="en-GB" sz="2000" dirty="0">
                <a:solidFill>
                  <a:srgbClr val="000000"/>
                </a:solidFill>
                <a:latin typeface="system-ui"/>
              </a:rPr>
              <a:t>will receive a portion with the great [many</a:t>
            </a:r>
            <a:r>
              <a:rPr lang="en-GB" sz="2000" dirty="0" smtClean="0">
                <a:solidFill>
                  <a:srgbClr val="000000"/>
                </a:solidFill>
                <a:latin typeface="system-ui"/>
              </a:rPr>
              <a:t>].</a:t>
            </a:r>
            <a:r>
              <a:rPr lang="en-GB" sz="2000" dirty="0">
                <a:solidFill>
                  <a:srgbClr val="000000"/>
                </a:solidFill>
                <a:latin typeface="system-ui"/>
              </a:rPr>
              <a:t> </a:t>
            </a:r>
            <a:endParaRPr lang="en-GB" sz="2000" dirty="0" smtClean="0">
              <a:solidFill>
                <a:srgbClr val="000000"/>
              </a:solidFill>
              <a:latin typeface="system-ui"/>
            </a:endParaRPr>
          </a:p>
          <a:p>
            <a:r>
              <a:rPr lang="en-GB" sz="2000" dirty="0">
                <a:solidFill>
                  <a:srgbClr val="000000"/>
                </a:solidFill>
                <a:latin typeface="system-ui"/>
              </a:rPr>
              <a:t> </a:t>
            </a:r>
            <a:r>
              <a:rPr lang="en-GB" sz="2000" dirty="0" smtClean="0">
                <a:solidFill>
                  <a:srgbClr val="000000"/>
                </a:solidFill>
                <a:latin typeface="system-ui"/>
              </a:rPr>
              <a:t>    He </a:t>
            </a:r>
            <a:r>
              <a:rPr lang="en-GB" sz="2000" dirty="0">
                <a:solidFill>
                  <a:srgbClr val="000000"/>
                </a:solidFill>
                <a:latin typeface="system-ui"/>
              </a:rPr>
              <a:t>will divide the plunder with the strong [numerous];</a:t>
            </a:r>
            <a:r>
              <a:rPr lang="en-GB" dirty="0">
                <a:solidFill>
                  <a:prstClr val="black"/>
                </a:solidFill>
              </a:rPr>
              <a:t/>
            </a:r>
            <a:br>
              <a:rPr lang="en-GB" dirty="0">
                <a:solidFill>
                  <a:prstClr val="black"/>
                </a:solidFill>
              </a:rPr>
            </a:br>
            <a:endParaRPr lang="en-GB" dirty="0" smtClean="0">
              <a:solidFill>
                <a:srgbClr val="000000"/>
              </a:solidFill>
              <a:latin typeface="system-ui"/>
            </a:endParaRPr>
          </a:p>
          <a:p>
            <a:r>
              <a:rPr lang="en-GB" dirty="0">
                <a:solidFill>
                  <a:prstClr val="black"/>
                </a:solidFill>
              </a:rPr>
              <a:t/>
            </a:r>
            <a:br>
              <a:rPr lang="en-GB" dirty="0">
                <a:solidFill>
                  <a:prstClr val="black"/>
                </a:solidFill>
              </a:rPr>
            </a:br>
            <a:r>
              <a:rPr lang="en-GB" b="1" dirty="0">
                <a:solidFill>
                  <a:srgbClr val="000000"/>
                </a:solidFill>
                <a:latin typeface="system-ui"/>
              </a:rPr>
              <a:t>Yahweh’s pleasure [desire] will prosper in his hand</a:t>
            </a:r>
            <a:endParaRPr lang="en-GB" dirty="0">
              <a:solidFill>
                <a:srgbClr val="000000"/>
              </a:solidFill>
              <a:latin typeface="system-ui"/>
            </a:endParaRPr>
          </a:p>
        </p:txBody>
      </p:sp>
      <p:sp>
        <p:nvSpPr>
          <p:cNvPr id="5" name="TextBox 4"/>
          <p:cNvSpPr txBox="1"/>
          <p:nvPr/>
        </p:nvSpPr>
        <p:spPr>
          <a:xfrm>
            <a:off x="585335" y="5902300"/>
            <a:ext cx="8566686" cy="400110"/>
          </a:xfrm>
          <a:prstGeom prst="rect">
            <a:avLst/>
          </a:prstGeom>
          <a:noFill/>
        </p:spPr>
        <p:txBody>
          <a:bodyPr wrap="square" rtlCol="0">
            <a:spAutoFit/>
          </a:bodyPr>
          <a:lstStyle/>
          <a:p>
            <a:r>
              <a:rPr lang="en-GB" sz="2000" b="1" dirty="0" smtClean="0"/>
              <a:t>Was it all worthwhile? </a:t>
            </a:r>
            <a:r>
              <a:rPr lang="en-GB" sz="2000" b="1" dirty="0" smtClean="0"/>
              <a:t>  Amazingly </a:t>
            </a:r>
            <a:r>
              <a:rPr lang="en-GB" sz="2000" b="1" dirty="0" smtClean="0"/>
              <a:t>both Father and Son considered it to be so. </a:t>
            </a:r>
            <a:endParaRPr lang="en-GB" sz="2000" b="1" dirty="0"/>
          </a:p>
        </p:txBody>
      </p:sp>
    </p:spTree>
    <p:extLst>
      <p:ext uri="{BB962C8B-B14F-4D97-AF65-F5344CB8AC3E}">
        <p14:creationId xmlns:p14="http://schemas.microsoft.com/office/powerpoint/2010/main" val="2811007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50695" y="2518611"/>
            <a:ext cx="5156091" cy="1815882"/>
          </a:xfrm>
          <a:prstGeom prst="rect">
            <a:avLst/>
          </a:prstGeom>
          <a:noFill/>
        </p:spPr>
        <p:txBody>
          <a:bodyPr wrap="none" rtlCol="0">
            <a:spAutoFit/>
          </a:bodyPr>
          <a:lstStyle/>
          <a:p>
            <a:r>
              <a:rPr lang="en-GB" sz="2800" b="1" dirty="0" smtClean="0"/>
              <a:t>We may not </a:t>
            </a:r>
            <a:r>
              <a:rPr lang="en-GB" sz="2800" b="1" dirty="0" smtClean="0"/>
              <a:t>know, we cannot tell</a:t>
            </a:r>
          </a:p>
          <a:p>
            <a:r>
              <a:rPr lang="en-GB" sz="2800" b="1" dirty="0" smtClean="0"/>
              <a:t>What pains he had to bear</a:t>
            </a:r>
          </a:p>
          <a:p>
            <a:r>
              <a:rPr lang="en-GB" sz="2800" b="1" dirty="0" smtClean="0"/>
              <a:t>But we believe it was for us</a:t>
            </a:r>
          </a:p>
          <a:p>
            <a:r>
              <a:rPr lang="en-GB" sz="2800" b="1" dirty="0" smtClean="0"/>
              <a:t>He hung and suffered there</a:t>
            </a:r>
            <a:endParaRPr lang="en-GB" sz="2800" b="1" dirty="0"/>
          </a:p>
        </p:txBody>
      </p:sp>
    </p:spTree>
    <p:extLst>
      <p:ext uri="{BB962C8B-B14F-4D97-AF65-F5344CB8AC3E}">
        <p14:creationId xmlns:p14="http://schemas.microsoft.com/office/powerpoint/2010/main" val="4145781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1866998"/>
            <a:ext cx="8478253" cy="3600986"/>
          </a:xfrm>
          <a:prstGeom prst="rect">
            <a:avLst/>
          </a:prstGeom>
        </p:spPr>
        <p:txBody>
          <a:bodyPr wrap="square">
            <a:spAutoFit/>
          </a:bodyPr>
          <a:lstStyle/>
          <a:p>
            <a:r>
              <a:rPr lang="en-GB" b="1" i="0" dirty="0" smtClean="0">
                <a:solidFill>
                  <a:srgbClr val="000000"/>
                </a:solidFill>
                <a:effectLst/>
                <a:latin typeface="system-ui"/>
              </a:rPr>
              <a:t>Behold, my servant* </a:t>
            </a:r>
            <a:r>
              <a:rPr lang="en-GB" b="0" i="0" dirty="0" smtClean="0">
                <a:solidFill>
                  <a:srgbClr val="000000"/>
                </a:solidFill>
                <a:effectLst/>
                <a:latin typeface="system-ui"/>
              </a:rPr>
              <a:t>will deal wisely (will succeed/accomplish his purpose).</a:t>
            </a:r>
            <a:r>
              <a:rPr lang="en-GB" dirty="0" smtClean="0"/>
              <a:t/>
            </a:r>
            <a:br>
              <a:rPr lang="en-GB" dirty="0" smtClean="0"/>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He will be exalted and lifted up, and will be very high</a:t>
            </a:r>
            <a:r>
              <a:rPr lang="en-GB" dirty="0">
                <a:solidFill>
                  <a:srgbClr val="000000"/>
                </a:solidFill>
                <a:latin typeface="system-ui"/>
              </a:rPr>
              <a:t>. </a:t>
            </a:r>
            <a:endParaRPr lang="en-GB" dirty="0" smtClean="0">
              <a:solidFill>
                <a:srgbClr val="000000"/>
              </a:solidFill>
              <a:latin typeface="system-ui"/>
            </a:endParaRPr>
          </a:p>
          <a:p>
            <a:r>
              <a:rPr lang="en-GB" dirty="0">
                <a:solidFill>
                  <a:srgbClr val="000000"/>
                </a:solidFill>
                <a:latin typeface="system-ui"/>
              </a:rPr>
              <a:t>	</a:t>
            </a:r>
            <a:r>
              <a:rPr lang="en-GB" dirty="0" smtClean="0">
                <a:solidFill>
                  <a:srgbClr val="000000"/>
                </a:solidFill>
                <a:latin typeface="system-ui"/>
              </a:rPr>
              <a:t>	</a:t>
            </a:r>
            <a:r>
              <a:rPr lang="en-GB" dirty="0" smtClean="0">
                <a:solidFill>
                  <a:srgbClr val="000000"/>
                </a:solidFill>
                <a:latin typeface="system-ui"/>
              </a:rPr>
              <a:t>(Who is he? c.f</a:t>
            </a:r>
            <a:r>
              <a:rPr lang="en-GB" dirty="0">
                <a:solidFill>
                  <a:srgbClr val="000000"/>
                </a:solidFill>
                <a:latin typeface="system-ui"/>
              </a:rPr>
              <a:t>. Isaiah 6: 1; 57:15)</a:t>
            </a:r>
            <a:r>
              <a:rPr lang="en-GB" dirty="0"/>
              <a:t/>
            </a:r>
            <a:br>
              <a:rPr lang="en-GB" dirty="0"/>
            </a:br>
            <a:r>
              <a:rPr lang="en-GB" dirty="0" smtClean="0"/>
              <a:t/>
            </a:r>
            <a:br>
              <a:rPr lang="en-GB" dirty="0" smtClean="0"/>
            </a:br>
            <a:r>
              <a:rPr lang="en-GB" b="1" i="0" baseline="30000" dirty="0" smtClean="0">
                <a:solidFill>
                  <a:srgbClr val="000000"/>
                </a:solidFill>
                <a:effectLst/>
                <a:latin typeface="system-ui"/>
              </a:rPr>
              <a:t> </a:t>
            </a:r>
            <a:r>
              <a:rPr lang="en-GB" b="1" i="0" dirty="0" smtClean="0">
                <a:solidFill>
                  <a:srgbClr val="000000"/>
                </a:solidFill>
                <a:effectLst/>
                <a:latin typeface="system-ui"/>
              </a:rPr>
              <a:t>Just</a:t>
            </a:r>
            <a:r>
              <a:rPr lang="en-GB" b="0" i="0" dirty="0" smtClean="0">
                <a:solidFill>
                  <a:srgbClr val="000000"/>
                </a:solidFill>
                <a:effectLst/>
                <a:latin typeface="system-ui"/>
              </a:rPr>
              <a:t> as </a:t>
            </a:r>
            <a:r>
              <a:rPr lang="en-GB" i="0" dirty="0" smtClean="0">
                <a:solidFill>
                  <a:srgbClr val="000000"/>
                </a:solidFill>
                <a:effectLst/>
                <a:latin typeface="system-ui"/>
              </a:rPr>
              <a:t>many</a:t>
            </a:r>
            <a:r>
              <a:rPr lang="en-GB" b="0" i="0" dirty="0" smtClean="0">
                <a:solidFill>
                  <a:srgbClr val="000000"/>
                </a:solidFill>
                <a:effectLst/>
                <a:latin typeface="system-ui"/>
              </a:rPr>
              <a:t> were astonished (appalled) at you—</a:t>
            </a:r>
            <a:r>
              <a:rPr lang="en-GB" dirty="0" smtClean="0"/>
              <a:t/>
            </a:r>
            <a:br>
              <a:rPr lang="en-GB" dirty="0" smtClean="0"/>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his appearance was marred more than any man, (from being human)</a:t>
            </a:r>
          </a:p>
          <a:p>
            <a:r>
              <a:rPr lang="en-GB" dirty="0" smtClean="0">
                <a:solidFill>
                  <a:srgbClr val="000000"/>
                </a:solidFill>
                <a:latin typeface="system-ui"/>
              </a:rPr>
              <a:t>        </a:t>
            </a:r>
            <a:r>
              <a:rPr lang="en-GB" b="0" i="0" dirty="0" smtClean="0">
                <a:solidFill>
                  <a:srgbClr val="000000"/>
                </a:solidFill>
                <a:effectLst/>
                <a:latin typeface="system-ui"/>
              </a:rPr>
              <a:t>and his form more than the sons of men—(from human appearance)</a:t>
            </a:r>
            <a:r>
              <a:rPr lang="en-GB" dirty="0" smtClean="0"/>
              <a:t/>
            </a:r>
            <a:br>
              <a:rPr lang="en-GB" dirty="0" smtClean="0"/>
            </a:br>
            <a:r>
              <a:rPr lang="en-GB" b="1" i="0" baseline="30000" dirty="0" smtClean="0">
                <a:solidFill>
                  <a:srgbClr val="000000"/>
                </a:solidFill>
                <a:effectLst/>
                <a:latin typeface="system-ui"/>
              </a:rPr>
              <a:t> </a:t>
            </a:r>
          </a:p>
          <a:p>
            <a:r>
              <a:rPr lang="en-GB" b="1" i="0" dirty="0" smtClean="0">
                <a:solidFill>
                  <a:srgbClr val="000000"/>
                </a:solidFill>
                <a:effectLst/>
                <a:latin typeface="system-ui"/>
              </a:rPr>
              <a:t>so</a:t>
            </a:r>
            <a:r>
              <a:rPr lang="en-GB" b="0" i="0" dirty="0" smtClean="0">
                <a:solidFill>
                  <a:srgbClr val="000000"/>
                </a:solidFill>
                <a:effectLst/>
                <a:latin typeface="system-ui"/>
              </a:rPr>
              <a:t> he will startle/</a:t>
            </a:r>
            <a:r>
              <a:rPr lang="en-GB" dirty="0" smtClean="0">
                <a:latin typeface="system-ui"/>
              </a:rPr>
              <a:t>sprinkle </a:t>
            </a:r>
            <a:r>
              <a:rPr lang="en-GB" i="0" dirty="0" smtClean="0">
                <a:solidFill>
                  <a:srgbClr val="000000"/>
                </a:solidFill>
                <a:effectLst/>
                <a:latin typeface="system-ui"/>
              </a:rPr>
              <a:t>many</a:t>
            </a:r>
            <a:r>
              <a:rPr lang="en-GB" b="0" i="0" dirty="0" smtClean="0">
                <a:solidFill>
                  <a:srgbClr val="000000"/>
                </a:solidFill>
                <a:effectLst/>
                <a:latin typeface="system-ui"/>
              </a:rPr>
              <a:t> nations.</a:t>
            </a:r>
            <a:r>
              <a:rPr lang="en-GB" dirty="0" smtClean="0"/>
              <a:t/>
            </a:r>
            <a:br>
              <a:rPr lang="en-GB" dirty="0" smtClean="0"/>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Kings will shut their mouths at him; (in astonishment)</a:t>
            </a:r>
            <a:r>
              <a:rPr lang="en-GB" dirty="0" smtClean="0"/>
              <a:t/>
            </a:r>
            <a:br>
              <a:rPr lang="en-GB" dirty="0" smtClean="0"/>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for they will see that which had not been told them,</a:t>
            </a:r>
            <a:r>
              <a:rPr lang="en-GB" dirty="0" smtClean="0"/>
              <a:t/>
            </a:r>
            <a:br>
              <a:rPr lang="en-GB" dirty="0" smtClean="0"/>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and they will understand that which they had not heard. </a:t>
            </a:r>
            <a:r>
              <a:rPr lang="en-GB" dirty="0">
                <a:solidFill>
                  <a:srgbClr val="000000"/>
                </a:solidFill>
                <a:latin typeface="system-ui"/>
              </a:rPr>
              <a:t>Isaiah 52: 13-15</a:t>
            </a:r>
            <a:endParaRPr lang="en-GB" dirty="0"/>
          </a:p>
          <a:p>
            <a:endParaRPr lang="en-GB" b="0" i="0" dirty="0" smtClean="0">
              <a:solidFill>
                <a:srgbClr val="000000"/>
              </a:solidFill>
              <a:effectLst/>
              <a:latin typeface="system-ui"/>
            </a:endParaRPr>
          </a:p>
        </p:txBody>
      </p:sp>
      <p:sp>
        <p:nvSpPr>
          <p:cNvPr id="3" name="TextBox 2"/>
          <p:cNvSpPr txBox="1"/>
          <p:nvPr/>
        </p:nvSpPr>
        <p:spPr>
          <a:xfrm>
            <a:off x="1134119" y="1159957"/>
            <a:ext cx="2737544" cy="369332"/>
          </a:xfrm>
          <a:prstGeom prst="rect">
            <a:avLst/>
          </a:prstGeom>
          <a:noFill/>
        </p:spPr>
        <p:txBody>
          <a:bodyPr wrap="none" rtlCol="0">
            <a:spAutoFit/>
          </a:bodyPr>
          <a:lstStyle/>
          <a:p>
            <a:r>
              <a:rPr lang="en-GB" b="1" dirty="0" smtClean="0"/>
              <a:t>Introduction and summary</a:t>
            </a:r>
            <a:endParaRPr lang="en-GB" b="1" dirty="0"/>
          </a:p>
        </p:txBody>
      </p:sp>
      <p:sp>
        <p:nvSpPr>
          <p:cNvPr id="4" name="TextBox 3"/>
          <p:cNvSpPr txBox="1"/>
          <p:nvPr/>
        </p:nvSpPr>
        <p:spPr>
          <a:xfrm>
            <a:off x="1134119" y="360583"/>
            <a:ext cx="2923749" cy="461665"/>
          </a:xfrm>
          <a:prstGeom prst="rect">
            <a:avLst/>
          </a:prstGeom>
          <a:noFill/>
        </p:spPr>
        <p:txBody>
          <a:bodyPr wrap="none" rtlCol="0">
            <a:spAutoFit/>
          </a:bodyPr>
          <a:lstStyle/>
          <a:p>
            <a:r>
              <a:rPr lang="en-GB" sz="2400" b="1" dirty="0" smtClean="0"/>
              <a:t>The Suffering Servant</a:t>
            </a:r>
            <a:endParaRPr lang="en-GB" sz="2400" b="1" dirty="0"/>
          </a:p>
        </p:txBody>
      </p:sp>
      <p:sp>
        <p:nvSpPr>
          <p:cNvPr id="5" name="TextBox 4"/>
          <p:cNvSpPr txBox="1"/>
          <p:nvPr/>
        </p:nvSpPr>
        <p:spPr>
          <a:xfrm>
            <a:off x="481262" y="5646821"/>
            <a:ext cx="6224337" cy="646331"/>
          </a:xfrm>
          <a:prstGeom prst="rect">
            <a:avLst/>
          </a:prstGeom>
          <a:noFill/>
        </p:spPr>
        <p:txBody>
          <a:bodyPr wrap="square" rtlCol="0">
            <a:spAutoFit/>
          </a:bodyPr>
          <a:lstStyle/>
          <a:p>
            <a:r>
              <a:rPr lang="en-GB" dirty="0" smtClean="0"/>
              <a:t>*</a:t>
            </a:r>
            <a:r>
              <a:rPr lang="en-GB" dirty="0">
                <a:solidFill>
                  <a:srgbClr val="000000"/>
                </a:solidFill>
                <a:latin typeface="system-ui"/>
              </a:rPr>
              <a:t>“Behold, my servant, whom I uphold,</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my chosen, in whom my soul </a:t>
            </a:r>
            <a:r>
              <a:rPr lang="en-GB" dirty="0" smtClean="0">
                <a:solidFill>
                  <a:srgbClr val="000000"/>
                </a:solidFill>
                <a:latin typeface="system-ui"/>
              </a:rPr>
              <a:t>delights … Isaiah 42:1</a:t>
            </a:r>
            <a:endParaRPr lang="en-GB" dirty="0"/>
          </a:p>
        </p:txBody>
      </p:sp>
    </p:spTree>
    <p:extLst>
      <p:ext uri="{BB962C8B-B14F-4D97-AF65-F5344CB8AC3E}">
        <p14:creationId xmlns:p14="http://schemas.microsoft.com/office/powerpoint/2010/main" val="4101169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905" y="897041"/>
            <a:ext cx="8935453" cy="3139321"/>
          </a:xfrm>
          <a:prstGeom prst="rect">
            <a:avLst/>
          </a:prstGeom>
        </p:spPr>
        <p:txBody>
          <a:bodyPr wrap="square">
            <a:spAutoFit/>
          </a:bodyPr>
          <a:lstStyle/>
          <a:p>
            <a:r>
              <a:rPr lang="en-GB" b="0" i="0" dirty="0" smtClean="0">
                <a:solidFill>
                  <a:srgbClr val="000000"/>
                </a:solidFill>
                <a:effectLst/>
                <a:latin typeface="system-ui"/>
              </a:rPr>
              <a:t>Who has believed our message?</a:t>
            </a:r>
            <a:br>
              <a:rPr lang="en-GB" b="0" i="0" dirty="0" smtClean="0">
                <a:solidFill>
                  <a:srgbClr val="000000"/>
                </a:solidFill>
                <a:effectLst/>
                <a:latin typeface="system-ui"/>
              </a:rPr>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To whom has </a:t>
            </a:r>
            <a:r>
              <a:rPr lang="en-GB" b="1" i="0" dirty="0" smtClean="0">
                <a:solidFill>
                  <a:srgbClr val="000000"/>
                </a:solidFill>
                <a:effectLst/>
                <a:latin typeface="system-ui"/>
              </a:rPr>
              <a:t>Yahweh’s arm </a:t>
            </a:r>
            <a:r>
              <a:rPr lang="en-GB" b="0" i="0" dirty="0" smtClean="0">
                <a:solidFill>
                  <a:srgbClr val="000000"/>
                </a:solidFill>
                <a:effectLst/>
                <a:latin typeface="system-ui"/>
              </a:rPr>
              <a:t>been revealed?</a:t>
            </a:r>
            <a:br>
              <a:rPr lang="en-GB" b="0" i="0" dirty="0" smtClean="0">
                <a:solidFill>
                  <a:srgbClr val="000000"/>
                </a:solidFill>
                <a:effectLst/>
                <a:latin typeface="system-ui"/>
              </a:rPr>
            </a:br>
            <a:r>
              <a:rPr lang="en-GB" b="0" i="0" dirty="0" smtClean="0">
                <a:solidFill>
                  <a:srgbClr val="000000"/>
                </a:solidFill>
                <a:effectLst/>
                <a:latin typeface="system-ui"/>
              </a:rPr>
              <a:t>For he grew up before him as a tender plant (sprout),</a:t>
            </a:r>
            <a:br>
              <a:rPr lang="en-GB" b="0" i="0" dirty="0" smtClean="0">
                <a:solidFill>
                  <a:srgbClr val="000000"/>
                </a:solidFill>
                <a:effectLst/>
                <a:latin typeface="system-ui"/>
              </a:rPr>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and as a root (shoot) out of dry ground.</a:t>
            </a:r>
            <a:br>
              <a:rPr lang="en-GB" b="0" i="0" dirty="0" smtClean="0">
                <a:solidFill>
                  <a:srgbClr val="000000"/>
                </a:solidFill>
                <a:effectLst/>
                <a:latin typeface="system-ui"/>
              </a:rPr>
            </a:br>
            <a:r>
              <a:rPr lang="en-GB" b="0" i="0" dirty="0" smtClean="0">
                <a:solidFill>
                  <a:srgbClr val="000000"/>
                </a:solidFill>
                <a:effectLst/>
                <a:latin typeface="system-ui"/>
              </a:rPr>
              <a:t>He has no good looks or majesty. ( no form or splendour)</a:t>
            </a:r>
            <a:br>
              <a:rPr lang="en-GB" b="0" i="0" dirty="0" smtClean="0">
                <a:solidFill>
                  <a:srgbClr val="000000"/>
                </a:solidFill>
                <a:effectLst/>
                <a:latin typeface="system-ui"/>
              </a:rPr>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When we see him, there is no beauty (appearance) that we should desire him.</a:t>
            </a:r>
            <a:br>
              <a:rPr lang="en-GB" b="0" i="0" dirty="0" smtClean="0">
                <a:solidFill>
                  <a:srgbClr val="000000"/>
                </a:solidFill>
                <a:effectLst/>
                <a:latin typeface="system-ui"/>
              </a:rPr>
            </a:br>
            <a:r>
              <a:rPr lang="en-GB" b="0" i="0" dirty="0" smtClean="0">
                <a:solidFill>
                  <a:srgbClr val="000000"/>
                </a:solidFill>
                <a:effectLst/>
                <a:latin typeface="system-ui"/>
              </a:rPr>
              <a:t>He was despised</a:t>
            </a:r>
            <a:r>
              <a:rPr lang="en-GB" dirty="0">
                <a:solidFill>
                  <a:srgbClr val="000000"/>
                </a:solidFill>
                <a:latin typeface="system-ui"/>
              </a:rPr>
              <a:t> </a:t>
            </a:r>
            <a:r>
              <a:rPr lang="en-GB" b="0" i="0" dirty="0" smtClean="0">
                <a:solidFill>
                  <a:srgbClr val="000000"/>
                </a:solidFill>
                <a:effectLst/>
                <a:latin typeface="system-ui"/>
              </a:rPr>
              <a:t>and rejected by men, (?proud, self-assertive men)</a:t>
            </a:r>
            <a:br>
              <a:rPr lang="en-GB" b="0" i="0" dirty="0" smtClean="0">
                <a:solidFill>
                  <a:srgbClr val="000000"/>
                </a:solidFill>
                <a:effectLst/>
                <a:latin typeface="system-ui"/>
              </a:rPr>
            </a:br>
            <a:r>
              <a:rPr lang="en-GB" b="0" i="0" dirty="0" smtClean="0">
                <a:solidFill>
                  <a:srgbClr val="000000"/>
                </a:solidFill>
                <a:effectLst/>
                <a:latin typeface="system-ui"/>
              </a:rPr>
              <a:t>a man of suffering [grief/pain] </a:t>
            </a:r>
            <a:br>
              <a:rPr lang="en-GB" b="0" i="0" dirty="0" smtClean="0">
                <a:solidFill>
                  <a:srgbClr val="000000"/>
                </a:solidFill>
                <a:effectLst/>
                <a:latin typeface="system-ui"/>
              </a:rPr>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and acquainted with disease [grief] - lit. known by grief (as a companion).</a:t>
            </a:r>
            <a:br>
              <a:rPr lang="en-GB" b="0" i="0" dirty="0" smtClean="0">
                <a:solidFill>
                  <a:srgbClr val="000000"/>
                </a:solidFill>
                <a:effectLst/>
                <a:latin typeface="system-ui"/>
              </a:rPr>
            </a:br>
            <a:r>
              <a:rPr lang="en-GB" b="0" i="0" dirty="0" smtClean="0">
                <a:solidFill>
                  <a:srgbClr val="000000"/>
                </a:solidFill>
                <a:effectLst/>
                <a:latin typeface="system-ui"/>
              </a:rPr>
              <a:t>He was despised as one from whom men hide their face;</a:t>
            </a:r>
            <a:br>
              <a:rPr lang="en-GB" b="0" i="0" dirty="0" smtClean="0">
                <a:solidFill>
                  <a:srgbClr val="000000"/>
                </a:solidFill>
                <a:effectLst/>
                <a:latin typeface="system-ui"/>
              </a:rPr>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and we didn’t respect him (pay attention to him). Is. 53: 1-3</a:t>
            </a:r>
          </a:p>
        </p:txBody>
      </p:sp>
      <p:sp>
        <p:nvSpPr>
          <p:cNvPr id="3" name="Rectangle 2"/>
          <p:cNvSpPr/>
          <p:nvPr/>
        </p:nvSpPr>
        <p:spPr>
          <a:xfrm>
            <a:off x="1433725" y="293228"/>
            <a:ext cx="2923749" cy="461665"/>
          </a:xfrm>
          <a:prstGeom prst="rect">
            <a:avLst/>
          </a:prstGeom>
        </p:spPr>
        <p:txBody>
          <a:bodyPr wrap="none">
            <a:spAutoFit/>
          </a:bodyPr>
          <a:lstStyle/>
          <a:p>
            <a:pPr lvl="0"/>
            <a:r>
              <a:rPr lang="en-GB" sz="2400" b="1" dirty="0">
                <a:solidFill>
                  <a:prstClr val="black"/>
                </a:solidFill>
              </a:rPr>
              <a:t>The Suffering Servant</a:t>
            </a:r>
          </a:p>
        </p:txBody>
      </p:sp>
      <p:sp>
        <p:nvSpPr>
          <p:cNvPr id="4" name="TextBox 3"/>
          <p:cNvSpPr txBox="1"/>
          <p:nvPr/>
        </p:nvSpPr>
        <p:spPr>
          <a:xfrm>
            <a:off x="946484" y="4153304"/>
            <a:ext cx="6759351" cy="400110"/>
          </a:xfrm>
          <a:prstGeom prst="rect">
            <a:avLst/>
          </a:prstGeom>
          <a:noFill/>
        </p:spPr>
        <p:txBody>
          <a:bodyPr wrap="none" rtlCol="0">
            <a:spAutoFit/>
          </a:bodyPr>
          <a:lstStyle/>
          <a:p>
            <a:r>
              <a:rPr lang="en-GB" sz="2000" b="1" dirty="0" smtClean="0"/>
              <a:t>Human perception  - Is this really the ‘Arm of the LORD’?          </a:t>
            </a:r>
            <a:endParaRPr lang="en-GB" sz="2000" b="1" dirty="0"/>
          </a:p>
        </p:txBody>
      </p:sp>
      <p:sp>
        <p:nvSpPr>
          <p:cNvPr id="5" name="Rectangle 4"/>
          <p:cNvSpPr/>
          <p:nvPr/>
        </p:nvSpPr>
        <p:spPr>
          <a:xfrm>
            <a:off x="344905" y="4788856"/>
            <a:ext cx="8406064" cy="923330"/>
          </a:xfrm>
          <a:prstGeom prst="rect">
            <a:avLst/>
          </a:prstGeom>
        </p:spPr>
        <p:txBody>
          <a:bodyPr wrap="square">
            <a:spAutoFit/>
          </a:bodyPr>
          <a:lstStyle/>
          <a:p>
            <a:r>
              <a:rPr lang="en-GB" dirty="0">
                <a:solidFill>
                  <a:srgbClr val="000000"/>
                </a:solidFill>
                <a:latin typeface="Courier New" panose="02070309020205020404" pitchFamily="49" charset="0"/>
              </a:rPr>
              <a:t>    </a:t>
            </a:r>
            <a:r>
              <a:rPr lang="en-GB" dirty="0" smtClean="0">
                <a:solidFill>
                  <a:srgbClr val="000000"/>
                </a:solidFill>
                <a:latin typeface="Courier New" panose="02070309020205020404" pitchFamily="49" charset="0"/>
              </a:rPr>
              <a:t>… </a:t>
            </a:r>
            <a:r>
              <a:rPr lang="en-GB" dirty="0" smtClean="0">
                <a:solidFill>
                  <a:srgbClr val="000000"/>
                </a:solidFill>
                <a:latin typeface="system-ui"/>
              </a:rPr>
              <a:t>He </a:t>
            </a:r>
            <a:r>
              <a:rPr lang="en-GB" dirty="0">
                <a:solidFill>
                  <a:srgbClr val="000000"/>
                </a:solidFill>
                <a:latin typeface="system-ui"/>
              </a:rPr>
              <a:t>has redeemed Jerusalem.</a:t>
            </a:r>
            <a:r>
              <a:rPr lang="en-GB" dirty="0"/>
              <a:t/>
            </a:r>
            <a:br>
              <a:rPr lang="en-GB" dirty="0"/>
            </a:br>
            <a:r>
              <a:rPr lang="en-GB" b="1" dirty="0" smtClean="0">
                <a:solidFill>
                  <a:srgbClr val="000000"/>
                </a:solidFill>
                <a:latin typeface="system-ui"/>
              </a:rPr>
              <a:t>Yahweh </a:t>
            </a:r>
            <a:r>
              <a:rPr lang="en-GB" b="1" dirty="0">
                <a:solidFill>
                  <a:srgbClr val="000000"/>
                </a:solidFill>
                <a:latin typeface="system-ui"/>
              </a:rPr>
              <a:t>has made his holy arm bare in the eyes of all the nations</a:t>
            </a:r>
            <a:r>
              <a:rPr lang="en-GB" dirty="0">
                <a:solidFill>
                  <a:srgbClr val="000000"/>
                </a:solidFill>
                <a:latin typeface="system-ui"/>
              </a:rPr>
              <a:t>.</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All the ends of the earth have seen the salvation of our God</a:t>
            </a:r>
            <a:r>
              <a:rPr lang="en-GB" dirty="0" smtClean="0">
                <a:solidFill>
                  <a:srgbClr val="000000"/>
                </a:solidFill>
                <a:latin typeface="system-ui"/>
              </a:rPr>
              <a:t>. Isaiah 52:9-10</a:t>
            </a:r>
            <a:endParaRPr lang="en-GB" dirty="0"/>
          </a:p>
        </p:txBody>
      </p:sp>
      <p:sp>
        <p:nvSpPr>
          <p:cNvPr id="6" name="TextBox 5"/>
          <p:cNvSpPr txBox="1"/>
          <p:nvPr/>
        </p:nvSpPr>
        <p:spPr>
          <a:xfrm>
            <a:off x="615216" y="5947629"/>
            <a:ext cx="8135753" cy="646331"/>
          </a:xfrm>
          <a:prstGeom prst="rect">
            <a:avLst/>
          </a:prstGeom>
          <a:noFill/>
        </p:spPr>
        <p:txBody>
          <a:bodyPr wrap="none" rtlCol="0">
            <a:spAutoFit/>
          </a:bodyPr>
          <a:lstStyle/>
          <a:p>
            <a:r>
              <a:rPr lang="en-GB" b="1" dirty="0" smtClean="0"/>
              <a:t>He does not fit the stereotype of a conquering hero and is ignored and disregarded.</a:t>
            </a:r>
          </a:p>
          <a:p>
            <a:r>
              <a:rPr lang="en-GB" b="1" dirty="0" smtClean="0"/>
              <a:t>He is a ‘loser’ to be avoided as one would avoid a diseased person.</a:t>
            </a:r>
            <a:endParaRPr lang="en-GB" b="1" dirty="0"/>
          </a:p>
        </p:txBody>
      </p:sp>
    </p:spTree>
    <p:extLst>
      <p:ext uri="{BB962C8B-B14F-4D97-AF65-F5344CB8AC3E}">
        <p14:creationId xmlns:p14="http://schemas.microsoft.com/office/powerpoint/2010/main" val="1216270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2420" y="1501079"/>
            <a:ext cx="6096000" cy="3693319"/>
          </a:xfrm>
          <a:prstGeom prst="rect">
            <a:avLst/>
          </a:prstGeom>
        </p:spPr>
        <p:txBody>
          <a:bodyPr>
            <a:spAutoFit/>
          </a:bodyPr>
          <a:lstStyle/>
          <a:p>
            <a:r>
              <a:rPr lang="en-GB" b="1" i="0" dirty="0" smtClean="0">
                <a:solidFill>
                  <a:srgbClr val="000000"/>
                </a:solidFill>
                <a:effectLst/>
                <a:latin typeface="system-ui"/>
              </a:rPr>
              <a:t>Surely</a:t>
            </a:r>
            <a:r>
              <a:rPr lang="en-GB" b="0" i="0" dirty="0" smtClean="0">
                <a:solidFill>
                  <a:srgbClr val="000000"/>
                </a:solidFill>
                <a:effectLst/>
                <a:latin typeface="system-ui"/>
              </a:rPr>
              <a:t> he has borne </a:t>
            </a:r>
            <a:r>
              <a:rPr lang="en-GB" b="1" i="0" dirty="0" smtClean="0">
                <a:solidFill>
                  <a:srgbClr val="000000"/>
                </a:solidFill>
                <a:effectLst/>
                <a:latin typeface="system-ui"/>
              </a:rPr>
              <a:t>our</a:t>
            </a:r>
            <a:r>
              <a:rPr lang="en-GB" b="0" i="0" dirty="0" smtClean="0">
                <a:solidFill>
                  <a:srgbClr val="000000"/>
                </a:solidFill>
                <a:effectLst/>
                <a:latin typeface="system-ui"/>
              </a:rPr>
              <a:t> </a:t>
            </a:r>
            <a:r>
              <a:rPr lang="en-GB" b="1" i="0" dirty="0" smtClean="0">
                <a:solidFill>
                  <a:srgbClr val="000000"/>
                </a:solidFill>
                <a:effectLst/>
                <a:latin typeface="system-ui"/>
              </a:rPr>
              <a:t>sickness [grief]</a:t>
            </a:r>
            <a:br>
              <a:rPr lang="en-GB" b="1" i="0" dirty="0" smtClean="0">
                <a:solidFill>
                  <a:srgbClr val="000000"/>
                </a:solidFill>
                <a:effectLst/>
                <a:latin typeface="system-ui"/>
              </a:rPr>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and carried </a:t>
            </a:r>
            <a:r>
              <a:rPr lang="en-GB" b="1" i="0" dirty="0" smtClean="0">
                <a:solidFill>
                  <a:srgbClr val="000000"/>
                </a:solidFill>
                <a:effectLst/>
                <a:latin typeface="system-ui"/>
              </a:rPr>
              <a:t>our</a:t>
            </a:r>
            <a:r>
              <a:rPr lang="en-GB" b="0" i="0" dirty="0" smtClean="0">
                <a:solidFill>
                  <a:srgbClr val="000000"/>
                </a:solidFill>
                <a:effectLst/>
                <a:latin typeface="system-ui"/>
              </a:rPr>
              <a:t> </a:t>
            </a:r>
            <a:r>
              <a:rPr lang="en-GB" b="1" i="0" dirty="0" smtClean="0">
                <a:solidFill>
                  <a:srgbClr val="000000"/>
                </a:solidFill>
                <a:effectLst/>
                <a:latin typeface="system-ui"/>
              </a:rPr>
              <a:t>suffering [sorrows/pains];</a:t>
            </a:r>
            <a:r>
              <a:rPr lang="en-GB" b="0" i="0" dirty="0" smtClean="0">
                <a:solidFill>
                  <a:srgbClr val="000000"/>
                </a:solidFill>
                <a:effectLst/>
                <a:latin typeface="system-ui"/>
              </a:rPr>
              <a:t/>
            </a:r>
            <a:br>
              <a:rPr lang="en-GB" b="0" i="0" dirty="0" smtClean="0">
                <a:solidFill>
                  <a:srgbClr val="000000"/>
                </a:solidFill>
                <a:effectLst/>
                <a:latin typeface="system-ui"/>
              </a:rPr>
            </a:br>
            <a:r>
              <a:rPr lang="en-GB" b="1" i="0" dirty="0" smtClean="0">
                <a:solidFill>
                  <a:srgbClr val="000000"/>
                </a:solidFill>
                <a:effectLst/>
                <a:latin typeface="system-ui"/>
              </a:rPr>
              <a:t>yet</a:t>
            </a:r>
            <a:r>
              <a:rPr lang="en-GB" b="0" i="0" dirty="0" smtClean="0">
                <a:solidFill>
                  <a:srgbClr val="000000"/>
                </a:solidFill>
                <a:effectLst/>
                <a:latin typeface="system-ui"/>
              </a:rPr>
              <a:t> </a:t>
            </a:r>
            <a:r>
              <a:rPr lang="en-GB" b="1" i="0" dirty="0" smtClean="0">
                <a:solidFill>
                  <a:srgbClr val="000000"/>
                </a:solidFill>
                <a:effectLst/>
                <a:latin typeface="system-ui"/>
              </a:rPr>
              <a:t>we</a:t>
            </a:r>
            <a:r>
              <a:rPr lang="en-GB" b="0" i="0" dirty="0" smtClean="0">
                <a:solidFill>
                  <a:srgbClr val="000000"/>
                </a:solidFill>
                <a:effectLst/>
                <a:latin typeface="system-ui"/>
              </a:rPr>
              <a:t> considered him plagued,</a:t>
            </a:r>
            <a:br>
              <a:rPr lang="en-GB" b="0" i="0" dirty="0" smtClean="0">
                <a:solidFill>
                  <a:srgbClr val="000000"/>
                </a:solidFill>
                <a:effectLst/>
                <a:latin typeface="system-ui"/>
              </a:rPr>
            </a:br>
            <a:r>
              <a:rPr lang="en-GB" b="0" i="0" dirty="0" smtClean="0">
                <a:solidFill>
                  <a:srgbClr val="000000"/>
                </a:solidFill>
                <a:effectLst/>
                <a:latin typeface="Courier New" panose="02070309020205020404" pitchFamily="49" charset="0"/>
              </a:rPr>
              <a:t>    </a:t>
            </a:r>
            <a:r>
              <a:rPr lang="en-GB" b="1" i="0" dirty="0" smtClean="0">
                <a:solidFill>
                  <a:srgbClr val="000000"/>
                </a:solidFill>
                <a:effectLst/>
                <a:latin typeface="system-ui"/>
              </a:rPr>
              <a:t>struck by God</a:t>
            </a:r>
            <a:r>
              <a:rPr lang="en-GB" b="0" i="0" dirty="0" smtClean="0">
                <a:solidFill>
                  <a:srgbClr val="000000"/>
                </a:solidFill>
                <a:effectLst/>
                <a:latin typeface="system-ui"/>
              </a:rPr>
              <a:t>, and afflicted.</a:t>
            </a:r>
            <a:br>
              <a:rPr lang="en-GB" b="0" i="0" dirty="0" smtClean="0">
                <a:solidFill>
                  <a:srgbClr val="000000"/>
                </a:solidFill>
                <a:effectLst/>
                <a:latin typeface="system-ui"/>
              </a:rPr>
            </a:br>
            <a:r>
              <a:rPr lang="en-GB" b="1" i="0" dirty="0" smtClean="0">
                <a:solidFill>
                  <a:srgbClr val="000000"/>
                </a:solidFill>
                <a:effectLst/>
                <a:latin typeface="system-ui"/>
              </a:rPr>
              <a:t>But</a:t>
            </a:r>
            <a:r>
              <a:rPr lang="en-GB" b="0" i="0" dirty="0" smtClean="0">
                <a:solidFill>
                  <a:srgbClr val="000000"/>
                </a:solidFill>
                <a:effectLst/>
                <a:latin typeface="system-ui"/>
              </a:rPr>
              <a:t> he was </a:t>
            </a:r>
            <a:r>
              <a:rPr lang="en-GB" b="1" i="0" dirty="0" smtClean="0">
                <a:solidFill>
                  <a:srgbClr val="000000"/>
                </a:solidFill>
                <a:effectLst/>
                <a:latin typeface="system-ui"/>
              </a:rPr>
              <a:t>pierced</a:t>
            </a:r>
            <a:r>
              <a:rPr lang="en-GB" b="0" i="0" dirty="0" smtClean="0">
                <a:solidFill>
                  <a:srgbClr val="000000"/>
                </a:solidFill>
                <a:effectLst/>
                <a:latin typeface="system-ui"/>
              </a:rPr>
              <a:t> for </a:t>
            </a:r>
            <a:r>
              <a:rPr lang="en-GB" b="1" i="0" dirty="0" smtClean="0">
                <a:solidFill>
                  <a:srgbClr val="000000"/>
                </a:solidFill>
                <a:effectLst/>
                <a:latin typeface="system-ui"/>
              </a:rPr>
              <a:t>our</a:t>
            </a:r>
            <a:r>
              <a:rPr lang="en-GB" b="0" i="0" dirty="0" smtClean="0">
                <a:solidFill>
                  <a:srgbClr val="000000"/>
                </a:solidFill>
                <a:effectLst/>
                <a:latin typeface="system-ui"/>
              </a:rPr>
              <a:t> </a:t>
            </a:r>
            <a:r>
              <a:rPr lang="en-GB" b="1" i="0" dirty="0" smtClean="0">
                <a:solidFill>
                  <a:srgbClr val="000000"/>
                </a:solidFill>
                <a:effectLst/>
                <a:latin typeface="system-ui"/>
              </a:rPr>
              <a:t>transgressions.</a:t>
            </a:r>
            <a:br>
              <a:rPr lang="en-GB" b="1" i="0" dirty="0" smtClean="0">
                <a:solidFill>
                  <a:srgbClr val="000000"/>
                </a:solidFill>
                <a:effectLst/>
                <a:latin typeface="system-ui"/>
              </a:rPr>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He was </a:t>
            </a:r>
            <a:r>
              <a:rPr lang="en-GB" b="1" i="0" dirty="0" smtClean="0">
                <a:solidFill>
                  <a:srgbClr val="000000"/>
                </a:solidFill>
                <a:effectLst/>
                <a:latin typeface="system-ui"/>
              </a:rPr>
              <a:t>crushed</a:t>
            </a:r>
            <a:r>
              <a:rPr lang="en-GB" b="0" i="0" dirty="0" smtClean="0">
                <a:solidFill>
                  <a:srgbClr val="000000"/>
                </a:solidFill>
                <a:effectLst/>
                <a:latin typeface="system-ui"/>
              </a:rPr>
              <a:t> for </a:t>
            </a:r>
            <a:r>
              <a:rPr lang="en-GB" b="1" i="0" dirty="0" smtClean="0">
                <a:solidFill>
                  <a:srgbClr val="000000"/>
                </a:solidFill>
                <a:effectLst/>
                <a:latin typeface="system-ui"/>
              </a:rPr>
              <a:t>our</a:t>
            </a:r>
            <a:r>
              <a:rPr lang="en-GB" b="0" i="0" dirty="0" smtClean="0">
                <a:solidFill>
                  <a:srgbClr val="000000"/>
                </a:solidFill>
                <a:effectLst/>
                <a:latin typeface="system-ui"/>
              </a:rPr>
              <a:t> </a:t>
            </a:r>
            <a:r>
              <a:rPr lang="en-GB" b="1" i="0" dirty="0" smtClean="0">
                <a:solidFill>
                  <a:srgbClr val="000000"/>
                </a:solidFill>
                <a:effectLst/>
                <a:latin typeface="system-ui"/>
              </a:rPr>
              <a:t>iniquities</a:t>
            </a:r>
            <a:r>
              <a:rPr lang="en-GB" b="0" i="0" dirty="0" smtClean="0">
                <a:solidFill>
                  <a:srgbClr val="000000"/>
                </a:solidFill>
                <a:effectLst/>
                <a:latin typeface="system-ui"/>
              </a:rPr>
              <a:t>.</a:t>
            </a:r>
            <a:br>
              <a:rPr lang="en-GB" b="0" i="0" dirty="0" smtClean="0">
                <a:solidFill>
                  <a:srgbClr val="000000"/>
                </a:solidFill>
                <a:effectLst/>
                <a:latin typeface="system-ui"/>
              </a:rPr>
            </a:br>
            <a:r>
              <a:rPr lang="en-GB" b="0" i="0" dirty="0" smtClean="0">
                <a:solidFill>
                  <a:srgbClr val="000000"/>
                </a:solidFill>
                <a:effectLst/>
                <a:latin typeface="system-ui"/>
              </a:rPr>
              <a:t>The punishment that brought </a:t>
            </a:r>
            <a:r>
              <a:rPr lang="en-GB" b="1" i="0" dirty="0" smtClean="0">
                <a:solidFill>
                  <a:srgbClr val="000000"/>
                </a:solidFill>
                <a:effectLst/>
                <a:latin typeface="system-ui"/>
              </a:rPr>
              <a:t>our</a:t>
            </a:r>
            <a:r>
              <a:rPr lang="en-GB" b="0" i="0" dirty="0" smtClean="0">
                <a:solidFill>
                  <a:srgbClr val="000000"/>
                </a:solidFill>
                <a:effectLst/>
                <a:latin typeface="system-ui"/>
              </a:rPr>
              <a:t> peace (well being) was on him;</a:t>
            </a:r>
            <a:br>
              <a:rPr lang="en-GB" b="0" i="0" dirty="0" smtClean="0">
                <a:solidFill>
                  <a:srgbClr val="000000"/>
                </a:solidFill>
                <a:effectLst/>
                <a:latin typeface="system-ui"/>
              </a:rPr>
            </a:br>
            <a:r>
              <a:rPr lang="en-GB" b="0" i="0" dirty="0" smtClean="0">
                <a:solidFill>
                  <a:srgbClr val="000000"/>
                </a:solidFill>
                <a:effectLst/>
                <a:latin typeface="Courier New" panose="02070309020205020404" pitchFamily="49" charset="0"/>
              </a:rPr>
              <a:t>    </a:t>
            </a:r>
            <a:r>
              <a:rPr lang="en-GB" b="0" i="0" dirty="0" smtClean="0">
                <a:solidFill>
                  <a:srgbClr val="000000"/>
                </a:solidFill>
                <a:effectLst/>
                <a:latin typeface="system-ui"/>
              </a:rPr>
              <a:t>and by his wounds [stripes/welts] </a:t>
            </a:r>
            <a:r>
              <a:rPr lang="en-GB" b="1" i="0" dirty="0" smtClean="0">
                <a:solidFill>
                  <a:srgbClr val="000000"/>
                </a:solidFill>
                <a:effectLst/>
                <a:latin typeface="system-ui"/>
              </a:rPr>
              <a:t>we</a:t>
            </a:r>
            <a:r>
              <a:rPr lang="en-GB" b="0" i="0" dirty="0" smtClean="0">
                <a:solidFill>
                  <a:srgbClr val="000000"/>
                </a:solidFill>
                <a:effectLst/>
                <a:latin typeface="system-ui"/>
              </a:rPr>
              <a:t> are healed.</a:t>
            </a:r>
            <a:br>
              <a:rPr lang="en-GB" b="0" i="0" dirty="0" smtClean="0">
                <a:solidFill>
                  <a:srgbClr val="000000"/>
                </a:solidFill>
                <a:effectLst/>
                <a:latin typeface="system-ui"/>
              </a:rPr>
            </a:br>
            <a:r>
              <a:rPr lang="en-GB" b="1" i="0" dirty="0" smtClean="0">
                <a:solidFill>
                  <a:srgbClr val="000000"/>
                </a:solidFill>
                <a:effectLst/>
                <a:latin typeface="system-ui"/>
              </a:rPr>
              <a:t>All we</a:t>
            </a:r>
            <a:r>
              <a:rPr lang="en-GB" b="0" i="0" dirty="0" smtClean="0">
                <a:solidFill>
                  <a:srgbClr val="000000"/>
                </a:solidFill>
                <a:effectLst/>
                <a:latin typeface="system-ui"/>
              </a:rPr>
              <a:t> like sheep have gone astray.</a:t>
            </a:r>
            <a:br>
              <a:rPr lang="en-GB" b="0" i="0" dirty="0" smtClean="0">
                <a:solidFill>
                  <a:srgbClr val="000000"/>
                </a:solidFill>
                <a:effectLst/>
                <a:latin typeface="system-ui"/>
              </a:rPr>
            </a:br>
            <a:r>
              <a:rPr lang="en-GB" b="0" i="0" dirty="0" smtClean="0">
                <a:solidFill>
                  <a:srgbClr val="000000"/>
                </a:solidFill>
                <a:effectLst/>
                <a:latin typeface="Courier New" panose="02070309020205020404" pitchFamily="49" charset="0"/>
              </a:rPr>
              <a:t>    </a:t>
            </a:r>
            <a:r>
              <a:rPr lang="en-GB" b="1" i="0" dirty="0" smtClean="0">
                <a:solidFill>
                  <a:srgbClr val="000000"/>
                </a:solidFill>
                <a:effectLst/>
                <a:latin typeface="system-ui"/>
              </a:rPr>
              <a:t>Everyone</a:t>
            </a:r>
            <a:r>
              <a:rPr lang="en-GB" b="0" i="0" dirty="0" smtClean="0">
                <a:solidFill>
                  <a:srgbClr val="000000"/>
                </a:solidFill>
                <a:effectLst/>
                <a:latin typeface="system-ui"/>
              </a:rPr>
              <a:t> has turned to his </a:t>
            </a:r>
            <a:r>
              <a:rPr lang="en-GB" b="1" i="0" dirty="0" smtClean="0">
                <a:solidFill>
                  <a:srgbClr val="000000"/>
                </a:solidFill>
                <a:effectLst/>
                <a:latin typeface="system-ui"/>
              </a:rPr>
              <a:t>own</a:t>
            </a:r>
            <a:r>
              <a:rPr lang="en-GB" b="0" i="0" dirty="0" smtClean="0">
                <a:solidFill>
                  <a:srgbClr val="000000"/>
                </a:solidFill>
                <a:effectLst/>
                <a:latin typeface="system-ui"/>
              </a:rPr>
              <a:t> way;</a:t>
            </a:r>
            <a:br>
              <a:rPr lang="en-GB" b="0" i="0" dirty="0" smtClean="0">
                <a:solidFill>
                  <a:srgbClr val="000000"/>
                </a:solidFill>
                <a:effectLst/>
                <a:latin typeface="system-ui"/>
              </a:rPr>
            </a:br>
            <a:r>
              <a:rPr lang="en-GB" b="0" i="0" dirty="0" smtClean="0">
                <a:solidFill>
                  <a:srgbClr val="000000"/>
                </a:solidFill>
                <a:effectLst/>
                <a:latin typeface="Courier New" panose="02070309020205020404" pitchFamily="49" charset="0"/>
              </a:rPr>
              <a:t>    </a:t>
            </a:r>
            <a:r>
              <a:rPr lang="en-GB" b="1" i="0" dirty="0" smtClean="0">
                <a:solidFill>
                  <a:srgbClr val="000000"/>
                </a:solidFill>
                <a:effectLst/>
                <a:latin typeface="system-ui"/>
              </a:rPr>
              <a:t>and Yahweh has laid on him the iniquity of us all</a:t>
            </a:r>
            <a:r>
              <a:rPr lang="en-GB" b="0" i="0" dirty="0" smtClean="0">
                <a:solidFill>
                  <a:srgbClr val="000000"/>
                </a:solidFill>
                <a:effectLst/>
                <a:latin typeface="system-ui"/>
              </a:rPr>
              <a:t>.</a:t>
            </a:r>
          </a:p>
          <a:p>
            <a:r>
              <a:rPr lang="en-GB" dirty="0" smtClean="0">
                <a:solidFill>
                  <a:srgbClr val="000000"/>
                </a:solidFill>
                <a:latin typeface="system-ui"/>
              </a:rPr>
              <a:t>Is. 53: 4-6</a:t>
            </a:r>
            <a:endParaRPr lang="en-GB" b="0" i="0" dirty="0">
              <a:solidFill>
                <a:srgbClr val="000000"/>
              </a:solidFill>
              <a:effectLst/>
              <a:latin typeface="system-ui"/>
            </a:endParaRPr>
          </a:p>
        </p:txBody>
      </p:sp>
      <p:sp>
        <p:nvSpPr>
          <p:cNvPr id="3" name="Rectangle 2"/>
          <p:cNvSpPr/>
          <p:nvPr/>
        </p:nvSpPr>
        <p:spPr>
          <a:xfrm>
            <a:off x="1802753" y="297558"/>
            <a:ext cx="2923749" cy="461665"/>
          </a:xfrm>
          <a:prstGeom prst="rect">
            <a:avLst/>
          </a:prstGeom>
        </p:spPr>
        <p:txBody>
          <a:bodyPr wrap="none">
            <a:spAutoFit/>
          </a:bodyPr>
          <a:lstStyle/>
          <a:p>
            <a:pPr lvl="0"/>
            <a:r>
              <a:rPr lang="en-GB" sz="2400" b="1" dirty="0">
                <a:solidFill>
                  <a:prstClr val="black"/>
                </a:solidFill>
              </a:rPr>
              <a:t>The Suffering Servant</a:t>
            </a:r>
          </a:p>
        </p:txBody>
      </p:sp>
      <p:sp>
        <p:nvSpPr>
          <p:cNvPr id="4" name="TextBox 3"/>
          <p:cNvSpPr txBox="1"/>
          <p:nvPr/>
        </p:nvSpPr>
        <p:spPr>
          <a:xfrm>
            <a:off x="762841" y="5381126"/>
            <a:ext cx="6063455" cy="461665"/>
          </a:xfrm>
          <a:prstGeom prst="rect">
            <a:avLst/>
          </a:prstGeom>
          <a:noFill/>
        </p:spPr>
        <p:txBody>
          <a:bodyPr wrap="none" rtlCol="0">
            <a:spAutoFit/>
          </a:bodyPr>
          <a:lstStyle/>
          <a:p>
            <a:r>
              <a:rPr lang="en-GB" sz="2400" b="1" dirty="0" smtClean="0"/>
              <a:t>The real cause of his suffering - not him but us</a:t>
            </a:r>
            <a:endParaRPr lang="en-GB" sz="2400" b="1" dirty="0"/>
          </a:p>
        </p:txBody>
      </p:sp>
    </p:spTree>
    <p:extLst>
      <p:ext uri="{BB962C8B-B14F-4D97-AF65-F5344CB8AC3E}">
        <p14:creationId xmlns:p14="http://schemas.microsoft.com/office/powerpoint/2010/main" val="3170476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7662" y="553453"/>
            <a:ext cx="3561360" cy="523220"/>
          </a:xfrm>
          <a:prstGeom prst="rect">
            <a:avLst/>
          </a:prstGeom>
          <a:noFill/>
        </p:spPr>
        <p:txBody>
          <a:bodyPr wrap="none" rtlCol="0">
            <a:spAutoFit/>
          </a:bodyPr>
          <a:lstStyle/>
          <a:p>
            <a:r>
              <a:rPr lang="en-GB" sz="2800" b="1" dirty="0" smtClean="0"/>
              <a:t>A Shocking Revelation </a:t>
            </a:r>
            <a:endParaRPr lang="en-GB" sz="2800" b="1" dirty="0"/>
          </a:p>
        </p:txBody>
      </p:sp>
      <p:sp>
        <p:nvSpPr>
          <p:cNvPr id="4" name="TextBox 3"/>
          <p:cNvSpPr txBox="1"/>
          <p:nvPr/>
        </p:nvSpPr>
        <p:spPr>
          <a:xfrm>
            <a:off x="1106905" y="1259347"/>
            <a:ext cx="5807242" cy="400110"/>
          </a:xfrm>
          <a:prstGeom prst="rect">
            <a:avLst/>
          </a:prstGeom>
          <a:noFill/>
        </p:spPr>
        <p:txBody>
          <a:bodyPr wrap="square" rtlCol="0">
            <a:spAutoFit/>
          </a:bodyPr>
          <a:lstStyle/>
          <a:p>
            <a:r>
              <a:rPr lang="en-GB" sz="2000" b="1" dirty="0" smtClean="0"/>
              <a:t>We are the cause of the Servant’s intense suffering!</a:t>
            </a:r>
            <a:endParaRPr lang="en-GB" sz="2000" b="1" dirty="0"/>
          </a:p>
        </p:txBody>
      </p:sp>
      <p:sp>
        <p:nvSpPr>
          <p:cNvPr id="5" name="TextBox 4"/>
          <p:cNvSpPr txBox="1"/>
          <p:nvPr/>
        </p:nvSpPr>
        <p:spPr>
          <a:xfrm>
            <a:off x="721896" y="2642352"/>
            <a:ext cx="8833572" cy="2800767"/>
          </a:xfrm>
          <a:prstGeom prst="rect">
            <a:avLst/>
          </a:prstGeom>
          <a:noFill/>
        </p:spPr>
        <p:txBody>
          <a:bodyPr wrap="none" rtlCol="0">
            <a:spAutoFit/>
          </a:bodyPr>
          <a:lstStyle/>
          <a:p>
            <a:pPr marL="285750" indent="-285750">
              <a:buFont typeface="Arial" panose="020B0604020202020204" pitchFamily="34" charset="0"/>
              <a:buChar char="•"/>
            </a:pPr>
            <a:r>
              <a:rPr lang="en-GB" sz="2000" b="1" dirty="0" smtClean="0"/>
              <a:t>How great is the horror of our </a:t>
            </a:r>
            <a:r>
              <a:rPr lang="en-GB" sz="2000" b="1" dirty="0" smtClean="0"/>
              <a:t>sin.</a:t>
            </a:r>
            <a:endParaRPr lang="en-GB" sz="2000" b="1" dirty="0" smtClean="0"/>
          </a:p>
          <a:p>
            <a:pPr marL="285750" indent="-285750">
              <a:buFont typeface="Arial" panose="020B0604020202020204" pitchFamily="34" charset="0"/>
              <a:buChar char="•"/>
            </a:pPr>
            <a:endParaRPr lang="en-GB" sz="2000" b="1" dirty="0" smtClean="0"/>
          </a:p>
          <a:p>
            <a:pPr marL="285750" indent="-285750">
              <a:buFont typeface="Arial" panose="020B0604020202020204" pitchFamily="34" charset="0"/>
              <a:buChar char="•"/>
            </a:pPr>
            <a:r>
              <a:rPr lang="en-GB" sz="2000" b="1" dirty="0" smtClean="0"/>
              <a:t>The </a:t>
            </a:r>
            <a:r>
              <a:rPr lang="en-GB" sz="2000" b="1" dirty="0"/>
              <a:t>Servant does not share our suffering but suffers </a:t>
            </a:r>
            <a:r>
              <a:rPr lang="en-GB" sz="2000" b="1" dirty="0" smtClean="0"/>
              <a:t>instead of us/in our place.</a:t>
            </a:r>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b="1" dirty="0" smtClean="0"/>
              <a:t>His suffering is not accidental. It is the direct action of Yahweh.</a:t>
            </a:r>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b="1" dirty="0" smtClean="0"/>
              <a:t>It must have been absolutely essential. </a:t>
            </a:r>
            <a:endParaRPr lang="en-GB" sz="2000" b="1"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85247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1179" y="529388"/>
            <a:ext cx="4114075" cy="584775"/>
          </a:xfrm>
          <a:prstGeom prst="rect">
            <a:avLst/>
          </a:prstGeom>
          <a:noFill/>
        </p:spPr>
        <p:txBody>
          <a:bodyPr wrap="none" rtlCol="0">
            <a:spAutoFit/>
          </a:bodyPr>
          <a:lstStyle/>
          <a:p>
            <a:r>
              <a:rPr lang="en-GB" sz="3200" b="1" dirty="0" smtClean="0"/>
              <a:t>The context of sacrifice</a:t>
            </a:r>
            <a:endParaRPr lang="en-GB" sz="3200" b="1" dirty="0"/>
          </a:p>
        </p:txBody>
      </p:sp>
      <p:sp>
        <p:nvSpPr>
          <p:cNvPr id="3" name="Rectangle 2"/>
          <p:cNvSpPr/>
          <p:nvPr/>
        </p:nvSpPr>
        <p:spPr>
          <a:xfrm>
            <a:off x="1211179" y="1483494"/>
            <a:ext cx="6096000" cy="646331"/>
          </a:xfrm>
          <a:prstGeom prst="rect">
            <a:avLst/>
          </a:prstGeom>
        </p:spPr>
        <p:txBody>
          <a:bodyPr>
            <a:spAutoFit/>
          </a:bodyPr>
          <a:lstStyle/>
          <a:p>
            <a:r>
              <a:rPr lang="en-GB" b="1" dirty="0">
                <a:solidFill>
                  <a:srgbClr val="000000"/>
                </a:solidFill>
                <a:latin typeface="system-ui"/>
              </a:rPr>
              <a:t>borne</a:t>
            </a:r>
            <a:r>
              <a:rPr lang="en-GB" dirty="0">
                <a:solidFill>
                  <a:srgbClr val="000000"/>
                </a:solidFill>
                <a:latin typeface="system-ui"/>
              </a:rPr>
              <a:t> our sickness [grief</a:t>
            </a:r>
            <a:r>
              <a:rPr lang="en-GB" dirty="0" smtClean="0">
                <a:solidFill>
                  <a:srgbClr val="000000"/>
                </a:solidFill>
                <a:latin typeface="system-ui"/>
              </a:rPr>
              <a:t>] - </a:t>
            </a:r>
            <a:r>
              <a:rPr lang="en-GB" b="1" dirty="0" smtClean="0">
                <a:solidFill>
                  <a:srgbClr val="000000"/>
                </a:solidFill>
                <a:latin typeface="system-ui"/>
              </a:rPr>
              <a:t>Propitiation</a:t>
            </a:r>
          </a:p>
          <a:p>
            <a:pPr marL="285750" indent="-285750">
              <a:buFont typeface="Arial" panose="020B0604020202020204" pitchFamily="34" charset="0"/>
              <a:buChar char="•"/>
            </a:pPr>
            <a:endParaRPr lang="en-GB" dirty="0">
              <a:solidFill>
                <a:srgbClr val="000000"/>
              </a:solidFill>
              <a:latin typeface="system-ui"/>
            </a:endParaRPr>
          </a:p>
        </p:txBody>
      </p:sp>
      <p:sp>
        <p:nvSpPr>
          <p:cNvPr id="4" name="Rectangle 3"/>
          <p:cNvSpPr/>
          <p:nvPr/>
        </p:nvSpPr>
        <p:spPr>
          <a:xfrm>
            <a:off x="786062" y="2752909"/>
            <a:ext cx="6096000" cy="369332"/>
          </a:xfrm>
          <a:prstGeom prst="rect">
            <a:avLst/>
          </a:prstGeom>
        </p:spPr>
        <p:txBody>
          <a:bodyPr>
            <a:spAutoFit/>
          </a:bodyPr>
          <a:lstStyle/>
          <a:p>
            <a:r>
              <a:rPr lang="en-GB" b="1" baseline="30000" dirty="0">
                <a:solidFill>
                  <a:srgbClr val="000000"/>
                </a:solidFill>
                <a:latin typeface="system-ui"/>
              </a:rPr>
              <a:t> </a:t>
            </a:r>
            <a:endParaRPr lang="en-GB" dirty="0"/>
          </a:p>
        </p:txBody>
      </p:sp>
      <p:sp>
        <p:nvSpPr>
          <p:cNvPr id="5" name="Rectangle 4"/>
          <p:cNvSpPr/>
          <p:nvPr/>
        </p:nvSpPr>
        <p:spPr>
          <a:xfrm>
            <a:off x="585536" y="2129825"/>
            <a:ext cx="7491663" cy="4524315"/>
          </a:xfrm>
          <a:prstGeom prst="rect">
            <a:avLst/>
          </a:prstGeom>
        </p:spPr>
        <p:txBody>
          <a:bodyPr wrap="square">
            <a:spAutoFit/>
          </a:bodyPr>
          <a:lstStyle/>
          <a:p>
            <a:r>
              <a:rPr lang="en-GB" dirty="0">
                <a:latin typeface="system-ui"/>
              </a:rPr>
              <a:t>“‘</a:t>
            </a:r>
            <a:r>
              <a:rPr lang="en-GB" b="1" dirty="0">
                <a:latin typeface="system-ui"/>
              </a:rPr>
              <a:t>If anyone of the common people sins unwittingly</a:t>
            </a:r>
            <a:r>
              <a:rPr lang="en-GB" dirty="0">
                <a:latin typeface="system-ui"/>
              </a:rPr>
              <a:t>, in doing any of the things which Yahweh has commanded not to be done, and is guilty, </a:t>
            </a:r>
            <a:r>
              <a:rPr lang="en-GB" dirty="0" smtClean="0">
                <a:latin typeface="system-ui"/>
              </a:rPr>
              <a:t>if </a:t>
            </a:r>
            <a:r>
              <a:rPr lang="en-GB" dirty="0">
                <a:latin typeface="system-ui"/>
              </a:rPr>
              <a:t>his sin which he has sinned is made known to him, then he shall bring for his offering a goat, a female without defect, for his sin which he has sinned</a:t>
            </a:r>
            <a:r>
              <a:rPr lang="en-GB" dirty="0" smtClean="0">
                <a:latin typeface="system-ui"/>
              </a:rPr>
              <a:t>. </a:t>
            </a:r>
            <a:r>
              <a:rPr lang="en-GB" b="1" dirty="0" smtClean="0">
                <a:solidFill>
                  <a:srgbClr val="000000"/>
                </a:solidFill>
                <a:latin typeface="system-ui"/>
              </a:rPr>
              <a:t>He </a:t>
            </a:r>
            <a:r>
              <a:rPr lang="en-GB" b="1" dirty="0">
                <a:solidFill>
                  <a:srgbClr val="000000"/>
                </a:solidFill>
                <a:latin typeface="system-ui"/>
              </a:rPr>
              <a:t>shall lay his hand on the head of the sin offering, and kill the sin offering </a:t>
            </a:r>
            <a:r>
              <a:rPr lang="en-GB" dirty="0">
                <a:solidFill>
                  <a:srgbClr val="000000"/>
                </a:solidFill>
                <a:latin typeface="system-ui"/>
              </a:rPr>
              <a:t>in the place of burnt offering</a:t>
            </a:r>
            <a:r>
              <a:rPr lang="en-GB" dirty="0" smtClean="0">
                <a:solidFill>
                  <a:srgbClr val="000000"/>
                </a:solidFill>
                <a:latin typeface="system-ui"/>
              </a:rPr>
              <a:t>. The </a:t>
            </a:r>
            <a:r>
              <a:rPr lang="en-GB" dirty="0">
                <a:solidFill>
                  <a:srgbClr val="000000"/>
                </a:solidFill>
                <a:latin typeface="system-ui"/>
              </a:rPr>
              <a:t>priest shall take some of its </a:t>
            </a:r>
            <a:r>
              <a:rPr lang="en-GB" b="1" dirty="0">
                <a:solidFill>
                  <a:srgbClr val="000000"/>
                </a:solidFill>
                <a:latin typeface="system-ui"/>
              </a:rPr>
              <a:t>blood</a:t>
            </a:r>
            <a:r>
              <a:rPr lang="en-GB" dirty="0">
                <a:solidFill>
                  <a:srgbClr val="000000"/>
                </a:solidFill>
                <a:latin typeface="system-ui"/>
              </a:rPr>
              <a:t> with his finger, and put it on the horns of the altar of burnt offering; and the rest of its </a:t>
            </a:r>
            <a:r>
              <a:rPr lang="en-GB" b="1" dirty="0">
                <a:solidFill>
                  <a:srgbClr val="000000"/>
                </a:solidFill>
                <a:latin typeface="system-ui"/>
              </a:rPr>
              <a:t>blood</a:t>
            </a:r>
            <a:r>
              <a:rPr lang="en-GB" dirty="0">
                <a:solidFill>
                  <a:srgbClr val="000000"/>
                </a:solidFill>
                <a:latin typeface="system-ui"/>
              </a:rPr>
              <a:t> he shall pour out at the base of the altar. </a:t>
            </a:r>
            <a:r>
              <a:rPr lang="en-GB" dirty="0" smtClean="0">
                <a:solidFill>
                  <a:srgbClr val="000000"/>
                </a:solidFill>
                <a:latin typeface="system-ui"/>
              </a:rPr>
              <a:t> </a:t>
            </a:r>
            <a:r>
              <a:rPr lang="en-GB" dirty="0">
                <a:solidFill>
                  <a:srgbClr val="000000"/>
                </a:solidFill>
                <a:latin typeface="system-ui"/>
              </a:rPr>
              <a:t>The priest shall take some of its </a:t>
            </a:r>
            <a:r>
              <a:rPr lang="en-GB" b="1" dirty="0">
                <a:solidFill>
                  <a:srgbClr val="000000"/>
                </a:solidFill>
                <a:latin typeface="system-ui"/>
              </a:rPr>
              <a:t>blood</a:t>
            </a:r>
            <a:r>
              <a:rPr lang="en-GB" dirty="0">
                <a:solidFill>
                  <a:srgbClr val="000000"/>
                </a:solidFill>
                <a:latin typeface="system-ui"/>
              </a:rPr>
              <a:t> with his finger, and put it on the horns of the altar of burnt offering; and the rest of its </a:t>
            </a:r>
            <a:r>
              <a:rPr lang="en-GB" b="1" dirty="0">
                <a:solidFill>
                  <a:srgbClr val="000000"/>
                </a:solidFill>
                <a:latin typeface="system-ui"/>
              </a:rPr>
              <a:t>blood</a:t>
            </a:r>
            <a:r>
              <a:rPr lang="en-GB" dirty="0">
                <a:solidFill>
                  <a:srgbClr val="000000"/>
                </a:solidFill>
                <a:latin typeface="system-ui"/>
              </a:rPr>
              <a:t> he shall pour out at the base of the altar. </a:t>
            </a:r>
            <a:r>
              <a:rPr lang="en-GB" dirty="0" smtClean="0">
                <a:solidFill>
                  <a:srgbClr val="000000"/>
                </a:solidFill>
                <a:latin typeface="system-ui"/>
              </a:rPr>
              <a:t>All </a:t>
            </a:r>
            <a:r>
              <a:rPr lang="en-GB" dirty="0">
                <a:solidFill>
                  <a:srgbClr val="000000"/>
                </a:solidFill>
                <a:latin typeface="system-ui"/>
              </a:rPr>
              <a:t>its fat he shall take away, like </a:t>
            </a:r>
            <a:r>
              <a:rPr lang="en-GB" b="1" dirty="0">
                <a:solidFill>
                  <a:srgbClr val="000000"/>
                </a:solidFill>
                <a:latin typeface="system-ui"/>
              </a:rPr>
              <a:t>the fat </a:t>
            </a:r>
            <a:r>
              <a:rPr lang="en-GB" dirty="0">
                <a:solidFill>
                  <a:srgbClr val="000000"/>
                </a:solidFill>
                <a:latin typeface="system-ui"/>
              </a:rPr>
              <a:t>is taken away from the sacrifice of peace offerings; and </a:t>
            </a:r>
            <a:r>
              <a:rPr lang="en-GB" b="1" dirty="0">
                <a:solidFill>
                  <a:srgbClr val="000000"/>
                </a:solidFill>
                <a:latin typeface="system-ui"/>
              </a:rPr>
              <a:t>the priest shall burn it on the altar for a pleasant aroma to Yahweh</a:t>
            </a:r>
            <a:r>
              <a:rPr lang="en-GB" dirty="0">
                <a:solidFill>
                  <a:srgbClr val="000000"/>
                </a:solidFill>
                <a:latin typeface="system-ui"/>
              </a:rPr>
              <a:t>; and the priest shall make atonement for him, and he will be forgiven. </a:t>
            </a:r>
            <a:r>
              <a:rPr lang="en-GB" dirty="0" smtClean="0">
                <a:solidFill>
                  <a:srgbClr val="000000"/>
                </a:solidFill>
                <a:latin typeface="system-ui"/>
              </a:rPr>
              <a:t>Lev. 4: 27-31</a:t>
            </a:r>
            <a:endParaRPr lang="en-GB" dirty="0"/>
          </a:p>
          <a:p>
            <a:endParaRPr lang="en-GB" dirty="0"/>
          </a:p>
        </p:txBody>
      </p:sp>
    </p:spTree>
    <p:extLst>
      <p:ext uri="{BB962C8B-B14F-4D97-AF65-F5344CB8AC3E}">
        <p14:creationId xmlns:p14="http://schemas.microsoft.com/office/powerpoint/2010/main" val="1320569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1931" y="369350"/>
            <a:ext cx="4114075" cy="584775"/>
          </a:xfrm>
          <a:prstGeom prst="rect">
            <a:avLst/>
          </a:prstGeom>
        </p:spPr>
        <p:txBody>
          <a:bodyPr wrap="none">
            <a:spAutoFit/>
          </a:bodyPr>
          <a:lstStyle/>
          <a:p>
            <a:pPr lvl="0"/>
            <a:r>
              <a:rPr lang="en-GB" sz="3200" b="1" dirty="0">
                <a:solidFill>
                  <a:prstClr val="black"/>
                </a:solidFill>
              </a:rPr>
              <a:t>The context of sacrifice</a:t>
            </a:r>
          </a:p>
        </p:txBody>
      </p:sp>
      <p:sp>
        <p:nvSpPr>
          <p:cNvPr id="3" name="Rectangle 2"/>
          <p:cNvSpPr/>
          <p:nvPr/>
        </p:nvSpPr>
        <p:spPr>
          <a:xfrm>
            <a:off x="1362608" y="1985029"/>
            <a:ext cx="5156220" cy="369332"/>
          </a:xfrm>
          <a:prstGeom prst="rect">
            <a:avLst/>
          </a:prstGeom>
        </p:spPr>
        <p:txBody>
          <a:bodyPr wrap="none">
            <a:spAutoFit/>
          </a:bodyPr>
          <a:lstStyle/>
          <a:p>
            <a:r>
              <a:rPr lang="en-GB" b="1" dirty="0">
                <a:solidFill>
                  <a:srgbClr val="000000"/>
                </a:solidFill>
                <a:latin typeface="system-ui"/>
              </a:rPr>
              <a:t>carried</a:t>
            </a:r>
            <a:r>
              <a:rPr lang="en-GB" dirty="0">
                <a:solidFill>
                  <a:srgbClr val="000000"/>
                </a:solidFill>
                <a:latin typeface="system-ui"/>
              </a:rPr>
              <a:t> our suffering [sorrows/pains</a:t>
            </a:r>
            <a:r>
              <a:rPr lang="en-GB" dirty="0" smtClean="0">
                <a:solidFill>
                  <a:srgbClr val="000000"/>
                </a:solidFill>
                <a:latin typeface="system-ui"/>
              </a:rPr>
              <a:t>] - </a:t>
            </a:r>
            <a:r>
              <a:rPr lang="en-GB" b="1" dirty="0" smtClean="0">
                <a:solidFill>
                  <a:srgbClr val="000000"/>
                </a:solidFill>
                <a:latin typeface="system-ui"/>
              </a:rPr>
              <a:t>Expiation</a:t>
            </a:r>
            <a:endParaRPr lang="en-GB" b="1" dirty="0"/>
          </a:p>
        </p:txBody>
      </p:sp>
      <p:sp>
        <p:nvSpPr>
          <p:cNvPr id="4" name="Rectangle 3"/>
          <p:cNvSpPr/>
          <p:nvPr/>
        </p:nvSpPr>
        <p:spPr>
          <a:xfrm>
            <a:off x="1058779" y="2655565"/>
            <a:ext cx="6096000" cy="2862322"/>
          </a:xfrm>
          <a:prstGeom prst="rect">
            <a:avLst/>
          </a:prstGeom>
        </p:spPr>
        <p:txBody>
          <a:bodyPr>
            <a:spAutoFit/>
          </a:bodyPr>
          <a:lstStyle/>
          <a:p>
            <a:r>
              <a:rPr lang="en-GB" dirty="0">
                <a:solidFill>
                  <a:srgbClr val="000000"/>
                </a:solidFill>
                <a:latin typeface="system-ui"/>
              </a:rPr>
              <a:t>“When he has finished atoning for the Holy Place, the Tent of Meeting, and the altar, he shall present the live goat</a:t>
            </a:r>
            <a:r>
              <a:rPr lang="en-GB" dirty="0" smtClean="0">
                <a:solidFill>
                  <a:srgbClr val="000000"/>
                </a:solidFill>
                <a:latin typeface="system-ui"/>
              </a:rPr>
              <a:t>. </a:t>
            </a:r>
            <a:r>
              <a:rPr lang="en-GB" b="1" baseline="30000" dirty="0">
                <a:solidFill>
                  <a:srgbClr val="000000"/>
                </a:solidFill>
                <a:latin typeface="system-ui"/>
              </a:rPr>
              <a:t> </a:t>
            </a:r>
            <a:r>
              <a:rPr lang="en-GB" b="1" dirty="0">
                <a:solidFill>
                  <a:srgbClr val="000000"/>
                </a:solidFill>
                <a:latin typeface="system-ui"/>
              </a:rPr>
              <a:t>Aaron shall lay both his hands on the head of the live goat, and confess over him all the iniquities of the children of Israel</a:t>
            </a:r>
            <a:r>
              <a:rPr lang="en-GB" dirty="0">
                <a:solidFill>
                  <a:srgbClr val="000000"/>
                </a:solidFill>
                <a:latin typeface="system-ui"/>
              </a:rPr>
              <a:t>, and all their transgressions, even all their sins; and he shall put them on the head of the goat, and shall send him away into the wilderness by the hand of a man who is ready</a:t>
            </a:r>
            <a:r>
              <a:rPr lang="en-GB" dirty="0" smtClean="0">
                <a:solidFill>
                  <a:srgbClr val="000000"/>
                </a:solidFill>
                <a:latin typeface="system-ui"/>
              </a:rPr>
              <a:t>. </a:t>
            </a:r>
            <a:r>
              <a:rPr lang="en-GB" b="1" baseline="30000" dirty="0">
                <a:solidFill>
                  <a:srgbClr val="000000"/>
                </a:solidFill>
                <a:latin typeface="system-ui"/>
              </a:rPr>
              <a:t> </a:t>
            </a:r>
            <a:r>
              <a:rPr lang="en-GB" b="1" dirty="0">
                <a:solidFill>
                  <a:srgbClr val="000000"/>
                </a:solidFill>
                <a:latin typeface="system-ui"/>
              </a:rPr>
              <a:t>The goat shall carry all their iniquities on himself to a solitary land</a:t>
            </a:r>
            <a:r>
              <a:rPr lang="en-GB" dirty="0">
                <a:solidFill>
                  <a:srgbClr val="000000"/>
                </a:solidFill>
                <a:latin typeface="system-ui"/>
              </a:rPr>
              <a:t>, and he shall release the goat in the </a:t>
            </a:r>
            <a:r>
              <a:rPr lang="en-GB" dirty="0" smtClean="0">
                <a:solidFill>
                  <a:srgbClr val="000000"/>
                </a:solidFill>
                <a:latin typeface="system-ui"/>
              </a:rPr>
              <a:t>wilderness. Lev. 16:20 - 22</a:t>
            </a:r>
            <a:endParaRPr lang="en-GB" dirty="0"/>
          </a:p>
        </p:txBody>
      </p:sp>
    </p:spTree>
    <p:extLst>
      <p:ext uri="{BB962C8B-B14F-4D97-AF65-F5344CB8AC3E}">
        <p14:creationId xmlns:p14="http://schemas.microsoft.com/office/powerpoint/2010/main" val="1022057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2959</TotalTime>
  <Words>1790</Words>
  <Application>Microsoft Office PowerPoint</Application>
  <PresentationFormat>Widescreen</PresentationFormat>
  <Paragraphs>238</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Courier New</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107</cp:revision>
  <dcterms:created xsi:type="dcterms:W3CDTF">2020-07-22T09:26:10Z</dcterms:created>
  <dcterms:modified xsi:type="dcterms:W3CDTF">2020-07-27T20:16:00Z</dcterms:modified>
</cp:coreProperties>
</file>