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8" r:id="rId4"/>
    <p:sldId id="257" r:id="rId5"/>
    <p:sldId id="261" r:id="rId6"/>
    <p:sldId id="262" r:id="rId7"/>
    <p:sldId id="263" r:id="rId8"/>
    <p:sldId id="286" r:id="rId9"/>
    <p:sldId id="285" r:id="rId10"/>
    <p:sldId id="276" r:id="rId11"/>
    <p:sldId id="287" r:id="rId12"/>
    <p:sldId id="288" r:id="rId13"/>
    <p:sldId id="265" r:id="rId14"/>
    <p:sldId id="290" r:id="rId15"/>
    <p:sldId id="291" r:id="rId16"/>
    <p:sldId id="282" r:id="rId17"/>
    <p:sldId id="266" r:id="rId18"/>
    <p:sldId id="267" r:id="rId19"/>
    <p:sldId id="269" r:id="rId20"/>
    <p:sldId id="270" r:id="rId21"/>
    <p:sldId id="272" r:id="rId22"/>
    <p:sldId id="268" r:id="rId23"/>
    <p:sldId id="271" r:id="rId24"/>
    <p:sldId id="273" r:id="rId25"/>
    <p:sldId id="275" r:id="rId26"/>
    <p:sldId id="283"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74E80D-44C9-4DF2-8019-B3ECF71B5A60}"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3633417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74E80D-44C9-4DF2-8019-B3ECF71B5A60}"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286187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74E80D-44C9-4DF2-8019-B3ECF71B5A60}"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302395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74E80D-44C9-4DF2-8019-B3ECF71B5A60}"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353105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74E80D-44C9-4DF2-8019-B3ECF71B5A60}"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377163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74E80D-44C9-4DF2-8019-B3ECF71B5A60}"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259216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74E80D-44C9-4DF2-8019-B3ECF71B5A60}" type="datetimeFigureOut">
              <a:rPr lang="en-GB" smtClean="0"/>
              <a:t>07/10/2020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245074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74E80D-44C9-4DF2-8019-B3ECF71B5A60}" type="datetimeFigureOut">
              <a:rPr lang="en-GB" smtClean="0"/>
              <a:t>07/10/2020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291030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4E80D-44C9-4DF2-8019-B3ECF71B5A60}" type="datetimeFigureOut">
              <a:rPr lang="en-GB" smtClean="0"/>
              <a:t>07/10/2020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118056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4E80D-44C9-4DF2-8019-B3ECF71B5A60}"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217630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4E80D-44C9-4DF2-8019-B3ECF71B5A60}"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237ED-5940-4C1F-8923-D93707D1D580}" type="slidenum">
              <a:rPr lang="en-GB" smtClean="0"/>
              <a:t>‹#›</a:t>
            </a:fld>
            <a:endParaRPr lang="en-GB"/>
          </a:p>
        </p:txBody>
      </p:sp>
    </p:spTree>
    <p:extLst>
      <p:ext uri="{BB962C8B-B14F-4D97-AF65-F5344CB8AC3E}">
        <p14:creationId xmlns:p14="http://schemas.microsoft.com/office/powerpoint/2010/main" val="180527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4E80D-44C9-4DF2-8019-B3ECF71B5A60}" type="datetimeFigureOut">
              <a:rPr lang="en-GB" smtClean="0"/>
              <a:t>07/10/2020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237ED-5940-4C1F-8923-D93707D1D580}" type="slidenum">
              <a:rPr lang="en-GB" smtClean="0"/>
              <a:t>‹#›</a:t>
            </a:fld>
            <a:endParaRPr lang="en-GB"/>
          </a:p>
        </p:txBody>
      </p:sp>
    </p:spTree>
    <p:extLst>
      <p:ext uri="{BB962C8B-B14F-4D97-AF65-F5344CB8AC3E}">
        <p14:creationId xmlns:p14="http://schemas.microsoft.com/office/powerpoint/2010/main" val="2358891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Ps.69.25&amp;version=WEB"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93886" y="1719949"/>
            <a:ext cx="4777398" cy="707886"/>
          </a:xfrm>
          <a:prstGeom prst="rect">
            <a:avLst/>
          </a:prstGeom>
        </p:spPr>
        <p:txBody>
          <a:bodyPr wrap="none">
            <a:spAutoFit/>
          </a:bodyPr>
          <a:lstStyle/>
          <a:p>
            <a:pPr lvl="0"/>
            <a:r>
              <a:rPr lang="en-GB" sz="4000" b="1" dirty="0">
                <a:solidFill>
                  <a:prstClr val="black"/>
                </a:solidFill>
              </a:rPr>
              <a:t>Considering the Cross</a:t>
            </a:r>
          </a:p>
        </p:txBody>
      </p:sp>
      <p:sp>
        <p:nvSpPr>
          <p:cNvPr id="5" name="TextBox 4"/>
          <p:cNvSpPr txBox="1"/>
          <p:nvPr/>
        </p:nvSpPr>
        <p:spPr>
          <a:xfrm>
            <a:off x="3550343" y="2784526"/>
            <a:ext cx="2340705" cy="769441"/>
          </a:xfrm>
          <a:prstGeom prst="rect">
            <a:avLst/>
          </a:prstGeom>
          <a:noFill/>
        </p:spPr>
        <p:txBody>
          <a:bodyPr wrap="none" rtlCol="0">
            <a:spAutoFit/>
          </a:bodyPr>
          <a:lstStyle/>
          <a:p>
            <a:r>
              <a:rPr lang="en-GB" sz="4400" b="1" dirty="0">
                <a:solidFill>
                  <a:prstClr val="black"/>
                </a:solidFill>
                <a:ea typeface="+mj-ea"/>
                <a:cs typeface="+mj-cs"/>
              </a:rPr>
              <a:t>Session </a:t>
            </a:r>
            <a:r>
              <a:rPr lang="en-GB" sz="4400" b="1" dirty="0" smtClean="0">
                <a:solidFill>
                  <a:prstClr val="black"/>
                </a:solidFill>
                <a:ea typeface="+mj-ea"/>
                <a:cs typeface="+mj-cs"/>
              </a:rPr>
              <a:t>1</a:t>
            </a:r>
            <a:endParaRPr lang="en-GB" dirty="0"/>
          </a:p>
        </p:txBody>
      </p:sp>
      <p:sp>
        <p:nvSpPr>
          <p:cNvPr id="6" name="Rectangle 5"/>
          <p:cNvSpPr/>
          <p:nvPr/>
        </p:nvSpPr>
        <p:spPr>
          <a:xfrm>
            <a:off x="2226327" y="3910658"/>
            <a:ext cx="6194324" cy="707886"/>
          </a:xfrm>
          <a:prstGeom prst="rect">
            <a:avLst/>
          </a:prstGeom>
        </p:spPr>
        <p:txBody>
          <a:bodyPr wrap="none">
            <a:spAutoFit/>
          </a:bodyPr>
          <a:lstStyle/>
          <a:p>
            <a:pPr marL="0" marR="0" lvl="0" indent="0" algn="ctr" defTabSz="914400" eaLnBrk="1" fontAlgn="auto" latinLnBrk="0" hangingPunct="1">
              <a:lnSpc>
                <a:spcPct val="100000"/>
              </a:lnSpc>
              <a:spcBef>
                <a:spcPct val="2000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rPr>
              <a:t>The God who Devises a Way</a:t>
            </a:r>
            <a:endParaRPr kumimoji="0" lang="en-GB" sz="40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787257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3752" y="174998"/>
            <a:ext cx="5060731" cy="523220"/>
          </a:xfrm>
          <a:prstGeom prst="rect">
            <a:avLst/>
          </a:prstGeom>
          <a:noFill/>
        </p:spPr>
        <p:txBody>
          <a:bodyPr wrap="square" rtlCol="0">
            <a:spAutoFit/>
          </a:bodyPr>
          <a:lstStyle/>
          <a:p>
            <a:r>
              <a:rPr lang="en-GB" sz="2800" b="1" dirty="0" smtClean="0"/>
              <a:t>David’s </a:t>
            </a:r>
            <a:r>
              <a:rPr lang="en-GB" sz="2800" b="1" dirty="0" smtClean="0"/>
              <a:t>fatal concession</a:t>
            </a:r>
            <a:endParaRPr lang="en-GB" sz="2800" b="1" dirty="0"/>
          </a:p>
        </p:txBody>
      </p:sp>
      <p:sp>
        <p:nvSpPr>
          <p:cNvPr id="3" name="Rectangle 2"/>
          <p:cNvSpPr/>
          <p:nvPr/>
        </p:nvSpPr>
        <p:spPr>
          <a:xfrm>
            <a:off x="283780" y="903170"/>
            <a:ext cx="9727324" cy="4801314"/>
          </a:xfrm>
          <a:prstGeom prst="rect">
            <a:avLst/>
          </a:prstGeom>
        </p:spPr>
        <p:txBody>
          <a:bodyPr wrap="square">
            <a:spAutoFit/>
          </a:bodyPr>
          <a:lstStyle/>
          <a:p>
            <a:r>
              <a:rPr lang="en-GB" dirty="0">
                <a:solidFill>
                  <a:srgbClr val="000000"/>
                </a:solidFill>
              </a:rPr>
              <a:t>Now Joab the son of </a:t>
            </a:r>
            <a:r>
              <a:rPr lang="en-GB" dirty="0" err="1">
                <a:solidFill>
                  <a:srgbClr val="000000"/>
                </a:solidFill>
              </a:rPr>
              <a:t>Zeruiah</a:t>
            </a:r>
            <a:r>
              <a:rPr lang="en-GB" dirty="0">
                <a:solidFill>
                  <a:srgbClr val="000000"/>
                </a:solidFill>
              </a:rPr>
              <a:t> perceived that </a:t>
            </a:r>
            <a:r>
              <a:rPr lang="en-GB" b="1" dirty="0">
                <a:solidFill>
                  <a:srgbClr val="000000"/>
                </a:solidFill>
              </a:rPr>
              <a:t>the king’s heart was toward Absalom</a:t>
            </a:r>
            <a:r>
              <a:rPr lang="en-GB" dirty="0">
                <a:solidFill>
                  <a:srgbClr val="000000"/>
                </a:solidFill>
              </a:rPr>
              <a:t>. </a:t>
            </a:r>
            <a:r>
              <a:rPr lang="en-GB" dirty="0" smtClean="0">
                <a:solidFill>
                  <a:srgbClr val="000000"/>
                </a:solidFill>
              </a:rPr>
              <a:t>Joab </a:t>
            </a:r>
            <a:r>
              <a:rPr lang="en-GB" dirty="0">
                <a:solidFill>
                  <a:srgbClr val="000000"/>
                </a:solidFill>
              </a:rPr>
              <a:t>sent to </a:t>
            </a:r>
            <a:r>
              <a:rPr lang="en-GB" dirty="0" err="1">
                <a:solidFill>
                  <a:srgbClr val="000000"/>
                </a:solidFill>
              </a:rPr>
              <a:t>Tekoa</a:t>
            </a:r>
            <a:r>
              <a:rPr lang="en-GB" dirty="0">
                <a:solidFill>
                  <a:srgbClr val="000000"/>
                </a:solidFill>
              </a:rPr>
              <a:t>, and brought </a:t>
            </a:r>
            <a:r>
              <a:rPr lang="en-GB" b="1" dirty="0">
                <a:solidFill>
                  <a:srgbClr val="000000"/>
                </a:solidFill>
              </a:rPr>
              <a:t>a wise woman </a:t>
            </a:r>
            <a:r>
              <a:rPr lang="en-GB" dirty="0">
                <a:solidFill>
                  <a:srgbClr val="000000"/>
                </a:solidFill>
              </a:rPr>
              <a:t>from there, and said to her, “Please act like a mourner, and put on mourning clothing, please, and don’t anoint yourself with oil, but be as a woman who has mourned a long time for the dead</a:t>
            </a:r>
            <a:r>
              <a:rPr lang="en-GB" dirty="0" smtClean="0">
                <a:solidFill>
                  <a:srgbClr val="000000"/>
                </a:solidFill>
              </a:rPr>
              <a:t>. </a:t>
            </a:r>
            <a:r>
              <a:rPr lang="en-GB" baseline="30000" dirty="0">
                <a:solidFill>
                  <a:srgbClr val="000000"/>
                </a:solidFill>
              </a:rPr>
              <a:t> </a:t>
            </a:r>
            <a:r>
              <a:rPr lang="en-GB" dirty="0">
                <a:solidFill>
                  <a:srgbClr val="000000"/>
                </a:solidFill>
              </a:rPr>
              <a:t>Go in to the king, and speak like this to him.” So </a:t>
            </a:r>
            <a:r>
              <a:rPr lang="en-GB" b="1" dirty="0">
                <a:solidFill>
                  <a:srgbClr val="000000"/>
                </a:solidFill>
              </a:rPr>
              <a:t>Joab put the words in her </a:t>
            </a:r>
            <a:r>
              <a:rPr lang="en-GB" b="1" dirty="0" smtClean="0">
                <a:solidFill>
                  <a:srgbClr val="000000"/>
                </a:solidFill>
              </a:rPr>
              <a:t>mouth</a:t>
            </a:r>
            <a:r>
              <a:rPr lang="en-GB" dirty="0" smtClean="0">
                <a:solidFill>
                  <a:srgbClr val="000000"/>
                </a:solidFill>
              </a:rPr>
              <a:t>. When </a:t>
            </a:r>
            <a:r>
              <a:rPr lang="en-GB" dirty="0">
                <a:solidFill>
                  <a:srgbClr val="000000"/>
                </a:solidFill>
              </a:rPr>
              <a:t>the woman of </a:t>
            </a:r>
            <a:r>
              <a:rPr lang="en-GB" dirty="0" err="1">
                <a:solidFill>
                  <a:srgbClr val="000000"/>
                </a:solidFill>
              </a:rPr>
              <a:t>Tekoa</a:t>
            </a:r>
            <a:r>
              <a:rPr lang="en-GB" dirty="0">
                <a:solidFill>
                  <a:srgbClr val="000000"/>
                </a:solidFill>
              </a:rPr>
              <a:t> spoke to the king, she fell on her face to the ground, showed respect, and said</a:t>
            </a:r>
            <a:r>
              <a:rPr lang="en-GB" b="1" dirty="0">
                <a:solidFill>
                  <a:srgbClr val="000000"/>
                </a:solidFill>
              </a:rPr>
              <a:t>, “Help, O king</a:t>
            </a:r>
            <a:r>
              <a:rPr lang="en-GB" b="1" dirty="0" smtClean="0">
                <a:solidFill>
                  <a:srgbClr val="000000"/>
                </a:solidFill>
              </a:rPr>
              <a:t>!”</a:t>
            </a:r>
            <a:r>
              <a:rPr lang="en-GB" b="1" baseline="30000" dirty="0">
                <a:solidFill>
                  <a:srgbClr val="000000"/>
                </a:solidFill>
              </a:rPr>
              <a:t> </a:t>
            </a:r>
            <a:r>
              <a:rPr lang="en-GB" dirty="0">
                <a:solidFill>
                  <a:srgbClr val="000000"/>
                </a:solidFill>
              </a:rPr>
              <a:t>The king said to her, “What ails you</a:t>
            </a:r>
            <a:r>
              <a:rPr lang="en-GB" dirty="0" smtClean="0">
                <a:solidFill>
                  <a:srgbClr val="000000"/>
                </a:solidFill>
              </a:rPr>
              <a:t>?” She </a:t>
            </a:r>
            <a:r>
              <a:rPr lang="en-GB" dirty="0">
                <a:solidFill>
                  <a:srgbClr val="000000"/>
                </a:solidFill>
              </a:rPr>
              <a:t>answered, “Truly </a:t>
            </a:r>
            <a:r>
              <a:rPr lang="en-GB" b="1" dirty="0">
                <a:solidFill>
                  <a:srgbClr val="000000"/>
                </a:solidFill>
              </a:rPr>
              <a:t>I am a widow</a:t>
            </a:r>
            <a:r>
              <a:rPr lang="en-GB" dirty="0">
                <a:solidFill>
                  <a:srgbClr val="000000"/>
                </a:solidFill>
              </a:rPr>
              <a:t>, and my husband is dead</a:t>
            </a:r>
            <a:r>
              <a:rPr lang="en-GB" dirty="0" smtClean="0">
                <a:solidFill>
                  <a:srgbClr val="000000"/>
                </a:solidFill>
              </a:rPr>
              <a:t>.</a:t>
            </a:r>
            <a:r>
              <a:rPr lang="en-GB" baseline="30000" dirty="0">
                <a:solidFill>
                  <a:srgbClr val="000000"/>
                </a:solidFill>
              </a:rPr>
              <a:t> </a:t>
            </a:r>
            <a:r>
              <a:rPr lang="en-GB" dirty="0">
                <a:solidFill>
                  <a:srgbClr val="000000"/>
                </a:solidFill>
              </a:rPr>
              <a:t>Your servant had </a:t>
            </a:r>
            <a:r>
              <a:rPr lang="en-GB" b="1" dirty="0">
                <a:solidFill>
                  <a:srgbClr val="000000"/>
                </a:solidFill>
              </a:rPr>
              <a:t>two sons</a:t>
            </a:r>
            <a:r>
              <a:rPr lang="en-GB" dirty="0">
                <a:solidFill>
                  <a:srgbClr val="000000"/>
                </a:solidFill>
              </a:rPr>
              <a:t>, and they both fought together in the field, and there was no one to part them, but </a:t>
            </a:r>
            <a:r>
              <a:rPr lang="en-GB" b="1" dirty="0">
                <a:solidFill>
                  <a:srgbClr val="000000"/>
                </a:solidFill>
              </a:rPr>
              <a:t>the one struck the other, and killed him</a:t>
            </a:r>
            <a:r>
              <a:rPr lang="en-GB" dirty="0" smtClean="0">
                <a:solidFill>
                  <a:srgbClr val="000000"/>
                </a:solidFill>
              </a:rPr>
              <a:t>. </a:t>
            </a:r>
            <a:r>
              <a:rPr lang="en-GB" baseline="30000" dirty="0">
                <a:solidFill>
                  <a:srgbClr val="000000"/>
                </a:solidFill>
              </a:rPr>
              <a:t> </a:t>
            </a:r>
            <a:r>
              <a:rPr lang="en-GB" dirty="0">
                <a:solidFill>
                  <a:srgbClr val="000000"/>
                </a:solidFill>
              </a:rPr>
              <a:t>Behold</a:t>
            </a:r>
            <a:r>
              <a:rPr lang="en-GB" b="1" dirty="0">
                <a:solidFill>
                  <a:srgbClr val="000000"/>
                </a:solidFill>
              </a:rPr>
              <a:t>, the whole family has risen against your servant</a:t>
            </a:r>
            <a:r>
              <a:rPr lang="en-GB" dirty="0">
                <a:solidFill>
                  <a:srgbClr val="000000"/>
                </a:solidFill>
              </a:rPr>
              <a:t>, </a:t>
            </a:r>
            <a:r>
              <a:rPr lang="en-GB" b="1" dirty="0">
                <a:solidFill>
                  <a:srgbClr val="000000"/>
                </a:solidFill>
              </a:rPr>
              <a:t>and they say, ‘Deliver him who struck his brother, that we may kill him </a:t>
            </a:r>
            <a:r>
              <a:rPr lang="en-GB" dirty="0">
                <a:solidFill>
                  <a:srgbClr val="000000"/>
                </a:solidFill>
              </a:rPr>
              <a:t>for the life of his brother whom he killed, and so destroy the heir also.’ Thus </a:t>
            </a:r>
            <a:r>
              <a:rPr lang="en-GB" b="1" dirty="0">
                <a:solidFill>
                  <a:srgbClr val="000000"/>
                </a:solidFill>
              </a:rPr>
              <a:t>they would quench my coal which is left, and would leave to my husband neither name nor remainder on the surface of the earth</a:t>
            </a:r>
            <a:r>
              <a:rPr lang="en-GB" b="1" dirty="0" smtClean="0">
                <a:solidFill>
                  <a:srgbClr val="000000"/>
                </a:solidFill>
              </a:rPr>
              <a:t>.”</a:t>
            </a:r>
            <a:r>
              <a:rPr lang="en-GB" b="1" baseline="30000" dirty="0">
                <a:solidFill>
                  <a:srgbClr val="000000"/>
                </a:solidFill>
              </a:rPr>
              <a:t> </a:t>
            </a:r>
            <a:r>
              <a:rPr lang="en-GB" b="1" dirty="0">
                <a:solidFill>
                  <a:srgbClr val="000000"/>
                </a:solidFill>
              </a:rPr>
              <a:t>The king said to the woman, “Go to your house, and I will give a command concerning you</a:t>
            </a:r>
            <a:r>
              <a:rPr lang="en-GB" b="1" dirty="0" smtClean="0">
                <a:solidFill>
                  <a:srgbClr val="000000"/>
                </a:solidFill>
              </a:rPr>
              <a:t>.</a:t>
            </a:r>
            <a:r>
              <a:rPr lang="en-GB" dirty="0" smtClean="0">
                <a:solidFill>
                  <a:srgbClr val="000000"/>
                </a:solidFill>
              </a:rPr>
              <a:t>”</a:t>
            </a:r>
            <a:r>
              <a:rPr lang="en-GB" dirty="0">
                <a:solidFill>
                  <a:srgbClr val="000000"/>
                </a:solidFill>
              </a:rPr>
              <a:t> </a:t>
            </a:r>
            <a:r>
              <a:rPr lang="en-GB" dirty="0" smtClean="0">
                <a:solidFill>
                  <a:srgbClr val="000000"/>
                </a:solidFill>
              </a:rPr>
              <a:t>The </a:t>
            </a:r>
            <a:r>
              <a:rPr lang="en-GB" dirty="0">
                <a:solidFill>
                  <a:srgbClr val="000000"/>
                </a:solidFill>
              </a:rPr>
              <a:t>woman of </a:t>
            </a:r>
            <a:r>
              <a:rPr lang="en-GB" dirty="0" err="1">
                <a:solidFill>
                  <a:srgbClr val="000000"/>
                </a:solidFill>
              </a:rPr>
              <a:t>Tekoa</a:t>
            </a:r>
            <a:r>
              <a:rPr lang="en-GB" dirty="0">
                <a:solidFill>
                  <a:srgbClr val="000000"/>
                </a:solidFill>
              </a:rPr>
              <a:t> said to the king, “My lord, O king</a:t>
            </a:r>
            <a:r>
              <a:rPr lang="en-GB" b="1" dirty="0">
                <a:solidFill>
                  <a:srgbClr val="000000"/>
                </a:solidFill>
              </a:rPr>
              <a:t>, may the iniquity be on me, and on my father’s house; and may the king and his throne be guiltless</a:t>
            </a:r>
            <a:r>
              <a:rPr lang="en-GB" b="1" dirty="0" smtClean="0">
                <a:solidFill>
                  <a:srgbClr val="000000"/>
                </a:solidFill>
              </a:rPr>
              <a:t>.”</a:t>
            </a:r>
            <a:r>
              <a:rPr lang="en-GB" baseline="30000" dirty="0">
                <a:solidFill>
                  <a:srgbClr val="000000"/>
                </a:solidFill>
              </a:rPr>
              <a:t> </a:t>
            </a:r>
            <a:r>
              <a:rPr lang="en-GB" dirty="0">
                <a:solidFill>
                  <a:srgbClr val="000000"/>
                </a:solidFill>
              </a:rPr>
              <a:t>The king said, “Whoever says anything to you, bring him to me, and he will not bother you any more</a:t>
            </a:r>
            <a:r>
              <a:rPr lang="en-GB" dirty="0" smtClean="0">
                <a:solidFill>
                  <a:srgbClr val="000000"/>
                </a:solidFill>
              </a:rPr>
              <a:t>.” Then </a:t>
            </a:r>
            <a:r>
              <a:rPr lang="en-GB" dirty="0">
                <a:solidFill>
                  <a:srgbClr val="000000"/>
                </a:solidFill>
              </a:rPr>
              <a:t>she said, “Please let the king remember Yahweh your God, that the avenger of blood destroy not any more, lest they destroy my son</a:t>
            </a:r>
            <a:r>
              <a:rPr lang="en-GB" dirty="0" smtClean="0">
                <a:solidFill>
                  <a:srgbClr val="000000"/>
                </a:solidFill>
              </a:rPr>
              <a:t>.” He </a:t>
            </a:r>
            <a:r>
              <a:rPr lang="en-GB" dirty="0">
                <a:solidFill>
                  <a:srgbClr val="000000"/>
                </a:solidFill>
              </a:rPr>
              <a:t>said, </a:t>
            </a:r>
            <a:r>
              <a:rPr lang="en-GB" b="1" dirty="0">
                <a:solidFill>
                  <a:srgbClr val="000000"/>
                </a:solidFill>
              </a:rPr>
              <a:t>“As Yahweh lives, not one hair of your son shall fall to the earth.”</a:t>
            </a:r>
            <a:endParaRPr lang="en-GB" b="1" i="0" dirty="0">
              <a:solidFill>
                <a:srgbClr val="000000"/>
              </a:solidFill>
              <a:effectLst/>
            </a:endParaRPr>
          </a:p>
        </p:txBody>
      </p:sp>
    </p:spTree>
    <p:extLst>
      <p:ext uri="{BB962C8B-B14F-4D97-AF65-F5344CB8AC3E}">
        <p14:creationId xmlns:p14="http://schemas.microsoft.com/office/powerpoint/2010/main" val="1229196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545" y="646386"/>
            <a:ext cx="9727324" cy="5355312"/>
          </a:xfrm>
          <a:prstGeom prst="rect">
            <a:avLst/>
          </a:prstGeom>
        </p:spPr>
        <p:txBody>
          <a:bodyPr wrap="square">
            <a:spAutoFit/>
          </a:bodyPr>
          <a:lstStyle/>
          <a:p>
            <a:r>
              <a:rPr lang="en-GB" dirty="0">
                <a:solidFill>
                  <a:srgbClr val="000000"/>
                </a:solidFill>
              </a:rPr>
              <a:t>Then the woman said, “Please let your servant speak a word to my lord the king.”</a:t>
            </a:r>
          </a:p>
          <a:p>
            <a:r>
              <a:rPr lang="en-GB" dirty="0">
                <a:solidFill>
                  <a:srgbClr val="000000"/>
                </a:solidFill>
              </a:rPr>
              <a:t>He said, “Say on</a:t>
            </a:r>
            <a:r>
              <a:rPr lang="en-GB" dirty="0" smtClean="0">
                <a:solidFill>
                  <a:srgbClr val="000000"/>
                </a:solidFill>
              </a:rPr>
              <a:t>.”</a:t>
            </a:r>
            <a:r>
              <a:rPr lang="en-GB" baseline="30000" dirty="0">
                <a:solidFill>
                  <a:srgbClr val="000000"/>
                </a:solidFill>
              </a:rPr>
              <a:t> </a:t>
            </a:r>
            <a:r>
              <a:rPr lang="en-GB" b="1" dirty="0">
                <a:solidFill>
                  <a:srgbClr val="000000"/>
                </a:solidFill>
              </a:rPr>
              <a:t>The woman said, </a:t>
            </a:r>
            <a:r>
              <a:rPr lang="en-GB" b="1" u="sng" dirty="0">
                <a:solidFill>
                  <a:srgbClr val="000000"/>
                </a:solidFill>
              </a:rPr>
              <a:t>“Why then have you devised such a thing against the people of God?</a:t>
            </a:r>
            <a:r>
              <a:rPr lang="en-GB" u="sng" dirty="0">
                <a:solidFill>
                  <a:srgbClr val="000000"/>
                </a:solidFill>
              </a:rPr>
              <a:t> </a:t>
            </a:r>
            <a:r>
              <a:rPr lang="en-GB" b="1" dirty="0">
                <a:solidFill>
                  <a:srgbClr val="000000"/>
                </a:solidFill>
              </a:rPr>
              <a:t>For in speaking this word the king is as one who is guilty, in that the king does not bring home again his banished one.</a:t>
            </a:r>
            <a:r>
              <a:rPr lang="en-GB" dirty="0">
                <a:solidFill>
                  <a:srgbClr val="000000"/>
                </a:solidFill>
              </a:rPr>
              <a:t> </a:t>
            </a:r>
            <a:r>
              <a:rPr lang="en-GB" dirty="0" smtClean="0">
                <a:solidFill>
                  <a:srgbClr val="000000"/>
                </a:solidFill>
              </a:rPr>
              <a:t>For </a:t>
            </a:r>
            <a:r>
              <a:rPr lang="en-GB" dirty="0">
                <a:solidFill>
                  <a:srgbClr val="000000"/>
                </a:solidFill>
              </a:rPr>
              <a:t>we must die, and are like water spilled on the ground, which can’t be gathered up again</a:t>
            </a:r>
            <a:r>
              <a:rPr lang="en-GB" b="1" dirty="0">
                <a:solidFill>
                  <a:srgbClr val="000000"/>
                </a:solidFill>
              </a:rPr>
              <a:t>;</a:t>
            </a:r>
            <a:r>
              <a:rPr lang="en-GB" b="1" u="sng" dirty="0">
                <a:solidFill>
                  <a:srgbClr val="000000"/>
                </a:solidFill>
              </a:rPr>
              <a:t> neither does God take away life, but devises means, that he who is banished not be an outcast from him</a:t>
            </a:r>
            <a:r>
              <a:rPr lang="en-GB" b="1" dirty="0" smtClean="0">
                <a:solidFill>
                  <a:srgbClr val="000000"/>
                </a:solidFill>
              </a:rPr>
              <a:t>.</a:t>
            </a:r>
          </a:p>
          <a:p>
            <a:r>
              <a:rPr lang="en-GB" dirty="0">
                <a:solidFill>
                  <a:srgbClr val="000000"/>
                </a:solidFill>
              </a:rPr>
              <a:t> </a:t>
            </a:r>
            <a:r>
              <a:rPr lang="en-GB" dirty="0" smtClean="0">
                <a:solidFill>
                  <a:srgbClr val="000000"/>
                </a:solidFill>
              </a:rPr>
              <a:t>Now </a:t>
            </a:r>
            <a:r>
              <a:rPr lang="en-GB" dirty="0">
                <a:solidFill>
                  <a:srgbClr val="000000"/>
                </a:solidFill>
              </a:rPr>
              <a:t>therefore seeing that I have come to speak this word to my lord the king, it is because the people have made me afraid. Your servant said, ‘I will now speak to the king; it may be that the king will perform the request of his servant.’ </a:t>
            </a:r>
            <a:r>
              <a:rPr lang="en-GB" dirty="0" smtClean="0">
                <a:solidFill>
                  <a:srgbClr val="000000"/>
                </a:solidFill>
              </a:rPr>
              <a:t>For </a:t>
            </a:r>
            <a:r>
              <a:rPr lang="en-GB" dirty="0">
                <a:solidFill>
                  <a:srgbClr val="000000"/>
                </a:solidFill>
              </a:rPr>
              <a:t>the king will hear, to deliver his servant out of the hand of the man who would destroy me and my son together out of the inheritance of God. </a:t>
            </a:r>
            <a:r>
              <a:rPr lang="en-GB" dirty="0" smtClean="0">
                <a:solidFill>
                  <a:srgbClr val="000000"/>
                </a:solidFill>
              </a:rPr>
              <a:t>Then </a:t>
            </a:r>
            <a:r>
              <a:rPr lang="en-GB" dirty="0">
                <a:solidFill>
                  <a:srgbClr val="000000"/>
                </a:solidFill>
              </a:rPr>
              <a:t>your servant said, </a:t>
            </a:r>
            <a:r>
              <a:rPr lang="en-GB" b="1" dirty="0">
                <a:solidFill>
                  <a:srgbClr val="000000"/>
                </a:solidFill>
              </a:rPr>
              <a:t>‘Please let the word of my lord the king bring rest; for as an angel of God, so is my lord the king to discern good and bad. May Yahweh, your God, be with you</a:t>
            </a:r>
            <a:r>
              <a:rPr lang="en-GB" b="1" dirty="0" smtClean="0">
                <a:solidFill>
                  <a:srgbClr val="000000"/>
                </a:solidFill>
              </a:rPr>
              <a:t>.’”</a:t>
            </a:r>
            <a:r>
              <a:rPr lang="en-GB" baseline="30000" dirty="0">
                <a:solidFill>
                  <a:srgbClr val="000000"/>
                </a:solidFill>
              </a:rPr>
              <a:t> </a:t>
            </a:r>
            <a:r>
              <a:rPr lang="en-GB" dirty="0">
                <a:solidFill>
                  <a:srgbClr val="000000"/>
                </a:solidFill>
              </a:rPr>
              <a:t>Then the king answered the woman, “Please don’t hide anything from me that I ask you</a:t>
            </a:r>
            <a:r>
              <a:rPr lang="en-GB" dirty="0" smtClean="0">
                <a:solidFill>
                  <a:srgbClr val="000000"/>
                </a:solidFill>
              </a:rPr>
              <a:t>.” The </a:t>
            </a:r>
            <a:r>
              <a:rPr lang="en-GB" dirty="0">
                <a:solidFill>
                  <a:srgbClr val="000000"/>
                </a:solidFill>
              </a:rPr>
              <a:t>woman said, “Let my lord the king now speak</a:t>
            </a:r>
            <a:r>
              <a:rPr lang="en-GB" dirty="0" smtClean="0">
                <a:solidFill>
                  <a:srgbClr val="000000"/>
                </a:solidFill>
              </a:rPr>
              <a:t>.”</a:t>
            </a:r>
            <a:r>
              <a:rPr lang="en-GB" baseline="30000" dirty="0">
                <a:solidFill>
                  <a:srgbClr val="000000"/>
                </a:solidFill>
              </a:rPr>
              <a:t> </a:t>
            </a:r>
            <a:r>
              <a:rPr lang="en-GB" b="1" dirty="0">
                <a:solidFill>
                  <a:srgbClr val="000000"/>
                </a:solidFill>
              </a:rPr>
              <a:t>The king said, “Is the hand of Joab with you in all this</a:t>
            </a:r>
            <a:r>
              <a:rPr lang="en-GB" b="1" dirty="0" smtClean="0">
                <a:solidFill>
                  <a:srgbClr val="000000"/>
                </a:solidFill>
              </a:rPr>
              <a:t>?” </a:t>
            </a:r>
            <a:r>
              <a:rPr lang="en-GB" dirty="0" smtClean="0">
                <a:solidFill>
                  <a:srgbClr val="000000"/>
                </a:solidFill>
              </a:rPr>
              <a:t>The </a:t>
            </a:r>
            <a:r>
              <a:rPr lang="en-GB" dirty="0">
                <a:solidFill>
                  <a:srgbClr val="000000"/>
                </a:solidFill>
              </a:rPr>
              <a:t>woman answered, “As your soul lives, my lord the king, no one can turn to the right hand or to the left from anything that my lord the king has spoken; for your servant Joab urged me, and he put all these words in the mouth of your servant. </a:t>
            </a:r>
            <a:r>
              <a:rPr lang="en-GB" baseline="30000" dirty="0">
                <a:solidFill>
                  <a:srgbClr val="000000"/>
                </a:solidFill>
              </a:rPr>
              <a:t> </a:t>
            </a:r>
            <a:r>
              <a:rPr lang="en-GB" b="1" dirty="0">
                <a:solidFill>
                  <a:srgbClr val="000000"/>
                </a:solidFill>
              </a:rPr>
              <a:t>Your servant Joab has done this thing to change the face of the matter. My lord is wise, according to the wisdom of an angel of God, to know all things that are in the earth</a:t>
            </a:r>
            <a:r>
              <a:rPr lang="en-GB" b="1" dirty="0" smtClean="0">
                <a:solidFill>
                  <a:srgbClr val="000000"/>
                </a:solidFill>
              </a:rPr>
              <a:t>.”</a:t>
            </a:r>
            <a:r>
              <a:rPr lang="en-GB" b="1" baseline="30000" dirty="0">
                <a:solidFill>
                  <a:srgbClr val="000000"/>
                </a:solidFill>
              </a:rPr>
              <a:t> </a:t>
            </a:r>
            <a:r>
              <a:rPr lang="en-GB" dirty="0">
                <a:solidFill>
                  <a:srgbClr val="000000"/>
                </a:solidFill>
              </a:rPr>
              <a:t>The king said to Joab, “Behold now, I have done this thing. Go therefore, and </a:t>
            </a:r>
            <a:r>
              <a:rPr lang="en-GB" b="1" dirty="0">
                <a:solidFill>
                  <a:srgbClr val="000000"/>
                </a:solidFill>
              </a:rPr>
              <a:t>bring the young man Absalom back.”</a:t>
            </a:r>
          </a:p>
        </p:txBody>
      </p:sp>
    </p:spTree>
    <p:extLst>
      <p:ext uri="{BB962C8B-B14F-4D97-AF65-F5344CB8AC3E}">
        <p14:creationId xmlns:p14="http://schemas.microsoft.com/office/powerpoint/2010/main" val="294744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7558" y="457200"/>
            <a:ext cx="9553904" cy="1754326"/>
          </a:xfrm>
          <a:prstGeom prst="rect">
            <a:avLst/>
          </a:prstGeom>
        </p:spPr>
        <p:txBody>
          <a:bodyPr wrap="square">
            <a:spAutoFit/>
          </a:bodyPr>
          <a:lstStyle/>
          <a:p>
            <a:r>
              <a:rPr lang="en-GB" dirty="0" smtClean="0">
                <a:solidFill>
                  <a:srgbClr val="000000"/>
                </a:solidFill>
              </a:rPr>
              <a:t>Joab </a:t>
            </a:r>
            <a:r>
              <a:rPr lang="en-GB" dirty="0">
                <a:solidFill>
                  <a:srgbClr val="000000"/>
                </a:solidFill>
              </a:rPr>
              <a:t>fell to the ground on his face, showed respect, and blessed the king. Joab said, “Today your servant knows that I have found </a:t>
            </a:r>
            <a:r>
              <a:rPr lang="en-GB" dirty="0" smtClean="0">
                <a:solidFill>
                  <a:srgbClr val="000000"/>
                </a:solidFill>
              </a:rPr>
              <a:t>favour </a:t>
            </a:r>
            <a:r>
              <a:rPr lang="en-GB" dirty="0">
                <a:solidFill>
                  <a:srgbClr val="000000"/>
                </a:solidFill>
              </a:rPr>
              <a:t>in your sight, my lord, king, in that the king has performed the request of his servant</a:t>
            </a:r>
            <a:r>
              <a:rPr lang="en-GB" dirty="0" smtClean="0">
                <a:solidFill>
                  <a:srgbClr val="000000"/>
                </a:solidFill>
              </a:rPr>
              <a:t>.”</a:t>
            </a:r>
            <a:r>
              <a:rPr lang="en-GB" baseline="30000" dirty="0">
                <a:solidFill>
                  <a:srgbClr val="000000"/>
                </a:solidFill>
              </a:rPr>
              <a:t> </a:t>
            </a:r>
            <a:r>
              <a:rPr lang="en-GB" dirty="0">
                <a:solidFill>
                  <a:srgbClr val="000000"/>
                </a:solidFill>
              </a:rPr>
              <a:t>So J</a:t>
            </a:r>
            <a:r>
              <a:rPr lang="en-GB" b="1" dirty="0">
                <a:solidFill>
                  <a:srgbClr val="000000"/>
                </a:solidFill>
              </a:rPr>
              <a:t>oab</a:t>
            </a:r>
            <a:r>
              <a:rPr lang="en-GB" dirty="0">
                <a:solidFill>
                  <a:srgbClr val="000000"/>
                </a:solidFill>
              </a:rPr>
              <a:t> arose and went to </a:t>
            </a:r>
            <a:r>
              <a:rPr lang="en-GB" dirty="0" err="1">
                <a:solidFill>
                  <a:srgbClr val="000000"/>
                </a:solidFill>
              </a:rPr>
              <a:t>Geshur</a:t>
            </a:r>
            <a:r>
              <a:rPr lang="en-GB" dirty="0">
                <a:solidFill>
                  <a:srgbClr val="000000"/>
                </a:solidFill>
              </a:rPr>
              <a:t>, and </a:t>
            </a:r>
            <a:r>
              <a:rPr lang="en-GB" b="1" dirty="0">
                <a:solidFill>
                  <a:srgbClr val="000000"/>
                </a:solidFill>
              </a:rPr>
              <a:t>brought Absalom to </a:t>
            </a:r>
            <a:r>
              <a:rPr lang="en-GB" b="1" dirty="0" smtClean="0">
                <a:solidFill>
                  <a:srgbClr val="000000"/>
                </a:solidFill>
              </a:rPr>
              <a:t>Jerusalem. </a:t>
            </a:r>
            <a:r>
              <a:rPr lang="en-GB" b="1" dirty="0" smtClean="0">
                <a:solidFill>
                  <a:srgbClr val="000000"/>
                </a:solidFill>
              </a:rPr>
              <a:t>The </a:t>
            </a:r>
            <a:r>
              <a:rPr lang="en-GB" b="1" dirty="0">
                <a:solidFill>
                  <a:srgbClr val="000000"/>
                </a:solidFill>
              </a:rPr>
              <a:t>king said, “Let him return to his own house, but let him not see my face.” </a:t>
            </a:r>
            <a:r>
              <a:rPr lang="en-GB" dirty="0">
                <a:solidFill>
                  <a:srgbClr val="000000"/>
                </a:solidFill>
              </a:rPr>
              <a:t>So Absalom returned to his own house, and didn’t see the king’s </a:t>
            </a:r>
            <a:r>
              <a:rPr lang="en-GB" dirty="0" smtClean="0">
                <a:solidFill>
                  <a:srgbClr val="000000"/>
                </a:solidFill>
              </a:rPr>
              <a:t>face … </a:t>
            </a:r>
            <a:r>
              <a:rPr lang="en-GB" b="1" dirty="0" smtClean="0">
                <a:solidFill>
                  <a:srgbClr val="000000"/>
                </a:solidFill>
              </a:rPr>
              <a:t>Absalom </a:t>
            </a:r>
            <a:r>
              <a:rPr lang="en-GB" b="1" dirty="0">
                <a:solidFill>
                  <a:srgbClr val="000000"/>
                </a:solidFill>
              </a:rPr>
              <a:t>lived two full years in Jerusalem, and he didn’t see the king’s face</a:t>
            </a:r>
            <a:r>
              <a:rPr lang="en-GB" dirty="0" smtClean="0">
                <a:solidFill>
                  <a:srgbClr val="000000"/>
                </a:solidFill>
              </a:rPr>
              <a:t>. </a:t>
            </a:r>
            <a:endParaRPr lang="en-GB" dirty="0">
              <a:solidFill>
                <a:srgbClr val="000000"/>
              </a:solidFill>
            </a:endParaRPr>
          </a:p>
        </p:txBody>
      </p:sp>
      <p:sp>
        <p:nvSpPr>
          <p:cNvPr id="3" name="Rectangle 2"/>
          <p:cNvSpPr/>
          <p:nvPr/>
        </p:nvSpPr>
        <p:spPr>
          <a:xfrm>
            <a:off x="567557" y="2473223"/>
            <a:ext cx="8961453" cy="1754326"/>
          </a:xfrm>
          <a:prstGeom prst="rect">
            <a:avLst/>
          </a:prstGeom>
        </p:spPr>
        <p:txBody>
          <a:bodyPr wrap="square">
            <a:spAutoFit/>
          </a:bodyPr>
          <a:lstStyle/>
          <a:p>
            <a:pPr lvl="0"/>
            <a:r>
              <a:rPr lang="en-GB" dirty="0">
                <a:solidFill>
                  <a:srgbClr val="000000"/>
                </a:solidFill>
              </a:rPr>
              <a:t>… </a:t>
            </a:r>
            <a:r>
              <a:rPr lang="en-GB" baseline="30000" dirty="0">
                <a:solidFill>
                  <a:srgbClr val="000000"/>
                </a:solidFill>
              </a:rPr>
              <a:t> </a:t>
            </a:r>
            <a:r>
              <a:rPr lang="en-GB" b="1" dirty="0">
                <a:solidFill>
                  <a:srgbClr val="000000"/>
                </a:solidFill>
              </a:rPr>
              <a:t>Absalom answered Joab, </a:t>
            </a:r>
            <a:r>
              <a:rPr lang="en-GB" dirty="0">
                <a:solidFill>
                  <a:srgbClr val="000000"/>
                </a:solidFill>
              </a:rPr>
              <a:t>“Behold, I sent to you, saying, ‘Come here, that I may send you to the king, to say, “Why have I come from </a:t>
            </a:r>
            <a:r>
              <a:rPr lang="en-GB" dirty="0" err="1">
                <a:solidFill>
                  <a:srgbClr val="000000"/>
                </a:solidFill>
              </a:rPr>
              <a:t>Geshur</a:t>
            </a:r>
            <a:r>
              <a:rPr lang="en-GB" dirty="0">
                <a:solidFill>
                  <a:srgbClr val="000000"/>
                </a:solidFill>
              </a:rPr>
              <a:t>? It would be better for me to be there still. Now therefore </a:t>
            </a:r>
            <a:r>
              <a:rPr lang="en-GB" b="1" dirty="0">
                <a:solidFill>
                  <a:srgbClr val="000000"/>
                </a:solidFill>
              </a:rPr>
              <a:t>let me see the king’s face, and if there is iniquity in me, let him kill me.</a:t>
            </a:r>
            <a:r>
              <a:rPr lang="en-GB" dirty="0">
                <a:solidFill>
                  <a:srgbClr val="000000"/>
                </a:solidFill>
              </a:rPr>
              <a:t>”’”</a:t>
            </a:r>
            <a:r>
              <a:rPr lang="en-GB" baseline="30000" dirty="0">
                <a:solidFill>
                  <a:srgbClr val="000000"/>
                </a:solidFill>
              </a:rPr>
              <a:t> </a:t>
            </a:r>
            <a:r>
              <a:rPr lang="en-GB" dirty="0">
                <a:solidFill>
                  <a:srgbClr val="000000"/>
                </a:solidFill>
              </a:rPr>
              <a:t>So Joab came to the king, and told him; and when </a:t>
            </a:r>
            <a:r>
              <a:rPr lang="en-GB" b="1" dirty="0">
                <a:solidFill>
                  <a:srgbClr val="000000"/>
                </a:solidFill>
              </a:rPr>
              <a:t>he [David] had called for Absalom, he came to the king, and bowed himself on his face to the ground before the king; and the king kissed Absalom.</a:t>
            </a:r>
            <a:r>
              <a:rPr lang="en-GB" dirty="0">
                <a:solidFill>
                  <a:srgbClr val="000000"/>
                </a:solidFill>
              </a:rPr>
              <a:t>  </a:t>
            </a:r>
            <a:endParaRPr lang="en-GB" dirty="0">
              <a:solidFill>
                <a:srgbClr val="000000"/>
              </a:solidFill>
            </a:endParaRPr>
          </a:p>
        </p:txBody>
      </p:sp>
    </p:spTree>
    <p:extLst>
      <p:ext uri="{BB962C8B-B14F-4D97-AF65-F5344CB8AC3E}">
        <p14:creationId xmlns:p14="http://schemas.microsoft.com/office/powerpoint/2010/main" val="4086772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543" y="1696619"/>
            <a:ext cx="8965324" cy="2862322"/>
          </a:xfrm>
          <a:prstGeom prst="rect">
            <a:avLst/>
          </a:prstGeom>
        </p:spPr>
        <p:txBody>
          <a:bodyPr wrap="square">
            <a:spAutoFit/>
          </a:bodyPr>
          <a:lstStyle/>
          <a:p>
            <a:pPr algn="just"/>
            <a:r>
              <a:rPr lang="en-GB" b="1" dirty="0">
                <a:solidFill>
                  <a:srgbClr val="222222"/>
                </a:solidFill>
              </a:rPr>
              <a:t>After this, Absalom prepared a chariot and horses for himself, and fifty men to run before him</a:t>
            </a:r>
            <a:r>
              <a:rPr lang="en-GB" b="1" dirty="0" smtClean="0">
                <a:solidFill>
                  <a:srgbClr val="222222"/>
                </a:solidFill>
              </a:rPr>
              <a:t>.</a:t>
            </a:r>
            <a:r>
              <a:rPr lang="en-GB" b="1" dirty="0">
                <a:solidFill>
                  <a:srgbClr val="222222"/>
                </a:solidFill>
              </a:rPr>
              <a:t> </a:t>
            </a:r>
            <a:r>
              <a:rPr lang="en-GB" dirty="0">
                <a:solidFill>
                  <a:srgbClr val="222222"/>
                </a:solidFill>
              </a:rPr>
              <a:t>Absalom rose up early, and stood beside the way of the gate. When any man had a suit which should come to the king for judgement, then Absalom called to him, and said, “What city are you from?” He said, “Your servant is of one of the tribes of Israel</a:t>
            </a:r>
            <a:r>
              <a:rPr lang="en-GB" dirty="0" smtClean="0">
                <a:solidFill>
                  <a:srgbClr val="222222"/>
                </a:solidFill>
              </a:rPr>
              <a:t>.” </a:t>
            </a:r>
            <a:r>
              <a:rPr lang="en-GB" b="1" dirty="0" smtClean="0">
                <a:solidFill>
                  <a:srgbClr val="222222"/>
                </a:solidFill>
              </a:rPr>
              <a:t>Absalom </a:t>
            </a:r>
            <a:r>
              <a:rPr lang="en-GB" b="1" dirty="0">
                <a:solidFill>
                  <a:srgbClr val="222222"/>
                </a:solidFill>
              </a:rPr>
              <a:t>said to him, “Behold, your matters are good and right; but there is no man deputized by the king to hear you</a:t>
            </a:r>
            <a:r>
              <a:rPr lang="en-GB" b="1" dirty="0" smtClean="0">
                <a:solidFill>
                  <a:srgbClr val="222222"/>
                </a:solidFill>
              </a:rPr>
              <a:t>.</a:t>
            </a:r>
            <a:r>
              <a:rPr lang="en-GB" b="1" dirty="0">
                <a:solidFill>
                  <a:srgbClr val="222222"/>
                </a:solidFill>
              </a:rPr>
              <a:t> Absalom said moreover, “Oh that I were made judge in the land, that every man who has any suit or cause might come to me, and I would do him </a:t>
            </a:r>
            <a:r>
              <a:rPr lang="en-GB" b="1" dirty="0" smtClean="0">
                <a:solidFill>
                  <a:srgbClr val="222222"/>
                </a:solidFill>
              </a:rPr>
              <a:t>justice</a:t>
            </a:r>
            <a:r>
              <a:rPr lang="en-GB" b="1" dirty="0" smtClean="0">
                <a:solidFill>
                  <a:srgbClr val="222222"/>
                </a:solidFill>
              </a:rPr>
              <a:t>! </a:t>
            </a:r>
            <a:r>
              <a:rPr lang="en-GB" dirty="0" smtClean="0">
                <a:solidFill>
                  <a:srgbClr val="222222"/>
                </a:solidFill>
              </a:rPr>
              <a:t>It </a:t>
            </a:r>
            <a:r>
              <a:rPr lang="en-GB" dirty="0">
                <a:solidFill>
                  <a:srgbClr val="222222"/>
                </a:solidFill>
              </a:rPr>
              <a:t>was so, that when any man came near to bow down to him, </a:t>
            </a:r>
            <a:r>
              <a:rPr lang="en-GB" b="1" dirty="0">
                <a:solidFill>
                  <a:srgbClr val="222222"/>
                </a:solidFill>
              </a:rPr>
              <a:t>he stretched out his hand, and took hold of him, and kissed him</a:t>
            </a:r>
            <a:r>
              <a:rPr lang="en-GB" dirty="0" smtClean="0">
                <a:solidFill>
                  <a:srgbClr val="222222"/>
                </a:solidFill>
              </a:rPr>
              <a:t>.</a:t>
            </a:r>
            <a:r>
              <a:rPr lang="en-GB" dirty="0">
                <a:solidFill>
                  <a:srgbClr val="222222"/>
                </a:solidFill>
              </a:rPr>
              <a:t> Absalom did this sort of thing to all Israel who came to the king for judgement. So </a:t>
            </a:r>
            <a:r>
              <a:rPr lang="en-GB" b="1" dirty="0">
                <a:solidFill>
                  <a:srgbClr val="222222"/>
                </a:solidFill>
              </a:rPr>
              <a:t>Absalom stole the hearts of the men of Israel</a:t>
            </a:r>
            <a:r>
              <a:rPr lang="en-GB" dirty="0" smtClean="0">
                <a:solidFill>
                  <a:srgbClr val="222222"/>
                </a:solidFill>
              </a:rPr>
              <a:t>.</a:t>
            </a:r>
            <a:r>
              <a:rPr lang="en-GB" dirty="0">
                <a:solidFill>
                  <a:srgbClr val="222222"/>
                </a:solidFill>
              </a:rPr>
              <a:t> </a:t>
            </a:r>
            <a:endParaRPr lang="en-GB" i="0" dirty="0">
              <a:solidFill>
                <a:srgbClr val="222222"/>
              </a:solidFill>
              <a:effectLst/>
            </a:endParaRPr>
          </a:p>
        </p:txBody>
      </p:sp>
      <p:sp>
        <p:nvSpPr>
          <p:cNvPr id="3" name="TextBox 2"/>
          <p:cNvSpPr txBox="1"/>
          <p:nvPr/>
        </p:nvSpPr>
        <p:spPr>
          <a:xfrm>
            <a:off x="2486526" y="601579"/>
            <a:ext cx="3215689" cy="523220"/>
          </a:xfrm>
          <a:prstGeom prst="rect">
            <a:avLst/>
          </a:prstGeom>
          <a:noFill/>
        </p:spPr>
        <p:txBody>
          <a:bodyPr wrap="none" rtlCol="0">
            <a:spAutoFit/>
          </a:bodyPr>
          <a:lstStyle/>
          <a:p>
            <a:r>
              <a:rPr lang="en-GB" sz="2800" b="1" dirty="0" smtClean="0"/>
              <a:t>Absalom’s treachery</a:t>
            </a:r>
            <a:endParaRPr lang="en-GB" sz="2800" b="1" dirty="0"/>
          </a:p>
        </p:txBody>
      </p:sp>
    </p:spTree>
    <p:extLst>
      <p:ext uri="{BB962C8B-B14F-4D97-AF65-F5344CB8AC3E}">
        <p14:creationId xmlns:p14="http://schemas.microsoft.com/office/powerpoint/2010/main" val="2232489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483" y="1320088"/>
            <a:ext cx="9017876" cy="4524315"/>
          </a:xfrm>
          <a:prstGeom prst="rect">
            <a:avLst/>
          </a:prstGeom>
        </p:spPr>
        <p:txBody>
          <a:bodyPr wrap="square">
            <a:spAutoFit/>
          </a:bodyPr>
          <a:lstStyle/>
          <a:p>
            <a:r>
              <a:rPr lang="en-GB" dirty="0">
                <a:solidFill>
                  <a:srgbClr val="000000"/>
                </a:solidFill>
                <a:latin typeface="system-ui"/>
              </a:rPr>
              <a:t>At the end of forty </a:t>
            </a:r>
            <a:r>
              <a:rPr lang="en-GB" dirty="0" smtClean="0">
                <a:solidFill>
                  <a:srgbClr val="000000"/>
                </a:solidFill>
                <a:latin typeface="system-ui"/>
              </a:rPr>
              <a:t>[probably four] years</a:t>
            </a:r>
            <a:r>
              <a:rPr lang="en-GB" dirty="0">
                <a:solidFill>
                  <a:srgbClr val="000000"/>
                </a:solidFill>
                <a:latin typeface="system-ui"/>
              </a:rPr>
              <a:t>, </a:t>
            </a:r>
            <a:r>
              <a:rPr lang="en-GB" b="1" dirty="0">
                <a:solidFill>
                  <a:srgbClr val="000000"/>
                </a:solidFill>
                <a:latin typeface="system-ui"/>
              </a:rPr>
              <a:t>Absalom said to the king, “Please let me go and pay my vow, which I have vowed to Yahweh, in Hebron</a:t>
            </a:r>
            <a:r>
              <a:rPr lang="en-GB" b="1" dirty="0" smtClean="0">
                <a:solidFill>
                  <a:srgbClr val="000000"/>
                </a:solidFill>
                <a:latin typeface="system-ui"/>
              </a:rPr>
              <a:t>.</a:t>
            </a:r>
            <a:r>
              <a:rPr lang="en-GB" dirty="0" smtClean="0">
                <a:solidFill>
                  <a:srgbClr val="000000"/>
                </a:solidFill>
                <a:latin typeface="system-ui"/>
              </a:rPr>
              <a:t> </a:t>
            </a:r>
            <a:r>
              <a:rPr lang="en-GB" baseline="30000" dirty="0">
                <a:solidFill>
                  <a:srgbClr val="000000"/>
                </a:solidFill>
                <a:latin typeface="system-ui"/>
              </a:rPr>
              <a:t> </a:t>
            </a:r>
            <a:r>
              <a:rPr lang="en-GB" dirty="0">
                <a:solidFill>
                  <a:srgbClr val="000000"/>
                </a:solidFill>
                <a:latin typeface="system-ui"/>
              </a:rPr>
              <a:t>For your servant vowed a vow while I stayed at </a:t>
            </a:r>
            <a:r>
              <a:rPr lang="en-GB" dirty="0" err="1">
                <a:solidFill>
                  <a:srgbClr val="000000"/>
                </a:solidFill>
                <a:latin typeface="system-ui"/>
              </a:rPr>
              <a:t>Geshur</a:t>
            </a:r>
            <a:r>
              <a:rPr lang="en-GB" dirty="0">
                <a:solidFill>
                  <a:srgbClr val="000000"/>
                </a:solidFill>
                <a:latin typeface="system-ui"/>
              </a:rPr>
              <a:t> in Syria, saying, ‘If Yahweh shall indeed bring me again to Jerusalem, then I will serve Yahweh</a:t>
            </a:r>
            <a:r>
              <a:rPr lang="en-GB" dirty="0" smtClean="0">
                <a:solidFill>
                  <a:srgbClr val="000000"/>
                </a:solidFill>
                <a:latin typeface="system-ui"/>
              </a:rPr>
              <a:t>.’” </a:t>
            </a:r>
            <a:r>
              <a:rPr lang="en-GB" b="1" dirty="0" smtClean="0">
                <a:solidFill>
                  <a:srgbClr val="000000"/>
                </a:solidFill>
                <a:latin typeface="system-ui"/>
              </a:rPr>
              <a:t>The </a:t>
            </a:r>
            <a:r>
              <a:rPr lang="en-GB" b="1" dirty="0">
                <a:solidFill>
                  <a:srgbClr val="000000"/>
                </a:solidFill>
                <a:latin typeface="system-ui"/>
              </a:rPr>
              <a:t>king said to him, “Go in peace.”</a:t>
            </a:r>
          </a:p>
          <a:p>
            <a:r>
              <a:rPr lang="en-GB" dirty="0">
                <a:solidFill>
                  <a:srgbClr val="000000"/>
                </a:solidFill>
                <a:latin typeface="system-ui"/>
              </a:rPr>
              <a:t>So he arose, and went to Hebron</a:t>
            </a:r>
            <a:r>
              <a:rPr lang="en-GB" dirty="0" smtClean="0">
                <a:solidFill>
                  <a:srgbClr val="000000"/>
                </a:solidFill>
                <a:latin typeface="system-ui"/>
              </a:rPr>
              <a:t>.</a:t>
            </a:r>
            <a:r>
              <a:rPr lang="en-GB" baseline="30000" dirty="0">
                <a:solidFill>
                  <a:srgbClr val="000000"/>
                </a:solidFill>
                <a:latin typeface="system-ui"/>
              </a:rPr>
              <a:t> </a:t>
            </a:r>
            <a:r>
              <a:rPr lang="en-GB" dirty="0">
                <a:solidFill>
                  <a:srgbClr val="000000"/>
                </a:solidFill>
                <a:latin typeface="system-ui"/>
              </a:rPr>
              <a:t>But </a:t>
            </a:r>
            <a:r>
              <a:rPr lang="en-GB" b="1" dirty="0">
                <a:solidFill>
                  <a:srgbClr val="000000"/>
                </a:solidFill>
                <a:latin typeface="system-ui"/>
              </a:rPr>
              <a:t>Absalom sent spies throughout all the tribes of Israel, saying, “As soon as you hear the sound of the trumpet, then you shall say, ‘Absalom is king in Hebron</a:t>
            </a:r>
            <a:r>
              <a:rPr lang="en-GB" b="1" dirty="0" smtClean="0">
                <a:solidFill>
                  <a:srgbClr val="000000"/>
                </a:solidFill>
                <a:latin typeface="system-ui"/>
              </a:rPr>
              <a:t>!’</a:t>
            </a:r>
            <a:r>
              <a:rPr lang="en-GB" dirty="0" smtClean="0">
                <a:solidFill>
                  <a:srgbClr val="000000"/>
                </a:solidFill>
                <a:latin typeface="system-ui"/>
              </a:rPr>
              <a:t>”</a:t>
            </a:r>
            <a:r>
              <a:rPr lang="en-GB" baseline="30000" dirty="0">
                <a:solidFill>
                  <a:srgbClr val="000000"/>
                </a:solidFill>
                <a:latin typeface="system-ui"/>
              </a:rPr>
              <a:t> </a:t>
            </a:r>
            <a:r>
              <a:rPr lang="en-GB" dirty="0">
                <a:solidFill>
                  <a:srgbClr val="000000"/>
                </a:solidFill>
                <a:latin typeface="system-ui"/>
              </a:rPr>
              <a:t>Two hundred men went with Absalom out of Jerusalem, who were invited, and went in their simplicity; and they didn’t know anything. </a:t>
            </a:r>
            <a:r>
              <a:rPr lang="en-GB" baseline="30000" dirty="0">
                <a:solidFill>
                  <a:srgbClr val="000000"/>
                </a:solidFill>
                <a:latin typeface="system-ui"/>
              </a:rPr>
              <a:t> </a:t>
            </a:r>
            <a:r>
              <a:rPr lang="en-GB" b="1" dirty="0">
                <a:solidFill>
                  <a:srgbClr val="000000"/>
                </a:solidFill>
                <a:latin typeface="system-ui"/>
              </a:rPr>
              <a:t>Absalom sent for </a:t>
            </a:r>
            <a:r>
              <a:rPr lang="en-GB" b="1" dirty="0" err="1">
                <a:solidFill>
                  <a:srgbClr val="000000"/>
                </a:solidFill>
                <a:latin typeface="system-ui"/>
              </a:rPr>
              <a:t>Ahithophel</a:t>
            </a:r>
            <a:r>
              <a:rPr lang="en-GB" b="1" dirty="0">
                <a:solidFill>
                  <a:srgbClr val="000000"/>
                </a:solidFill>
                <a:latin typeface="system-ui"/>
              </a:rPr>
              <a:t> the </a:t>
            </a:r>
            <a:r>
              <a:rPr lang="en-GB" b="1" dirty="0" err="1">
                <a:solidFill>
                  <a:srgbClr val="000000"/>
                </a:solidFill>
                <a:latin typeface="system-ui"/>
              </a:rPr>
              <a:t>Gilonite</a:t>
            </a:r>
            <a:r>
              <a:rPr lang="en-GB" b="1" dirty="0">
                <a:solidFill>
                  <a:srgbClr val="000000"/>
                </a:solidFill>
                <a:latin typeface="system-ui"/>
              </a:rPr>
              <a:t>, David’s </a:t>
            </a:r>
            <a:r>
              <a:rPr lang="en-GB" b="1" dirty="0" smtClean="0">
                <a:solidFill>
                  <a:srgbClr val="000000"/>
                </a:solidFill>
                <a:latin typeface="system-ui"/>
              </a:rPr>
              <a:t>counsellor</a:t>
            </a:r>
            <a:r>
              <a:rPr lang="en-GB" b="1" dirty="0">
                <a:solidFill>
                  <a:srgbClr val="000000"/>
                </a:solidFill>
                <a:latin typeface="system-ui"/>
              </a:rPr>
              <a:t>, from his city</a:t>
            </a:r>
            <a:r>
              <a:rPr lang="en-GB" dirty="0">
                <a:solidFill>
                  <a:srgbClr val="000000"/>
                </a:solidFill>
                <a:latin typeface="system-ui"/>
              </a:rPr>
              <a:t>, even from </a:t>
            </a:r>
            <a:r>
              <a:rPr lang="en-GB" dirty="0" err="1">
                <a:solidFill>
                  <a:srgbClr val="000000"/>
                </a:solidFill>
                <a:latin typeface="system-ui"/>
              </a:rPr>
              <a:t>Giloh</a:t>
            </a:r>
            <a:r>
              <a:rPr lang="en-GB" dirty="0">
                <a:solidFill>
                  <a:srgbClr val="000000"/>
                </a:solidFill>
                <a:latin typeface="system-ui"/>
              </a:rPr>
              <a:t>, while he was offering the sacrifices. </a:t>
            </a:r>
            <a:r>
              <a:rPr lang="en-GB" b="1" dirty="0">
                <a:solidFill>
                  <a:srgbClr val="000000"/>
                </a:solidFill>
                <a:latin typeface="system-ui"/>
              </a:rPr>
              <a:t>The conspiracy was strong; for the people increased continually with Absalom</a:t>
            </a:r>
            <a:r>
              <a:rPr lang="en-GB" dirty="0">
                <a:solidFill>
                  <a:srgbClr val="000000"/>
                </a:solidFill>
                <a:latin typeface="system-ui"/>
              </a:rPr>
              <a:t>. </a:t>
            </a:r>
            <a:r>
              <a:rPr lang="en-GB" dirty="0" smtClean="0">
                <a:solidFill>
                  <a:srgbClr val="000000"/>
                </a:solidFill>
                <a:latin typeface="system-ui"/>
              </a:rPr>
              <a:t>A </a:t>
            </a:r>
            <a:r>
              <a:rPr lang="en-GB" dirty="0">
                <a:solidFill>
                  <a:srgbClr val="000000"/>
                </a:solidFill>
                <a:latin typeface="system-ui"/>
              </a:rPr>
              <a:t>messenger came to David, saying, </a:t>
            </a:r>
            <a:r>
              <a:rPr lang="en-GB" b="1" dirty="0">
                <a:solidFill>
                  <a:srgbClr val="000000"/>
                </a:solidFill>
                <a:latin typeface="system-ui"/>
              </a:rPr>
              <a:t>“The hearts of the men of Israel are after Absalom</a:t>
            </a:r>
            <a:r>
              <a:rPr lang="en-GB" b="1" dirty="0" smtClean="0">
                <a:solidFill>
                  <a:srgbClr val="000000"/>
                </a:solidFill>
                <a:latin typeface="system-ui"/>
              </a:rPr>
              <a:t>.”</a:t>
            </a:r>
            <a:r>
              <a:rPr lang="en-GB" baseline="30000" dirty="0">
                <a:solidFill>
                  <a:srgbClr val="000000"/>
                </a:solidFill>
                <a:latin typeface="system-ui"/>
              </a:rPr>
              <a:t> </a:t>
            </a:r>
            <a:r>
              <a:rPr lang="en-GB" dirty="0">
                <a:solidFill>
                  <a:srgbClr val="000000"/>
                </a:solidFill>
                <a:latin typeface="system-ui"/>
              </a:rPr>
              <a:t>David said to all his servants who were with him at Jerusalem, </a:t>
            </a:r>
            <a:r>
              <a:rPr lang="en-GB" b="1" dirty="0">
                <a:solidFill>
                  <a:srgbClr val="000000"/>
                </a:solidFill>
                <a:latin typeface="system-ui"/>
              </a:rPr>
              <a:t>“Arise! Let’s flee; or else none of us will escape from Absalom. Hurry to depart</a:t>
            </a:r>
            <a:r>
              <a:rPr lang="en-GB" dirty="0">
                <a:solidFill>
                  <a:srgbClr val="000000"/>
                </a:solidFill>
                <a:latin typeface="system-ui"/>
              </a:rPr>
              <a:t>, lest he overtake us quickly, and bring down evil on us, and strike the city with the edge of the sword</a:t>
            </a:r>
            <a:r>
              <a:rPr lang="en-GB" dirty="0" smtClean="0">
                <a:solidFill>
                  <a:srgbClr val="000000"/>
                </a:solidFill>
                <a:latin typeface="system-ui"/>
              </a:rPr>
              <a:t>.” 2 Samuel 14:1 – 15:14</a:t>
            </a:r>
            <a:endParaRPr lang="en-GB" dirty="0">
              <a:solidFill>
                <a:srgbClr val="000000"/>
              </a:solidFill>
              <a:latin typeface="system-ui"/>
            </a:endParaRPr>
          </a:p>
        </p:txBody>
      </p:sp>
      <p:sp>
        <p:nvSpPr>
          <p:cNvPr id="3" name="TextBox 2"/>
          <p:cNvSpPr txBox="1"/>
          <p:nvPr/>
        </p:nvSpPr>
        <p:spPr>
          <a:xfrm>
            <a:off x="2085474" y="505326"/>
            <a:ext cx="3193951" cy="523220"/>
          </a:xfrm>
          <a:prstGeom prst="rect">
            <a:avLst/>
          </a:prstGeom>
          <a:noFill/>
        </p:spPr>
        <p:txBody>
          <a:bodyPr wrap="none" rtlCol="0">
            <a:spAutoFit/>
          </a:bodyPr>
          <a:lstStyle/>
          <a:p>
            <a:r>
              <a:rPr lang="en-GB" sz="2800" b="1" dirty="0" smtClean="0"/>
              <a:t>Claiming the Throne</a:t>
            </a:r>
            <a:endParaRPr lang="en-GB" sz="2800" b="1" dirty="0"/>
          </a:p>
        </p:txBody>
      </p:sp>
    </p:spTree>
    <p:extLst>
      <p:ext uri="{BB962C8B-B14F-4D97-AF65-F5344CB8AC3E}">
        <p14:creationId xmlns:p14="http://schemas.microsoft.com/office/powerpoint/2010/main" val="603026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546" y="3017688"/>
            <a:ext cx="8875986" cy="3139321"/>
          </a:xfrm>
          <a:prstGeom prst="rect">
            <a:avLst/>
          </a:prstGeom>
        </p:spPr>
        <p:txBody>
          <a:bodyPr wrap="square">
            <a:spAutoFit/>
          </a:bodyPr>
          <a:lstStyle/>
          <a:p>
            <a:r>
              <a:rPr lang="en-GB" dirty="0" smtClean="0">
                <a:solidFill>
                  <a:srgbClr val="000000"/>
                </a:solidFill>
              </a:rPr>
              <a:t>… the </a:t>
            </a:r>
            <a:r>
              <a:rPr lang="en-GB" dirty="0">
                <a:solidFill>
                  <a:srgbClr val="000000"/>
                </a:solidFill>
              </a:rPr>
              <a:t>battle was there spread over the surface of all the country, and the forest devoured more people that day than the sword devoured. </a:t>
            </a:r>
            <a:r>
              <a:rPr lang="en-GB" dirty="0" smtClean="0">
                <a:solidFill>
                  <a:srgbClr val="000000"/>
                </a:solidFill>
              </a:rPr>
              <a:t>Absalom </a:t>
            </a:r>
            <a:r>
              <a:rPr lang="en-GB" dirty="0">
                <a:solidFill>
                  <a:srgbClr val="000000"/>
                </a:solidFill>
              </a:rPr>
              <a:t>happened to meet David’s servants. </a:t>
            </a:r>
            <a:r>
              <a:rPr lang="en-GB" b="1" dirty="0">
                <a:solidFill>
                  <a:srgbClr val="000000"/>
                </a:solidFill>
              </a:rPr>
              <a:t>Absalom was riding on his mule</a:t>
            </a:r>
            <a:r>
              <a:rPr lang="en-GB" dirty="0">
                <a:solidFill>
                  <a:srgbClr val="000000"/>
                </a:solidFill>
              </a:rPr>
              <a:t>, and the mule went under the thick boughs of a great oak, </a:t>
            </a:r>
            <a:r>
              <a:rPr lang="en-GB" b="1" dirty="0">
                <a:solidFill>
                  <a:srgbClr val="000000"/>
                </a:solidFill>
              </a:rPr>
              <a:t>and his head caught hold of the oak, and he was taken up between the sky and earth</a:t>
            </a:r>
            <a:r>
              <a:rPr lang="en-GB" dirty="0">
                <a:solidFill>
                  <a:srgbClr val="000000"/>
                </a:solidFill>
              </a:rPr>
              <a:t>; and the mule that was under him went on. </a:t>
            </a:r>
            <a:r>
              <a:rPr lang="en-GB" baseline="30000" dirty="0">
                <a:solidFill>
                  <a:srgbClr val="000000"/>
                </a:solidFill>
              </a:rPr>
              <a:t> </a:t>
            </a:r>
            <a:r>
              <a:rPr lang="en-GB" baseline="30000" dirty="0" smtClean="0">
                <a:solidFill>
                  <a:srgbClr val="000000"/>
                </a:solidFill>
              </a:rPr>
              <a:t>…  </a:t>
            </a:r>
            <a:r>
              <a:rPr lang="en-GB" b="1" dirty="0" smtClean="0">
                <a:solidFill>
                  <a:srgbClr val="000000"/>
                </a:solidFill>
              </a:rPr>
              <a:t>Joab … </a:t>
            </a:r>
            <a:r>
              <a:rPr lang="en-GB" b="1" dirty="0">
                <a:solidFill>
                  <a:srgbClr val="000000"/>
                </a:solidFill>
              </a:rPr>
              <a:t>took three darts in his hand, and thrust them through the heart of Absalom</a:t>
            </a:r>
            <a:r>
              <a:rPr lang="en-GB" dirty="0">
                <a:solidFill>
                  <a:srgbClr val="000000"/>
                </a:solidFill>
              </a:rPr>
              <a:t>, while he was yet alive in the middle of the </a:t>
            </a:r>
            <a:r>
              <a:rPr lang="en-GB" dirty="0" smtClean="0">
                <a:solidFill>
                  <a:srgbClr val="000000"/>
                </a:solidFill>
              </a:rPr>
              <a:t>oak …</a:t>
            </a:r>
            <a:r>
              <a:rPr lang="en-GB" baseline="30000" dirty="0">
                <a:solidFill>
                  <a:srgbClr val="000000"/>
                </a:solidFill>
              </a:rPr>
              <a:t> </a:t>
            </a:r>
            <a:r>
              <a:rPr lang="en-GB" dirty="0">
                <a:solidFill>
                  <a:srgbClr val="000000"/>
                </a:solidFill>
              </a:rPr>
              <a:t> </a:t>
            </a:r>
            <a:r>
              <a:rPr lang="en-GB" dirty="0" smtClean="0">
                <a:solidFill>
                  <a:srgbClr val="000000"/>
                </a:solidFill>
              </a:rPr>
              <a:t>They </a:t>
            </a:r>
            <a:r>
              <a:rPr lang="en-GB" dirty="0">
                <a:solidFill>
                  <a:srgbClr val="000000"/>
                </a:solidFill>
              </a:rPr>
              <a:t>took Absalom and </a:t>
            </a:r>
            <a:r>
              <a:rPr lang="en-GB" b="1" dirty="0">
                <a:solidFill>
                  <a:srgbClr val="000000"/>
                </a:solidFill>
              </a:rPr>
              <a:t>cast him into a great pit in the forest, and raised over him a very great heap of </a:t>
            </a:r>
            <a:r>
              <a:rPr lang="en-GB" b="1" dirty="0" smtClean="0">
                <a:solidFill>
                  <a:srgbClr val="000000"/>
                </a:solidFill>
              </a:rPr>
              <a:t>stones</a:t>
            </a:r>
            <a:r>
              <a:rPr lang="en-GB" dirty="0" smtClean="0">
                <a:solidFill>
                  <a:srgbClr val="000000"/>
                </a:solidFill>
              </a:rPr>
              <a:t>  … Now </a:t>
            </a:r>
            <a:r>
              <a:rPr lang="en-GB" dirty="0">
                <a:solidFill>
                  <a:srgbClr val="000000"/>
                </a:solidFill>
              </a:rPr>
              <a:t>Absalom in his lifetime had taken and reared up for himself the pillar which is in the king’s valley, for he said, “I have no son to keep my name in memory.” He called the pillar after his own name. It is called Absalom’s monument, to this day</a:t>
            </a:r>
            <a:r>
              <a:rPr lang="en-GB" dirty="0" smtClean="0">
                <a:solidFill>
                  <a:srgbClr val="000000"/>
                </a:solidFill>
              </a:rPr>
              <a:t>. 2Sam. 18: 8-18</a:t>
            </a:r>
            <a:endParaRPr lang="en-GB" dirty="0">
              <a:solidFill>
                <a:prstClr val="black"/>
              </a:solidFill>
            </a:endParaRPr>
          </a:p>
        </p:txBody>
      </p:sp>
      <p:sp>
        <p:nvSpPr>
          <p:cNvPr id="3" name="TextBox 2"/>
          <p:cNvSpPr txBox="1"/>
          <p:nvPr/>
        </p:nvSpPr>
        <p:spPr>
          <a:xfrm>
            <a:off x="1355835" y="315310"/>
            <a:ext cx="3911968" cy="523220"/>
          </a:xfrm>
          <a:prstGeom prst="rect">
            <a:avLst/>
          </a:prstGeom>
          <a:noFill/>
        </p:spPr>
        <p:txBody>
          <a:bodyPr wrap="none" rtlCol="0">
            <a:spAutoFit/>
          </a:bodyPr>
          <a:lstStyle/>
          <a:p>
            <a:r>
              <a:rPr lang="en-GB" sz="2800" b="1" dirty="0" smtClean="0">
                <a:solidFill>
                  <a:prstClr val="black"/>
                </a:solidFill>
              </a:rPr>
              <a:t>Receiving </a:t>
            </a:r>
            <a:r>
              <a:rPr lang="en-GB" sz="2800" b="1" dirty="0" smtClean="0">
                <a:solidFill>
                  <a:prstClr val="black"/>
                </a:solidFill>
              </a:rPr>
              <a:t>his just deserts</a:t>
            </a:r>
            <a:endParaRPr lang="en-GB" sz="2800" b="1" dirty="0">
              <a:solidFill>
                <a:prstClr val="black"/>
              </a:solidFill>
            </a:endParaRPr>
          </a:p>
        </p:txBody>
      </p:sp>
      <p:sp>
        <p:nvSpPr>
          <p:cNvPr id="4" name="Rectangle 3"/>
          <p:cNvSpPr/>
          <p:nvPr/>
        </p:nvSpPr>
        <p:spPr>
          <a:xfrm>
            <a:off x="299546" y="1251472"/>
            <a:ext cx="8576440" cy="1477328"/>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rPr>
              <a:t>Now in all Israel there was no one to be so much </a:t>
            </a:r>
            <a:r>
              <a:rPr lang="en-GB" b="1" dirty="0">
                <a:solidFill>
                  <a:srgbClr val="000000"/>
                </a:solidFill>
              </a:rPr>
              <a:t>praised</a:t>
            </a:r>
            <a:r>
              <a:rPr lang="en-GB" dirty="0">
                <a:solidFill>
                  <a:srgbClr val="000000"/>
                </a:solidFill>
              </a:rPr>
              <a:t> as Absalom </a:t>
            </a:r>
            <a:r>
              <a:rPr lang="en-GB" b="1" dirty="0">
                <a:solidFill>
                  <a:srgbClr val="000000"/>
                </a:solidFill>
              </a:rPr>
              <a:t>for his beauty</a:t>
            </a:r>
            <a:r>
              <a:rPr lang="en-GB" dirty="0">
                <a:solidFill>
                  <a:srgbClr val="000000"/>
                </a:solidFill>
              </a:rPr>
              <a:t>. From the sole of his foot even to the crown of his head there was no defect in </a:t>
            </a:r>
            <a:r>
              <a:rPr lang="en-GB" dirty="0" smtClean="0">
                <a:solidFill>
                  <a:srgbClr val="000000"/>
                </a:solidFill>
              </a:rPr>
              <a:t>him.</a:t>
            </a:r>
            <a:r>
              <a:rPr lang="en-GB" baseline="30000" dirty="0">
                <a:solidFill>
                  <a:srgbClr val="000000"/>
                </a:solidFill>
              </a:rPr>
              <a:t> </a:t>
            </a:r>
            <a:r>
              <a:rPr lang="en-GB" b="1" dirty="0">
                <a:solidFill>
                  <a:srgbClr val="000000"/>
                </a:solidFill>
              </a:rPr>
              <a:t>When he cut the hair of his head</a:t>
            </a:r>
            <a:r>
              <a:rPr lang="en-GB" dirty="0">
                <a:solidFill>
                  <a:srgbClr val="000000"/>
                </a:solidFill>
              </a:rPr>
              <a:t> (now it was at every year’s end that he cut it; because it was heavy on him, therefore he cut it); </a:t>
            </a:r>
            <a:r>
              <a:rPr lang="en-GB" b="1" dirty="0">
                <a:solidFill>
                  <a:srgbClr val="000000"/>
                </a:solidFill>
              </a:rPr>
              <a:t>he weighed the hair of his head at two hundred shekels</a:t>
            </a:r>
            <a:r>
              <a:rPr lang="en-GB" dirty="0" smtClean="0">
                <a:solidFill>
                  <a:srgbClr val="000000"/>
                </a:solidFill>
              </a:rPr>
              <a:t>,</a:t>
            </a:r>
            <a:r>
              <a:rPr lang="en-GB" dirty="0">
                <a:solidFill>
                  <a:srgbClr val="000000"/>
                </a:solidFill>
              </a:rPr>
              <a:t> after the king’s weight</a:t>
            </a:r>
            <a:r>
              <a:rPr lang="en-GB" dirty="0" smtClean="0">
                <a:solidFill>
                  <a:srgbClr val="000000"/>
                </a:solidFill>
              </a:rPr>
              <a:t>. </a:t>
            </a:r>
            <a:r>
              <a:rPr lang="en-GB" dirty="0" smtClean="0">
                <a:solidFill>
                  <a:srgbClr val="000000"/>
                </a:solidFill>
              </a:rPr>
              <a:t>2Sam. 14: 25-26</a:t>
            </a:r>
            <a:endParaRPr lang="en-GB" dirty="0">
              <a:solidFill>
                <a:prstClr val="black"/>
              </a:solidFill>
            </a:endParaRPr>
          </a:p>
        </p:txBody>
      </p:sp>
    </p:spTree>
    <p:extLst>
      <p:ext uri="{BB962C8B-B14F-4D97-AF65-F5344CB8AC3E}">
        <p14:creationId xmlns:p14="http://schemas.microsoft.com/office/powerpoint/2010/main" val="3950522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607" y="1661169"/>
            <a:ext cx="9033641" cy="3970318"/>
          </a:xfrm>
          <a:prstGeom prst="rect">
            <a:avLst/>
          </a:prstGeom>
        </p:spPr>
        <p:txBody>
          <a:bodyPr wrap="square">
            <a:spAutoFit/>
          </a:bodyPr>
          <a:lstStyle/>
          <a:p>
            <a:pPr lvl="0"/>
            <a:r>
              <a:rPr lang="en-GB" b="1" baseline="30000" dirty="0">
                <a:solidFill>
                  <a:srgbClr val="000000"/>
                </a:solidFill>
                <a:latin typeface="system-ui"/>
              </a:rPr>
              <a:t> </a:t>
            </a:r>
            <a:r>
              <a:rPr lang="en-GB" dirty="0">
                <a:solidFill>
                  <a:srgbClr val="000000"/>
                </a:solidFill>
              </a:rPr>
              <a:t>Behold, the Cushite came. The Cushite said, “News for my lord the king, for Yahweh has avenged you today of all those who rose up against you</a:t>
            </a:r>
            <a:r>
              <a:rPr lang="en-GB" dirty="0" smtClean="0">
                <a:solidFill>
                  <a:srgbClr val="000000"/>
                </a:solidFill>
              </a:rPr>
              <a:t>.” </a:t>
            </a:r>
            <a:r>
              <a:rPr lang="en-GB" b="1" dirty="0" smtClean="0">
                <a:solidFill>
                  <a:srgbClr val="000000"/>
                </a:solidFill>
              </a:rPr>
              <a:t>The </a:t>
            </a:r>
            <a:r>
              <a:rPr lang="en-GB" b="1" dirty="0">
                <a:solidFill>
                  <a:srgbClr val="000000"/>
                </a:solidFill>
              </a:rPr>
              <a:t>king said to the Cushite, “Is it well with the young man Absalom</a:t>
            </a:r>
            <a:r>
              <a:rPr lang="en-GB" b="1" dirty="0" smtClean="0">
                <a:solidFill>
                  <a:srgbClr val="000000"/>
                </a:solidFill>
              </a:rPr>
              <a:t>?”</a:t>
            </a:r>
            <a:r>
              <a:rPr lang="en-GB" dirty="0" smtClean="0">
                <a:solidFill>
                  <a:srgbClr val="000000"/>
                </a:solidFill>
              </a:rPr>
              <a:t> The </a:t>
            </a:r>
            <a:r>
              <a:rPr lang="en-GB" dirty="0">
                <a:solidFill>
                  <a:srgbClr val="000000"/>
                </a:solidFill>
              </a:rPr>
              <a:t>Cushite answered, “May the enemies of my lord the king, and all who rise up against you to do you harm, be as that young man is</a:t>
            </a:r>
            <a:r>
              <a:rPr lang="en-GB" dirty="0" smtClean="0">
                <a:solidFill>
                  <a:srgbClr val="000000"/>
                </a:solidFill>
              </a:rPr>
              <a:t>.” </a:t>
            </a:r>
            <a:r>
              <a:rPr lang="en-GB" b="1" dirty="0" smtClean="0">
                <a:solidFill>
                  <a:srgbClr val="000000"/>
                </a:solidFill>
              </a:rPr>
              <a:t>The </a:t>
            </a:r>
            <a:r>
              <a:rPr lang="en-GB" b="1" dirty="0">
                <a:solidFill>
                  <a:srgbClr val="000000"/>
                </a:solidFill>
              </a:rPr>
              <a:t>king was much moved, and went up to the room over the gate, and wept. As he went, he said, “My son Absalom! My son, my son Absalom! I wish I had died for you, Absalom, my son, my son</a:t>
            </a:r>
            <a:r>
              <a:rPr lang="en-GB" b="1" dirty="0" smtClean="0">
                <a:solidFill>
                  <a:srgbClr val="000000"/>
                </a:solidFill>
              </a:rPr>
              <a:t>!” </a:t>
            </a:r>
            <a:r>
              <a:rPr lang="en-GB" dirty="0">
                <a:solidFill>
                  <a:srgbClr val="000000"/>
                </a:solidFill>
              </a:rPr>
              <a:t>Joab was told, “Behold, the king weeps and mourns for Absalom.” </a:t>
            </a:r>
            <a:r>
              <a:rPr lang="en-GB" dirty="0" smtClean="0">
                <a:solidFill>
                  <a:srgbClr val="000000"/>
                </a:solidFill>
              </a:rPr>
              <a:t>The </a:t>
            </a:r>
            <a:r>
              <a:rPr lang="en-GB" dirty="0">
                <a:solidFill>
                  <a:srgbClr val="000000"/>
                </a:solidFill>
              </a:rPr>
              <a:t>victory that day was turned into mourning among all the people; for the people heard it said that day, “The king grieves for his son.”</a:t>
            </a:r>
          </a:p>
          <a:p>
            <a:r>
              <a:rPr lang="en-GB" b="1" baseline="30000" dirty="0">
                <a:solidFill>
                  <a:srgbClr val="000000"/>
                </a:solidFill>
              </a:rPr>
              <a:t> </a:t>
            </a:r>
            <a:r>
              <a:rPr lang="en-GB" dirty="0">
                <a:solidFill>
                  <a:srgbClr val="000000"/>
                </a:solidFill>
              </a:rPr>
              <a:t>The people sneaked into the city that day, as people who are ashamed steal away when they flee in battle. </a:t>
            </a:r>
            <a:r>
              <a:rPr lang="en-GB" b="1" dirty="0" smtClean="0">
                <a:solidFill>
                  <a:srgbClr val="000000"/>
                </a:solidFill>
              </a:rPr>
              <a:t>The </a:t>
            </a:r>
            <a:r>
              <a:rPr lang="en-GB" b="1" dirty="0">
                <a:solidFill>
                  <a:srgbClr val="000000"/>
                </a:solidFill>
              </a:rPr>
              <a:t>king covered his face, and the king cried with a loud voice, “My son Absalom, Absalom, my son, my son</a:t>
            </a:r>
            <a:r>
              <a:rPr lang="en-GB" b="1" dirty="0" smtClean="0">
                <a:solidFill>
                  <a:srgbClr val="000000"/>
                </a:solidFill>
              </a:rPr>
              <a:t>!” </a:t>
            </a:r>
            <a:r>
              <a:rPr lang="en-GB" dirty="0" smtClean="0">
                <a:solidFill>
                  <a:srgbClr val="000000"/>
                </a:solidFill>
              </a:rPr>
              <a:t>2 Sam. 18:31 -  19:3</a:t>
            </a:r>
            <a:endParaRPr lang="en-GB" dirty="0">
              <a:solidFill>
                <a:srgbClr val="000000"/>
              </a:solidFill>
            </a:endParaRPr>
          </a:p>
          <a:p>
            <a:pPr lvl="0"/>
            <a:endParaRPr lang="en-GB" dirty="0">
              <a:solidFill>
                <a:srgbClr val="000000"/>
              </a:solidFill>
              <a:latin typeface="system-ui"/>
            </a:endParaRPr>
          </a:p>
          <a:p>
            <a:pPr lvl="0"/>
            <a:r>
              <a:rPr lang="en-GB" dirty="0">
                <a:solidFill>
                  <a:srgbClr val="000000"/>
                </a:solidFill>
                <a:latin typeface="system-ui"/>
              </a:rPr>
              <a:t>   .</a:t>
            </a:r>
            <a:endParaRPr lang="en-GB" dirty="0">
              <a:solidFill>
                <a:prstClr val="black"/>
              </a:solidFill>
            </a:endParaRPr>
          </a:p>
        </p:txBody>
      </p:sp>
      <p:sp>
        <p:nvSpPr>
          <p:cNvPr id="3" name="Rectangle 2"/>
          <p:cNvSpPr/>
          <p:nvPr/>
        </p:nvSpPr>
        <p:spPr>
          <a:xfrm>
            <a:off x="698937" y="571354"/>
            <a:ext cx="6900041" cy="523220"/>
          </a:xfrm>
          <a:prstGeom prst="rect">
            <a:avLst/>
          </a:prstGeom>
        </p:spPr>
        <p:txBody>
          <a:bodyPr wrap="square">
            <a:spAutoFit/>
          </a:bodyPr>
          <a:lstStyle/>
          <a:p>
            <a:r>
              <a:rPr lang="en-GB" sz="2800" b="1" dirty="0" smtClean="0">
                <a:solidFill>
                  <a:prstClr val="black"/>
                </a:solidFill>
              </a:rPr>
              <a:t>David’s </a:t>
            </a:r>
            <a:r>
              <a:rPr lang="en-GB" sz="2800" b="1" dirty="0">
                <a:solidFill>
                  <a:prstClr val="black"/>
                </a:solidFill>
              </a:rPr>
              <a:t>lament  -  a broken-hearted father </a:t>
            </a:r>
            <a:endParaRPr lang="en-GB" dirty="0"/>
          </a:p>
        </p:txBody>
      </p:sp>
    </p:spTree>
    <p:extLst>
      <p:ext uri="{BB962C8B-B14F-4D97-AF65-F5344CB8AC3E}">
        <p14:creationId xmlns:p14="http://schemas.microsoft.com/office/powerpoint/2010/main" val="3725981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2837" y="274357"/>
            <a:ext cx="5526193" cy="523220"/>
          </a:xfrm>
          <a:prstGeom prst="rect">
            <a:avLst/>
          </a:prstGeom>
          <a:noFill/>
        </p:spPr>
        <p:txBody>
          <a:bodyPr wrap="none" rtlCol="0">
            <a:spAutoFit/>
          </a:bodyPr>
          <a:lstStyle/>
          <a:p>
            <a:r>
              <a:rPr lang="en-GB" sz="2800" b="1" dirty="0" smtClean="0"/>
              <a:t>David was a Prophet of the Messiah</a:t>
            </a:r>
            <a:endParaRPr lang="en-GB" sz="2800" b="1" dirty="0"/>
          </a:p>
        </p:txBody>
      </p:sp>
      <p:sp>
        <p:nvSpPr>
          <p:cNvPr id="3" name="Rectangle 2"/>
          <p:cNvSpPr/>
          <p:nvPr/>
        </p:nvSpPr>
        <p:spPr>
          <a:xfrm>
            <a:off x="449178" y="979807"/>
            <a:ext cx="7475620" cy="1200329"/>
          </a:xfrm>
          <a:prstGeom prst="rect">
            <a:avLst/>
          </a:prstGeom>
        </p:spPr>
        <p:txBody>
          <a:bodyPr wrap="square">
            <a:spAutoFit/>
          </a:bodyPr>
          <a:lstStyle/>
          <a:p>
            <a:pPr algn="just"/>
            <a:r>
              <a:rPr lang="en-GB" dirty="0">
                <a:solidFill>
                  <a:srgbClr val="222222"/>
                </a:solidFill>
              </a:rPr>
              <a:t>He </a:t>
            </a:r>
            <a:r>
              <a:rPr lang="en-GB" dirty="0" smtClean="0">
                <a:solidFill>
                  <a:srgbClr val="222222"/>
                </a:solidFill>
              </a:rPr>
              <a:t>[Jesus] said </a:t>
            </a:r>
            <a:r>
              <a:rPr lang="en-GB" dirty="0">
                <a:solidFill>
                  <a:srgbClr val="222222"/>
                </a:solidFill>
              </a:rPr>
              <a:t>to them, “This is what I told you, while I was still with you, that </a:t>
            </a:r>
            <a:r>
              <a:rPr lang="en-GB" b="1" dirty="0">
                <a:solidFill>
                  <a:srgbClr val="222222"/>
                </a:solidFill>
              </a:rPr>
              <a:t>all things which are written in the law of Moses, the prophets, </a:t>
            </a:r>
            <a:r>
              <a:rPr lang="en-GB" b="1" dirty="0" smtClean="0">
                <a:solidFill>
                  <a:srgbClr val="222222"/>
                </a:solidFill>
              </a:rPr>
              <a:t>and, </a:t>
            </a:r>
            <a:r>
              <a:rPr lang="en-GB" b="1" dirty="0">
                <a:solidFill>
                  <a:srgbClr val="222222"/>
                </a:solidFill>
              </a:rPr>
              <a:t>the psalms</a:t>
            </a:r>
            <a:r>
              <a:rPr lang="en-GB" b="1" dirty="0" smtClean="0">
                <a:solidFill>
                  <a:srgbClr val="222222"/>
                </a:solidFill>
              </a:rPr>
              <a:t> </a:t>
            </a:r>
            <a:r>
              <a:rPr lang="en-GB" b="1" dirty="0">
                <a:solidFill>
                  <a:srgbClr val="222222"/>
                </a:solidFill>
              </a:rPr>
              <a:t>concerning me must be fulfilled</a:t>
            </a:r>
            <a:r>
              <a:rPr lang="en-GB" dirty="0" smtClean="0">
                <a:solidFill>
                  <a:srgbClr val="222222"/>
                </a:solidFill>
              </a:rPr>
              <a:t>.” Then </a:t>
            </a:r>
            <a:r>
              <a:rPr lang="en-GB" dirty="0">
                <a:solidFill>
                  <a:srgbClr val="222222"/>
                </a:solidFill>
              </a:rPr>
              <a:t>he opened their minds, that they might understand the </a:t>
            </a:r>
            <a:r>
              <a:rPr lang="en-GB" dirty="0" smtClean="0">
                <a:solidFill>
                  <a:srgbClr val="222222"/>
                </a:solidFill>
              </a:rPr>
              <a:t>Scriptures. Luke 24: 44-45</a:t>
            </a:r>
            <a:endParaRPr lang="en-GB" b="0" i="0" dirty="0">
              <a:solidFill>
                <a:srgbClr val="222222"/>
              </a:solidFill>
              <a:effectLst/>
            </a:endParaRPr>
          </a:p>
        </p:txBody>
      </p:sp>
      <p:sp>
        <p:nvSpPr>
          <p:cNvPr id="5" name="Rectangle 4"/>
          <p:cNvSpPr/>
          <p:nvPr/>
        </p:nvSpPr>
        <p:spPr>
          <a:xfrm>
            <a:off x="393030" y="2309845"/>
            <a:ext cx="6096000" cy="646331"/>
          </a:xfrm>
          <a:prstGeom prst="rect">
            <a:avLst/>
          </a:prstGeom>
        </p:spPr>
        <p:txBody>
          <a:bodyPr>
            <a:spAutoFit/>
          </a:bodyPr>
          <a:lstStyle/>
          <a:p>
            <a:r>
              <a:rPr lang="en-GB" dirty="0">
                <a:solidFill>
                  <a:srgbClr val="000000"/>
                </a:solidFill>
              </a:rPr>
              <a:t>Yes, </a:t>
            </a:r>
            <a:r>
              <a:rPr lang="en-GB" b="1" dirty="0">
                <a:solidFill>
                  <a:srgbClr val="000000"/>
                </a:solidFill>
              </a:rPr>
              <a:t>my own familiar friend, in whom I </a:t>
            </a:r>
            <a:r>
              <a:rPr lang="en-GB" b="1" dirty="0" smtClean="0">
                <a:solidFill>
                  <a:srgbClr val="000000"/>
                </a:solidFill>
              </a:rPr>
              <a:t>trusted,</a:t>
            </a:r>
            <a:r>
              <a:rPr lang="en-GB" b="1" dirty="0" smtClean="0"/>
              <a:t> </a:t>
            </a:r>
            <a:r>
              <a:rPr lang="en-GB" b="1" dirty="0" smtClean="0">
                <a:solidFill>
                  <a:srgbClr val="000000"/>
                </a:solidFill>
              </a:rPr>
              <a:t>who </a:t>
            </a:r>
            <a:r>
              <a:rPr lang="en-GB" b="1" dirty="0">
                <a:solidFill>
                  <a:srgbClr val="000000"/>
                </a:solidFill>
              </a:rPr>
              <a:t>ate bread with </a:t>
            </a:r>
            <a:r>
              <a:rPr lang="en-GB" b="1" dirty="0" smtClean="0">
                <a:solidFill>
                  <a:srgbClr val="000000"/>
                </a:solidFill>
              </a:rPr>
              <a:t>me, </a:t>
            </a:r>
            <a:r>
              <a:rPr lang="en-GB" b="1" dirty="0">
                <a:solidFill>
                  <a:srgbClr val="000000"/>
                </a:solidFill>
              </a:rPr>
              <a:t> has lifted up his heel against me</a:t>
            </a:r>
            <a:r>
              <a:rPr lang="en-GB" b="1" dirty="0" smtClean="0">
                <a:solidFill>
                  <a:srgbClr val="000000"/>
                </a:solidFill>
              </a:rPr>
              <a:t>. </a:t>
            </a:r>
            <a:r>
              <a:rPr lang="en-GB" dirty="0" smtClean="0">
                <a:solidFill>
                  <a:srgbClr val="000000"/>
                </a:solidFill>
              </a:rPr>
              <a:t>Psalm 41:9</a:t>
            </a:r>
            <a:endParaRPr lang="en-GB" dirty="0"/>
          </a:p>
        </p:txBody>
      </p:sp>
      <p:sp>
        <p:nvSpPr>
          <p:cNvPr id="6" name="Rectangle 5"/>
          <p:cNvSpPr/>
          <p:nvPr/>
        </p:nvSpPr>
        <p:spPr>
          <a:xfrm>
            <a:off x="360946" y="3661626"/>
            <a:ext cx="8438146" cy="923330"/>
          </a:xfrm>
          <a:prstGeom prst="rect">
            <a:avLst/>
          </a:prstGeom>
        </p:spPr>
        <p:txBody>
          <a:bodyPr wrap="square">
            <a:spAutoFit/>
          </a:bodyPr>
          <a:lstStyle/>
          <a:p>
            <a:r>
              <a:rPr lang="en-GB" dirty="0">
                <a:solidFill>
                  <a:srgbClr val="000000"/>
                </a:solidFill>
              </a:rPr>
              <a:t>The counsel of </a:t>
            </a:r>
            <a:r>
              <a:rPr lang="en-GB" b="1" dirty="0" err="1">
                <a:solidFill>
                  <a:srgbClr val="000000"/>
                </a:solidFill>
              </a:rPr>
              <a:t>Ahithophel</a:t>
            </a:r>
            <a:r>
              <a:rPr lang="en-GB" dirty="0">
                <a:solidFill>
                  <a:srgbClr val="000000"/>
                </a:solidFill>
              </a:rPr>
              <a:t>, which he gave in those days, was as if a man inquired at the inner sanctuary of God. All the counsel of </a:t>
            </a:r>
            <a:r>
              <a:rPr lang="en-GB" b="1" dirty="0" err="1">
                <a:solidFill>
                  <a:srgbClr val="000000"/>
                </a:solidFill>
              </a:rPr>
              <a:t>Ahithophel</a:t>
            </a:r>
            <a:r>
              <a:rPr lang="en-GB" dirty="0">
                <a:solidFill>
                  <a:srgbClr val="000000"/>
                </a:solidFill>
              </a:rPr>
              <a:t> both was like this with David and with Absalom</a:t>
            </a:r>
            <a:r>
              <a:rPr lang="en-GB" dirty="0" smtClean="0">
                <a:solidFill>
                  <a:srgbClr val="000000"/>
                </a:solidFill>
              </a:rPr>
              <a:t>. 2Sam. 16:23</a:t>
            </a:r>
          </a:p>
        </p:txBody>
      </p:sp>
      <p:sp>
        <p:nvSpPr>
          <p:cNvPr id="7" name="Rectangle 6"/>
          <p:cNvSpPr/>
          <p:nvPr/>
        </p:nvSpPr>
        <p:spPr>
          <a:xfrm>
            <a:off x="393030" y="2885586"/>
            <a:ext cx="6096000" cy="646331"/>
          </a:xfrm>
          <a:prstGeom prst="rect">
            <a:avLst/>
          </a:prstGeom>
        </p:spPr>
        <p:txBody>
          <a:bodyPr>
            <a:spAutoFit/>
          </a:bodyPr>
          <a:lstStyle/>
          <a:p>
            <a:r>
              <a:rPr lang="en-GB" b="1" dirty="0">
                <a:solidFill>
                  <a:srgbClr val="000000"/>
                </a:solidFill>
                <a:latin typeface="system-ui"/>
              </a:rPr>
              <a:t/>
            </a:r>
            <a:br>
              <a:rPr lang="en-GB" b="1" dirty="0">
                <a:solidFill>
                  <a:srgbClr val="000000"/>
                </a:solidFill>
                <a:latin typeface="system-ui"/>
              </a:rPr>
            </a:br>
            <a:r>
              <a:rPr lang="en-GB" b="1" dirty="0" err="1">
                <a:solidFill>
                  <a:srgbClr val="000000"/>
                </a:solidFill>
              </a:rPr>
              <a:t>Ahithophel</a:t>
            </a:r>
            <a:r>
              <a:rPr lang="en-GB" dirty="0">
                <a:solidFill>
                  <a:srgbClr val="000000"/>
                </a:solidFill>
              </a:rPr>
              <a:t> was the king’s </a:t>
            </a:r>
            <a:r>
              <a:rPr lang="en-GB" dirty="0" smtClean="0">
                <a:solidFill>
                  <a:srgbClr val="000000"/>
                </a:solidFill>
              </a:rPr>
              <a:t>counsellor 1Chron. 27:33</a:t>
            </a:r>
            <a:endParaRPr lang="en-GB" dirty="0"/>
          </a:p>
        </p:txBody>
      </p:sp>
      <p:sp>
        <p:nvSpPr>
          <p:cNvPr id="8" name="Rectangle 7"/>
          <p:cNvSpPr/>
          <p:nvPr/>
        </p:nvSpPr>
        <p:spPr>
          <a:xfrm>
            <a:off x="360946" y="4641864"/>
            <a:ext cx="8550443" cy="923330"/>
          </a:xfrm>
          <a:prstGeom prst="rect">
            <a:avLst/>
          </a:prstGeom>
        </p:spPr>
        <p:txBody>
          <a:bodyPr wrap="square">
            <a:spAutoFit/>
          </a:bodyPr>
          <a:lstStyle/>
          <a:p>
            <a:r>
              <a:rPr lang="en-GB" dirty="0"/>
              <a:t/>
            </a:r>
            <a:br>
              <a:rPr lang="en-GB" dirty="0"/>
            </a:br>
            <a:r>
              <a:rPr lang="en-GB" dirty="0">
                <a:solidFill>
                  <a:srgbClr val="000000"/>
                </a:solidFill>
              </a:rPr>
              <a:t>Someone told David, saying, “</a:t>
            </a:r>
            <a:r>
              <a:rPr lang="en-GB" b="1" dirty="0" err="1">
                <a:solidFill>
                  <a:srgbClr val="000000"/>
                </a:solidFill>
              </a:rPr>
              <a:t>Ahithophel</a:t>
            </a:r>
            <a:r>
              <a:rPr lang="en-GB" dirty="0">
                <a:solidFill>
                  <a:srgbClr val="000000"/>
                </a:solidFill>
              </a:rPr>
              <a:t> </a:t>
            </a:r>
            <a:r>
              <a:rPr lang="en-GB" b="1" dirty="0">
                <a:solidFill>
                  <a:srgbClr val="000000"/>
                </a:solidFill>
              </a:rPr>
              <a:t>is among the conspirators with Absalom.” </a:t>
            </a:r>
            <a:endParaRPr lang="en-GB" b="1" dirty="0" smtClean="0">
              <a:solidFill>
                <a:srgbClr val="000000"/>
              </a:solidFill>
            </a:endParaRPr>
          </a:p>
          <a:p>
            <a:r>
              <a:rPr lang="en-GB" dirty="0" smtClean="0">
                <a:solidFill>
                  <a:srgbClr val="000000"/>
                </a:solidFill>
              </a:rPr>
              <a:t>David </a:t>
            </a:r>
            <a:r>
              <a:rPr lang="en-GB" dirty="0">
                <a:solidFill>
                  <a:srgbClr val="000000"/>
                </a:solidFill>
              </a:rPr>
              <a:t>said, “Yahweh, please turn the counsel of </a:t>
            </a:r>
            <a:r>
              <a:rPr lang="en-GB" b="1" dirty="0" err="1">
                <a:solidFill>
                  <a:srgbClr val="000000"/>
                </a:solidFill>
              </a:rPr>
              <a:t>Ahithophel</a:t>
            </a:r>
            <a:r>
              <a:rPr lang="en-GB" dirty="0">
                <a:solidFill>
                  <a:srgbClr val="000000"/>
                </a:solidFill>
              </a:rPr>
              <a:t> into foolishness</a:t>
            </a:r>
            <a:r>
              <a:rPr lang="en-GB" dirty="0" smtClean="0">
                <a:solidFill>
                  <a:srgbClr val="000000"/>
                </a:solidFill>
              </a:rPr>
              <a:t>.” 2Sam 15:31                       </a:t>
            </a:r>
            <a:endParaRPr lang="en-GB" dirty="0"/>
          </a:p>
        </p:txBody>
      </p:sp>
      <p:sp>
        <p:nvSpPr>
          <p:cNvPr id="9" name="Rectangle 8"/>
          <p:cNvSpPr/>
          <p:nvPr/>
        </p:nvSpPr>
        <p:spPr>
          <a:xfrm>
            <a:off x="360946" y="5777422"/>
            <a:ext cx="9376612" cy="646331"/>
          </a:xfrm>
          <a:prstGeom prst="rect">
            <a:avLst/>
          </a:prstGeom>
        </p:spPr>
        <p:txBody>
          <a:bodyPr wrap="square">
            <a:spAutoFit/>
          </a:bodyPr>
          <a:lstStyle/>
          <a:p>
            <a:r>
              <a:rPr lang="en-GB" dirty="0">
                <a:solidFill>
                  <a:srgbClr val="000000"/>
                </a:solidFill>
              </a:rPr>
              <a:t>When </a:t>
            </a:r>
            <a:r>
              <a:rPr lang="en-GB" b="1" dirty="0" err="1">
                <a:solidFill>
                  <a:srgbClr val="000000"/>
                </a:solidFill>
              </a:rPr>
              <a:t>Ahithophel</a:t>
            </a:r>
            <a:r>
              <a:rPr lang="en-GB" dirty="0">
                <a:solidFill>
                  <a:srgbClr val="000000"/>
                </a:solidFill>
              </a:rPr>
              <a:t> saw that his counsel was not followed, he saddled his donkey, arose, and </a:t>
            </a:r>
            <a:endParaRPr lang="en-GB" dirty="0" smtClean="0">
              <a:solidFill>
                <a:srgbClr val="000000"/>
              </a:solidFill>
            </a:endParaRPr>
          </a:p>
          <a:p>
            <a:r>
              <a:rPr lang="en-GB" dirty="0" smtClean="0">
                <a:solidFill>
                  <a:srgbClr val="000000"/>
                </a:solidFill>
              </a:rPr>
              <a:t>went </a:t>
            </a:r>
            <a:r>
              <a:rPr lang="en-GB" dirty="0">
                <a:solidFill>
                  <a:srgbClr val="000000"/>
                </a:solidFill>
              </a:rPr>
              <a:t>home, to his city, and set his house in order, and </a:t>
            </a:r>
            <a:r>
              <a:rPr lang="en-GB" b="1" dirty="0">
                <a:solidFill>
                  <a:srgbClr val="000000"/>
                </a:solidFill>
              </a:rPr>
              <a:t>hanged </a:t>
            </a:r>
            <a:r>
              <a:rPr lang="en-GB" b="1" dirty="0" smtClean="0">
                <a:solidFill>
                  <a:srgbClr val="000000"/>
                </a:solidFill>
              </a:rPr>
              <a:t>himself </a:t>
            </a:r>
            <a:r>
              <a:rPr lang="en-GB" dirty="0" smtClean="0">
                <a:solidFill>
                  <a:srgbClr val="000000"/>
                </a:solidFill>
              </a:rPr>
              <a:t>… 2Sam. 17:23</a:t>
            </a:r>
            <a:endParaRPr lang="en-GB" dirty="0"/>
          </a:p>
        </p:txBody>
      </p:sp>
    </p:spTree>
    <p:extLst>
      <p:ext uri="{BB962C8B-B14F-4D97-AF65-F5344CB8AC3E}">
        <p14:creationId xmlns:p14="http://schemas.microsoft.com/office/powerpoint/2010/main" val="1603585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06431"/>
            <a:ext cx="8550442" cy="2862322"/>
          </a:xfrm>
          <a:prstGeom prst="rect">
            <a:avLst/>
          </a:prstGeom>
        </p:spPr>
        <p:txBody>
          <a:bodyPr wrap="square">
            <a:spAutoFit/>
          </a:bodyPr>
          <a:lstStyle/>
          <a:p>
            <a:pPr lvl="0" algn="just"/>
            <a:r>
              <a:rPr lang="en-GB" dirty="0">
                <a:solidFill>
                  <a:srgbClr val="222222"/>
                </a:solidFill>
              </a:rPr>
              <a:t>I don’t speak concerning all of you. I know whom I have chosen. But </a:t>
            </a:r>
            <a:r>
              <a:rPr lang="en-GB" b="1" dirty="0">
                <a:solidFill>
                  <a:srgbClr val="222222"/>
                </a:solidFill>
              </a:rPr>
              <a:t>that the Scripture may be fulfilled, ‘He who eats bread with me has lifted up his heel against me.’ </a:t>
            </a:r>
            <a:r>
              <a:rPr lang="en-GB" dirty="0">
                <a:solidFill>
                  <a:srgbClr val="222222"/>
                </a:solidFill>
              </a:rPr>
              <a:t>From now on, I tell you before it happens, that when it happens, you may believe that I am he. </a:t>
            </a:r>
            <a:r>
              <a:rPr lang="en-GB" dirty="0" smtClean="0">
                <a:solidFill>
                  <a:srgbClr val="222222"/>
                </a:solidFill>
              </a:rPr>
              <a:t>… </a:t>
            </a:r>
            <a:r>
              <a:rPr lang="en-GB" dirty="0" smtClean="0">
                <a:solidFill>
                  <a:prstClr val="black"/>
                </a:solidFill>
              </a:rPr>
              <a:t>When </a:t>
            </a:r>
            <a:r>
              <a:rPr lang="en-GB" dirty="0">
                <a:solidFill>
                  <a:prstClr val="black"/>
                </a:solidFill>
              </a:rPr>
              <a:t>Jesus had said this, he was troubled in spirit, and testified, “Most certainly I tell you that one of you will betray me.” … He [John], leaning back, as he was, on Jesus’ breast, asked him, “Lord, who is it?” Jesus therefore answered, “It is he to whom I will give this piece of bread when I have dipped it.” So </a:t>
            </a:r>
            <a:r>
              <a:rPr lang="en-GB" b="1" dirty="0">
                <a:solidFill>
                  <a:prstClr val="black"/>
                </a:solidFill>
              </a:rPr>
              <a:t>when he had dipped the piece of bread, he gave it to Judas, the son of Simon Iscariot. After the piece of bread, then Satan entered into him. Then Jesus said to him, “What you do, do quickly.”</a:t>
            </a:r>
          </a:p>
          <a:p>
            <a:pPr lvl="0" algn="just"/>
            <a:r>
              <a:rPr lang="en-GB" dirty="0">
                <a:solidFill>
                  <a:srgbClr val="222222"/>
                </a:solidFill>
                <a:latin typeface="Roboto"/>
              </a:rPr>
              <a:t>John </a:t>
            </a:r>
            <a:r>
              <a:rPr lang="en-GB" dirty="0" smtClean="0">
                <a:solidFill>
                  <a:srgbClr val="222222"/>
                </a:solidFill>
                <a:latin typeface="Roboto"/>
              </a:rPr>
              <a:t>13:18-26</a:t>
            </a:r>
            <a:endParaRPr lang="en-GB" dirty="0">
              <a:solidFill>
                <a:srgbClr val="222222"/>
              </a:solidFill>
              <a:latin typeface="Roboto"/>
            </a:endParaRPr>
          </a:p>
        </p:txBody>
      </p:sp>
      <p:sp>
        <p:nvSpPr>
          <p:cNvPr id="3" name="TextBox 2"/>
          <p:cNvSpPr txBox="1"/>
          <p:nvPr/>
        </p:nvSpPr>
        <p:spPr>
          <a:xfrm>
            <a:off x="1074820" y="262896"/>
            <a:ext cx="5213684" cy="523220"/>
          </a:xfrm>
          <a:prstGeom prst="rect">
            <a:avLst/>
          </a:prstGeom>
          <a:noFill/>
        </p:spPr>
        <p:txBody>
          <a:bodyPr wrap="square" rtlCol="0">
            <a:spAutoFit/>
          </a:bodyPr>
          <a:lstStyle/>
          <a:p>
            <a:r>
              <a:rPr lang="en-GB" sz="2800" b="1" dirty="0" smtClean="0"/>
              <a:t>Judas prefigured by </a:t>
            </a:r>
            <a:r>
              <a:rPr lang="en-GB" sz="2800" b="1" dirty="0" err="1" smtClean="0"/>
              <a:t>Ahithophel</a:t>
            </a:r>
            <a:endParaRPr lang="en-GB" sz="2800" b="1" dirty="0"/>
          </a:p>
        </p:txBody>
      </p:sp>
      <p:sp>
        <p:nvSpPr>
          <p:cNvPr id="4" name="Rectangle 3"/>
          <p:cNvSpPr/>
          <p:nvPr/>
        </p:nvSpPr>
        <p:spPr>
          <a:xfrm>
            <a:off x="368969" y="4009384"/>
            <a:ext cx="8462211" cy="2585323"/>
          </a:xfrm>
          <a:prstGeom prst="rect">
            <a:avLst/>
          </a:prstGeom>
        </p:spPr>
        <p:txBody>
          <a:bodyPr wrap="square">
            <a:spAutoFit/>
          </a:bodyPr>
          <a:lstStyle/>
          <a:p>
            <a:r>
              <a:rPr lang="en-GB" b="1" dirty="0">
                <a:solidFill>
                  <a:srgbClr val="000000"/>
                </a:solidFill>
              </a:rPr>
              <a:t>“Brothers, </a:t>
            </a:r>
            <a:r>
              <a:rPr lang="en-GB" b="1" dirty="0">
                <a:solidFill>
                  <a:srgbClr val="000000"/>
                </a:solidFill>
                <a:cs typeface="Calibri" panose="020F0502020204030204" pitchFamily="34" charset="0"/>
              </a:rPr>
              <a:t>it </a:t>
            </a:r>
            <a:r>
              <a:rPr lang="en-GB" b="1" dirty="0">
                <a:solidFill>
                  <a:srgbClr val="000000"/>
                </a:solidFill>
              </a:rPr>
              <a:t>was necessary that this Scripture should be fulfilled, which the Holy Spirit spoke before by the mouth of David concerning Judas, </a:t>
            </a:r>
            <a:r>
              <a:rPr lang="en-GB" dirty="0">
                <a:solidFill>
                  <a:srgbClr val="000000"/>
                </a:solidFill>
              </a:rPr>
              <a:t>who was guide to those who took Jesus</a:t>
            </a:r>
            <a:r>
              <a:rPr lang="en-GB" dirty="0" smtClean="0">
                <a:solidFill>
                  <a:srgbClr val="000000"/>
                </a:solidFill>
              </a:rPr>
              <a:t>. </a:t>
            </a:r>
            <a:r>
              <a:rPr lang="en-GB" baseline="30000" dirty="0">
                <a:solidFill>
                  <a:srgbClr val="000000"/>
                </a:solidFill>
              </a:rPr>
              <a:t> </a:t>
            </a:r>
            <a:r>
              <a:rPr lang="en-GB" dirty="0">
                <a:solidFill>
                  <a:srgbClr val="000000"/>
                </a:solidFill>
              </a:rPr>
              <a:t>For he was counted with us, and received his portion in this ministry</a:t>
            </a:r>
            <a:r>
              <a:rPr lang="en-GB" dirty="0" smtClean="0">
                <a:solidFill>
                  <a:srgbClr val="000000"/>
                </a:solidFill>
              </a:rPr>
              <a:t>. </a:t>
            </a:r>
            <a:r>
              <a:rPr lang="en-GB" baseline="30000" dirty="0">
                <a:solidFill>
                  <a:srgbClr val="000000"/>
                </a:solidFill>
              </a:rPr>
              <a:t> </a:t>
            </a:r>
            <a:r>
              <a:rPr lang="en-GB" dirty="0">
                <a:solidFill>
                  <a:srgbClr val="000000"/>
                </a:solidFill>
              </a:rPr>
              <a:t>Now this man obtained a field with the reward for his wickedness, and falling headlong, his body burst open, and all his intestines gushed out. </a:t>
            </a:r>
            <a:r>
              <a:rPr lang="en-GB" baseline="30000" dirty="0" smtClean="0">
                <a:solidFill>
                  <a:srgbClr val="000000"/>
                </a:solidFill>
              </a:rPr>
              <a:t> </a:t>
            </a:r>
            <a:r>
              <a:rPr lang="en-GB" dirty="0" smtClean="0">
                <a:solidFill>
                  <a:srgbClr val="000000"/>
                </a:solidFill>
              </a:rPr>
              <a:t>It </a:t>
            </a:r>
            <a:r>
              <a:rPr lang="en-GB" dirty="0">
                <a:solidFill>
                  <a:srgbClr val="000000"/>
                </a:solidFill>
              </a:rPr>
              <a:t>became known to everyone who lived in Jerusalem that in their language that field was called ‘</a:t>
            </a:r>
            <a:r>
              <a:rPr lang="en-GB" dirty="0" err="1">
                <a:solidFill>
                  <a:srgbClr val="000000"/>
                </a:solidFill>
              </a:rPr>
              <a:t>Akeldama</a:t>
            </a:r>
            <a:r>
              <a:rPr lang="en-GB" dirty="0">
                <a:solidFill>
                  <a:srgbClr val="000000"/>
                </a:solidFill>
              </a:rPr>
              <a:t>,’ that is, ‘The field of blood.’ </a:t>
            </a:r>
            <a:r>
              <a:rPr lang="en-GB" b="1" baseline="30000" dirty="0">
                <a:solidFill>
                  <a:srgbClr val="000000"/>
                </a:solidFill>
              </a:rPr>
              <a:t> </a:t>
            </a:r>
            <a:r>
              <a:rPr lang="en-GB" b="1" dirty="0">
                <a:solidFill>
                  <a:srgbClr val="000000"/>
                </a:solidFill>
              </a:rPr>
              <a:t>For it is written in the book of Psalms,</a:t>
            </a:r>
          </a:p>
          <a:p>
            <a:r>
              <a:rPr lang="en-GB" b="1" dirty="0">
                <a:solidFill>
                  <a:srgbClr val="000000"/>
                </a:solidFill>
              </a:rPr>
              <a:t>‘Let his habitation be made </a:t>
            </a:r>
            <a:r>
              <a:rPr lang="en-GB" b="1" dirty="0" smtClean="0">
                <a:solidFill>
                  <a:srgbClr val="000000"/>
                </a:solidFill>
              </a:rPr>
              <a:t>desolate.</a:t>
            </a:r>
            <a:r>
              <a:rPr lang="en-GB" b="1" dirty="0">
                <a:solidFill>
                  <a:srgbClr val="000000"/>
                </a:solidFill>
              </a:rPr>
              <a:t> </a:t>
            </a:r>
            <a:r>
              <a:rPr lang="en-GB" b="1" dirty="0" smtClean="0">
                <a:solidFill>
                  <a:srgbClr val="000000"/>
                </a:solidFill>
              </a:rPr>
              <a:t>Let </a:t>
            </a:r>
            <a:r>
              <a:rPr lang="en-GB" b="1" dirty="0">
                <a:solidFill>
                  <a:srgbClr val="000000"/>
                </a:solidFill>
              </a:rPr>
              <a:t>no one dwell in it</a:t>
            </a:r>
            <a:r>
              <a:rPr lang="en-GB" b="1" dirty="0" smtClean="0">
                <a:solidFill>
                  <a:srgbClr val="000000"/>
                </a:solidFill>
              </a:rPr>
              <a:t>;’ </a:t>
            </a:r>
            <a:r>
              <a:rPr lang="en-GB" dirty="0" smtClean="0">
                <a:solidFill>
                  <a:srgbClr val="000000"/>
                </a:solidFill>
              </a:rPr>
              <a:t>(Psalm 69:25</a:t>
            </a:r>
            <a:r>
              <a:rPr lang="en-GB" dirty="0" smtClean="0"/>
              <a:t>)</a:t>
            </a:r>
            <a:endParaRPr lang="en-GB" dirty="0"/>
          </a:p>
          <a:p>
            <a:r>
              <a:rPr lang="en-GB" b="1" dirty="0"/>
              <a:t>and</a:t>
            </a:r>
            <a:r>
              <a:rPr lang="en-GB" b="1" dirty="0" smtClean="0"/>
              <a:t>,</a:t>
            </a:r>
            <a:r>
              <a:rPr lang="en-GB" b="1" dirty="0">
                <a:hlinkClick r:id="rId2"/>
              </a:rPr>
              <a:t> </a:t>
            </a:r>
            <a:r>
              <a:rPr lang="en-GB" b="1" dirty="0" smtClean="0"/>
              <a:t>‘</a:t>
            </a:r>
            <a:r>
              <a:rPr lang="en-GB" b="1" dirty="0"/>
              <a:t>Let another take his office</a:t>
            </a:r>
            <a:r>
              <a:rPr lang="en-GB" b="1" dirty="0" smtClean="0"/>
              <a:t>.’ </a:t>
            </a:r>
            <a:r>
              <a:rPr lang="en-GB" dirty="0" smtClean="0"/>
              <a:t>(Psalm 109:8) </a:t>
            </a:r>
            <a:r>
              <a:rPr lang="en-GB" b="1" dirty="0" smtClean="0"/>
              <a:t>Acts 1:16-20</a:t>
            </a:r>
            <a:endParaRPr lang="en-GB" b="1" i="0" dirty="0">
              <a:effectLst/>
            </a:endParaRPr>
          </a:p>
        </p:txBody>
      </p:sp>
    </p:spTree>
    <p:extLst>
      <p:ext uri="{BB962C8B-B14F-4D97-AF65-F5344CB8AC3E}">
        <p14:creationId xmlns:p14="http://schemas.microsoft.com/office/powerpoint/2010/main" val="2094689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0042" y="219291"/>
            <a:ext cx="2757486" cy="523220"/>
          </a:xfrm>
          <a:prstGeom prst="rect">
            <a:avLst/>
          </a:prstGeom>
          <a:noFill/>
        </p:spPr>
        <p:txBody>
          <a:bodyPr wrap="none" rtlCol="0">
            <a:spAutoFit/>
          </a:bodyPr>
          <a:lstStyle/>
          <a:p>
            <a:r>
              <a:rPr lang="en-GB" sz="2800" b="1" dirty="0" smtClean="0"/>
              <a:t>Adam son of God</a:t>
            </a:r>
            <a:endParaRPr lang="en-GB" sz="2800" b="1" dirty="0"/>
          </a:p>
        </p:txBody>
      </p:sp>
      <p:sp>
        <p:nvSpPr>
          <p:cNvPr id="3" name="Rectangle 2"/>
          <p:cNvSpPr/>
          <p:nvPr/>
        </p:nvSpPr>
        <p:spPr>
          <a:xfrm>
            <a:off x="304800" y="930823"/>
            <a:ext cx="7828547" cy="923330"/>
          </a:xfrm>
          <a:prstGeom prst="rect">
            <a:avLst/>
          </a:prstGeom>
        </p:spPr>
        <p:txBody>
          <a:bodyPr wrap="square">
            <a:spAutoFit/>
          </a:bodyPr>
          <a:lstStyle/>
          <a:p>
            <a:r>
              <a:rPr lang="en-GB" b="1" dirty="0">
                <a:solidFill>
                  <a:srgbClr val="000000"/>
                </a:solidFill>
              </a:rPr>
              <a:t>Jesus</a:t>
            </a:r>
            <a:r>
              <a:rPr lang="en-GB" dirty="0">
                <a:solidFill>
                  <a:srgbClr val="000000"/>
                </a:solidFill>
              </a:rPr>
              <a:t> himself, when he began to teach, was about thirty years old, being </a:t>
            </a:r>
            <a:r>
              <a:rPr lang="en-GB" b="1" dirty="0">
                <a:solidFill>
                  <a:srgbClr val="000000"/>
                </a:solidFill>
              </a:rPr>
              <a:t>the son (as was supposed) of Joseph</a:t>
            </a:r>
            <a:r>
              <a:rPr lang="en-GB" dirty="0">
                <a:solidFill>
                  <a:srgbClr val="000000"/>
                </a:solidFill>
              </a:rPr>
              <a:t>, the son of </a:t>
            </a:r>
            <a:r>
              <a:rPr lang="en-GB" dirty="0" smtClean="0">
                <a:solidFill>
                  <a:srgbClr val="000000"/>
                </a:solidFill>
              </a:rPr>
              <a:t>Heli … </a:t>
            </a:r>
            <a:r>
              <a:rPr lang="en-GB" dirty="0">
                <a:solidFill>
                  <a:srgbClr val="000000"/>
                </a:solidFill>
              </a:rPr>
              <a:t> the son of Seth, </a:t>
            </a:r>
            <a:r>
              <a:rPr lang="en-GB" b="1" dirty="0">
                <a:solidFill>
                  <a:srgbClr val="000000"/>
                </a:solidFill>
              </a:rPr>
              <a:t>the son of Adam, the son of God</a:t>
            </a:r>
            <a:r>
              <a:rPr lang="en-GB" dirty="0" smtClean="0">
                <a:solidFill>
                  <a:srgbClr val="000000"/>
                </a:solidFill>
              </a:rPr>
              <a:t>. Luke 3: 23, 38.</a:t>
            </a:r>
            <a:endParaRPr lang="en-GB" dirty="0"/>
          </a:p>
        </p:txBody>
      </p:sp>
      <p:sp>
        <p:nvSpPr>
          <p:cNvPr id="4" name="Rectangle 3"/>
          <p:cNvSpPr/>
          <p:nvPr/>
        </p:nvSpPr>
        <p:spPr>
          <a:xfrm>
            <a:off x="248652" y="1955050"/>
            <a:ext cx="8686800" cy="1200329"/>
          </a:xfrm>
          <a:prstGeom prst="rect">
            <a:avLst/>
          </a:prstGeom>
        </p:spPr>
        <p:txBody>
          <a:bodyPr wrap="square">
            <a:spAutoFit/>
          </a:bodyPr>
          <a:lstStyle/>
          <a:p>
            <a:r>
              <a:rPr lang="en-GB" b="1" dirty="0">
                <a:solidFill>
                  <a:srgbClr val="000000"/>
                </a:solidFill>
              </a:rPr>
              <a:t>God said, “Let’s make man in our image, after our </a:t>
            </a:r>
            <a:r>
              <a:rPr lang="en-GB" b="1" dirty="0" smtClean="0">
                <a:solidFill>
                  <a:srgbClr val="000000"/>
                </a:solidFill>
              </a:rPr>
              <a:t>likeness</a:t>
            </a:r>
            <a:r>
              <a:rPr lang="en-GB" dirty="0" smtClean="0">
                <a:solidFill>
                  <a:srgbClr val="000000"/>
                </a:solidFill>
              </a:rPr>
              <a:t> …</a:t>
            </a:r>
            <a:r>
              <a:rPr lang="en-GB" b="1" baseline="30000" dirty="0">
                <a:solidFill>
                  <a:srgbClr val="000000"/>
                </a:solidFill>
              </a:rPr>
              <a:t> </a:t>
            </a:r>
            <a:r>
              <a:rPr lang="en-GB" b="1" dirty="0">
                <a:solidFill>
                  <a:srgbClr val="000000"/>
                </a:solidFill>
              </a:rPr>
              <a:t>God created man in his own image. In God’s image he created him</a:t>
            </a:r>
            <a:r>
              <a:rPr lang="en-GB" dirty="0">
                <a:solidFill>
                  <a:srgbClr val="000000"/>
                </a:solidFill>
              </a:rPr>
              <a:t>; male and female he created </a:t>
            </a:r>
            <a:r>
              <a:rPr lang="en-GB" dirty="0" smtClean="0">
                <a:solidFill>
                  <a:srgbClr val="000000"/>
                </a:solidFill>
              </a:rPr>
              <a:t>them.</a:t>
            </a:r>
          </a:p>
          <a:p>
            <a:r>
              <a:rPr lang="en-GB" dirty="0">
                <a:solidFill>
                  <a:srgbClr val="000000"/>
                </a:solidFill>
              </a:rPr>
              <a:t> </a:t>
            </a:r>
            <a:r>
              <a:rPr lang="en-GB" dirty="0" smtClean="0">
                <a:solidFill>
                  <a:srgbClr val="000000"/>
                </a:solidFill>
              </a:rPr>
              <a:t>…  </a:t>
            </a:r>
            <a:r>
              <a:rPr lang="en-GB" b="1" baseline="30000" dirty="0"/>
              <a:t> </a:t>
            </a:r>
            <a:r>
              <a:rPr lang="en-GB" b="1" dirty="0"/>
              <a:t>Yahweh God </a:t>
            </a:r>
            <a:r>
              <a:rPr lang="en-GB" dirty="0"/>
              <a:t>formed man from the dust of the ground, and </a:t>
            </a:r>
            <a:r>
              <a:rPr lang="en-GB" b="1" dirty="0"/>
              <a:t>breathed into his nostrils the breath of life; and man became a living soul</a:t>
            </a:r>
            <a:r>
              <a:rPr lang="en-GB" dirty="0" smtClean="0"/>
              <a:t>. </a:t>
            </a:r>
            <a:r>
              <a:rPr lang="en-GB" dirty="0" smtClean="0">
                <a:solidFill>
                  <a:srgbClr val="000000"/>
                </a:solidFill>
              </a:rPr>
              <a:t>Gen. 1: 26-27, 2:7</a:t>
            </a:r>
            <a:endParaRPr lang="en-GB" dirty="0"/>
          </a:p>
        </p:txBody>
      </p:sp>
      <p:sp>
        <p:nvSpPr>
          <p:cNvPr id="6" name="TextBox 5"/>
          <p:cNvSpPr txBox="1"/>
          <p:nvPr/>
        </p:nvSpPr>
        <p:spPr>
          <a:xfrm>
            <a:off x="1343418" y="3255004"/>
            <a:ext cx="3150734" cy="461665"/>
          </a:xfrm>
          <a:prstGeom prst="rect">
            <a:avLst/>
          </a:prstGeom>
          <a:noFill/>
        </p:spPr>
        <p:txBody>
          <a:bodyPr wrap="none" rtlCol="0">
            <a:spAutoFit/>
          </a:bodyPr>
          <a:lstStyle/>
          <a:p>
            <a:r>
              <a:rPr lang="en-GB" sz="2400" b="1" dirty="0" smtClean="0"/>
              <a:t>A kind of Prince Regent</a:t>
            </a:r>
            <a:endParaRPr lang="en-GB" sz="2400" b="1" dirty="0"/>
          </a:p>
        </p:txBody>
      </p:sp>
      <p:sp>
        <p:nvSpPr>
          <p:cNvPr id="7" name="Rectangle 6"/>
          <p:cNvSpPr/>
          <p:nvPr/>
        </p:nvSpPr>
        <p:spPr>
          <a:xfrm>
            <a:off x="304800" y="3882461"/>
            <a:ext cx="9160042" cy="1200329"/>
          </a:xfrm>
          <a:prstGeom prst="rect">
            <a:avLst/>
          </a:prstGeom>
        </p:spPr>
        <p:txBody>
          <a:bodyPr wrap="square">
            <a:spAutoFit/>
          </a:bodyPr>
          <a:lstStyle/>
          <a:p>
            <a:r>
              <a:rPr lang="en-GB" b="1" dirty="0">
                <a:solidFill>
                  <a:srgbClr val="000000"/>
                </a:solidFill>
              </a:rPr>
              <a:t>God said </a:t>
            </a:r>
            <a:r>
              <a:rPr lang="en-GB" dirty="0">
                <a:solidFill>
                  <a:srgbClr val="000000"/>
                </a:solidFill>
              </a:rPr>
              <a:t>to them, “Be fruitful, multiply, </a:t>
            </a:r>
            <a:r>
              <a:rPr lang="en-GB" b="1" dirty="0">
                <a:solidFill>
                  <a:srgbClr val="000000"/>
                </a:solidFill>
              </a:rPr>
              <a:t>fill the earth, and subdue it. Have dominion</a:t>
            </a:r>
            <a:r>
              <a:rPr lang="en-GB" dirty="0">
                <a:solidFill>
                  <a:srgbClr val="000000"/>
                </a:solidFill>
              </a:rPr>
              <a:t> over the fish of the sea, over the birds of the sky, and over every living thing that moves on the earth.” </a:t>
            </a:r>
            <a:r>
              <a:rPr lang="en-GB" dirty="0" smtClean="0">
                <a:solidFill>
                  <a:srgbClr val="000000"/>
                </a:solidFill>
              </a:rPr>
              <a:t>God </a:t>
            </a:r>
            <a:r>
              <a:rPr lang="en-GB" dirty="0">
                <a:solidFill>
                  <a:srgbClr val="000000"/>
                </a:solidFill>
              </a:rPr>
              <a:t>said, “Behold</a:t>
            </a:r>
            <a:r>
              <a:rPr lang="en-GB" dirty="0" smtClean="0">
                <a:solidFill>
                  <a:srgbClr val="000000"/>
                </a:solidFill>
              </a:rPr>
              <a:t>,</a:t>
            </a:r>
            <a:r>
              <a:rPr lang="en-GB" baseline="30000" dirty="0" smtClean="0">
                <a:solidFill>
                  <a:srgbClr val="000000"/>
                </a:solidFill>
              </a:rPr>
              <a:t> </a:t>
            </a:r>
            <a:r>
              <a:rPr lang="en-GB" dirty="0">
                <a:solidFill>
                  <a:srgbClr val="000000"/>
                </a:solidFill>
              </a:rPr>
              <a:t> </a:t>
            </a:r>
            <a:r>
              <a:rPr lang="en-GB" b="1" dirty="0">
                <a:solidFill>
                  <a:srgbClr val="000000"/>
                </a:solidFill>
              </a:rPr>
              <a:t>I have given you</a:t>
            </a:r>
            <a:r>
              <a:rPr lang="en-GB" dirty="0">
                <a:solidFill>
                  <a:srgbClr val="000000"/>
                </a:solidFill>
              </a:rPr>
              <a:t> every herb yielding seed, which is on the surface of all the earth, and every tree, which bears fruit yielding seed. It will be your food.</a:t>
            </a:r>
            <a:r>
              <a:rPr lang="en-GB" dirty="0">
                <a:solidFill>
                  <a:srgbClr val="000000"/>
                </a:solidFill>
                <a:latin typeface="system-ui"/>
              </a:rPr>
              <a:t> </a:t>
            </a:r>
            <a:r>
              <a:rPr lang="en-GB" dirty="0" smtClean="0">
                <a:solidFill>
                  <a:srgbClr val="000000"/>
                </a:solidFill>
                <a:latin typeface="system-ui"/>
              </a:rPr>
              <a:t>Gen. 1:28-29</a:t>
            </a:r>
            <a:endParaRPr lang="en-GB" dirty="0"/>
          </a:p>
        </p:txBody>
      </p:sp>
      <p:sp>
        <p:nvSpPr>
          <p:cNvPr id="8" name="Rectangle 7"/>
          <p:cNvSpPr/>
          <p:nvPr/>
        </p:nvSpPr>
        <p:spPr>
          <a:xfrm>
            <a:off x="304800" y="5348207"/>
            <a:ext cx="8783053" cy="923330"/>
          </a:xfrm>
          <a:prstGeom prst="rect">
            <a:avLst/>
          </a:prstGeom>
        </p:spPr>
        <p:txBody>
          <a:bodyPr wrap="square">
            <a:spAutoFit/>
          </a:bodyPr>
          <a:lstStyle/>
          <a:p>
            <a:r>
              <a:rPr lang="en-GB" dirty="0">
                <a:solidFill>
                  <a:srgbClr val="000000"/>
                </a:solidFill>
              </a:rPr>
              <a:t>Out of the ground Yahweh God formed every animal of the field, and every bird of the sky, and brought them to the man to see what he would call them. </a:t>
            </a:r>
            <a:r>
              <a:rPr lang="en-GB" b="1" dirty="0">
                <a:solidFill>
                  <a:srgbClr val="000000"/>
                </a:solidFill>
              </a:rPr>
              <a:t>Whatever the man called every living creature became its name</a:t>
            </a:r>
            <a:r>
              <a:rPr lang="en-GB" dirty="0" smtClean="0">
                <a:solidFill>
                  <a:srgbClr val="000000"/>
                </a:solidFill>
              </a:rPr>
              <a:t>. Gen. 2:19</a:t>
            </a:r>
            <a:endParaRPr lang="en-GB" dirty="0"/>
          </a:p>
        </p:txBody>
      </p:sp>
    </p:spTree>
    <p:extLst>
      <p:ext uri="{BB962C8B-B14F-4D97-AF65-F5344CB8AC3E}">
        <p14:creationId xmlns:p14="http://schemas.microsoft.com/office/powerpoint/2010/main" val="2658724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38703" y="236482"/>
            <a:ext cx="3781676" cy="523220"/>
          </a:xfrm>
          <a:prstGeom prst="rect">
            <a:avLst/>
          </a:prstGeom>
          <a:noFill/>
        </p:spPr>
        <p:txBody>
          <a:bodyPr wrap="none" rtlCol="0">
            <a:spAutoFit/>
          </a:bodyPr>
          <a:lstStyle/>
          <a:p>
            <a:r>
              <a:rPr lang="en-GB" sz="2800" b="1" dirty="0" smtClean="0"/>
              <a:t>A  curious choice of icon</a:t>
            </a:r>
            <a:endParaRPr lang="en-GB"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8014" y="870061"/>
            <a:ext cx="3889250" cy="5800916"/>
          </a:xfrm>
          <a:prstGeom prst="rect">
            <a:avLst/>
          </a:prstGeom>
        </p:spPr>
      </p:pic>
      <p:sp>
        <p:nvSpPr>
          <p:cNvPr id="4" name="TextBox 3"/>
          <p:cNvSpPr txBox="1"/>
          <p:nvPr/>
        </p:nvSpPr>
        <p:spPr>
          <a:xfrm>
            <a:off x="5454869" y="1718441"/>
            <a:ext cx="2365071" cy="2677656"/>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Condemnation</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Degradation</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Torture</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Execution</a:t>
            </a:r>
            <a:endParaRPr lang="en-GB" sz="2400" b="1" dirty="0"/>
          </a:p>
        </p:txBody>
      </p:sp>
    </p:spTree>
    <p:extLst>
      <p:ext uri="{BB962C8B-B14F-4D97-AF65-F5344CB8AC3E}">
        <p14:creationId xmlns:p14="http://schemas.microsoft.com/office/powerpoint/2010/main" val="1141326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84173" y="457102"/>
            <a:ext cx="4974119" cy="523220"/>
          </a:xfrm>
          <a:prstGeom prst="rect">
            <a:avLst/>
          </a:prstGeom>
          <a:noFill/>
        </p:spPr>
        <p:txBody>
          <a:bodyPr wrap="none" rtlCol="0">
            <a:spAutoFit/>
          </a:bodyPr>
          <a:lstStyle/>
          <a:p>
            <a:r>
              <a:rPr lang="en-GB" sz="2800" b="1" dirty="0" smtClean="0"/>
              <a:t>Adam was the first prodigal son </a:t>
            </a:r>
            <a:endParaRPr lang="en-GB" sz="2800" b="1" dirty="0"/>
          </a:p>
        </p:txBody>
      </p:sp>
      <p:sp>
        <p:nvSpPr>
          <p:cNvPr id="2" name="TextBox 1"/>
          <p:cNvSpPr txBox="1"/>
          <p:nvPr/>
        </p:nvSpPr>
        <p:spPr>
          <a:xfrm>
            <a:off x="905138" y="1173134"/>
            <a:ext cx="6591420" cy="461665"/>
          </a:xfrm>
          <a:prstGeom prst="rect">
            <a:avLst/>
          </a:prstGeom>
          <a:noFill/>
        </p:spPr>
        <p:txBody>
          <a:bodyPr wrap="none" rtlCol="0">
            <a:spAutoFit/>
          </a:bodyPr>
          <a:lstStyle/>
          <a:p>
            <a:r>
              <a:rPr lang="en-GB" sz="2400" b="1" dirty="0" smtClean="0"/>
              <a:t>Choosing the creature above the Creator - Idolatry</a:t>
            </a:r>
            <a:endParaRPr lang="en-GB" sz="2400" b="1" dirty="0"/>
          </a:p>
        </p:txBody>
      </p:sp>
      <p:sp>
        <p:nvSpPr>
          <p:cNvPr id="5" name="Rectangle 4"/>
          <p:cNvSpPr/>
          <p:nvPr/>
        </p:nvSpPr>
        <p:spPr>
          <a:xfrm>
            <a:off x="427633" y="1876192"/>
            <a:ext cx="8045403" cy="707886"/>
          </a:xfrm>
          <a:prstGeom prst="rect">
            <a:avLst/>
          </a:prstGeom>
        </p:spPr>
        <p:txBody>
          <a:bodyPr wrap="square">
            <a:spAutoFit/>
          </a:bodyPr>
          <a:lstStyle/>
          <a:p>
            <a:r>
              <a:rPr lang="en-GB" sz="2000" dirty="0" smtClean="0">
                <a:solidFill>
                  <a:srgbClr val="000000"/>
                </a:solidFill>
                <a:latin typeface="system-ui"/>
              </a:rPr>
              <a:t>… </a:t>
            </a:r>
            <a:r>
              <a:rPr lang="en-GB" sz="2000" dirty="0" smtClean="0">
                <a:solidFill>
                  <a:srgbClr val="000000"/>
                </a:solidFill>
              </a:rPr>
              <a:t>Adam </a:t>
            </a:r>
            <a:r>
              <a:rPr lang="en-GB" sz="2000" dirty="0">
                <a:solidFill>
                  <a:srgbClr val="000000"/>
                </a:solidFill>
              </a:rPr>
              <a:t>was formed first, then Eve</a:t>
            </a:r>
            <a:r>
              <a:rPr lang="en-GB" sz="2000" dirty="0" smtClean="0">
                <a:solidFill>
                  <a:srgbClr val="000000"/>
                </a:solidFill>
              </a:rPr>
              <a:t>. </a:t>
            </a:r>
            <a:r>
              <a:rPr lang="en-GB" sz="2000" b="1" baseline="30000" dirty="0">
                <a:solidFill>
                  <a:srgbClr val="000000"/>
                </a:solidFill>
              </a:rPr>
              <a:t> </a:t>
            </a:r>
            <a:r>
              <a:rPr lang="en-GB" sz="2000" b="1" dirty="0">
                <a:solidFill>
                  <a:srgbClr val="000000"/>
                </a:solidFill>
              </a:rPr>
              <a:t>Adam wasn’t deceived</a:t>
            </a:r>
            <a:r>
              <a:rPr lang="en-GB" sz="2000" dirty="0">
                <a:solidFill>
                  <a:srgbClr val="000000"/>
                </a:solidFill>
              </a:rPr>
              <a:t>, but the woman, being deceived, has fallen into </a:t>
            </a:r>
            <a:r>
              <a:rPr lang="en-GB" sz="2000" dirty="0" smtClean="0">
                <a:solidFill>
                  <a:srgbClr val="000000"/>
                </a:solidFill>
              </a:rPr>
              <a:t>disobedience …1Tim. 2:13-14</a:t>
            </a:r>
            <a:endParaRPr lang="en-GB" sz="2000" dirty="0"/>
          </a:p>
        </p:txBody>
      </p:sp>
      <p:sp>
        <p:nvSpPr>
          <p:cNvPr id="6" name="TextBox 5"/>
          <p:cNvSpPr txBox="1"/>
          <p:nvPr/>
        </p:nvSpPr>
        <p:spPr>
          <a:xfrm>
            <a:off x="2382530" y="3300110"/>
            <a:ext cx="3818994" cy="1569660"/>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Fear </a:t>
            </a:r>
            <a:r>
              <a:rPr lang="en-GB" sz="2400" b="1" dirty="0" smtClean="0"/>
              <a:t>replaced </a:t>
            </a:r>
            <a:r>
              <a:rPr lang="en-GB" sz="2400" b="1" dirty="0" smtClean="0"/>
              <a:t>friendship</a:t>
            </a:r>
          </a:p>
          <a:p>
            <a:pPr marL="285750" indent="-285750">
              <a:buFont typeface="Arial" panose="020B0604020202020204" pitchFamily="34" charset="0"/>
              <a:buChar char="•"/>
            </a:pPr>
            <a:r>
              <a:rPr lang="en-GB" sz="2400" b="1" dirty="0" smtClean="0"/>
              <a:t>Self-imposed exile in Eden</a:t>
            </a:r>
          </a:p>
          <a:p>
            <a:pPr marL="285750" indent="-285750">
              <a:buFont typeface="Arial" panose="020B0604020202020204" pitchFamily="34" charset="0"/>
              <a:buChar char="•"/>
            </a:pPr>
            <a:r>
              <a:rPr lang="en-GB" sz="2400" b="1" dirty="0" smtClean="0"/>
              <a:t>Denying responsibility</a:t>
            </a:r>
          </a:p>
          <a:p>
            <a:pPr marL="285750" indent="-285750">
              <a:buFont typeface="Arial" panose="020B0604020202020204" pitchFamily="34" charset="0"/>
              <a:buChar char="•"/>
            </a:pPr>
            <a:r>
              <a:rPr lang="en-GB" sz="2400" b="1" dirty="0" smtClean="0"/>
              <a:t>Transferring blame</a:t>
            </a:r>
            <a:endParaRPr lang="en-GB" sz="2400" b="1" dirty="0"/>
          </a:p>
        </p:txBody>
      </p:sp>
    </p:spTree>
    <p:extLst>
      <p:ext uri="{BB962C8B-B14F-4D97-AF65-F5344CB8AC3E}">
        <p14:creationId xmlns:p14="http://schemas.microsoft.com/office/powerpoint/2010/main" val="382914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792" y="1450708"/>
            <a:ext cx="8056180" cy="2246769"/>
          </a:xfrm>
          <a:prstGeom prst="rect">
            <a:avLst/>
          </a:prstGeom>
        </p:spPr>
        <p:txBody>
          <a:bodyPr wrap="square">
            <a:spAutoFit/>
          </a:bodyPr>
          <a:lstStyle/>
          <a:p>
            <a:pPr lvl="0"/>
            <a:r>
              <a:rPr lang="en-GB" sz="2000" b="1" baseline="30000" dirty="0">
                <a:solidFill>
                  <a:srgbClr val="000000"/>
                </a:solidFill>
                <a:latin typeface="system-ui"/>
              </a:rPr>
              <a:t> </a:t>
            </a:r>
            <a:r>
              <a:rPr lang="en-GB" sz="2000" dirty="0">
                <a:solidFill>
                  <a:srgbClr val="000000"/>
                </a:solidFill>
              </a:rPr>
              <a:t>Yahweh God said, “Behold, the man has become like one of us, knowing good and evil. Now</a:t>
            </a:r>
            <a:r>
              <a:rPr lang="en-GB" sz="2000" b="1" dirty="0">
                <a:solidFill>
                  <a:srgbClr val="000000"/>
                </a:solidFill>
              </a:rPr>
              <a:t>, lest he reach out his </a:t>
            </a:r>
            <a:r>
              <a:rPr lang="en-GB" sz="2000" b="1" dirty="0" smtClean="0">
                <a:solidFill>
                  <a:srgbClr val="000000"/>
                </a:solidFill>
              </a:rPr>
              <a:t>hand</a:t>
            </a:r>
            <a:r>
              <a:rPr lang="en-GB" sz="2000" b="1" dirty="0">
                <a:solidFill>
                  <a:srgbClr val="000000"/>
                </a:solidFill>
              </a:rPr>
              <a:t>, and also take of the tree of life</a:t>
            </a:r>
            <a:r>
              <a:rPr lang="en-GB" sz="2000" dirty="0">
                <a:solidFill>
                  <a:srgbClr val="000000"/>
                </a:solidFill>
              </a:rPr>
              <a:t>, and eat, and live forever—” </a:t>
            </a:r>
            <a:r>
              <a:rPr lang="en-GB" sz="2000" dirty="0" smtClean="0">
                <a:solidFill>
                  <a:srgbClr val="000000"/>
                </a:solidFill>
              </a:rPr>
              <a:t>Therefore </a:t>
            </a:r>
            <a:r>
              <a:rPr lang="en-GB" sz="2000" b="1" dirty="0">
                <a:solidFill>
                  <a:srgbClr val="000000"/>
                </a:solidFill>
              </a:rPr>
              <a:t>Yahweh God </a:t>
            </a:r>
            <a:r>
              <a:rPr lang="en-GB" sz="2000" dirty="0">
                <a:solidFill>
                  <a:srgbClr val="000000"/>
                </a:solidFill>
              </a:rPr>
              <a:t>sent him out from the garden of Eden, to till the ground from which he was taken. </a:t>
            </a:r>
            <a:r>
              <a:rPr lang="en-GB" sz="2000" dirty="0" smtClean="0">
                <a:solidFill>
                  <a:srgbClr val="000000"/>
                </a:solidFill>
              </a:rPr>
              <a:t>So </a:t>
            </a:r>
            <a:r>
              <a:rPr lang="en-GB" sz="2000" dirty="0">
                <a:solidFill>
                  <a:srgbClr val="000000"/>
                </a:solidFill>
              </a:rPr>
              <a:t>he </a:t>
            </a:r>
            <a:r>
              <a:rPr lang="en-GB" sz="2000" b="1" dirty="0">
                <a:solidFill>
                  <a:srgbClr val="000000"/>
                </a:solidFill>
              </a:rPr>
              <a:t>drove out the man</a:t>
            </a:r>
            <a:r>
              <a:rPr lang="en-GB" sz="2000" dirty="0">
                <a:solidFill>
                  <a:srgbClr val="000000"/>
                </a:solidFill>
              </a:rPr>
              <a:t>; and he placed </a:t>
            </a:r>
            <a:r>
              <a:rPr lang="en-GB" sz="2000" dirty="0" smtClean="0">
                <a:solidFill>
                  <a:srgbClr val="000000"/>
                </a:solidFill>
              </a:rPr>
              <a:t>cherubim</a:t>
            </a:r>
            <a:r>
              <a:rPr lang="en-GB" sz="2000" baseline="30000" dirty="0">
                <a:solidFill>
                  <a:srgbClr val="000000"/>
                </a:solidFill>
              </a:rPr>
              <a:t> </a:t>
            </a:r>
            <a:r>
              <a:rPr lang="en-GB" sz="2000" dirty="0" smtClean="0">
                <a:solidFill>
                  <a:srgbClr val="000000"/>
                </a:solidFill>
              </a:rPr>
              <a:t>at </a:t>
            </a:r>
            <a:r>
              <a:rPr lang="en-GB" sz="2000" dirty="0">
                <a:solidFill>
                  <a:srgbClr val="000000"/>
                </a:solidFill>
              </a:rPr>
              <a:t>the east of the garden of Eden, and a flaming sword which turned every way, </a:t>
            </a:r>
            <a:r>
              <a:rPr lang="en-GB" sz="2000" b="1" dirty="0">
                <a:solidFill>
                  <a:srgbClr val="000000"/>
                </a:solidFill>
              </a:rPr>
              <a:t>to</a:t>
            </a:r>
            <a:r>
              <a:rPr lang="en-GB" sz="2000" dirty="0">
                <a:solidFill>
                  <a:srgbClr val="000000"/>
                </a:solidFill>
              </a:rPr>
              <a:t> </a:t>
            </a:r>
            <a:r>
              <a:rPr lang="en-GB" sz="2000" b="1" dirty="0">
                <a:solidFill>
                  <a:srgbClr val="000000"/>
                </a:solidFill>
              </a:rPr>
              <a:t>guard the way to the tree of life</a:t>
            </a:r>
            <a:r>
              <a:rPr lang="en-GB" sz="2000" dirty="0" smtClean="0">
                <a:solidFill>
                  <a:srgbClr val="000000"/>
                </a:solidFill>
              </a:rPr>
              <a:t>. </a:t>
            </a:r>
            <a:r>
              <a:rPr lang="en-GB" sz="2000" dirty="0" smtClean="0">
                <a:solidFill>
                  <a:srgbClr val="000000"/>
                </a:solidFill>
              </a:rPr>
              <a:t>Gen</a:t>
            </a:r>
            <a:r>
              <a:rPr lang="en-GB" sz="2000" dirty="0" smtClean="0">
                <a:solidFill>
                  <a:srgbClr val="000000"/>
                </a:solidFill>
              </a:rPr>
              <a:t>. 3: 22-24</a:t>
            </a:r>
            <a:endParaRPr lang="en-GB" sz="2000" dirty="0">
              <a:solidFill>
                <a:prstClr val="black"/>
              </a:solidFill>
            </a:endParaRPr>
          </a:p>
        </p:txBody>
      </p:sp>
      <p:sp>
        <p:nvSpPr>
          <p:cNvPr id="3" name="TextBox 2"/>
          <p:cNvSpPr txBox="1"/>
          <p:nvPr/>
        </p:nvSpPr>
        <p:spPr>
          <a:xfrm>
            <a:off x="1103586" y="520262"/>
            <a:ext cx="6314229" cy="523220"/>
          </a:xfrm>
          <a:prstGeom prst="rect">
            <a:avLst/>
          </a:prstGeom>
          <a:noFill/>
        </p:spPr>
        <p:txBody>
          <a:bodyPr wrap="none" rtlCol="0">
            <a:spAutoFit/>
          </a:bodyPr>
          <a:lstStyle/>
          <a:p>
            <a:r>
              <a:rPr lang="en-GB" sz="2800" b="1" dirty="0" smtClean="0"/>
              <a:t>Adam was banished from God’s presence</a:t>
            </a:r>
            <a:endParaRPr lang="en-GB" sz="2800" b="1" dirty="0"/>
          </a:p>
        </p:txBody>
      </p:sp>
      <p:sp>
        <p:nvSpPr>
          <p:cNvPr id="4" name="TextBox 3"/>
          <p:cNvSpPr txBox="1"/>
          <p:nvPr/>
        </p:nvSpPr>
        <p:spPr>
          <a:xfrm>
            <a:off x="1056128" y="4412479"/>
            <a:ext cx="7310399" cy="1938992"/>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Separated from the source of life</a:t>
            </a:r>
          </a:p>
          <a:p>
            <a:pPr marL="285750" indent="-285750">
              <a:buFont typeface="Arial" panose="020B0604020202020204" pitchFamily="34" charset="0"/>
              <a:buChar char="•"/>
            </a:pPr>
            <a:r>
              <a:rPr lang="en-GB" sz="2400" b="1" dirty="0" smtClean="0"/>
              <a:t>A cosmic orphan away from the Father’s house</a:t>
            </a:r>
          </a:p>
          <a:p>
            <a:pPr marL="285750" indent="-285750">
              <a:buFont typeface="Arial" panose="020B0604020202020204" pitchFamily="34" charset="0"/>
              <a:buChar char="•"/>
            </a:pPr>
            <a:r>
              <a:rPr lang="en-GB" sz="2400" b="1" dirty="0" smtClean="0"/>
              <a:t>Loss of identity and significance</a:t>
            </a:r>
          </a:p>
          <a:p>
            <a:pPr marL="285750" indent="-285750">
              <a:buFont typeface="Arial" panose="020B0604020202020204" pitchFamily="34" charset="0"/>
              <a:buChar char="•"/>
            </a:pPr>
            <a:r>
              <a:rPr lang="en-GB" sz="2400" b="1" dirty="0" smtClean="0"/>
              <a:t>Searching for meaning through created things</a:t>
            </a:r>
          </a:p>
          <a:p>
            <a:pPr marL="285750" indent="-285750">
              <a:buFont typeface="Arial" panose="020B0604020202020204" pitchFamily="34" charset="0"/>
              <a:buChar char="•"/>
            </a:pPr>
            <a:r>
              <a:rPr lang="en-GB" sz="2400" b="1" dirty="0" smtClean="0"/>
              <a:t>Quest for significance corrupting human relationships</a:t>
            </a:r>
          </a:p>
        </p:txBody>
      </p:sp>
    </p:spTree>
    <p:extLst>
      <p:ext uri="{BB962C8B-B14F-4D97-AF65-F5344CB8AC3E}">
        <p14:creationId xmlns:p14="http://schemas.microsoft.com/office/powerpoint/2010/main" val="1622660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9115" y="352925"/>
            <a:ext cx="2231701" cy="523220"/>
          </a:xfrm>
          <a:prstGeom prst="rect">
            <a:avLst/>
          </a:prstGeom>
          <a:noFill/>
        </p:spPr>
        <p:txBody>
          <a:bodyPr wrap="none" rtlCol="0">
            <a:spAutoFit/>
          </a:bodyPr>
          <a:lstStyle/>
          <a:p>
            <a:r>
              <a:rPr lang="en-GB" sz="2800" b="1" dirty="0" smtClean="0"/>
              <a:t>Sons of Adam</a:t>
            </a:r>
            <a:endParaRPr lang="en-GB" sz="2800" b="1" dirty="0"/>
          </a:p>
        </p:txBody>
      </p:sp>
      <p:sp>
        <p:nvSpPr>
          <p:cNvPr id="3" name="Rectangle 2"/>
          <p:cNvSpPr/>
          <p:nvPr/>
        </p:nvSpPr>
        <p:spPr>
          <a:xfrm>
            <a:off x="449179" y="1166843"/>
            <a:ext cx="8694821" cy="2585323"/>
          </a:xfrm>
          <a:prstGeom prst="rect">
            <a:avLst/>
          </a:prstGeom>
        </p:spPr>
        <p:txBody>
          <a:bodyPr wrap="square">
            <a:spAutoFit/>
          </a:bodyPr>
          <a:lstStyle/>
          <a:p>
            <a:r>
              <a:rPr lang="en-GB" dirty="0">
                <a:solidFill>
                  <a:srgbClr val="000000"/>
                </a:solidFill>
              </a:rPr>
              <a:t>The </a:t>
            </a:r>
            <a:r>
              <a:rPr lang="en-GB" dirty="0" smtClean="0">
                <a:solidFill>
                  <a:srgbClr val="000000"/>
                </a:solidFill>
              </a:rPr>
              <a:t>man [ha </a:t>
            </a:r>
            <a:r>
              <a:rPr lang="en-GB" b="1" dirty="0" err="1" smtClean="0">
                <a:solidFill>
                  <a:srgbClr val="000000"/>
                </a:solidFill>
              </a:rPr>
              <a:t>adam</a:t>
            </a:r>
            <a:r>
              <a:rPr lang="en-GB" dirty="0" smtClean="0">
                <a:solidFill>
                  <a:srgbClr val="000000"/>
                </a:solidFill>
              </a:rPr>
              <a:t>] knew</a:t>
            </a:r>
            <a:r>
              <a:rPr lang="en-GB" dirty="0">
                <a:solidFill>
                  <a:srgbClr val="000000"/>
                </a:solidFill>
              </a:rPr>
              <a:t> Eve his wife. She conceived</a:t>
            </a:r>
            <a:r>
              <a:rPr lang="en-GB" dirty="0" smtClean="0">
                <a:solidFill>
                  <a:srgbClr val="000000"/>
                </a:solidFill>
              </a:rPr>
              <a:t>,</a:t>
            </a:r>
            <a:r>
              <a:rPr lang="en-GB" baseline="30000" dirty="0" smtClean="0">
                <a:solidFill>
                  <a:srgbClr val="000000"/>
                </a:solidFill>
              </a:rPr>
              <a:t> </a:t>
            </a:r>
            <a:r>
              <a:rPr lang="en-GB" dirty="0">
                <a:solidFill>
                  <a:srgbClr val="000000"/>
                </a:solidFill>
              </a:rPr>
              <a:t> and gave birth to </a:t>
            </a:r>
            <a:r>
              <a:rPr lang="en-GB" b="1" dirty="0">
                <a:solidFill>
                  <a:srgbClr val="000000"/>
                </a:solidFill>
              </a:rPr>
              <a:t>Cain</a:t>
            </a:r>
            <a:r>
              <a:rPr lang="en-GB" dirty="0">
                <a:solidFill>
                  <a:srgbClr val="000000"/>
                </a:solidFill>
              </a:rPr>
              <a:t>, and said, “I have gotten a man with Yahweh’s help</a:t>
            </a:r>
            <a:r>
              <a:rPr lang="en-GB" dirty="0" smtClean="0">
                <a:solidFill>
                  <a:srgbClr val="000000"/>
                </a:solidFill>
              </a:rPr>
              <a:t>.” Again </a:t>
            </a:r>
            <a:r>
              <a:rPr lang="en-GB" dirty="0">
                <a:solidFill>
                  <a:srgbClr val="000000"/>
                </a:solidFill>
              </a:rPr>
              <a:t>she gave birth, to Cain’s brother </a:t>
            </a:r>
            <a:r>
              <a:rPr lang="en-GB" b="1" dirty="0">
                <a:solidFill>
                  <a:srgbClr val="000000"/>
                </a:solidFill>
              </a:rPr>
              <a:t>Abel</a:t>
            </a:r>
            <a:r>
              <a:rPr lang="en-GB" dirty="0">
                <a:solidFill>
                  <a:srgbClr val="000000"/>
                </a:solidFill>
              </a:rPr>
              <a:t>. Abel was a keeper of sheep, but Cain was a tiller of the ground. </a:t>
            </a:r>
            <a:r>
              <a:rPr lang="en-GB" b="1" baseline="30000" dirty="0" smtClean="0">
                <a:solidFill>
                  <a:srgbClr val="000000"/>
                </a:solidFill>
              </a:rPr>
              <a:t>…</a:t>
            </a:r>
            <a:r>
              <a:rPr lang="en-GB" dirty="0" smtClean="0">
                <a:solidFill>
                  <a:srgbClr val="000000"/>
                </a:solidFill>
              </a:rPr>
              <a:t> </a:t>
            </a:r>
            <a:r>
              <a:rPr lang="en-GB" dirty="0">
                <a:solidFill>
                  <a:srgbClr val="000000"/>
                </a:solidFill>
              </a:rPr>
              <a:t>Yahweh respected Abel and his offering, </a:t>
            </a:r>
            <a:r>
              <a:rPr lang="en-GB" dirty="0" smtClean="0">
                <a:solidFill>
                  <a:srgbClr val="000000"/>
                </a:solidFill>
              </a:rPr>
              <a:t>but </a:t>
            </a:r>
            <a:r>
              <a:rPr lang="en-GB" dirty="0">
                <a:solidFill>
                  <a:srgbClr val="000000"/>
                </a:solidFill>
              </a:rPr>
              <a:t>he didn’t respect Cain and his offering. Cain was very angry, and the expression on his face fell. </a:t>
            </a:r>
            <a:r>
              <a:rPr lang="en-GB" b="1" dirty="0" smtClean="0">
                <a:solidFill>
                  <a:srgbClr val="000000"/>
                </a:solidFill>
              </a:rPr>
              <a:t>Yahweh </a:t>
            </a:r>
            <a:r>
              <a:rPr lang="en-GB" b="1" dirty="0">
                <a:solidFill>
                  <a:srgbClr val="000000"/>
                </a:solidFill>
              </a:rPr>
              <a:t>said to Cain, “Why are you angry? </a:t>
            </a:r>
            <a:r>
              <a:rPr lang="en-GB" dirty="0">
                <a:solidFill>
                  <a:srgbClr val="000000"/>
                </a:solidFill>
              </a:rPr>
              <a:t>Why has the expression of your face fallen</a:t>
            </a:r>
            <a:r>
              <a:rPr lang="en-GB" dirty="0" smtClean="0">
                <a:solidFill>
                  <a:srgbClr val="000000"/>
                </a:solidFill>
              </a:rPr>
              <a:t>? </a:t>
            </a:r>
            <a:r>
              <a:rPr lang="en-GB" b="1" baseline="30000" dirty="0">
                <a:solidFill>
                  <a:srgbClr val="000000"/>
                </a:solidFill>
              </a:rPr>
              <a:t> </a:t>
            </a:r>
            <a:r>
              <a:rPr lang="en-GB" dirty="0">
                <a:solidFill>
                  <a:srgbClr val="000000"/>
                </a:solidFill>
              </a:rPr>
              <a:t>If you do well, won’t it be lifted up? </a:t>
            </a:r>
            <a:r>
              <a:rPr lang="en-GB" b="1" dirty="0">
                <a:solidFill>
                  <a:srgbClr val="000000"/>
                </a:solidFill>
              </a:rPr>
              <a:t>If you don’t do well, sin crouches at the door</a:t>
            </a:r>
            <a:r>
              <a:rPr lang="en-GB" dirty="0">
                <a:solidFill>
                  <a:srgbClr val="000000"/>
                </a:solidFill>
              </a:rPr>
              <a:t>. Its desire is for you, but you are to rule over it</a:t>
            </a:r>
            <a:r>
              <a:rPr lang="en-GB" dirty="0" smtClean="0">
                <a:solidFill>
                  <a:srgbClr val="000000"/>
                </a:solidFill>
              </a:rPr>
              <a:t>.” Cain </a:t>
            </a:r>
            <a:r>
              <a:rPr lang="en-GB" dirty="0">
                <a:solidFill>
                  <a:srgbClr val="000000"/>
                </a:solidFill>
              </a:rPr>
              <a:t>said to Abel, his brother, “Let’s go into the field.” While they were in the field, </a:t>
            </a:r>
            <a:r>
              <a:rPr lang="en-GB" b="1" dirty="0">
                <a:solidFill>
                  <a:srgbClr val="000000"/>
                </a:solidFill>
              </a:rPr>
              <a:t>Cain rose up against Abel, his brother, and killed him</a:t>
            </a:r>
            <a:r>
              <a:rPr lang="en-GB" dirty="0" smtClean="0">
                <a:solidFill>
                  <a:srgbClr val="000000"/>
                </a:solidFill>
              </a:rPr>
              <a:t>. Gen. 4: 1-8</a:t>
            </a:r>
            <a:endParaRPr lang="en-GB" dirty="0"/>
          </a:p>
        </p:txBody>
      </p:sp>
      <p:sp>
        <p:nvSpPr>
          <p:cNvPr id="4" name="Rectangle 3"/>
          <p:cNvSpPr/>
          <p:nvPr/>
        </p:nvSpPr>
        <p:spPr>
          <a:xfrm>
            <a:off x="449179" y="3945904"/>
            <a:ext cx="8566484" cy="738664"/>
          </a:xfrm>
          <a:prstGeom prst="rect">
            <a:avLst/>
          </a:prstGeom>
        </p:spPr>
        <p:txBody>
          <a:bodyPr wrap="square">
            <a:spAutoFit/>
          </a:bodyPr>
          <a:lstStyle/>
          <a:p>
            <a:r>
              <a:rPr lang="en-GB" sz="2000" b="1" dirty="0" smtClean="0">
                <a:solidFill>
                  <a:srgbClr val="000000"/>
                </a:solidFill>
              </a:rPr>
              <a:t>Adam … became </a:t>
            </a:r>
            <a:r>
              <a:rPr lang="en-GB" sz="2000" b="1" dirty="0">
                <a:solidFill>
                  <a:srgbClr val="000000"/>
                </a:solidFill>
              </a:rPr>
              <a:t>the father of </a:t>
            </a:r>
            <a:r>
              <a:rPr lang="en-GB" sz="2400" b="1" dirty="0">
                <a:solidFill>
                  <a:srgbClr val="000000"/>
                </a:solidFill>
              </a:rPr>
              <a:t>a son in his own likeness, after his image</a:t>
            </a:r>
            <a:r>
              <a:rPr lang="en-GB" dirty="0">
                <a:solidFill>
                  <a:srgbClr val="000000"/>
                </a:solidFill>
              </a:rPr>
              <a:t>, and named him Seth. </a:t>
            </a:r>
            <a:r>
              <a:rPr lang="en-GB" dirty="0" smtClean="0">
                <a:solidFill>
                  <a:srgbClr val="000000"/>
                </a:solidFill>
              </a:rPr>
              <a:t>Gen. 5: 3</a:t>
            </a:r>
            <a:endParaRPr lang="en-GB" dirty="0"/>
          </a:p>
        </p:txBody>
      </p:sp>
      <p:sp>
        <p:nvSpPr>
          <p:cNvPr id="5" name="Rectangle 4"/>
          <p:cNvSpPr/>
          <p:nvPr/>
        </p:nvSpPr>
        <p:spPr>
          <a:xfrm>
            <a:off x="449179" y="4785973"/>
            <a:ext cx="8502316" cy="1200329"/>
          </a:xfrm>
          <a:prstGeom prst="rect">
            <a:avLst/>
          </a:prstGeom>
        </p:spPr>
        <p:txBody>
          <a:bodyPr wrap="square">
            <a:spAutoFit/>
          </a:bodyPr>
          <a:lstStyle/>
          <a:p>
            <a:r>
              <a:rPr lang="en-GB" sz="2400" b="1" dirty="0">
                <a:solidFill>
                  <a:srgbClr val="000000"/>
                </a:solidFill>
              </a:rPr>
              <a:t>Yahweh saw that the wickedness of man was great in the earth, and that every imagination of the thoughts of man’s heart was continually only evil</a:t>
            </a:r>
            <a:r>
              <a:rPr lang="en-GB" sz="2400" b="1" dirty="0" smtClean="0">
                <a:solidFill>
                  <a:srgbClr val="000000"/>
                </a:solidFill>
              </a:rPr>
              <a:t>. </a:t>
            </a:r>
            <a:r>
              <a:rPr lang="en-GB" sz="2400" dirty="0" smtClean="0">
                <a:solidFill>
                  <a:srgbClr val="000000"/>
                </a:solidFill>
              </a:rPr>
              <a:t>Gen. 6: 5</a:t>
            </a:r>
            <a:endParaRPr lang="en-GB" sz="2400" dirty="0"/>
          </a:p>
        </p:txBody>
      </p:sp>
    </p:spTree>
    <p:extLst>
      <p:ext uri="{BB962C8B-B14F-4D97-AF65-F5344CB8AC3E}">
        <p14:creationId xmlns:p14="http://schemas.microsoft.com/office/powerpoint/2010/main" val="4193243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8514" y="428667"/>
            <a:ext cx="6911405" cy="523220"/>
          </a:xfrm>
          <a:prstGeom prst="rect">
            <a:avLst/>
          </a:prstGeom>
          <a:noFill/>
        </p:spPr>
        <p:txBody>
          <a:bodyPr wrap="square" rtlCol="0">
            <a:spAutoFit/>
          </a:bodyPr>
          <a:lstStyle/>
          <a:p>
            <a:r>
              <a:rPr lang="en-GB" sz="2800" b="1" dirty="0" smtClean="0"/>
              <a:t>Absalom was in the likeness of Adam</a:t>
            </a:r>
            <a:endParaRPr lang="en-GB" sz="2800" b="1" dirty="0"/>
          </a:p>
        </p:txBody>
      </p:sp>
      <p:sp>
        <p:nvSpPr>
          <p:cNvPr id="3" name="Rectangle 2"/>
          <p:cNvSpPr/>
          <p:nvPr/>
        </p:nvSpPr>
        <p:spPr>
          <a:xfrm>
            <a:off x="289034" y="2256117"/>
            <a:ext cx="8697310" cy="1200329"/>
          </a:xfrm>
          <a:prstGeom prst="rect">
            <a:avLst/>
          </a:prstGeom>
        </p:spPr>
        <p:txBody>
          <a:bodyPr wrap="square">
            <a:spAutoFit/>
          </a:bodyPr>
          <a:lstStyle/>
          <a:p>
            <a:pPr lvl="0"/>
            <a:r>
              <a:rPr lang="en-GB" sz="2400" dirty="0">
                <a:solidFill>
                  <a:srgbClr val="000000"/>
                </a:solidFill>
              </a:rPr>
              <a:t>… [people] who exchanged the truth of God for a lie, and </a:t>
            </a:r>
            <a:r>
              <a:rPr lang="en-GB" sz="2400" b="1" dirty="0">
                <a:solidFill>
                  <a:srgbClr val="000000"/>
                </a:solidFill>
              </a:rPr>
              <a:t>worshiped and served the creature rather than the Creator</a:t>
            </a:r>
            <a:r>
              <a:rPr lang="en-GB" sz="2400" dirty="0">
                <a:solidFill>
                  <a:srgbClr val="000000"/>
                </a:solidFill>
              </a:rPr>
              <a:t>, who is blessed forever. Rom. 1:25</a:t>
            </a:r>
            <a:endParaRPr lang="en-GB" sz="2400" dirty="0">
              <a:solidFill>
                <a:prstClr val="black"/>
              </a:solidFill>
            </a:endParaRPr>
          </a:p>
        </p:txBody>
      </p:sp>
      <p:sp>
        <p:nvSpPr>
          <p:cNvPr id="4" name="TextBox 3"/>
          <p:cNvSpPr txBox="1"/>
          <p:nvPr/>
        </p:nvSpPr>
        <p:spPr>
          <a:xfrm>
            <a:off x="1207277" y="1316406"/>
            <a:ext cx="6301853" cy="523220"/>
          </a:xfrm>
          <a:prstGeom prst="rect">
            <a:avLst/>
          </a:prstGeom>
          <a:noFill/>
        </p:spPr>
        <p:txBody>
          <a:bodyPr wrap="none" rtlCol="0">
            <a:spAutoFit/>
          </a:bodyPr>
          <a:lstStyle/>
          <a:p>
            <a:r>
              <a:rPr lang="en-GB" sz="2800" b="1" dirty="0" smtClean="0"/>
              <a:t>This is also true of the whole human race</a:t>
            </a:r>
            <a:endParaRPr lang="en-GB" sz="2800" b="1" dirty="0"/>
          </a:p>
        </p:txBody>
      </p:sp>
      <p:sp>
        <p:nvSpPr>
          <p:cNvPr id="5" name="TextBox 4"/>
          <p:cNvSpPr txBox="1"/>
          <p:nvPr/>
        </p:nvSpPr>
        <p:spPr>
          <a:xfrm>
            <a:off x="1720679" y="3662264"/>
            <a:ext cx="4400435" cy="523220"/>
          </a:xfrm>
          <a:prstGeom prst="rect">
            <a:avLst/>
          </a:prstGeom>
          <a:noFill/>
        </p:spPr>
        <p:txBody>
          <a:bodyPr wrap="none" rtlCol="0">
            <a:spAutoFit/>
          </a:bodyPr>
          <a:lstStyle/>
          <a:p>
            <a:r>
              <a:rPr lang="en-GB" sz="2800" b="1" dirty="0" smtClean="0"/>
              <a:t>Idolatry is the basis of all sin</a:t>
            </a:r>
            <a:endParaRPr lang="en-GB" sz="2800" b="1" dirty="0"/>
          </a:p>
        </p:txBody>
      </p:sp>
      <p:sp>
        <p:nvSpPr>
          <p:cNvPr id="6" name="Rectangle 5"/>
          <p:cNvSpPr/>
          <p:nvPr/>
        </p:nvSpPr>
        <p:spPr>
          <a:xfrm>
            <a:off x="623953" y="4465467"/>
            <a:ext cx="9028386" cy="1569660"/>
          </a:xfrm>
          <a:prstGeom prst="rect">
            <a:avLst/>
          </a:prstGeom>
        </p:spPr>
        <p:txBody>
          <a:bodyPr wrap="square">
            <a:spAutoFit/>
          </a:bodyPr>
          <a:lstStyle/>
          <a:p>
            <a:r>
              <a:rPr lang="en-GB" sz="2400" dirty="0">
                <a:solidFill>
                  <a:srgbClr val="000000"/>
                </a:solidFill>
              </a:rPr>
              <a:t>For I know my </a:t>
            </a:r>
            <a:r>
              <a:rPr lang="en-GB" sz="2400" dirty="0" smtClean="0">
                <a:solidFill>
                  <a:srgbClr val="000000"/>
                </a:solidFill>
              </a:rPr>
              <a:t>transgressions.</a:t>
            </a:r>
            <a:r>
              <a:rPr lang="en-GB" sz="2400" dirty="0" smtClean="0"/>
              <a:t> </a:t>
            </a:r>
            <a:r>
              <a:rPr lang="en-GB" sz="2400" dirty="0" smtClean="0">
                <a:solidFill>
                  <a:srgbClr val="000000"/>
                </a:solidFill>
              </a:rPr>
              <a:t>My </a:t>
            </a:r>
            <a:r>
              <a:rPr lang="en-GB" sz="2400" dirty="0">
                <a:solidFill>
                  <a:srgbClr val="000000"/>
                </a:solidFill>
              </a:rPr>
              <a:t>sin is constantly before </a:t>
            </a:r>
            <a:r>
              <a:rPr lang="en-GB" sz="2400" dirty="0" smtClean="0">
                <a:solidFill>
                  <a:srgbClr val="000000"/>
                </a:solidFill>
              </a:rPr>
              <a:t>me.</a:t>
            </a:r>
            <a:r>
              <a:rPr lang="en-GB" sz="2400" dirty="0" smtClean="0"/>
              <a:t> </a:t>
            </a:r>
            <a:r>
              <a:rPr lang="en-GB" sz="2400" b="1" dirty="0" smtClean="0">
                <a:solidFill>
                  <a:srgbClr val="000000"/>
                </a:solidFill>
              </a:rPr>
              <a:t>Against </a:t>
            </a:r>
            <a:r>
              <a:rPr lang="en-GB" sz="2400" b="1" dirty="0">
                <a:solidFill>
                  <a:srgbClr val="000000"/>
                </a:solidFill>
              </a:rPr>
              <a:t>you, and you only, I have </a:t>
            </a:r>
            <a:r>
              <a:rPr lang="en-GB" sz="2400" b="1" dirty="0" smtClean="0">
                <a:solidFill>
                  <a:srgbClr val="000000"/>
                </a:solidFill>
              </a:rPr>
              <a:t>sinned,</a:t>
            </a:r>
            <a:r>
              <a:rPr lang="en-GB" sz="2400" b="1" dirty="0" smtClean="0"/>
              <a:t> </a:t>
            </a:r>
            <a:r>
              <a:rPr lang="en-GB" sz="2400" b="1" dirty="0" smtClean="0">
                <a:solidFill>
                  <a:srgbClr val="000000"/>
                </a:solidFill>
              </a:rPr>
              <a:t>and </a:t>
            </a:r>
            <a:r>
              <a:rPr lang="en-GB" sz="2400" b="1" dirty="0">
                <a:solidFill>
                  <a:srgbClr val="000000"/>
                </a:solidFill>
              </a:rPr>
              <a:t>done that which is evil in your </a:t>
            </a:r>
            <a:r>
              <a:rPr lang="en-GB" sz="2400" b="1" dirty="0" smtClean="0">
                <a:solidFill>
                  <a:srgbClr val="000000"/>
                </a:solidFill>
              </a:rPr>
              <a:t>sight,</a:t>
            </a:r>
            <a:r>
              <a:rPr lang="en-GB" sz="2400" b="1" dirty="0" smtClean="0"/>
              <a:t> </a:t>
            </a:r>
            <a:r>
              <a:rPr lang="en-GB" sz="2400" b="1" dirty="0" smtClean="0">
                <a:solidFill>
                  <a:srgbClr val="000000"/>
                </a:solidFill>
              </a:rPr>
              <a:t>so </a:t>
            </a:r>
            <a:r>
              <a:rPr lang="en-GB" sz="2400" b="1" dirty="0">
                <a:solidFill>
                  <a:srgbClr val="000000"/>
                </a:solidFill>
              </a:rPr>
              <a:t>you may be proved right when you </a:t>
            </a:r>
            <a:r>
              <a:rPr lang="en-GB" sz="2400" b="1" dirty="0" smtClean="0">
                <a:solidFill>
                  <a:srgbClr val="000000"/>
                </a:solidFill>
              </a:rPr>
              <a:t>speak,</a:t>
            </a:r>
            <a:r>
              <a:rPr lang="en-GB" sz="2400" b="1" dirty="0" smtClean="0"/>
              <a:t> </a:t>
            </a:r>
            <a:r>
              <a:rPr lang="en-GB" sz="2400" b="1" dirty="0" smtClean="0">
                <a:solidFill>
                  <a:srgbClr val="000000"/>
                </a:solidFill>
              </a:rPr>
              <a:t>and </a:t>
            </a:r>
            <a:r>
              <a:rPr lang="en-GB" sz="2400" b="1" dirty="0">
                <a:solidFill>
                  <a:srgbClr val="000000"/>
                </a:solidFill>
              </a:rPr>
              <a:t>justified when you judge</a:t>
            </a:r>
            <a:r>
              <a:rPr lang="en-GB" sz="2400" b="1" dirty="0" smtClean="0">
                <a:solidFill>
                  <a:srgbClr val="000000"/>
                </a:solidFill>
              </a:rPr>
              <a:t>.</a:t>
            </a:r>
            <a:r>
              <a:rPr lang="en-GB" sz="2400" dirty="0" smtClean="0">
                <a:solidFill>
                  <a:srgbClr val="000000"/>
                </a:solidFill>
              </a:rPr>
              <a:t> Psalm 51:3-4</a:t>
            </a:r>
            <a:endParaRPr lang="en-GB" sz="2400" dirty="0"/>
          </a:p>
        </p:txBody>
      </p:sp>
    </p:spTree>
    <p:extLst>
      <p:ext uri="{BB962C8B-B14F-4D97-AF65-F5344CB8AC3E}">
        <p14:creationId xmlns:p14="http://schemas.microsoft.com/office/powerpoint/2010/main" val="547009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0262" y="472965"/>
            <a:ext cx="7856510" cy="523220"/>
          </a:xfrm>
          <a:prstGeom prst="rect">
            <a:avLst/>
          </a:prstGeom>
          <a:noFill/>
        </p:spPr>
        <p:txBody>
          <a:bodyPr wrap="none" rtlCol="0">
            <a:spAutoFit/>
          </a:bodyPr>
          <a:lstStyle/>
          <a:p>
            <a:r>
              <a:rPr lang="en-GB" sz="2800" b="1" dirty="0" smtClean="0"/>
              <a:t>Awaiting the coming of the Second Man/Last Adam</a:t>
            </a:r>
            <a:endParaRPr lang="en-GB" sz="2800" b="1" dirty="0"/>
          </a:p>
        </p:txBody>
      </p:sp>
      <p:sp>
        <p:nvSpPr>
          <p:cNvPr id="3" name="Rectangle 2"/>
          <p:cNvSpPr/>
          <p:nvPr/>
        </p:nvSpPr>
        <p:spPr>
          <a:xfrm>
            <a:off x="520261" y="1272625"/>
            <a:ext cx="8245367" cy="1015663"/>
          </a:xfrm>
          <a:prstGeom prst="rect">
            <a:avLst/>
          </a:prstGeom>
        </p:spPr>
        <p:txBody>
          <a:bodyPr wrap="square">
            <a:spAutoFit/>
          </a:bodyPr>
          <a:lstStyle/>
          <a:p>
            <a:r>
              <a:rPr lang="en-GB" sz="2000" dirty="0" smtClean="0">
                <a:solidFill>
                  <a:srgbClr val="000000"/>
                </a:solidFill>
                <a:latin typeface="system-ui"/>
              </a:rPr>
              <a:t> </a:t>
            </a:r>
            <a:r>
              <a:rPr lang="en-GB" sz="2000" dirty="0" smtClean="0">
                <a:solidFill>
                  <a:srgbClr val="000000"/>
                </a:solidFill>
              </a:rPr>
              <a:t>“</a:t>
            </a:r>
            <a:r>
              <a:rPr lang="en-GB" sz="2000" dirty="0">
                <a:solidFill>
                  <a:srgbClr val="000000"/>
                </a:solidFill>
              </a:rPr>
              <a:t>Because you have done </a:t>
            </a:r>
            <a:r>
              <a:rPr lang="en-GB" sz="2000" dirty="0" smtClean="0">
                <a:solidFill>
                  <a:srgbClr val="000000"/>
                </a:solidFill>
              </a:rPr>
              <a:t>this, you </a:t>
            </a:r>
            <a:r>
              <a:rPr lang="en-GB" sz="2000" dirty="0">
                <a:solidFill>
                  <a:srgbClr val="000000"/>
                </a:solidFill>
              </a:rPr>
              <a:t>are cursed </a:t>
            </a:r>
            <a:r>
              <a:rPr lang="en-GB" sz="2000" dirty="0" smtClean="0">
                <a:solidFill>
                  <a:srgbClr val="000000"/>
                </a:solidFill>
              </a:rPr>
              <a:t> ….</a:t>
            </a:r>
            <a:r>
              <a:rPr lang="en-GB" sz="2000" b="1" baseline="30000" dirty="0" smtClean="0">
                <a:solidFill>
                  <a:srgbClr val="000000"/>
                </a:solidFill>
              </a:rPr>
              <a:t> </a:t>
            </a:r>
            <a:r>
              <a:rPr lang="en-GB" sz="2000" b="1" baseline="30000" dirty="0">
                <a:solidFill>
                  <a:srgbClr val="000000"/>
                </a:solidFill>
              </a:rPr>
              <a:t> </a:t>
            </a:r>
            <a:r>
              <a:rPr lang="en-GB" sz="2000" b="1" dirty="0">
                <a:solidFill>
                  <a:srgbClr val="000000"/>
                </a:solidFill>
              </a:rPr>
              <a:t>I will put hostility </a:t>
            </a:r>
            <a:r>
              <a:rPr lang="en-GB" sz="2000" dirty="0">
                <a:solidFill>
                  <a:srgbClr val="000000"/>
                </a:solidFill>
              </a:rPr>
              <a:t>between you and the </a:t>
            </a:r>
            <a:r>
              <a:rPr lang="en-GB" sz="2000" dirty="0" smtClean="0">
                <a:solidFill>
                  <a:srgbClr val="000000"/>
                </a:solidFill>
              </a:rPr>
              <a:t>woman, and </a:t>
            </a:r>
            <a:r>
              <a:rPr lang="en-GB" sz="2000" b="1" dirty="0">
                <a:solidFill>
                  <a:srgbClr val="000000"/>
                </a:solidFill>
              </a:rPr>
              <a:t>between your </a:t>
            </a:r>
            <a:r>
              <a:rPr lang="en-GB" sz="2000" b="1" dirty="0" smtClean="0">
                <a:solidFill>
                  <a:srgbClr val="000000"/>
                </a:solidFill>
              </a:rPr>
              <a:t>offspring [seed] </a:t>
            </a:r>
            <a:r>
              <a:rPr lang="en-GB" sz="2000" b="1" dirty="0">
                <a:solidFill>
                  <a:srgbClr val="000000"/>
                </a:solidFill>
              </a:rPr>
              <a:t>and her </a:t>
            </a:r>
            <a:r>
              <a:rPr lang="en-GB" sz="2000" b="1" dirty="0" smtClean="0">
                <a:solidFill>
                  <a:srgbClr val="000000"/>
                </a:solidFill>
              </a:rPr>
              <a:t>offspring [seed]. He </a:t>
            </a:r>
            <a:r>
              <a:rPr lang="en-GB" sz="2000" b="1" dirty="0">
                <a:solidFill>
                  <a:srgbClr val="000000"/>
                </a:solidFill>
              </a:rPr>
              <a:t>will bruise your </a:t>
            </a:r>
            <a:r>
              <a:rPr lang="en-GB" sz="2000" b="1" dirty="0" smtClean="0">
                <a:solidFill>
                  <a:srgbClr val="000000"/>
                </a:solidFill>
              </a:rPr>
              <a:t>head, and </a:t>
            </a:r>
            <a:r>
              <a:rPr lang="en-GB" sz="2000" b="1" dirty="0">
                <a:solidFill>
                  <a:srgbClr val="000000"/>
                </a:solidFill>
              </a:rPr>
              <a:t>you will bruise his heel</a:t>
            </a:r>
            <a:r>
              <a:rPr lang="en-GB" sz="2000" b="1" dirty="0" smtClean="0">
                <a:solidFill>
                  <a:srgbClr val="000000"/>
                </a:solidFill>
              </a:rPr>
              <a:t>.” </a:t>
            </a:r>
            <a:r>
              <a:rPr lang="en-GB" sz="2000" dirty="0" smtClean="0">
                <a:solidFill>
                  <a:srgbClr val="000000"/>
                </a:solidFill>
              </a:rPr>
              <a:t>Gen. 3:14-15</a:t>
            </a:r>
            <a:endParaRPr lang="en-GB" sz="2000" b="0" i="0" dirty="0">
              <a:solidFill>
                <a:srgbClr val="000000"/>
              </a:solidFill>
              <a:effectLst/>
            </a:endParaRPr>
          </a:p>
        </p:txBody>
      </p:sp>
      <p:sp>
        <p:nvSpPr>
          <p:cNvPr id="4" name="Rectangle 3"/>
          <p:cNvSpPr/>
          <p:nvPr/>
        </p:nvSpPr>
        <p:spPr>
          <a:xfrm>
            <a:off x="651640" y="2872504"/>
            <a:ext cx="8350469" cy="707886"/>
          </a:xfrm>
          <a:prstGeom prst="rect">
            <a:avLst/>
          </a:prstGeom>
        </p:spPr>
        <p:txBody>
          <a:bodyPr wrap="square">
            <a:spAutoFit/>
          </a:bodyPr>
          <a:lstStyle/>
          <a:p>
            <a:r>
              <a:rPr lang="en-GB" sz="2000" b="1" baseline="30000" dirty="0">
                <a:solidFill>
                  <a:srgbClr val="000000"/>
                </a:solidFill>
                <a:latin typeface="system-ui"/>
              </a:rPr>
              <a:t> </a:t>
            </a:r>
            <a:r>
              <a:rPr lang="en-GB" sz="2000" dirty="0">
                <a:solidFill>
                  <a:srgbClr val="000000"/>
                </a:solidFill>
              </a:rPr>
              <a:t>For as through the </a:t>
            </a:r>
            <a:r>
              <a:rPr lang="en-GB" sz="2000" b="1" dirty="0">
                <a:solidFill>
                  <a:srgbClr val="000000"/>
                </a:solidFill>
              </a:rPr>
              <a:t>one man’s disobedience </a:t>
            </a:r>
            <a:r>
              <a:rPr lang="en-GB" sz="2000" dirty="0">
                <a:solidFill>
                  <a:srgbClr val="000000"/>
                </a:solidFill>
              </a:rPr>
              <a:t>many were made sinners, even so through </a:t>
            </a:r>
            <a:r>
              <a:rPr lang="en-GB" sz="2000" b="1" dirty="0">
                <a:solidFill>
                  <a:srgbClr val="000000"/>
                </a:solidFill>
              </a:rPr>
              <a:t>the obedience of the one</a:t>
            </a:r>
            <a:r>
              <a:rPr lang="en-GB" sz="2000" dirty="0">
                <a:solidFill>
                  <a:srgbClr val="000000"/>
                </a:solidFill>
              </a:rPr>
              <a:t>, many will be made righteous</a:t>
            </a:r>
            <a:r>
              <a:rPr lang="en-GB" sz="2000" dirty="0" smtClean="0">
                <a:solidFill>
                  <a:srgbClr val="000000"/>
                </a:solidFill>
              </a:rPr>
              <a:t>. Rom. 5:19</a:t>
            </a:r>
            <a:endParaRPr lang="en-GB" sz="2000" dirty="0"/>
          </a:p>
        </p:txBody>
      </p:sp>
      <p:sp>
        <p:nvSpPr>
          <p:cNvPr id="5" name="Rectangle 4"/>
          <p:cNvSpPr/>
          <p:nvPr/>
        </p:nvSpPr>
        <p:spPr>
          <a:xfrm>
            <a:off x="520261" y="4164607"/>
            <a:ext cx="8986346" cy="1015663"/>
          </a:xfrm>
          <a:prstGeom prst="rect">
            <a:avLst/>
          </a:prstGeom>
        </p:spPr>
        <p:txBody>
          <a:bodyPr wrap="square">
            <a:spAutoFit/>
          </a:bodyPr>
          <a:lstStyle/>
          <a:p>
            <a:r>
              <a:rPr lang="en-GB" dirty="0">
                <a:solidFill>
                  <a:srgbClr val="000000"/>
                </a:solidFill>
                <a:latin typeface="system-ui"/>
              </a:rPr>
              <a:t> </a:t>
            </a:r>
            <a:r>
              <a:rPr lang="en-GB" sz="2000" dirty="0">
                <a:solidFill>
                  <a:srgbClr val="000000"/>
                </a:solidFill>
              </a:rPr>
              <a:t>“</a:t>
            </a:r>
            <a:r>
              <a:rPr lang="en-GB" sz="2000" b="1" dirty="0">
                <a:solidFill>
                  <a:srgbClr val="000000"/>
                </a:solidFill>
              </a:rPr>
              <a:t>The first man, Adam</a:t>
            </a:r>
            <a:r>
              <a:rPr lang="en-GB" sz="2000" dirty="0">
                <a:solidFill>
                  <a:srgbClr val="000000"/>
                </a:solidFill>
              </a:rPr>
              <a:t>, became a living soul.” </a:t>
            </a:r>
            <a:r>
              <a:rPr lang="en-GB" sz="2000" b="1" dirty="0" smtClean="0">
                <a:solidFill>
                  <a:srgbClr val="000000"/>
                </a:solidFill>
              </a:rPr>
              <a:t>The </a:t>
            </a:r>
            <a:r>
              <a:rPr lang="en-GB" sz="2000" b="1" dirty="0">
                <a:solidFill>
                  <a:srgbClr val="000000"/>
                </a:solidFill>
              </a:rPr>
              <a:t>last Adam </a:t>
            </a:r>
            <a:r>
              <a:rPr lang="en-GB" sz="2000" dirty="0">
                <a:solidFill>
                  <a:srgbClr val="000000"/>
                </a:solidFill>
              </a:rPr>
              <a:t>became a life-giving </a:t>
            </a:r>
            <a:r>
              <a:rPr lang="en-GB" sz="2000" dirty="0" smtClean="0">
                <a:solidFill>
                  <a:srgbClr val="000000"/>
                </a:solidFill>
              </a:rPr>
              <a:t>spirit …. </a:t>
            </a:r>
            <a:r>
              <a:rPr lang="en-GB" sz="2000" b="1" dirty="0" smtClean="0">
                <a:solidFill>
                  <a:srgbClr val="000000"/>
                </a:solidFill>
              </a:rPr>
              <a:t>The </a:t>
            </a:r>
            <a:r>
              <a:rPr lang="en-GB" sz="2000" b="1" dirty="0">
                <a:solidFill>
                  <a:srgbClr val="000000"/>
                </a:solidFill>
              </a:rPr>
              <a:t>first man </a:t>
            </a:r>
            <a:r>
              <a:rPr lang="en-GB" sz="2000" dirty="0">
                <a:solidFill>
                  <a:srgbClr val="000000"/>
                </a:solidFill>
              </a:rPr>
              <a:t>is of the earth, made of dust. </a:t>
            </a:r>
            <a:r>
              <a:rPr lang="en-GB" sz="2000" b="1" dirty="0">
                <a:solidFill>
                  <a:srgbClr val="000000"/>
                </a:solidFill>
              </a:rPr>
              <a:t>The second man </a:t>
            </a:r>
            <a:r>
              <a:rPr lang="en-GB" sz="2000" dirty="0">
                <a:solidFill>
                  <a:srgbClr val="000000"/>
                </a:solidFill>
              </a:rPr>
              <a:t>is the Lord from heaven</a:t>
            </a:r>
            <a:r>
              <a:rPr lang="en-GB" sz="2000" dirty="0" smtClean="0">
                <a:solidFill>
                  <a:srgbClr val="000000"/>
                </a:solidFill>
              </a:rPr>
              <a:t>. 1Cor. 15:45-47</a:t>
            </a:r>
            <a:endParaRPr lang="en-GB" sz="2000" dirty="0"/>
          </a:p>
        </p:txBody>
      </p:sp>
      <p:sp>
        <p:nvSpPr>
          <p:cNvPr id="6" name="TextBox 5"/>
          <p:cNvSpPr txBox="1"/>
          <p:nvPr/>
        </p:nvSpPr>
        <p:spPr>
          <a:xfrm>
            <a:off x="651640" y="5612524"/>
            <a:ext cx="8854967" cy="830997"/>
          </a:xfrm>
          <a:prstGeom prst="rect">
            <a:avLst/>
          </a:prstGeom>
          <a:noFill/>
        </p:spPr>
        <p:txBody>
          <a:bodyPr wrap="square" rtlCol="0">
            <a:spAutoFit/>
          </a:bodyPr>
          <a:lstStyle/>
          <a:p>
            <a:pPr algn="ctr"/>
            <a:r>
              <a:rPr lang="en-GB" sz="2400" b="1" dirty="0" smtClean="0"/>
              <a:t>Jesus is the Son of Man</a:t>
            </a:r>
          </a:p>
          <a:p>
            <a:r>
              <a:rPr lang="en-GB" sz="2400" b="1" dirty="0" smtClean="0"/>
              <a:t>Redeeming mankind - Reigning from the cross – Restoring creation</a:t>
            </a:r>
            <a:endParaRPr lang="en-GB" sz="2400" b="1" dirty="0"/>
          </a:p>
        </p:txBody>
      </p:sp>
    </p:spTree>
    <p:extLst>
      <p:ext uri="{BB962C8B-B14F-4D97-AF65-F5344CB8AC3E}">
        <p14:creationId xmlns:p14="http://schemas.microsoft.com/office/powerpoint/2010/main" val="2011159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6511" y="392243"/>
            <a:ext cx="6157135" cy="523220"/>
          </a:xfrm>
          <a:prstGeom prst="rect">
            <a:avLst/>
          </a:prstGeom>
          <a:noFill/>
        </p:spPr>
        <p:txBody>
          <a:bodyPr wrap="none" rtlCol="0">
            <a:spAutoFit/>
          </a:bodyPr>
          <a:lstStyle/>
          <a:p>
            <a:r>
              <a:rPr lang="en-GB" sz="2800" b="1" dirty="0" smtClean="0"/>
              <a:t>1. God </a:t>
            </a:r>
            <a:r>
              <a:rPr lang="en-GB" sz="2800" b="1" dirty="0" smtClean="0"/>
              <a:t>wants to bring His children </a:t>
            </a:r>
            <a:r>
              <a:rPr lang="en-GB" sz="2800" b="1" dirty="0" smtClean="0"/>
              <a:t>home</a:t>
            </a:r>
            <a:endParaRPr lang="en-GB" sz="2800" b="1" dirty="0"/>
          </a:p>
        </p:txBody>
      </p:sp>
      <p:sp>
        <p:nvSpPr>
          <p:cNvPr id="3" name="TextBox 2"/>
          <p:cNvSpPr txBox="1"/>
          <p:nvPr/>
        </p:nvSpPr>
        <p:spPr>
          <a:xfrm>
            <a:off x="2029829" y="1101837"/>
            <a:ext cx="5642250" cy="461665"/>
          </a:xfrm>
          <a:prstGeom prst="rect">
            <a:avLst/>
          </a:prstGeom>
          <a:noFill/>
        </p:spPr>
        <p:txBody>
          <a:bodyPr wrap="none" rtlCol="0">
            <a:spAutoFit/>
          </a:bodyPr>
          <a:lstStyle/>
          <a:p>
            <a:r>
              <a:rPr lang="en-GB" sz="2400" b="1" dirty="0" smtClean="0"/>
              <a:t>Forgiveness is sublime but not simple          </a:t>
            </a:r>
            <a:endParaRPr lang="en-GB" sz="2400" b="1" dirty="0"/>
          </a:p>
        </p:txBody>
      </p:sp>
      <p:sp>
        <p:nvSpPr>
          <p:cNvPr id="4" name="Rectangle 3"/>
          <p:cNvSpPr/>
          <p:nvPr/>
        </p:nvSpPr>
        <p:spPr>
          <a:xfrm>
            <a:off x="452374" y="2022789"/>
            <a:ext cx="8797159" cy="1631216"/>
          </a:xfrm>
          <a:prstGeom prst="rect">
            <a:avLst/>
          </a:prstGeom>
        </p:spPr>
        <p:txBody>
          <a:bodyPr wrap="square">
            <a:spAutoFit/>
          </a:bodyPr>
          <a:lstStyle/>
          <a:p>
            <a:pPr marL="285750" indent="-285750">
              <a:buFont typeface="Arial" panose="020B0604020202020204" pitchFamily="34" charset="0"/>
              <a:buChar char="•"/>
            </a:pPr>
            <a:r>
              <a:rPr lang="en-GB" sz="2000" b="1" dirty="0" smtClean="0">
                <a:solidFill>
                  <a:srgbClr val="000000"/>
                </a:solidFill>
                <a:latin typeface="system-ui"/>
              </a:rPr>
              <a:t>God abounds in steadfast Love and Mercy</a:t>
            </a:r>
          </a:p>
          <a:p>
            <a:pPr marL="285750" indent="-285750">
              <a:buFont typeface="Arial" panose="020B0604020202020204" pitchFamily="34" charset="0"/>
              <a:buChar char="•"/>
            </a:pPr>
            <a:endParaRPr lang="en-GB" sz="2000" b="1" dirty="0">
              <a:solidFill>
                <a:srgbClr val="000000"/>
              </a:solidFill>
              <a:latin typeface="system-ui"/>
            </a:endParaRPr>
          </a:p>
          <a:p>
            <a:pPr marL="285750" indent="-285750">
              <a:buFont typeface="Arial" panose="020B0604020202020204" pitchFamily="34" charset="0"/>
              <a:buChar char="•"/>
            </a:pPr>
            <a:r>
              <a:rPr lang="en-GB" sz="2000" b="1" dirty="0" smtClean="0">
                <a:solidFill>
                  <a:srgbClr val="000000"/>
                </a:solidFill>
                <a:latin typeface="system-ui"/>
              </a:rPr>
              <a:t>God is Holy, Holy, Holy</a:t>
            </a:r>
          </a:p>
          <a:p>
            <a:pPr marL="285750" indent="-285750">
              <a:buFont typeface="Arial" panose="020B0604020202020204" pitchFamily="34" charset="0"/>
              <a:buChar char="•"/>
            </a:pPr>
            <a:endParaRPr lang="en-GB" sz="2000" b="1" dirty="0">
              <a:solidFill>
                <a:srgbClr val="000000"/>
              </a:solidFill>
              <a:latin typeface="system-ui"/>
            </a:endParaRPr>
          </a:p>
          <a:p>
            <a:pPr marL="285750" indent="-285750">
              <a:buFont typeface="Arial" panose="020B0604020202020204" pitchFamily="34" charset="0"/>
              <a:buChar char="•"/>
            </a:pPr>
            <a:r>
              <a:rPr lang="en-GB" sz="2000" b="1" dirty="0" smtClean="0">
                <a:solidFill>
                  <a:srgbClr val="000000"/>
                </a:solidFill>
                <a:latin typeface="system-ui"/>
              </a:rPr>
              <a:t>He is both our Father and our King</a:t>
            </a:r>
            <a:endParaRPr lang="en-GB" sz="2000" b="1" dirty="0"/>
          </a:p>
        </p:txBody>
      </p:sp>
      <p:sp>
        <p:nvSpPr>
          <p:cNvPr id="5" name="TextBox 4"/>
          <p:cNvSpPr txBox="1"/>
          <p:nvPr/>
        </p:nvSpPr>
        <p:spPr>
          <a:xfrm>
            <a:off x="664985" y="4045251"/>
            <a:ext cx="8056629" cy="830997"/>
          </a:xfrm>
          <a:prstGeom prst="rect">
            <a:avLst/>
          </a:prstGeom>
          <a:noFill/>
        </p:spPr>
        <p:txBody>
          <a:bodyPr wrap="none" rtlCol="0">
            <a:spAutoFit/>
          </a:bodyPr>
          <a:lstStyle/>
          <a:p>
            <a:pPr algn="ctr"/>
            <a:r>
              <a:rPr lang="en-GB" sz="2400" b="1" dirty="0" smtClean="0"/>
              <a:t>God’s actions flow from His eternal and unchangeable nature.</a:t>
            </a:r>
          </a:p>
          <a:p>
            <a:pPr algn="ctr"/>
            <a:r>
              <a:rPr lang="en-GB" sz="2400" b="1" dirty="0" smtClean="0"/>
              <a:t> He cannot contradict Himself. </a:t>
            </a:r>
            <a:endParaRPr lang="en-GB" sz="2400" b="1" dirty="0"/>
          </a:p>
        </p:txBody>
      </p:sp>
      <p:sp>
        <p:nvSpPr>
          <p:cNvPr id="6" name="Rectangle 5"/>
          <p:cNvSpPr/>
          <p:nvPr/>
        </p:nvSpPr>
        <p:spPr>
          <a:xfrm>
            <a:off x="664985" y="5248997"/>
            <a:ext cx="8936214" cy="1323439"/>
          </a:xfrm>
          <a:prstGeom prst="rect">
            <a:avLst/>
          </a:prstGeom>
        </p:spPr>
        <p:txBody>
          <a:bodyPr wrap="square">
            <a:spAutoFit/>
          </a:bodyPr>
          <a:lstStyle/>
          <a:p>
            <a:r>
              <a:rPr lang="en-GB" dirty="0">
                <a:solidFill>
                  <a:srgbClr val="000000"/>
                </a:solidFill>
                <a:latin typeface="system-ui"/>
              </a:rPr>
              <a:t> </a:t>
            </a:r>
            <a:r>
              <a:rPr lang="en-GB" sz="2000" dirty="0" smtClean="0">
                <a:solidFill>
                  <a:srgbClr val="000000"/>
                </a:solidFill>
                <a:latin typeface="system-ui"/>
              </a:rPr>
              <a:t>… </a:t>
            </a:r>
            <a:r>
              <a:rPr lang="en-GB" sz="2000" b="1" dirty="0" smtClean="0">
                <a:solidFill>
                  <a:srgbClr val="000000"/>
                </a:solidFill>
                <a:latin typeface="system-ui"/>
              </a:rPr>
              <a:t>Christ </a:t>
            </a:r>
            <a:r>
              <a:rPr lang="en-GB" sz="2000" b="1" dirty="0">
                <a:solidFill>
                  <a:srgbClr val="000000"/>
                </a:solidFill>
                <a:latin typeface="system-ui"/>
              </a:rPr>
              <a:t>Jesus</a:t>
            </a:r>
            <a:r>
              <a:rPr lang="en-GB" sz="2000" b="1" dirty="0" smtClean="0">
                <a:solidFill>
                  <a:srgbClr val="000000"/>
                </a:solidFill>
                <a:latin typeface="system-ui"/>
              </a:rPr>
              <a:t>,</a:t>
            </a:r>
            <a:r>
              <a:rPr lang="en-GB" sz="2000" b="1" baseline="30000" dirty="0">
                <a:solidFill>
                  <a:srgbClr val="000000"/>
                </a:solidFill>
                <a:latin typeface="system-ui"/>
              </a:rPr>
              <a:t> </a:t>
            </a:r>
            <a:r>
              <a:rPr lang="en-GB" sz="2000" b="1" dirty="0">
                <a:solidFill>
                  <a:srgbClr val="000000"/>
                </a:solidFill>
                <a:latin typeface="system-ui"/>
              </a:rPr>
              <a:t>whom God did set forth a </a:t>
            </a:r>
            <a:r>
              <a:rPr lang="en-GB" sz="2000" b="1" u="sng" dirty="0">
                <a:solidFill>
                  <a:srgbClr val="000000"/>
                </a:solidFill>
                <a:latin typeface="system-ui"/>
              </a:rPr>
              <a:t>mercy</a:t>
            </a:r>
            <a:r>
              <a:rPr lang="en-GB" sz="2000" b="1" dirty="0">
                <a:solidFill>
                  <a:srgbClr val="000000"/>
                </a:solidFill>
                <a:latin typeface="system-ui"/>
              </a:rPr>
              <a:t> </a:t>
            </a:r>
            <a:r>
              <a:rPr lang="en-GB" sz="2000" b="1" dirty="0" smtClean="0">
                <a:solidFill>
                  <a:srgbClr val="000000"/>
                </a:solidFill>
                <a:latin typeface="system-ui"/>
              </a:rPr>
              <a:t>seat [atonement], </a:t>
            </a:r>
            <a:r>
              <a:rPr lang="en-GB" sz="2000" b="1" dirty="0">
                <a:solidFill>
                  <a:srgbClr val="000000"/>
                </a:solidFill>
                <a:latin typeface="system-ui"/>
              </a:rPr>
              <a:t>through the faith in his </a:t>
            </a:r>
            <a:r>
              <a:rPr lang="en-GB" sz="2000" b="1" dirty="0" smtClean="0">
                <a:solidFill>
                  <a:srgbClr val="000000"/>
                </a:solidFill>
                <a:latin typeface="system-ui"/>
              </a:rPr>
              <a:t>blood … </a:t>
            </a:r>
            <a:r>
              <a:rPr lang="en-GB" sz="2000" b="1" baseline="30000" dirty="0">
                <a:solidFill>
                  <a:srgbClr val="000000"/>
                </a:solidFill>
                <a:latin typeface="system-ui"/>
              </a:rPr>
              <a:t> </a:t>
            </a:r>
            <a:r>
              <a:rPr lang="en-GB" sz="2000" b="1" dirty="0">
                <a:solidFill>
                  <a:srgbClr val="000000"/>
                </a:solidFill>
                <a:latin typeface="system-ui"/>
              </a:rPr>
              <a:t>for the shewing forth of His </a:t>
            </a:r>
            <a:r>
              <a:rPr lang="en-GB" sz="2000" b="1" u="sng" dirty="0">
                <a:solidFill>
                  <a:srgbClr val="000000"/>
                </a:solidFill>
                <a:latin typeface="system-ui"/>
              </a:rPr>
              <a:t>righteousness</a:t>
            </a:r>
            <a:r>
              <a:rPr lang="en-GB" sz="2000" b="1" dirty="0">
                <a:solidFill>
                  <a:srgbClr val="000000"/>
                </a:solidFill>
                <a:latin typeface="system-ui"/>
              </a:rPr>
              <a:t> in the present time, for His </a:t>
            </a:r>
            <a:r>
              <a:rPr lang="en-GB" sz="2000" b="1" u="sng" dirty="0">
                <a:solidFill>
                  <a:srgbClr val="000000"/>
                </a:solidFill>
                <a:latin typeface="system-ui"/>
              </a:rPr>
              <a:t>being righteous</a:t>
            </a:r>
            <a:r>
              <a:rPr lang="en-GB" sz="2000" b="1" dirty="0">
                <a:solidFill>
                  <a:srgbClr val="000000"/>
                </a:solidFill>
                <a:latin typeface="system-ui"/>
              </a:rPr>
              <a:t>, and </a:t>
            </a:r>
            <a:r>
              <a:rPr lang="en-GB" sz="2000" b="1" u="sng" dirty="0">
                <a:solidFill>
                  <a:srgbClr val="000000"/>
                </a:solidFill>
                <a:latin typeface="system-ui"/>
              </a:rPr>
              <a:t>declaring him righteous </a:t>
            </a:r>
            <a:r>
              <a:rPr lang="en-GB" sz="2000" b="1" dirty="0">
                <a:solidFill>
                  <a:srgbClr val="000000"/>
                </a:solidFill>
                <a:latin typeface="system-ui"/>
              </a:rPr>
              <a:t>who [is] of the faith of Jesus</a:t>
            </a:r>
            <a:r>
              <a:rPr lang="en-GB" sz="2000" b="1" dirty="0" smtClean="0">
                <a:solidFill>
                  <a:srgbClr val="000000"/>
                </a:solidFill>
                <a:latin typeface="system-ui"/>
              </a:rPr>
              <a:t>. </a:t>
            </a:r>
            <a:r>
              <a:rPr lang="en-GB" sz="2000" dirty="0" smtClean="0">
                <a:solidFill>
                  <a:srgbClr val="000000"/>
                </a:solidFill>
                <a:latin typeface="system-ui"/>
              </a:rPr>
              <a:t>Rom. 3: 24-26</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756202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4041" y="583325"/>
            <a:ext cx="7789248" cy="523220"/>
          </a:xfrm>
          <a:prstGeom prst="rect">
            <a:avLst/>
          </a:prstGeom>
          <a:noFill/>
        </p:spPr>
        <p:txBody>
          <a:bodyPr wrap="none" rtlCol="0">
            <a:spAutoFit/>
          </a:bodyPr>
          <a:lstStyle/>
          <a:p>
            <a:r>
              <a:rPr lang="en-GB" sz="2800" b="1" dirty="0" smtClean="0"/>
              <a:t>2. God has devised a way in righteousness and love</a:t>
            </a:r>
            <a:endParaRPr lang="en-GB" sz="2800" b="1" dirty="0"/>
          </a:p>
        </p:txBody>
      </p:sp>
      <p:sp>
        <p:nvSpPr>
          <p:cNvPr id="3" name="Rectangle 2"/>
          <p:cNvSpPr/>
          <p:nvPr/>
        </p:nvSpPr>
        <p:spPr>
          <a:xfrm>
            <a:off x="529389" y="3596170"/>
            <a:ext cx="7956884" cy="1754326"/>
          </a:xfrm>
          <a:prstGeom prst="rect">
            <a:avLst/>
          </a:prstGeom>
        </p:spPr>
        <p:txBody>
          <a:bodyPr wrap="square">
            <a:spAutoFit/>
          </a:bodyPr>
          <a:lstStyle/>
          <a:p>
            <a:r>
              <a:rPr lang="en-GB" dirty="0" smtClean="0">
                <a:solidFill>
                  <a:srgbClr val="000000"/>
                </a:solidFill>
              </a:rPr>
              <a:t>… all </a:t>
            </a:r>
            <a:r>
              <a:rPr lang="en-GB" dirty="0">
                <a:solidFill>
                  <a:srgbClr val="000000"/>
                </a:solidFill>
              </a:rPr>
              <a:t>have sinned, and fall short of the glory of God; </a:t>
            </a:r>
            <a:r>
              <a:rPr lang="en-GB" dirty="0" smtClean="0">
                <a:solidFill>
                  <a:srgbClr val="000000"/>
                </a:solidFill>
              </a:rPr>
              <a:t>being </a:t>
            </a:r>
            <a:r>
              <a:rPr lang="en-GB" b="1" dirty="0">
                <a:solidFill>
                  <a:srgbClr val="000000"/>
                </a:solidFill>
              </a:rPr>
              <a:t>justified freely by his grace </a:t>
            </a:r>
            <a:r>
              <a:rPr lang="en-GB" dirty="0">
                <a:solidFill>
                  <a:srgbClr val="000000"/>
                </a:solidFill>
              </a:rPr>
              <a:t>through the redemption that is in Christ Jesus; </a:t>
            </a:r>
            <a:r>
              <a:rPr lang="en-GB" dirty="0" smtClean="0">
                <a:solidFill>
                  <a:srgbClr val="000000"/>
                </a:solidFill>
              </a:rPr>
              <a:t>whom </a:t>
            </a:r>
            <a:r>
              <a:rPr lang="en-GB" dirty="0">
                <a:solidFill>
                  <a:srgbClr val="000000"/>
                </a:solidFill>
              </a:rPr>
              <a:t>God sent to be an atoning sacrifice</a:t>
            </a:r>
            <a:r>
              <a:rPr lang="en-GB" dirty="0" smtClean="0">
                <a:solidFill>
                  <a:srgbClr val="000000"/>
                </a:solidFill>
              </a:rPr>
              <a:t>,</a:t>
            </a:r>
            <a:r>
              <a:rPr lang="en-GB" dirty="0">
                <a:solidFill>
                  <a:srgbClr val="000000"/>
                </a:solidFill>
              </a:rPr>
              <a:t> through faith in his blood, for </a:t>
            </a:r>
            <a:r>
              <a:rPr lang="en-GB" b="1" dirty="0">
                <a:solidFill>
                  <a:srgbClr val="000000"/>
                </a:solidFill>
              </a:rPr>
              <a:t>a demonstration of his righteousness </a:t>
            </a:r>
            <a:r>
              <a:rPr lang="en-GB" dirty="0">
                <a:solidFill>
                  <a:srgbClr val="000000"/>
                </a:solidFill>
              </a:rPr>
              <a:t>through the passing over of prior sins, in God’s forbearance; </a:t>
            </a:r>
            <a:r>
              <a:rPr lang="en-GB" b="1" dirty="0" smtClean="0">
                <a:solidFill>
                  <a:srgbClr val="000000"/>
                </a:solidFill>
              </a:rPr>
              <a:t>to </a:t>
            </a:r>
            <a:r>
              <a:rPr lang="en-GB" b="1" dirty="0">
                <a:solidFill>
                  <a:srgbClr val="000000"/>
                </a:solidFill>
              </a:rPr>
              <a:t>demonstrate his righteousness at this present time; that he might himself be just, and the justifier of him who has faith in Jesus</a:t>
            </a:r>
            <a:r>
              <a:rPr lang="en-GB" dirty="0" smtClean="0">
                <a:solidFill>
                  <a:srgbClr val="000000"/>
                </a:solidFill>
              </a:rPr>
              <a:t>. Rom. 3:23-26</a:t>
            </a:r>
            <a:endParaRPr lang="en-GB" dirty="0"/>
          </a:p>
        </p:txBody>
      </p:sp>
      <p:sp>
        <p:nvSpPr>
          <p:cNvPr id="4" name="Rectangle 3"/>
          <p:cNvSpPr/>
          <p:nvPr/>
        </p:nvSpPr>
        <p:spPr>
          <a:xfrm>
            <a:off x="529389" y="1337564"/>
            <a:ext cx="7956884" cy="1754326"/>
          </a:xfrm>
          <a:prstGeom prst="rect">
            <a:avLst/>
          </a:prstGeom>
        </p:spPr>
        <p:txBody>
          <a:bodyPr wrap="square">
            <a:spAutoFit/>
          </a:bodyPr>
          <a:lstStyle/>
          <a:p>
            <a:r>
              <a:rPr lang="en-GB" dirty="0">
                <a:solidFill>
                  <a:srgbClr val="000000"/>
                </a:solidFill>
              </a:rPr>
              <a:t>For I am not ashamed of </a:t>
            </a:r>
            <a:r>
              <a:rPr lang="en-GB" b="1" dirty="0">
                <a:solidFill>
                  <a:srgbClr val="000000"/>
                </a:solidFill>
              </a:rPr>
              <a:t>the Good News of Christ</a:t>
            </a:r>
            <a:r>
              <a:rPr lang="en-GB" dirty="0">
                <a:solidFill>
                  <a:srgbClr val="000000"/>
                </a:solidFill>
              </a:rPr>
              <a:t>, because it is the power of God for salvation for everyone who believes, for the Jew first, and also for the Greek. </a:t>
            </a:r>
            <a:r>
              <a:rPr lang="en-GB" dirty="0" smtClean="0">
                <a:solidFill>
                  <a:srgbClr val="000000"/>
                </a:solidFill>
              </a:rPr>
              <a:t>For </a:t>
            </a:r>
            <a:r>
              <a:rPr lang="en-GB" b="1" dirty="0">
                <a:solidFill>
                  <a:srgbClr val="000000"/>
                </a:solidFill>
              </a:rPr>
              <a:t>in it is revealed God’s righteousness </a:t>
            </a:r>
            <a:r>
              <a:rPr lang="en-GB" dirty="0">
                <a:solidFill>
                  <a:srgbClr val="000000"/>
                </a:solidFill>
              </a:rPr>
              <a:t>from faith to faith. As it is written, “But the righteous shall live by faith</a:t>
            </a:r>
            <a:r>
              <a:rPr lang="en-GB" dirty="0" smtClean="0">
                <a:solidFill>
                  <a:srgbClr val="000000"/>
                </a:solidFill>
              </a:rPr>
              <a:t>.”</a:t>
            </a:r>
            <a:r>
              <a:rPr lang="en-GB" dirty="0" smtClean="0">
                <a:solidFill>
                  <a:srgbClr val="517E90"/>
                </a:solidFill>
              </a:rPr>
              <a:t> </a:t>
            </a:r>
            <a:r>
              <a:rPr lang="en-GB" dirty="0" smtClean="0">
                <a:solidFill>
                  <a:srgbClr val="000000"/>
                </a:solidFill>
              </a:rPr>
              <a:t>For </a:t>
            </a:r>
            <a:r>
              <a:rPr lang="en-GB" b="1" dirty="0">
                <a:solidFill>
                  <a:srgbClr val="000000"/>
                </a:solidFill>
              </a:rPr>
              <a:t>the wrath of God is revealed from heaven against all ungodliness and unrighteousness of men </a:t>
            </a:r>
            <a:r>
              <a:rPr lang="en-GB" dirty="0">
                <a:solidFill>
                  <a:srgbClr val="000000"/>
                </a:solidFill>
              </a:rPr>
              <a:t>who suppress the truth in </a:t>
            </a:r>
            <a:r>
              <a:rPr lang="en-GB" dirty="0" smtClean="0">
                <a:solidFill>
                  <a:srgbClr val="000000"/>
                </a:solidFill>
              </a:rPr>
              <a:t>unrighteousness … Rom 1:16-18</a:t>
            </a:r>
            <a:r>
              <a:rPr lang="en-GB" dirty="0">
                <a:solidFill>
                  <a:srgbClr val="000000"/>
                </a:solidFill>
              </a:rPr>
              <a:t> </a:t>
            </a:r>
            <a:endParaRPr lang="en-GB" dirty="0"/>
          </a:p>
        </p:txBody>
      </p:sp>
    </p:spTree>
    <p:extLst>
      <p:ext uri="{BB962C8B-B14F-4D97-AF65-F5344CB8AC3E}">
        <p14:creationId xmlns:p14="http://schemas.microsoft.com/office/powerpoint/2010/main" val="31756662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3752" y="298094"/>
            <a:ext cx="3805850" cy="523220"/>
          </a:xfrm>
          <a:prstGeom prst="rect">
            <a:avLst/>
          </a:prstGeom>
          <a:noFill/>
        </p:spPr>
        <p:txBody>
          <a:bodyPr wrap="none" rtlCol="0">
            <a:spAutoFit/>
          </a:bodyPr>
          <a:lstStyle/>
          <a:p>
            <a:r>
              <a:rPr lang="en-GB" sz="2800" b="1" dirty="0" smtClean="0"/>
              <a:t>3.  God died in our place</a:t>
            </a:r>
            <a:endParaRPr lang="en-GB" sz="2800" b="1" dirty="0"/>
          </a:p>
        </p:txBody>
      </p:sp>
      <p:sp>
        <p:nvSpPr>
          <p:cNvPr id="3" name="Rectangle 2"/>
          <p:cNvSpPr/>
          <p:nvPr/>
        </p:nvSpPr>
        <p:spPr>
          <a:xfrm>
            <a:off x="714703" y="4027954"/>
            <a:ext cx="8586952" cy="646331"/>
          </a:xfrm>
          <a:prstGeom prst="rect">
            <a:avLst/>
          </a:prstGeom>
        </p:spPr>
        <p:txBody>
          <a:bodyPr wrap="square">
            <a:spAutoFit/>
          </a:bodyPr>
          <a:lstStyle/>
          <a:p>
            <a:r>
              <a:rPr lang="en-GB" b="1" dirty="0">
                <a:solidFill>
                  <a:srgbClr val="000000"/>
                </a:solidFill>
              </a:rPr>
              <a:t>Christ also suffered for sins once, the righteous for the unrighteous, that he might bring you to </a:t>
            </a:r>
            <a:r>
              <a:rPr lang="en-GB" b="1" dirty="0" smtClean="0">
                <a:solidFill>
                  <a:srgbClr val="000000"/>
                </a:solidFill>
              </a:rPr>
              <a:t>God. </a:t>
            </a:r>
            <a:r>
              <a:rPr lang="en-GB" dirty="0" smtClean="0">
                <a:solidFill>
                  <a:srgbClr val="000000"/>
                </a:solidFill>
              </a:rPr>
              <a:t>1Peter 3:18</a:t>
            </a:r>
            <a:endParaRPr lang="en-GB" dirty="0"/>
          </a:p>
        </p:txBody>
      </p:sp>
      <p:sp>
        <p:nvSpPr>
          <p:cNvPr id="5" name="Rectangle 4"/>
          <p:cNvSpPr/>
          <p:nvPr/>
        </p:nvSpPr>
        <p:spPr>
          <a:xfrm>
            <a:off x="714703" y="3112962"/>
            <a:ext cx="7971544" cy="646331"/>
          </a:xfrm>
          <a:prstGeom prst="rect">
            <a:avLst/>
          </a:prstGeom>
        </p:spPr>
        <p:txBody>
          <a:bodyPr wrap="square">
            <a:spAutoFit/>
          </a:bodyPr>
          <a:lstStyle/>
          <a:p>
            <a:r>
              <a:rPr lang="en-GB" b="1" dirty="0">
                <a:solidFill>
                  <a:srgbClr val="000000"/>
                </a:solidFill>
              </a:rPr>
              <a:t>In this is love, not that we loved God, but that he loved us, and sent his Son as the atoning </a:t>
            </a:r>
            <a:r>
              <a:rPr lang="en-GB" b="1" dirty="0" smtClean="0">
                <a:solidFill>
                  <a:srgbClr val="000000"/>
                </a:solidFill>
              </a:rPr>
              <a:t>sacrifice</a:t>
            </a:r>
            <a:r>
              <a:rPr lang="en-GB" b="1" dirty="0">
                <a:solidFill>
                  <a:srgbClr val="000000"/>
                </a:solidFill>
              </a:rPr>
              <a:t> for our sins</a:t>
            </a:r>
            <a:r>
              <a:rPr lang="en-GB" b="1" dirty="0" smtClean="0">
                <a:solidFill>
                  <a:srgbClr val="000000"/>
                </a:solidFill>
              </a:rPr>
              <a:t>. </a:t>
            </a:r>
            <a:r>
              <a:rPr lang="en-GB" dirty="0" smtClean="0">
                <a:solidFill>
                  <a:srgbClr val="000000"/>
                </a:solidFill>
              </a:rPr>
              <a:t>1John 4:10</a:t>
            </a:r>
            <a:endParaRPr lang="en-GB" dirty="0"/>
          </a:p>
        </p:txBody>
      </p:sp>
      <p:sp>
        <p:nvSpPr>
          <p:cNvPr id="7" name="Rectangle 6"/>
          <p:cNvSpPr/>
          <p:nvPr/>
        </p:nvSpPr>
        <p:spPr>
          <a:xfrm>
            <a:off x="714703" y="4942946"/>
            <a:ext cx="8263482" cy="923330"/>
          </a:xfrm>
          <a:prstGeom prst="rect">
            <a:avLst/>
          </a:prstGeom>
        </p:spPr>
        <p:txBody>
          <a:bodyPr wrap="square">
            <a:spAutoFit/>
          </a:bodyPr>
          <a:lstStyle/>
          <a:p>
            <a:r>
              <a:rPr lang="en-GB" dirty="0">
                <a:solidFill>
                  <a:srgbClr val="000000"/>
                </a:solidFill>
              </a:rPr>
              <a:t>But all things are </a:t>
            </a:r>
            <a:r>
              <a:rPr lang="en-GB" dirty="0" smtClean="0">
                <a:solidFill>
                  <a:srgbClr val="000000"/>
                </a:solidFill>
              </a:rPr>
              <a:t>of </a:t>
            </a:r>
            <a:r>
              <a:rPr lang="en-GB" b="1" dirty="0" smtClean="0">
                <a:solidFill>
                  <a:srgbClr val="000000"/>
                </a:solidFill>
              </a:rPr>
              <a:t>God, who reconciled us to himself through Jesus Christ</a:t>
            </a:r>
            <a:r>
              <a:rPr lang="en-GB" dirty="0" smtClean="0">
                <a:solidFill>
                  <a:srgbClr val="000000"/>
                </a:solidFill>
              </a:rPr>
              <a:t>, </a:t>
            </a:r>
            <a:r>
              <a:rPr lang="en-GB" dirty="0">
                <a:solidFill>
                  <a:srgbClr val="000000"/>
                </a:solidFill>
              </a:rPr>
              <a:t>and gave to us the ministry of reconciliation; </a:t>
            </a:r>
            <a:r>
              <a:rPr lang="en-GB" b="1" baseline="30000" dirty="0">
                <a:solidFill>
                  <a:srgbClr val="000000"/>
                </a:solidFill>
              </a:rPr>
              <a:t> </a:t>
            </a:r>
            <a:r>
              <a:rPr lang="en-GB" dirty="0">
                <a:solidFill>
                  <a:srgbClr val="000000"/>
                </a:solidFill>
              </a:rPr>
              <a:t>namely, that </a:t>
            </a:r>
            <a:r>
              <a:rPr lang="en-GB" b="1" dirty="0">
                <a:solidFill>
                  <a:srgbClr val="000000"/>
                </a:solidFill>
              </a:rPr>
              <a:t>God was in Christ reconciling the world to himself</a:t>
            </a:r>
            <a:r>
              <a:rPr lang="en-GB" dirty="0">
                <a:solidFill>
                  <a:srgbClr val="000000"/>
                </a:solidFill>
              </a:rPr>
              <a:t>, not reckoning to them their </a:t>
            </a:r>
            <a:r>
              <a:rPr lang="en-GB" dirty="0" smtClean="0">
                <a:solidFill>
                  <a:srgbClr val="000000"/>
                </a:solidFill>
              </a:rPr>
              <a:t>trespasses ... 2Cor. 5:18-19</a:t>
            </a:r>
            <a:endParaRPr lang="en-GB" dirty="0"/>
          </a:p>
        </p:txBody>
      </p:sp>
      <p:sp>
        <p:nvSpPr>
          <p:cNvPr id="8" name="Rectangle 7"/>
          <p:cNvSpPr/>
          <p:nvPr/>
        </p:nvSpPr>
        <p:spPr>
          <a:xfrm>
            <a:off x="714703" y="1262135"/>
            <a:ext cx="7571044" cy="1477328"/>
          </a:xfrm>
          <a:prstGeom prst="rect">
            <a:avLst/>
          </a:prstGeom>
        </p:spPr>
        <p:txBody>
          <a:bodyPr wrap="square">
            <a:spAutoFit/>
          </a:bodyPr>
          <a:lstStyle/>
          <a:p>
            <a:r>
              <a:rPr lang="en-GB" dirty="0">
                <a:solidFill>
                  <a:srgbClr val="000000"/>
                </a:solidFill>
              </a:rPr>
              <a:t>As Moses lifted up the serpent in the wilderness, even so must the Son of Man be lifted up, </a:t>
            </a:r>
            <a:r>
              <a:rPr lang="en-GB" dirty="0" smtClean="0">
                <a:solidFill>
                  <a:srgbClr val="000000"/>
                </a:solidFill>
              </a:rPr>
              <a:t>that </a:t>
            </a:r>
            <a:r>
              <a:rPr lang="en-GB" dirty="0">
                <a:solidFill>
                  <a:srgbClr val="000000"/>
                </a:solidFill>
              </a:rPr>
              <a:t>whoever believes in him should not perish, but have eternal life. </a:t>
            </a:r>
            <a:r>
              <a:rPr lang="en-GB" b="1" dirty="0" smtClean="0">
                <a:solidFill>
                  <a:srgbClr val="000000"/>
                </a:solidFill>
              </a:rPr>
              <a:t>For God so </a:t>
            </a:r>
            <a:r>
              <a:rPr lang="en-GB" b="1" dirty="0">
                <a:solidFill>
                  <a:srgbClr val="000000"/>
                </a:solidFill>
              </a:rPr>
              <a:t>[in this way] </a:t>
            </a:r>
            <a:r>
              <a:rPr lang="en-GB" b="1" dirty="0" smtClean="0">
                <a:solidFill>
                  <a:srgbClr val="000000"/>
                </a:solidFill>
              </a:rPr>
              <a:t>loved </a:t>
            </a:r>
            <a:r>
              <a:rPr lang="en-GB" b="1" dirty="0">
                <a:solidFill>
                  <a:srgbClr val="000000"/>
                </a:solidFill>
              </a:rPr>
              <a:t>the world, that he gave his one and only Son, that whoever believes in him should not perish, but have eternal life</a:t>
            </a:r>
            <a:r>
              <a:rPr lang="en-GB" b="1" dirty="0" smtClean="0">
                <a:solidFill>
                  <a:srgbClr val="000000"/>
                </a:solidFill>
              </a:rPr>
              <a:t>. </a:t>
            </a:r>
            <a:r>
              <a:rPr lang="en-GB" dirty="0" smtClean="0">
                <a:solidFill>
                  <a:srgbClr val="000000"/>
                </a:solidFill>
              </a:rPr>
              <a:t>John 3:14-16</a:t>
            </a:r>
            <a:endParaRPr lang="en-GB" dirty="0"/>
          </a:p>
        </p:txBody>
      </p:sp>
    </p:spTree>
    <p:extLst>
      <p:ext uri="{BB962C8B-B14F-4D97-AF65-F5344CB8AC3E}">
        <p14:creationId xmlns:p14="http://schemas.microsoft.com/office/powerpoint/2010/main" val="972876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9421" y="583324"/>
            <a:ext cx="3852721" cy="646331"/>
          </a:xfrm>
          <a:prstGeom prst="rect">
            <a:avLst/>
          </a:prstGeom>
          <a:noFill/>
        </p:spPr>
        <p:txBody>
          <a:bodyPr wrap="none" rtlCol="0">
            <a:spAutoFit/>
          </a:bodyPr>
          <a:lstStyle/>
          <a:p>
            <a:r>
              <a:rPr lang="en-GB" sz="3600" b="1" dirty="0" smtClean="0"/>
              <a:t>The  crux of history</a:t>
            </a:r>
            <a:endParaRPr lang="en-GB" sz="3600" b="1" dirty="0"/>
          </a:p>
        </p:txBody>
      </p:sp>
      <p:sp>
        <p:nvSpPr>
          <p:cNvPr id="3" name="Rectangle 2"/>
          <p:cNvSpPr/>
          <p:nvPr/>
        </p:nvSpPr>
        <p:spPr>
          <a:xfrm>
            <a:off x="872358" y="1709484"/>
            <a:ext cx="8650014" cy="1477328"/>
          </a:xfrm>
          <a:prstGeom prst="rect">
            <a:avLst/>
          </a:prstGeom>
        </p:spPr>
        <p:txBody>
          <a:bodyPr wrap="square">
            <a:spAutoFit/>
          </a:bodyPr>
          <a:lstStyle/>
          <a:p>
            <a:pPr algn="just"/>
            <a:r>
              <a:rPr lang="en-GB" sz="2400" dirty="0" smtClean="0">
                <a:solidFill>
                  <a:srgbClr val="222222"/>
                </a:solidFill>
              </a:rPr>
              <a:t>… </a:t>
            </a:r>
            <a:r>
              <a:rPr lang="en-GB" sz="2400" b="1" dirty="0" smtClean="0">
                <a:solidFill>
                  <a:srgbClr val="222222"/>
                </a:solidFill>
              </a:rPr>
              <a:t>when </a:t>
            </a:r>
            <a:r>
              <a:rPr lang="en-GB" sz="2400" b="1" dirty="0">
                <a:solidFill>
                  <a:srgbClr val="222222"/>
                </a:solidFill>
              </a:rPr>
              <a:t>the fullness of the time came</a:t>
            </a:r>
            <a:r>
              <a:rPr lang="en-GB" sz="2400" b="1" dirty="0" smtClean="0">
                <a:solidFill>
                  <a:srgbClr val="222222"/>
                </a:solidFill>
              </a:rPr>
              <a:t> </a:t>
            </a:r>
            <a:r>
              <a:rPr lang="en-GB" sz="2400" b="1" dirty="0">
                <a:solidFill>
                  <a:srgbClr val="222222"/>
                </a:solidFill>
              </a:rPr>
              <a:t>God sent out his Son, born to a woman, </a:t>
            </a:r>
            <a:r>
              <a:rPr lang="en-GB" sz="2400" dirty="0">
                <a:solidFill>
                  <a:srgbClr val="222222"/>
                </a:solidFill>
              </a:rPr>
              <a:t>born under the </a:t>
            </a:r>
            <a:r>
              <a:rPr lang="en-GB" sz="2400" dirty="0" smtClean="0">
                <a:solidFill>
                  <a:srgbClr val="222222"/>
                </a:solidFill>
              </a:rPr>
              <a:t>law, </a:t>
            </a:r>
            <a:r>
              <a:rPr lang="en-GB" sz="2400" b="1" dirty="0" smtClean="0">
                <a:solidFill>
                  <a:srgbClr val="222222"/>
                </a:solidFill>
              </a:rPr>
              <a:t>that </a:t>
            </a:r>
            <a:r>
              <a:rPr lang="en-GB" sz="2400" b="1" dirty="0">
                <a:solidFill>
                  <a:srgbClr val="222222"/>
                </a:solidFill>
              </a:rPr>
              <a:t>he might redeem</a:t>
            </a:r>
            <a:r>
              <a:rPr lang="en-GB" sz="2400" dirty="0">
                <a:solidFill>
                  <a:srgbClr val="222222"/>
                </a:solidFill>
              </a:rPr>
              <a:t> those who were under the law, that we might receive the adoption of </a:t>
            </a:r>
            <a:r>
              <a:rPr lang="en-GB" sz="2400" dirty="0" smtClean="0">
                <a:solidFill>
                  <a:srgbClr val="222222"/>
                </a:solidFill>
              </a:rPr>
              <a:t>children. </a:t>
            </a:r>
            <a:r>
              <a:rPr lang="en-GB" dirty="0" smtClean="0">
                <a:solidFill>
                  <a:srgbClr val="222222"/>
                </a:solidFill>
              </a:rPr>
              <a:t>Gal. 4:4-5</a:t>
            </a:r>
            <a:endParaRPr lang="en-GB" i="0" dirty="0">
              <a:solidFill>
                <a:srgbClr val="222222"/>
              </a:solidFill>
              <a:effectLst/>
            </a:endParaRPr>
          </a:p>
        </p:txBody>
      </p:sp>
      <p:sp>
        <p:nvSpPr>
          <p:cNvPr id="4" name="TextBox 3"/>
          <p:cNvSpPr txBox="1"/>
          <p:nvPr/>
        </p:nvSpPr>
        <p:spPr>
          <a:xfrm>
            <a:off x="872358" y="3435808"/>
            <a:ext cx="5897192" cy="2308324"/>
          </a:xfrm>
          <a:prstGeom prst="rect">
            <a:avLst/>
          </a:prstGeom>
          <a:noFill/>
        </p:spPr>
        <p:txBody>
          <a:bodyPr wrap="none" rtlCol="0">
            <a:spAutoFit/>
          </a:bodyPr>
          <a:lstStyle/>
          <a:p>
            <a:pPr marL="342900" indent="-342900">
              <a:buFont typeface="Arial" panose="020B0604020202020204" pitchFamily="34" charset="0"/>
              <a:buChar char="•"/>
            </a:pPr>
            <a:r>
              <a:rPr lang="en-GB" sz="2400" b="1" dirty="0" smtClean="0"/>
              <a:t>BC to AD/ BCE to ACE</a:t>
            </a:r>
          </a:p>
          <a:p>
            <a:endParaRPr lang="en-GB" sz="2400" b="1" dirty="0" smtClean="0"/>
          </a:p>
          <a:p>
            <a:pPr marL="342900" indent="-342900">
              <a:buFont typeface="Arial" panose="020B0604020202020204" pitchFamily="34" charset="0"/>
              <a:buChar char="•"/>
            </a:pPr>
            <a:r>
              <a:rPr lang="en-GB" sz="2400" b="1" dirty="0" smtClean="0"/>
              <a:t>Allegiance - &gt; a billion adherents</a:t>
            </a:r>
          </a:p>
          <a:p>
            <a:pPr marL="342900" indent="-342900">
              <a:buFont typeface="Arial" panose="020B0604020202020204" pitchFamily="34" charset="0"/>
              <a:buChar char="•"/>
            </a:pPr>
            <a:r>
              <a:rPr lang="en-GB" sz="2400" b="1" dirty="0" smtClean="0"/>
              <a:t>Attitudes - shaped by Jesus’ life and death</a:t>
            </a:r>
          </a:p>
          <a:p>
            <a:pPr marL="342900" indent="-342900">
              <a:buFont typeface="Arial" panose="020B0604020202020204" pitchFamily="34" charset="0"/>
              <a:buChar char="•"/>
            </a:pPr>
            <a:r>
              <a:rPr lang="en-GB" sz="2400" b="1" dirty="0" smtClean="0"/>
              <a:t>Altruism – self sacrifice and martyrdom</a:t>
            </a:r>
          </a:p>
          <a:p>
            <a:pPr marL="342900" indent="-342900">
              <a:buFont typeface="Arial" panose="020B0604020202020204" pitchFamily="34" charset="0"/>
              <a:buChar char="•"/>
            </a:pPr>
            <a:r>
              <a:rPr lang="en-GB" sz="2400" b="1" dirty="0" smtClean="0"/>
              <a:t>Art and Architecture -  Inspirational</a:t>
            </a:r>
            <a:endParaRPr lang="en-GB" sz="2400" b="1" dirty="0"/>
          </a:p>
        </p:txBody>
      </p:sp>
    </p:spTree>
    <p:extLst>
      <p:ext uri="{BB962C8B-B14F-4D97-AF65-F5344CB8AC3E}">
        <p14:creationId xmlns:p14="http://schemas.microsoft.com/office/powerpoint/2010/main" val="2272622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0786" y="1422339"/>
            <a:ext cx="6637283" cy="4719241"/>
          </a:xfrm>
          <a:prstGeom prst="rect">
            <a:avLst/>
          </a:prstGeom>
        </p:spPr>
        <p:txBody>
          <a:bodyPr wrap="square">
            <a:spAutoFit/>
          </a:bodyPr>
          <a:lstStyle/>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1  The God </a:t>
            </a:r>
            <a:r>
              <a:rPr lang="en-GB" sz="2000" b="1" dirty="0">
                <a:latin typeface="Calibri" panose="020F0502020204030204" pitchFamily="34" charset="0"/>
                <a:ea typeface="Calibri" panose="020F0502020204030204" pitchFamily="34" charset="0"/>
                <a:cs typeface="Times New Roman" panose="02020603050405020304" pitchFamily="18" charset="0"/>
              </a:rPr>
              <a:t>devises a Way</a:t>
            </a:r>
          </a:p>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2 </a:t>
            </a:r>
            <a:r>
              <a:rPr lang="en-GB" sz="2000" b="1" dirty="0">
                <a:latin typeface="Calibri" panose="020F0502020204030204" pitchFamily="34" charset="0"/>
                <a:ea typeface="Calibri" panose="020F0502020204030204" pitchFamily="34" charset="0"/>
                <a:cs typeface="Times New Roman" panose="02020603050405020304" pitchFamily="18" charset="0"/>
              </a:rPr>
              <a:t>Obedience and Glory</a:t>
            </a:r>
          </a:p>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3 </a:t>
            </a:r>
            <a:r>
              <a:rPr lang="en-GB" sz="2000" b="1" dirty="0">
                <a:latin typeface="Calibri" panose="020F0502020204030204" pitchFamily="34" charset="0"/>
                <a:ea typeface="Calibri" panose="020F0502020204030204" pitchFamily="34" charset="0"/>
                <a:cs typeface="Times New Roman" panose="02020603050405020304" pitchFamily="18" charset="0"/>
              </a:rPr>
              <a:t>New Covenant and Cup of Suffering</a:t>
            </a:r>
          </a:p>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4 </a:t>
            </a:r>
            <a:r>
              <a:rPr lang="en-GB" sz="2000" b="1" dirty="0">
                <a:latin typeface="Calibri" panose="020F0502020204030204" pitchFamily="34" charset="0"/>
                <a:ea typeface="Calibri" panose="020F0502020204030204" pitchFamily="34" charset="0"/>
                <a:cs typeface="Times New Roman" panose="02020603050405020304" pitchFamily="18" charset="0"/>
              </a:rPr>
              <a:t>Who put Jesus on the Cross?</a:t>
            </a:r>
          </a:p>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5 </a:t>
            </a:r>
            <a:r>
              <a:rPr lang="en-GB" sz="2000" b="1" dirty="0">
                <a:latin typeface="Calibri" panose="020F0502020204030204" pitchFamily="34" charset="0"/>
                <a:ea typeface="Calibri" panose="020F0502020204030204" pitchFamily="34" charset="0"/>
                <a:cs typeface="Times New Roman" panose="02020603050405020304" pitchFamily="18" charset="0"/>
              </a:rPr>
              <a:t>Crucifixion</a:t>
            </a:r>
          </a:p>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6 </a:t>
            </a:r>
            <a:r>
              <a:rPr lang="en-GB" sz="2000" b="1" dirty="0">
                <a:latin typeface="Calibri" panose="020F0502020204030204" pitchFamily="34" charset="0"/>
                <a:ea typeface="Calibri" panose="020F0502020204030204" pitchFamily="34" charset="0"/>
                <a:cs typeface="Times New Roman" panose="02020603050405020304" pitchFamily="18" charset="0"/>
              </a:rPr>
              <a:t>Why the Cross?</a:t>
            </a:r>
          </a:p>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7 Atonement</a:t>
            </a:r>
          </a:p>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8 Redemption</a:t>
            </a:r>
          </a:p>
          <a:p>
            <a:pPr algn="ctr">
              <a:lnSpc>
                <a:spcPct val="107000"/>
              </a:lnSpc>
              <a:spcAft>
                <a:spcPts val="800"/>
              </a:spcAft>
            </a:pPr>
            <a:r>
              <a:rPr lang="en-GB" sz="2000" b="1" dirty="0" smtClean="0">
                <a:latin typeface="Calibri" panose="020F0502020204030204" pitchFamily="34" charset="0"/>
                <a:ea typeface="Calibri" panose="020F0502020204030204" pitchFamily="34" charset="0"/>
                <a:cs typeface="Times New Roman" panose="02020603050405020304" pitchFamily="18" charset="0"/>
              </a:rPr>
              <a:t>9 </a:t>
            </a:r>
            <a:r>
              <a:rPr lang="en-GB" sz="2000" b="1" dirty="0">
                <a:latin typeface="Calibri" panose="020F0502020204030204" pitchFamily="34" charset="0"/>
                <a:ea typeface="Calibri" panose="020F0502020204030204" pitchFamily="34" charset="0"/>
                <a:cs typeface="Times New Roman" panose="02020603050405020304" pitchFamily="18" charset="0"/>
              </a:rPr>
              <a:t>Justification</a:t>
            </a:r>
          </a:p>
          <a:p>
            <a:pPr algn="ct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10 Reconciliation</a:t>
            </a:r>
          </a:p>
          <a:p>
            <a:pPr algn="ctr"/>
            <a:r>
              <a:rPr lang="en-GB" sz="2000" b="1" dirty="0">
                <a:latin typeface="Calibri" panose="020F0502020204030204" pitchFamily="34" charset="0"/>
                <a:ea typeface="Calibri" panose="020F0502020204030204" pitchFamily="34" charset="0"/>
                <a:cs typeface="Times New Roman" panose="02020603050405020304" pitchFamily="18" charset="0"/>
              </a:rPr>
              <a:t>11 New Creation</a:t>
            </a:r>
            <a:endParaRPr lang="en-GB" sz="2000" b="1" dirty="0"/>
          </a:p>
        </p:txBody>
      </p:sp>
      <p:sp>
        <p:nvSpPr>
          <p:cNvPr id="3" name="TextBox 2"/>
          <p:cNvSpPr txBox="1"/>
          <p:nvPr/>
        </p:nvSpPr>
        <p:spPr>
          <a:xfrm>
            <a:off x="3242995" y="522475"/>
            <a:ext cx="3397533" cy="523220"/>
          </a:xfrm>
          <a:prstGeom prst="rect">
            <a:avLst/>
          </a:prstGeom>
          <a:noFill/>
        </p:spPr>
        <p:txBody>
          <a:bodyPr wrap="none" rtlCol="0">
            <a:spAutoFit/>
          </a:bodyPr>
          <a:lstStyle/>
          <a:p>
            <a:r>
              <a:rPr lang="en-GB" sz="2800" b="1" dirty="0" smtClean="0"/>
              <a:t>Considering the Cross</a:t>
            </a:r>
            <a:endParaRPr lang="en-GB" sz="2800" b="1" dirty="0"/>
          </a:p>
        </p:txBody>
      </p:sp>
    </p:spTree>
    <p:extLst>
      <p:ext uri="{BB962C8B-B14F-4D97-AF65-F5344CB8AC3E}">
        <p14:creationId xmlns:p14="http://schemas.microsoft.com/office/powerpoint/2010/main" val="2968331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4758" y="1924285"/>
            <a:ext cx="7956145" cy="2677656"/>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A young man in the prime of life</a:t>
            </a:r>
          </a:p>
          <a:p>
            <a:pPr marL="285750" indent="-285750">
              <a:buFont typeface="Arial" panose="020B0604020202020204" pitchFamily="34" charset="0"/>
              <a:buChar char="•"/>
            </a:pPr>
            <a:r>
              <a:rPr lang="en-GB" sz="2400" b="1" dirty="0" smtClean="0"/>
              <a:t>Son </a:t>
            </a:r>
            <a:r>
              <a:rPr lang="en-GB" sz="2400" b="1" dirty="0"/>
              <a:t>of David</a:t>
            </a:r>
          </a:p>
          <a:p>
            <a:pPr marL="285750" indent="-285750">
              <a:buFont typeface="Arial" panose="020B0604020202020204" pitchFamily="34" charset="0"/>
              <a:buChar char="•"/>
            </a:pPr>
            <a:r>
              <a:rPr lang="en-GB" sz="2400" b="1" dirty="0"/>
              <a:t>Returned to Jerusalem in pursuit of his </a:t>
            </a:r>
            <a:r>
              <a:rPr lang="en-GB" sz="2400" b="1" dirty="0" smtClean="0"/>
              <a:t>destiny</a:t>
            </a:r>
          </a:p>
          <a:p>
            <a:pPr marL="285750" indent="-285750">
              <a:buFont typeface="Arial" panose="020B0604020202020204" pitchFamily="34" charset="0"/>
              <a:buChar char="•"/>
            </a:pPr>
            <a:r>
              <a:rPr lang="en-GB" sz="2400" b="1" dirty="0" smtClean="0"/>
              <a:t>Received </a:t>
            </a:r>
            <a:r>
              <a:rPr lang="en-GB" sz="2400" b="1" dirty="0"/>
              <a:t>as a </a:t>
            </a:r>
            <a:r>
              <a:rPr lang="en-GB" sz="2400" b="1" dirty="0" smtClean="0"/>
              <a:t>deliverer of the poor and oppressed</a:t>
            </a:r>
            <a:endParaRPr lang="en-GB" sz="2400" b="1" dirty="0"/>
          </a:p>
          <a:p>
            <a:pPr marL="285750" indent="-285750">
              <a:buFont typeface="Arial" panose="020B0604020202020204" pitchFamily="34" charset="0"/>
              <a:buChar char="•"/>
            </a:pPr>
            <a:r>
              <a:rPr lang="en-GB" sz="2400" b="1" dirty="0" smtClean="0"/>
              <a:t>Riding </a:t>
            </a:r>
            <a:r>
              <a:rPr lang="en-GB" sz="2400" b="1" dirty="0"/>
              <a:t>high on a wave of popularity</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endParaRPr lang="en-GB" sz="2400" b="1" dirty="0" smtClean="0"/>
          </a:p>
        </p:txBody>
      </p:sp>
      <p:sp>
        <p:nvSpPr>
          <p:cNvPr id="6" name="TextBox 5"/>
          <p:cNvSpPr txBox="1"/>
          <p:nvPr/>
        </p:nvSpPr>
        <p:spPr>
          <a:xfrm>
            <a:off x="3526035" y="4560364"/>
            <a:ext cx="851338" cy="523220"/>
          </a:xfrm>
          <a:prstGeom prst="rect">
            <a:avLst/>
          </a:prstGeom>
          <a:noFill/>
        </p:spPr>
        <p:txBody>
          <a:bodyPr wrap="square" rtlCol="0">
            <a:spAutoFit/>
          </a:bodyPr>
          <a:lstStyle/>
          <a:p>
            <a:r>
              <a:rPr lang="en-GB" sz="2800" b="1" dirty="0" smtClean="0"/>
              <a:t>BUT</a:t>
            </a:r>
            <a:endParaRPr lang="en-GB" sz="2800" b="1" dirty="0"/>
          </a:p>
        </p:txBody>
      </p:sp>
      <p:sp>
        <p:nvSpPr>
          <p:cNvPr id="7" name="TextBox 6"/>
          <p:cNvSpPr txBox="1"/>
          <p:nvPr/>
        </p:nvSpPr>
        <p:spPr>
          <a:xfrm flipH="1">
            <a:off x="534448" y="5281449"/>
            <a:ext cx="9303233" cy="461665"/>
          </a:xfrm>
          <a:prstGeom prst="rect">
            <a:avLst/>
          </a:prstGeom>
          <a:noFill/>
        </p:spPr>
        <p:txBody>
          <a:bodyPr wrap="square" rtlCol="0">
            <a:spAutoFit/>
          </a:bodyPr>
          <a:lstStyle/>
          <a:p>
            <a:r>
              <a:rPr lang="en-GB" sz="2400" b="1" dirty="0" smtClean="0"/>
              <a:t>He had offended the ruling authorities and was out of favour with them </a:t>
            </a:r>
            <a:endParaRPr lang="en-GB" sz="2400" b="1" dirty="0"/>
          </a:p>
        </p:txBody>
      </p:sp>
      <p:sp>
        <p:nvSpPr>
          <p:cNvPr id="5" name="TextBox 4"/>
          <p:cNvSpPr txBox="1"/>
          <p:nvPr/>
        </p:nvSpPr>
        <p:spPr>
          <a:xfrm>
            <a:off x="1024758" y="806301"/>
            <a:ext cx="5566588" cy="584775"/>
          </a:xfrm>
          <a:prstGeom prst="rect">
            <a:avLst/>
          </a:prstGeom>
          <a:noFill/>
        </p:spPr>
        <p:txBody>
          <a:bodyPr wrap="none" rtlCol="0">
            <a:spAutoFit/>
          </a:bodyPr>
          <a:lstStyle/>
          <a:p>
            <a:r>
              <a:rPr lang="en-GB" sz="3200" b="1" dirty="0" smtClean="0"/>
              <a:t>Narrative is the </a:t>
            </a:r>
            <a:r>
              <a:rPr lang="en-GB" sz="3200" b="1" dirty="0" smtClean="0"/>
              <a:t>vehicle </a:t>
            </a:r>
            <a:r>
              <a:rPr lang="en-GB" sz="3200" b="1" dirty="0" smtClean="0"/>
              <a:t>of Truth</a:t>
            </a:r>
            <a:endParaRPr lang="en-GB" sz="3200" b="1" dirty="0"/>
          </a:p>
        </p:txBody>
      </p:sp>
    </p:spTree>
    <p:extLst>
      <p:ext uri="{BB962C8B-B14F-4D97-AF65-F5344CB8AC3E}">
        <p14:creationId xmlns:p14="http://schemas.microsoft.com/office/powerpoint/2010/main" val="2157491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2222" y="739500"/>
            <a:ext cx="4512420" cy="584775"/>
          </a:xfrm>
          <a:prstGeom prst="rect">
            <a:avLst/>
          </a:prstGeom>
        </p:spPr>
        <p:txBody>
          <a:bodyPr wrap="square">
            <a:spAutoFit/>
          </a:bodyPr>
          <a:lstStyle/>
          <a:p>
            <a:pPr lvl="0"/>
            <a:r>
              <a:rPr lang="en-GB" sz="3200" b="1" dirty="0">
                <a:solidFill>
                  <a:prstClr val="black"/>
                </a:solidFill>
              </a:rPr>
              <a:t>Hanging on a Tree</a:t>
            </a:r>
          </a:p>
        </p:txBody>
      </p:sp>
      <p:sp>
        <p:nvSpPr>
          <p:cNvPr id="3" name="Rectangle 2"/>
          <p:cNvSpPr/>
          <p:nvPr/>
        </p:nvSpPr>
        <p:spPr>
          <a:xfrm>
            <a:off x="1389576" y="4948141"/>
            <a:ext cx="3977371" cy="523220"/>
          </a:xfrm>
          <a:prstGeom prst="rect">
            <a:avLst/>
          </a:prstGeom>
        </p:spPr>
        <p:txBody>
          <a:bodyPr wrap="none">
            <a:spAutoFit/>
          </a:bodyPr>
          <a:lstStyle/>
          <a:p>
            <a:pPr lvl="0"/>
            <a:r>
              <a:rPr lang="en-GB" sz="2800" b="1" dirty="0">
                <a:solidFill>
                  <a:prstClr val="black"/>
                </a:solidFill>
              </a:rPr>
              <a:t>Why this tragic outcome?</a:t>
            </a:r>
          </a:p>
        </p:txBody>
      </p:sp>
      <p:sp>
        <p:nvSpPr>
          <p:cNvPr id="4" name="TextBox 3"/>
          <p:cNvSpPr txBox="1"/>
          <p:nvPr/>
        </p:nvSpPr>
        <p:spPr>
          <a:xfrm>
            <a:off x="1324303" y="2506718"/>
            <a:ext cx="4107919" cy="1938992"/>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Helpless and humiliated</a:t>
            </a:r>
          </a:p>
          <a:p>
            <a:pPr marL="285750" indent="-285750">
              <a:buFont typeface="Arial" panose="020B0604020202020204" pitchFamily="34" charset="0"/>
              <a:buChar char="•"/>
            </a:pPr>
            <a:r>
              <a:rPr lang="en-GB" sz="2400" b="1" dirty="0" smtClean="0"/>
              <a:t>Cursed</a:t>
            </a:r>
          </a:p>
          <a:p>
            <a:pPr marL="285750" indent="-285750">
              <a:buFont typeface="Arial" panose="020B0604020202020204" pitchFamily="34" charset="0"/>
              <a:buChar char="•"/>
            </a:pPr>
            <a:r>
              <a:rPr lang="en-GB" sz="2400" b="1" dirty="0" smtClean="0"/>
              <a:t>Surrounded by enemies</a:t>
            </a:r>
          </a:p>
          <a:p>
            <a:pPr marL="285750" indent="-285750">
              <a:buFont typeface="Arial" panose="020B0604020202020204" pitchFamily="34" charset="0"/>
              <a:buChar char="•"/>
            </a:pPr>
            <a:r>
              <a:rPr lang="en-GB" sz="2400" b="1" dirty="0" smtClean="0"/>
              <a:t>Pierced with a spear</a:t>
            </a:r>
          </a:p>
          <a:p>
            <a:pPr marL="285750" indent="-285750">
              <a:buFont typeface="Arial" panose="020B0604020202020204" pitchFamily="34" charset="0"/>
              <a:buChar char="•"/>
            </a:pPr>
            <a:r>
              <a:rPr lang="en-GB" sz="2400" b="1" dirty="0" smtClean="0"/>
              <a:t>Cut down and rapidly buried</a:t>
            </a:r>
          </a:p>
        </p:txBody>
      </p:sp>
      <p:sp>
        <p:nvSpPr>
          <p:cNvPr id="5" name="TextBox 4"/>
          <p:cNvSpPr txBox="1"/>
          <p:nvPr/>
        </p:nvSpPr>
        <p:spPr>
          <a:xfrm>
            <a:off x="867104" y="1626444"/>
            <a:ext cx="6241196" cy="523220"/>
          </a:xfrm>
          <a:prstGeom prst="rect">
            <a:avLst/>
          </a:prstGeom>
          <a:noFill/>
        </p:spPr>
        <p:txBody>
          <a:bodyPr wrap="none" rtlCol="0">
            <a:spAutoFit/>
          </a:bodyPr>
          <a:lstStyle/>
          <a:p>
            <a:r>
              <a:rPr lang="en-GB" sz="2800" b="1" dirty="0" smtClean="0"/>
              <a:t>Suddenly cut off in the midst of his years</a:t>
            </a:r>
            <a:endParaRPr lang="en-GB" sz="2800" b="1" dirty="0"/>
          </a:p>
        </p:txBody>
      </p:sp>
    </p:spTree>
    <p:extLst>
      <p:ext uri="{BB962C8B-B14F-4D97-AF65-F5344CB8AC3E}">
        <p14:creationId xmlns:p14="http://schemas.microsoft.com/office/powerpoint/2010/main" val="3064662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7820" y="551793"/>
            <a:ext cx="8046113" cy="584775"/>
          </a:xfrm>
          <a:prstGeom prst="rect">
            <a:avLst/>
          </a:prstGeom>
          <a:noFill/>
        </p:spPr>
        <p:txBody>
          <a:bodyPr wrap="none" rtlCol="0">
            <a:spAutoFit/>
          </a:bodyPr>
          <a:lstStyle/>
          <a:p>
            <a:r>
              <a:rPr lang="en-GB" sz="3200" b="1" dirty="0" smtClean="0"/>
              <a:t>Who was this young man – why was he there?</a:t>
            </a:r>
            <a:endParaRPr lang="en-GB" sz="3200" b="1" dirty="0"/>
          </a:p>
        </p:txBody>
      </p:sp>
      <p:sp>
        <p:nvSpPr>
          <p:cNvPr id="3" name="TextBox 2"/>
          <p:cNvSpPr txBox="1"/>
          <p:nvPr/>
        </p:nvSpPr>
        <p:spPr>
          <a:xfrm>
            <a:off x="307461" y="2128345"/>
            <a:ext cx="8787021" cy="2308324"/>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His name spoke of peace but he had murdered his brother</a:t>
            </a:r>
          </a:p>
          <a:p>
            <a:pPr marL="285750" indent="-285750">
              <a:buFont typeface="Arial" panose="020B0604020202020204" pitchFamily="34" charset="0"/>
              <a:buChar char="•"/>
            </a:pPr>
            <a:r>
              <a:rPr lang="en-GB" sz="2400" b="1" dirty="0" smtClean="0"/>
              <a:t>He was proud, arrogant and conceited</a:t>
            </a:r>
          </a:p>
          <a:p>
            <a:pPr marL="285750" indent="-285750">
              <a:buFont typeface="Arial" panose="020B0604020202020204" pitchFamily="34" charset="0"/>
              <a:buChar char="•"/>
            </a:pPr>
            <a:r>
              <a:rPr lang="en-GB" sz="2400" b="1" dirty="0" smtClean="0"/>
              <a:t>He was deceptive and scheming and ruthless</a:t>
            </a:r>
          </a:p>
          <a:p>
            <a:pPr marL="285750" indent="-285750">
              <a:buFont typeface="Arial" panose="020B0604020202020204" pitchFamily="34" charset="0"/>
              <a:buChar char="•"/>
            </a:pPr>
            <a:r>
              <a:rPr lang="en-GB" sz="2400" b="1" dirty="0" smtClean="0"/>
              <a:t>He was self willed and rebellious, defying God’s stated purpose</a:t>
            </a:r>
          </a:p>
          <a:p>
            <a:pPr marL="285750" indent="-285750">
              <a:buFont typeface="Arial" panose="020B0604020202020204" pitchFamily="34" charset="0"/>
              <a:buChar char="•"/>
            </a:pPr>
            <a:r>
              <a:rPr lang="en-GB" sz="2400" b="1" dirty="0" smtClean="0"/>
              <a:t>He was ambitious to supplant his father and occupy his throne </a:t>
            </a:r>
          </a:p>
          <a:p>
            <a:pPr marL="285750" indent="-285750">
              <a:buFont typeface="Arial" panose="020B0604020202020204" pitchFamily="34" charset="0"/>
              <a:buChar char="•"/>
            </a:pPr>
            <a:r>
              <a:rPr lang="en-GB" sz="2400" b="1" dirty="0" smtClean="0"/>
              <a:t>He held a grudge against his father and prepared to see him dead</a:t>
            </a:r>
          </a:p>
        </p:txBody>
      </p:sp>
      <p:sp>
        <p:nvSpPr>
          <p:cNvPr id="4" name="TextBox 3"/>
          <p:cNvSpPr txBox="1"/>
          <p:nvPr/>
        </p:nvSpPr>
        <p:spPr>
          <a:xfrm>
            <a:off x="963514" y="4945178"/>
            <a:ext cx="6954724" cy="584775"/>
          </a:xfrm>
          <a:prstGeom prst="rect">
            <a:avLst/>
          </a:prstGeom>
          <a:noFill/>
        </p:spPr>
        <p:txBody>
          <a:bodyPr wrap="none" rtlCol="0">
            <a:spAutoFit/>
          </a:bodyPr>
          <a:lstStyle/>
          <a:p>
            <a:r>
              <a:rPr lang="en-GB" sz="3200" b="1" dirty="0" smtClean="0"/>
              <a:t>The archetypical prodigal son - Absalom</a:t>
            </a:r>
            <a:endParaRPr lang="en-GB" sz="3200" b="1" dirty="0"/>
          </a:p>
        </p:txBody>
      </p:sp>
    </p:spTree>
    <p:extLst>
      <p:ext uri="{BB962C8B-B14F-4D97-AF65-F5344CB8AC3E}">
        <p14:creationId xmlns:p14="http://schemas.microsoft.com/office/powerpoint/2010/main" val="787030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8380" y="593557"/>
            <a:ext cx="4627229" cy="523220"/>
          </a:xfrm>
          <a:prstGeom prst="rect">
            <a:avLst/>
          </a:prstGeom>
          <a:noFill/>
        </p:spPr>
        <p:txBody>
          <a:bodyPr wrap="none" rtlCol="0">
            <a:spAutoFit/>
          </a:bodyPr>
          <a:lstStyle/>
          <a:p>
            <a:r>
              <a:rPr lang="en-GB" sz="2800" b="1" dirty="0" smtClean="0"/>
              <a:t>Absalom in self-imposed exile</a:t>
            </a:r>
            <a:endParaRPr lang="en-GB" sz="2800" b="1" dirty="0"/>
          </a:p>
        </p:txBody>
      </p:sp>
      <p:sp>
        <p:nvSpPr>
          <p:cNvPr id="3" name="Rectangle 2"/>
          <p:cNvSpPr/>
          <p:nvPr/>
        </p:nvSpPr>
        <p:spPr>
          <a:xfrm>
            <a:off x="818148" y="1886090"/>
            <a:ext cx="7716252" cy="1754326"/>
          </a:xfrm>
          <a:prstGeom prst="rect">
            <a:avLst/>
          </a:prstGeom>
        </p:spPr>
        <p:txBody>
          <a:bodyPr wrap="square">
            <a:spAutoFit/>
          </a:bodyPr>
          <a:lstStyle/>
          <a:p>
            <a:r>
              <a:rPr lang="en-GB" b="1" dirty="0">
                <a:solidFill>
                  <a:srgbClr val="000000"/>
                </a:solidFill>
              </a:rPr>
              <a:t>Absalom commanded his servants</a:t>
            </a:r>
            <a:r>
              <a:rPr lang="en-GB" dirty="0">
                <a:solidFill>
                  <a:srgbClr val="000000"/>
                </a:solidFill>
              </a:rPr>
              <a:t>, saying, “Mark now, when </a:t>
            </a:r>
            <a:r>
              <a:rPr lang="en-GB" dirty="0" err="1">
                <a:solidFill>
                  <a:srgbClr val="000000"/>
                </a:solidFill>
              </a:rPr>
              <a:t>Amnon’s</a:t>
            </a:r>
            <a:r>
              <a:rPr lang="en-GB" dirty="0">
                <a:solidFill>
                  <a:srgbClr val="000000"/>
                </a:solidFill>
              </a:rPr>
              <a:t> heart is merry with wine; and when I tell you, ‘</a:t>
            </a:r>
            <a:r>
              <a:rPr lang="en-GB" b="1" dirty="0">
                <a:solidFill>
                  <a:srgbClr val="000000"/>
                </a:solidFill>
              </a:rPr>
              <a:t>Strike </a:t>
            </a:r>
            <a:r>
              <a:rPr lang="en-GB" b="1" dirty="0" err="1">
                <a:solidFill>
                  <a:srgbClr val="000000"/>
                </a:solidFill>
              </a:rPr>
              <a:t>Amnon</a:t>
            </a:r>
            <a:r>
              <a:rPr lang="en-GB" b="1" dirty="0">
                <a:solidFill>
                  <a:srgbClr val="000000"/>
                </a:solidFill>
              </a:rPr>
              <a:t>,’ then kill him</a:t>
            </a:r>
            <a:r>
              <a:rPr lang="en-GB" dirty="0">
                <a:solidFill>
                  <a:srgbClr val="000000"/>
                </a:solidFill>
              </a:rPr>
              <a:t>. Don’t be afraid. Haven’t I commanded you? Be courageous, and be valiant</a:t>
            </a:r>
            <a:r>
              <a:rPr lang="en-GB" dirty="0" smtClean="0">
                <a:solidFill>
                  <a:srgbClr val="000000"/>
                </a:solidFill>
              </a:rPr>
              <a:t>!” The </a:t>
            </a:r>
            <a:r>
              <a:rPr lang="en-GB" dirty="0">
                <a:solidFill>
                  <a:srgbClr val="000000"/>
                </a:solidFill>
              </a:rPr>
              <a:t>servants of Absalom did to </a:t>
            </a:r>
            <a:r>
              <a:rPr lang="en-GB" dirty="0" err="1">
                <a:solidFill>
                  <a:srgbClr val="000000"/>
                </a:solidFill>
              </a:rPr>
              <a:t>Amnon</a:t>
            </a:r>
            <a:r>
              <a:rPr lang="en-GB" dirty="0">
                <a:solidFill>
                  <a:srgbClr val="000000"/>
                </a:solidFill>
              </a:rPr>
              <a:t> as Absalom had </a:t>
            </a:r>
            <a:r>
              <a:rPr lang="en-GB" dirty="0" smtClean="0">
                <a:solidFill>
                  <a:srgbClr val="000000"/>
                </a:solidFill>
              </a:rPr>
              <a:t>commanded … </a:t>
            </a:r>
            <a:r>
              <a:rPr lang="en-GB" dirty="0">
                <a:solidFill>
                  <a:srgbClr val="000000"/>
                </a:solidFill>
              </a:rPr>
              <a:t> </a:t>
            </a:r>
            <a:r>
              <a:rPr lang="en-GB" b="1" dirty="0" smtClean="0">
                <a:solidFill>
                  <a:srgbClr val="000000"/>
                </a:solidFill>
              </a:rPr>
              <a:t>Absalom </a:t>
            </a:r>
            <a:r>
              <a:rPr lang="en-GB" b="1" dirty="0">
                <a:solidFill>
                  <a:srgbClr val="000000"/>
                </a:solidFill>
              </a:rPr>
              <a:t>fled</a:t>
            </a:r>
            <a:r>
              <a:rPr lang="en-GB" dirty="0">
                <a:solidFill>
                  <a:srgbClr val="000000"/>
                </a:solidFill>
              </a:rPr>
              <a:t>, and went to </a:t>
            </a:r>
            <a:r>
              <a:rPr lang="en-GB" dirty="0" err="1">
                <a:solidFill>
                  <a:srgbClr val="000000"/>
                </a:solidFill>
              </a:rPr>
              <a:t>Talmai</a:t>
            </a:r>
            <a:r>
              <a:rPr lang="en-GB" dirty="0">
                <a:solidFill>
                  <a:srgbClr val="000000"/>
                </a:solidFill>
              </a:rPr>
              <a:t> the son of </a:t>
            </a:r>
            <a:r>
              <a:rPr lang="en-GB" dirty="0" err="1">
                <a:solidFill>
                  <a:srgbClr val="000000"/>
                </a:solidFill>
              </a:rPr>
              <a:t>Ammihur</a:t>
            </a:r>
            <a:r>
              <a:rPr lang="en-GB" dirty="0">
                <a:solidFill>
                  <a:srgbClr val="000000"/>
                </a:solidFill>
              </a:rPr>
              <a:t>, king of </a:t>
            </a:r>
            <a:r>
              <a:rPr lang="en-GB" dirty="0" err="1" smtClean="0">
                <a:solidFill>
                  <a:srgbClr val="000000"/>
                </a:solidFill>
              </a:rPr>
              <a:t>Geshur</a:t>
            </a:r>
            <a:r>
              <a:rPr lang="en-GB" dirty="0">
                <a:solidFill>
                  <a:srgbClr val="000000"/>
                </a:solidFill>
              </a:rPr>
              <a:t> </a:t>
            </a:r>
            <a:r>
              <a:rPr lang="en-GB" dirty="0" smtClean="0">
                <a:solidFill>
                  <a:srgbClr val="000000"/>
                </a:solidFill>
              </a:rPr>
              <a:t>… </a:t>
            </a:r>
            <a:r>
              <a:rPr lang="en-GB" dirty="0">
                <a:solidFill>
                  <a:srgbClr val="000000"/>
                </a:solidFill>
              </a:rPr>
              <a:t>and was there three years</a:t>
            </a:r>
            <a:r>
              <a:rPr lang="en-GB" dirty="0" smtClean="0">
                <a:solidFill>
                  <a:srgbClr val="000000"/>
                </a:solidFill>
              </a:rPr>
              <a:t>. 2Sam. 13:28-29, 37.</a:t>
            </a:r>
            <a:endParaRPr lang="en-GB" b="0" i="0" dirty="0">
              <a:solidFill>
                <a:srgbClr val="000000"/>
              </a:solidFill>
              <a:effectLst/>
            </a:endParaRPr>
          </a:p>
        </p:txBody>
      </p:sp>
    </p:spTree>
    <p:extLst>
      <p:ext uri="{BB962C8B-B14F-4D97-AF65-F5344CB8AC3E}">
        <p14:creationId xmlns:p14="http://schemas.microsoft.com/office/powerpoint/2010/main" val="610862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903" y="425669"/>
            <a:ext cx="7708649" cy="523220"/>
          </a:xfrm>
          <a:prstGeom prst="rect">
            <a:avLst/>
          </a:prstGeom>
          <a:noFill/>
        </p:spPr>
        <p:txBody>
          <a:bodyPr wrap="none" rtlCol="0">
            <a:spAutoFit/>
          </a:bodyPr>
          <a:lstStyle/>
          <a:p>
            <a:r>
              <a:rPr lang="en-GB" sz="2800" b="1" dirty="0" smtClean="0">
                <a:solidFill>
                  <a:prstClr val="black"/>
                </a:solidFill>
              </a:rPr>
              <a:t>David </a:t>
            </a:r>
            <a:r>
              <a:rPr lang="en-GB" sz="2800" b="1" dirty="0" smtClean="0">
                <a:solidFill>
                  <a:prstClr val="black"/>
                </a:solidFill>
              </a:rPr>
              <a:t>longed for restored relationship with his son</a:t>
            </a:r>
            <a:endParaRPr lang="en-GB" sz="2800" b="1" dirty="0">
              <a:solidFill>
                <a:prstClr val="black"/>
              </a:solidFill>
            </a:endParaRPr>
          </a:p>
        </p:txBody>
      </p:sp>
      <p:sp>
        <p:nvSpPr>
          <p:cNvPr id="3" name="Rectangle 2"/>
          <p:cNvSpPr/>
          <p:nvPr/>
        </p:nvSpPr>
        <p:spPr>
          <a:xfrm>
            <a:off x="409903" y="1416720"/>
            <a:ext cx="8255876" cy="1323439"/>
          </a:xfrm>
          <a:prstGeom prst="rect">
            <a:avLst/>
          </a:prstGeom>
        </p:spPr>
        <p:txBody>
          <a:bodyPr wrap="square">
            <a:spAutoFit/>
          </a:bodyPr>
          <a:lstStyle/>
          <a:p>
            <a:r>
              <a:rPr lang="en-GB" sz="2000" b="1" dirty="0" smtClean="0">
                <a:solidFill>
                  <a:srgbClr val="000000"/>
                </a:solidFill>
                <a:latin typeface="system-ui"/>
              </a:rPr>
              <a:t>David </a:t>
            </a:r>
            <a:r>
              <a:rPr lang="en-GB" sz="2000" b="1" dirty="0">
                <a:solidFill>
                  <a:srgbClr val="000000"/>
                </a:solidFill>
                <a:latin typeface="system-ui"/>
              </a:rPr>
              <a:t>mourned for his son every day</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So Absalom fled, and went to </a:t>
            </a:r>
            <a:r>
              <a:rPr lang="en-GB" sz="2000" dirty="0" err="1">
                <a:solidFill>
                  <a:srgbClr val="000000"/>
                </a:solidFill>
                <a:latin typeface="system-ui"/>
              </a:rPr>
              <a:t>Geshur</a:t>
            </a:r>
            <a:r>
              <a:rPr lang="en-GB" sz="2000" dirty="0">
                <a:solidFill>
                  <a:srgbClr val="000000"/>
                </a:solidFill>
                <a:latin typeface="system-ui"/>
              </a:rPr>
              <a:t>, and was there three years. </a:t>
            </a:r>
            <a:r>
              <a:rPr lang="en-GB" sz="2000" b="1" dirty="0" smtClean="0">
                <a:solidFill>
                  <a:srgbClr val="000000"/>
                </a:solidFill>
                <a:latin typeface="system-ui"/>
              </a:rPr>
              <a:t>King </a:t>
            </a:r>
            <a:r>
              <a:rPr lang="en-GB" sz="2000" b="1" dirty="0">
                <a:solidFill>
                  <a:srgbClr val="000000"/>
                </a:solidFill>
                <a:latin typeface="system-ui"/>
              </a:rPr>
              <a:t>David longed to go out to Absalom</a:t>
            </a:r>
            <a:r>
              <a:rPr lang="en-GB" sz="2000" dirty="0">
                <a:solidFill>
                  <a:srgbClr val="000000"/>
                </a:solidFill>
                <a:latin typeface="system-ui"/>
              </a:rPr>
              <a:t>; for he was comforted concerning </a:t>
            </a:r>
            <a:r>
              <a:rPr lang="en-GB" sz="2000" dirty="0" err="1">
                <a:solidFill>
                  <a:srgbClr val="000000"/>
                </a:solidFill>
                <a:latin typeface="system-ui"/>
              </a:rPr>
              <a:t>Amnon</a:t>
            </a:r>
            <a:r>
              <a:rPr lang="en-GB" sz="2000" dirty="0">
                <a:solidFill>
                  <a:srgbClr val="000000"/>
                </a:solidFill>
                <a:latin typeface="system-ui"/>
              </a:rPr>
              <a:t>, since he was </a:t>
            </a:r>
            <a:r>
              <a:rPr lang="en-GB" sz="2000" dirty="0" smtClean="0">
                <a:solidFill>
                  <a:srgbClr val="000000"/>
                </a:solidFill>
                <a:latin typeface="system-ui"/>
              </a:rPr>
              <a:t>dead. 2Sam. 13: 37-39.</a:t>
            </a:r>
            <a:endParaRPr lang="en-GB" sz="2000" dirty="0">
              <a:solidFill>
                <a:prstClr val="black"/>
              </a:solidFill>
            </a:endParaRPr>
          </a:p>
        </p:txBody>
      </p:sp>
      <p:sp>
        <p:nvSpPr>
          <p:cNvPr id="4" name="TextBox 3"/>
          <p:cNvSpPr txBox="1"/>
          <p:nvPr/>
        </p:nvSpPr>
        <p:spPr>
          <a:xfrm>
            <a:off x="322777" y="4069959"/>
            <a:ext cx="8430128" cy="1200329"/>
          </a:xfrm>
          <a:prstGeom prst="rect">
            <a:avLst/>
          </a:prstGeom>
          <a:noFill/>
        </p:spPr>
        <p:txBody>
          <a:bodyPr wrap="none" rtlCol="0">
            <a:spAutoFit/>
          </a:bodyPr>
          <a:lstStyle/>
          <a:p>
            <a:pPr marL="342900" indent="-342900">
              <a:buFont typeface="Arial" panose="020B0604020202020204" pitchFamily="34" charset="0"/>
              <a:buChar char="•"/>
            </a:pPr>
            <a:r>
              <a:rPr lang="en-GB" sz="2400" b="1" dirty="0" smtClean="0">
                <a:solidFill>
                  <a:prstClr val="black"/>
                </a:solidFill>
              </a:rPr>
              <a:t>David </a:t>
            </a:r>
            <a:r>
              <a:rPr lang="en-GB" sz="2400" b="1" dirty="0">
                <a:solidFill>
                  <a:prstClr val="black"/>
                </a:solidFill>
              </a:rPr>
              <a:t>was </a:t>
            </a:r>
            <a:r>
              <a:rPr lang="en-GB" sz="2400" b="1" dirty="0" smtClean="0">
                <a:solidFill>
                  <a:prstClr val="black"/>
                </a:solidFill>
              </a:rPr>
              <a:t> king as well as father and needed to uphold justice</a:t>
            </a:r>
          </a:p>
          <a:p>
            <a:pPr marL="342900" indent="-342900">
              <a:buFont typeface="Arial" panose="020B0604020202020204" pitchFamily="34" charset="0"/>
              <a:buChar char="•"/>
            </a:pPr>
            <a:endParaRPr lang="en-GB" sz="2400" b="1" dirty="0">
              <a:solidFill>
                <a:prstClr val="black"/>
              </a:solidFill>
            </a:endParaRPr>
          </a:p>
          <a:p>
            <a:pPr marL="342900" indent="-342900">
              <a:buFont typeface="Arial" panose="020B0604020202020204" pitchFamily="34" charset="0"/>
              <a:buChar char="•"/>
            </a:pPr>
            <a:r>
              <a:rPr lang="en-GB" sz="2400" b="1" dirty="0" smtClean="0">
                <a:solidFill>
                  <a:prstClr val="black"/>
                </a:solidFill>
              </a:rPr>
              <a:t>Absalom’s heart had not changed</a:t>
            </a:r>
            <a:endParaRPr lang="en-GB" sz="2400" b="1" dirty="0">
              <a:solidFill>
                <a:prstClr val="black"/>
              </a:solidFill>
            </a:endParaRPr>
          </a:p>
        </p:txBody>
      </p:sp>
      <p:sp>
        <p:nvSpPr>
          <p:cNvPr id="5" name="TextBox 4"/>
          <p:cNvSpPr txBox="1"/>
          <p:nvPr/>
        </p:nvSpPr>
        <p:spPr>
          <a:xfrm>
            <a:off x="424523" y="3118078"/>
            <a:ext cx="7694029" cy="461665"/>
          </a:xfrm>
          <a:prstGeom prst="rect">
            <a:avLst/>
          </a:prstGeom>
          <a:noFill/>
        </p:spPr>
        <p:txBody>
          <a:bodyPr wrap="none" rtlCol="0">
            <a:spAutoFit/>
          </a:bodyPr>
          <a:lstStyle/>
          <a:p>
            <a:r>
              <a:rPr lang="en-GB" sz="2400" b="1" dirty="0" smtClean="0">
                <a:solidFill>
                  <a:prstClr val="black"/>
                </a:solidFill>
              </a:rPr>
              <a:t>But this </a:t>
            </a:r>
            <a:r>
              <a:rPr lang="en-GB" sz="2400" b="1" dirty="0" smtClean="0">
                <a:solidFill>
                  <a:prstClr val="black"/>
                </a:solidFill>
              </a:rPr>
              <a:t>was not a simple matter of forgiving and forgetting</a:t>
            </a:r>
            <a:endParaRPr lang="en-GB" sz="2400" b="1" dirty="0">
              <a:solidFill>
                <a:prstClr val="black"/>
              </a:solidFill>
            </a:endParaRPr>
          </a:p>
        </p:txBody>
      </p:sp>
    </p:spTree>
    <p:extLst>
      <p:ext uri="{BB962C8B-B14F-4D97-AF65-F5344CB8AC3E}">
        <p14:creationId xmlns:p14="http://schemas.microsoft.com/office/powerpoint/2010/main" val="742657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2052</TotalTime>
  <Words>1531</Words>
  <Application>Microsoft Office PowerPoint</Application>
  <PresentationFormat>Widescreen</PresentationFormat>
  <Paragraphs>152</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Roboto</vt:lpstr>
      <vt:lpstr>system-ui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81</cp:revision>
  <dcterms:created xsi:type="dcterms:W3CDTF">2020-09-21T16:15:01Z</dcterms:created>
  <dcterms:modified xsi:type="dcterms:W3CDTF">2020-10-07T20:06:49Z</dcterms:modified>
</cp:coreProperties>
</file>