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0" r:id="rId3"/>
    <p:sldId id="280" r:id="rId4"/>
    <p:sldId id="267" r:id="rId5"/>
    <p:sldId id="275" r:id="rId6"/>
    <p:sldId id="271" r:id="rId7"/>
    <p:sldId id="272" r:id="rId8"/>
    <p:sldId id="264" r:id="rId9"/>
    <p:sldId id="261" r:id="rId10"/>
    <p:sldId id="259" r:id="rId11"/>
    <p:sldId id="257" r:id="rId12"/>
    <p:sldId id="258" r:id="rId13"/>
    <p:sldId id="274" r:id="rId14"/>
    <p:sldId id="277" r:id="rId15"/>
    <p:sldId id="278" r:id="rId16"/>
    <p:sldId id="266" r:id="rId17"/>
    <p:sldId id="279" r:id="rId18"/>
    <p:sldId id="281" r:id="rId19"/>
    <p:sldId id="282" r:id="rId20"/>
    <p:sldId id="284" r:id="rId21"/>
    <p:sldId id="262" r:id="rId22"/>
    <p:sldId id="263" r:id="rId23"/>
    <p:sldId id="283" r:id="rId24"/>
    <p:sldId id="276" r:id="rId25"/>
    <p:sldId id="269" r:id="rId26"/>
    <p:sldId id="27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8" autoAdjust="0"/>
    <p:restoredTop sz="94660"/>
  </p:normalViewPr>
  <p:slideViewPr>
    <p:cSldViewPr snapToGrid="0">
      <p:cViewPr varScale="1">
        <p:scale>
          <a:sx n="103" d="100"/>
          <a:sy n="103" d="100"/>
        </p:scale>
        <p:origin x="138" y="6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7C4DD7-1558-466C-847C-570BE8C1B03E}"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F667EA-2FF1-4A7C-AE3D-3A7DA05D5BE4}" type="slidenum">
              <a:rPr lang="en-GB" smtClean="0"/>
              <a:t>‹#›</a:t>
            </a:fld>
            <a:endParaRPr lang="en-GB"/>
          </a:p>
        </p:txBody>
      </p:sp>
    </p:spTree>
    <p:extLst>
      <p:ext uri="{BB962C8B-B14F-4D97-AF65-F5344CB8AC3E}">
        <p14:creationId xmlns:p14="http://schemas.microsoft.com/office/powerpoint/2010/main" val="393309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7C4DD7-1558-466C-847C-570BE8C1B03E}"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F667EA-2FF1-4A7C-AE3D-3A7DA05D5BE4}" type="slidenum">
              <a:rPr lang="en-GB" smtClean="0"/>
              <a:t>‹#›</a:t>
            </a:fld>
            <a:endParaRPr lang="en-GB"/>
          </a:p>
        </p:txBody>
      </p:sp>
    </p:spTree>
    <p:extLst>
      <p:ext uri="{BB962C8B-B14F-4D97-AF65-F5344CB8AC3E}">
        <p14:creationId xmlns:p14="http://schemas.microsoft.com/office/powerpoint/2010/main" val="260175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7C4DD7-1558-466C-847C-570BE8C1B03E}"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F667EA-2FF1-4A7C-AE3D-3A7DA05D5BE4}" type="slidenum">
              <a:rPr lang="en-GB" smtClean="0"/>
              <a:t>‹#›</a:t>
            </a:fld>
            <a:endParaRPr lang="en-GB"/>
          </a:p>
        </p:txBody>
      </p:sp>
    </p:spTree>
    <p:extLst>
      <p:ext uri="{BB962C8B-B14F-4D97-AF65-F5344CB8AC3E}">
        <p14:creationId xmlns:p14="http://schemas.microsoft.com/office/powerpoint/2010/main" val="79681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7C4DD7-1558-466C-847C-570BE8C1B03E}"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F667EA-2FF1-4A7C-AE3D-3A7DA05D5BE4}" type="slidenum">
              <a:rPr lang="en-GB" smtClean="0"/>
              <a:t>‹#›</a:t>
            </a:fld>
            <a:endParaRPr lang="en-GB"/>
          </a:p>
        </p:txBody>
      </p:sp>
    </p:spTree>
    <p:extLst>
      <p:ext uri="{BB962C8B-B14F-4D97-AF65-F5344CB8AC3E}">
        <p14:creationId xmlns:p14="http://schemas.microsoft.com/office/powerpoint/2010/main" val="106908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7C4DD7-1558-466C-847C-570BE8C1B03E}"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F667EA-2FF1-4A7C-AE3D-3A7DA05D5BE4}" type="slidenum">
              <a:rPr lang="en-GB" smtClean="0"/>
              <a:t>‹#›</a:t>
            </a:fld>
            <a:endParaRPr lang="en-GB"/>
          </a:p>
        </p:txBody>
      </p:sp>
    </p:spTree>
    <p:extLst>
      <p:ext uri="{BB962C8B-B14F-4D97-AF65-F5344CB8AC3E}">
        <p14:creationId xmlns:p14="http://schemas.microsoft.com/office/powerpoint/2010/main" val="17223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7C4DD7-1558-466C-847C-570BE8C1B03E}" type="datetimeFigureOut">
              <a:rPr lang="en-GB" smtClean="0"/>
              <a:t>22/07/2020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F667EA-2FF1-4A7C-AE3D-3A7DA05D5BE4}" type="slidenum">
              <a:rPr lang="en-GB" smtClean="0"/>
              <a:t>‹#›</a:t>
            </a:fld>
            <a:endParaRPr lang="en-GB"/>
          </a:p>
        </p:txBody>
      </p:sp>
    </p:spTree>
    <p:extLst>
      <p:ext uri="{BB962C8B-B14F-4D97-AF65-F5344CB8AC3E}">
        <p14:creationId xmlns:p14="http://schemas.microsoft.com/office/powerpoint/2010/main" val="1390111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7C4DD7-1558-466C-847C-570BE8C1B03E}" type="datetimeFigureOut">
              <a:rPr lang="en-GB" smtClean="0"/>
              <a:t>22/07/2020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F667EA-2FF1-4A7C-AE3D-3A7DA05D5BE4}" type="slidenum">
              <a:rPr lang="en-GB" smtClean="0"/>
              <a:t>‹#›</a:t>
            </a:fld>
            <a:endParaRPr lang="en-GB"/>
          </a:p>
        </p:txBody>
      </p:sp>
    </p:spTree>
    <p:extLst>
      <p:ext uri="{BB962C8B-B14F-4D97-AF65-F5344CB8AC3E}">
        <p14:creationId xmlns:p14="http://schemas.microsoft.com/office/powerpoint/2010/main" val="3858418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7C4DD7-1558-466C-847C-570BE8C1B03E}" type="datetimeFigureOut">
              <a:rPr lang="en-GB" smtClean="0"/>
              <a:t>22/07/2020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F667EA-2FF1-4A7C-AE3D-3A7DA05D5BE4}" type="slidenum">
              <a:rPr lang="en-GB" smtClean="0"/>
              <a:t>‹#›</a:t>
            </a:fld>
            <a:endParaRPr lang="en-GB"/>
          </a:p>
        </p:txBody>
      </p:sp>
    </p:spTree>
    <p:extLst>
      <p:ext uri="{BB962C8B-B14F-4D97-AF65-F5344CB8AC3E}">
        <p14:creationId xmlns:p14="http://schemas.microsoft.com/office/powerpoint/2010/main" val="1498506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C4DD7-1558-466C-847C-570BE8C1B03E}" type="datetimeFigureOut">
              <a:rPr lang="en-GB" smtClean="0"/>
              <a:t>22/07/2020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F667EA-2FF1-4A7C-AE3D-3A7DA05D5BE4}" type="slidenum">
              <a:rPr lang="en-GB" smtClean="0"/>
              <a:t>‹#›</a:t>
            </a:fld>
            <a:endParaRPr lang="en-GB"/>
          </a:p>
        </p:txBody>
      </p:sp>
    </p:spTree>
    <p:extLst>
      <p:ext uri="{BB962C8B-B14F-4D97-AF65-F5344CB8AC3E}">
        <p14:creationId xmlns:p14="http://schemas.microsoft.com/office/powerpoint/2010/main" val="2262067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C4DD7-1558-466C-847C-570BE8C1B03E}" type="datetimeFigureOut">
              <a:rPr lang="en-GB" smtClean="0"/>
              <a:t>22/07/2020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F667EA-2FF1-4A7C-AE3D-3A7DA05D5BE4}" type="slidenum">
              <a:rPr lang="en-GB" smtClean="0"/>
              <a:t>‹#›</a:t>
            </a:fld>
            <a:endParaRPr lang="en-GB"/>
          </a:p>
        </p:txBody>
      </p:sp>
    </p:spTree>
    <p:extLst>
      <p:ext uri="{BB962C8B-B14F-4D97-AF65-F5344CB8AC3E}">
        <p14:creationId xmlns:p14="http://schemas.microsoft.com/office/powerpoint/2010/main" val="3084827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C4DD7-1558-466C-847C-570BE8C1B03E}" type="datetimeFigureOut">
              <a:rPr lang="en-GB" smtClean="0"/>
              <a:t>22/07/2020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F667EA-2FF1-4A7C-AE3D-3A7DA05D5BE4}" type="slidenum">
              <a:rPr lang="en-GB" smtClean="0"/>
              <a:t>‹#›</a:t>
            </a:fld>
            <a:endParaRPr lang="en-GB"/>
          </a:p>
        </p:txBody>
      </p:sp>
    </p:spTree>
    <p:extLst>
      <p:ext uri="{BB962C8B-B14F-4D97-AF65-F5344CB8AC3E}">
        <p14:creationId xmlns:p14="http://schemas.microsoft.com/office/powerpoint/2010/main" val="2801186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C4DD7-1558-466C-847C-570BE8C1B03E}" type="datetimeFigureOut">
              <a:rPr lang="en-GB" smtClean="0"/>
              <a:t>22/07/2020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F667EA-2FF1-4A7C-AE3D-3A7DA05D5BE4}" type="slidenum">
              <a:rPr lang="en-GB" smtClean="0"/>
              <a:t>‹#›</a:t>
            </a:fld>
            <a:endParaRPr lang="en-GB"/>
          </a:p>
        </p:txBody>
      </p:sp>
    </p:spTree>
    <p:extLst>
      <p:ext uri="{BB962C8B-B14F-4D97-AF65-F5344CB8AC3E}">
        <p14:creationId xmlns:p14="http://schemas.microsoft.com/office/powerpoint/2010/main" val="1185324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36187" y="4130842"/>
            <a:ext cx="2815579" cy="584775"/>
          </a:xfrm>
          <a:prstGeom prst="rect">
            <a:avLst/>
          </a:prstGeom>
          <a:noFill/>
        </p:spPr>
        <p:txBody>
          <a:bodyPr wrap="none" rtlCol="0">
            <a:spAutoFit/>
          </a:bodyPr>
          <a:lstStyle/>
          <a:p>
            <a:r>
              <a:rPr lang="en-GB" sz="3200" b="1" dirty="0" smtClean="0"/>
              <a:t>Why the Cross?</a:t>
            </a:r>
            <a:endParaRPr lang="en-GB" sz="3200" b="1" dirty="0"/>
          </a:p>
        </p:txBody>
      </p:sp>
      <p:sp>
        <p:nvSpPr>
          <p:cNvPr id="4" name="Rectangle 3"/>
          <p:cNvSpPr/>
          <p:nvPr/>
        </p:nvSpPr>
        <p:spPr>
          <a:xfrm>
            <a:off x="2894492" y="1485582"/>
            <a:ext cx="4317977" cy="646331"/>
          </a:xfrm>
          <a:prstGeom prst="rect">
            <a:avLst/>
          </a:prstGeom>
        </p:spPr>
        <p:txBody>
          <a:bodyPr wrap="none">
            <a:spAutoFit/>
          </a:bodyPr>
          <a:lstStyle/>
          <a:p>
            <a:pPr lvl="0"/>
            <a:r>
              <a:rPr lang="en-GB" sz="3600" b="1" dirty="0">
                <a:solidFill>
                  <a:prstClr val="black"/>
                </a:solidFill>
              </a:rPr>
              <a:t>Considering the Cross</a:t>
            </a:r>
          </a:p>
        </p:txBody>
      </p:sp>
      <p:sp>
        <p:nvSpPr>
          <p:cNvPr id="5" name="Rectangle 4"/>
          <p:cNvSpPr/>
          <p:nvPr/>
        </p:nvSpPr>
        <p:spPr>
          <a:xfrm>
            <a:off x="4274260" y="2931513"/>
            <a:ext cx="1558440" cy="523220"/>
          </a:xfrm>
          <a:prstGeom prst="rect">
            <a:avLst/>
          </a:prstGeom>
        </p:spPr>
        <p:txBody>
          <a:bodyPr wrap="none">
            <a:spAutoFit/>
          </a:bodyPr>
          <a:lstStyle/>
          <a:p>
            <a:r>
              <a:rPr lang="en-GB" sz="2800" b="1" dirty="0"/>
              <a:t>Session </a:t>
            </a:r>
            <a:r>
              <a:rPr lang="en-GB" sz="2800" b="1" dirty="0" smtClean="0"/>
              <a:t>6</a:t>
            </a:r>
            <a:endParaRPr lang="en-GB" sz="2800" b="1" dirty="0"/>
          </a:p>
        </p:txBody>
      </p:sp>
    </p:spTree>
    <p:extLst>
      <p:ext uri="{BB962C8B-B14F-4D97-AF65-F5344CB8AC3E}">
        <p14:creationId xmlns:p14="http://schemas.microsoft.com/office/powerpoint/2010/main" val="3068738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368" y="1868905"/>
            <a:ext cx="7453295" cy="4218846"/>
          </a:xfrm>
          <a:prstGeom prst="rect">
            <a:avLst/>
          </a:prstGeom>
        </p:spPr>
      </p:pic>
    </p:spTree>
    <p:extLst>
      <p:ext uri="{BB962C8B-B14F-4D97-AF65-F5344CB8AC3E}">
        <p14:creationId xmlns:p14="http://schemas.microsoft.com/office/powerpoint/2010/main" val="2445021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265" y="2967788"/>
            <a:ext cx="5738044" cy="2992607"/>
          </a:xfrm>
          <a:prstGeom prst="rect">
            <a:avLst/>
          </a:prstGeom>
        </p:spPr>
      </p:pic>
      <p:sp>
        <p:nvSpPr>
          <p:cNvPr id="3" name="Rectangle 2"/>
          <p:cNvSpPr/>
          <p:nvPr/>
        </p:nvSpPr>
        <p:spPr>
          <a:xfrm>
            <a:off x="409073" y="1039050"/>
            <a:ext cx="8518358" cy="1477328"/>
          </a:xfrm>
          <a:prstGeom prst="rect">
            <a:avLst/>
          </a:prstGeom>
        </p:spPr>
        <p:txBody>
          <a:bodyPr wrap="square">
            <a:spAutoFit/>
          </a:bodyPr>
          <a:lstStyle/>
          <a:p>
            <a:r>
              <a:rPr lang="en-GB" b="0" i="0" dirty="0" smtClean="0">
                <a:solidFill>
                  <a:srgbClr val="000000"/>
                </a:solidFill>
                <a:effectLst/>
                <a:latin typeface="system-ui"/>
              </a:rPr>
              <a:t>Now indeed even </a:t>
            </a:r>
            <a:r>
              <a:rPr lang="en-GB" b="1" i="0" dirty="0" smtClean="0">
                <a:solidFill>
                  <a:srgbClr val="000000"/>
                </a:solidFill>
                <a:effectLst/>
                <a:latin typeface="system-ui"/>
              </a:rPr>
              <a:t>the first covenant </a:t>
            </a:r>
            <a:r>
              <a:rPr lang="en-GB" b="0" i="0" dirty="0" smtClean="0">
                <a:solidFill>
                  <a:srgbClr val="000000"/>
                </a:solidFill>
                <a:effectLst/>
                <a:latin typeface="system-ui"/>
              </a:rPr>
              <a:t>had ordinances of divine service and </a:t>
            </a:r>
            <a:r>
              <a:rPr lang="en-GB" b="1" i="0" dirty="0" smtClean="0">
                <a:solidFill>
                  <a:srgbClr val="000000"/>
                </a:solidFill>
                <a:effectLst/>
                <a:latin typeface="system-ui"/>
              </a:rPr>
              <a:t>an earthly sanctuary</a:t>
            </a:r>
            <a:r>
              <a:rPr lang="en-GB" b="0" i="0" dirty="0" smtClean="0">
                <a:solidFill>
                  <a:srgbClr val="000000"/>
                </a:solidFill>
                <a:effectLst/>
                <a:latin typeface="system-ui"/>
              </a:rPr>
              <a:t>. For a tabernacle was prepared. In the first part were the lamp stand, the table, and the show bread; which is called </a:t>
            </a:r>
            <a:r>
              <a:rPr lang="en-GB" b="1" i="0" dirty="0" smtClean="0">
                <a:solidFill>
                  <a:srgbClr val="000000"/>
                </a:solidFill>
                <a:effectLst/>
                <a:latin typeface="system-ui"/>
              </a:rPr>
              <a:t>the Holy Place</a:t>
            </a:r>
            <a:r>
              <a:rPr lang="en-GB" b="0" i="0" dirty="0" smtClean="0">
                <a:solidFill>
                  <a:srgbClr val="000000"/>
                </a:solidFill>
                <a:effectLst/>
                <a:latin typeface="system-ui"/>
              </a:rPr>
              <a:t>. </a:t>
            </a:r>
            <a:r>
              <a:rPr lang="en-GB" b="1" i="0" baseline="30000" dirty="0" smtClean="0">
                <a:solidFill>
                  <a:srgbClr val="000000"/>
                </a:solidFill>
                <a:effectLst/>
                <a:latin typeface="system-ui"/>
              </a:rPr>
              <a:t> </a:t>
            </a:r>
            <a:r>
              <a:rPr lang="en-GB" b="0" i="0" dirty="0" smtClean="0">
                <a:solidFill>
                  <a:srgbClr val="000000"/>
                </a:solidFill>
                <a:effectLst/>
                <a:latin typeface="system-ui"/>
              </a:rPr>
              <a:t>After the second veil was the tabernacle which is called </a:t>
            </a:r>
            <a:r>
              <a:rPr lang="en-GB" b="1" i="0" dirty="0" smtClean="0">
                <a:solidFill>
                  <a:srgbClr val="000000"/>
                </a:solidFill>
                <a:effectLst/>
                <a:latin typeface="system-ui"/>
              </a:rPr>
              <a:t>the Holy of Holies</a:t>
            </a:r>
            <a:r>
              <a:rPr lang="en-GB" b="0" i="0" dirty="0" smtClean="0">
                <a:solidFill>
                  <a:srgbClr val="000000"/>
                </a:solidFill>
                <a:effectLst/>
                <a:latin typeface="system-ui"/>
              </a:rPr>
              <a:t>, </a:t>
            </a:r>
            <a:r>
              <a:rPr lang="en-GB" b="1" i="0" baseline="30000" dirty="0" smtClean="0">
                <a:solidFill>
                  <a:srgbClr val="000000"/>
                </a:solidFill>
                <a:effectLst/>
                <a:latin typeface="system-ui"/>
              </a:rPr>
              <a:t> </a:t>
            </a:r>
            <a:r>
              <a:rPr lang="en-GB" b="0" i="0" dirty="0" smtClean="0">
                <a:solidFill>
                  <a:srgbClr val="000000"/>
                </a:solidFill>
                <a:effectLst/>
                <a:latin typeface="system-ui"/>
              </a:rPr>
              <a:t>having a golden altar of incense …</a:t>
            </a:r>
            <a:endParaRPr lang="en-GB" dirty="0"/>
          </a:p>
        </p:txBody>
      </p:sp>
    </p:spTree>
    <p:extLst>
      <p:ext uri="{BB962C8B-B14F-4D97-AF65-F5344CB8AC3E}">
        <p14:creationId xmlns:p14="http://schemas.microsoft.com/office/powerpoint/2010/main" val="1346389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737" y="2154655"/>
            <a:ext cx="4528937" cy="4454692"/>
          </a:xfrm>
          <a:prstGeom prst="rect">
            <a:avLst/>
          </a:prstGeom>
        </p:spPr>
      </p:pic>
      <p:sp>
        <p:nvSpPr>
          <p:cNvPr id="3" name="Rectangle 2"/>
          <p:cNvSpPr/>
          <p:nvPr/>
        </p:nvSpPr>
        <p:spPr>
          <a:xfrm>
            <a:off x="778041" y="251936"/>
            <a:ext cx="8173453" cy="1200329"/>
          </a:xfrm>
          <a:prstGeom prst="rect">
            <a:avLst/>
          </a:prstGeom>
        </p:spPr>
        <p:txBody>
          <a:bodyPr wrap="square">
            <a:spAutoFit/>
          </a:bodyPr>
          <a:lstStyle/>
          <a:p>
            <a:r>
              <a:rPr lang="en-GB" b="0" i="0" dirty="0" smtClean="0">
                <a:solidFill>
                  <a:srgbClr val="000000"/>
                </a:solidFill>
                <a:effectLst/>
                <a:latin typeface="system-ui"/>
              </a:rPr>
              <a:t>… and </a:t>
            </a:r>
            <a:r>
              <a:rPr lang="en-GB" b="1" i="0" dirty="0" smtClean="0">
                <a:solidFill>
                  <a:srgbClr val="000000"/>
                </a:solidFill>
                <a:effectLst/>
                <a:latin typeface="system-ui"/>
              </a:rPr>
              <a:t>the ark of the covenant </a:t>
            </a:r>
            <a:r>
              <a:rPr lang="en-GB" b="0" i="0" dirty="0" smtClean="0">
                <a:solidFill>
                  <a:srgbClr val="000000"/>
                </a:solidFill>
                <a:effectLst/>
                <a:latin typeface="system-ui"/>
              </a:rPr>
              <a:t>overlaid on all sides with gold, in which was a golden pot holding the manna, Aaron’s rod that budded, and the tablets of the covenant; and above it cherubim of glory overshadowing </a:t>
            </a:r>
            <a:r>
              <a:rPr lang="en-GB" b="1" i="0" dirty="0" smtClean="0">
                <a:solidFill>
                  <a:srgbClr val="000000"/>
                </a:solidFill>
                <a:effectLst/>
                <a:latin typeface="system-ui"/>
              </a:rPr>
              <a:t>the mercy seat</a:t>
            </a:r>
            <a:r>
              <a:rPr lang="en-GB" b="0" i="0" dirty="0" smtClean="0">
                <a:solidFill>
                  <a:srgbClr val="000000"/>
                </a:solidFill>
                <a:effectLst/>
                <a:latin typeface="system-ui"/>
              </a:rPr>
              <a:t>, of which things we can’t speak now in detail. Heb. 9: 1-5</a:t>
            </a:r>
            <a:endParaRPr lang="en-GB" dirty="0"/>
          </a:p>
        </p:txBody>
      </p:sp>
    </p:spTree>
    <p:extLst>
      <p:ext uri="{BB962C8B-B14F-4D97-AF65-F5344CB8AC3E}">
        <p14:creationId xmlns:p14="http://schemas.microsoft.com/office/powerpoint/2010/main" val="1958248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0946" y="4213712"/>
            <a:ext cx="9697451" cy="2308324"/>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a:t>
            </a:r>
            <a:r>
              <a:rPr lang="en-GB" b="1" dirty="0">
                <a:solidFill>
                  <a:srgbClr val="000000"/>
                </a:solidFill>
                <a:latin typeface="system-ui"/>
              </a:rPr>
              <a:t>Aaron</a:t>
            </a:r>
            <a:r>
              <a:rPr lang="en-GB" dirty="0">
                <a:solidFill>
                  <a:srgbClr val="000000"/>
                </a:solidFill>
                <a:latin typeface="system-ui"/>
              </a:rPr>
              <a:t> shall present </a:t>
            </a:r>
            <a:r>
              <a:rPr lang="en-GB" b="1" dirty="0">
                <a:solidFill>
                  <a:srgbClr val="000000"/>
                </a:solidFill>
                <a:latin typeface="system-ui"/>
              </a:rPr>
              <a:t>the bull of the sin offering</a:t>
            </a:r>
            <a:r>
              <a:rPr lang="en-GB" dirty="0">
                <a:solidFill>
                  <a:srgbClr val="000000"/>
                </a:solidFill>
                <a:latin typeface="system-ui"/>
              </a:rPr>
              <a:t>, which is for himself, and shall make </a:t>
            </a:r>
            <a:r>
              <a:rPr lang="en-GB" b="1" dirty="0">
                <a:solidFill>
                  <a:srgbClr val="000000"/>
                </a:solidFill>
                <a:latin typeface="system-ui"/>
              </a:rPr>
              <a:t>atonement for himself and for his house</a:t>
            </a:r>
            <a:r>
              <a:rPr lang="en-GB" dirty="0">
                <a:solidFill>
                  <a:srgbClr val="000000"/>
                </a:solidFill>
                <a:latin typeface="system-ui"/>
              </a:rPr>
              <a:t>, and shall kill the bull of the sin offering which is for himself. </a:t>
            </a:r>
            <a:r>
              <a:rPr lang="en-GB" dirty="0" smtClean="0">
                <a:solidFill>
                  <a:srgbClr val="000000"/>
                </a:solidFill>
                <a:latin typeface="system-ui"/>
              </a:rPr>
              <a:t>He </a:t>
            </a:r>
            <a:r>
              <a:rPr lang="en-GB" dirty="0">
                <a:solidFill>
                  <a:srgbClr val="000000"/>
                </a:solidFill>
                <a:latin typeface="system-ui"/>
              </a:rPr>
              <a:t>shall take </a:t>
            </a:r>
            <a:r>
              <a:rPr lang="en-GB" b="1" dirty="0">
                <a:solidFill>
                  <a:srgbClr val="000000"/>
                </a:solidFill>
                <a:latin typeface="system-ui"/>
              </a:rPr>
              <a:t>a censer </a:t>
            </a:r>
            <a:r>
              <a:rPr lang="en-GB" dirty="0">
                <a:solidFill>
                  <a:srgbClr val="000000"/>
                </a:solidFill>
                <a:latin typeface="system-ui"/>
              </a:rPr>
              <a:t>full of coals of fire from off the altar before Yahweh, and two handfuls of sweet incense beaten small, and </a:t>
            </a:r>
            <a:r>
              <a:rPr lang="en-GB" b="1" dirty="0">
                <a:solidFill>
                  <a:srgbClr val="000000"/>
                </a:solidFill>
                <a:latin typeface="system-ui"/>
              </a:rPr>
              <a:t>bring it within the veil</a:t>
            </a:r>
            <a:r>
              <a:rPr lang="en-GB" dirty="0">
                <a:solidFill>
                  <a:srgbClr val="000000"/>
                </a:solidFill>
                <a:latin typeface="system-ui"/>
              </a:rPr>
              <a:t>. </a:t>
            </a:r>
            <a:r>
              <a:rPr lang="en-GB" dirty="0" smtClean="0">
                <a:solidFill>
                  <a:srgbClr val="000000"/>
                </a:solidFill>
                <a:latin typeface="system-ui"/>
              </a:rPr>
              <a:t>He </a:t>
            </a:r>
            <a:r>
              <a:rPr lang="en-GB" dirty="0">
                <a:solidFill>
                  <a:srgbClr val="000000"/>
                </a:solidFill>
                <a:latin typeface="system-ui"/>
              </a:rPr>
              <a:t>shall put the incense on the fire before Yahweh, that the cloud of the incense may </a:t>
            </a:r>
            <a:r>
              <a:rPr lang="en-GB" b="1" dirty="0">
                <a:solidFill>
                  <a:srgbClr val="000000"/>
                </a:solidFill>
                <a:latin typeface="system-ui"/>
              </a:rPr>
              <a:t>cover the mercy seat </a:t>
            </a:r>
            <a:r>
              <a:rPr lang="en-GB" dirty="0">
                <a:solidFill>
                  <a:srgbClr val="000000"/>
                </a:solidFill>
                <a:latin typeface="system-ui"/>
              </a:rPr>
              <a:t>that is on the covenant, </a:t>
            </a:r>
            <a:r>
              <a:rPr lang="en-GB" b="1" dirty="0">
                <a:solidFill>
                  <a:srgbClr val="000000"/>
                </a:solidFill>
                <a:latin typeface="system-ui"/>
              </a:rPr>
              <a:t>so that he will not die</a:t>
            </a:r>
            <a:r>
              <a:rPr lang="en-GB" dirty="0">
                <a:solidFill>
                  <a:srgbClr val="000000"/>
                </a:solidFill>
                <a:latin typeface="system-ui"/>
              </a:rPr>
              <a:t>. </a:t>
            </a:r>
            <a:r>
              <a:rPr lang="en-GB" dirty="0" smtClean="0">
                <a:solidFill>
                  <a:srgbClr val="000000"/>
                </a:solidFill>
                <a:latin typeface="system-ui"/>
              </a:rPr>
              <a:t>He </a:t>
            </a:r>
            <a:r>
              <a:rPr lang="en-GB" dirty="0">
                <a:solidFill>
                  <a:srgbClr val="000000"/>
                </a:solidFill>
                <a:latin typeface="system-ui"/>
              </a:rPr>
              <a:t>shall take some of </a:t>
            </a:r>
            <a:r>
              <a:rPr lang="en-GB" b="1" dirty="0">
                <a:solidFill>
                  <a:srgbClr val="000000"/>
                </a:solidFill>
                <a:latin typeface="system-ui"/>
              </a:rPr>
              <a:t>the blood of the bull</a:t>
            </a:r>
            <a:r>
              <a:rPr lang="en-GB" dirty="0">
                <a:solidFill>
                  <a:srgbClr val="000000"/>
                </a:solidFill>
                <a:latin typeface="system-ui"/>
              </a:rPr>
              <a:t>, and </a:t>
            </a:r>
            <a:r>
              <a:rPr lang="en-GB" b="1" dirty="0">
                <a:solidFill>
                  <a:srgbClr val="000000"/>
                </a:solidFill>
                <a:latin typeface="system-ui"/>
              </a:rPr>
              <a:t>sprinkle it with his finger on the mercy seat </a:t>
            </a:r>
            <a:r>
              <a:rPr lang="en-GB" dirty="0">
                <a:solidFill>
                  <a:srgbClr val="000000"/>
                </a:solidFill>
                <a:latin typeface="system-ui"/>
              </a:rPr>
              <a:t>on the east; </a:t>
            </a:r>
            <a:r>
              <a:rPr lang="en-GB" b="1" dirty="0">
                <a:solidFill>
                  <a:srgbClr val="000000"/>
                </a:solidFill>
                <a:latin typeface="system-ui"/>
              </a:rPr>
              <a:t>and before the mercy seat </a:t>
            </a:r>
            <a:r>
              <a:rPr lang="en-GB" dirty="0">
                <a:solidFill>
                  <a:srgbClr val="000000"/>
                </a:solidFill>
                <a:latin typeface="system-ui"/>
              </a:rPr>
              <a:t>he shall </a:t>
            </a:r>
            <a:r>
              <a:rPr lang="en-GB" b="1" dirty="0">
                <a:solidFill>
                  <a:srgbClr val="000000"/>
                </a:solidFill>
                <a:latin typeface="system-ui"/>
              </a:rPr>
              <a:t>sprinkle</a:t>
            </a:r>
            <a:r>
              <a:rPr lang="en-GB" dirty="0">
                <a:solidFill>
                  <a:srgbClr val="000000"/>
                </a:solidFill>
                <a:latin typeface="system-ui"/>
              </a:rPr>
              <a:t> some of the blood with his finger </a:t>
            </a:r>
            <a:r>
              <a:rPr lang="en-GB" b="1" dirty="0">
                <a:solidFill>
                  <a:srgbClr val="000000"/>
                </a:solidFill>
                <a:latin typeface="system-ui"/>
              </a:rPr>
              <a:t>seven times</a:t>
            </a:r>
            <a:r>
              <a:rPr lang="en-GB" dirty="0" smtClean="0">
                <a:solidFill>
                  <a:srgbClr val="000000"/>
                </a:solidFill>
                <a:latin typeface="system-ui"/>
              </a:rPr>
              <a:t>. Lev. 16:11-14</a:t>
            </a:r>
            <a:endParaRPr lang="en-GB" b="0" i="0" dirty="0">
              <a:solidFill>
                <a:srgbClr val="000000"/>
              </a:solidFill>
              <a:effectLst/>
              <a:latin typeface="system-ui"/>
            </a:endParaRPr>
          </a:p>
        </p:txBody>
      </p:sp>
      <p:sp>
        <p:nvSpPr>
          <p:cNvPr id="5" name="Rectangle 4"/>
          <p:cNvSpPr/>
          <p:nvPr/>
        </p:nvSpPr>
        <p:spPr>
          <a:xfrm>
            <a:off x="360946" y="712899"/>
            <a:ext cx="9480885" cy="3416320"/>
          </a:xfrm>
          <a:prstGeom prst="rect">
            <a:avLst/>
          </a:prstGeom>
        </p:spPr>
        <p:txBody>
          <a:bodyPr wrap="square">
            <a:spAutoFit/>
          </a:bodyPr>
          <a:lstStyle/>
          <a:p>
            <a:r>
              <a:rPr lang="en-GB" dirty="0">
                <a:solidFill>
                  <a:srgbClr val="000000"/>
                </a:solidFill>
                <a:latin typeface="system-ui"/>
              </a:rPr>
              <a:t>“It shall be a statute to you forever: </a:t>
            </a:r>
            <a:r>
              <a:rPr lang="en-GB" b="1" dirty="0">
                <a:solidFill>
                  <a:srgbClr val="000000"/>
                </a:solidFill>
                <a:latin typeface="system-ui"/>
              </a:rPr>
              <a:t>in the seventh month</a:t>
            </a:r>
            <a:r>
              <a:rPr lang="en-GB" dirty="0">
                <a:solidFill>
                  <a:srgbClr val="000000"/>
                </a:solidFill>
                <a:latin typeface="system-ui"/>
              </a:rPr>
              <a:t>, </a:t>
            </a:r>
            <a:r>
              <a:rPr lang="en-GB" b="1" dirty="0">
                <a:solidFill>
                  <a:srgbClr val="000000"/>
                </a:solidFill>
                <a:latin typeface="system-ui"/>
              </a:rPr>
              <a:t>on the tenth day of the month</a:t>
            </a:r>
            <a:r>
              <a:rPr lang="en-GB" dirty="0">
                <a:solidFill>
                  <a:srgbClr val="000000"/>
                </a:solidFill>
                <a:latin typeface="system-ui"/>
              </a:rPr>
              <a:t>, </a:t>
            </a:r>
            <a:r>
              <a:rPr lang="en-GB" b="1" dirty="0">
                <a:solidFill>
                  <a:srgbClr val="000000"/>
                </a:solidFill>
                <a:latin typeface="system-ui"/>
              </a:rPr>
              <a:t>you shall afflict your souls</a:t>
            </a:r>
            <a:r>
              <a:rPr lang="en-GB" dirty="0">
                <a:solidFill>
                  <a:srgbClr val="000000"/>
                </a:solidFill>
                <a:latin typeface="system-ui"/>
              </a:rPr>
              <a:t>, and shall do no kind of work, whether native-born or a stranger who lives as a foreigner among you; </a:t>
            </a:r>
            <a:r>
              <a:rPr lang="en-GB" dirty="0" smtClean="0">
                <a:solidFill>
                  <a:srgbClr val="000000"/>
                </a:solidFill>
                <a:latin typeface="system-ui"/>
              </a:rPr>
              <a:t>for </a:t>
            </a:r>
            <a:r>
              <a:rPr lang="en-GB" b="1" dirty="0">
                <a:solidFill>
                  <a:srgbClr val="000000"/>
                </a:solidFill>
                <a:latin typeface="system-ui"/>
              </a:rPr>
              <a:t>on this day shall atonement be made for you, to cleanse you</a:t>
            </a:r>
            <a:r>
              <a:rPr lang="en-GB" dirty="0">
                <a:solidFill>
                  <a:srgbClr val="000000"/>
                </a:solidFill>
                <a:latin typeface="system-ui"/>
              </a:rPr>
              <a:t>. </a:t>
            </a:r>
            <a:r>
              <a:rPr lang="en-GB" b="1" dirty="0">
                <a:solidFill>
                  <a:srgbClr val="000000"/>
                </a:solidFill>
                <a:latin typeface="system-ui"/>
              </a:rPr>
              <a:t>You shall be clean from all your sins before Yahweh</a:t>
            </a:r>
            <a:r>
              <a:rPr lang="en-GB" dirty="0">
                <a:solidFill>
                  <a:srgbClr val="000000"/>
                </a:solidFill>
                <a:latin typeface="system-ui"/>
              </a:rPr>
              <a:t>. </a:t>
            </a:r>
            <a:r>
              <a:rPr lang="en-GB" dirty="0" smtClean="0">
                <a:solidFill>
                  <a:srgbClr val="000000"/>
                </a:solidFill>
                <a:latin typeface="system-ui"/>
              </a:rPr>
              <a:t>It </a:t>
            </a:r>
            <a:r>
              <a:rPr lang="en-GB" dirty="0">
                <a:solidFill>
                  <a:srgbClr val="000000"/>
                </a:solidFill>
                <a:latin typeface="system-ui"/>
              </a:rPr>
              <a:t>is a Sabbath of solemn rest to you, and you shall afflict your souls. It is a statute forever. </a:t>
            </a:r>
            <a:r>
              <a:rPr lang="en-GB" dirty="0" smtClean="0">
                <a:solidFill>
                  <a:srgbClr val="000000"/>
                </a:solidFill>
                <a:latin typeface="system-ui"/>
              </a:rPr>
              <a:t>The </a:t>
            </a:r>
            <a:r>
              <a:rPr lang="en-GB" dirty="0">
                <a:solidFill>
                  <a:srgbClr val="000000"/>
                </a:solidFill>
                <a:latin typeface="system-ui"/>
              </a:rPr>
              <a:t>priest, who is anointed and who is consecrated to be </a:t>
            </a:r>
            <a:r>
              <a:rPr lang="en-GB" b="1" dirty="0">
                <a:solidFill>
                  <a:srgbClr val="000000"/>
                </a:solidFill>
                <a:latin typeface="system-ui"/>
              </a:rPr>
              <a:t>priest</a:t>
            </a:r>
            <a:r>
              <a:rPr lang="en-GB" dirty="0">
                <a:solidFill>
                  <a:srgbClr val="000000"/>
                </a:solidFill>
                <a:latin typeface="system-ui"/>
              </a:rPr>
              <a:t> in his father’s place, shall make </a:t>
            </a:r>
            <a:r>
              <a:rPr lang="en-GB" b="1" dirty="0">
                <a:solidFill>
                  <a:srgbClr val="000000"/>
                </a:solidFill>
                <a:latin typeface="system-ui"/>
              </a:rPr>
              <a:t>the atonement</a:t>
            </a:r>
            <a:r>
              <a:rPr lang="en-GB" dirty="0">
                <a:solidFill>
                  <a:srgbClr val="000000"/>
                </a:solidFill>
                <a:latin typeface="system-ui"/>
              </a:rPr>
              <a:t>, and shall put on the linen garments, even the </a:t>
            </a:r>
            <a:r>
              <a:rPr lang="en-GB" b="1" dirty="0">
                <a:solidFill>
                  <a:srgbClr val="000000"/>
                </a:solidFill>
                <a:latin typeface="system-ui"/>
              </a:rPr>
              <a:t>holy garments</a:t>
            </a:r>
            <a:r>
              <a:rPr lang="en-GB" dirty="0">
                <a:solidFill>
                  <a:srgbClr val="000000"/>
                </a:solidFill>
                <a:latin typeface="system-ui"/>
              </a:rPr>
              <a:t>. </a:t>
            </a:r>
            <a:r>
              <a:rPr lang="en-GB" dirty="0" smtClean="0">
                <a:solidFill>
                  <a:srgbClr val="000000"/>
                </a:solidFill>
                <a:latin typeface="system-ui"/>
              </a:rPr>
              <a:t>Then </a:t>
            </a:r>
            <a:r>
              <a:rPr lang="en-GB" dirty="0">
                <a:solidFill>
                  <a:srgbClr val="000000"/>
                </a:solidFill>
                <a:latin typeface="system-ui"/>
              </a:rPr>
              <a:t>he shall make </a:t>
            </a:r>
            <a:r>
              <a:rPr lang="en-GB" b="1" dirty="0">
                <a:solidFill>
                  <a:srgbClr val="000000"/>
                </a:solidFill>
                <a:latin typeface="system-ui"/>
              </a:rPr>
              <a:t>atonement for the Holy Sanctuary</a:t>
            </a:r>
            <a:r>
              <a:rPr lang="en-GB" dirty="0">
                <a:solidFill>
                  <a:srgbClr val="000000"/>
                </a:solidFill>
                <a:latin typeface="system-ui"/>
              </a:rPr>
              <a:t>; and he shall make </a:t>
            </a:r>
            <a:r>
              <a:rPr lang="en-GB" b="1" dirty="0">
                <a:solidFill>
                  <a:srgbClr val="000000"/>
                </a:solidFill>
                <a:latin typeface="system-ui"/>
              </a:rPr>
              <a:t>atonement for the Tent of Meeting</a:t>
            </a:r>
            <a:r>
              <a:rPr lang="en-GB" dirty="0">
                <a:solidFill>
                  <a:srgbClr val="000000"/>
                </a:solidFill>
                <a:latin typeface="system-ui"/>
              </a:rPr>
              <a:t> and for </a:t>
            </a:r>
            <a:r>
              <a:rPr lang="en-GB" b="1" dirty="0">
                <a:solidFill>
                  <a:srgbClr val="000000"/>
                </a:solidFill>
                <a:latin typeface="system-ui"/>
              </a:rPr>
              <a:t>the altar</a:t>
            </a:r>
            <a:r>
              <a:rPr lang="en-GB" dirty="0">
                <a:solidFill>
                  <a:srgbClr val="000000"/>
                </a:solidFill>
                <a:latin typeface="system-ui"/>
              </a:rPr>
              <a:t>; and he shall make atonement </a:t>
            </a:r>
            <a:r>
              <a:rPr lang="en-GB" b="1" dirty="0">
                <a:solidFill>
                  <a:srgbClr val="000000"/>
                </a:solidFill>
                <a:latin typeface="system-ui"/>
              </a:rPr>
              <a:t>for the priests </a:t>
            </a:r>
            <a:r>
              <a:rPr lang="en-GB" dirty="0">
                <a:solidFill>
                  <a:srgbClr val="000000"/>
                </a:solidFill>
                <a:latin typeface="system-ui"/>
              </a:rPr>
              <a:t>and </a:t>
            </a:r>
            <a:r>
              <a:rPr lang="en-GB" b="1" dirty="0">
                <a:solidFill>
                  <a:srgbClr val="000000"/>
                </a:solidFill>
                <a:latin typeface="system-ui"/>
              </a:rPr>
              <a:t>for all the people</a:t>
            </a:r>
            <a:r>
              <a:rPr lang="en-GB" dirty="0">
                <a:solidFill>
                  <a:srgbClr val="000000"/>
                </a:solidFill>
                <a:latin typeface="system-ui"/>
              </a:rPr>
              <a:t> of the </a:t>
            </a:r>
            <a:r>
              <a:rPr lang="en-GB" dirty="0" smtClean="0">
                <a:solidFill>
                  <a:srgbClr val="000000"/>
                </a:solidFill>
                <a:latin typeface="system-ui"/>
              </a:rPr>
              <a:t>assembly.</a:t>
            </a:r>
            <a:r>
              <a:rPr lang="en-GB" b="1" baseline="30000"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“This shall be an everlasting statute for you, </a:t>
            </a:r>
            <a:r>
              <a:rPr lang="en-GB" b="1" dirty="0">
                <a:solidFill>
                  <a:srgbClr val="000000"/>
                </a:solidFill>
                <a:latin typeface="system-ui"/>
              </a:rPr>
              <a:t>to make atonement for the children of Israel once in the year because of all their sins</a:t>
            </a:r>
            <a:r>
              <a:rPr lang="en-GB" dirty="0" smtClean="0">
                <a:solidFill>
                  <a:srgbClr val="000000"/>
                </a:solidFill>
                <a:latin typeface="system-ui"/>
              </a:rPr>
              <a:t>.” It </a:t>
            </a:r>
            <a:r>
              <a:rPr lang="en-GB" dirty="0">
                <a:solidFill>
                  <a:srgbClr val="000000"/>
                </a:solidFill>
                <a:latin typeface="system-ui"/>
              </a:rPr>
              <a:t>was done as </a:t>
            </a:r>
            <a:r>
              <a:rPr lang="en-GB" dirty="0" smtClean="0">
                <a:solidFill>
                  <a:srgbClr val="000000"/>
                </a:solidFill>
                <a:latin typeface="system-ui"/>
              </a:rPr>
              <a:t>Yahweh </a:t>
            </a:r>
            <a:r>
              <a:rPr lang="en-GB" dirty="0">
                <a:solidFill>
                  <a:srgbClr val="000000"/>
                </a:solidFill>
                <a:latin typeface="system-ui"/>
              </a:rPr>
              <a:t>commanded Moses.</a:t>
            </a:r>
            <a:r>
              <a:rPr lang="en-GB" dirty="0" smtClean="0">
                <a:solidFill>
                  <a:srgbClr val="000000"/>
                </a:solidFill>
                <a:latin typeface="system-ui"/>
              </a:rPr>
              <a:t> Lev. 16: 29-34</a:t>
            </a:r>
            <a:endParaRPr lang="en-GB" b="0" i="0" dirty="0">
              <a:solidFill>
                <a:srgbClr val="000000"/>
              </a:solidFill>
              <a:effectLst/>
              <a:latin typeface="system-ui"/>
            </a:endParaRPr>
          </a:p>
        </p:txBody>
      </p:sp>
      <p:sp>
        <p:nvSpPr>
          <p:cNvPr id="6" name="TextBox 5"/>
          <p:cNvSpPr txBox="1"/>
          <p:nvPr/>
        </p:nvSpPr>
        <p:spPr>
          <a:xfrm>
            <a:off x="1764630" y="105186"/>
            <a:ext cx="6529137" cy="523220"/>
          </a:xfrm>
          <a:prstGeom prst="rect">
            <a:avLst/>
          </a:prstGeom>
          <a:noFill/>
        </p:spPr>
        <p:txBody>
          <a:bodyPr wrap="square" rtlCol="0">
            <a:spAutoFit/>
          </a:bodyPr>
          <a:lstStyle/>
          <a:p>
            <a:r>
              <a:rPr lang="en-GB" sz="2800" b="1" dirty="0" err="1" smtClean="0"/>
              <a:t>yom</a:t>
            </a:r>
            <a:r>
              <a:rPr lang="en-GB" sz="2800" b="1" dirty="0" smtClean="0"/>
              <a:t> </a:t>
            </a:r>
            <a:r>
              <a:rPr lang="en-GB" sz="2800" b="1" dirty="0" err="1" smtClean="0"/>
              <a:t>kippur</a:t>
            </a:r>
            <a:r>
              <a:rPr lang="en-GB" sz="2800" b="1" dirty="0" smtClean="0"/>
              <a:t> -The </a:t>
            </a:r>
            <a:r>
              <a:rPr lang="en-GB" sz="2800" b="1" dirty="0"/>
              <a:t>Day of Atonement</a:t>
            </a:r>
          </a:p>
        </p:txBody>
      </p:sp>
    </p:spTree>
    <p:extLst>
      <p:ext uri="{BB962C8B-B14F-4D97-AF65-F5344CB8AC3E}">
        <p14:creationId xmlns:p14="http://schemas.microsoft.com/office/powerpoint/2010/main" val="3881509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7516" y="701128"/>
            <a:ext cx="8871284" cy="6186309"/>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He shall take the </a:t>
            </a:r>
            <a:r>
              <a:rPr lang="en-GB" b="1" dirty="0">
                <a:solidFill>
                  <a:srgbClr val="000000"/>
                </a:solidFill>
                <a:latin typeface="system-ui"/>
              </a:rPr>
              <a:t>two goats</a:t>
            </a:r>
            <a:r>
              <a:rPr lang="en-GB" dirty="0">
                <a:solidFill>
                  <a:srgbClr val="000000"/>
                </a:solidFill>
                <a:latin typeface="system-ui"/>
              </a:rPr>
              <a:t>, and set them before Yahweh at the door of the Tent of Meeting. Aaron shall </a:t>
            </a:r>
            <a:r>
              <a:rPr lang="en-GB" b="1" dirty="0">
                <a:solidFill>
                  <a:srgbClr val="000000"/>
                </a:solidFill>
                <a:latin typeface="system-ui"/>
              </a:rPr>
              <a:t>cast lots </a:t>
            </a:r>
            <a:r>
              <a:rPr lang="en-GB" dirty="0">
                <a:solidFill>
                  <a:srgbClr val="000000"/>
                </a:solidFill>
                <a:latin typeface="system-ui"/>
              </a:rPr>
              <a:t>for the two goats: </a:t>
            </a:r>
            <a:r>
              <a:rPr lang="en-GB" b="1" dirty="0">
                <a:solidFill>
                  <a:srgbClr val="000000"/>
                </a:solidFill>
                <a:latin typeface="system-ui"/>
              </a:rPr>
              <a:t>one lot for Yahweh, and the other lot for the </a:t>
            </a:r>
            <a:r>
              <a:rPr lang="en-GB" b="1" dirty="0" smtClean="0">
                <a:solidFill>
                  <a:srgbClr val="000000"/>
                </a:solidFill>
                <a:latin typeface="system-ui"/>
              </a:rPr>
              <a:t>scapegoat</a:t>
            </a:r>
            <a:r>
              <a:rPr lang="en-GB" dirty="0" smtClean="0">
                <a:solidFill>
                  <a:srgbClr val="000000"/>
                </a:solidFill>
                <a:latin typeface="system-ui"/>
              </a:rPr>
              <a:t> …</a:t>
            </a:r>
            <a:endParaRPr lang="en-GB" dirty="0"/>
          </a:p>
          <a:p>
            <a:r>
              <a:rPr lang="en-GB" b="1" baseline="30000" dirty="0">
                <a:solidFill>
                  <a:srgbClr val="000000"/>
                </a:solidFill>
                <a:latin typeface="system-ui"/>
              </a:rPr>
              <a:t> </a:t>
            </a:r>
            <a:r>
              <a:rPr lang="en-GB" dirty="0">
                <a:solidFill>
                  <a:srgbClr val="000000"/>
                </a:solidFill>
                <a:latin typeface="system-ui"/>
              </a:rPr>
              <a:t>“Then </a:t>
            </a:r>
            <a:r>
              <a:rPr lang="en-GB" b="1" dirty="0">
                <a:solidFill>
                  <a:srgbClr val="000000"/>
                </a:solidFill>
                <a:latin typeface="system-ui"/>
              </a:rPr>
              <a:t>he shall kill the goat of the sin offering that is for the people</a:t>
            </a:r>
            <a:r>
              <a:rPr lang="en-GB" dirty="0">
                <a:solidFill>
                  <a:srgbClr val="000000"/>
                </a:solidFill>
                <a:latin typeface="system-ui"/>
              </a:rPr>
              <a:t>, </a:t>
            </a:r>
            <a:r>
              <a:rPr lang="en-GB" b="1" dirty="0">
                <a:solidFill>
                  <a:srgbClr val="000000"/>
                </a:solidFill>
                <a:latin typeface="system-ui"/>
              </a:rPr>
              <a:t>and bring his blood within the veil, and do with his blood as he did with the blood of the bull</a:t>
            </a:r>
            <a:r>
              <a:rPr lang="en-GB" dirty="0">
                <a:solidFill>
                  <a:srgbClr val="000000"/>
                </a:solidFill>
                <a:latin typeface="system-ui"/>
              </a:rPr>
              <a:t>, and sprinkle it on the mercy seat and before the mercy seat. </a:t>
            </a:r>
            <a:r>
              <a:rPr lang="en-GB" b="1" baseline="30000" dirty="0">
                <a:solidFill>
                  <a:srgbClr val="000000"/>
                </a:solidFill>
                <a:latin typeface="system-ui"/>
              </a:rPr>
              <a:t> </a:t>
            </a:r>
            <a:r>
              <a:rPr lang="en-GB" dirty="0">
                <a:solidFill>
                  <a:srgbClr val="000000"/>
                </a:solidFill>
                <a:latin typeface="system-ui"/>
              </a:rPr>
              <a:t>He shall make </a:t>
            </a:r>
            <a:r>
              <a:rPr lang="en-GB" b="1" dirty="0">
                <a:solidFill>
                  <a:srgbClr val="000000"/>
                </a:solidFill>
                <a:latin typeface="system-ui"/>
              </a:rPr>
              <a:t>atonement for the Holy Place, because of the uncleanness of the children of Israel, and because of their transgressions, even all their sins; and so he shall do for the Tent of Meeting that dwells with them in the middle of their </a:t>
            </a:r>
            <a:r>
              <a:rPr lang="en-GB" b="1" dirty="0" smtClean="0">
                <a:solidFill>
                  <a:srgbClr val="000000"/>
                </a:solidFill>
                <a:latin typeface="system-ui"/>
              </a:rPr>
              <a:t>uncleanness</a:t>
            </a:r>
            <a:r>
              <a:rPr lang="en-GB" dirty="0">
                <a:solidFill>
                  <a:srgbClr val="000000"/>
                </a:solidFill>
                <a:latin typeface="system-ui"/>
              </a:rPr>
              <a:t> </a:t>
            </a:r>
            <a:r>
              <a:rPr lang="en-GB" b="1" baseline="30000" dirty="0" smtClean="0">
                <a:solidFill>
                  <a:srgbClr val="000000"/>
                </a:solidFill>
                <a:latin typeface="system-ui"/>
              </a:rPr>
              <a:t>…</a:t>
            </a:r>
            <a:endParaRPr lang="en-GB" dirty="0">
              <a:solidFill>
                <a:srgbClr val="000000"/>
              </a:solidFill>
              <a:latin typeface="system-ui"/>
            </a:endParaRPr>
          </a:p>
          <a:p>
            <a:r>
              <a:rPr lang="en-GB" b="1" baseline="30000" dirty="0">
                <a:solidFill>
                  <a:srgbClr val="000000"/>
                </a:solidFill>
                <a:latin typeface="system-ui"/>
              </a:rPr>
              <a:t> </a:t>
            </a:r>
            <a:r>
              <a:rPr lang="en-GB" dirty="0">
                <a:solidFill>
                  <a:srgbClr val="000000"/>
                </a:solidFill>
                <a:latin typeface="system-ui"/>
              </a:rPr>
              <a:t>“He shall go out to the altar that is before Yahweh and make atonement for it, and shall take some of the bull’s blood, and some of the </a:t>
            </a:r>
            <a:r>
              <a:rPr lang="en-GB" b="1" dirty="0">
                <a:solidFill>
                  <a:srgbClr val="000000"/>
                </a:solidFill>
                <a:latin typeface="system-ui"/>
              </a:rPr>
              <a:t>goat’s blood</a:t>
            </a:r>
            <a:r>
              <a:rPr lang="en-GB" dirty="0">
                <a:solidFill>
                  <a:srgbClr val="000000"/>
                </a:solidFill>
                <a:latin typeface="system-ui"/>
              </a:rPr>
              <a:t>, and put it around </a:t>
            </a:r>
            <a:r>
              <a:rPr lang="en-GB" b="1" dirty="0">
                <a:solidFill>
                  <a:srgbClr val="000000"/>
                </a:solidFill>
                <a:latin typeface="system-ui"/>
              </a:rPr>
              <a:t>on the horns of the altar</a:t>
            </a:r>
            <a:r>
              <a:rPr lang="en-GB" dirty="0">
                <a:solidFill>
                  <a:srgbClr val="000000"/>
                </a:solidFill>
                <a:latin typeface="system-ui"/>
              </a:rPr>
              <a:t>. </a:t>
            </a:r>
            <a:r>
              <a:rPr lang="en-GB" dirty="0" smtClean="0">
                <a:solidFill>
                  <a:srgbClr val="000000"/>
                </a:solidFill>
                <a:latin typeface="system-ui"/>
              </a:rPr>
              <a:t>He </a:t>
            </a:r>
            <a:r>
              <a:rPr lang="en-GB" dirty="0">
                <a:solidFill>
                  <a:srgbClr val="000000"/>
                </a:solidFill>
                <a:latin typeface="system-ui"/>
              </a:rPr>
              <a:t>shall </a:t>
            </a:r>
            <a:r>
              <a:rPr lang="en-GB" b="1" dirty="0">
                <a:solidFill>
                  <a:srgbClr val="000000"/>
                </a:solidFill>
                <a:latin typeface="system-ui"/>
              </a:rPr>
              <a:t>sprinkle </a:t>
            </a:r>
            <a:r>
              <a:rPr lang="en-GB" dirty="0">
                <a:solidFill>
                  <a:srgbClr val="000000"/>
                </a:solidFill>
                <a:latin typeface="system-ui"/>
              </a:rPr>
              <a:t>some of the blood on it with his finger </a:t>
            </a:r>
            <a:r>
              <a:rPr lang="en-GB" b="1" dirty="0">
                <a:solidFill>
                  <a:srgbClr val="000000"/>
                </a:solidFill>
                <a:latin typeface="system-ui"/>
              </a:rPr>
              <a:t>seven times, and cleanse it, and make it holy from the uncleanness of the children of Israel.</a:t>
            </a:r>
          </a:p>
          <a:p>
            <a:r>
              <a:rPr lang="en-GB" b="1" baseline="30000" dirty="0">
                <a:solidFill>
                  <a:srgbClr val="000000"/>
                </a:solidFill>
                <a:latin typeface="system-ui"/>
              </a:rPr>
              <a:t> </a:t>
            </a:r>
            <a:r>
              <a:rPr lang="en-GB" dirty="0">
                <a:solidFill>
                  <a:srgbClr val="000000"/>
                </a:solidFill>
                <a:latin typeface="system-ui"/>
              </a:rPr>
              <a:t>“When he has finished atoning for the Holy Place, the Tent of Meeting, and the altar, he shall present the live goat</a:t>
            </a:r>
            <a:r>
              <a:rPr lang="en-GB" dirty="0" smtClean="0">
                <a:solidFill>
                  <a:srgbClr val="000000"/>
                </a:solidFill>
                <a:latin typeface="system-ui"/>
              </a:rPr>
              <a:t>.</a:t>
            </a:r>
            <a:r>
              <a:rPr lang="en-GB" b="1" baseline="30000" dirty="0">
                <a:solidFill>
                  <a:srgbClr val="000000"/>
                </a:solidFill>
                <a:latin typeface="system-ui"/>
              </a:rPr>
              <a:t> </a:t>
            </a:r>
            <a:r>
              <a:rPr lang="en-GB" b="1" dirty="0">
                <a:solidFill>
                  <a:srgbClr val="000000"/>
                </a:solidFill>
                <a:latin typeface="system-ui"/>
              </a:rPr>
              <a:t>Aaron shall lay both his hands on the head of the live </a:t>
            </a:r>
            <a:r>
              <a:rPr lang="en-GB" b="1" dirty="0" smtClean="0">
                <a:solidFill>
                  <a:srgbClr val="000000"/>
                </a:solidFill>
                <a:latin typeface="system-ui"/>
              </a:rPr>
              <a:t>goat</a:t>
            </a:r>
            <a:r>
              <a:rPr lang="en-GB" b="1" dirty="0">
                <a:solidFill>
                  <a:srgbClr val="000000"/>
                </a:solidFill>
                <a:latin typeface="system-ui"/>
              </a:rPr>
              <a:t>, and confess over him all the iniquities of the children of Israel, and all their transgressions, even all their sins; and he shall put them on the head of the goat, and shall send him away into the wilderness </a:t>
            </a:r>
            <a:r>
              <a:rPr lang="en-GB" dirty="0">
                <a:solidFill>
                  <a:srgbClr val="000000"/>
                </a:solidFill>
                <a:latin typeface="system-ui"/>
              </a:rPr>
              <a:t>by the hand of a man who is ready. </a:t>
            </a:r>
            <a:r>
              <a:rPr lang="en-GB" b="1" dirty="0" smtClean="0">
                <a:solidFill>
                  <a:srgbClr val="000000"/>
                </a:solidFill>
                <a:latin typeface="system-ui"/>
              </a:rPr>
              <a:t>The </a:t>
            </a:r>
            <a:r>
              <a:rPr lang="en-GB" b="1" dirty="0">
                <a:solidFill>
                  <a:srgbClr val="000000"/>
                </a:solidFill>
                <a:latin typeface="system-ui"/>
              </a:rPr>
              <a:t>goat shall carry all their iniquities on himself to a solitary land</a:t>
            </a:r>
            <a:r>
              <a:rPr lang="en-GB" dirty="0">
                <a:solidFill>
                  <a:srgbClr val="000000"/>
                </a:solidFill>
                <a:latin typeface="system-ui"/>
              </a:rPr>
              <a:t>, and he shall release the goat in the wilderness</a:t>
            </a:r>
            <a:r>
              <a:rPr lang="en-GB" dirty="0" smtClean="0">
                <a:solidFill>
                  <a:srgbClr val="000000"/>
                </a:solidFill>
                <a:latin typeface="system-ui"/>
              </a:rPr>
              <a:t>. Lev. 16: 7-8, 15-22</a:t>
            </a:r>
            <a:endParaRPr lang="en-GB" b="0" i="0" dirty="0">
              <a:solidFill>
                <a:srgbClr val="000000"/>
              </a:solidFill>
              <a:effectLst/>
              <a:latin typeface="system-ui"/>
            </a:endParaRPr>
          </a:p>
        </p:txBody>
      </p:sp>
    </p:spTree>
    <p:extLst>
      <p:ext uri="{BB962C8B-B14F-4D97-AF65-F5344CB8AC3E}">
        <p14:creationId xmlns:p14="http://schemas.microsoft.com/office/powerpoint/2010/main" val="504432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65158" y="585537"/>
            <a:ext cx="5186997" cy="523220"/>
          </a:xfrm>
          <a:prstGeom prst="rect">
            <a:avLst/>
          </a:prstGeom>
          <a:noFill/>
        </p:spPr>
        <p:txBody>
          <a:bodyPr wrap="none" rtlCol="0">
            <a:spAutoFit/>
          </a:bodyPr>
          <a:lstStyle/>
          <a:p>
            <a:r>
              <a:rPr lang="en-GB" sz="2800" b="1" dirty="0" smtClean="0"/>
              <a:t>What was this designed to teach?</a:t>
            </a:r>
            <a:endParaRPr lang="en-GB" sz="2800" b="1" dirty="0"/>
          </a:p>
        </p:txBody>
      </p:sp>
      <p:sp>
        <p:nvSpPr>
          <p:cNvPr id="3" name="TextBox 2"/>
          <p:cNvSpPr txBox="1"/>
          <p:nvPr/>
        </p:nvSpPr>
        <p:spPr>
          <a:xfrm>
            <a:off x="882317" y="1475874"/>
            <a:ext cx="5029200" cy="2677656"/>
          </a:xfrm>
          <a:prstGeom prst="rect">
            <a:avLst/>
          </a:prstGeom>
          <a:noFill/>
        </p:spPr>
        <p:txBody>
          <a:bodyPr wrap="square" rtlCol="0">
            <a:spAutoFit/>
          </a:bodyPr>
          <a:lstStyle/>
          <a:p>
            <a:pPr marL="285750" indent="-285750">
              <a:buFont typeface="Arial" panose="020B0604020202020204" pitchFamily="34" charset="0"/>
              <a:buChar char="•"/>
            </a:pPr>
            <a:r>
              <a:rPr lang="en-GB" sz="2400" b="1" dirty="0" smtClean="0"/>
              <a:t>God is Pure and Holy</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Sin is Polluting and Horrible</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God wants to live among us</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This is highly dangerous</a:t>
            </a:r>
            <a:endParaRPr lang="en-GB" sz="2400" b="1" dirty="0"/>
          </a:p>
        </p:txBody>
      </p:sp>
      <p:sp>
        <p:nvSpPr>
          <p:cNvPr id="4" name="Rectangle 3"/>
          <p:cNvSpPr/>
          <p:nvPr/>
        </p:nvSpPr>
        <p:spPr>
          <a:xfrm>
            <a:off x="280737" y="4317520"/>
            <a:ext cx="9914020" cy="2308324"/>
          </a:xfrm>
          <a:prstGeom prst="rect">
            <a:avLst/>
          </a:prstGeom>
        </p:spPr>
        <p:txBody>
          <a:bodyPr wrap="square">
            <a:spAutoFit/>
          </a:bodyPr>
          <a:lstStyle/>
          <a:p>
            <a:r>
              <a:rPr lang="en-GB" b="1" dirty="0">
                <a:solidFill>
                  <a:srgbClr val="000000"/>
                </a:solidFill>
                <a:latin typeface="system-ui"/>
              </a:rPr>
              <a:t> </a:t>
            </a:r>
            <a:r>
              <a:rPr lang="en-GB" dirty="0">
                <a:solidFill>
                  <a:srgbClr val="000000"/>
                </a:solidFill>
                <a:latin typeface="system-ui"/>
              </a:rPr>
              <a:t>In the year that king </a:t>
            </a:r>
            <a:r>
              <a:rPr lang="en-GB" dirty="0" err="1">
                <a:solidFill>
                  <a:srgbClr val="000000"/>
                </a:solidFill>
                <a:latin typeface="system-ui"/>
              </a:rPr>
              <a:t>Uzziah</a:t>
            </a:r>
            <a:r>
              <a:rPr lang="en-GB" dirty="0">
                <a:solidFill>
                  <a:srgbClr val="000000"/>
                </a:solidFill>
                <a:latin typeface="system-ui"/>
              </a:rPr>
              <a:t> died, </a:t>
            </a:r>
            <a:r>
              <a:rPr lang="en-GB" b="1" dirty="0" smtClean="0">
                <a:solidFill>
                  <a:srgbClr val="000000"/>
                </a:solidFill>
                <a:latin typeface="system-ui"/>
              </a:rPr>
              <a:t>I </a:t>
            </a:r>
            <a:r>
              <a:rPr lang="en-GB" b="1" dirty="0">
                <a:solidFill>
                  <a:srgbClr val="000000"/>
                </a:solidFill>
                <a:latin typeface="system-ui"/>
              </a:rPr>
              <a:t>saw the Lord sitting on a throne, high and lifted up</a:t>
            </a:r>
            <a:r>
              <a:rPr lang="en-GB" dirty="0">
                <a:solidFill>
                  <a:srgbClr val="000000"/>
                </a:solidFill>
                <a:latin typeface="system-ui"/>
              </a:rPr>
              <a:t>; and his train filled the temple. </a:t>
            </a:r>
            <a:r>
              <a:rPr lang="en-GB" b="1" baseline="30000" dirty="0">
                <a:solidFill>
                  <a:srgbClr val="000000"/>
                </a:solidFill>
                <a:latin typeface="system-ui"/>
              </a:rPr>
              <a:t> </a:t>
            </a:r>
            <a:r>
              <a:rPr lang="en-GB" dirty="0">
                <a:solidFill>
                  <a:srgbClr val="000000"/>
                </a:solidFill>
                <a:latin typeface="system-ui"/>
              </a:rPr>
              <a:t>Above him stood the seraphim. Each one had six wings. With two he covered his face. With two he covered his feet. With two he flew. </a:t>
            </a:r>
            <a:r>
              <a:rPr lang="en-GB" b="1" baseline="30000" dirty="0">
                <a:solidFill>
                  <a:srgbClr val="000000"/>
                </a:solidFill>
                <a:latin typeface="system-ui"/>
              </a:rPr>
              <a:t> </a:t>
            </a:r>
            <a:r>
              <a:rPr lang="en-GB" dirty="0">
                <a:solidFill>
                  <a:srgbClr val="000000"/>
                </a:solidFill>
                <a:latin typeface="system-ui"/>
              </a:rPr>
              <a:t>One called to another, and said</a:t>
            </a:r>
            <a:r>
              <a:rPr lang="en-GB" dirty="0" smtClean="0">
                <a:solidFill>
                  <a:srgbClr val="000000"/>
                </a:solidFill>
                <a:latin typeface="system-ui"/>
              </a:rPr>
              <a:t>, </a:t>
            </a:r>
            <a:r>
              <a:rPr lang="en-GB" b="1" dirty="0" smtClean="0">
                <a:solidFill>
                  <a:srgbClr val="000000"/>
                </a:solidFill>
                <a:latin typeface="system-ui"/>
              </a:rPr>
              <a:t>“</a:t>
            </a:r>
            <a:r>
              <a:rPr lang="en-GB" b="1" dirty="0">
                <a:solidFill>
                  <a:srgbClr val="000000"/>
                </a:solidFill>
                <a:latin typeface="system-ui"/>
              </a:rPr>
              <a:t>Holy, holy, holy, is </a:t>
            </a:r>
            <a:r>
              <a:rPr lang="en-GB" b="1" dirty="0" smtClean="0">
                <a:solidFill>
                  <a:srgbClr val="000000"/>
                </a:solidFill>
                <a:latin typeface="system-ui"/>
              </a:rPr>
              <a:t>the </a:t>
            </a:r>
            <a:r>
              <a:rPr lang="en-GB" sz="1600" b="1" dirty="0" smtClean="0">
                <a:solidFill>
                  <a:srgbClr val="000000"/>
                </a:solidFill>
                <a:latin typeface="system-ui"/>
              </a:rPr>
              <a:t>LORD</a:t>
            </a:r>
            <a:r>
              <a:rPr lang="en-GB" b="1" dirty="0" smtClean="0">
                <a:solidFill>
                  <a:srgbClr val="000000"/>
                </a:solidFill>
                <a:latin typeface="system-ui"/>
              </a:rPr>
              <a:t> of Hosts! The </a:t>
            </a:r>
            <a:r>
              <a:rPr lang="en-GB" b="1" dirty="0">
                <a:solidFill>
                  <a:srgbClr val="000000"/>
                </a:solidFill>
                <a:latin typeface="system-ui"/>
              </a:rPr>
              <a:t>whole earth is full of his glory</a:t>
            </a:r>
            <a:r>
              <a:rPr lang="en-GB" b="1" dirty="0" smtClean="0">
                <a:solidFill>
                  <a:srgbClr val="000000"/>
                </a:solidFill>
                <a:latin typeface="system-ui"/>
              </a:rPr>
              <a:t>!</a:t>
            </a:r>
            <a:r>
              <a:rPr lang="en-GB" dirty="0" smtClean="0">
                <a:solidFill>
                  <a:srgbClr val="000000"/>
                </a:solidFill>
                <a:latin typeface="system-ui"/>
              </a:rPr>
              <a:t> ”The </a:t>
            </a:r>
            <a:r>
              <a:rPr lang="en-GB" dirty="0">
                <a:solidFill>
                  <a:srgbClr val="000000"/>
                </a:solidFill>
                <a:latin typeface="system-ui"/>
              </a:rPr>
              <a:t>foundations of the thresholds shook at the voice of him who called, and the house was filled with smoke. </a:t>
            </a:r>
            <a:r>
              <a:rPr lang="en-GB" dirty="0" smtClean="0">
                <a:solidFill>
                  <a:srgbClr val="000000"/>
                </a:solidFill>
                <a:latin typeface="system-ui"/>
              </a:rPr>
              <a:t>Then </a:t>
            </a:r>
            <a:r>
              <a:rPr lang="en-GB" dirty="0">
                <a:solidFill>
                  <a:srgbClr val="000000"/>
                </a:solidFill>
                <a:latin typeface="system-ui"/>
              </a:rPr>
              <a:t>I said, </a:t>
            </a:r>
            <a:r>
              <a:rPr lang="en-GB" b="1" dirty="0">
                <a:solidFill>
                  <a:srgbClr val="000000"/>
                </a:solidFill>
                <a:latin typeface="system-ui"/>
              </a:rPr>
              <a:t>“Woe is me! For I am undone, because I am a man of unclean lips, and I dwell among a people of unclean lips: for my eyes have seen the King, </a:t>
            </a:r>
            <a:r>
              <a:rPr lang="en-GB" b="1" dirty="0" smtClean="0">
                <a:solidFill>
                  <a:srgbClr val="000000"/>
                </a:solidFill>
                <a:latin typeface="system-ui"/>
              </a:rPr>
              <a:t>the </a:t>
            </a:r>
            <a:r>
              <a:rPr lang="en-GB" sz="1600" b="1" dirty="0" smtClean="0">
                <a:solidFill>
                  <a:srgbClr val="000000"/>
                </a:solidFill>
                <a:latin typeface="system-ui"/>
              </a:rPr>
              <a:t>LORD</a:t>
            </a:r>
            <a:r>
              <a:rPr lang="en-GB" b="1" dirty="0" smtClean="0">
                <a:solidFill>
                  <a:srgbClr val="000000"/>
                </a:solidFill>
                <a:latin typeface="system-ui"/>
              </a:rPr>
              <a:t> </a:t>
            </a:r>
            <a:r>
              <a:rPr lang="en-GB" b="1" dirty="0">
                <a:solidFill>
                  <a:srgbClr val="000000"/>
                </a:solidFill>
                <a:latin typeface="system-ui"/>
              </a:rPr>
              <a:t>of </a:t>
            </a:r>
            <a:r>
              <a:rPr lang="en-GB" b="1" dirty="0" smtClean="0">
                <a:solidFill>
                  <a:srgbClr val="000000"/>
                </a:solidFill>
                <a:latin typeface="system-ui"/>
              </a:rPr>
              <a:t>Hosts!” </a:t>
            </a:r>
            <a:r>
              <a:rPr lang="en-GB" dirty="0" smtClean="0">
                <a:solidFill>
                  <a:srgbClr val="000000"/>
                </a:solidFill>
                <a:latin typeface="system-ui"/>
              </a:rPr>
              <a:t>Isaiah 6:1-5</a:t>
            </a:r>
            <a:endParaRPr lang="en-GB" b="0" i="0" dirty="0">
              <a:solidFill>
                <a:srgbClr val="000000"/>
              </a:solidFill>
              <a:effectLst/>
              <a:latin typeface="system-ui"/>
            </a:endParaRPr>
          </a:p>
        </p:txBody>
      </p:sp>
    </p:spTree>
    <p:extLst>
      <p:ext uri="{BB962C8B-B14F-4D97-AF65-F5344CB8AC3E}">
        <p14:creationId xmlns:p14="http://schemas.microsoft.com/office/powerpoint/2010/main" val="2893432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1260" y="854022"/>
            <a:ext cx="8462211" cy="3477875"/>
          </a:xfrm>
          <a:prstGeom prst="rect">
            <a:avLst/>
          </a:prstGeom>
        </p:spPr>
        <p:txBody>
          <a:bodyPr wrap="square">
            <a:spAutoFit/>
          </a:bodyPr>
          <a:lstStyle/>
          <a:p>
            <a:r>
              <a:rPr lang="en-GB" sz="2000" b="1" i="0" dirty="0" smtClean="0">
                <a:solidFill>
                  <a:srgbClr val="000000"/>
                </a:solidFill>
                <a:effectLst/>
              </a:rPr>
              <a:t>The people spoke against God and against Moses</a:t>
            </a:r>
            <a:r>
              <a:rPr lang="en-GB" sz="2000" b="0" i="0" dirty="0" smtClean="0">
                <a:solidFill>
                  <a:srgbClr val="000000"/>
                </a:solidFill>
                <a:effectLst/>
              </a:rPr>
              <a:t>: “Why have you brought us up out of Egypt to die in the wilderness? For there is no bread, there is no water, and </a:t>
            </a:r>
            <a:r>
              <a:rPr lang="en-GB" sz="2000" b="1" i="0" dirty="0" smtClean="0">
                <a:solidFill>
                  <a:srgbClr val="000000"/>
                </a:solidFill>
                <a:effectLst/>
              </a:rPr>
              <a:t>our soul loathes this disgusting food</a:t>
            </a:r>
            <a:r>
              <a:rPr lang="en-GB" sz="2000" b="0" i="0" dirty="0" smtClean="0">
                <a:solidFill>
                  <a:srgbClr val="000000"/>
                </a:solidFill>
                <a:effectLst/>
              </a:rPr>
              <a:t>!”</a:t>
            </a:r>
          </a:p>
          <a:p>
            <a:r>
              <a:rPr lang="en-GB" sz="2000" b="1" i="0" baseline="30000" dirty="0" smtClean="0">
                <a:solidFill>
                  <a:srgbClr val="000000"/>
                </a:solidFill>
                <a:effectLst/>
              </a:rPr>
              <a:t> </a:t>
            </a:r>
            <a:r>
              <a:rPr lang="en-GB" sz="2000" b="1" i="0" dirty="0" smtClean="0">
                <a:solidFill>
                  <a:srgbClr val="000000"/>
                </a:solidFill>
                <a:effectLst/>
              </a:rPr>
              <a:t>Yahweh sent venomous snakes </a:t>
            </a:r>
            <a:r>
              <a:rPr lang="en-GB" sz="2000" b="0" i="0" dirty="0" smtClean="0">
                <a:solidFill>
                  <a:srgbClr val="000000"/>
                </a:solidFill>
                <a:effectLst/>
              </a:rPr>
              <a:t>among the people, and they bit the people. Many people of Israel died. </a:t>
            </a:r>
            <a:r>
              <a:rPr lang="en-GB" sz="2000" b="1" i="0" baseline="30000" dirty="0" smtClean="0">
                <a:solidFill>
                  <a:srgbClr val="000000"/>
                </a:solidFill>
                <a:effectLst/>
              </a:rPr>
              <a:t> </a:t>
            </a:r>
            <a:r>
              <a:rPr lang="en-GB" sz="2000" b="0" i="0" dirty="0" smtClean="0">
                <a:solidFill>
                  <a:srgbClr val="000000"/>
                </a:solidFill>
                <a:effectLst/>
              </a:rPr>
              <a:t>The people came to Moses, and said, </a:t>
            </a:r>
            <a:r>
              <a:rPr lang="en-GB" sz="2000" b="1" i="0" dirty="0" smtClean="0">
                <a:solidFill>
                  <a:srgbClr val="000000"/>
                </a:solidFill>
                <a:effectLst/>
              </a:rPr>
              <a:t>“We have sinned</a:t>
            </a:r>
            <a:r>
              <a:rPr lang="en-GB" sz="2000" b="0" i="0" dirty="0" smtClean="0">
                <a:solidFill>
                  <a:srgbClr val="000000"/>
                </a:solidFill>
                <a:effectLst/>
              </a:rPr>
              <a:t>, because we have spoken against Yahweh and against you. </a:t>
            </a:r>
            <a:r>
              <a:rPr lang="en-GB" sz="2000" b="1" i="0" dirty="0" smtClean="0">
                <a:solidFill>
                  <a:srgbClr val="000000"/>
                </a:solidFill>
                <a:effectLst/>
              </a:rPr>
              <a:t>Pray to Yahweh, that he take away the serpents from us.” Moses prayed for the people</a:t>
            </a:r>
            <a:r>
              <a:rPr lang="en-GB" sz="2000" b="0" i="0" dirty="0" smtClean="0">
                <a:solidFill>
                  <a:srgbClr val="000000"/>
                </a:solidFill>
                <a:effectLst/>
              </a:rPr>
              <a:t>. Yahweh said to Moses, </a:t>
            </a:r>
            <a:r>
              <a:rPr lang="en-GB" sz="2000" b="1" i="0" dirty="0" smtClean="0">
                <a:solidFill>
                  <a:srgbClr val="000000"/>
                </a:solidFill>
                <a:effectLst/>
              </a:rPr>
              <a:t>“Make a venomous snake, and set it on a pole. </a:t>
            </a:r>
            <a:r>
              <a:rPr lang="en-GB" sz="2000" b="0" i="0" dirty="0" smtClean="0">
                <a:solidFill>
                  <a:srgbClr val="000000"/>
                </a:solidFill>
                <a:effectLst/>
              </a:rPr>
              <a:t>It shall happen that </a:t>
            </a:r>
            <a:r>
              <a:rPr lang="en-GB" sz="2000" b="1" i="0" dirty="0" smtClean="0">
                <a:solidFill>
                  <a:srgbClr val="000000"/>
                </a:solidFill>
                <a:effectLst/>
              </a:rPr>
              <a:t>everyone who is bitten, when he sees it, shall live</a:t>
            </a:r>
            <a:r>
              <a:rPr lang="en-GB" sz="2000" b="0" i="0" dirty="0" smtClean="0">
                <a:solidFill>
                  <a:srgbClr val="000000"/>
                </a:solidFill>
                <a:effectLst/>
              </a:rPr>
              <a:t>.” Moses made a serpent of bronze, and set it on the pole. If a serpent had bitten any man, when he looked at the serpent of bronze, he lived. Num. 21:5-9</a:t>
            </a:r>
            <a:endParaRPr lang="en-GB" sz="2000" b="0" i="0" dirty="0">
              <a:solidFill>
                <a:srgbClr val="000000"/>
              </a:solidFill>
              <a:effectLst/>
            </a:endParaRPr>
          </a:p>
        </p:txBody>
      </p:sp>
      <p:sp>
        <p:nvSpPr>
          <p:cNvPr id="3" name="Rectangle 2"/>
          <p:cNvSpPr/>
          <p:nvPr/>
        </p:nvSpPr>
        <p:spPr>
          <a:xfrm>
            <a:off x="457198" y="4468256"/>
            <a:ext cx="8510337" cy="1938992"/>
          </a:xfrm>
          <a:prstGeom prst="rect">
            <a:avLst/>
          </a:prstGeom>
        </p:spPr>
        <p:txBody>
          <a:bodyPr wrap="square">
            <a:spAutoFit/>
          </a:bodyPr>
          <a:lstStyle/>
          <a:p>
            <a:r>
              <a:rPr lang="en-GB" b="1" i="0" baseline="30000" dirty="0" smtClean="0">
                <a:solidFill>
                  <a:srgbClr val="000000"/>
                </a:solidFill>
                <a:effectLst/>
                <a:latin typeface="system-ui"/>
              </a:rPr>
              <a:t> </a:t>
            </a:r>
            <a:r>
              <a:rPr lang="en-GB" sz="2000" b="1" i="0" dirty="0" smtClean="0">
                <a:solidFill>
                  <a:srgbClr val="000000"/>
                </a:solidFill>
                <a:effectLst/>
              </a:rPr>
              <a:t>As Moses lifted up the serpent in the wilderness, even so must the Son of Man be lifted up</a:t>
            </a:r>
            <a:r>
              <a:rPr lang="en-GB" sz="2000" b="0" i="0" dirty="0" smtClean="0">
                <a:solidFill>
                  <a:srgbClr val="000000"/>
                </a:solidFill>
                <a:effectLst/>
              </a:rPr>
              <a:t>, that whoever believes in him should not perish, but have eternal life. </a:t>
            </a:r>
            <a:r>
              <a:rPr lang="en-GB" sz="2000" b="1" i="0" baseline="30000" dirty="0" smtClean="0">
                <a:solidFill>
                  <a:srgbClr val="000000"/>
                </a:solidFill>
                <a:effectLst/>
              </a:rPr>
              <a:t> </a:t>
            </a:r>
            <a:r>
              <a:rPr lang="en-GB" sz="2000" b="1" i="0" dirty="0" smtClean="0">
                <a:solidFill>
                  <a:srgbClr val="000000"/>
                </a:solidFill>
                <a:effectLst/>
              </a:rPr>
              <a:t>For God so [in this way] loved the world</a:t>
            </a:r>
            <a:r>
              <a:rPr lang="en-GB" sz="2000" b="0" i="0" dirty="0" smtClean="0">
                <a:solidFill>
                  <a:srgbClr val="000000"/>
                </a:solidFill>
                <a:effectLst/>
              </a:rPr>
              <a:t>, that he gave his one and only Son, that whoever believes in him should not perish, but have eternal life. For God didn’t send his Son into the world to judge the world, but that the world should be saved through him. John 3:14-17</a:t>
            </a:r>
            <a:endParaRPr lang="en-GB" sz="2000" dirty="0"/>
          </a:p>
        </p:txBody>
      </p:sp>
      <p:sp>
        <p:nvSpPr>
          <p:cNvPr id="4" name="TextBox 3"/>
          <p:cNvSpPr txBox="1"/>
          <p:nvPr/>
        </p:nvSpPr>
        <p:spPr>
          <a:xfrm>
            <a:off x="2237873" y="288758"/>
            <a:ext cx="3487430" cy="523220"/>
          </a:xfrm>
          <a:prstGeom prst="rect">
            <a:avLst/>
          </a:prstGeom>
          <a:noFill/>
        </p:spPr>
        <p:txBody>
          <a:bodyPr wrap="none" rtlCol="0">
            <a:spAutoFit/>
          </a:bodyPr>
          <a:lstStyle/>
          <a:p>
            <a:r>
              <a:rPr lang="en-GB" sz="2800" b="1" dirty="0" smtClean="0"/>
              <a:t>Judgement and Mercy</a:t>
            </a:r>
            <a:endParaRPr lang="en-GB" sz="2800" b="1" dirty="0"/>
          </a:p>
        </p:txBody>
      </p:sp>
    </p:spTree>
    <p:extLst>
      <p:ext uri="{BB962C8B-B14F-4D97-AF65-F5344CB8AC3E}">
        <p14:creationId xmlns:p14="http://schemas.microsoft.com/office/powerpoint/2010/main" val="2548692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5452" y="96253"/>
            <a:ext cx="5881097" cy="523220"/>
          </a:xfrm>
          <a:prstGeom prst="rect">
            <a:avLst/>
          </a:prstGeom>
          <a:noFill/>
        </p:spPr>
        <p:txBody>
          <a:bodyPr wrap="none" rtlCol="0">
            <a:spAutoFit/>
          </a:bodyPr>
          <a:lstStyle/>
          <a:p>
            <a:r>
              <a:rPr lang="en-GB" sz="2800" b="1" dirty="0" smtClean="0"/>
              <a:t>The Prophets understood the problem</a:t>
            </a:r>
            <a:endParaRPr lang="en-GB" sz="2800" b="1" dirty="0"/>
          </a:p>
        </p:txBody>
      </p:sp>
      <p:sp>
        <p:nvSpPr>
          <p:cNvPr id="3" name="Rectangle 2"/>
          <p:cNvSpPr/>
          <p:nvPr/>
        </p:nvSpPr>
        <p:spPr>
          <a:xfrm>
            <a:off x="216568" y="769700"/>
            <a:ext cx="9144000" cy="3139321"/>
          </a:xfrm>
          <a:prstGeom prst="rect">
            <a:avLst/>
          </a:prstGeom>
        </p:spPr>
        <p:txBody>
          <a:bodyPr wrap="square">
            <a:spAutoFit/>
          </a:bodyPr>
          <a:lstStyle/>
          <a:p>
            <a:r>
              <a:rPr lang="en-GB" dirty="0">
                <a:solidFill>
                  <a:srgbClr val="000000"/>
                </a:solidFill>
                <a:latin typeface="system-ui"/>
              </a:rPr>
              <a:t>“</a:t>
            </a:r>
            <a:r>
              <a:rPr lang="en-GB" b="1" dirty="0">
                <a:solidFill>
                  <a:srgbClr val="000000"/>
                </a:solidFill>
                <a:latin typeface="system-ui"/>
              </a:rPr>
              <a:t>Ephraim, what shall I do to you?</a:t>
            </a:r>
            <a:r>
              <a:rPr lang="en-GB" b="1" dirty="0"/>
              <a:t/>
            </a:r>
            <a:br>
              <a:rPr lang="en-GB" b="1" dirty="0"/>
            </a:br>
            <a:r>
              <a:rPr lang="en-GB" b="1" dirty="0">
                <a:solidFill>
                  <a:srgbClr val="000000"/>
                </a:solidFill>
                <a:latin typeface="Courier New" panose="02070309020205020404" pitchFamily="49" charset="0"/>
              </a:rPr>
              <a:t>    </a:t>
            </a:r>
            <a:r>
              <a:rPr lang="en-GB" b="1" dirty="0">
                <a:solidFill>
                  <a:srgbClr val="000000"/>
                </a:solidFill>
                <a:latin typeface="system-ui"/>
              </a:rPr>
              <a:t>Judah, what shall I do to you?</a:t>
            </a:r>
            <a:r>
              <a:rPr lang="en-GB" b="1" dirty="0"/>
              <a:t/>
            </a:r>
            <a:br>
              <a:rPr lang="en-GB" b="1" dirty="0"/>
            </a:br>
            <a:r>
              <a:rPr lang="en-GB" b="1" dirty="0">
                <a:solidFill>
                  <a:srgbClr val="000000"/>
                </a:solidFill>
                <a:latin typeface="Courier New" panose="02070309020205020404" pitchFamily="49" charset="0"/>
              </a:rPr>
              <a:t>    </a:t>
            </a:r>
            <a:r>
              <a:rPr lang="en-GB" b="1" dirty="0">
                <a:solidFill>
                  <a:srgbClr val="000000"/>
                </a:solidFill>
                <a:latin typeface="system-ui"/>
              </a:rPr>
              <a:t>For your love is like a morning cloud,</a:t>
            </a:r>
            <a:r>
              <a:rPr lang="en-GB" b="1" dirty="0"/>
              <a:t/>
            </a:r>
            <a:br>
              <a:rPr lang="en-GB" b="1" dirty="0"/>
            </a:br>
            <a:r>
              <a:rPr lang="en-GB" b="1" dirty="0">
                <a:solidFill>
                  <a:srgbClr val="000000"/>
                </a:solidFill>
                <a:latin typeface="Courier New" panose="02070309020205020404" pitchFamily="49" charset="0"/>
              </a:rPr>
              <a:t>    </a:t>
            </a:r>
            <a:r>
              <a:rPr lang="en-GB" b="1" dirty="0">
                <a:solidFill>
                  <a:srgbClr val="000000"/>
                </a:solidFill>
                <a:latin typeface="system-ui"/>
              </a:rPr>
              <a:t>and like the dew that disappears early.</a:t>
            </a:r>
            <a:r>
              <a:rPr lang="en-GB" b="1" dirty="0"/>
              <a:t/>
            </a:r>
            <a:br>
              <a:rPr lang="en-GB" b="1" dirty="0"/>
            </a:br>
            <a:r>
              <a:rPr lang="en-GB" b="1" baseline="30000" dirty="0">
                <a:solidFill>
                  <a:srgbClr val="000000"/>
                </a:solidFill>
                <a:latin typeface="system-ui"/>
              </a:rPr>
              <a:t>5 </a:t>
            </a:r>
            <a:r>
              <a:rPr lang="en-GB" b="1" dirty="0">
                <a:solidFill>
                  <a:srgbClr val="000000"/>
                </a:solidFill>
                <a:latin typeface="system-ui"/>
              </a:rPr>
              <a:t>Therefore I have cut them to pieces with the prophets;</a:t>
            </a:r>
            <a:r>
              <a:rPr lang="en-GB" b="1" dirty="0"/>
              <a:t/>
            </a:r>
            <a:br>
              <a:rPr lang="en-GB" b="1" dirty="0"/>
            </a:br>
            <a:r>
              <a:rPr lang="en-GB" b="1" dirty="0">
                <a:solidFill>
                  <a:srgbClr val="000000"/>
                </a:solidFill>
                <a:latin typeface="Courier New" panose="02070309020205020404" pitchFamily="49" charset="0"/>
              </a:rPr>
              <a:t>    </a:t>
            </a:r>
            <a:r>
              <a:rPr lang="en-GB" b="1" dirty="0">
                <a:solidFill>
                  <a:srgbClr val="000000"/>
                </a:solidFill>
                <a:latin typeface="system-ui"/>
              </a:rPr>
              <a:t>I killed them with the words of my mouth</a:t>
            </a:r>
            <a:r>
              <a:rPr lang="en-GB" dirty="0">
                <a:solidFill>
                  <a:srgbClr val="000000"/>
                </a:solidFill>
                <a:latin typeface="system-ui"/>
              </a:rPr>
              <a:t>.</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Your judgments are like a flash of lightning.</a:t>
            </a:r>
            <a:r>
              <a:rPr lang="en-GB" dirty="0"/>
              <a:t/>
            </a:r>
            <a:br>
              <a:rPr lang="en-GB" dirty="0"/>
            </a:br>
            <a:r>
              <a:rPr lang="en-GB" b="1" baseline="30000" dirty="0">
                <a:solidFill>
                  <a:srgbClr val="000000"/>
                </a:solidFill>
                <a:latin typeface="system-ui"/>
              </a:rPr>
              <a:t>6 </a:t>
            </a:r>
            <a:r>
              <a:rPr lang="en-GB" dirty="0">
                <a:solidFill>
                  <a:srgbClr val="000000"/>
                </a:solidFill>
                <a:latin typeface="system-ui"/>
              </a:rPr>
              <a:t>For I desire mercy, and not sacrifice;</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and the knowledge of God more than burnt offerings.</a:t>
            </a:r>
            <a:r>
              <a:rPr lang="en-GB" dirty="0"/>
              <a:t/>
            </a:r>
            <a:br>
              <a:rPr lang="en-GB" dirty="0"/>
            </a:br>
            <a:r>
              <a:rPr lang="en-GB" b="1" baseline="30000" dirty="0">
                <a:solidFill>
                  <a:srgbClr val="000000"/>
                </a:solidFill>
                <a:latin typeface="system-ui"/>
              </a:rPr>
              <a:t>7 </a:t>
            </a:r>
            <a:r>
              <a:rPr lang="en-GB" dirty="0">
                <a:solidFill>
                  <a:srgbClr val="000000"/>
                </a:solidFill>
                <a:latin typeface="system-ui"/>
              </a:rPr>
              <a:t>But they, like Adam, have broken the covenant.</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They were unfaithful to me, there</a:t>
            </a:r>
            <a:r>
              <a:rPr lang="en-GB" dirty="0" smtClean="0">
                <a:solidFill>
                  <a:srgbClr val="000000"/>
                </a:solidFill>
                <a:latin typeface="system-ui"/>
              </a:rPr>
              <a:t>. Hosea 6: 4-7</a:t>
            </a:r>
            <a:endParaRPr lang="en-GB" dirty="0"/>
          </a:p>
        </p:txBody>
      </p:sp>
      <p:sp>
        <p:nvSpPr>
          <p:cNvPr id="4" name="Rectangle 3"/>
          <p:cNvSpPr/>
          <p:nvPr/>
        </p:nvSpPr>
        <p:spPr>
          <a:xfrm>
            <a:off x="216568" y="3917637"/>
            <a:ext cx="9015663" cy="2862322"/>
          </a:xfrm>
          <a:prstGeom prst="rect">
            <a:avLst/>
          </a:prstGeom>
        </p:spPr>
        <p:txBody>
          <a:bodyPr wrap="square">
            <a:spAutoFit/>
          </a:bodyPr>
          <a:lstStyle/>
          <a:p>
            <a:r>
              <a:rPr lang="en-GB" dirty="0">
                <a:solidFill>
                  <a:srgbClr val="000000"/>
                </a:solidFill>
                <a:latin typeface="system-ui"/>
              </a:rPr>
              <a:t>As for the sacrifices of my offerings,</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they sacrifice meat and eat it;</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But Yahweh doesn’t accept them.</a:t>
            </a:r>
            <a:r>
              <a:rPr lang="en-GB" dirty="0"/>
              <a:t/>
            </a:r>
            <a:br>
              <a:rPr lang="en-GB" dirty="0"/>
            </a:br>
            <a:r>
              <a:rPr lang="en-GB" b="1" dirty="0">
                <a:solidFill>
                  <a:srgbClr val="000000"/>
                </a:solidFill>
                <a:latin typeface="system-ui"/>
              </a:rPr>
              <a:t>Now he will remember their iniquity,</a:t>
            </a:r>
            <a:r>
              <a:rPr lang="en-GB" b="1" dirty="0"/>
              <a:t/>
            </a:r>
            <a:br>
              <a:rPr lang="en-GB" b="1" dirty="0"/>
            </a:br>
            <a:r>
              <a:rPr lang="en-GB" b="1" dirty="0">
                <a:solidFill>
                  <a:srgbClr val="000000"/>
                </a:solidFill>
                <a:latin typeface="Courier New" panose="02070309020205020404" pitchFamily="49" charset="0"/>
              </a:rPr>
              <a:t>    </a:t>
            </a:r>
            <a:r>
              <a:rPr lang="en-GB" b="1" dirty="0">
                <a:solidFill>
                  <a:srgbClr val="000000"/>
                </a:solidFill>
                <a:latin typeface="system-ui"/>
              </a:rPr>
              <a:t>and punish their sins.</a:t>
            </a:r>
            <a:r>
              <a:rPr lang="en-GB" b="1" dirty="0"/>
              <a:t/>
            </a:r>
            <a:br>
              <a:rPr lang="en-GB" b="1" dirty="0"/>
            </a:br>
            <a:r>
              <a:rPr lang="en-GB" dirty="0">
                <a:solidFill>
                  <a:srgbClr val="000000"/>
                </a:solidFill>
                <a:latin typeface="Courier New" panose="02070309020205020404" pitchFamily="49" charset="0"/>
              </a:rPr>
              <a:t>    </a:t>
            </a:r>
            <a:r>
              <a:rPr lang="en-GB" dirty="0">
                <a:solidFill>
                  <a:srgbClr val="000000"/>
                </a:solidFill>
                <a:latin typeface="system-ui"/>
              </a:rPr>
              <a:t>They will return to Egypt.</a:t>
            </a:r>
            <a:r>
              <a:rPr lang="en-GB" dirty="0"/>
              <a:t/>
            </a:r>
            <a:br>
              <a:rPr lang="en-GB" dirty="0"/>
            </a:br>
            <a:r>
              <a:rPr lang="en-GB" b="1" baseline="30000" dirty="0">
                <a:solidFill>
                  <a:srgbClr val="000000"/>
                </a:solidFill>
                <a:latin typeface="system-ui"/>
              </a:rPr>
              <a:t>14 </a:t>
            </a:r>
            <a:r>
              <a:rPr lang="en-GB" dirty="0">
                <a:solidFill>
                  <a:srgbClr val="000000"/>
                </a:solidFill>
                <a:latin typeface="system-ui"/>
              </a:rPr>
              <a:t>For </a:t>
            </a:r>
            <a:r>
              <a:rPr lang="en-GB" b="1" dirty="0">
                <a:solidFill>
                  <a:srgbClr val="000000"/>
                </a:solidFill>
                <a:latin typeface="system-ui"/>
              </a:rPr>
              <a:t>Israel has forgotten his Maker </a:t>
            </a:r>
            <a:r>
              <a:rPr lang="en-GB" dirty="0">
                <a:solidFill>
                  <a:srgbClr val="000000"/>
                </a:solidFill>
                <a:latin typeface="system-ui"/>
              </a:rPr>
              <a:t>and built palaces;</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and Judah has multiplied fortified cities;</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but </a:t>
            </a:r>
            <a:r>
              <a:rPr lang="en-GB" b="1" dirty="0">
                <a:solidFill>
                  <a:srgbClr val="000000"/>
                </a:solidFill>
                <a:latin typeface="system-ui"/>
              </a:rPr>
              <a:t>I will send a fire on his cities</a:t>
            </a:r>
            <a:r>
              <a:rPr lang="en-GB" dirty="0">
                <a:solidFill>
                  <a:srgbClr val="000000"/>
                </a:solidFill>
                <a:latin typeface="system-ui"/>
              </a:rPr>
              <a:t>,</a:t>
            </a:r>
            <a:r>
              <a:rPr lang="en-GB" dirty="0"/>
              <a:t/>
            </a:r>
            <a:br>
              <a:rPr lang="en-GB" dirty="0"/>
            </a:br>
            <a:r>
              <a:rPr lang="en-GB" dirty="0">
                <a:solidFill>
                  <a:srgbClr val="000000"/>
                </a:solidFill>
                <a:latin typeface="Courier New" panose="02070309020205020404" pitchFamily="49" charset="0"/>
              </a:rPr>
              <a:t>    </a:t>
            </a:r>
            <a:r>
              <a:rPr lang="en-GB" dirty="0">
                <a:solidFill>
                  <a:srgbClr val="000000"/>
                </a:solidFill>
                <a:latin typeface="system-ui"/>
              </a:rPr>
              <a:t>and it will devour its fortresses</a:t>
            </a:r>
            <a:r>
              <a:rPr lang="en-GB" dirty="0" smtClean="0">
                <a:solidFill>
                  <a:srgbClr val="000000"/>
                </a:solidFill>
                <a:latin typeface="system-ui"/>
              </a:rPr>
              <a:t>.” Hosea 8:13-14</a:t>
            </a:r>
            <a:endParaRPr lang="en-GB" dirty="0"/>
          </a:p>
        </p:txBody>
      </p:sp>
    </p:spTree>
    <p:extLst>
      <p:ext uri="{BB962C8B-B14F-4D97-AF65-F5344CB8AC3E}">
        <p14:creationId xmlns:p14="http://schemas.microsoft.com/office/powerpoint/2010/main" val="3304585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73792"/>
            <a:ext cx="11518231" cy="4524315"/>
          </a:xfrm>
          <a:prstGeom prst="rect">
            <a:avLst/>
          </a:prstGeom>
        </p:spPr>
        <p:txBody>
          <a:bodyPr wrap="square">
            <a:spAutoFit/>
          </a:bodyPr>
          <a:lstStyle/>
          <a:p>
            <a:r>
              <a:rPr lang="en-GB" b="1" dirty="0">
                <a:solidFill>
                  <a:srgbClr val="000000"/>
                </a:solidFill>
                <a:latin typeface="system-ui"/>
              </a:rPr>
              <a:t>When Israel was a child, then I loved </a:t>
            </a:r>
            <a:r>
              <a:rPr lang="en-GB" b="1" dirty="0" smtClean="0">
                <a:solidFill>
                  <a:srgbClr val="000000"/>
                </a:solidFill>
                <a:latin typeface="system-ui"/>
              </a:rPr>
              <a:t>him, and </a:t>
            </a:r>
            <a:r>
              <a:rPr lang="en-GB" b="1" dirty="0">
                <a:solidFill>
                  <a:srgbClr val="000000"/>
                </a:solidFill>
                <a:latin typeface="system-ui"/>
              </a:rPr>
              <a:t>called my son out of Egypt</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They </a:t>
            </a:r>
            <a:r>
              <a:rPr lang="en-GB" dirty="0" smtClean="0">
                <a:solidFill>
                  <a:srgbClr val="000000"/>
                </a:solidFill>
                <a:latin typeface="system-ui"/>
              </a:rPr>
              <a:t>called</a:t>
            </a:r>
          </a:p>
          <a:p>
            <a:r>
              <a:rPr lang="en-GB" dirty="0" smtClean="0">
                <a:solidFill>
                  <a:srgbClr val="000000"/>
                </a:solidFill>
                <a:latin typeface="system-ui"/>
              </a:rPr>
              <a:t> </a:t>
            </a:r>
            <a:r>
              <a:rPr lang="en-GB" dirty="0">
                <a:solidFill>
                  <a:srgbClr val="000000"/>
                </a:solidFill>
                <a:latin typeface="system-ui"/>
              </a:rPr>
              <a:t>to them, so they went from </a:t>
            </a:r>
            <a:r>
              <a:rPr lang="en-GB" dirty="0" smtClean="0">
                <a:solidFill>
                  <a:srgbClr val="000000"/>
                </a:solidFill>
                <a:latin typeface="system-ui"/>
              </a:rPr>
              <a:t>them. They </a:t>
            </a:r>
            <a:r>
              <a:rPr lang="en-GB" dirty="0">
                <a:solidFill>
                  <a:srgbClr val="000000"/>
                </a:solidFill>
                <a:latin typeface="system-ui"/>
              </a:rPr>
              <a:t>sacrificed to the </a:t>
            </a:r>
            <a:r>
              <a:rPr lang="en-GB" dirty="0" err="1" smtClean="0">
                <a:solidFill>
                  <a:srgbClr val="000000"/>
                </a:solidFill>
                <a:latin typeface="system-ui"/>
              </a:rPr>
              <a:t>Baals</a:t>
            </a:r>
            <a:r>
              <a:rPr lang="en-GB" dirty="0" smtClean="0">
                <a:solidFill>
                  <a:srgbClr val="000000"/>
                </a:solidFill>
                <a:latin typeface="system-ui"/>
              </a:rPr>
              <a:t>, and </a:t>
            </a:r>
            <a:r>
              <a:rPr lang="en-GB" dirty="0">
                <a:solidFill>
                  <a:srgbClr val="000000"/>
                </a:solidFill>
                <a:latin typeface="system-ui"/>
              </a:rPr>
              <a:t>burned incense to </a:t>
            </a:r>
            <a:endParaRPr lang="en-GB" dirty="0" smtClean="0">
              <a:solidFill>
                <a:srgbClr val="000000"/>
              </a:solidFill>
              <a:latin typeface="system-ui"/>
            </a:endParaRPr>
          </a:p>
          <a:p>
            <a:r>
              <a:rPr lang="en-GB" dirty="0" smtClean="0">
                <a:solidFill>
                  <a:srgbClr val="000000"/>
                </a:solidFill>
                <a:latin typeface="system-ui"/>
              </a:rPr>
              <a:t>engraved </a:t>
            </a:r>
            <a:r>
              <a:rPr lang="en-GB" dirty="0">
                <a:solidFill>
                  <a:srgbClr val="000000"/>
                </a:solidFill>
                <a:latin typeface="system-ui"/>
              </a:rPr>
              <a:t>images</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Yet </a:t>
            </a:r>
            <a:r>
              <a:rPr lang="en-GB" b="1" dirty="0">
                <a:solidFill>
                  <a:srgbClr val="000000"/>
                </a:solidFill>
                <a:latin typeface="system-ui"/>
              </a:rPr>
              <a:t>I taught Ephraim to </a:t>
            </a:r>
            <a:r>
              <a:rPr lang="en-GB" b="1" dirty="0" smtClean="0">
                <a:solidFill>
                  <a:srgbClr val="000000"/>
                </a:solidFill>
                <a:latin typeface="system-ui"/>
              </a:rPr>
              <a:t>walk. I </a:t>
            </a:r>
            <a:r>
              <a:rPr lang="en-GB" b="1" dirty="0">
                <a:solidFill>
                  <a:srgbClr val="000000"/>
                </a:solidFill>
                <a:latin typeface="system-ui"/>
              </a:rPr>
              <a:t>took them by his </a:t>
            </a:r>
            <a:r>
              <a:rPr lang="en-GB" b="1" dirty="0" smtClean="0">
                <a:solidFill>
                  <a:srgbClr val="000000"/>
                </a:solidFill>
                <a:latin typeface="system-ui"/>
              </a:rPr>
              <a:t>arms</a:t>
            </a:r>
            <a:r>
              <a:rPr lang="en-GB" dirty="0" smtClean="0">
                <a:solidFill>
                  <a:srgbClr val="000000"/>
                </a:solidFill>
                <a:latin typeface="system-ui"/>
              </a:rPr>
              <a:t>; but </a:t>
            </a:r>
            <a:r>
              <a:rPr lang="en-GB" dirty="0">
                <a:solidFill>
                  <a:srgbClr val="000000"/>
                </a:solidFill>
                <a:latin typeface="system-ui"/>
              </a:rPr>
              <a:t>they didn’t </a:t>
            </a:r>
            <a:endParaRPr lang="en-GB" dirty="0" smtClean="0">
              <a:solidFill>
                <a:srgbClr val="000000"/>
              </a:solidFill>
              <a:latin typeface="system-ui"/>
            </a:endParaRPr>
          </a:p>
          <a:p>
            <a:r>
              <a:rPr lang="en-GB" dirty="0" smtClean="0">
                <a:solidFill>
                  <a:srgbClr val="000000"/>
                </a:solidFill>
                <a:latin typeface="system-ui"/>
              </a:rPr>
              <a:t>know </a:t>
            </a:r>
            <a:r>
              <a:rPr lang="en-GB" dirty="0">
                <a:solidFill>
                  <a:srgbClr val="000000"/>
                </a:solidFill>
                <a:latin typeface="system-ui"/>
              </a:rPr>
              <a:t>that </a:t>
            </a:r>
            <a:r>
              <a:rPr lang="en-GB" b="1" dirty="0">
                <a:solidFill>
                  <a:srgbClr val="000000"/>
                </a:solidFill>
                <a:latin typeface="system-ui"/>
              </a:rPr>
              <a:t>I healed them</a:t>
            </a:r>
            <a:r>
              <a:rPr lang="en-GB" dirty="0" smtClean="0">
                <a:solidFill>
                  <a:srgbClr val="000000"/>
                </a:solidFill>
                <a:latin typeface="system-ui"/>
              </a:rPr>
              <a:t>.</a:t>
            </a:r>
            <a:r>
              <a:rPr lang="en-GB" b="1" baseline="30000" dirty="0">
                <a:solidFill>
                  <a:srgbClr val="000000"/>
                </a:solidFill>
                <a:latin typeface="system-ui"/>
              </a:rPr>
              <a:t> </a:t>
            </a:r>
            <a:r>
              <a:rPr lang="en-GB" b="1" dirty="0">
                <a:solidFill>
                  <a:srgbClr val="000000"/>
                </a:solidFill>
                <a:latin typeface="system-ui"/>
              </a:rPr>
              <a:t>I drew them with cords of a man, with ties of </a:t>
            </a:r>
            <a:r>
              <a:rPr lang="en-GB" b="1" dirty="0" smtClean="0">
                <a:solidFill>
                  <a:srgbClr val="000000"/>
                </a:solidFill>
                <a:latin typeface="system-ui"/>
              </a:rPr>
              <a:t>love</a:t>
            </a:r>
            <a:r>
              <a:rPr lang="en-GB" dirty="0" smtClean="0">
                <a:solidFill>
                  <a:srgbClr val="000000"/>
                </a:solidFill>
                <a:latin typeface="system-ui"/>
              </a:rPr>
              <a:t>; and </a:t>
            </a:r>
            <a:r>
              <a:rPr lang="en-GB" dirty="0">
                <a:solidFill>
                  <a:srgbClr val="000000"/>
                </a:solidFill>
                <a:latin typeface="system-ui"/>
              </a:rPr>
              <a:t>I was to </a:t>
            </a:r>
            <a:endParaRPr lang="en-GB" dirty="0" smtClean="0">
              <a:solidFill>
                <a:srgbClr val="000000"/>
              </a:solidFill>
              <a:latin typeface="system-ui"/>
            </a:endParaRPr>
          </a:p>
          <a:p>
            <a:r>
              <a:rPr lang="en-GB" dirty="0" smtClean="0">
                <a:solidFill>
                  <a:srgbClr val="000000"/>
                </a:solidFill>
                <a:latin typeface="system-ui"/>
              </a:rPr>
              <a:t>them </a:t>
            </a:r>
            <a:r>
              <a:rPr lang="en-GB" dirty="0">
                <a:solidFill>
                  <a:srgbClr val="000000"/>
                </a:solidFill>
                <a:latin typeface="system-ui"/>
              </a:rPr>
              <a:t>like those who lift up the yoke on their </a:t>
            </a:r>
            <a:r>
              <a:rPr lang="en-GB" dirty="0" smtClean="0">
                <a:solidFill>
                  <a:srgbClr val="000000"/>
                </a:solidFill>
                <a:latin typeface="system-ui"/>
              </a:rPr>
              <a:t>necks; and </a:t>
            </a:r>
            <a:r>
              <a:rPr lang="en-GB" b="1" dirty="0">
                <a:solidFill>
                  <a:srgbClr val="000000"/>
                </a:solidFill>
                <a:latin typeface="system-ui"/>
              </a:rPr>
              <a:t>I bent down to him and I fed him</a:t>
            </a:r>
            <a:r>
              <a:rPr lang="en-GB" dirty="0">
                <a:solidFill>
                  <a:srgbClr val="000000"/>
                </a:solidFill>
                <a:latin typeface="system-ui"/>
              </a:rPr>
              <a:t>.</a:t>
            </a:r>
          </a:p>
          <a:p>
            <a:endParaRPr lang="en-GB" dirty="0" smtClean="0">
              <a:solidFill>
                <a:srgbClr val="000000"/>
              </a:solidFill>
              <a:latin typeface="system-ui"/>
            </a:endParaRPr>
          </a:p>
          <a:p>
            <a:r>
              <a:rPr lang="en-GB" dirty="0" smtClean="0">
                <a:solidFill>
                  <a:srgbClr val="000000"/>
                </a:solidFill>
                <a:latin typeface="system-ui"/>
              </a:rPr>
              <a:t>They </a:t>
            </a:r>
            <a:r>
              <a:rPr lang="en-GB" dirty="0">
                <a:solidFill>
                  <a:srgbClr val="000000"/>
                </a:solidFill>
                <a:latin typeface="system-ui"/>
              </a:rPr>
              <a:t>won’t return into the land of </a:t>
            </a:r>
            <a:r>
              <a:rPr lang="en-GB" dirty="0" smtClean="0">
                <a:solidFill>
                  <a:srgbClr val="000000"/>
                </a:solidFill>
                <a:latin typeface="system-ui"/>
              </a:rPr>
              <a:t>Egypt; but </a:t>
            </a:r>
            <a:r>
              <a:rPr lang="en-GB" b="1" dirty="0">
                <a:solidFill>
                  <a:srgbClr val="000000"/>
                </a:solidFill>
                <a:latin typeface="system-ui"/>
              </a:rPr>
              <a:t>the Assyrian will be their </a:t>
            </a:r>
            <a:r>
              <a:rPr lang="en-GB" b="1" dirty="0" smtClean="0">
                <a:solidFill>
                  <a:srgbClr val="000000"/>
                </a:solidFill>
                <a:latin typeface="system-ui"/>
              </a:rPr>
              <a:t>king because </a:t>
            </a:r>
          </a:p>
          <a:p>
            <a:r>
              <a:rPr lang="en-GB" b="1" dirty="0" smtClean="0">
                <a:solidFill>
                  <a:srgbClr val="000000"/>
                </a:solidFill>
                <a:latin typeface="system-ui"/>
              </a:rPr>
              <a:t>they </a:t>
            </a:r>
            <a:r>
              <a:rPr lang="en-GB" b="1" dirty="0">
                <a:solidFill>
                  <a:srgbClr val="000000"/>
                </a:solidFill>
                <a:latin typeface="system-ui"/>
              </a:rPr>
              <a:t>refused to </a:t>
            </a:r>
            <a:r>
              <a:rPr lang="en-GB" b="1" dirty="0" smtClean="0">
                <a:solidFill>
                  <a:srgbClr val="000000"/>
                </a:solidFill>
                <a:latin typeface="system-ui"/>
              </a:rPr>
              <a:t>repent.</a:t>
            </a:r>
            <a:r>
              <a:rPr lang="en-GB" dirty="0" smtClean="0">
                <a:solidFill>
                  <a:srgbClr val="000000"/>
                </a:solidFill>
                <a:latin typeface="system-ui"/>
              </a:rPr>
              <a:t> The </a:t>
            </a:r>
            <a:r>
              <a:rPr lang="en-GB" dirty="0">
                <a:solidFill>
                  <a:srgbClr val="000000"/>
                </a:solidFill>
                <a:latin typeface="system-ui"/>
              </a:rPr>
              <a:t>sword will fall on their </a:t>
            </a:r>
            <a:r>
              <a:rPr lang="en-GB" dirty="0" smtClean="0">
                <a:solidFill>
                  <a:srgbClr val="000000"/>
                </a:solidFill>
                <a:latin typeface="system-ui"/>
              </a:rPr>
              <a:t>cities, and </a:t>
            </a:r>
            <a:r>
              <a:rPr lang="en-GB" dirty="0">
                <a:solidFill>
                  <a:srgbClr val="000000"/>
                </a:solidFill>
                <a:latin typeface="system-ui"/>
              </a:rPr>
              <a:t>will destroy the bars of </a:t>
            </a:r>
            <a:endParaRPr lang="en-GB" dirty="0" smtClean="0">
              <a:solidFill>
                <a:srgbClr val="000000"/>
              </a:solidFill>
              <a:latin typeface="system-ui"/>
            </a:endParaRPr>
          </a:p>
          <a:p>
            <a:r>
              <a:rPr lang="en-GB" dirty="0" smtClean="0">
                <a:solidFill>
                  <a:srgbClr val="000000"/>
                </a:solidFill>
                <a:latin typeface="system-ui"/>
              </a:rPr>
              <a:t>their gates, and </a:t>
            </a:r>
            <a:r>
              <a:rPr lang="en-GB" dirty="0">
                <a:solidFill>
                  <a:srgbClr val="000000"/>
                </a:solidFill>
                <a:latin typeface="system-ui"/>
              </a:rPr>
              <a:t>will put an end to their </a:t>
            </a:r>
            <a:r>
              <a:rPr lang="en-GB" dirty="0" smtClean="0">
                <a:solidFill>
                  <a:srgbClr val="000000"/>
                </a:solidFill>
                <a:latin typeface="system-ui"/>
              </a:rPr>
              <a:t>plans. </a:t>
            </a:r>
            <a:r>
              <a:rPr lang="en-GB" b="1" dirty="0" smtClean="0">
                <a:solidFill>
                  <a:srgbClr val="000000"/>
                </a:solidFill>
                <a:latin typeface="system-ui"/>
              </a:rPr>
              <a:t>My </a:t>
            </a:r>
            <a:r>
              <a:rPr lang="en-GB" b="1" dirty="0">
                <a:solidFill>
                  <a:srgbClr val="000000"/>
                </a:solidFill>
                <a:latin typeface="system-ui"/>
              </a:rPr>
              <a:t>people are determined to turn from </a:t>
            </a:r>
            <a:r>
              <a:rPr lang="en-GB" b="1" dirty="0" smtClean="0">
                <a:solidFill>
                  <a:srgbClr val="000000"/>
                </a:solidFill>
                <a:latin typeface="system-ui"/>
              </a:rPr>
              <a:t>me</a:t>
            </a:r>
            <a:r>
              <a:rPr lang="en-GB" dirty="0" smtClean="0">
                <a:solidFill>
                  <a:srgbClr val="000000"/>
                </a:solidFill>
                <a:latin typeface="system-ui"/>
              </a:rPr>
              <a:t>.</a:t>
            </a:r>
          </a:p>
          <a:p>
            <a:r>
              <a:rPr lang="en-GB" dirty="0" smtClean="0">
                <a:solidFill>
                  <a:srgbClr val="000000"/>
                </a:solidFill>
                <a:latin typeface="system-ui"/>
              </a:rPr>
              <a:t>Though </a:t>
            </a:r>
            <a:r>
              <a:rPr lang="en-GB" dirty="0">
                <a:solidFill>
                  <a:srgbClr val="000000"/>
                </a:solidFill>
                <a:latin typeface="system-ui"/>
              </a:rPr>
              <a:t>they call to the Most </a:t>
            </a:r>
            <a:r>
              <a:rPr lang="en-GB" dirty="0" smtClean="0">
                <a:solidFill>
                  <a:srgbClr val="000000"/>
                </a:solidFill>
                <a:latin typeface="system-ui"/>
              </a:rPr>
              <a:t>High, he </a:t>
            </a:r>
            <a:r>
              <a:rPr lang="en-GB" dirty="0">
                <a:solidFill>
                  <a:srgbClr val="000000"/>
                </a:solidFill>
                <a:latin typeface="system-ui"/>
              </a:rPr>
              <a:t>certainly won’t exalt them.</a:t>
            </a:r>
          </a:p>
          <a:p>
            <a:endParaRPr lang="en-GB" dirty="0" smtClean="0">
              <a:solidFill>
                <a:srgbClr val="000000"/>
              </a:solidFill>
              <a:latin typeface="system-ui"/>
            </a:endParaRPr>
          </a:p>
          <a:p>
            <a:r>
              <a:rPr lang="en-GB" b="1" dirty="0" smtClean="0">
                <a:solidFill>
                  <a:srgbClr val="000000"/>
                </a:solidFill>
                <a:latin typeface="system-ui"/>
              </a:rPr>
              <a:t>“</a:t>
            </a:r>
            <a:r>
              <a:rPr lang="en-GB" b="1" dirty="0">
                <a:solidFill>
                  <a:srgbClr val="000000"/>
                </a:solidFill>
                <a:latin typeface="system-ui"/>
              </a:rPr>
              <a:t>How can I give you up, </a:t>
            </a:r>
            <a:r>
              <a:rPr lang="en-GB" b="1" dirty="0" smtClean="0">
                <a:solidFill>
                  <a:srgbClr val="000000"/>
                </a:solidFill>
                <a:latin typeface="system-ui"/>
              </a:rPr>
              <a:t>Ephraim? How </a:t>
            </a:r>
            <a:r>
              <a:rPr lang="en-GB" b="1" dirty="0">
                <a:solidFill>
                  <a:srgbClr val="000000"/>
                </a:solidFill>
                <a:latin typeface="system-ui"/>
              </a:rPr>
              <a:t>can I hand you over, Israel</a:t>
            </a:r>
            <a:r>
              <a:rPr lang="en-GB" dirty="0">
                <a:solidFill>
                  <a:srgbClr val="000000"/>
                </a:solidFill>
                <a:latin typeface="system-ui"/>
              </a:rPr>
              <a:t>?</a:t>
            </a:r>
            <a:br>
              <a:rPr lang="en-GB" dirty="0">
                <a:solidFill>
                  <a:srgbClr val="000000"/>
                </a:solidFill>
                <a:latin typeface="system-ui"/>
              </a:rPr>
            </a:br>
            <a:r>
              <a:rPr lang="en-GB" dirty="0" smtClean="0">
                <a:solidFill>
                  <a:srgbClr val="000000"/>
                </a:solidFill>
                <a:latin typeface="system-ui"/>
              </a:rPr>
              <a:t>How </a:t>
            </a:r>
            <a:r>
              <a:rPr lang="en-GB" dirty="0">
                <a:solidFill>
                  <a:srgbClr val="000000"/>
                </a:solidFill>
                <a:latin typeface="system-ui"/>
              </a:rPr>
              <a:t>can I make you like </a:t>
            </a:r>
            <a:r>
              <a:rPr lang="en-GB" dirty="0" err="1" smtClean="0">
                <a:solidFill>
                  <a:srgbClr val="000000"/>
                </a:solidFill>
                <a:latin typeface="system-ui"/>
              </a:rPr>
              <a:t>Admah</a:t>
            </a:r>
            <a:r>
              <a:rPr lang="en-GB" dirty="0" smtClean="0">
                <a:solidFill>
                  <a:srgbClr val="000000"/>
                </a:solidFill>
                <a:latin typeface="system-ui"/>
              </a:rPr>
              <a:t>?</a:t>
            </a:r>
            <a:r>
              <a:rPr lang="en-GB" dirty="0">
                <a:solidFill>
                  <a:srgbClr val="000000"/>
                </a:solidFill>
                <a:latin typeface="system-ui"/>
              </a:rPr>
              <a:t> </a:t>
            </a:r>
            <a:r>
              <a:rPr lang="en-GB" dirty="0" smtClean="0">
                <a:solidFill>
                  <a:srgbClr val="000000"/>
                </a:solidFill>
                <a:latin typeface="system-ui"/>
              </a:rPr>
              <a:t>How </a:t>
            </a:r>
            <a:r>
              <a:rPr lang="en-GB" dirty="0">
                <a:solidFill>
                  <a:srgbClr val="000000"/>
                </a:solidFill>
                <a:latin typeface="system-ui"/>
              </a:rPr>
              <a:t>can I make you like </a:t>
            </a:r>
            <a:r>
              <a:rPr lang="en-GB" dirty="0" err="1">
                <a:solidFill>
                  <a:srgbClr val="000000"/>
                </a:solidFill>
                <a:latin typeface="system-ui"/>
              </a:rPr>
              <a:t>Zeboiim</a:t>
            </a:r>
            <a:r>
              <a:rPr lang="en-GB" dirty="0">
                <a:solidFill>
                  <a:srgbClr val="000000"/>
                </a:solidFill>
                <a:latin typeface="system-ui"/>
              </a:rPr>
              <a:t>?</a:t>
            </a:r>
            <a:br>
              <a:rPr lang="en-GB" dirty="0">
                <a:solidFill>
                  <a:srgbClr val="000000"/>
                </a:solidFill>
                <a:latin typeface="system-ui"/>
              </a:rPr>
            </a:br>
            <a:r>
              <a:rPr lang="en-GB" dirty="0">
                <a:solidFill>
                  <a:srgbClr val="000000"/>
                </a:solidFill>
                <a:latin typeface="system-ui"/>
              </a:rPr>
              <a:t>My heart is turned within </a:t>
            </a:r>
            <a:r>
              <a:rPr lang="en-GB" dirty="0" smtClean="0">
                <a:solidFill>
                  <a:srgbClr val="000000"/>
                </a:solidFill>
                <a:latin typeface="system-ui"/>
              </a:rPr>
              <a:t>me, </a:t>
            </a:r>
            <a:r>
              <a:rPr lang="en-GB" b="1" dirty="0" smtClean="0">
                <a:solidFill>
                  <a:srgbClr val="000000"/>
                </a:solidFill>
                <a:latin typeface="system-ui"/>
              </a:rPr>
              <a:t>my </a:t>
            </a:r>
            <a:r>
              <a:rPr lang="en-GB" b="1" dirty="0">
                <a:solidFill>
                  <a:srgbClr val="000000"/>
                </a:solidFill>
                <a:latin typeface="system-ui"/>
              </a:rPr>
              <a:t>compassion is aroused</a:t>
            </a:r>
            <a:r>
              <a:rPr lang="en-GB" b="1" dirty="0" smtClean="0">
                <a:solidFill>
                  <a:srgbClr val="000000"/>
                </a:solidFill>
                <a:latin typeface="system-ui"/>
              </a:rPr>
              <a:t>.</a:t>
            </a:r>
            <a:r>
              <a:rPr lang="en-GB" b="1" baseline="30000" dirty="0">
                <a:solidFill>
                  <a:srgbClr val="000000"/>
                </a:solidFill>
                <a:latin typeface="system-ui"/>
              </a:rPr>
              <a:t> </a:t>
            </a:r>
            <a:r>
              <a:rPr lang="en-GB" b="1" dirty="0">
                <a:solidFill>
                  <a:srgbClr val="000000"/>
                </a:solidFill>
                <a:latin typeface="system-ui"/>
              </a:rPr>
              <a:t>I will not execute the fierceness </a:t>
            </a:r>
            <a:endParaRPr lang="en-GB" b="1" dirty="0" smtClean="0">
              <a:solidFill>
                <a:srgbClr val="000000"/>
              </a:solidFill>
              <a:latin typeface="system-ui"/>
            </a:endParaRPr>
          </a:p>
          <a:p>
            <a:r>
              <a:rPr lang="en-GB" b="1" dirty="0" smtClean="0">
                <a:solidFill>
                  <a:srgbClr val="000000"/>
                </a:solidFill>
                <a:latin typeface="system-ui"/>
              </a:rPr>
              <a:t>of </a:t>
            </a:r>
            <a:r>
              <a:rPr lang="en-GB" b="1" dirty="0">
                <a:solidFill>
                  <a:srgbClr val="000000"/>
                </a:solidFill>
                <a:latin typeface="system-ui"/>
              </a:rPr>
              <a:t>my </a:t>
            </a:r>
            <a:r>
              <a:rPr lang="en-GB" b="1" dirty="0" smtClean="0">
                <a:solidFill>
                  <a:srgbClr val="000000"/>
                </a:solidFill>
                <a:latin typeface="system-ui"/>
              </a:rPr>
              <a:t>anger.</a:t>
            </a:r>
            <a:r>
              <a:rPr lang="en-GB" dirty="0" smtClean="0">
                <a:solidFill>
                  <a:srgbClr val="000000"/>
                </a:solidFill>
                <a:latin typeface="system-ui"/>
              </a:rPr>
              <a:t> </a:t>
            </a:r>
            <a:r>
              <a:rPr lang="en-GB" b="1" dirty="0" smtClean="0">
                <a:solidFill>
                  <a:srgbClr val="000000"/>
                </a:solidFill>
                <a:latin typeface="system-ui"/>
              </a:rPr>
              <a:t>I </a:t>
            </a:r>
            <a:r>
              <a:rPr lang="en-GB" b="1" dirty="0">
                <a:solidFill>
                  <a:srgbClr val="000000"/>
                </a:solidFill>
                <a:latin typeface="system-ui"/>
              </a:rPr>
              <a:t>will not return to destroy </a:t>
            </a:r>
            <a:r>
              <a:rPr lang="en-GB" b="1" dirty="0" smtClean="0">
                <a:solidFill>
                  <a:srgbClr val="000000"/>
                </a:solidFill>
                <a:latin typeface="system-ui"/>
              </a:rPr>
              <a:t>Ephraim: for </a:t>
            </a:r>
            <a:r>
              <a:rPr lang="en-GB" b="1" dirty="0">
                <a:solidFill>
                  <a:srgbClr val="000000"/>
                </a:solidFill>
                <a:latin typeface="system-ui"/>
              </a:rPr>
              <a:t>I am God, and not </a:t>
            </a:r>
            <a:r>
              <a:rPr lang="en-GB" b="1" dirty="0" smtClean="0">
                <a:solidFill>
                  <a:srgbClr val="000000"/>
                </a:solidFill>
                <a:latin typeface="system-ui"/>
              </a:rPr>
              <a:t>man; </a:t>
            </a:r>
          </a:p>
          <a:p>
            <a:r>
              <a:rPr lang="en-GB" b="1" dirty="0" smtClean="0">
                <a:solidFill>
                  <a:srgbClr val="000000"/>
                </a:solidFill>
                <a:latin typeface="system-ui"/>
              </a:rPr>
              <a:t>the </a:t>
            </a:r>
            <a:r>
              <a:rPr lang="en-GB" b="1" dirty="0">
                <a:solidFill>
                  <a:srgbClr val="000000"/>
                </a:solidFill>
                <a:latin typeface="system-ui"/>
              </a:rPr>
              <a:t>Holy One among </a:t>
            </a:r>
            <a:r>
              <a:rPr lang="en-GB" b="1" dirty="0" smtClean="0">
                <a:solidFill>
                  <a:srgbClr val="000000"/>
                </a:solidFill>
                <a:latin typeface="system-ui"/>
              </a:rPr>
              <a:t>you; and </a:t>
            </a:r>
            <a:r>
              <a:rPr lang="en-GB" b="1" dirty="0">
                <a:solidFill>
                  <a:srgbClr val="000000"/>
                </a:solidFill>
                <a:latin typeface="system-ui"/>
              </a:rPr>
              <a:t>I will not come in wrath</a:t>
            </a:r>
            <a:r>
              <a:rPr lang="en-GB" dirty="0" smtClean="0">
                <a:solidFill>
                  <a:srgbClr val="000000"/>
                </a:solidFill>
                <a:latin typeface="system-ui"/>
              </a:rPr>
              <a:t>. Hosea 11:1-9</a:t>
            </a:r>
            <a:endParaRPr lang="en-GB" b="0" i="0" dirty="0">
              <a:solidFill>
                <a:srgbClr val="000000"/>
              </a:solidFill>
              <a:effectLst/>
              <a:latin typeface="system-ui"/>
            </a:endParaRPr>
          </a:p>
        </p:txBody>
      </p:sp>
      <p:sp>
        <p:nvSpPr>
          <p:cNvPr id="3" name="Rectangle 2"/>
          <p:cNvSpPr/>
          <p:nvPr/>
        </p:nvSpPr>
        <p:spPr>
          <a:xfrm>
            <a:off x="96253" y="5788605"/>
            <a:ext cx="9079831" cy="707886"/>
          </a:xfrm>
          <a:prstGeom prst="rect">
            <a:avLst/>
          </a:prstGeom>
        </p:spPr>
        <p:txBody>
          <a:bodyPr wrap="square">
            <a:spAutoFit/>
          </a:bodyPr>
          <a:lstStyle/>
          <a:p>
            <a:r>
              <a:rPr lang="en-GB" sz="2000" dirty="0">
                <a:solidFill>
                  <a:srgbClr val="000000"/>
                </a:solidFill>
              </a:rPr>
              <a:t>“</a:t>
            </a:r>
            <a:r>
              <a:rPr lang="en-GB" sz="2000" b="1" dirty="0">
                <a:solidFill>
                  <a:srgbClr val="000000"/>
                </a:solidFill>
              </a:rPr>
              <a:t>A</a:t>
            </a:r>
            <a:r>
              <a:rPr lang="en-GB" sz="2000" dirty="0">
                <a:solidFill>
                  <a:srgbClr val="000000"/>
                </a:solidFill>
              </a:rPr>
              <a:t> son </a:t>
            </a:r>
            <a:r>
              <a:rPr lang="en-GB" sz="2000" dirty="0" smtClean="0">
                <a:solidFill>
                  <a:srgbClr val="000000"/>
                </a:solidFill>
              </a:rPr>
              <a:t>honours </a:t>
            </a:r>
            <a:r>
              <a:rPr lang="en-GB" sz="2000" dirty="0">
                <a:solidFill>
                  <a:srgbClr val="000000"/>
                </a:solidFill>
              </a:rPr>
              <a:t>his </a:t>
            </a:r>
            <a:r>
              <a:rPr lang="en-GB" sz="2000" b="1" dirty="0">
                <a:solidFill>
                  <a:srgbClr val="000000"/>
                </a:solidFill>
              </a:rPr>
              <a:t>father</a:t>
            </a:r>
            <a:r>
              <a:rPr lang="en-GB" sz="2000" dirty="0">
                <a:solidFill>
                  <a:srgbClr val="000000"/>
                </a:solidFill>
              </a:rPr>
              <a:t>, </a:t>
            </a:r>
            <a:r>
              <a:rPr lang="en-GB" sz="2000" b="1" dirty="0">
                <a:solidFill>
                  <a:srgbClr val="000000"/>
                </a:solidFill>
              </a:rPr>
              <a:t>a</a:t>
            </a:r>
            <a:r>
              <a:rPr lang="en-GB" sz="2000" dirty="0">
                <a:solidFill>
                  <a:srgbClr val="000000"/>
                </a:solidFill>
              </a:rPr>
              <a:t>nd </a:t>
            </a:r>
            <a:r>
              <a:rPr lang="en-GB" sz="2000" b="1" dirty="0">
                <a:solidFill>
                  <a:srgbClr val="000000"/>
                </a:solidFill>
              </a:rPr>
              <a:t>a</a:t>
            </a:r>
            <a:r>
              <a:rPr lang="en-GB" sz="2000" dirty="0">
                <a:solidFill>
                  <a:srgbClr val="000000"/>
                </a:solidFill>
              </a:rPr>
              <a:t> servant his master. </a:t>
            </a:r>
            <a:r>
              <a:rPr lang="en-GB" sz="2000" b="1" dirty="0">
                <a:solidFill>
                  <a:srgbClr val="000000"/>
                </a:solidFill>
              </a:rPr>
              <a:t>If</a:t>
            </a:r>
            <a:r>
              <a:rPr lang="en-GB" sz="2000" dirty="0">
                <a:solidFill>
                  <a:srgbClr val="000000"/>
                </a:solidFill>
              </a:rPr>
              <a:t> </a:t>
            </a:r>
            <a:r>
              <a:rPr lang="en-GB" sz="2000" b="1" dirty="0">
                <a:solidFill>
                  <a:srgbClr val="000000"/>
                </a:solidFill>
              </a:rPr>
              <a:t>I</a:t>
            </a:r>
            <a:r>
              <a:rPr lang="en-GB" sz="2000" dirty="0">
                <a:solidFill>
                  <a:srgbClr val="000000"/>
                </a:solidFill>
              </a:rPr>
              <a:t> </a:t>
            </a:r>
            <a:r>
              <a:rPr lang="en-GB" sz="2000" b="1" dirty="0">
                <a:solidFill>
                  <a:srgbClr val="000000"/>
                </a:solidFill>
              </a:rPr>
              <a:t>am</a:t>
            </a:r>
            <a:r>
              <a:rPr lang="en-GB" sz="2000" dirty="0">
                <a:solidFill>
                  <a:srgbClr val="000000"/>
                </a:solidFill>
              </a:rPr>
              <a:t> </a:t>
            </a:r>
            <a:r>
              <a:rPr lang="en-GB" sz="2000" b="1" dirty="0">
                <a:solidFill>
                  <a:srgbClr val="000000"/>
                </a:solidFill>
              </a:rPr>
              <a:t>a</a:t>
            </a:r>
            <a:r>
              <a:rPr lang="en-GB" sz="2000" dirty="0">
                <a:solidFill>
                  <a:srgbClr val="000000"/>
                </a:solidFill>
              </a:rPr>
              <a:t> </a:t>
            </a:r>
            <a:r>
              <a:rPr lang="en-GB" sz="2000" b="1" dirty="0">
                <a:solidFill>
                  <a:srgbClr val="000000"/>
                </a:solidFill>
              </a:rPr>
              <a:t>father</a:t>
            </a:r>
            <a:r>
              <a:rPr lang="en-GB" sz="2000" dirty="0">
                <a:solidFill>
                  <a:srgbClr val="000000"/>
                </a:solidFill>
              </a:rPr>
              <a:t>, then where </a:t>
            </a:r>
            <a:r>
              <a:rPr lang="en-GB" sz="2000" b="1" dirty="0">
                <a:solidFill>
                  <a:srgbClr val="000000"/>
                </a:solidFill>
              </a:rPr>
              <a:t>i</a:t>
            </a:r>
            <a:r>
              <a:rPr lang="en-GB" sz="2000" dirty="0">
                <a:solidFill>
                  <a:srgbClr val="000000"/>
                </a:solidFill>
              </a:rPr>
              <a:t>s my </a:t>
            </a:r>
            <a:r>
              <a:rPr lang="en-GB" sz="2000" dirty="0" smtClean="0">
                <a:solidFill>
                  <a:srgbClr val="000000"/>
                </a:solidFill>
              </a:rPr>
              <a:t>honour</a:t>
            </a:r>
            <a:r>
              <a:rPr lang="en-GB" sz="2000" dirty="0">
                <a:solidFill>
                  <a:srgbClr val="000000"/>
                </a:solidFill>
              </a:rPr>
              <a:t>? </a:t>
            </a:r>
            <a:r>
              <a:rPr lang="en-GB" sz="2000" b="1" dirty="0">
                <a:solidFill>
                  <a:srgbClr val="000000"/>
                </a:solidFill>
              </a:rPr>
              <a:t>A</a:t>
            </a:r>
            <a:r>
              <a:rPr lang="en-GB" sz="2000" dirty="0">
                <a:solidFill>
                  <a:srgbClr val="000000"/>
                </a:solidFill>
              </a:rPr>
              <a:t>nd </a:t>
            </a:r>
            <a:r>
              <a:rPr lang="en-GB" sz="2000" b="1" dirty="0">
                <a:solidFill>
                  <a:srgbClr val="000000"/>
                </a:solidFill>
              </a:rPr>
              <a:t>if</a:t>
            </a:r>
            <a:r>
              <a:rPr lang="en-GB" sz="2000" dirty="0">
                <a:solidFill>
                  <a:srgbClr val="000000"/>
                </a:solidFill>
              </a:rPr>
              <a:t> </a:t>
            </a:r>
            <a:r>
              <a:rPr lang="en-GB" sz="2000" b="1" dirty="0">
                <a:solidFill>
                  <a:srgbClr val="000000"/>
                </a:solidFill>
              </a:rPr>
              <a:t>I</a:t>
            </a:r>
            <a:r>
              <a:rPr lang="en-GB" sz="2000" dirty="0">
                <a:solidFill>
                  <a:srgbClr val="000000"/>
                </a:solidFill>
              </a:rPr>
              <a:t> </a:t>
            </a:r>
            <a:r>
              <a:rPr lang="en-GB" sz="2000" b="1" dirty="0">
                <a:solidFill>
                  <a:srgbClr val="000000"/>
                </a:solidFill>
              </a:rPr>
              <a:t>am</a:t>
            </a:r>
            <a:r>
              <a:rPr lang="en-GB" sz="2000" dirty="0">
                <a:solidFill>
                  <a:srgbClr val="000000"/>
                </a:solidFill>
              </a:rPr>
              <a:t> </a:t>
            </a:r>
            <a:r>
              <a:rPr lang="en-GB" sz="2000" b="1" dirty="0">
                <a:solidFill>
                  <a:srgbClr val="000000"/>
                </a:solidFill>
              </a:rPr>
              <a:t>a</a:t>
            </a:r>
            <a:r>
              <a:rPr lang="en-GB" sz="2000" dirty="0">
                <a:solidFill>
                  <a:srgbClr val="000000"/>
                </a:solidFill>
              </a:rPr>
              <a:t> master, where </a:t>
            </a:r>
            <a:r>
              <a:rPr lang="en-GB" sz="2000" b="1" dirty="0">
                <a:solidFill>
                  <a:srgbClr val="000000"/>
                </a:solidFill>
              </a:rPr>
              <a:t>i</a:t>
            </a:r>
            <a:r>
              <a:rPr lang="en-GB" sz="2000" dirty="0">
                <a:solidFill>
                  <a:srgbClr val="000000"/>
                </a:solidFill>
              </a:rPr>
              <a:t>s the respect due me</a:t>
            </a:r>
            <a:r>
              <a:rPr lang="en-GB" sz="2000" dirty="0" smtClean="0">
                <a:solidFill>
                  <a:srgbClr val="000000"/>
                </a:solidFill>
              </a:rPr>
              <a:t>? Malachi 1: 6</a:t>
            </a:r>
            <a:endParaRPr lang="en-GB" sz="2000" dirty="0"/>
          </a:p>
        </p:txBody>
      </p:sp>
      <p:sp>
        <p:nvSpPr>
          <p:cNvPr id="4" name="TextBox 3"/>
          <p:cNvSpPr txBox="1"/>
          <p:nvPr/>
        </p:nvSpPr>
        <p:spPr>
          <a:xfrm>
            <a:off x="1716506" y="305323"/>
            <a:ext cx="4366195" cy="523220"/>
          </a:xfrm>
          <a:prstGeom prst="rect">
            <a:avLst/>
          </a:prstGeom>
          <a:noFill/>
        </p:spPr>
        <p:txBody>
          <a:bodyPr wrap="none" rtlCol="0">
            <a:spAutoFit/>
          </a:bodyPr>
          <a:lstStyle/>
          <a:p>
            <a:r>
              <a:rPr lang="en-GB" sz="2800" b="1" dirty="0" smtClean="0"/>
              <a:t>The loved but problem child</a:t>
            </a:r>
            <a:endParaRPr lang="en-GB" sz="2800" b="1" dirty="0"/>
          </a:p>
        </p:txBody>
      </p:sp>
    </p:spTree>
    <p:extLst>
      <p:ext uri="{BB962C8B-B14F-4D97-AF65-F5344CB8AC3E}">
        <p14:creationId xmlns:p14="http://schemas.microsoft.com/office/powerpoint/2010/main" val="1511224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1367" y="1026162"/>
            <a:ext cx="8839200" cy="5355312"/>
          </a:xfrm>
          <a:prstGeom prst="rect">
            <a:avLst/>
          </a:prstGeom>
        </p:spPr>
        <p:txBody>
          <a:bodyPr wrap="square">
            <a:spAutoFit/>
          </a:bodyPr>
          <a:lstStyle/>
          <a:p>
            <a:r>
              <a:rPr lang="en-GB" b="1" dirty="0">
                <a:solidFill>
                  <a:srgbClr val="000000"/>
                </a:solidFill>
                <a:latin typeface="system-ui"/>
              </a:rPr>
              <a:t>Israel, return to Yahweh your </a:t>
            </a:r>
            <a:r>
              <a:rPr lang="en-GB" b="1" dirty="0" smtClean="0">
                <a:solidFill>
                  <a:srgbClr val="000000"/>
                </a:solidFill>
                <a:latin typeface="system-ui"/>
              </a:rPr>
              <a:t>God; for </a:t>
            </a:r>
            <a:r>
              <a:rPr lang="en-GB" b="1" dirty="0">
                <a:solidFill>
                  <a:srgbClr val="000000"/>
                </a:solidFill>
                <a:latin typeface="system-ui"/>
              </a:rPr>
              <a:t>you have fallen because of </a:t>
            </a:r>
            <a:endParaRPr lang="en-GB" b="1" dirty="0" smtClean="0">
              <a:solidFill>
                <a:srgbClr val="000000"/>
              </a:solidFill>
              <a:latin typeface="system-ui"/>
            </a:endParaRPr>
          </a:p>
          <a:p>
            <a:r>
              <a:rPr lang="en-GB" b="1" dirty="0" smtClean="0">
                <a:solidFill>
                  <a:srgbClr val="000000"/>
                </a:solidFill>
                <a:latin typeface="system-ui"/>
              </a:rPr>
              <a:t>your sin. Take </a:t>
            </a:r>
            <a:r>
              <a:rPr lang="en-GB" b="1" dirty="0">
                <a:solidFill>
                  <a:srgbClr val="000000"/>
                </a:solidFill>
                <a:latin typeface="system-ui"/>
              </a:rPr>
              <a:t>words with you, and return to </a:t>
            </a:r>
            <a:r>
              <a:rPr lang="en-GB" b="1" dirty="0" smtClean="0">
                <a:solidFill>
                  <a:srgbClr val="000000"/>
                </a:solidFill>
                <a:latin typeface="system-ui"/>
              </a:rPr>
              <a:t>Yahweh. </a:t>
            </a:r>
            <a:r>
              <a:rPr lang="en-GB" dirty="0" smtClean="0">
                <a:solidFill>
                  <a:srgbClr val="000000"/>
                </a:solidFill>
                <a:latin typeface="system-ui"/>
              </a:rPr>
              <a:t>Tell </a:t>
            </a:r>
            <a:r>
              <a:rPr lang="en-GB" dirty="0">
                <a:solidFill>
                  <a:srgbClr val="000000"/>
                </a:solidFill>
                <a:latin typeface="system-ui"/>
              </a:rPr>
              <a:t>him, </a:t>
            </a:r>
            <a:endParaRPr lang="en-GB" dirty="0" smtClean="0">
              <a:solidFill>
                <a:srgbClr val="000000"/>
              </a:solidFill>
              <a:latin typeface="system-ui"/>
            </a:endParaRPr>
          </a:p>
          <a:p>
            <a:r>
              <a:rPr lang="en-GB" dirty="0" smtClean="0">
                <a:solidFill>
                  <a:srgbClr val="000000"/>
                </a:solidFill>
                <a:latin typeface="system-ui"/>
              </a:rPr>
              <a:t>“</a:t>
            </a:r>
            <a:r>
              <a:rPr lang="en-GB" dirty="0">
                <a:solidFill>
                  <a:srgbClr val="000000"/>
                </a:solidFill>
                <a:latin typeface="system-ui"/>
              </a:rPr>
              <a:t>Forgive all our </a:t>
            </a:r>
            <a:r>
              <a:rPr lang="en-GB" dirty="0" smtClean="0">
                <a:solidFill>
                  <a:srgbClr val="000000"/>
                </a:solidFill>
                <a:latin typeface="system-ui"/>
              </a:rPr>
              <a:t>sins, and </a:t>
            </a:r>
            <a:r>
              <a:rPr lang="en-GB" dirty="0">
                <a:solidFill>
                  <a:srgbClr val="000000"/>
                </a:solidFill>
                <a:latin typeface="system-ui"/>
              </a:rPr>
              <a:t>accept that which is </a:t>
            </a:r>
            <a:r>
              <a:rPr lang="en-GB" dirty="0" smtClean="0">
                <a:solidFill>
                  <a:srgbClr val="000000"/>
                </a:solidFill>
                <a:latin typeface="system-ui"/>
              </a:rPr>
              <a:t>good: so </a:t>
            </a:r>
            <a:r>
              <a:rPr lang="en-GB" dirty="0">
                <a:solidFill>
                  <a:srgbClr val="000000"/>
                </a:solidFill>
                <a:latin typeface="system-ui"/>
              </a:rPr>
              <a:t>we offer </a:t>
            </a:r>
            <a:r>
              <a:rPr lang="en-GB" dirty="0" smtClean="0">
                <a:solidFill>
                  <a:srgbClr val="000000"/>
                </a:solidFill>
                <a:latin typeface="system-ui"/>
              </a:rPr>
              <a:t>our</a:t>
            </a:r>
          </a:p>
          <a:p>
            <a:r>
              <a:rPr lang="en-GB" dirty="0" smtClean="0">
                <a:solidFill>
                  <a:srgbClr val="000000"/>
                </a:solidFill>
                <a:latin typeface="system-ui"/>
              </a:rPr>
              <a:t> </a:t>
            </a:r>
            <a:r>
              <a:rPr lang="en-GB" dirty="0">
                <a:solidFill>
                  <a:srgbClr val="000000"/>
                </a:solidFill>
                <a:latin typeface="system-ui"/>
              </a:rPr>
              <a:t>lips like bulls</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Assyria can’t save us</a:t>
            </a:r>
            <a:r>
              <a:rPr lang="en-GB" dirty="0" smtClean="0">
                <a:solidFill>
                  <a:srgbClr val="000000"/>
                </a:solidFill>
                <a:latin typeface="system-ui"/>
              </a:rPr>
              <a:t>.</a:t>
            </a:r>
            <a:r>
              <a:rPr lang="en-GB" dirty="0">
                <a:solidFill>
                  <a:srgbClr val="000000"/>
                </a:solidFill>
                <a:latin typeface="Courier New" panose="02070309020205020404" pitchFamily="49" charset="0"/>
              </a:rPr>
              <a:t> </a:t>
            </a:r>
            <a:r>
              <a:rPr lang="en-GB" dirty="0">
                <a:solidFill>
                  <a:srgbClr val="000000"/>
                </a:solidFill>
                <a:latin typeface="system-ui"/>
              </a:rPr>
              <a:t>We won’t ride on horses;</a:t>
            </a:r>
            <a:br>
              <a:rPr lang="en-GB" dirty="0">
                <a:solidFill>
                  <a:srgbClr val="000000"/>
                </a:solidFill>
                <a:latin typeface="system-ui"/>
              </a:rPr>
            </a:br>
            <a:r>
              <a:rPr lang="en-GB" b="1" dirty="0" smtClean="0">
                <a:solidFill>
                  <a:srgbClr val="000000"/>
                </a:solidFill>
                <a:latin typeface="system-ui"/>
              </a:rPr>
              <a:t>neither </a:t>
            </a:r>
            <a:r>
              <a:rPr lang="en-GB" b="1" dirty="0">
                <a:solidFill>
                  <a:srgbClr val="000000"/>
                </a:solidFill>
                <a:latin typeface="system-ui"/>
              </a:rPr>
              <a:t>will we say any more to the work of our hands, ‘Our gods!’</a:t>
            </a:r>
            <a:br>
              <a:rPr lang="en-GB" b="1" dirty="0">
                <a:solidFill>
                  <a:srgbClr val="000000"/>
                </a:solidFill>
                <a:latin typeface="system-ui"/>
              </a:rPr>
            </a:br>
            <a:r>
              <a:rPr lang="en-GB" b="1" dirty="0" smtClean="0">
                <a:solidFill>
                  <a:srgbClr val="000000"/>
                </a:solidFill>
                <a:latin typeface="system-ui"/>
              </a:rPr>
              <a:t>for </a:t>
            </a:r>
            <a:r>
              <a:rPr lang="en-GB" b="1" dirty="0">
                <a:solidFill>
                  <a:srgbClr val="000000"/>
                </a:solidFill>
                <a:latin typeface="system-ui"/>
              </a:rPr>
              <a:t>in you the fatherless finds mercy</a:t>
            </a:r>
            <a:r>
              <a:rPr lang="en-GB" b="1" dirty="0" smtClean="0">
                <a:solidFill>
                  <a:srgbClr val="000000"/>
                </a:solidFill>
                <a:latin typeface="system-ui"/>
              </a:rPr>
              <a:t>.</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a:t>
            </a:r>
            <a:r>
              <a:rPr lang="en-GB" b="1" dirty="0">
                <a:solidFill>
                  <a:srgbClr val="000000"/>
                </a:solidFill>
                <a:latin typeface="system-ui"/>
              </a:rPr>
              <a:t>I will heal their waywardness.</a:t>
            </a:r>
            <a:br>
              <a:rPr lang="en-GB" b="1" dirty="0">
                <a:solidFill>
                  <a:srgbClr val="000000"/>
                </a:solidFill>
                <a:latin typeface="system-ui"/>
              </a:rPr>
            </a:br>
            <a:r>
              <a:rPr lang="en-GB" b="1" dirty="0" smtClean="0">
                <a:solidFill>
                  <a:srgbClr val="000000"/>
                </a:solidFill>
                <a:latin typeface="system-ui"/>
              </a:rPr>
              <a:t>I </a:t>
            </a:r>
            <a:r>
              <a:rPr lang="en-GB" b="1" dirty="0">
                <a:solidFill>
                  <a:srgbClr val="000000"/>
                </a:solidFill>
                <a:latin typeface="system-ui"/>
              </a:rPr>
              <a:t>will love them freely</a:t>
            </a:r>
            <a:r>
              <a:rPr lang="en-GB" b="1" dirty="0" smtClean="0">
                <a:solidFill>
                  <a:srgbClr val="000000"/>
                </a:solidFill>
                <a:latin typeface="system-ui"/>
              </a:rPr>
              <a:t>;</a:t>
            </a:r>
            <a:r>
              <a:rPr lang="en-GB" b="1" dirty="0">
                <a:solidFill>
                  <a:srgbClr val="000000"/>
                </a:solidFill>
                <a:latin typeface="Courier New" panose="02070309020205020404" pitchFamily="49" charset="0"/>
              </a:rPr>
              <a:t> </a:t>
            </a:r>
            <a:r>
              <a:rPr lang="en-GB" b="1" dirty="0">
                <a:solidFill>
                  <a:srgbClr val="000000"/>
                </a:solidFill>
                <a:latin typeface="system-ui"/>
              </a:rPr>
              <a:t>for my anger is turned away from him.</a:t>
            </a:r>
            <a:br>
              <a:rPr lang="en-GB" b="1" dirty="0">
                <a:solidFill>
                  <a:srgbClr val="000000"/>
                </a:solidFill>
                <a:latin typeface="system-ui"/>
              </a:rPr>
            </a:br>
            <a:r>
              <a:rPr lang="en-GB" b="1" dirty="0" smtClean="0">
                <a:solidFill>
                  <a:srgbClr val="000000"/>
                </a:solidFill>
                <a:latin typeface="system-ui"/>
              </a:rPr>
              <a:t>I </a:t>
            </a:r>
            <a:r>
              <a:rPr lang="en-GB" b="1" dirty="0">
                <a:solidFill>
                  <a:srgbClr val="000000"/>
                </a:solidFill>
                <a:latin typeface="system-ui"/>
              </a:rPr>
              <a:t>will be like the dew to </a:t>
            </a:r>
            <a:r>
              <a:rPr lang="en-GB" b="1" dirty="0" smtClean="0">
                <a:solidFill>
                  <a:srgbClr val="000000"/>
                </a:solidFill>
                <a:latin typeface="system-ui"/>
              </a:rPr>
              <a:t>Israel.</a:t>
            </a:r>
            <a:r>
              <a:rPr lang="en-GB" dirty="0" smtClean="0">
                <a:solidFill>
                  <a:srgbClr val="000000"/>
                </a:solidFill>
                <a:latin typeface="system-ui"/>
              </a:rPr>
              <a:t> He </a:t>
            </a:r>
            <a:r>
              <a:rPr lang="en-GB" dirty="0">
                <a:solidFill>
                  <a:srgbClr val="000000"/>
                </a:solidFill>
                <a:latin typeface="system-ui"/>
              </a:rPr>
              <a:t>will blossom like the </a:t>
            </a:r>
            <a:r>
              <a:rPr lang="en-GB" dirty="0" smtClean="0">
                <a:solidFill>
                  <a:srgbClr val="000000"/>
                </a:solidFill>
                <a:latin typeface="system-ui"/>
              </a:rPr>
              <a:t>lily</a:t>
            </a:r>
          </a:p>
          <a:p>
            <a:r>
              <a:rPr lang="en-GB" dirty="0" smtClean="0">
                <a:solidFill>
                  <a:srgbClr val="000000"/>
                </a:solidFill>
                <a:latin typeface="system-ui"/>
              </a:rPr>
              <a:t>and </a:t>
            </a:r>
            <a:r>
              <a:rPr lang="en-GB" dirty="0">
                <a:solidFill>
                  <a:srgbClr val="000000"/>
                </a:solidFill>
                <a:latin typeface="system-ui"/>
              </a:rPr>
              <a:t>send down his roots like Lebanon</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His branches will spread,</a:t>
            </a:r>
            <a:br>
              <a:rPr lang="en-GB" dirty="0">
                <a:solidFill>
                  <a:srgbClr val="000000"/>
                </a:solidFill>
                <a:latin typeface="system-ui"/>
              </a:rPr>
            </a:br>
            <a:r>
              <a:rPr lang="en-GB" dirty="0" smtClean="0">
                <a:solidFill>
                  <a:srgbClr val="000000"/>
                </a:solidFill>
                <a:latin typeface="system-ui"/>
              </a:rPr>
              <a:t>and </a:t>
            </a:r>
            <a:r>
              <a:rPr lang="en-GB" dirty="0">
                <a:solidFill>
                  <a:srgbClr val="000000"/>
                </a:solidFill>
                <a:latin typeface="system-ui"/>
              </a:rPr>
              <a:t>his beauty will be like the olive tree</a:t>
            </a:r>
            <a:r>
              <a:rPr lang="en-GB" dirty="0" smtClean="0">
                <a:solidFill>
                  <a:srgbClr val="000000"/>
                </a:solidFill>
                <a:latin typeface="system-ui"/>
              </a:rPr>
              <a:t>,</a:t>
            </a:r>
            <a:r>
              <a:rPr lang="en-GB" dirty="0">
                <a:solidFill>
                  <a:srgbClr val="000000"/>
                </a:solidFill>
                <a:latin typeface="Courier New" panose="02070309020205020404" pitchFamily="49" charset="0"/>
              </a:rPr>
              <a:t> </a:t>
            </a:r>
            <a:r>
              <a:rPr lang="en-GB" dirty="0">
                <a:solidFill>
                  <a:srgbClr val="000000"/>
                </a:solidFill>
                <a:latin typeface="system-ui"/>
              </a:rPr>
              <a:t>and his fragrance like </a:t>
            </a:r>
            <a:endParaRPr lang="en-GB" dirty="0" smtClean="0">
              <a:solidFill>
                <a:srgbClr val="000000"/>
              </a:solidFill>
              <a:latin typeface="system-ui"/>
            </a:endParaRPr>
          </a:p>
          <a:p>
            <a:r>
              <a:rPr lang="en-GB" dirty="0" smtClean="0">
                <a:solidFill>
                  <a:srgbClr val="000000"/>
                </a:solidFill>
                <a:latin typeface="system-ui"/>
              </a:rPr>
              <a:t>Lebanon.</a:t>
            </a:r>
            <a:r>
              <a:rPr lang="en-GB" b="1" baseline="30000" dirty="0">
                <a:solidFill>
                  <a:srgbClr val="000000"/>
                </a:solidFill>
                <a:latin typeface="system-ui"/>
              </a:rPr>
              <a:t> </a:t>
            </a:r>
            <a:r>
              <a:rPr lang="en-GB" dirty="0">
                <a:solidFill>
                  <a:srgbClr val="000000"/>
                </a:solidFill>
                <a:latin typeface="system-ui"/>
              </a:rPr>
              <a:t>Men will dwell in his shade</a:t>
            </a:r>
            <a:r>
              <a:rPr lang="en-GB" dirty="0" smtClean="0">
                <a:solidFill>
                  <a:srgbClr val="000000"/>
                </a:solidFill>
                <a:latin typeface="system-ui"/>
              </a:rPr>
              <a:t>.</a:t>
            </a:r>
            <a:r>
              <a:rPr lang="en-GB" dirty="0">
                <a:solidFill>
                  <a:srgbClr val="000000"/>
                </a:solidFill>
                <a:latin typeface="Courier New" panose="02070309020205020404" pitchFamily="49" charset="0"/>
              </a:rPr>
              <a:t> </a:t>
            </a:r>
            <a:r>
              <a:rPr lang="en-GB" dirty="0">
                <a:solidFill>
                  <a:srgbClr val="000000"/>
                </a:solidFill>
                <a:latin typeface="system-ui"/>
              </a:rPr>
              <a:t>They will revive like the grain,</a:t>
            </a:r>
            <a:br>
              <a:rPr lang="en-GB" dirty="0">
                <a:solidFill>
                  <a:srgbClr val="000000"/>
                </a:solidFill>
                <a:latin typeface="system-ui"/>
              </a:rPr>
            </a:br>
            <a:r>
              <a:rPr lang="en-GB" dirty="0" smtClean="0">
                <a:solidFill>
                  <a:srgbClr val="000000"/>
                </a:solidFill>
                <a:latin typeface="system-ui"/>
              </a:rPr>
              <a:t>and </a:t>
            </a:r>
            <a:r>
              <a:rPr lang="en-GB" dirty="0">
                <a:solidFill>
                  <a:srgbClr val="000000"/>
                </a:solidFill>
                <a:latin typeface="system-ui"/>
              </a:rPr>
              <a:t>blossom like the vine</a:t>
            </a:r>
            <a:r>
              <a:rPr lang="en-GB" dirty="0" smtClean="0">
                <a:solidFill>
                  <a:srgbClr val="000000"/>
                </a:solidFill>
                <a:latin typeface="system-ui"/>
              </a:rPr>
              <a:t>.</a:t>
            </a:r>
            <a:r>
              <a:rPr lang="en-GB" dirty="0">
                <a:solidFill>
                  <a:srgbClr val="000000"/>
                </a:solidFill>
                <a:latin typeface="Courier New" panose="02070309020205020404" pitchFamily="49" charset="0"/>
              </a:rPr>
              <a:t> </a:t>
            </a:r>
            <a:r>
              <a:rPr lang="en-GB" dirty="0">
                <a:solidFill>
                  <a:srgbClr val="000000"/>
                </a:solidFill>
                <a:latin typeface="system-ui"/>
              </a:rPr>
              <a:t>Their fragrance will be like the wine of </a:t>
            </a:r>
            <a:endParaRPr lang="en-GB" dirty="0" smtClean="0">
              <a:solidFill>
                <a:srgbClr val="000000"/>
              </a:solidFill>
              <a:latin typeface="system-ui"/>
            </a:endParaRPr>
          </a:p>
          <a:p>
            <a:r>
              <a:rPr lang="en-GB" dirty="0" smtClean="0">
                <a:solidFill>
                  <a:srgbClr val="000000"/>
                </a:solidFill>
                <a:latin typeface="system-ui"/>
              </a:rPr>
              <a:t>Lebanon.</a:t>
            </a:r>
            <a:r>
              <a:rPr lang="en-GB" b="1" baseline="30000" dirty="0">
                <a:solidFill>
                  <a:srgbClr val="000000"/>
                </a:solidFill>
                <a:latin typeface="system-ui"/>
              </a:rPr>
              <a:t> </a:t>
            </a:r>
            <a:r>
              <a:rPr lang="en-GB" b="1" dirty="0">
                <a:solidFill>
                  <a:srgbClr val="000000"/>
                </a:solidFill>
                <a:latin typeface="system-ui"/>
              </a:rPr>
              <a:t>Ephraim, what have I to do any more with idols?</a:t>
            </a:r>
            <a:br>
              <a:rPr lang="en-GB" b="1" dirty="0">
                <a:solidFill>
                  <a:srgbClr val="000000"/>
                </a:solidFill>
                <a:latin typeface="system-ui"/>
              </a:rPr>
            </a:br>
            <a:r>
              <a:rPr lang="en-GB" b="1" dirty="0" smtClean="0">
                <a:solidFill>
                  <a:srgbClr val="000000"/>
                </a:solidFill>
                <a:latin typeface="system-ui"/>
              </a:rPr>
              <a:t>I </a:t>
            </a:r>
            <a:r>
              <a:rPr lang="en-GB" b="1" dirty="0">
                <a:solidFill>
                  <a:srgbClr val="000000"/>
                </a:solidFill>
                <a:latin typeface="system-ui"/>
              </a:rPr>
              <a:t>answer, and will take care of him</a:t>
            </a:r>
            <a:r>
              <a:rPr lang="en-GB" b="1" dirty="0" smtClean="0">
                <a:solidFill>
                  <a:srgbClr val="000000"/>
                </a:solidFill>
                <a:latin typeface="system-ui"/>
              </a:rPr>
              <a:t>.</a:t>
            </a:r>
            <a:r>
              <a:rPr lang="en-GB" b="1" dirty="0">
                <a:solidFill>
                  <a:srgbClr val="000000"/>
                </a:solidFill>
                <a:latin typeface="Courier New" panose="02070309020205020404" pitchFamily="49" charset="0"/>
              </a:rPr>
              <a:t> </a:t>
            </a:r>
            <a:r>
              <a:rPr lang="en-GB" b="1" dirty="0">
                <a:solidFill>
                  <a:srgbClr val="000000"/>
                </a:solidFill>
                <a:latin typeface="system-ui"/>
              </a:rPr>
              <a:t>I am like a green cypress tree;</a:t>
            </a:r>
            <a:br>
              <a:rPr lang="en-GB" b="1" dirty="0">
                <a:solidFill>
                  <a:srgbClr val="000000"/>
                </a:solidFill>
                <a:latin typeface="system-ui"/>
              </a:rPr>
            </a:br>
            <a:r>
              <a:rPr lang="en-GB" b="1" dirty="0" smtClean="0">
                <a:solidFill>
                  <a:srgbClr val="000000"/>
                </a:solidFill>
                <a:latin typeface="system-ui"/>
              </a:rPr>
              <a:t>from </a:t>
            </a:r>
            <a:r>
              <a:rPr lang="en-GB" b="1" dirty="0">
                <a:solidFill>
                  <a:srgbClr val="000000"/>
                </a:solidFill>
                <a:latin typeface="system-ui"/>
              </a:rPr>
              <a:t>me your fruit is found.</a:t>
            </a:r>
            <a:r>
              <a:rPr lang="en-GB" dirty="0">
                <a:solidFill>
                  <a:srgbClr val="000000"/>
                </a:solidFill>
                <a:latin typeface="system-ui"/>
              </a:rPr>
              <a:t>”</a:t>
            </a:r>
          </a:p>
          <a:p>
            <a:r>
              <a:rPr lang="en-GB" b="1" baseline="30000" dirty="0">
                <a:solidFill>
                  <a:srgbClr val="000000"/>
                </a:solidFill>
                <a:latin typeface="system-ui"/>
              </a:rPr>
              <a:t> </a:t>
            </a:r>
            <a:r>
              <a:rPr lang="en-GB" b="1" dirty="0">
                <a:solidFill>
                  <a:srgbClr val="000000"/>
                </a:solidFill>
                <a:latin typeface="system-ui"/>
              </a:rPr>
              <a:t>Who is wise, that he may understand these things</a:t>
            </a:r>
            <a:r>
              <a:rPr lang="en-GB" b="1" dirty="0" smtClean="0">
                <a:solidFill>
                  <a:srgbClr val="000000"/>
                </a:solidFill>
                <a:latin typeface="system-ui"/>
              </a:rPr>
              <a:t>?</a:t>
            </a:r>
            <a:r>
              <a:rPr lang="en-GB" b="1" dirty="0">
                <a:solidFill>
                  <a:srgbClr val="000000"/>
                </a:solidFill>
                <a:latin typeface="Courier New" panose="02070309020205020404" pitchFamily="49" charset="0"/>
              </a:rPr>
              <a:t> </a:t>
            </a:r>
            <a:r>
              <a:rPr lang="en-GB" b="1" dirty="0">
                <a:solidFill>
                  <a:srgbClr val="000000"/>
                </a:solidFill>
                <a:latin typeface="system-ui"/>
              </a:rPr>
              <a:t>Who is prudent, </a:t>
            </a:r>
            <a:endParaRPr lang="en-GB" b="1" dirty="0" smtClean="0">
              <a:solidFill>
                <a:srgbClr val="000000"/>
              </a:solidFill>
              <a:latin typeface="system-ui"/>
            </a:endParaRPr>
          </a:p>
          <a:p>
            <a:r>
              <a:rPr lang="en-GB" b="1" dirty="0" smtClean="0">
                <a:solidFill>
                  <a:srgbClr val="000000"/>
                </a:solidFill>
                <a:latin typeface="system-ui"/>
              </a:rPr>
              <a:t>that </a:t>
            </a:r>
            <a:r>
              <a:rPr lang="en-GB" b="1" dirty="0">
                <a:solidFill>
                  <a:srgbClr val="000000"/>
                </a:solidFill>
                <a:latin typeface="system-ui"/>
              </a:rPr>
              <a:t>he may know them</a:t>
            </a:r>
            <a:r>
              <a:rPr lang="en-GB" b="1" dirty="0" smtClean="0">
                <a:solidFill>
                  <a:srgbClr val="000000"/>
                </a:solidFill>
                <a:latin typeface="system-ui"/>
              </a:rPr>
              <a:t>?</a:t>
            </a:r>
            <a:r>
              <a:rPr lang="en-GB" b="1" dirty="0">
                <a:solidFill>
                  <a:srgbClr val="000000"/>
                </a:solidFill>
                <a:latin typeface="Courier New" panose="02070309020205020404" pitchFamily="49" charset="0"/>
              </a:rPr>
              <a:t> </a:t>
            </a:r>
            <a:r>
              <a:rPr lang="en-GB" b="1" dirty="0">
                <a:solidFill>
                  <a:srgbClr val="000000"/>
                </a:solidFill>
                <a:latin typeface="system-ui"/>
              </a:rPr>
              <a:t>For the ways of Yahweh are right,</a:t>
            </a:r>
            <a:br>
              <a:rPr lang="en-GB" b="1" dirty="0">
                <a:solidFill>
                  <a:srgbClr val="000000"/>
                </a:solidFill>
                <a:latin typeface="system-ui"/>
              </a:rPr>
            </a:br>
            <a:r>
              <a:rPr lang="en-GB" b="1" dirty="0" smtClean="0">
                <a:solidFill>
                  <a:srgbClr val="000000"/>
                </a:solidFill>
                <a:latin typeface="system-ui"/>
              </a:rPr>
              <a:t>and </a:t>
            </a:r>
            <a:r>
              <a:rPr lang="en-GB" b="1" dirty="0">
                <a:solidFill>
                  <a:srgbClr val="000000"/>
                </a:solidFill>
                <a:latin typeface="system-ui"/>
              </a:rPr>
              <a:t>the righteous walk in </a:t>
            </a:r>
            <a:r>
              <a:rPr lang="en-GB" b="1" dirty="0" smtClean="0">
                <a:solidFill>
                  <a:srgbClr val="000000"/>
                </a:solidFill>
                <a:latin typeface="system-ui"/>
              </a:rPr>
              <a:t>them</a:t>
            </a:r>
            <a:r>
              <a:rPr lang="en-GB" b="1" dirty="0">
                <a:solidFill>
                  <a:srgbClr val="000000"/>
                </a:solidFill>
                <a:latin typeface="system-ui"/>
              </a:rPr>
              <a:t>;</a:t>
            </a:r>
            <a:r>
              <a:rPr lang="en-GB" b="1" dirty="0">
                <a:solidFill>
                  <a:srgbClr val="000000"/>
                </a:solidFill>
                <a:latin typeface="Courier New" panose="02070309020205020404" pitchFamily="49" charset="0"/>
              </a:rPr>
              <a:t> </a:t>
            </a:r>
            <a:r>
              <a:rPr lang="en-GB" b="1" dirty="0" smtClean="0">
                <a:solidFill>
                  <a:srgbClr val="000000"/>
                </a:solidFill>
                <a:latin typeface="system-ui"/>
              </a:rPr>
              <a:t>but </a:t>
            </a:r>
            <a:r>
              <a:rPr lang="en-GB" b="1" dirty="0">
                <a:solidFill>
                  <a:srgbClr val="000000"/>
                </a:solidFill>
                <a:latin typeface="system-ui"/>
              </a:rPr>
              <a:t>the rebellious stumble in them</a:t>
            </a:r>
            <a:r>
              <a:rPr lang="en-GB" b="1" dirty="0" smtClean="0">
                <a:solidFill>
                  <a:srgbClr val="000000"/>
                </a:solidFill>
                <a:latin typeface="system-ui"/>
              </a:rPr>
              <a:t>.</a:t>
            </a:r>
          </a:p>
          <a:p>
            <a:r>
              <a:rPr lang="en-GB" b="0" i="0" dirty="0" smtClean="0">
                <a:solidFill>
                  <a:srgbClr val="000000"/>
                </a:solidFill>
                <a:effectLst/>
                <a:latin typeface="system-ui"/>
              </a:rPr>
              <a:t>Hosea 14: 1-9 </a:t>
            </a:r>
            <a:endParaRPr lang="en-GB" b="0" i="0" dirty="0">
              <a:solidFill>
                <a:srgbClr val="000000"/>
              </a:solidFill>
              <a:effectLst/>
              <a:latin typeface="system-ui"/>
            </a:endParaRPr>
          </a:p>
        </p:txBody>
      </p:sp>
    </p:spTree>
    <p:extLst>
      <p:ext uri="{BB962C8B-B14F-4D97-AF65-F5344CB8AC3E}">
        <p14:creationId xmlns:p14="http://schemas.microsoft.com/office/powerpoint/2010/main" val="3606255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3473" y="156085"/>
            <a:ext cx="3745705" cy="584775"/>
          </a:xfrm>
          <a:prstGeom prst="rect">
            <a:avLst/>
          </a:prstGeom>
          <a:noFill/>
        </p:spPr>
        <p:txBody>
          <a:bodyPr wrap="none" rtlCol="0">
            <a:spAutoFit/>
          </a:bodyPr>
          <a:lstStyle/>
          <a:p>
            <a:r>
              <a:rPr lang="en-GB" sz="3200" b="1" dirty="0" smtClean="0"/>
              <a:t>An Indisputable Fact</a:t>
            </a:r>
            <a:endParaRPr lang="en-GB" sz="3200" b="1" dirty="0"/>
          </a:p>
        </p:txBody>
      </p:sp>
      <p:sp>
        <p:nvSpPr>
          <p:cNvPr id="3" name="Rectangle 2"/>
          <p:cNvSpPr/>
          <p:nvPr/>
        </p:nvSpPr>
        <p:spPr>
          <a:xfrm>
            <a:off x="120315" y="1434280"/>
            <a:ext cx="8775032" cy="646331"/>
          </a:xfrm>
          <a:prstGeom prst="rect">
            <a:avLst/>
          </a:prstGeom>
        </p:spPr>
        <p:txBody>
          <a:bodyPr wrap="square">
            <a:spAutoFit/>
          </a:bodyPr>
          <a:lstStyle/>
          <a:p>
            <a:r>
              <a:rPr lang="en-GB" dirty="0" smtClean="0">
                <a:solidFill>
                  <a:srgbClr val="000000"/>
                </a:solidFill>
                <a:latin typeface="system-ui"/>
              </a:rPr>
              <a:t>… for </a:t>
            </a:r>
            <a:r>
              <a:rPr lang="en-GB" dirty="0">
                <a:solidFill>
                  <a:srgbClr val="000000"/>
                </a:solidFill>
                <a:latin typeface="system-ui"/>
              </a:rPr>
              <a:t>this is my blood of the new covenant, which is poured out for many </a:t>
            </a:r>
            <a:r>
              <a:rPr lang="en-GB" b="1" dirty="0">
                <a:solidFill>
                  <a:srgbClr val="000000"/>
                </a:solidFill>
                <a:latin typeface="system-ui"/>
              </a:rPr>
              <a:t>for the remission of sins</a:t>
            </a:r>
            <a:r>
              <a:rPr lang="en-GB" dirty="0" smtClean="0">
                <a:solidFill>
                  <a:srgbClr val="000000"/>
                </a:solidFill>
                <a:latin typeface="system-ui"/>
              </a:rPr>
              <a:t>. Matt. 26: 28</a:t>
            </a:r>
            <a:endParaRPr lang="en-GB" dirty="0"/>
          </a:p>
        </p:txBody>
      </p:sp>
      <p:sp>
        <p:nvSpPr>
          <p:cNvPr id="6" name="Rectangle 5"/>
          <p:cNvSpPr/>
          <p:nvPr/>
        </p:nvSpPr>
        <p:spPr>
          <a:xfrm>
            <a:off x="120315" y="2237122"/>
            <a:ext cx="8686799" cy="369332"/>
          </a:xfrm>
          <a:prstGeom prst="rect">
            <a:avLst/>
          </a:prstGeom>
        </p:spPr>
        <p:txBody>
          <a:bodyPr wrap="square">
            <a:spAutoFit/>
          </a:bodyPr>
          <a:lstStyle/>
          <a:p>
            <a:r>
              <a:rPr lang="en-GB" dirty="0" smtClean="0">
                <a:solidFill>
                  <a:srgbClr val="000000"/>
                </a:solidFill>
                <a:latin typeface="system-ui"/>
              </a:rPr>
              <a:t>Christ </a:t>
            </a:r>
            <a:r>
              <a:rPr lang="en-GB" b="1" dirty="0">
                <a:solidFill>
                  <a:srgbClr val="000000"/>
                </a:solidFill>
                <a:latin typeface="system-ui"/>
              </a:rPr>
              <a:t>died for our</a:t>
            </a:r>
            <a:r>
              <a:rPr lang="en-GB" dirty="0">
                <a:solidFill>
                  <a:srgbClr val="000000"/>
                </a:solidFill>
                <a:latin typeface="system-ui"/>
              </a:rPr>
              <a:t> </a:t>
            </a:r>
            <a:r>
              <a:rPr lang="en-GB" b="1" dirty="0">
                <a:solidFill>
                  <a:srgbClr val="000000"/>
                </a:solidFill>
                <a:latin typeface="system-ui"/>
              </a:rPr>
              <a:t>sins</a:t>
            </a:r>
            <a:r>
              <a:rPr lang="en-GB" dirty="0">
                <a:solidFill>
                  <a:srgbClr val="000000"/>
                </a:solidFill>
                <a:latin typeface="system-ui"/>
              </a:rPr>
              <a:t> according to the </a:t>
            </a:r>
            <a:r>
              <a:rPr lang="en-GB" dirty="0" smtClean="0">
                <a:solidFill>
                  <a:srgbClr val="000000"/>
                </a:solidFill>
                <a:latin typeface="system-ui"/>
              </a:rPr>
              <a:t>Scriptures. 1Cor. 15: 3</a:t>
            </a:r>
            <a:endParaRPr lang="en-GB" dirty="0"/>
          </a:p>
        </p:txBody>
      </p:sp>
      <p:sp>
        <p:nvSpPr>
          <p:cNvPr id="7" name="Rectangle 6"/>
          <p:cNvSpPr/>
          <p:nvPr/>
        </p:nvSpPr>
        <p:spPr>
          <a:xfrm>
            <a:off x="112294" y="2872076"/>
            <a:ext cx="8470232" cy="369332"/>
          </a:xfrm>
          <a:prstGeom prst="rect">
            <a:avLst/>
          </a:prstGeom>
        </p:spPr>
        <p:txBody>
          <a:bodyPr wrap="square">
            <a:spAutoFit/>
          </a:bodyPr>
          <a:lstStyle/>
          <a:p>
            <a:r>
              <a:rPr lang="en-GB" dirty="0">
                <a:solidFill>
                  <a:srgbClr val="000000"/>
                </a:solidFill>
                <a:latin typeface="system-ui"/>
              </a:rPr>
              <a:t>Christ also, having been offered once </a:t>
            </a:r>
            <a:r>
              <a:rPr lang="en-GB" b="1" dirty="0">
                <a:solidFill>
                  <a:srgbClr val="000000"/>
                </a:solidFill>
                <a:latin typeface="system-ui"/>
              </a:rPr>
              <a:t>to bear the</a:t>
            </a:r>
            <a:r>
              <a:rPr lang="en-GB" dirty="0">
                <a:solidFill>
                  <a:srgbClr val="000000"/>
                </a:solidFill>
                <a:latin typeface="system-ui"/>
              </a:rPr>
              <a:t> </a:t>
            </a:r>
            <a:r>
              <a:rPr lang="en-GB" b="1" dirty="0">
                <a:solidFill>
                  <a:srgbClr val="000000"/>
                </a:solidFill>
                <a:latin typeface="system-ui"/>
              </a:rPr>
              <a:t>sins</a:t>
            </a:r>
            <a:r>
              <a:rPr lang="en-GB" dirty="0">
                <a:solidFill>
                  <a:srgbClr val="000000"/>
                </a:solidFill>
                <a:latin typeface="system-ui"/>
              </a:rPr>
              <a:t> of </a:t>
            </a:r>
            <a:r>
              <a:rPr lang="en-GB" dirty="0" smtClean="0">
                <a:solidFill>
                  <a:srgbClr val="000000"/>
                </a:solidFill>
                <a:latin typeface="system-ui"/>
              </a:rPr>
              <a:t>many. Heb. 9:28</a:t>
            </a:r>
            <a:endParaRPr lang="en-GB" dirty="0"/>
          </a:p>
        </p:txBody>
      </p:sp>
      <p:sp>
        <p:nvSpPr>
          <p:cNvPr id="8" name="Rectangle 7"/>
          <p:cNvSpPr/>
          <p:nvPr/>
        </p:nvSpPr>
        <p:spPr>
          <a:xfrm>
            <a:off x="112294" y="4228245"/>
            <a:ext cx="9512969" cy="646331"/>
          </a:xfrm>
          <a:prstGeom prst="rect">
            <a:avLst/>
          </a:prstGeom>
        </p:spPr>
        <p:txBody>
          <a:bodyPr wrap="square">
            <a:spAutoFit/>
          </a:bodyPr>
          <a:lstStyle/>
          <a:p>
            <a:r>
              <a:rPr lang="en-GB" dirty="0">
                <a:solidFill>
                  <a:srgbClr val="000000"/>
                </a:solidFill>
                <a:latin typeface="system-ui"/>
              </a:rPr>
              <a:t>but he, when he had offered </a:t>
            </a:r>
            <a:r>
              <a:rPr lang="en-GB" b="1" dirty="0">
                <a:solidFill>
                  <a:srgbClr val="000000"/>
                </a:solidFill>
                <a:latin typeface="system-ui"/>
              </a:rPr>
              <a:t>one sacrifice for sins</a:t>
            </a:r>
            <a:r>
              <a:rPr lang="en-GB" dirty="0">
                <a:solidFill>
                  <a:srgbClr val="000000"/>
                </a:solidFill>
                <a:latin typeface="system-ui"/>
              </a:rPr>
              <a:t> forever, sat down on the right hand of </a:t>
            </a:r>
            <a:r>
              <a:rPr lang="en-GB" dirty="0" smtClean="0">
                <a:solidFill>
                  <a:srgbClr val="000000"/>
                </a:solidFill>
                <a:latin typeface="system-ui"/>
              </a:rPr>
              <a:t>God … Heb. 10: 12</a:t>
            </a:r>
            <a:endParaRPr lang="en-GB" dirty="0"/>
          </a:p>
        </p:txBody>
      </p:sp>
      <p:sp>
        <p:nvSpPr>
          <p:cNvPr id="9" name="Rectangle 8"/>
          <p:cNvSpPr/>
          <p:nvPr/>
        </p:nvSpPr>
        <p:spPr>
          <a:xfrm>
            <a:off x="120315" y="3549544"/>
            <a:ext cx="6250429" cy="646331"/>
          </a:xfrm>
          <a:prstGeom prst="rect">
            <a:avLst/>
          </a:prstGeom>
        </p:spPr>
        <p:txBody>
          <a:bodyPr wrap="none">
            <a:spAutoFit/>
          </a:bodyPr>
          <a:lstStyle/>
          <a:p>
            <a:r>
              <a:rPr lang="en-GB" dirty="0">
                <a:solidFill>
                  <a:srgbClr val="000000"/>
                </a:solidFill>
                <a:latin typeface="system-ui"/>
              </a:rPr>
              <a:t>He himself </a:t>
            </a:r>
            <a:r>
              <a:rPr lang="en-GB" b="1" dirty="0">
                <a:solidFill>
                  <a:srgbClr val="000000"/>
                </a:solidFill>
                <a:latin typeface="system-ui"/>
              </a:rPr>
              <a:t>bore our</a:t>
            </a:r>
            <a:r>
              <a:rPr lang="en-GB" dirty="0">
                <a:solidFill>
                  <a:srgbClr val="000000"/>
                </a:solidFill>
                <a:latin typeface="system-ui"/>
              </a:rPr>
              <a:t> </a:t>
            </a:r>
            <a:r>
              <a:rPr lang="en-GB" b="1" dirty="0">
                <a:solidFill>
                  <a:srgbClr val="000000"/>
                </a:solidFill>
                <a:latin typeface="system-ui"/>
              </a:rPr>
              <a:t>sins</a:t>
            </a:r>
            <a:r>
              <a:rPr lang="en-GB" dirty="0">
                <a:solidFill>
                  <a:srgbClr val="000000"/>
                </a:solidFill>
                <a:latin typeface="system-ui"/>
              </a:rPr>
              <a:t> in his body on the </a:t>
            </a:r>
            <a:r>
              <a:rPr lang="en-GB" dirty="0" smtClean="0">
                <a:solidFill>
                  <a:srgbClr val="000000"/>
                </a:solidFill>
                <a:latin typeface="system-ui"/>
              </a:rPr>
              <a:t>tree 1Pet. 2:24</a:t>
            </a:r>
          </a:p>
          <a:p>
            <a:endParaRPr lang="en-GB" dirty="0"/>
          </a:p>
        </p:txBody>
      </p:sp>
      <p:sp>
        <p:nvSpPr>
          <p:cNvPr id="10" name="Rectangle 9"/>
          <p:cNvSpPr/>
          <p:nvPr/>
        </p:nvSpPr>
        <p:spPr>
          <a:xfrm>
            <a:off x="112294" y="5186365"/>
            <a:ext cx="8462211" cy="369332"/>
          </a:xfrm>
          <a:prstGeom prst="rect">
            <a:avLst/>
          </a:prstGeom>
        </p:spPr>
        <p:txBody>
          <a:bodyPr wrap="square">
            <a:spAutoFit/>
          </a:bodyPr>
          <a:lstStyle/>
          <a:p>
            <a:r>
              <a:rPr lang="en-GB" dirty="0">
                <a:solidFill>
                  <a:srgbClr val="000000"/>
                </a:solidFill>
                <a:latin typeface="system-ui"/>
              </a:rPr>
              <a:t>Christ also </a:t>
            </a:r>
            <a:r>
              <a:rPr lang="en-GB" b="1" dirty="0">
                <a:solidFill>
                  <a:srgbClr val="000000"/>
                </a:solidFill>
                <a:latin typeface="system-ui"/>
              </a:rPr>
              <a:t>suffered for</a:t>
            </a:r>
            <a:r>
              <a:rPr lang="en-GB" dirty="0">
                <a:solidFill>
                  <a:srgbClr val="000000"/>
                </a:solidFill>
                <a:latin typeface="system-ui"/>
              </a:rPr>
              <a:t> </a:t>
            </a:r>
            <a:r>
              <a:rPr lang="en-GB" b="1" dirty="0">
                <a:solidFill>
                  <a:srgbClr val="000000"/>
                </a:solidFill>
                <a:latin typeface="system-ui"/>
              </a:rPr>
              <a:t>sins</a:t>
            </a:r>
            <a:r>
              <a:rPr lang="en-GB" dirty="0">
                <a:solidFill>
                  <a:srgbClr val="000000"/>
                </a:solidFill>
                <a:latin typeface="system-ui"/>
              </a:rPr>
              <a:t> once, the righteous for the </a:t>
            </a:r>
            <a:r>
              <a:rPr lang="en-GB" dirty="0" smtClean="0">
                <a:solidFill>
                  <a:srgbClr val="000000"/>
                </a:solidFill>
                <a:latin typeface="system-ui"/>
              </a:rPr>
              <a:t>unrighteous …1Pet. 3:18</a:t>
            </a:r>
            <a:endParaRPr lang="en-GB" dirty="0"/>
          </a:p>
        </p:txBody>
      </p:sp>
      <p:sp>
        <p:nvSpPr>
          <p:cNvPr id="13" name="Rectangle 12"/>
          <p:cNvSpPr/>
          <p:nvPr/>
        </p:nvSpPr>
        <p:spPr>
          <a:xfrm>
            <a:off x="120315" y="5882515"/>
            <a:ext cx="8946470" cy="369332"/>
          </a:xfrm>
          <a:prstGeom prst="rect">
            <a:avLst/>
          </a:prstGeom>
        </p:spPr>
        <p:txBody>
          <a:bodyPr wrap="square">
            <a:spAutoFit/>
          </a:bodyPr>
          <a:lstStyle/>
          <a:p>
            <a:r>
              <a:rPr lang="en-GB" dirty="0" smtClean="0">
                <a:solidFill>
                  <a:srgbClr val="000000"/>
                </a:solidFill>
                <a:latin typeface="system-ui"/>
              </a:rPr>
              <a:t>Jesus Christ…who </a:t>
            </a:r>
            <a:r>
              <a:rPr lang="en-GB" dirty="0">
                <a:solidFill>
                  <a:srgbClr val="000000"/>
                </a:solidFill>
                <a:latin typeface="system-ui"/>
              </a:rPr>
              <a:t>loves </a:t>
            </a:r>
            <a:r>
              <a:rPr lang="en-GB" dirty="0" smtClean="0">
                <a:solidFill>
                  <a:srgbClr val="000000"/>
                </a:solidFill>
                <a:latin typeface="system-ui"/>
              </a:rPr>
              <a:t>us </a:t>
            </a:r>
            <a:r>
              <a:rPr lang="en-GB" dirty="0">
                <a:solidFill>
                  <a:srgbClr val="000000"/>
                </a:solidFill>
                <a:latin typeface="system-ui"/>
              </a:rPr>
              <a:t>and </a:t>
            </a:r>
            <a:r>
              <a:rPr lang="en-GB" b="1" dirty="0">
                <a:solidFill>
                  <a:srgbClr val="000000"/>
                </a:solidFill>
                <a:latin typeface="system-ui"/>
              </a:rPr>
              <a:t>washed us from our sins by his </a:t>
            </a:r>
            <a:r>
              <a:rPr lang="en-GB" b="1" dirty="0" smtClean="0">
                <a:solidFill>
                  <a:srgbClr val="000000"/>
                </a:solidFill>
                <a:latin typeface="system-ui"/>
              </a:rPr>
              <a:t>blood </a:t>
            </a:r>
            <a:r>
              <a:rPr lang="en-GB" dirty="0" smtClean="0">
                <a:solidFill>
                  <a:srgbClr val="000000"/>
                </a:solidFill>
                <a:latin typeface="system-ui"/>
              </a:rPr>
              <a:t>Rev. 1:5</a:t>
            </a:r>
            <a:endParaRPr lang="en-GB" b="1" dirty="0"/>
          </a:p>
        </p:txBody>
      </p:sp>
      <p:sp>
        <p:nvSpPr>
          <p:cNvPr id="14" name="TextBox 13"/>
          <p:cNvSpPr txBox="1"/>
          <p:nvPr/>
        </p:nvSpPr>
        <p:spPr>
          <a:xfrm>
            <a:off x="2160018" y="776076"/>
            <a:ext cx="5196744" cy="461665"/>
          </a:xfrm>
          <a:prstGeom prst="rect">
            <a:avLst/>
          </a:prstGeom>
          <a:noFill/>
        </p:spPr>
        <p:txBody>
          <a:bodyPr wrap="none" rtlCol="0">
            <a:spAutoFit/>
          </a:bodyPr>
          <a:lstStyle/>
          <a:p>
            <a:r>
              <a:rPr lang="en-GB" sz="2400" b="1" dirty="0" smtClean="0"/>
              <a:t>The cross was designed to deal with sin</a:t>
            </a:r>
            <a:endParaRPr lang="en-GB" sz="2400" b="1" dirty="0"/>
          </a:p>
        </p:txBody>
      </p:sp>
    </p:spTree>
    <p:extLst>
      <p:ext uri="{BB962C8B-B14F-4D97-AF65-F5344CB8AC3E}">
        <p14:creationId xmlns:p14="http://schemas.microsoft.com/office/powerpoint/2010/main" val="2843158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587" y="1097674"/>
            <a:ext cx="8927433" cy="2246769"/>
          </a:xfrm>
          <a:prstGeom prst="rect">
            <a:avLst/>
          </a:prstGeom>
        </p:spPr>
        <p:txBody>
          <a:bodyPr wrap="square">
            <a:spAutoFit/>
          </a:bodyPr>
          <a:lstStyle/>
          <a:p>
            <a:r>
              <a:rPr lang="en-GB" sz="2000" dirty="0">
                <a:solidFill>
                  <a:srgbClr val="000000"/>
                </a:solidFill>
              </a:rPr>
              <a:t>Yahweh appeared of old to me, saying</a:t>
            </a:r>
            <a:r>
              <a:rPr lang="en-GB" sz="2000" dirty="0" smtClean="0">
                <a:solidFill>
                  <a:srgbClr val="000000"/>
                </a:solidFill>
              </a:rPr>
              <a:t>, “</a:t>
            </a:r>
            <a:r>
              <a:rPr lang="en-GB" sz="2000" dirty="0">
                <a:solidFill>
                  <a:srgbClr val="000000"/>
                </a:solidFill>
              </a:rPr>
              <a:t>Yes, </a:t>
            </a:r>
            <a:r>
              <a:rPr lang="en-GB" sz="2000" b="1" dirty="0">
                <a:solidFill>
                  <a:srgbClr val="000000"/>
                </a:solidFill>
              </a:rPr>
              <a:t>I have loved you with an everlasting </a:t>
            </a:r>
            <a:r>
              <a:rPr lang="en-GB" sz="2000" b="1" dirty="0" smtClean="0">
                <a:solidFill>
                  <a:srgbClr val="000000"/>
                </a:solidFill>
              </a:rPr>
              <a:t>love. Therefore </a:t>
            </a:r>
            <a:r>
              <a:rPr lang="en-GB" sz="2000" b="1" dirty="0">
                <a:solidFill>
                  <a:srgbClr val="000000"/>
                </a:solidFill>
              </a:rPr>
              <a:t>I have drawn you with loving kindness</a:t>
            </a:r>
            <a:r>
              <a:rPr lang="en-GB" sz="2000" dirty="0" smtClean="0">
                <a:solidFill>
                  <a:srgbClr val="000000"/>
                </a:solidFill>
              </a:rPr>
              <a:t>.</a:t>
            </a:r>
            <a:r>
              <a:rPr lang="en-GB" sz="2000" b="1" baseline="30000" dirty="0" smtClean="0">
                <a:solidFill>
                  <a:srgbClr val="000000"/>
                </a:solidFill>
              </a:rPr>
              <a:t> </a:t>
            </a:r>
            <a:r>
              <a:rPr lang="en-GB" sz="2000" b="1" dirty="0" smtClean="0">
                <a:solidFill>
                  <a:srgbClr val="000000"/>
                </a:solidFill>
              </a:rPr>
              <a:t>I will </a:t>
            </a:r>
            <a:r>
              <a:rPr lang="en-GB" sz="2000" b="1" dirty="0">
                <a:solidFill>
                  <a:srgbClr val="000000"/>
                </a:solidFill>
              </a:rPr>
              <a:t>build you </a:t>
            </a:r>
            <a:r>
              <a:rPr lang="en-GB" sz="2000" b="1" dirty="0" smtClean="0">
                <a:solidFill>
                  <a:srgbClr val="000000"/>
                </a:solidFill>
              </a:rPr>
              <a:t>again</a:t>
            </a:r>
            <a:r>
              <a:rPr lang="en-GB" sz="2000" dirty="0" smtClean="0">
                <a:solidFill>
                  <a:srgbClr val="000000"/>
                </a:solidFill>
              </a:rPr>
              <a:t>, and </a:t>
            </a:r>
            <a:r>
              <a:rPr lang="en-GB" sz="2000" dirty="0">
                <a:solidFill>
                  <a:srgbClr val="000000"/>
                </a:solidFill>
              </a:rPr>
              <a:t>you will be built, O </a:t>
            </a:r>
            <a:r>
              <a:rPr lang="en-GB" sz="2000" b="1" dirty="0">
                <a:solidFill>
                  <a:srgbClr val="000000"/>
                </a:solidFill>
              </a:rPr>
              <a:t>virgin of </a:t>
            </a:r>
            <a:r>
              <a:rPr lang="en-GB" sz="2000" b="1" dirty="0" smtClean="0">
                <a:solidFill>
                  <a:srgbClr val="000000"/>
                </a:solidFill>
              </a:rPr>
              <a:t>Israel</a:t>
            </a:r>
            <a:r>
              <a:rPr lang="en-GB" sz="2000" dirty="0" smtClean="0">
                <a:solidFill>
                  <a:srgbClr val="000000"/>
                </a:solidFill>
              </a:rPr>
              <a:t>. You </a:t>
            </a:r>
            <a:r>
              <a:rPr lang="en-GB" sz="2000" dirty="0">
                <a:solidFill>
                  <a:srgbClr val="000000"/>
                </a:solidFill>
              </a:rPr>
              <a:t>will again be adorned with your </a:t>
            </a:r>
            <a:r>
              <a:rPr lang="en-GB" sz="2000" dirty="0" smtClean="0">
                <a:solidFill>
                  <a:srgbClr val="000000"/>
                </a:solidFill>
              </a:rPr>
              <a:t>tambourines, and </a:t>
            </a:r>
            <a:r>
              <a:rPr lang="en-GB" sz="2000" dirty="0">
                <a:solidFill>
                  <a:srgbClr val="000000"/>
                </a:solidFill>
              </a:rPr>
              <a:t>will go out in the dances of those who make </a:t>
            </a:r>
            <a:r>
              <a:rPr lang="en-GB" sz="2000" dirty="0" smtClean="0">
                <a:solidFill>
                  <a:srgbClr val="000000"/>
                </a:solidFill>
              </a:rPr>
              <a:t>merry. Again </a:t>
            </a:r>
            <a:r>
              <a:rPr lang="en-GB" sz="2000" dirty="0">
                <a:solidFill>
                  <a:srgbClr val="000000"/>
                </a:solidFill>
              </a:rPr>
              <a:t>you will plant vineyards on </a:t>
            </a:r>
            <a:r>
              <a:rPr lang="en-GB" sz="2000" dirty="0" smtClean="0">
                <a:solidFill>
                  <a:srgbClr val="000000"/>
                </a:solidFill>
              </a:rPr>
              <a:t>the mountains </a:t>
            </a:r>
            <a:r>
              <a:rPr lang="en-GB" sz="2000" dirty="0">
                <a:solidFill>
                  <a:srgbClr val="000000"/>
                </a:solidFill>
              </a:rPr>
              <a:t>of </a:t>
            </a:r>
            <a:r>
              <a:rPr lang="en-GB" sz="2000" dirty="0" smtClean="0">
                <a:solidFill>
                  <a:srgbClr val="000000"/>
                </a:solidFill>
              </a:rPr>
              <a:t>Samaria. The </a:t>
            </a:r>
            <a:r>
              <a:rPr lang="en-GB" sz="2000" dirty="0">
                <a:solidFill>
                  <a:srgbClr val="000000"/>
                </a:solidFill>
              </a:rPr>
              <a:t>planters will </a:t>
            </a:r>
            <a:r>
              <a:rPr lang="en-GB" sz="2000" dirty="0" smtClean="0">
                <a:solidFill>
                  <a:srgbClr val="000000"/>
                </a:solidFill>
              </a:rPr>
              <a:t>plant, and </a:t>
            </a:r>
            <a:r>
              <a:rPr lang="en-GB" sz="2000" dirty="0">
                <a:solidFill>
                  <a:srgbClr val="000000"/>
                </a:solidFill>
              </a:rPr>
              <a:t>will enjoy its fruit</a:t>
            </a:r>
            <a:r>
              <a:rPr lang="en-GB" sz="2000" dirty="0" smtClean="0">
                <a:solidFill>
                  <a:srgbClr val="000000"/>
                </a:solidFill>
              </a:rPr>
              <a:t>.</a:t>
            </a:r>
            <a:r>
              <a:rPr lang="en-GB" sz="2000" b="1" baseline="30000" dirty="0">
                <a:solidFill>
                  <a:srgbClr val="000000"/>
                </a:solidFill>
              </a:rPr>
              <a:t> </a:t>
            </a:r>
            <a:r>
              <a:rPr lang="en-GB" sz="2000" dirty="0">
                <a:solidFill>
                  <a:srgbClr val="000000"/>
                </a:solidFill>
              </a:rPr>
              <a:t>For </a:t>
            </a:r>
            <a:r>
              <a:rPr lang="en-GB" sz="2000" b="1" dirty="0">
                <a:solidFill>
                  <a:srgbClr val="000000"/>
                </a:solidFill>
              </a:rPr>
              <a:t>there will be a day that the watchmen on the hills of Ephraim cry</a:t>
            </a:r>
            <a:r>
              <a:rPr lang="en-GB" sz="2000" b="1" dirty="0" smtClean="0">
                <a:solidFill>
                  <a:srgbClr val="000000"/>
                </a:solidFill>
              </a:rPr>
              <a:t>, ‘</a:t>
            </a:r>
            <a:r>
              <a:rPr lang="en-GB" sz="2000" b="1" dirty="0">
                <a:solidFill>
                  <a:srgbClr val="000000"/>
                </a:solidFill>
              </a:rPr>
              <a:t>Arise! Let’s go up to Zion to Yahweh our God</a:t>
            </a:r>
            <a:r>
              <a:rPr lang="en-GB" sz="2000" b="1" dirty="0" smtClean="0">
                <a:solidFill>
                  <a:srgbClr val="000000"/>
                </a:solidFill>
              </a:rPr>
              <a:t>.’” </a:t>
            </a:r>
            <a:r>
              <a:rPr lang="en-GB" sz="2000" dirty="0" smtClean="0">
                <a:solidFill>
                  <a:srgbClr val="000000"/>
                </a:solidFill>
              </a:rPr>
              <a:t>Jer. 31: 3-6</a:t>
            </a:r>
            <a:endParaRPr lang="en-GB" sz="2000" b="0" i="0" dirty="0">
              <a:solidFill>
                <a:srgbClr val="000000"/>
              </a:solidFill>
              <a:effectLst/>
            </a:endParaRPr>
          </a:p>
        </p:txBody>
      </p:sp>
      <p:sp>
        <p:nvSpPr>
          <p:cNvPr id="3" name="Rectangle 2"/>
          <p:cNvSpPr/>
          <p:nvPr/>
        </p:nvSpPr>
        <p:spPr>
          <a:xfrm>
            <a:off x="224587" y="3608619"/>
            <a:ext cx="7050508" cy="1631216"/>
          </a:xfrm>
          <a:prstGeom prst="rect">
            <a:avLst/>
          </a:prstGeom>
        </p:spPr>
        <p:txBody>
          <a:bodyPr wrap="square">
            <a:spAutoFit/>
          </a:bodyPr>
          <a:lstStyle/>
          <a:p>
            <a:r>
              <a:rPr lang="en-GB" sz="2000" dirty="0">
                <a:solidFill>
                  <a:srgbClr val="000000"/>
                </a:solidFill>
              </a:rPr>
              <a:t>Is </a:t>
            </a:r>
            <a:r>
              <a:rPr lang="en-GB" sz="2000" b="1" dirty="0">
                <a:solidFill>
                  <a:srgbClr val="000000"/>
                </a:solidFill>
              </a:rPr>
              <a:t>Ephraim my dear </a:t>
            </a:r>
            <a:r>
              <a:rPr lang="en-GB" sz="2000" b="1" dirty="0" smtClean="0">
                <a:solidFill>
                  <a:srgbClr val="000000"/>
                </a:solidFill>
              </a:rPr>
              <a:t>son</a:t>
            </a:r>
            <a:r>
              <a:rPr lang="en-GB" sz="2000" dirty="0" smtClean="0">
                <a:solidFill>
                  <a:srgbClr val="000000"/>
                </a:solidFill>
              </a:rPr>
              <a:t>?</a:t>
            </a:r>
            <a:r>
              <a:rPr lang="en-GB" sz="2000" dirty="0" smtClean="0"/>
              <a:t> </a:t>
            </a:r>
            <a:r>
              <a:rPr lang="en-GB" sz="2000" dirty="0" smtClean="0">
                <a:solidFill>
                  <a:srgbClr val="000000"/>
                </a:solidFill>
              </a:rPr>
              <a:t>Is </a:t>
            </a:r>
            <a:r>
              <a:rPr lang="en-GB" sz="2000" dirty="0">
                <a:solidFill>
                  <a:srgbClr val="000000"/>
                </a:solidFill>
              </a:rPr>
              <a:t>he </a:t>
            </a:r>
            <a:r>
              <a:rPr lang="en-GB" sz="2000" b="1" dirty="0">
                <a:solidFill>
                  <a:srgbClr val="000000"/>
                </a:solidFill>
              </a:rPr>
              <a:t>a darling child</a:t>
            </a:r>
            <a:r>
              <a:rPr lang="en-GB" sz="2000" dirty="0">
                <a:solidFill>
                  <a:srgbClr val="000000"/>
                </a:solidFill>
              </a:rPr>
              <a:t>?</a:t>
            </a:r>
            <a:r>
              <a:rPr lang="en-GB" sz="2000" dirty="0"/>
              <a:t/>
            </a:r>
            <a:br>
              <a:rPr lang="en-GB" sz="2000" dirty="0"/>
            </a:br>
            <a:r>
              <a:rPr lang="en-GB" sz="2000" dirty="0">
                <a:solidFill>
                  <a:srgbClr val="000000"/>
                </a:solidFill>
              </a:rPr>
              <a:t>For as often as </a:t>
            </a:r>
            <a:r>
              <a:rPr lang="en-GB" sz="2000" b="1" dirty="0">
                <a:solidFill>
                  <a:srgbClr val="000000"/>
                </a:solidFill>
              </a:rPr>
              <a:t>I speak against </a:t>
            </a:r>
            <a:r>
              <a:rPr lang="en-GB" sz="2000" b="1" dirty="0" smtClean="0">
                <a:solidFill>
                  <a:srgbClr val="000000"/>
                </a:solidFill>
              </a:rPr>
              <a:t>him</a:t>
            </a:r>
            <a:r>
              <a:rPr lang="en-GB" sz="2000" dirty="0" smtClean="0">
                <a:solidFill>
                  <a:srgbClr val="000000"/>
                </a:solidFill>
              </a:rPr>
              <a:t>,</a:t>
            </a:r>
            <a:r>
              <a:rPr lang="en-GB" sz="2000" dirty="0" smtClean="0"/>
              <a:t> </a:t>
            </a:r>
            <a:r>
              <a:rPr lang="en-GB" sz="2000" b="1" dirty="0" smtClean="0">
                <a:solidFill>
                  <a:srgbClr val="000000"/>
                </a:solidFill>
              </a:rPr>
              <a:t>I </a:t>
            </a:r>
            <a:r>
              <a:rPr lang="en-GB" sz="2000" b="1" dirty="0">
                <a:solidFill>
                  <a:srgbClr val="000000"/>
                </a:solidFill>
              </a:rPr>
              <a:t>still earnestly remember him</a:t>
            </a:r>
            <a:r>
              <a:rPr lang="en-GB" sz="2000" dirty="0">
                <a:solidFill>
                  <a:srgbClr val="000000"/>
                </a:solidFill>
              </a:rPr>
              <a:t>.</a:t>
            </a:r>
            <a:r>
              <a:rPr lang="en-GB" sz="2000" dirty="0"/>
              <a:t/>
            </a:r>
            <a:br>
              <a:rPr lang="en-GB" sz="2000" dirty="0"/>
            </a:br>
            <a:r>
              <a:rPr lang="en-GB" sz="2000" dirty="0" smtClean="0">
                <a:solidFill>
                  <a:srgbClr val="000000"/>
                </a:solidFill>
              </a:rPr>
              <a:t>Therefore </a:t>
            </a:r>
            <a:r>
              <a:rPr lang="en-GB" sz="2000" b="1" dirty="0">
                <a:solidFill>
                  <a:srgbClr val="000000"/>
                </a:solidFill>
              </a:rPr>
              <a:t>my heart yearns for </a:t>
            </a:r>
            <a:r>
              <a:rPr lang="en-GB" sz="2000" b="1" dirty="0" smtClean="0">
                <a:solidFill>
                  <a:srgbClr val="000000"/>
                </a:solidFill>
              </a:rPr>
              <a:t>him</a:t>
            </a:r>
            <a:r>
              <a:rPr lang="en-GB" sz="2000" dirty="0">
                <a:solidFill>
                  <a:srgbClr val="000000"/>
                </a:solidFill>
              </a:rPr>
              <a:t>. </a:t>
            </a:r>
            <a:r>
              <a:rPr lang="en-GB" sz="2000" b="1" dirty="0">
                <a:solidFill>
                  <a:srgbClr val="000000"/>
                </a:solidFill>
              </a:rPr>
              <a:t>I will surely have mercy on him,” says </a:t>
            </a:r>
            <a:r>
              <a:rPr lang="en-GB" sz="2000" b="1" dirty="0" smtClean="0">
                <a:solidFill>
                  <a:srgbClr val="000000"/>
                </a:solidFill>
              </a:rPr>
              <a:t>Yahweh</a:t>
            </a:r>
            <a:r>
              <a:rPr lang="en-GB" sz="2000" dirty="0" smtClean="0">
                <a:solidFill>
                  <a:srgbClr val="000000"/>
                </a:solidFill>
              </a:rPr>
              <a:t>. Jer. 31: 20</a:t>
            </a:r>
            <a:endParaRPr lang="en-GB" sz="2000" dirty="0"/>
          </a:p>
        </p:txBody>
      </p:sp>
      <p:sp>
        <p:nvSpPr>
          <p:cNvPr id="4" name="Rectangle 3"/>
          <p:cNvSpPr/>
          <p:nvPr/>
        </p:nvSpPr>
        <p:spPr>
          <a:xfrm>
            <a:off x="224587" y="5315363"/>
            <a:ext cx="7331242" cy="1015663"/>
          </a:xfrm>
          <a:prstGeom prst="rect">
            <a:avLst/>
          </a:prstGeom>
        </p:spPr>
        <p:txBody>
          <a:bodyPr wrap="square">
            <a:spAutoFit/>
          </a:bodyPr>
          <a:lstStyle/>
          <a:p>
            <a:r>
              <a:rPr lang="en-GB" sz="2000" b="1" dirty="0">
                <a:solidFill>
                  <a:srgbClr val="000000"/>
                </a:solidFill>
              </a:rPr>
              <a:t>“Behold, the days come,” says Yahweh</a:t>
            </a:r>
            <a:r>
              <a:rPr lang="en-GB" sz="2000" b="1" dirty="0" smtClean="0">
                <a:solidFill>
                  <a:srgbClr val="000000"/>
                </a:solidFill>
              </a:rPr>
              <a:t>,</a:t>
            </a:r>
            <a:r>
              <a:rPr lang="en-GB" sz="2000" b="1" dirty="0" smtClean="0"/>
              <a:t> </a:t>
            </a:r>
            <a:r>
              <a:rPr lang="en-GB" sz="2000" b="1" dirty="0" smtClean="0">
                <a:solidFill>
                  <a:srgbClr val="000000"/>
                </a:solidFill>
              </a:rPr>
              <a:t>“</a:t>
            </a:r>
            <a:r>
              <a:rPr lang="en-GB" sz="2000" b="1" dirty="0">
                <a:solidFill>
                  <a:srgbClr val="000000"/>
                </a:solidFill>
              </a:rPr>
              <a:t>that I will make a new covenant with the house of </a:t>
            </a:r>
            <a:r>
              <a:rPr lang="en-GB" sz="2000" b="1" dirty="0" smtClean="0">
                <a:solidFill>
                  <a:srgbClr val="000000"/>
                </a:solidFill>
              </a:rPr>
              <a:t>Israel,</a:t>
            </a:r>
            <a:r>
              <a:rPr lang="en-GB" sz="2000" b="1" dirty="0" smtClean="0"/>
              <a:t> </a:t>
            </a:r>
            <a:r>
              <a:rPr lang="en-GB" sz="2000" b="1" dirty="0" smtClean="0">
                <a:solidFill>
                  <a:srgbClr val="000000"/>
                </a:solidFill>
              </a:rPr>
              <a:t>and </a:t>
            </a:r>
            <a:r>
              <a:rPr lang="en-GB" sz="2000" b="1" dirty="0">
                <a:solidFill>
                  <a:srgbClr val="000000"/>
                </a:solidFill>
              </a:rPr>
              <a:t>with the house of </a:t>
            </a:r>
            <a:r>
              <a:rPr lang="en-GB" sz="2000" b="1" dirty="0" smtClean="0">
                <a:solidFill>
                  <a:srgbClr val="000000"/>
                </a:solidFill>
              </a:rPr>
              <a:t>Judah </a:t>
            </a:r>
            <a:r>
              <a:rPr lang="en-GB" sz="2000" dirty="0" smtClean="0">
                <a:solidFill>
                  <a:srgbClr val="000000"/>
                </a:solidFill>
              </a:rPr>
              <a:t>… </a:t>
            </a:r>
          </a:p>
          <a:p>
            <a:r>
              <a:rPr lang="en-GB" sz="2000" dirty="0" smtClean="0">
                <a:solidFill>
                  <a:srgbClr val="000000"/>
                </a:solidFill>
              </a:rPr>
              <a:t>Jer. 31: 31-34</a:t>
            </a:r>
            <a:endParaRPr lang="en-GB" sz="2000" dirty="0"/>
          </a:p>
        </p:txBody>
      </p:sp>
      <p:sp>
        <p:nvSpPr>
          <p:cNvPr id="5" name="TextBox 4"/>
          <p:cNvSpPr txBox="1"/>
          <p:nvPr/>
        </p:nvSpPr>
        <p:spPr>
          <a:xfrm>
            <a:off x="224587" y="208436"/>
            <a:ext cx="7515840" cy="523220"/>
          </a:xfrm>
          <a:prstGeom prst="rect">
            <a:avLst/>
          </a:prstGeom>
          <a:noFill/>
        </p:spPr>
        <p:txBody>
          <a:bodyPr wrap="none" rtlCol="0">
            <a:spAutoFit/>
          </a:bodyPr>
          <a:lstStyle/>
          <a:p>
            <a:r>
              <a:rPr lang="en-GB" sz="2800" b="1" dirty="0" smtClean="0"/>
              <a:t>Before the destruction of Jerusalem and the exile</a:t>
            </a:r>
            <a:endParaRPr lang="en-GB" sz="2800" b="1" dirty="0"/>
          </a:p>
        </p:txBody>
      </p:sp>
    </p:spTree>
    <p:extLst>
      <p:ext uri="{BB962C8B-B14F-4D97-AF65-F5344CB8AC3E}">
        <p14:creationId xmlns:p14="http://schemas.microsoft.com/office/powerpoint/2010/main" val="2077389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3158" y="1243315"/>
            <a:ext cx="6096000" cy="4708981"/>
          </a:xfrm>
          <a:prstGeom prst="rect">
            <a:avLst/>
          </a:prstGeom>
        </p:spPr>
        <p:txBody>
          <a:bodyPr>
            <a:spAutoFit/>
          </a:bodyPr>
          <a:lstStyle/>
          <a:p>
            <a:r>
              <a:rPr lang="en-GB" sz="2000" b="0" i="1" dirty="0" smtClean="0">
                <a:solidFill>
                  <a:srgbClr val="000000"/>
                </a:solidFill>
                <a:effectLst/>
              </a:rPr>
              <a:t>Psalm 85</a:t>
            </a:r>
          </a:p>
          <a:p>
            <a:r>
              <a:rPr lang="en-GB" sz="2000" b="0" i="0" dirty="0" smtClean="0">
                <a:solidFill>
                  <a:srgbClr val="000000"/>
                </a:solidFill>
                <a:effectLst/>
              </a:rPr>
              <a:t>Yahweh, you have been favourable to your land.</a:t>
            </a:r>
            <a:r>
              <a:rPr lang="en-GB" sz="2000" dirty="0" smtClean="0"/>
              <a:t/>
            </a:r>
            <a:br>
              <a:rPr lang="en-GB" sz="2000" dirty="0" smtClean="0"/>
            </a:br>
            <a:r>
              <a:rPr lang="en-GB" sz="2000" b="0" i="0" dirty="0" smtClean="0">
                <a:solidFill>
                  <a:srgbClr val="000000"/>
                </a:solidFill>
                <a:effectLst/>
              </a:rPr>
              <a:t>    You have restored the fortunes of Jacob.</a:t>
            </a:r>
            <a:r>
              <a:rPr lang="en-GB" sz="2000" dirty="0" smtClean="0"/>
              <a:t/>
            </a:r>
            <a:br>
              <a:rPr lang="en-GB" sz="2000" dirty="0" smtClean="0"/>
            </a:br>
            <a:r>
              <a:rPr lang="en-GB" sz="2000" b="1" i="0" baseline="30000" dirty="0" smtClean="0">
                <a:solidFill>
                  <a:srgbClr val="000000"/>
                </a:solidFill>
                <a:effectLst/>
              </a:rPr>
              <a:t>2 </a:t>
            </a:r>
            <a:r>
              <a:rPr lang="en-GB" sz="2000" b="0" i="0" dirty="0" smtClean="0">
                <a:solidFill>
                  <a:srgbClr val="000000"/>
                </a:solidFill>
                <a:effectLst/>
              </a:rPr>
              <a:t>You have forgiven the </a:t>
            </a:r>
            <a:r>
              <a:rPr lang="en-GB" sz="2000" b="1" i="0" dirty="0" smtClean="0">
                <a:solidFill>
                  <a:srgbClr val="000000"/>
                </a:solidFill>
                <a:effectLst/>
              </a:rPr>
              <a:t>iniquity of your people</a:t>
            </a:r>
            <a:r>
              <a:rPr lang="en-GB" sz="2000" b="0" i="0" dirty="0" smtClean="0">
                <a:solidFill>
                  <a:srgbClr val="000000"/>
                </a:solidFill>
                <a:effectLst/>
              </a:rPr>
              <a:t>.</a:t>
            </a:r>
            <a:r>
              <a:rPr lang="en-GB" sz="2000" dirty="0" smtClean="0"/>
              <a:t/>
            </a:r>
            <a:br>
              <a:rPr lang="en-GB" sz="2000" dirty="0" smtClean="0"/>
            </a:br>
            <a:r>
              <a:rPr lang="en-GB" sz="2000" b="0" i="0" dirty="0" smtClean="0">
                <a:solidFill>
                  <a:srgbClr val="000000"/>
                </a:solidFill>
                <a:effectLst/>
              </a:rPr>
              <a:t>    You have covered all </a:t>
            </a:r>
            <a:r>
              <a:rPr lang="en-GB" sz="2000" b="1" i="0" dirty="0" smtClean="0">
                <a:solidFill>
                  <a:srgbClr val="000000"/>
                </a:solidFill>
                <a:effectLst/>
              </a:rPr>
              <a:t>their sin</a:t>
            </a:r>
            <a:r>
              <a:rPr lang="en-GB" sz="2000" b="0" i="0" dirty="0" smtClean="0">
                <a:solidFill>
                  <a:srgbClr val="000000"/>
                </a:solidFill>
                <a:effectLst/>
              </a:rPr>
              <a:t>. </a:t>
            </a:r>
            <a:r>
              <a:rPr lang="en-GB" sz="2000" b="0" i="1" dirty="0" smtClean="0">
                <a:solidFill>
                  <a:srgbClr val="000000"/>
                </a:solidFill>
                <a:effectLst/>
              </a:rPr>
              <a:t>Selah.</a:t>
            </a:r>
            <a:r>
              <a:rPr lang="en-GB" sz="2000" dirty="0" smtClean="0"/>
              <a:t/>
            </a:r>
            <a:br>
              <a:rPr lang="en-GB" sz="2000" dirty="0" smtClean="0"/>
            </a:br>
            <a:r>
              <a:rPr lang="en-GB" sz="2000" b="1" i="0" baseline="30000" dirty="0" smtClean="0">
                <a:solidFill>
                  <a:srgbClr val="000000"/>
                </a:solidFill>
                <a:effectLst/>
              </a:rPr>
              <a:t>3 </a:t>
            </a:r>
            <a:r>
              <a:rPr lang="en-GB" sz="2000" b="0" i="0" dirty="0" smtClean="0">
                <a:solidFill>
                  <a:srgbClr val="000000"/>
                </a:solidFill>
                <a:effectLst/>
              </a:rPr>
              <a:t>You have taken away all </a:t>
            </a:r>
            <a:r>
              <a:rPr lang="en-GB" sz="2000" b="1" i="0" dirty="0" smtClean="0">
                <a:solidFill>
                  <a:srgbClr val="000000"/>
                </a:solidFill>
                <a:effectLst/>
              </a:rPr>
              <a:t>your wrath</a:t>
            </a:r>
            <a:r>
              <a:rPr lang="en-GB" sz="2000" b="0" i="0" dirty="0" smtClean="0">
                <a:solidFill>
                  <a:srgbClr val="000000"/>
                </a:solidFill>
                <a:effectLst/>
              </a:rPr>
              <a:t>.</a:t>
            </a:r>
            <a:r>
              <a:rPr lang="en-GB" sz="2000" dirty="0" smtClean="0"/>
              <a:t/>
            </a:r>
            <a:br>
              <a:rPr lang="en-GB" sz="2000" dirty="0" smtClean="0"/>
            </a:br>
            <a:r>
              <a:rPr lang="en-GB" sz="2000" b="0" i="0" dirty="0" smtClean="0">
                <a:solidFill>
                  <a:srgbClr val="000000"/>
                </a:solidFill>
                <a:effectLst/>
              </a:rPr>
              <a:t>    You have turned from </a:t>
            </a:r>
            <a:r>
              <a:rPr lang="en-GB" sz="2000" b="1" i="0" dirty="0" smtClean="0">
                <a:solidFill>
                  <a:srgbClr val="000000"/>
                </a:solidFill>
                <a:effectLst/>
              </a:rPr>
              <a:t>the fierceness of your anger</a:t>
            </a:r>
            <a:r>
              <a:rPr lang="en-GB" sz="2000" b="0" i="0" dirty="0" smtClean="0">
                <a:solidFill>
                  <a:srgbClr val="000000"/>
                </a:solidFill>
                <a:effectLst/>
              </a:rPr>
              <a:t>.</a:t>
            </a:r>
            <a:r>
              <a:rPr lang="en-GB" sz="2000" dirty="0" smtClean="0"/>
              <a:t/>
            </a:r>
            <a:br>
              <a:rPr lang="en-GB" sz="2000" dirty="0" smtClean="0"/>
            </a:br>
            <a:r>
              <a:rPr lang="en-GB" sz="2000" b="1" i="0" baseline="30000" dirty="0" smtClean="0">
                <a:solidFill>
                  <a:srgbClr val="000000"/>
                </a:solidFill>
                <a:effectLst/>
              </a:rPr>
              <a:t>4 </a:t>
            </a:r>
            <a:r>
              <a:rPr lang="en-GB" sz="2000" b="0" i="0" dirty="0" smtClean="0">
                <a:solidFill>
                  <a:srgbClr val="000000"/>
                </a:solidFill>
                <a:effectLst/>
              </a:rPr>
              <a:t>Turn us, God of our salvation,</a:t>
            </a:r>
            <a:r>
              <a:rPr lang="en-GB" sz="2000" dirty="0" smtClean="0"/>
              <a:t/>
            </a:r>
            <a:br>
              <a:rPr lang="en-GB" sz="2000" dirty="0" smtClean="0"/>
            </a:br>
            <a:r>
              <a:rPr lang="en-GB" sz="2000" b="0" i="0" dirty="0" smtClean="0">
                <a:solidFill>
                  <a:srgbClr val="000000"/>
                </a:solidFill>
                <a:effectLst/>
              </a:rPr>
              <a:t>    and cause </a:t>
            </a:r>
            <a:r>
              <a:rPr lang="en-GB" sz="2000" b="1" i="0" dirty="0" smtClean="0">
                <a:solidFill>
                  <a:srgbClr val="000000"/>
                </a:solidFill>
                <a:effectLst/>
              </a:rPr>
              <a:t>your indignation </a:t>
            </a:r>
            <a:r>
              <a:rPr lang="en-GB" sz="2000" b="0" i="0" dirty="0" smtClean="0">
                <a:solidFill>
                  <a:srgbClr val="000000"/>
                </a:solidFill>
                <a:effectLst/>
              </a:rPr>
              <a:t>toward us to cease.</a:t>
            </a:r>
            <a:r>
              <a:rPr lang="en-GB" sz="2000" dirty="0" smtClean="0"/>
              <a:t/>
            </a:r>
            <a:br>
              <a:rPr lang="en-GB" sz="2000" dirty="0" smtClean="0"/>
            </a:br>
            <a:r>
              <a:rPr lang="en-GB" sz="2000" b="1" i="0" baseline="30000" dirty="0" smtClean="0">
                <a:solidFill>
                  <a:srgbClr val="000000"/>
                </a:solidFill>
                <a:effectLst/>
              </a:rPr>
              <a:t>5 </a:t>
            </a:r>
            <a:r>
              <a:rPr lang="en-GB" sz="2000" b="1" i="0" dirty="0" smtClean="0">
                <a:solidFill>
                  <a:srgbClr val="000000"/>
                </a:solidFill>
                <a:effectLst/>
              </a:rPr>
              <a:t>Will you be angry with us forever?</a:t>
            </a:r>
            <a:r>
              <a:rPr lang="en-GB" sz="2000" b="1" dirty="0" smtClean="0"/>
              <a:t/>
            </a:r>
            <a:br>
              <a:rPr lang="en-GB" sz="2000" b="1" dirty="0" smtClean="0"/>
            </a:br>
            <a:r>
              <a:rPr lang="en-GB" sz="2000" b="1" i="0" dirty="0" smtClean="0">
                <a:solidFill>
                  <a:srgbClr val="000000"/>
                </a:solidFill>
                <a:effectLst/>
              </a:rPr>
              <a:t>    Will you draw out your anger to all generations?</a:t>
            </a:r>
            <a:r>
              <a:rPr lang="en-GB" sz="2000" b="1" dirty="0" smtClean="0"/>
              <a:t/>
            </a:r>
            <a:br>
              <a:rPr lang="en-GB" sz="2000" b="1" dirty="0" smtClean="0"/>
            </a:br>
            <a:r>
              <a:rPr lang="en-GB" sz="2000" b="1" i="0" baseline="30000" dirty="0" smtClean="0">
                <a:solidFill>
                  <a:srgbClr val="000000"/>
                </a:solidFill>
                <a:effectLst/>
              </a:rPr>
              <a:t>6 </a:t>
            </a:r>
            <a:r>
              <a:rPr lang="en-GB" sz="2000" b="0" i="0" dirty="0" smtClean="0">
                <a:solidFill>
                  <a:srgbClr val="000000"/>
                </a:solidFill>
                <a:effectLst/>
              </a:rPr>
              <a:t>Won’t you revive us again,</a:t>
            </a:r>
            <a:r>
              <a:rPr lang="en-GB" sz="2000" dirty="0" smtClean="0"/>
              <a:t/>
            </a:r>
            <a:br>
              <a:rPr lang="en-GB" sz="2000" dirty="0" smtClean="0"/>
            </a:br>
            <a:r>
              <a:rPr lang="en-GB" sz="2000" b="0" i="0" dirty="0" smtClean="0">
                <a:solidFill>
                  <a:srgbClr val="000000"/>
                </a:solidFill>
                <a:effectLst/>
              </a:rPr>
              <a:t>    that your people may rejoice in you?</a:t>
            </a:r>
            <a:r>
              <a:rPr lang="en-GB" sz="2000" dirty="0" smtClean="0"/>
              <a:t/>
            </a:r>
            <a:br>
              <a:rPr lang="en-GB" sz="2000" dirty="0" smtClean="0"/>
            </a:br>
            <a:r>
              <a:rPr lang="en-GB" sz="2000" b="1" i="0" baseline="30000" dirty="0" smtClean="0">
                <a:solidFill>
                  <a:srgbClr val="000000"/>
                </a:solidFill>
                <a:effectLst/>
              </a:rPr>
              <a:t>7 </a:t>
            </a:r>
            <a:r>
              <a:rPr lang="en-GB" sz="2000" b="1" i="0" dirty="0" smtClean="0">
                <a:solidFill>
                  <a:srgbClr val="000000"/>
                </a:solidFill>
                <a:effectLst/>
              </a:rPr>
              <a:t>Show us your loving kindness</a:t>
            </a:r>
            <a:r>
              <a:rPr lang="en-GB" sz="2000" b="0" i="0" dirty="0" smtClean="0">
                <a:solidFill>
                  <a:srgbClr val="000000"/>
                </a:solidFill>
                <a:effectLst/>
              </a:rPr>
              <a:t>, Yahweh.</a:t>
            </a:r>
            <a:r>
              <a:rPr lang="en-GB" sz="2000" dirty="0" smtClean="0"/>
              <a:t/>
            </a:r>
            <a:br>
              <a:rPr lang="en-GB" sz="2000" dirty="0" smtClean="0"/>
            </a:br>
            <a:r>
              <a:rPr lang="en-GB" sz="2000" b="0" i="0" dirty="0" smtClean="0">
                <a:solidFill>
                  <a:srgbClr val="000000"/>
                </a:solidFill>
                <a:effectLst/>
              </a:rPr>
              <a:t>    Grant us your salvation.</a:t>
            </a:r>
            <a:endParaRPr lang="en-GB" sz="2000" dirty="0"/>
          </a:p>
        </p:txBody>
      </p:sp>
      <p:sp>
        <p:nvSpPr>
          <p:cNvPr id="3" name="TextBox 2"/>
          <p:cNvSpPr txBox="1"/>
          <p:nvPr/>
        </p:nvSpPr>
        <p:spPr>
          <a:xfrm>
            <a:off x="1090863" y="336884"/>
            <a:ext cx="5382126" cy="523220"/>
          </a:xfrm>
          <a:prstGeom prst="rect">
            <a:avLst/>
          </a:prstGeom>
          <a:noFill/>
        </p:spPr>
        <p:txBody>
          <a:bodyPr wrap="square" rtlCol="0">
            <a:spAutoFit/>
          </a:bodyPr>
          <a:lstStyle/>
          <a:p>
            <a:r>
              <a:rPr lang="en-GB" sz="2800" b="1" dirty="0" smtClean="0"/>
              <a:t>An uneasy and fragile relationship</a:t>
            </a:r>
            <a:endParaRPr lang="en-GB" sz="2800" b="1" dirty="0"/>
          </a:p>
        </p:txBody>
      </p:sp>
    </p:spTree>
    <p:extLst>
      <p:ext uri="{BB962C8B-B14F-4D97-AF65-F5344CB8AC3E}">
        <p14:creationId xmlns:p14="http://schemas.microsoft.com/office/powerpoint/2010/main" val="3048997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2631" y="266889"/>
            <a:ext cx="6096000" cy="4093428"/>
          </a:xfrm>
          <a:prstGeom prst="rect">
            <a:avLst/>
          </a:prstGeom>
        </p:spPr>
        <p:txBody>
          <a:bodyPr>
            <a:spAutoFit/>
          </a:bodyPr>
          <a:lstStyle/>
          <a:p>
            <a:r>
              <a:rPr lang="en-GB" sz="2000" b="0" i="0" dirty="0" smtClean="0">
                <a:solidFill>
                  <a:srgbClr val="000000"/>
                </a:solidFill>
                <a:effectLst/>
              </a:rPr>
              <a:t>I will hear what God, Yahweh, will speak,</a:t>
            </a:r>
            <a:r>
              <a:rPr lang="en-GB" sz="2000" dirty="0" smtClean="0"/>
              <a:t/>
            </a:r>
            <a:br>
              <a:rPr lang="en-GB" sz="2000" dirty="0" smtClean="0"/>
            </a:br>
            <a:r>
              <a:rPr lang="en-GB" sz="2000" b="0" i="0" dirty="0" smtClean="0">
                <a:solidFill>
                  <a:srgbClr val="000000"/>
                </a:solidFill>
                <a:effectLst/>
              </a:rPr>
              <a:t>    for he </a:t>
            </a:r>
            <a:r>
              <a:rPr lang="en-GB" sz="2000" b="1" i="0" dirty="0" smtClean="0">
                <a:solidFill>
                  <a:srgbClr val="000000"/>
                </a:solidFill>
                <a:effectLst/>
              </a:rPr>
              <a:t>will speak peace to his people</a:t>
            </a:r>
            <a:r>
              <a:rPr lang="en-GB" sz="2000" b="0" i="0" dirty="0" smtClean="0">
                <a:solidFill>
                  <a:srgbClr val="000000"/>
                </a:solidFill>
                <a:effectLst/>
              </a:rPr>
              <a:t>, his saints;</a:t>
            </a:r>
            <a:r>
              <a:rPr lang="en-GB" sz="2000" dirty="0" smtClean="0"/>
              <a:t/>
            </a:r>
            <a:br>
              <a:rPr lang="en-GB" sz="2000" dirty="0" smtClean="0"/>
            </a:br>
            <a:r>
              <a:rPr lang="en-GB" sz="2000" b="0" i="0" dirty="0" smtClean="0">
                <a:solidFill>
                  <a:srgbClr val="000000"/>
                </a:solidFill>
                <a:effectLst/>
              </a:rPr>
              <a:t>    but let them </a:t>
            </a:r>
            <a:r>
              <a:rPr lang="en-GB" sz="2000" b="1" i="0" dirty="0" smtClean="0">
                <a:solidFill>
                  <a:srgbClr val="000000"/>
                </a:solidFill>
                <a:effectLst/>
              </a:rPr>
              <a:t>not turn again to folly</a:t>
            </a:r>
            <a:r>
              <a:rPr lang="en-GB" sz="2000" b="0" i="0" dirty="0" smtClean="0">
                <a:solidFill>
                  <a:srgbClr val="000000"/>
                </a:solidFill>
                <a:effectLst/>
              </a:rPr>
              <a:t>.</a:t>
            </a:r>
            <a:r>
              <a:rPr lang="en-GB" sz="2000" dirty="0" smtClean="0"/>
              <a:t/>
            </a:r>
            <a:br>
              <a:rPr lang="en-GB" sz="2000" dirty="0" smtClean="0"/>
            </a:br>
            <a:r>
              <a:rPr lang="en-GB" sz="2000" b="1" i="0" baseline="30000" dirty="0" smtClean="0">
                <a:solidFill>
                  <a:srgbClr val="000000"/>
                </a:solidFill>
                <a:effectLst/>
              </a:rPr>
              <a:t>9 </a:t>
            </a:r>
            <a:r>
              <a:rPr lang="en-GB" sz="2000" b="0" i="0" dirty="0" smtClean="0">
                <a:solidFill>
                  <a:srgbClr val="000000"/>
                </a:solidFill>
                <a:effectLst/>
              </a:rPr>
              <a:t>Surely his salvation is near </a:t>
            </a:r>
            <a:r>
              <a:rPr lang="en-GB" sz="2000" b="1" i="0" dirty="0" smtClean="0">
                <a:solidFill>
                  <a:srgbClr val="000000"/>
                </a:solidFill>
                <a:effectLst/>
              </a:rPr>
              <a:t>those who fear him</a:t>
            </a:r>
            <a:r>
              <a:rPr lang="en-GB" sz="2000" b="0" i="0" dirty="0" smtClean="0">
                <a:solidFill>
                  <a:srgbClr val="000000"/>
                </a:solidFill>
                <a:effectLst/>
              </a:rPr>
              <a:t>,</a:t>
            </a:r>
            <a:r>
              <a:rPr lang="en-GB" sz="2000" dirty="0" smtClean="0"/>
              <a:t/>
            </a:r>
            <a:br>
              <a:rPr lang="en-GB" sz="2000" dirty="0" smtClean="0"/>
            </a:br>
            <a:r>
              <a:rPr lang="en-GB" sz="2000" b="0" i="0" dirty="0" smtClean="0">
                <a:solidFill>
                  <a:srgbClr val="000000"/>
                </a:solidFill>
                <a:effectLst/>
              </a:rPr>
              <a:t>    that glory may dwell in our land.</a:t>
            </a:r>
            <a:r>
              <a:rPr lang="en-GB" sz="2000" dirty="0" smtClean="0"/>
              <a:t/>
            </a:r>
            <a:br>
              <a:rPr lang="en-GB" sz="2000" dirty="0" smtClean="0"/>
            </a:br>
            <a:r>
              <a:rPr lang="en-GB" sz="2000" b="1" i="0" baseline="30000" dirty="0" smtClean="0">
                <a:solidFill>
                  <a:srgbClr val="000000"/>
                </a:solidFill>
                <a:effectLst/>
              </a:rPr>
              <a:t>10 </a:t>
            </a:r>
            <a:r>
              <a:rPr lang="en-GB" sz="2000" b="1" i="0" dirty="0" smtClean="0">
                <a:solidFill>
                  <a:srgbClr val="000000"/>
                </a:solidFill>
                <a:effectLst/>
              </a:rPr>
              <a:t>Mercy and truth </a:t>
            </a:r>
            <a:r>
              <a:rPr lang="en-GB" sz="2000" b="0" i="0" dirty="0" smtClean="0">
                <a:solidFill>
                  <a:srgbClr val="000000"/>
                </a:solidFill>
                <a:effectLst/>
              </a:rPr>
              <a:t>meet together.</a:t>
            </a:r>
            <a:r>
              <a:rPr lang="en-GB" sz="2000" dirty="0" smtClean="0"/>
              <a:t/>
            </a:r>
            <a:br>
              <a:rPr lang="en-GB" sz="2000" dirty="0" smtClean="0"/>
            </a:br>
            <a:r>
              <a:rPr lang="en-GB" sz="2000" b="0" i="0" dirty="0" smtClean="0">
                <a:solidFill>
                  <a:srgbClr val="000000"/>
                </a:solidFill>
                <a:effectLst/>
              </a:rPr>
              <a:t>    </a:t>
            </a:r>
            <a:r>
              <a:rPr lang="en-GB" sz="2000" b="1" i="0" dirty="0" smtClean="0">
                <a:solidFill>
                  <a:srgbClr val="000000"/>
                </a:solidFill>
                <a:effectLst/>
              </a:rPr>
              <a:t>Righteousness and peace </a:t>
            </a:r>
            <a:r>
              <a:rPr lang="en-GB" sz="2000" b="0" i="0" dirty="0" smtClean="0">
                <a:solidFill>
                  <a:srgbClr val="000000"/>
                </a:solidFill>
                <a:effectLst/>
              </a:rPr>
              <a:t>have kissed each other.</a:t>
            </a:r>
            <a:r>
              <a:rPr lang="en-GB" sz="2000" dirty="0" smtClean="0"/>
              <a:t/>
            </a:r>
            <a:br>
              <a:rPr lang="en-GB" sz="2000" dirty="0" smtClean="0"/>
            </a:br>
            <a:r>
              <a:rPr lang="en-GB" sz="2000" b="1" i="0" baseline="30000" dirty="0" smtClean="0">
                <a:solidFill>
                  <a:srgbClr val="000000"/>
                </a:solidFill>
                <a:effectLst/>
              </a:rPr>
              <a:t>11 </a:t>
            </a:r>
            <a:r>
              <a:rPr lang="en-GB" sz="2000" b="1" i="0" dirty="0" smtClean="0">
                <a:solidFill>
                  <a:srgbClr val="000000"/>
                </a:solidFill>
                <a:effectLst/>
              </a:rPr>
              <a:t>Truth</a:t>
            </a:r>
            <a:r>
              <a:rPr lang="en-GB" sz="2000" b="0" i="0" dirty="0" smtClean="0">
                <a:solidFill>
                  <a:srgbClr val="000000"/>
                </a:solidFill>
                <a:effectLst/>
              </a:rPr>
              <a:t> springs out of the earth.</a:t>
            </a:r>
            <a:r>
              <a:rPr lang="en-GB" sz="2000" dirty="0" smtClean="0"/>
              <a:t/>
            </a:r>
            <a:br>
              <a:rPr lang="en-GB" sz="2000" dirty="0" smtClean="0"/>
            </a:br>
            <a:r>
              <a:rPr lang="en-GB" sz="2000" b="0" i="0" dirty="0" smtClean="0">
                <a:solidFill>
                  <a:srgbClr val="000000"/>
                </a:solidFill>
                <a:effectLst/>
              </a:rPr>
              <a:t>    </a:t>
            </a:r>
            <a:r>
              <a:rPr lang="en-GB" sz="2000" b="1" i="0" dirty="0" smtClean="0">
                <a:solidFill>
                  <a:srgbClr val="000000"/>
                </a:solidFill>
                <a:effectLst/>
              </a:rPr>
              <a:t>Righteousness</a:t>
            </a:r>
            <a:r>
              <a:rPr lang="en-GB" sz="2000" b="0" i="0" dirty="0" smtClean="0">
                <a:solidFill>
                  <a:srgbClr val="000000"/>
                </a:solidFill>
                <a:effectLst/>
              </a:rPr>
              <a:t> has looked down from heaven.</a:t>
            </a:r>
            <a:r>
              <a:rPr lang="en-GB" sz="2000" dirty="0" smtClean="0"/>
              <a:t/>
            </a:r>
            <a:br>
              <a:rPr lang="en-GB" sz="2000" dirty="0" smtClean="0"/>
            </a:br>
            <a:r>
              <a:rPr lang="en-GB" sz="2000" b="1" i="0" baseline="30000" dirty="0" smtClean="0">
                <a:solidFill>
                  <a:srgbClr val="000000"/>
                </a:solidFill>
                <a:effectLst/>
              </a:rPr>
              <a:t>12 </a:t>
            </a:r>
            <a:r>
              <a:rPr lang="en-GB" sz="2000" b="0" i="0" dirty="0" smtClean="0">
                <a:solidFill>
                  <a:srgbClr val="000000"/>
                </a:solidFill>
                <a:effectLst/>
              </a:rPr>
              <a:t>Yes, Yahweh will give that which is good.</a:t>
            </a:r>
            <a:r>
              <a:rPr lang="en-GB" sz="2000" dirty="0" smtClean="0"/>
              <a:t/>
            </a:r>
            <a:br>
              <a:rPr lang="en-GB" sz="2000" dirty="0" smtClean="0"/>
            </a:br>
            <a:r>
              <a:rPr lang="en-GB" sz="2000" b="0" i="0" dirty="0" smtClean="0">
                <a:solidFill>
                  <a:srgbClr val="000000"/>
                </a:solidFill>
                <a:effectLst/>
              </a:rPr>
              <a:t>    Our land will yield its increase.</a:t>
            </a:r>
            <a:r>
              <a:rPr lang="en-GB" sz="2000" dirty="0" smtClean="0"/>
              <a:t/>
            </a:r>
            <a:br>
              <a:rPr lang="en-GB" sz="2000" dirty="0" smtClean="0"/>
            </a:br>
            <a:r>
              <a:rPr lang="en-GB" sz="2000" b="1" i="0" baseline="30000" dirty="0" smtClean="0">
                <a:solidFill>
                  <a:srgbClr val="000000"/>
                </a:solidFill>
                <a:effectLst/>
              </a:rPr>
              <a:t>13 </a:t>
            </a:r>
            <a:r>
              <a:rPr lang="en-GB" sz="2000" b="1" i="0" dirty="0" smtClean="0">
                <a:solidFill>
                  <a:srgbClr val="000000"/>
                </a:solidFill>
                <a:effectLst/>
              </a:rPr>
              <a:t>Righteousness goes before him,</a:t>
            </a:r>
            <a:r>
              <a:rPr lang="en-GB" sz="2000" b="1" dirty="0" smtClean="0"/>
              <a:t/>
            </a:r>
            <a:br>
              <a:rPr lang="en-GB" sz="2000" b="1" dirty="0" smtClean="0"/>
            </a:br>
            <a:r>
              <a:rPr lang="en-GB" sz="2000" b="1" i="0" dirty="0" smtClean="0">
                <a:solidFill>
                  <a:srgbClr val="000000"/>
                </a:solidFill>
                <a:effectLst/>
              </a:rPr>
              <a:t>    And prepares the way for his steps</a:t>
            </a:r>
            <a:r>
              <a:rPr lang="en-GB" sz="2000" b="0" i="0" dirty="0" smtClean="0">
                <a:solidFill>
                  <a:srgbClr val="000000"/>
                </a:solidFill>
                <a:effectLst/>
              </a:rPr>
              <a:t>.</a:t>
            </a:r>
            <a:endParaRPr lang="en-GB" sz="2000" dirty="0"/>
          </a:p>
        </p:txBody>
      </p:sp>
      <p:sp>
        <p:nvSpPr>
          <p:cNvPr id="3" name="TextBox 2"/>
          <p:cNvSpPr txBox="1"/>
          <p:nvPr/>
        </p:nvSpPr>
        <p:spPr>
          <a:xfrm>
            <a:off x="587917" y="4531895"/>
            <a:ext cx="5538311" cy="1938992"/>
          </a:xfrm>
          <a:prstGeom prst="rect">
            <a:avLst/>
          </a:prstGeom>
          <a:noFill/>
        </p:spPr>
        <p:txBody>
          <a:bodyPr wrap="none" rtlCol="0">
            <a:spAutoFit/>
          </a:bodyPr>
          <a:lstStyle/>
          <a:p>
            <a:pPr algn="ctr"/>
            <a:r>
              <a:rPr lang="en-GB" sz="2400" b="1" dirty="0" smtClean="0"/>
              <a:t>How can this prophetic Psalm be fulfilled?</a:t>
            </a:r>
          </a:p>
          <a:p>
            <a:pPr algn="ctr"/>
            <a:endParaRPr lang="en-GB" sz="2400" b="1" dirty="0" smtClean="0"/>
          </a:p>
          <a:p>
            <a:pPr algn="ctr"/>
            <a:r>
              <a:rPr lang="en-GB" sz="2400" b="1" dirty="0" smtClean="0"/>
              <a:t>Israel has failed </a:t>
            </a:r>
          </a:p>
          <a:p>
            <a:pPr algn="ctr"/>
            <a:endParaRPr lang="en-GB" sz="2400" b="1" dirty="0"/>
          </a:p>
          <a:p>
            <a:pPr algn="ctr"/>
            <a:r>
              <a:rPr lang="en-GB" sz="2400" b="1" dirty="0" smtClean="0"/>
              <a:t>Who is fit to bring it about?</a:t>
            </a:r>
            <a:endParaRPr lang="en-GB" sz="2400" b="1" dirty="0"/>
          </a:p>
        </p:txBody>
      </p:sp>
    </p:spTree>
    <p:extLst>
      <p:ext uri="{BB962C8B-B14F-4D97-AF65-F5344CB8AC3E}">
        <p14:creationId xmlns:p14="http://schemas.microsoft.com/office/powerpoint/2010/main" val="2075673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9954" y="308523"/>
            <a:ext cx="5528373" cy="461665"/>
          </a:xfrm>
          <a:prstGeom prst="rect">
            <a:avLst/>
          </a:prstGeom>
          <a:noFill/>
        </p:spPr>
        <p:txBody>
          <a:bodyPr wrap="none" rtlCol="0">
            <a:spAutoFit/>
          </a:bodyPr>
          <a:lstStyle/>
          <a:p>
            <a:r>
              <a:rPr lang="en-GB" sz="2400" b="1" dirty="0" smtClean="0"/>
              <a:t>Israel failed to be the Servant of the LORD</a:t>
            </a:r>
            <a:endParaRPr lang="en-GB" sz="2400" b="1" dirty="0"/>
          </a:p>
        </p:txBody>
      </p:sp>
      <p:sp>
        <p:nvSpPr>
          <p:cNvPr id="3" name="TextBox 2"/>
          <p:cNvSpPr txBox="1"/>
          <p:nvPr/>
        </p:nvSpPr>
        <p:spPr>
          <a:xfrm>
            <a:off x="423166" y="1701981"/>
            <a:ext cx="8814486" cy="4832092"/>
          </a:xfrm>
          <a:prstGeom prst="rect">
            <a:avLst/>
          </a:prstGeom>
          <a:noFill/>
        </p:spPr>
        <p:txBody>
          <a:bodyPr wrap="square" rtlCol="0">
            <a:spAutoFit/>
          </a:bodyPr>
          <a:lstStyle/>
          <a:p>
            <a:pPr marL="285750" indent="-285750">
              <a:buFont typeface="Arial" panose="020B0604020202020204" pitchFamily="34" charset="0"/>
              <a:buChar char="•"/>
            </a:pPr>
            <a:r>
              <a:rPr lang="en-GB" sz="2800" b="1" dirty="0" smtClean="0"/>
              <a:t>The beloved Servant </a:t>
            </a:r>
            <a:r>
              <a:rPr lang="en-GB" sz="2800" dirty="0" smtClean="0"/>
              <a:t>- indwelt by the Spirit, to bring justice, deliverance and a new song of joy   Is. 42:1-13</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b="1" dirty="0" smtClean="0"/>
              <a:t>The prepared Servant – </a:t>
            </a:r>
            <a:r>
              <a:rPr lang="en-GB" sz="2800" dirty="0" smtClean="0"/>
              <a:t>to reveal God’s glory, to restore Israel, and to be a light to the nations Is. 49:1-13</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b="1" dirty="0" smtClean="0"/>
              <a:t>The listening and obedient Servant </a:t>
            </a:r>
            <a:r>
              <a:rPr lang="en-GB" sz="2800" dirty="0" smtClean="0"/>
              <a:t>– determined in the face of all hostile circumstances Is. 50: 4-11</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b="1" dirty="0" smtClean="0"/>
              <a:t>The suffering Servant </a:t>
            </a:r>
            <a:r>
              <a:rPr lang="en-GB" sz="2800" dirty="0" smtClean="0"/>
              <a:t>– bearing the sin of the world and emerging in triumph Is. 52:13 – 53:12</a:t>
            </a:r>
            <a:endParaRPr lang="en-GB" sz="2800" dirty="0"/>
          </a:p>
        </p:txBody>
      </p:sp>
      <p:sp>
        <p:nvSpPr>
          <p:cNvPr id="4" name="TextBox 3"/>
          <p:cNvSpPr txBox="1"/>
          <p:nvPr/>
        </p:nvSpPr>
        <p:spPr>
          <a:xfrm>
            <a:off x="1449208" y="906379"/>
            <a:ext cx="6069867" cy="523220"/>
          </a:xfrm>
          <a:prstGeom prst="rect">
            <a:avLst/>
          </a:prstGeom>
          <a:noFill/>
        </p:spPr>
        <p:txBody>
          <a:bodyPr wrap="none" rtlCol="0">
            <a:spAutoFit/>
          </a:bodyPr>
          <a:lstStyle/>
          <a:p>
            <a:r>
              <a:rPr lang="en-GB" sz="2800" b="1" dirty="0" smtClean="0"/>
              <a:t>The Messiah would succeed in that role</a:t>
            </a:r>
            <a:endParaRPr lang="en-GB" sz="2800" b="1" dirty="0"/>
          </a:p>
        </p:txBody>
      </p:sp>
    </p:spTree>
    <p:extLst>
      <p:ext uri="{BB962C8B-B14F-4D97-AF65-F5344CB8AC3E}">
        <p14:creationId xmlns:p14="http://schemas.microsoft.com/office/powerpoint/2010/main" val="842368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047870"/>
            <a:ext cx="8815137" cy="2031325"/>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For I am not ashamed of </a:t>
            </a:r>
            <a:r>
              <a:rPr lang="en-GB" b="1" dirty="0">
                <a:solidFill>
                  <a:srgbClr val="000000"/>
                </a:solidFill>
                <a:latin typeface="system-ui"/>
              </a:rPr>
              <a:t>the Good News of Christ</a:t>
            </a:r>
            <a:r>
              <a:rPr lang="en-GB" dirty="0">
                <a:solidFill>
                  <a:srgbClr val="000000"/>
                </a:solidFill>
                <a:latin typeface="system-ui"/>
              </a:rPr>
              <a:t>, because it </a:t>
            </a:r>
            <a:r>
              <a:rPr lang="en-GB" b="1" dirty="0">
                <a:solidFill>
                  <a:srgbClr val="000000"/>
                </a:solidFill>
                <a:latin typeface="system-ui"/>
              </a:rPr>
              <a:t>is the power of God for salvation for everyone who believes</a:t>
            </a:r>
            <a:r>
              <a:rPr lang="en-GB" dirty="0">
                <a:solidFill>
                  <a:srgbClr val="000000"/>
                </a:solidFill>
                <a:latin typeface="system-ui"/>
              </a:rPr>
              <a:t>, for the Jew first, and also for the Greek. </a:t>
            </a:r>
            <a:r>
              <a:rPr lang="en-GB" dirty="0" smtClean="0">
                <a:solidFill>
                  <a:srgbClr val="000000"/>
                </a:solidFill>
                <a:latin typeface="system-ui"/>
              </a:rPr>
              <a:t>For </a:t>
            </a:r>
            <a:r>
              <a:rPr lang="en-GB" b="1" dirty="0">
                <a:solidFill>
                  <a:srgbClr val="000000"/>
                </a:solidFill>
                <a:latin typeface="system-ui"/>
              </a:rPr>
              <a:t>in it is revealed God’s righteousness </a:t>
            </a:r>
            <a:r>
              <a:rPr lang="en-GB" dirty="0">
                <a:solidFill>
                  <a:srgbClr val="000000"/>
                </a:solidFill>
                <a:latin typeface="system-ui"/>
              </a:rPr>
              <a:t>from faith to faith. As it is written, “But the righteous shall live by faith</a:t>
            </a:r>
            <a:r>
              <a:rPr lang="en-GB" dirty="0" smtClean="0">
                <a:solidFill>
                  <a:srgbClr val="000000"/>
                </a:solidFill>
                <a:latin typeface="system-ui"/>
              </a:rPr>
              <a:t>.”</a:t>
            </a:r>
            <a:r>
              <a:rPr lang="en-GB" dirty="0">
                <a:solidFill>
                  <a:srgbClr val="000000"/>
                </a:solidFill>
                <a:latin typeface="system-ui"/>
              </a:rPr>
              <a:t> </a:t>
            </a:r>
            <a:r>
              <a:rPr lang="en-GB" dirty="0" smtClean="0">
                <a:solidFill>
                  <a:srgbClr val="000000"/>
                </a:solidFill>
                <a:latin typeface="system-ui"/>
              </a:rPr>
              <a:t>For </a:t>
            </a:r>
            <a:r>
              <a:rPr lang="en-GB" b="1" dirty="0">
                <a:solidFill>
                  <a:srgbClr val="000000"/>
                </a:solidFill>
                <a:latin typeface="system-ui"/>
              </a:rPr>
              <a:t>the wrath of God is revealed from heaven against all ungodliness and unrighteousness of men who suppress the truth in </a:t>
            </a:r>
            <a:r>
              <a:rPr lang="en-GB" b="1" dirty="0" smtClean="0">
                <a:solidFill>
                  <a:srgbClr val="000000"/>
                </a:solidFill>
                <a:latin typeface="system-ui"/>
              </a:rPr>
              <a:t>unrighteousness. </a:t>
            </a:r>
            <a:r>
              <a:rPr lang="en-GB" dirty="0"/>
              <a:t>Romans </a:t>
            </a:r>
            <a:r>
              <a:rPr lang="en-GB" dirty="0" smtClean="0"/>
              <a:t>1: 16-18</a:t>
            </a:r>
            <a:endParaRPr lang="en-GB" dirty="0"/>
          </a:p>
          <a:p>
            <a:endParaRPr lang="en-GB" dirty="0"/>
          </a:p>
        </p:txBody>
      </p:sp>
      <p:sp>
        <p:nvSpPr>
          <p:cNvPr id="4" name="Rectangle 3"/>
          <p:cNvSpPr/>
          <p:nvPr/>
        </p:nvSpPr>
        <p:spPr>
          <a:xfrm>
            <a:off x="304800" y="3371035"/>
            <a:ext cx="9135979" cy="2585323"/>
          </a:xfrm>
          <a:prstGeom prst="rect">
            <a:avLst/>
          </a:prstGeom>
        </p:spPr>
        <p:txBody>
          <a:bodyPr wrap="square">
            <a:spAutoFit/>
          </a:bodyPr>
          <a:lstStyle/>
          <a:p>
            <a:r>
              <a:rPr lang="en-GB" dirty="0">
                <a:solidFill>
                  <a:srgbClr val="000000"/>
                </a:solidFill>
                <a:latin typeface="system-ui"/>
              </a:rPr>
              <a:t>But now apart from the law, </a:t>
            </a:r>
            <a:r>
              <a:rPr lang="en-GB" b="1" dirty="0">
                <a:solidFill>
                  <a:srgbClr val="000000"/>
                </a:solidFill>
                <a:latin typeface="system-ui"/>
              </a:rPr>
              <a:t>a righteousness of God has been revealed, being testified by the law and the prophets</a:t>
            </a:r>
            <a:r>
              <a:rPr lang="en-GB" dirty="0">
                <a:solidFill>
                  <a:srgbClr val="000000"/>
                </a:solidFill>
                <a:latin typeface="system-ui"/>
              </a:rPr>
              <a:t>; </a:t>
            </a:r>
            <a:r>
              <a:rPr lang="en-GB" dirty="0" smtClean="0">
                <a:solidFill>
                  <a:srgbClr val="000000"/>
                </a:solidFill>
                <a:latin typeface="system-ui"/>
              </a:rPr>
              <a:t>even </a:t>
            </a:r>
            <a:r>
              <a:rPr lang="en-GB" dirty="0">
                <a:solidFill>
                  <a:srgbClr val="000000"/>
                </a:solidFill>
                <a:latin typeface="system-ui"/>
              </a:rPr>
              <a:t>the righteousness of God through faith in Jesus Christ to all and on all those who believe. For there is no distinction</a:t>
            </a:r>
            <a:r>
              <a:rPr lang="en-GB" dirty="0" smtClean="0">
                <a:solidFill>
                  <a:srgbClr val="000000"/>
                </a:solidFill>
                <a:latin typeface="system-ui"/>
              </a:rPr>
              <a:t>, for </a:t>
            </a:r>
            <a:r>
              <a:rPr lang="en-GB" b="1" dirty="0">
                <a:solidFill>
                  <a:srgbClr val="000000"/>
                </a:solidFill>
                <a:latin typeface="system-ui"/>
              </a:rPr>
              <a:t>all have sinned, and fall short of the glory of God</a:t>
            </a:r>
            <a:r>
              <a:rPr lang="en-GB" dirty="0">
                <a:solidFill>
                  <a:srgbClr val="000000"/>
                </a:solidFill>
                <a:latin typeface="system-ui"/>
              </a:rPr>
              <a:t>; </a:t>
            </a:r>
            <a:r>
              <a:rPr lang="en-GB" dirty="0" smtClean="0">
                <a:solidFill>
                  <a:srgbClr val="000000"/>
                </a:solidFill>
                <a:latin typeface="system-ui"/>
              </a:rPr>
              <a:t>being </a:t>
            </a:r>
            <a:r>
              <a:rPr lang="en-GB" dirty="0">
                <a:solidFill>
                  <a:srgbClr val="000000"/>
                </a:solidFill>
                <a:latin typeface="system-ui"/>
              </a:rPr>
              <a:t>justified freely by his grace through the redemption that is in </a:t>
            </a:r>
            <a:r>
              <a:rPr lang="en-GB" b="1" dirty="0">
                <a:solidFill>
                  <a:srgbClr val="000000"/>
                </a:solidFill>
                <a:latin typeface="system-ui"/>
              </a:rPr>
              <a:t>Christ Jesus; </a:t>
            </a:r>
            <a:r>
              <a:rPr lang="en-GB" b="1" dirty="0" smtClean="0">
                <a:solidFill>
                  <a:srgbClr val="000000"/>
                </a:solidFill>
                <a:latin typeface="system-ui"/>
              </a:rPr>
              <a:t>whom </a:t>
            </a:r>
            <a:r>
              <a:rPr lang="en-GB" b="1" dirty="0">
                <a:solidFill>
                  <a:srgbClr val="000000"/>
                </a:solidFill>
                <a:latin typeface="system-ui"/>
              </a:rPr>
              <a:t>God sent to be an atoning sacrifice</a:t>
            </a:r>
            <a:r>
              <a:rPr lang="en-GB" dirty="0" smtClean="0">
                <a:solidFill>
                  <a:srgbClr val="000000"/>
                </a:solidFill>
                <a:latin typeface="system-ui"/>
              </a:rPr>
              <a:t>,</a:t>
            </a:r>
            <a:r>
              <a:rPr lang="en-GB" dirty="0">
                <a:solidFill>
                  <a:srgbClr val="000000"/>
                </a:solidFill>
                <a:latin typeface="system-ui"/>
              </a:rPr>
              <a:t> through faith in his blood, for </a:t>
            </a:r>
            <a:r>
              <a:rPr lang="en-GB" b="1" dirty="0">
                <a:solidFill>
                  <a:srgbClr val="000000"/>
                </a:solidFill>
                <a:latin typeface="system-ui"/>
              </a:rPr>
              <a:t>a demonstration of his righteousness through the passing over of prior sins</a:t>
            </a:r>
            <a:r>
              <a:rPr lang="en-GB" dirty="0">
                <a:solidFill>
                  <a:srgbClr val="000000"/>
                </a:solidFill>
                <a:latin typeface="system-ui"/>
              </a:rPr>
              <a:t>, in God’s forbearance</a:t>
            </a:r>
            <a:r>
              <a:rPr lang="en-GB" dirty="0" smtClean="0">
                <a:solidFill>
                  <a:srgbClr val="000000"/>
                </a:solidFill>
                <a:latin typeface="system-ui"/>
              </a:rPr>
              <a:t>; </a:t>
            </a:r>
            <a:r>
              <a:rPr lang="en-GB" b="1" baseline="30000" dirty="0">
                <a:solidFill>
                  <a:srgbClr val="000000"/>
                </a:solidFill>
                <a:latin typeface="system-ui"/>
              </a:rPr>
              <a:t> </a:t>
            </a:r>
            <a:r>
              <a:rPr lang="en-GB" b="1" dirty="0">
                <a:solidFill>
                  <a:srgbClr val="000000"/>
                </a:solidFill>
                <a:latin typeface="system-ui"/>
              </a:rPr>
              <a:t>to demonstrate his righteousness at this present time; that he might himself be just, and the justifier of him who has faith in Jesus</a:t>
            </a:r>
            <a:r>
              <a:rPr lang="en-GB" b="1" dirty="0" smtClean="0">
                <a:solidFill>
                  <a:srgbClr val="000000"/>
                </a:solidFill>
                <a:latin typeface="system-ui"/>
              </a:rPr>
              <a:t>. </a:t>
            </a:r>
            <a:r>
              <a:rPr lang="en-GB" dirty="0" smtClean="0">
                <a:solidFill>
                  <a:srgbClr val="000000"/>
                </a:solidFill>
                <a:latin typeface="system-ui"/>
              </a:rPr>
              <a:t>Romans 3:21-26</a:t>
            </a:r>
            <a:endParaRPr lang="en-GB" dirty="0"/>
          </a:p>
        </p:txBody>
      </p:sp>
      <p:sp>
        <p:nvSpPr>
          <p:cNvPr id="5" name="Rectangle 4"/>
          <p:cNvSpPr/>
          <p:nvPr/>
        </p:nvSpPr>
        <p:spPr>
          <a:xfrm>
            <a:off x="417096" y="232811"/>
            <a:ext cx="8702841" cy="523220"/>
          </a:xfrm>
          <a:prstGeom prst="rect">
            <a:avLst/>
          </a:prstGeom>
        </p:spPr>
        <p:txBody>
          <a:bodyPr wrap="square">
            <a:spAutoFit/>
          </a:bodyPr>
          <a:lstStyle/>
          <a:p>
            <a:pPr lvl="0"/>
            <a:r>
              <a:rPr lang="en-GB" sz="2800" b="1" dirty="0">
                <a:solidFill>
                  <a:prstClr val="black"/>
                </a:solidFill>
              </a:rPr>
              <a:t>The Cross–The place of Substitution and Resolution</a:t>
            </a:r>
          </a:p>
        </p:txBody>
      </p:sp>
    </p:spTree>
    <p:extLst>
      <p:ext uri="{BB962C8B-B14F-4D97-AF65-F5344CB8AC3E}">
        <p14:creationId xmlns:p14="http://schemas.microsoft.com/office/powerpoint/2010/main" val="3849635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075684" y="1804735"/>
            <a:ext cx="10131813" cy="2862322"/>
          </a:xfrm>
          <a:prstGeom prst="rect">
            <a:avLst/>
          </a:prstGeom>
          <a:noFill/>
        </p:spPr>
        <p:txBody>
          <a:bodyPr wrap="none" rtlCol="0">
            <a:spAutoFit/>
          </a:bodyPr>
          <a:lstStyle/>
          <a:p>
            <a:r>
              <a:rPr lang="en-GB" b="0" i="0" dirty="0" smtClean="0">
                <a:solidFill>
                  <a:srgbClr val="000000"/>
                </a:solidFill>
                <a:effectLst/>
                <a:latin typeface="system-ui"/>
              </a:rPr>
              <a:t>Now in the things which we are saying, the main point is this. We have such a high priest, </a:t>
            </a:r>
          </a:p>
          <a:p>
            <a:r>
              <a:rPr lang="en-GB" b="0" i="0" dirty="0" smtClean="0">
                <a:solidFill>
                  <a:srgbClr val="000000"/>
                </a:solidFill>
                <a:effectLst/>
                <a:latin typeface="system-ui"/>
              </a:rPr>
              <a:t>who sat down on the right hand of the throne of the Majesty in the heavens, </a:t>
            </a:r>
            <a:r>
              <a:rPr lang="en-GB" b="1" i="0" baseline="30000" dirty="0" smtClean="0">
                <a:solidFill>
                  <a:srgbClr val="000000"/>
                </a:solidFill>
                <a:effectLst/>
                <a:latin typeface="system-ui"/>
              </a:rPr>
              <a:t>2 </a:t>
            </a:r>
            <a:r>
              <a:rPr lang="en-GB" b="0" i="0" dirty="0" smtClean="0">
                <a:solidFill>
                  <a:srgbClr val="000000"/>
                </a:solidFill>
                <a:effectLst/>
                <a:latin typeface="system-ui"/>
              </a:rPr>
              <a:t>a servant of </a:t>
            </a:r>
          </a:p>
          <a:p>
            <a:r>
              <a:rPr lang="en-GB" b="0" i="0" dirty="0" smtClean="0">
                <a:solidFill>
                  <a:srgbClr val="000000"/>
                </a:solidFill>
                <a:effectLst/>
                <a:latin typeface="system-ui"/>
              </a:rPr>
              <a:t>the sanctuary and of the true tabernacle, which the Lord pitched, not man. </a:t>
            </a:r>
            <a:r>
              <a:rPr lang="en-GB" b="1" i="0" baseline="30000" dirty="0" smtClean="0">
                <a:solidFill>
                  <a:srgbClr val="000000"/>
                </a:solidFill>
                <a:effectLst/>
                <a:latin typeface="system-ui"/>
              </a:rPr>
              <a:t>3 </a:t>
            </a:r>
            <a:r>
              <a:rPr lang="en-GB" b="0" i="0" dirty="0" smtClean="0">
                <a:solidFill>
                  <a:srgbClr val="000000"/>
                </a:solidFill>
                <a:effectLst/>
                <a:latin typeface="system-ui"/>
              </a:rPr>
              <a:t>For every </a:t>
            </a:r>
          </a:p>
          <a:p>
            <a:r>
              <a:rPr lang="en-GB" b="0" i="0" dirty="0" smtClean="0">
                <a:solidFill>
                  <a:srgbClr val="000000"/>
                </a:solidFill>
                <a:effectLst/>
                <a:latin typeface="system-ui"/>
              </a:rPr>
              <a:t>high priest is appointed to offer both gifts and sacrifices. Therefore it is necessary that this</a:t>
            </a:r>
          </a:p>
          <a:p>
            <a:r>
              <a:rPr lang="en-GB" b="0" i="0" dirty="0" smtClean="0">
                <a:solidFill>
                  <a:srgbClr val="000000"/>
                </a:solidFill>
                <a:effectLst/>
                <a:latin typeface="system-ui"/>
              </a:rPr>
              <a:t> high priest also have something to offer. </a:t>
            </a:r>
            <a:r>
              <a:rPr lang="en-GB" b="1" i="0" baseline="30000" dirty="0" smtClean="0">
                <a:solidFill>
                  <a:srgbClr val="000000"/>
                </a:solidFill>
                <a:effectLst/>
                <a:latin typeface="system-ui"/>
              </a:rPr>
              <a:t>4 </a:t>
            </a:r>
            <a:r>
              <a:rPr lang="en-GB" b="0" i="0" dirty="0" smtClean="0">
                <a:solidFill>
                  <a:srgbClr val="000000"/>
                </a:solidFill>
                <a:effectLst/>
                <a:latin typeface="system-ui"/>
              </a:rPr>
              <a:t>For if he were on earth, he would not be a priest at all,</a:t>
            </a:r>
          </a:p>
          <a:p>
            <a:r>
              <a:rPr lang="en-GB" b="0" i="0" dirty="0" smtClean="0">
                <a:solidFill>
                  <a:srgbClr val="000000"/>
                </a:solidFill>
                <a:effectLst/>
                <a:latin typeface="system-ui"/>
              </a:rPr>
              <a:t> seeing there are priests who offer the gifts according to the law, </a:t>
            </a:r>
            <a:r>
              <a:rPr lang="en-GB" b="1" i="0" baseline="30000" dirty="0" smtClean="0">
                <a:solidFill>
                  <a:srgbClr val="000000"/>
                </a:solidFill>
                <a:effectLst/>
                <a:latin typeface="system-ui"/>
              </a:rPr>
              <a:t>5 </a:t>
            </a:r>
            <a:r>
              <a:rPr lang="en-GB" b="0" i="0" dirty="0" smtClean="0">
                <a:solidFill>
                  <a:srgbClr val="000000"/>
                </a:solidFill>
                <a:effectLst/>
                <a:latin typeface="system-ui"/>
              </a:rPr>
              <a:t>who serve a copy and shadow</a:t>
            </a:r>
          </a:p>
          <a:p>
            <a:r>
              <a:rPr lang="en-GB" b="0" i="0" dirty="0" smtClean="0">
                <a:solidFill>
                  <a:srgbClr val="000000"/>
                </a:solidFill>
                <a:effectLst/>
                <a:latin typeface="system-ui"/>
              </a:rPr>
              <a:t> of the heavenly things, even as Moses was warned by God when he was about to make the</a:t>
            </a:r>
          </a:p>
          <a:p>
            <a:r>
              <a:rPr lang="en-GB" b="0" i="0" dirty="0" smtClean="0">
                <a:solidFill>
                  <a:srgbClr val="000000"/>
                </a:solidFill>
                <a:effectLst/>
                <a:latin typeface="system-ui"/>
              </a:rPr>
              <a:t> tabernacle, for he said, “See, you shall make everything according to the pattern that was shown</a:t>
            </a:r>
          </a:p>
          <a:p>
            <a:r>
              <a:rPr lang="en-GB" b="0" i="0" dirty="0" smtClean="0">
                <a:solidFill>
                  <a:srgbClr val="000000"/>
                </a:solidFill>
                <a:effectLst/>
                <a:latin typeface="system-ui"/>
              </a:rPr>
              <a:t> to you on the mountain.”</a:t>
            </a:r>
            <a:r>
              <a:rPr lang="en-GB" b="0" i="0" dirty="0" smtClean="0">
                <a:solidFill>
                  <a:srgbClr val="4A4A4A"/>
                </a:solidFill>
                <a:effectLst/>
                <a:latin typeface="system-ui"/>
              </a:rPr>
              <a:t> </a:t>
            </a:r>
            <a:r>
              <a:rPr lang="en-GB" b="0" i="0" dirty="0" smtClean="0">
                <a:solidFill>
                  <a:srgbClr val="000000"/>
                </a:solidFill>
                <a:effectLst/>
                <a:latin typeface="system-ui"/>
              </a:rPr>
              <a:t> </a:t>
            </a:r>
            <a:r>
              <a:rPr lang="en-GB" b="1" i="0" baseline="30000" dirty="0" smtClean="0">
                <a:solidFill>
                  <a:srgbClr val="000000"/>
                </a:solidFill>
                <a:effectLst/>
                <a:latin typeface="system-ui"/>
              </a:rPr>
              <a:t>6 </a:t>
            </a:r>
            <a:r>
              <a:rPr lang="en-GB" b="0" i="0" dirty="0" smtClean="0">
                <a:solidFill>
                  <a:srgbClr val="000000"/>
                </a:solidFill>
                <a:effectLst/>
                <a:latin typeface="system-ui"/>
              </a:rPr>
              <a:t>But now he has obtained a more excellent ministry, by so much as he </a:t>
            </a:r>
          </a:p>
          <a:p>
            <a:r>
              <a:rPr lang="en-GB" b="0" i="0" dirty="0" smtClean="0">
                <a:solidFill>
                  <a:srgbClr val="000000"/>
                </a:solidFill>
                <a:effectLst/>
                <a:latin typeface="system-ui"/>
              </a:rPr>
              <a:t>is also the mediator of a better covenant, which on better promises has been given as law. </a:t>
            </a:r>
            <a:endParaRPr lang="en-GB" dirty="0"/>
          </a:p>
        </p:txBody>
      </p:sp>
      <p:sp>
        <p:nvSpPr>
          <p:cNvPr id="6" name="Rectangle 5"/>
          <p:cNvSpPr/>
          <p:nvPr/>
        </p:nvSpPr>
        <p:spPr>
          <a:xfrm>
            <a:off x="497305" y="2881206"/>
            <a:ext cx="9144000" cy="3785652"/>
          </a:xfrm>
          <a:prstGeom prst="rect">
            <a:avLst/>
          </a:prstGeom>
        </p:spPr>
        <p:txBody>
          <a:bodyPr wrap="square">
            <a:spAutoFit/>
          </a:bodyPr>
          <a:lstStyle/>
          <a:p>
            <a:r>
              <a:rPr lang="en-GB" sz="2000" b="0" i="0" dirty="0" smtClean="0">
                <a:solidFill>
                  <a:srgbClr val="000000"/>
                </a:solidFill>
                <a:effectLst/>
              </a:rPr>
              <a:t>Now in the things which we are saying, </a:t>
            </a:r>
            <a:r>
              <a:rPr lang="en-GB" sz="2000" b="1" i="0" dirty="0" smtClean="0">
                <a:solidFill>
                  <a:srgbClr val="000000"/>
                </a:solidFill>
                <a:effectLst/>
              </a:rPr>
              <a:t>the main point </a:t>
            </a:r>
            <a:r>
              <a:rPr lang="en-GB" sz="2000" b="0" i="0" dirty="0" smtClean="0">
                <a:solidFill>
                  <a:srgbClr val="000000"/>
                </a:solidFill>
                <a:effectLst/>
              </a:rPr>
              <a:t>is this. We have such </a:t>
            </a:r>
            <a:r>
              <a:rPr lang="en-GB" sz="2000" b="1" i="0" dirty="0" smtClean="0">
                <a:solidFill>
                  <a:srgbClr val="000000"/>
                </a:solidFill>
                <a:effectLst/>
              </a:rPr>
              <a:t>a high priest</a:t>
            </a:r>
            <a:r>
              <a:rPr lang="en-GB" sz="2000" b="0" i="0" dirty="0" smtClean="0">
                <a:solidFill>
                  <a:srgbClr val="000000"/>
                </a:solidFill>
                <a:effectLst/>
              </a:rPr>
              <a:t>, who sat down on the right hand of the throne of the Majesty in the heavens, </a:t>
            </a:r>
            <a:r>
              <a:rPr lang="en-GB" sz="2000" b="1" i="0" baseline="30000" dirty="0" smtClean="0">
                <a:solidFill>
                  <a:srgbClr val="000000"/>
                </a:solidFill>
                <a:effectLst/>
              </a:rPr>
              <a:t> </a:t>
            </a:r>
            <a:r>
              <a:rPr lang="en-GB" sz="2000" b="1" i="0" dirty="0" smtClean="0">
                <a:solidFill>
                  <a:srgbClr val="000000"/>
                </a:solidFill>
                <a:effectLst/>
              </a:rPr>
              <a:t>a servant of the sanctuary and of the true tabernacle, which the Lord pitched, not man</a:t>
            </a:r>
            <a:r>
              <a:rPr lang="en-GB" sz="2000" b="0" i="0" dirty="0" smtClean="0">
                <a:solidFill>
                  <a:srgbClr val="000000"/>
                </a:solidFill>
                <a:effectLst/>
              </a:rPr>
              <a:t>. For every high priest is appointed to offer both gifts and sacrifices. Therefore </a:t>
            </a:r>
            <a:r>
              <a:rPr lang="en-GB" sz="2000" b="1" i="0" dirty="0" smtClean="0">
                <a:solidFill>
                  <a:srgbClr val="000000"/>
                </a:solidFill>
                <a:effectLst/>
              </a:rPr>
              <a:t>it is necessary that this high priest also have something to offer</a:t>
            </a:r>
            <a:r>
              <a:rPr lang="en-GB" sz="2000" b="0" i="0" dirty="0" smtClean="0">
                <a:solidFill>
                  <a:srgbClr val="000000"/>
                </a:solidFill>
                <a:effectLst/>
              </a:rPr>
              <a:t>. For if he were on earth, he would not be a priest at all, seeing there are priests who offer the gifts according to the law, who </a:t>
            </a:r>
            <a:r>
              <a:rPr lang="en-GB" sz="2000" i="0" dirty="0" smtClean="0">
                <a:solidFill>
                  <a:srgbClr val="000000"/>
                </a:solidFill>
                <a:effectLst/>
              </a:rPr>
              <a:t>serve </a:t>
            </a:r>
            <a:r>
              <a:rPr lang="en-GB" sz="2000" b="1" i="0" dirty="0" smtClean="0">
                <a:solidFill>
                  <a:srgbClr val="000000"/>
                </a:solidFill>
                <a:effectLst/>
              </a:rPr>
              <a:t>a copy and shadow of the heavenly things</a:t>
            </a:r>
            <a:r>
              <a:rPr lang="en-GB" sz="2000" b="0" i="0" dirty="0" smtClean="0">
                <a:solidFill>
                  <a:srgbClr val="000000"/>
                </a:solidFill>
                <a:effectLst/>
              </a:rPr>
              <a:t>, even as Moses was warned by God when he was about to make the tabernacle, for he said, “See, </a:t>
            </a:r>
            <a:r>
              <a:rPr lang="en-GB" sz="2000" b="1" i="0" dirty="0" smtClean="0">
                <a:solidFill>
                  <a:srgbClr val="000000"/>
                </a:solidFill>
                <a:effectLst/>
              </a:rPr>
              <a:t>you shall make everything according to the pattern that was shown to you on the mountain</a:t>
            </a:r>
            <a:r>
              <a:rPr lang="en-GB" sz="2000" b="0" i="0" dirty="0" smtClean="0">
                <a:solidFill>
                  <a:srgbClr val="000000"/>
                </a:solidFill>
                <a:effectLst/>
              </a:rPr>
              <a:t>.”</a:t>
            </a:r>
            <a:r>
              <a:rPr lang="en-GB" sz="2000" b="0" i="0" dirty="0" smtClean="0">
                <a:solidFill>
                  <a:srgbClr val="4A4A4A"/>
                </a:solidFill>
                <a:effectLst/>
              </a:rPr>
              <a:t> </a:t>
            </a:r>
            <a:r>
              <a:rPr lang="en-GB" sz="2000" b="0" i="0" dirty="0" smtClean="0">
                <a:solidFill>
                  <a:srgbClr val="000000"/>
                </a:solidFill>
                <a:effectLst/>
              </a:rPr>
              <a:t> But now he has obtained </a:t>
            </a:r>
            <a:r>
              <a:rPr lang="en-GB" sz="2000" b="1" i="0" dirty="0" smtClean="0">
                <a:solidFill>
                  <a:srgbClr val="000000"/>
                </a:solidFill>
                <a:effectLst/>
              </a:rPr>
              <a:t>a more excellent ministry</a:t>
            </a:r>
            <a:r>
              <a:rPr lang="en-GB" sz="2000" b="0" i="0" dirty="0" smtClean="0">
                <a:solidFill>
                  <a:srgbClr val="000000"/>
                </a:solidFill>
                <a:effectLst/>
              </a:rPr>
              <a:t>, by so much as he is also </a:t>
            </a:r>
            <a:r>
              <a:rPr lang="en-GB" sz="2000" b="1" i="0" dirty="0" smtClean="0">
                <a:solidFill>
                  <a:srgbClr val="000000"/>
                </a:solidFill>
                <a:effectLst/>
              </a:rPr>
              <a:t>the mediator of a better covenant</a:t>
            </a:r>
            <a:r>
              <a:rPr lang="en-GB" sz="2000" b="0" i="0" dirty="0" smtClean="0">
                <a:solidFill>
                  <a:srgbClr val="000000"/>
                </a:solidFill>
                <a:effectLst/>
              </a:rPr>
              <a:t>, which on </a:t>
            </a:r>
            <a:r>
              <a:rPr lang="en-GB" sz="2000" b="1" i="0" dirty="0" smtClean="0">
                <a:solidFill>
                  <a:srgbClr val="000000"/>
                </a:solidFill>
                <a:effectLst/>
              </a:rPr>
              <a:t>better promises </a:t>
            </a:r>
            <a:r>
              <a:rPr lang="en-GB" sz="2000" b="0" i="0" dirty="0" smtClean="0">
                <a:solidFill>
                  <a:srgbClr val="000000"/>
                </a:solidFill>
                <a:effectLst/>
              </a:rPr>
              <a:t>has been given as law [enacted on better promises]. Heb. 8: 1-6</a:t>
            </a:r>
            <a:endParaRPr lang="en-GB" sz="2000" dirty="0"/>
          </a:p>
        </p:txBody>
      </p:sp>
      <p:sp>
        <p:nvSpPr>
          <p:cNvPr id="2" name="Rectangle 1"/>
          <p:cNvSpPr/>
          <p:nvPr/>
        </p:nvSpPr>
        <p:spPr>
          <a:xfrm>
            <a:off x="1268048" y="148208"/>
            <a:ext cx="6836487" cy="523220"/>
          </a:xfrm>
          <a:prstGeom prst="rect">
            <a:avLst/>
          </a:prstGeom>
        </p:spPr>
        <p:txBody>
          <a:bodyPr wrap="none">
            <a:spAutoFit/>
          </a:bodyPr>
          <a:lstStyle/>
          <a:p>
            <a:r>
              <a:rPr lang="en-GB" sz="2800" b="1" dirty="0"/>
              <a:t>Jesus the true </a:t>
            </a:r>
            <a:r>
              <a:rPr lang="en-GB" sz="2800" b="1" dirty="0" smtClean="0"/>
              <a:t>Tabernacle Priest and Offering</a:t>
            </a:r>
            <a:endParaRPr lang="en-GB" sz="2800" b="1" dirty="0"/>
          </a:p>
        </p:txBody>
      </p:sp>
      <p:sp>
        <p:nvSpPr>
          <p:cNvPr id="3" name="Rectangle 2"/>
          <p:cNvSpPr/>
          <p:nvPr/>
        </p:nvSpPr>
        <p:spPr>
          <a:xfrm>
            <a:off x="497305" y="887031"/>
            <a:ext cx="8662737" cy="1938992"/>
          </a:xfrm>
          <a:prstGeom prst="rect">
            <a:avLst/>
          </a:prstGeom>
        </p:spPr>
        <p:txBody>
          <a:bodyPr wrap="square">
            <a:spAutoFit/>
          </a:bodyPr>
          <a:lstStyle/>
          <a:p>
            <a:r>
              <a:rPr lang="en-GB" sz="2000" b="1" dirty="0">
                <a:solidFill>
                  <a:srgbClr val="000000"/>
                </a:solidFill>
              </a:rPr>
              <a:t>The Word became flesh, and lived </a:t>
            </a:r>
            <a:r>
              <a:rPr lang="en-GB" sz="2000" b="1" dirty="0" smtClean="0">
                <a:solidFill>
                  <a:srgbClr val="000000"/>
                </a:solidFill>
              </a:rPr>
              <a:t>[</a:t>
            </a:r>
            <a:r>
              <a:rPr lang="en-GB" sz="2000" b="1" dirty="0" err="1" smtClean="0">
                <a:solidFill>
                  <a:srgbClr val="000000"/>
                </a:solidFill>
              </a:rPr>
              <a:t>tabernacled</a:t>
            </a:r>
            <a:r>
              <a:rPr lang="en-GB" sz="2000" b="1" dirty="0" smtClean="0">
                <a:solidFill>
                  <a:srgbClr val="000000"/>
                </a:solidFill>
              </a:rPr>
              <a:t>] among </a:t>
            </a:r>
            <a:r>
              <a:rPr lang="en-GB" sz="2000" b="1" dirty="0">
                <a:solidFill>
                  <a:srgbClr val="000000"/>
                </a:solidFill>
              </a:rPr>
              <a:t>us</a:t>
            </a:r>
            <a:r>
              <a:rPr lang="en-GB" sz="2000" dirty="0">
                <a:solidFill>
                  <a:srgbClr val="000000"/>
                </a:solidFill>
              </a:rPr>
              <a:t>. We saw his glory, such glory as of the one and only Son of the Father, </a:t>
            </a:r>
            <a:r>
              <a:rPr lang="en-GB" sz="2000" b="1" dirty="0">
                <a:solidFill>
                  <a:srgbClr val="000000"/>
                </a:solidFill>
              </a:rPr>
              <a:t>full of grace and truth</a:t>
            </a:r>
            <a:r>
              <a:rPr lang="en-GB" sz="2000" dirty="0">
                <a:solidFill>
                  <a:srgbClr val="000000"/>
                </a:solidFill>
              </a:rPr>
              <a:t>. </a:t>
            </a:r>
            <a:r>
              <a:rPr lang="en-GB" sz="2000" b="1" baseline="30000" dirty="0" smtClean="0">
                <a:solidFill>
                  <a:srgbClr val="000000"/>
                </a:solidFill>
              </a:rPr>
              <a:t>…</a:t>
            </a:r>
            <a:r>
              <a:rPr lang="en-GB" sz="2000" b="1" baseline="30000" dirty="0">
                <a:solidFill>
                  <a:srgbClr val="000000"/>
                </a:solidFill>
              </a:rPr>
              <a:t> </a:t>
            </a:r>
            <a:r>
              <a:rPr lang="en-GB" sz="2000" dirty="0">
                <a:solidFill>
                  <a:srgbClr val="000000"/>
                </a:solidFill>
              </a:rPr>
              <a:t>From his fullness we all received grace upon grace. </a:t>
            </a:r>
            <a:r>
              <a:rPr lang="en-GB" sz="2000" dirty="0" smtClean="0">
                <a:solidFill>
                  <a:srgbClr val="000000"/>
                </a:solidFill>
              </a:rPr>
              <a:t>For </a:t>
            </a:r>
            <a:r>
              <a:rPr lang="en-GB" sz="2000" dirty="0">
                <a:solidFill>
                  <a:srgbClr val="000000"/>
                </a:solidFill>
              </a:rPr>
              <a:t>the law was given through Moses. </a:t>
            </a:r>
            <a:r>
              <a:rPr lang="en-GB" sz="2000" b="1" dirty="0">
                <a:solidFill>
                  <a:srgbClr val="000000"/>
                </a:solidFill>
              </a:rPr>
              <a:t>Grace and truth were realized through Jesus Christ</a:t>
            </a:r>
            <a:r>
              <a:rPr lang="en-GB" sz="2000" dirty="0">
                <a:solidFill>
                  <a:srgbClr val="000000"/>
                </a:solidFill>
              </a:rPr>
              <a:t>. </a:t>
            </a:r>
            <a:r>
              <a:rPr lang="en-GB" sz="2000" dirty="0" smtClean="0">
                <a:solidFill>
                  <a:srgbClr val="000000"/>
                </a:solidFill>
              </a:rPr>
              <a:t>No </a:t>
            </a:r>
            <a:r>
              <a:rPr lang="en-GB" sz="2000" dirty="0">
                <a:solidFill>
                  <a:srgbClr val="000000"/>
                </a:solidFill>
              </a:rPr>
              <a:t>one has seen God at any time. The one and only </a:t>
            </a:r>
            <a:r>
              <a:rPr lang="en-GB" sz="2000" dirty="0" smtClean="0">
                <a:solidFill>
                  <a:srgbClr val="000000"/>
                </a:solidFill>
              </a:rPr>
              <a:t>Son, who </a:t>
            </a:r>
            <a:r>
              <a:rPr lang="en-GB" sz="2000" dirty="0">
                <a:solidFill>
                  <a:srgbClr val="000000"/>
                </a:solidFill>
              </a:rPr>
              <a:t>is in the bosom of the Father, has declared him</a:t>
            </a:r>
            <a:r>
              <a:rPr lang="en-GB" sz="2000" dirty="0" smtClean="0">
                <a:solidFill>
                  <a:srgbClr val="000000"/>
                </a:solidFill>
              </a:rPr>
              <a:t>. John 1:14-18</a:t>
            </a:r>
            <a:endParaRPr lang="en-GB" sz="2000" dirty="0"/>
          </a:p>
        </p:txBody>
      </p:sp>
    </p:spTree>
    <p:extLst>
      <p:ext uri="{BB962C8B-B14F-4D97-AF65-F5344CB8AC3E}">
        <p14:creationId xmlns:p14="http://schemas.microsoft.com/office/powerpoint/2010/main" val="3903795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05852" y="2446422"/>
            <a:ext cx="7884695" cy="954107"/>
          </a:xfrm>
          <a:prstGeom prst="rect">
            <a:avLst/>
          </a:prstGeom>
          <a:noFill/>
        </p:spPr>
        <p:txBody>
          <a:bodyPr wrap="square" rtlCol="0">
            <a:spAutoFit/>
          </a:bodyPr>
          <a:lstStyle/>
          <a:p>
            <a:pPr algn="ctr"/>
            <a:r>
              <a:rPr lang="en-GB" sz="2800" b="1" dirty="0" smtClean="0"/>
              <a:t>So, what was happening during those three hours of darkness at the cross?</a:t>
            </a:r>
            <a:endParaRPr lang="en-GB" sz="2800" b="1" dirty="0"/>
          </a:p>
        </p:txBody>
      </p:sp>
    </p:spTree>
    <p:extLst>
      <p:ext uri="{BB962C8B-B14F-4D97-AF65-F5344CB8AC3E}">
        <p14:creationId xmlns:p14="http://schemas.microsoft.com/office/powerpoint/2010/main" val="2701725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1" y="208547"/>
            <a:ext cx="3895041" cy="523220"/>
          </a:xfrm>
          <a:prstGeom prst="rect">
            <a:avLst/>
          </a:prstGeom>
          <a:noFill/>
        </p:spPr>
        <p:txBody>
          <a:bodyPr wrap="none" rtlCol="0">
            <a:spAutoFit/>
          </a:bodyPr>
          <a:lstStyle/>
          <a:p>
            <a:r>
              <a:rPr lang="en-GB" sz="2800" b="1" dirty="0" smtClean="0"/>
              <a:t>Some suggested answers</a:t>
            </a:r>
            <a:endParaRPr lang="en-GB" sz="2800" b="1" dirty="0"/>
          </a:p>
        </p:txBody>
      </p:sp>
      <p:sp>
        <p:nvSpPr>
          <p:cNvPr id="3" name="TextBox 2"/>
          <p:cNvSpPr txBox="1"/>
          <p:nvPr/>
        </p:nvSpPr>
        <p:spPr>
          <a:xfrm>
            <a:off x="199112" y="1387642"/>
            <a:ext cx="11792362" cy="6186309"/>
          </a:xfrm>
          <a:prstGeom prst="rect">
            <a:avLst/>
          </a:prstGeom>
          <a:noFill/>
        </p:spPr>
        <p:txBody>
          <a:bodyPr wrap="square" rtlCol="0">
            <a:spAutoFit/>
          </a:bodyPr>
          <a:lstStyle/>
          <a:p>
            <a:pPr marL="285750" indent="-285750">
              <a:buFont typeface="Arial" panose="020B0604020202020204" pitchFamily="34" charset="0"/>
              <a:buChar char="•"/>
            </a:pPr>
            <a:r>
              <a:rPr lang="en-GB" b="1" dirty="0" smtClean="0"/>
              <a:t>Paying a ransom to the Devil </a:t>
            </a:r>
            <a:r>
              <a:rPr lang="en-GB" dirty="0" smtClean="0"/>
              <a:t>(early church fathers). </a:t>
            </a:r>
          </a:p>
          <a:p>
            <a:r>
              <a:rPr lang="en-GB" dirty="0" smtClean="0"/>
              <a:t>	No debt is due to Satan; he is a thief and a robber</a:t>
            </a:r>
          </a:p>
          <a:p>
            <a:endParaRPr lang="en-GB" dirty="0"/>
          </a:p>
          <a:p>
            <a:pPr marL="285750" indent="-285750">
              <a:buFont typeface="Arial" panose="020B0604020202020204" pitchFamily="34" charset="0"/>
              <a:buChar char="•"/>
            </a:pPr>
            <a:r>
              <a:rPr lang="en-GB" b="1" dirty="0" smtClean="0"/>
              <a:t>Satisfying the demands of the Law. </a:t>
            </a:r>
            <a:r>
              <a:rPr lang="en-GB" dirty="0" smtClean="0"/>
              <a:t>The law, whether formally given at Sinai (Jews), or as </a:t>
            </a:r>
          </a:p>
          <a:p>
            <a:r>
              <a:rPr lang="en-GB" dirty="0" smtClean="0"/>
              <a:t>	experienced through conscience and creation (Gentiles) is an expression of the nature </a:t>
            </a:r>
          </a:p>
          <a:p>
            <a:r>
              <a:rPr lang="en-GB" dirty="0" smtClean="0"/>
              <a:t>	of God. The law is not a requirement for God. It is His essential nature; He is the Law-giver. </a:t>
            </a:r>
            <a:endParaRPr lang="en-GB" b="1" dirty="0" smtClean="0"/>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smtClean="0"/>
              <a:t>Restoring </a:t>
            </a:r>
            <a:r>
              <a:rPr lang="en-GB" b="1" dirty="0"/>
              <a:t>the moral order of God’s world. </a:t>
            </a:r>
            <a:r>
              <a:rPr lang="en-GB" dirty="0"/>
              <a:t>A demonstration of the seriousness of sin, requiring </a:t>
            </a:r>
            <a:r>
              <a:rPr lang="en-GB" dirty="0" smtClean="0"/>
              <a:t>payment.</a:t>
            </a:r>
            <a:endParaRPr lang="en-GB" b="1" dirty="0"/>
          </a:p>
          <a:p>
            <a:endParaRPr lang="en-GB" b="1" dirty="0" smtClean="0"/>
          </a:p>
          <a:p>
            <a:pPr marL="285750" indent="-285750">
              <a:buFont typeface="Arial" panose="020B0604020202020204" pitchFamily="34" charset="0"/>
              <a:buChar char="•"/>
            </a:pPr>
            <a:r>
              <a:rPr lang="en-GB" b="1" dirty="0" smtClean="0"/>
              <a:t>Satisfying </a:t>
            </a:r>
            <a:r>
              <a:rPr lang="en-GB" b="1" dirty="0"/>
              <a:t>the demands of divine justice</a:t>
            </a:r>
            <a:endParaRPr lang="en-GB" dirty="0"/>
          </a:p>
          <a:p>
            <a:pPr marL="285750" indent="-285750">
              <a:buFont typeface="Arial" panose="020B0604020202020204" pitchFamily="34" charset="0"/>
              <a:buChar char="•"/>
            </a:pPr>
            <a:endParaRPr lang="en-GB" b="1" dirty="0" smtClean="0"/>
          </a:p>
          <a:p>
            <a:pPr marL="285750" indent="-285750">
              <a:buFont typeface="Arial" panose="020B0604020202020204" pitchFamily="34" charset="0"/>
              <a:buChar char="•"/>
            </a:pPr>
            <a:r>
              <a:rPr lang="en-GB" b="1" dirty="0" smtClean="0"/>
              <a:t>Restoring God’s </a:t>
            </a:r>
            <a:r>
              <a:rPr lang="en-GB" b="1" dirty="0"/>
              <a:t>honour </a:t>
            </a:r>
            <a:r>
              <a:rPr lang="en-GB" dirty="0" smtClean="0"/>
              <a:t>that had </a:t>
            </a:r>
            <a:r>
              <a:rPr lang="en-GB" dirty="0"/>
              <a:t>been stolen from him by man’s </a:t>
            </a:r>
            <a:r>
              <a:rPr lang="en-GB" dirty="0" smtClean="0"/>
              <a:t>disobedience</a:t>
            </a:r>
            <a:r>
              <a:rPr lang="en-GB" b="1" dirty="0" smtClean="0"/>
              <a:t>. </a:t>
            </a:r>
            <a:r>
              <a:rPr lang="en-GB" dirty="0" smtClean="0"/>
              <a:t>Jesus</a:t>
            </a:r>
            <a:r>
              <a:rPr lang="en-GB" dirty="0"/>
              <a:t>, </a:t>
            </a:r>
            <a:r>
              <a:rPr lang="en-GB" dirty="0" smtClean="0"/>
              <a:t>the </a:t>
            </a:r>
            <a:r>
              <a:rPr lang="en-GB" dirty="0"/>
              <a:t>perfectly </a:t>
            </a:r>
            <a:endParaRPr lang="en-GB" dirty="0" smtClean="0"/>
          </a:p>
          <a:p>
            <a:r>
              <a:rPr lang="en-GB" dirty="0" smtClean="0"/>
              <a:t>	 obedient man, did this by freely offering his life.</a:t>
            </a:r>
            <a:r>
              <a:rPr lang="en-GB" b="1" dirty="0" smtClean="0"/>
              <a:t> </a:t>
            </a: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smtClean="0"/>
              <a:t>A supreme revelation of love </a:t>
            </a:r>
            <a:r>
              <a:rPr lang="en-GB" dirty="0" smtClean="0"/>
              <a:t>that causes us to respond in love as children of God.</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smtClean="0"/>
              <a:t>God acted in terms of his divine nature of holiness and love – satisfying himself.</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endParaRPr lang="en-GB" dirty="0"/>
          </a:p>
          <a:p>
            <a:endParaRPr lang="en-GB" b="1" dirty="0"/>
          </a:p>
        </p:txBody>
      </p:sp>
    </p:spTree>
    <p:extLst>
      <p:ext uri="{BB962C8B-B14F-4D97-AF65-F5344CB8AC3E}">
        <p14:creationId xmlns:p14="http://schemas.microsoft.com/office/powerpoint/2010/main" val="4227548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22074" y="2569899"/>
            <a:ext cx="3464475" cy="1569660"/>
          </a:xfrm>
          <a:prstGeom prst="rect">
            <a:avLst/>
          </a:prstGeom>
          <a:noFill/>
        </p:spPr>
        <p:txBody>
          <a:bodyPr wrap="none" rtlCol="0">
            <a:spAutoFit/>
          </a:bodyPr>
          <a:lstStyle/>
          <a:p>
            <a:r>
              <a:rPr lang="en-GB" sz="2400" b="1" dirty="0" smtClean="0"/>
              <a:t>God’s holiness and justice</a:t>
            </a:r>
          </a:p>
          <a:p>
            <a:endParaRPr lang="en-GB" sz="2400" b="1" dirty="0"/>
          </a:p>
          <a:p>
            <a:endParaRPr lang="en-GB" sz="2400" b="1" dirty="0"/>
          </a:p>
          <a:p>
            <a:r>
              <a:rPr lang="en-GB" sz="2400" b="1" dirty="0" smtClean="0"/>
              <a:t>God’s love and mercy</a:t>
            </a:r>
            <a:endParaRPr lang="en-GB" sz="2400" b="1" dirty="0"/>
          </a:p>
        </p:txBody>
      </p:sp>
      <p:sp>
        <p:nvSpPr>
          <p:cNvPr id="4" name="TextBox 3"/>
          <p:cNvSpPr txBox="1"/>
          <p:nvPr/>
        </p:nvSpPr>
        <p:spPr>
          <a:xfrm>
            <a:off x="633662" y="1493797"/>
            <a:ext cx="8702841" cy="400110"/>
          </a:xfrm>
          <a:prstGeom prst="rect">
            <a:avLst/>
          </a:prstGeom>
          <a:noFill/>
        </p:spPr>
        <p:txBody>
          <a:bodyPr wrap="square" rtlCol="0">
            <a:spAutoFit/>
          </a:bodyPr>
          <a:lstStyle/>
          <a:p>
            <a:r>
              <a:rPr lang="en-GB" sz="2000" dirty="0" smtClean="0"/>
              <a:t>This question arises from a failure to recognise who God is in his being and nature.</a:t>
            </a:r>
            <a:endParaRPr lang="en-GB" sz="2000" dirty="0"/>
          </a:p>
        </p:txBody>
      </p:sp>
      <p:sp>
        <p:nvSpPr>
          <p:cNvPr id="6" name="Rectangle 5"/>
          <p:cNvSpPr/>
          <p:nvPr/>
        </p:nvSpPr>
        <p:spPr>
          <a:xfrm>
            <a:off x="2244826" y="536485"/>
            <a:ext cx="5087483" cy="523220"/>
          </a:xfrm>
          <a:prstGeom prst="rect">
            <a:avLst/>
          </a:prstGeom>
        </p:spPr>
        <p:txBody>
          <a:bodyPr wrap="none">
            <a:spAutoFit/>
          </a:bodyPr>
          <a:lstStyle/>
          <a:p>
            <a:pPr lvl="0"/>
            <a:r>
              <a:rPr lang="en-GB" sz="2800" b="1" dirty="0">
                <a:solidFill>
                  <a:prstClr val="black"/>
                </a:solidFill>
              </a:rPr>
              <a:t>Why can God not simply forgive?</a:t>
            </a:r>
          </a:p>
        </p:txBody>
      </p:sp>
      <p:sp>
        <p:nvSpPr>
          <p:cNvPr id="7" name="TextBox 6"/>
          <p:cNvSpPr txBox="1"/>
          <p:nvPr/>
        </p:nvSpPr>
        <p:spPr>
          <a:xfrm>
            <a:off x="1002628" y="4876801"/>
            <a:ext cx="7748339" cy="707886"/>
          </a:xfrm>
          <a:prstGeom prst="rect">
            <a:avLst/>
          </a:prstGeom>
          <a:noFill/>
        </p:spPr>
        <p:txBody>
          <a:bodyPr wrap="square" rtlCol="0">
            <a:spAutoFit/>
          </a:bodyPr>
          <a:lstStyle/>
          <a:p>
            <a:pPr algn="ctr"/>
            <a:r>
              <a:rPr lang="en-GB" sz="2000" b="1" dirty="0" smtClean="0"/>
              <a:t>We may also fail to recognise the radical nature of sin – independence from and rebellion against the Creator </a:t>
            </a:r>
            <a:endParaRPr lang="en-GB" sz="2000" b="1" dirty="0"/>
          </a:p>
        </p:txBody>
      </p:sp>
      <p:sp>
        <p:nvSpPr>
          <p:cNvPr id="5" name="Rectangle 4"/>
          <p:cNvSpPr/>
          <p:nvPr/>
        </p:nvSpPr>
        <p:spPr>
          <a:xfrm>
            <a:off x="278522" y="3123897"/>
            <a:ext cx="3148682" cy="461665"/>
          </a:xfrm>
          <a:prstGeom prst="rect">
            <a:avLst/>
          </a:prstGeom>
        </p:spPr>
        <p:txBody>
          <a:bodyPr wrap="none">
            <a:spAutoFit/>
          </a:bodyPr>
          <a:lstStyle/>
          <a:p>
            <a:pPr lvl="0"/>
            <a:r>
              <a:rPr lang="en-GB" sz="2400" b="1" dirty="0">
                <a:solidFill>
                  <a:prstClr val="black"/>
                </a:solidFill>
              </a:rPr>
              <a:t>Man’s sin and rebellion</a:t>
            </a:r>
          </a:p>
        </p:txBody>
      </p:sp>
    </p:spTree>
    <p:extLst>
      <p:ext uri="{BB962C8B-B14F-4D97-AF65-F5344CB8AC3E}">
        <p14:creationId xmlns:p14="http://schemas.microsoft.com/office/powerpoint/2010/main" val="323646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61530" y="294691"/>
            <a:ext cx="2030364" cy="523220"/>
          </a:xfrm>
          <a:prstGeom prst="rect">
            <a:avLst/>
          </a:prstGeom>
          <a:noFill/>
        </p:spPr>
        <p:txBody>
          <a:bodyPr wrap="none" rtlCol="0">
            <a:spAutoFit/>
          </a:bodyPr>
          <a:lstStyle/>
          <a:p>
            <a:r>
              <a:rPr lang="en-GB" sz="2800" b="1" dirty="0" smtClean="0"/>
              <a:t>Many words</a:t>
            </a:r>
            <a:endParaRPr lang="en-GB" sz="2800" b="1" dirty="0"/>
          </a:p>
        </p:txBody>
      </p:sp>
      <p:sp>
        <p:nvSpPr>
          <p:cNvPr id="4" name="TextBox 3"/>
          <p:cNvSpPr txBox="1"/>
          <p:nvPr/>
        </p:nvSpPr>
        <p:spPr>
          <a:xfrm>
            <a:off x="1796715" y="1098888"/>
            <a:ext cx="5813066" cy="2862322"/>
          </a:xfrm>
          <a:prstGeom prst="rect">
            <a:avLst/>
          </a:prstGeom>
          <a:noFill/>
        </p:spPr>
        <p:txBody>
          <a:bodyPr wrap="none" rtlCol="0">
            <a:spAutoFit/>
          </a:bodyPr>
          <a:lstStyle/>
          <a:p>
            <a:pPr marL="285750" indent="-285750">
              <a:buFont typeface="Arial" panose="020B0604020202020204" pitchFamily="34" charset="0"/>
              <a:buChar char="•"/>
            </a:pPr>
            <a:r>
              <a:rPr lang="en-GB" dirty="0" smtClean="0"/>
              <a:t>het - crime/offence</a:t>
            </a:r>
          </a:p>
          <a:p>
            <a:pPr marL="285750" indent="-285750">
              <a:buFont typeface="Arial" panose="020B0604020202020204" pitchFamily="34" charset="0"/>
              <a:buChar char="•"/>
            </a:pPr>
            <a:r>
              <a:rPr lang="en-GB" dirty="0" err="1" smtClean="0"/>
              <a:t>hata</a:t>
            </a:r>
            <a:r>
              <a:rPr lang="en-GB" dirty="0" smtClean="0"/>
              <a:t> – missing the mark/deviation/falling short </a:t>
            </a:r>
          </a:p>
          <a:p>
            <a:pPr marL="285750" indent="-285750">
              <a:buFont typeface="Arial" panose="020B0604020202020204" pitchFamily="34" charset="0"/>
              <a:buChar char="•"/>
            </a:pPr>
            <a:r>
              <a:rPr lang="en-GB" dirty="0" err="1" smtClean="0"/>
              <a:t>averah</a:t>
            </a:r>
            <a:r>
              <a:rPr lang="en-GB" dirty="0" smtClean="0"/>
              <a:t> - passing over or through (transgression/trespass)</a:t>
            </a:r>
          </a:p>
          <a:p>
            <a:pPr marL="285750" indent="-285750">
              <a:buFont typeface="Arial" panose="020B0604020202020204" pitchFamily="34" charset="0"/>
              <a:buChar char="•"/>
            </a:pPr>
            <a:r>
              <a:rPr lang="en-GB" dirty="0" err="1" smtClean="0"/>
              <a:t>avel</a:t>
            </a:r>
            <a:r>
              <a:rPr lang="en-GB" dirty="0" smtClean="0"/>
              <a:t> - yoke (a false one)</a:t>
            </a:r>
          </a:p>
          <a:p>
            <a:pPr marL="285750" indent="-285750">
              <a:buFont typeface="Arial" panose="020B0604020202020204" pitchFamily="34" charset="0"/>
              <a:buChar char="•"/>
            </a:pPr>
            <a:r>
              <a:rPr lang="en-GB" dirty="0" err="1" smtClean="0"/>
              <a:t>avon</a:t>
            </a:r>
            <a:r>
              <a:rPr lang="en-GB" dirty="0" smtClean="0"/>
              <a:t> - twisted/distorted (iniquity, the deep source of sin)</a:t>
            </a:r>
          </a:p>
          <a:p>
            <a:pPr marL="285750" indent="-285750">
              <a:buFont typeface="Arial" panose="020B0604020202020204" pitchFamily="34" charset="0"/>
              <a:buChar char="•"/>
            </a:pPr>
            <a:r>
              <a:rPr lang="en-GB" dirty="0" err="1" smtClean="0"/>
              <a:t>aven</a:t>
            </a:r>
            <a:r>
              <a:rPr lang="en-GB" dirty="0" smtClean="0"/>
              <a:t> – wrongness/unrighteousness</a:t>
            </a:r>
          </a:p>
          <a:p>
            <a:pPr marL="285750" indent="-285750">
              <a:buFont typeface="Arial" panose="020B0604020202020204" pitchFamily="34" charset="0"/>
              <a:buChar char="•"/>
            </a:pPr>
            <a:r>
              <a:rPr lang="en-GB" dirty="0" err="1" smtClean="0"/>
              <a:t>resha</a:t>
            </a:r>
            <a:r>
              <a:rPr lang="en-GB" dirty="0" smtClean="0"/>
              <a:t> - violent (determined/deliberate) wickedness</a:t>
            </a:r>
          </a:p>
          <a:p>
            <a:pPr marL="285750" indent="-285750">
              <a:buFont typeface="Arial" panose="020B0604020202020204" pitchFamily="34" charset="0"/>
              <a:buChar char="•"/>
            </a:pPr>
            <a:r>
              <a:rPr lang="en-GB" dirty="0" err="1" smtClean="0"/>
              <a:t>mirmah</a:t>
            </a:r>
            <a:r>
              <a:rPr lang="en-GB" dirty="0" smtClean="0"/>
              <a:t> - deception/betrayal</a:t>
            </a:r>
          </a:p>
          <a:p>
            <a:pPr marL="285750" indent="-285750">
              <a:buFont typeface="Arial" panose="020B0604020202020204" pitchFamily="34" charset="0"/>
              <a:buChar char="•"/>
            </a:pPr>
            <a:endParaRPr lang="en-GB" dirty="0" smtClean="0"/>
          </a:p>
          <a:p>
            <a:r>
              <a:rPr lang="en-GB" b="1" dirty="0" smtClean="0"/>
              <a:t> </a:t>
            </a:r>
            <a:endParaRPr lang="en-GB" dirty="0"/>
          </a:p>
        </p:txBody>
      </p:sp>
      <p:sp>
        <p:nvSpPr>
          <p:cNvPr id="5" name="TextBox 4"/>
          <p:cNvSpPr txBox="1"/>
          <p:nvPr/>
        </p:nvSpPr>
        <p:spPr>
          <a:xfrm>
            <a:off x="1635194" y="5139960"/>
            <a:ext cx="6328611" cy="400110"/>
          </a:xfrm>
          <a:prstGeom prst="rect">
            <a:avLst/>
          </a:prstGeom>
          <a:noFill/>
        </p:spPr>
        <p:txBody>
          <a:bodyPr wrap="square" rtlCol="0">
            <a:spAutoFit/>
          </a:bodyPr>
          <a:lstStyle/>
          <a:p>
            <a:r>
              <a:rPr lang="en-GB" sz="2000" b="1" dirty="0" smtClean="0"/>
              <a:t>For God to overlook sin would be to deny His own nature.</a:t>
            </a:r>
            <a:endParaRPr lang="en-GB" sz="2000" b="1" dirty="0"/>
          </a:p>
        </p:txBody>
      </p:sp>
      <p:sp>
        <p:nvSpPr>
          <p:cNvPr id="6" name="Rectangle 5"/>
          <p:cNvSpPr/>
          <p:nvPr/>
        </p:nvSpPr>
        <p:spPr>
          <a:xfrm>
            <a:off x="1250630" y="5761070"/>
            <a:ext cx="7837223" cy="830997"/>
          </a:xfrm>
          <a:prstGeom prst="rect">
            <a:avLst/>
          </a:prstGeom>
        </p:spPr>
        <p:txBody>
          <a:bodyPr wrap="square">
            <a:spAutoFit/>
          </a:bodyPr>
          <a:lstStyle/>
          <a:p>
            <a:r>
              <a:rPr lang="en-GB" sz="2400" dirty="0">
                <a:solidFill>
                  <a:srgbClr val="000000"/>
                </a:solidFill>
              </a:rPr>
              <a:t>If we deny him,</a:t>
            </a:r>
            <a:r>
              <a:rPr lang="en-GB" sz="2400" dirty="0"/>
              <a:t> </a:t>
            </a:r>
            <a:r>
              <a:rPr lang="en-GB" sz="2400" dirty="0">
                <a:solidFill>
                  <a:srgbClr val="000000"/>
                </a:solidFill>
              </a:rPr>
              <a:t>he also will deny us.</a:t>
            </a:r>
            <a:r>
              <a:rPr lang="en-GB" sz="2400" b="1" baseline="30000" dirty="0">
                <a:solidFill>
                  <a:srgbClr val="000000"/>
                </a:solidFill>
              </a:rPr>
              <a:t> </a:t>
            </a:r>
            <a:r>
              <a:rPr lang="en-GB" sz="2400" dirty="0">
                <a:solidFill>
                  <a:srgbClr val="000000"/>
                </a:solidFill>
              </a:rPr>
              <a:t>If we are faithless,</a:t>
            </a:r>
            <a:r>
              <a:rPr lang="en-GB" sz="2400" dirty="0"/>
              <a:t> </a:t>
            </a:r>
            <a:endParaRPr lang="en-GB" sz="2400" dirty="0" smtClean="0"/>
          </a:p>
          <a:p>
            <a:r>
              <a:rPr lang="en-GB" sz="2400" b="1" dirty="0" smtClean="0">
                <a:solidFill>
                  <a:srgbClr val="000000"/>
                </a:solidFill>
              </a:rPr>
              <a:t>he </a:t>
            </a:r>
            <a:r>
              <a:rPr lang="en-GB" sz="2400" b="1" dirty="0">
                <a:solidFill>
                  <a:srgbClr val="000000"/>
                </a:solidFill>
              </a:rPr>
              <a:t>remains faithful; for he can’t deny himself.</a:t>
            </a:r>
            <a:r>
              <a:rPr lang="en-GB" sz="2400" dirty="0">
                <a:solidFill>
                  <a:srgbClr val="000000"/>
                </a:solidFill>
              </a:rPr>
              <a:t> 2Tim. 2: 12-13</a:t>
            </a:r>
            <a:endParaRPr lang="en-GB" sz="2400" dirty="0"/>
          </a:p>
        </p:txBody>
      </p:sp>
      <p:sp>
        <p:nvSpPr>
          <p:cNvPr id="7" name="Rectangle 6"/>
          <p:cNvSpPr/>
          <p:nvPr/>
        </p:nvSpPr>
        <p:spPr>
          <a:xfrm>
            <a:off x="1155477" y="4272629"/>
            <a:ext cx="8382000" cy="646331"/>
          </a:xfrm>
          <a:prstGeom prst="rect">
            <a:avLst/>
          </a:prstGeom>
        </p:spPr>
        <p:txBody>
          <a:bodyPr wrap="square">
            <a:spAutoFit/>
          </a:bodyPr>
          <a:lstStyle/>
          <a:p>
            <a:r>
              <a:rPr lang="en-GB" b="1" dirty="0">
                <a:solidFill>
                  <a:srgbClr val="000000"/>
                </a:solidFill>
                <a:latin typeface="system-ui"/>
              </a:rPr>
              <a:t>“I am </a:t>
            </a:r>
            <a:r>
              <a:rPr lang="en-GB" b="1" dirty="0" smtClean="0">
                <a:solidFill>
                  <a:srgbClr val="000000"/>
                </a:solidFill>
                <a:latin typeface="system-ui"/>
              </a:rPr>
              <a:t>Yahweh.</a:t>
            </a:r>
            <a:r>
              <a:rPr lang="en-GB" b="1" dirty="0" smtClean="0"/>
              <a:t> </a:t>
            </a:r>
            <a:r>
              <a:rPr lang="en-GB" b="1" dirty="0" smtClean="0">
                <a:solidFill>
                  <a:srgbClr val="000000"/>
                </a:solidFill>
                <a:latin typeface="system-ui"/>
              </a:rPr>
              <a:t>That </a:t>
            </a:r>
            <a:r>
              <a:rPr lang="en-GB" b="1" dirty="0">
                <a:solidFill>
                  <a:srgbClr val="000000"/>
                </a:solidFill>
                <a:latin typeface="system-ui"/>
              </a:rPr>
              <a:t>is my </a:t>
            </a:r>
            <a:r>
              <a:rPr lang="en-GB" b="1" dirty="0" smtClean="0">
                <a:solidFill>
                  <a:srgbClr val="000000"/>
                </a:solidFill>
                <a:latin typeface="system-ui"/>
              </a:rPr>
              <a:t>name.</a:t>
            </a:r>
            <a:r>
              <a:rPr lang="en-GB" b="1" dirty="0" smtClean="0"/>
              <a:t> </a:t>
            </a:r>
            <a:r>
              <a:rPr lang="en-GB" b="1" dirty="0" smtClean="0">
                <a:solidFill>
                  <a:srgbClr val="000000"/>
                </a:solidFill>
                <a:latin typeface="system-ui"/>
              </a:rPr>
              <a:t>I </a:t>
            </a:r>
            <a:r>
              <a:rPr lang="en-GB" b="1" dirty="0">
                <a:solidFill>
                  <a:srgbClr val="000000"/>
                </a:solidFill>
                <a:latin typeface="system-ui"/>
              </a:rPr>
              <a:t>will not give my glory to </a:t>
            </a:r>
            <a:r>
              <a:rPr lang="en-GB" b="1" dirty="0" smtClean="0">
                <a:solidFill>
                  <a:srgbClr val="000000"/>
                </a:solidFill>
                <a:latin typeface="system-ui"/>
              </a:rPr>
              <a:t>another,</a:t>
            </a:r>
            <a:r>
              <a:rPr lang="en-GB" b="1" dirty="0" smtClean="0"/>
              <a:t> </a:t>
            </a:r>
            <a:r>
              <a:rPr lang="en-GB" b="1" dirty="0" smtClean="0">
                <a:solidFill>
                  <a:srgbClr val="000000"/>
                </a:solidFill>
                <a:latin typeface="system-ui"/>
              </a:rPr>
              <a:t>nor </a:t>
            </a:r>
            <a:r>
              <a:rPr lang="en-GB" b="1" dirty="0">
                <a:solidFill>
                  <a:srgbClr val="000000"/>
                </a:solidFill>
                <a:latin typeface="system-ui"/>
              </a:rPr>
              <a:t>my praise to engraved </a:t>
            </a:r>
            <a:r>
              <a:rPr lang="en-GB" b="1" dirty="0" smtClean="0">
                <a:solidFill>
                  <a:srgbClr val="000000"/>
                </a:solidFill>
                <a:latin typeface="system-ui"/>
              </a:rPr>
              <a:t>images”. Isaiah 42: 8</a:t>
            </a:r>
            <a:endParaRPr lang="en-GB" b="1" dirty="0"/>
          </a:p>
        </p:txBody>
      </p:sp>
      <p:sp>
        <p:nvSpPr>
          <p:cNvPr id="2" name="Rectangle 1"/>
          <p:cNvSpPr/>
          <p:nvPr/>
        </p:nvSpPr>
        <p:spPr>
          <a:xfrm>
            <a:off x="2944691" y="3582045"/>
            <a:ext cx="3064042" cy="800219"/>
          </a:xfrm>
          <a:prstGeom prst="rect">
            <a:avLst/>
          </a:prstGeom>
        </p:spPr>
        <p:txBody>
          <a:bodyPr wrap="square">
            <a:spAutoFit/>
          </a:bodyPr>
          <a:lstStyle/>
          <a:p>
            <a:r>
              <a:rPr lang="en-GB" sz="2800" b="1" dirty="0"/>
              <a:t>one issue - Idolatry</a:t>
            </a:r>
            <a:endParaRPr lang="en-GB" sz="2800" dirty="0"/>
          </a:p>
          <a:p>
            <a:endParaRPr lang="en-GB" dirty="0"/>
          </a:p>
        </p:txBody>
      </p:sp>
    </p:spTree>
    <p:extLst>
      <p:ext uri="{BB962C8B-B14F-4D97-AF65-F5344CB8AC3E}">
        <p14:creationId xmlns:p14="http://schemas.microsoft.com/office/powerpoint/2010/main" val="1267673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462" y="1002099"/>
            <a:ext cx="9777663" cy="5601533"/>
          </a:xfrm>
          <a:prstGeom prst="rect">
            <a:avLst/>
          </a:prstGeom>
        </p:spPr>
        <p:txBody>
          <a:bodyPr wrap="square">
            <a:spAutoFit/>
          </a:bodyPr>
          <a:lstStyle/>
          <a:p>
            <a:r>
              <a:rPr lang="en-GB" sz="2000" dirty="0" smtClean="0">
                <a:solidFill>
                  <a:srgbClr val="000000"/>
                </a:solidFill>
              </a:rPr>
              <a:t>Exodus 32 – 34 </a:t>
            </a:r>
          </a:p>
          <a:p>
            <a:r>
              <a:rPr lang="en-GB" sz="2000" dirty="0" smtClean="0">
                <a:solidFill>
                  <a:srgbClr val="000000"/>
                </a:solidFill>
              </a:rPr>
              <a:t>When </a:t>
            </a:r>
            <a:r>
              <a:rPr lang="en-GB" sz="2000" dirty="0">
                <a:solidFill>
                  <a:srgbClr val="000000"/>
                </a:solidFill>
              </a:rPr>
              <a:t>the people saw that Moses delayed coming down from the mountain, the people gathered themselves together to Aaron, and said to him, </a:t>
            </a:r>
            <a:r>
              <a:rPr lang="en-GB" sz="2000" b="1" dirty="0">
                <a:solidFill>
                  <a:srgbClr val="000000"/>
                </a:solidFill>
              </a:rPr>
              <a:t>“Come, make us gods, which shall go before </a:t>
            </a:r>
            <a:r>
              <a:rPr lang="en-GB" sz="2000" b="1" dirty="0" smtClean="0">
                <a:solidFill>
                  <a:srgbClr val="000000"/>
                </a:solidFill>
              </a:rPr>
              <a:t>us.</a:t>
            </a:r>
            <a:r>
              <a:rPr lang="en-GB" sz="2000" b="1" baseline="30000" dirty="0" smtClean="0">
                <a:solidFill>
                  <a:srgbClr val="000000"/>
                </a:solidFill>
              </a:rPr>
              <a:t> </a:t>
            </a:r>
            <a:r>
              <a:rPr lang="en-GB" sz="2000" b="1" baseline="30000" dirty="0">
                <a:solidFill>
                  <a:srgbClr val="000000"/>
                </a:solidFill>
              </a:rPr>
              <a:t> </a:t>
            </a:r>
            <a:r>
              <a:rPr lang="en-GB" sz="2000" dirty="0">
                <a:solidFill>
                  <a:srgbClr val="000000"/>
                </a:solidFill>
              </a:rPr>
              <a:t>Aaron said to them, “Take off the </a:t>
            </a:r>
            <a:r>
              <a:rPr lang="en-GB" sz="2000" b="1" dirty="0">
                <a:solidFill>
                  <a:srgbClr val="000000"/>
                </a:solidFill>
              </a:rPr>
              <a:t>golden </a:t>
            </a:r>
            <a:r>
              <a:rPr lang="en-GB" sz="2000" b="1" dirty="0" smtClean="0">
                <a:solidFill>
                  <a:srgbClr val="000000"/>
                </a:solidFill>
              </a:rPr>
              <a:t>rings </a:t>
            </a:r>
            <a:r>
              <a:rPr lang="en-GB" sz="2000" dirty="0" smtClean="0">
                <a:solidFill>
                  <a:srgbClr val="000000"/>
                </a:solidFill>
              </a:rPr>
              <a:t>… and </a:t>
            </a:r>
            <a:r>
              <a:rPr lang="en-GB" sz="2000" dirty="0">
                <a:solidFill>
                  <a:srgbClr val="000000"/>
                </a:solidFill>
              </a:rPr>
              <a:t>bring them to me.”</a:t>
            </a:r>
          </a:p>
          <a:p>
            <a:r>
              <a:rPr lang="en-GB" sz="2000" b="1" baseline="30000" dirty="0">
                <a:solidFill>
                  <a:srgbClr val="000000"/>
                </a:solidFill>
              </a:rPr>
              <a:t> </a:t>
            </a:r>
            <a:r>
              <a:rPr lang="en-GB" sz="2000" dirty="0">
                <a:solidFill>
                  <a:srgbClr val="000000"/>
                </a:solidFill>
              </a:rPr>
              <a:t>He </a:t>
            </a:r>
            <a:r>
              <a:rPr lang="en-GB" sz="2000" dirty="0" smtClean="0">
                <a:solidFill>
                  <a:srgbClr val="000000"/>
                </a:solidFill>
              </a:rPr>
              <a:t>… </a:t>
            </a:r>
            <a:r>
              <a:rPr lang="en-GB" sz="2000" dirty="0">
                <a:solidFill>
                  <a:srgbClr val="000000"/>
                </a:solidFill>
              </a:rPr>
              <a:t>made it </a:t>
            </a:r>
            <a:r>
              <a:rPr lang="en-GB" sz="2000" b="1" dirty="0">
                <a:solidFill>
                  <a:srgbClr val="000000"/>
                </a:solidFill>
              </a:rPr>
              <a:t>a </a:t>
            </a:r>
            <a:r>
              <a:rPr lang="en-GB" sz="2000" b="1" dirty="0" smtClean="0">
                <a:solidFill>
                  <a:srgbClr val="000000"/>
                </a:solidFill>
              </a:rPr>
              <a:t>moulded </a:t>
            </a:r>
            <a:r>
              <a:rPr lang="en-GB" sz="2000" b="1" dirty="0">
                <a:solidFill>
                  <a:srgbClr val="000000"/>
                </a:solidFill>
              </a:rPr>
              <a:t>calf</a:t>
            </a:r>
            <a:r>
              <a:rPr lang="en-GB" sz="2000" dirty="0">
                <a:solidFill>
                  <a:srgbClr val="000000"/>
                </a:solidFill>
              </a:rPr>
              <a:t>. Then they said, “</a:t>
            </a:r>
            <a:r>
              <a:rPr lang="en-GB" sz="2000" b="1" dirty="0">
                <a:solidFill>
                  <a:srgbClr val="000000"/>
                </a:solidFill>
              </a:rPr>
              <a:t>These are your gods, Israel, which brought you up out of the land of Egypt</a:t>
            </a:r>
            <a:r>
              <a:rPr lang="en-GB" sz="2000" dirty="0" smtClean="0">
                <a:solidFill>
                  <a:srgbClr val="000000"/>
                </a:solidFill>
              </a:rPr>
              <a:t>. </a:t>
            </a:r>
            <a:r>
              <a:rPr lang="en-GB" sz="2000" b="1" baseline="30000" dirty="0" smtClean="0">
                <a:solidFill>
                  <a:srgbClr val="000000"/>
                </a:solidFill>
              </a:rPr>
              <a:t>…</a:t>
            </a:r>
            <a:r>
              <a:rPr lang="en-GB" sz="2000" dirty="0" smtClean="0">
                <a:solidFill>
                  <a:srgbClr val="000000"/>
                </a:solidFill>
              </a:rPr>
              <a:t> Yahweh </a:t>
            </a:r>
            <a:r>
              <a:rPr lang="en-GB" sz="2000" dirty="0">
                <a:solidFill>
                  <a:srgbClr val="000000"/>
                </a:solidFill>
              </a:rPr>
              <a:t>spoke to Moses, “Go, get down; for </a:t>
            </a:r>
            <a:r>
              <a:rPr lang="en-GB" sz="2000" b="1" u="sng" dirty="0">
                <a:solidFill>
                  <a:srgbClr val="000000"/>
                </a:solidFill>
              </a:rPr>
              <a:t>your</a:t>
            </a:r>
            <a:r>
              <a:rPr lang="en-GB" sz="2000" b="1" dirty="0">
                <a:solidFill>
                  <a:srgbClr val="000000"/>
                </a:solidFill>
              </a:rPr>
              <a:t> people, </a:t>
            </a:r>
            <a:r>
              <a:rPr lang="en-GB" sz="2000" b="1" dirty="0" smtClean="0">
                <a:solidFill>
                  <a:srgbClr val="000000"/>
                </a:solidFill>
              </a:rPr>
              <a:t>whom </a:t>
            </a:r>
            <a:r>
              <a:rPr lang="en-GB" sz="2000" b="1" u="sng" dirty="0">
                <a:solidFill>
                  <a:srgbClr val="000000"/>
                </a:solidFill>
              </a:rPr>
              <a:t>you</a:t>
            </a:r>
            <a:r>
              <a:rPr lang="en-GB" sz="2000" b="1" dirty="0">
                <a:solidFill>
                  <a:srgbClr val="000000"/>
                </a:solidFill>
              </a:rPr>
              <a:t> brought up out of the land of Egypt, have corrupted themselves!</a:t>
            </a:r>
            <a:r>
              <a:rPr lang="en-GB" sz="2000" dirty="0">
                <a:solidFill>
                  <a:srgbClr val="000000"/>
                </a:solidFill>
              </a:rPr>
              <a:t> </a:t>
            </a:r>
            <a:r>
              <a:rPr lang="en-GB" sz="2000" dirty="0" smtClean="0">
                <a:solidFill>
                  <a:srgbClr val="000000"/>
                </a:solidFill>
              </a:rPr>
              <a:t>They </a:t>
            </a:r>
            <a:r>
              <a:rPr lang="en-GB" sz="2000" dirty="0">
                <a:solidFill>
                  <a:srgbClr val="000000"/>
                </a:solidFill>
              </a:rPr>
              <a:t>have turned away quickly out of the way which I commanded </a:t>
            </a:r>
            <a:r>
              <a:rPr lang="en-GB" sz="2000" dirty="0" smtClean="0">
                <a:solidFill>
                  <a:srgbClr val="000000"/>
                </a:solidFill>
              </a:rPr>
              <a:t>them … I </a:t>
            </a:r>
            <a:r>
              <a:rPr lang="en-GB" sz="2000" dirty="0">
                <a:solidFill>
                  <a:srgbClr val="000000"/>
                </a:solidFill>
              </a:rPr>
              <a:t>have seen these people, and behold</a:t>
            </a:r>
            <a:r>
              <a:rPr lang="en-GB" sz="2000" b="1" dirty="0">
                <a:solidFill>
                  <a:srgbClr val="000000"/>
                </a:solidFill>
              </a:rPr>
              <a:t>, they are a stiff-necked people</a:t>
            </a:r>
            <a:r>
              <a:rPr lang="en-GB" sz="2000" dirty="0">
                <a:solidFill>
                  <a:srgbClr val="000000"/>
                </a:solidFill>
              </a:rPr>
              <a:t>. </a:t>
            </a:r>
            <a:r>
              <a:rPr lang="en-GB" sz="2000" dirty="0" smtClean="0">
                <a:solidFill>
                  <a:srgbClr val="000000"/>
                </a:solidFill>
              </a:rPr>
              <a:t>Now </a:t>
            </a:r>
            <a:r>
              <a:rPr lang="en-GB" sz="2000" dirty="0">
                <a:solidFill>
                  <a:srgbClr val="000000"/>
                </a:solidFill>
              </a:rPr>
              <a:t>therefore </a:t>
            </a:r>
            <a:r>
              <a:rPr lang="en-GB" sz="2000" b="1" dirty="0">
                <a:solidFill>
                  <a:srgbClr val="000000"/>
                </a:solidFill>
              </a:rPr>
              <a:t>leave me alone, that my wrath may burn hot against them, and that I may consume </a:t>
            </a:r>
            <a:r>
              <a:rPr lang="en-GB" sz="2000" b="1" dirty="0" smtClean="0">
                <a:solidFill>
                  <a:srgbClr val="000000"/>
                </a:solidFill>
              </a:rPr>
              <a:t>them</a:t>
            </a:r>
            <a:r>
              <a:rPr lang="en-GB" sz="2000" dirty="0" smtClean="0">
                <a:solidFill>
                  <a:srgbClr val="000000"/>
                </a:solidFill>
              </a:rPr>
              <a:t> … </a:t>
            </a:r>
            <a:r>
              <a:rPr lang="en-GB" sz="2000" dirty="0" smtClean="0"/>
              <a:t>Moses </a:t>
            </a:r>
            <a:r>
              <a:rPr lang="en-GB" sz="2000" dirty="0"/>
              <a:t>begged Yahweh his God, and said, “</a:t>
            </a:r>
            <a:r>
              <a:rPr lang="en-GB" sz="2000" b="1" dirty="0"/>
              <a:t>Yahweh, why does your wrath burn hot against </a:t>
            </a:r>
            <a:r>
              <a:rPr lang="en-GB" sz="2000" b="1" u="sng" dirty="0"/>
              <a:t>your</a:t>
            </a:r>
            <a:r>
              <a:rPr lang="en-GB" sz="2000" b="1" dirty="0"/>
              <a:t> people, that </a:t>
            </a:r>
            <a:r>
              <a:rPr lang="en-GB" sz="2000" b="1" u="sng" dirty="0"/>
              <a:t>you</a:t>
            </a:r>
            <a:r>
              <a:rPr lang="en-GB" sz="2000" b="1" dirty="0"/>
              <a:t> have brought out of the land of Egypt</a:t>
            </a:r>
            <a:r>
              <a:rPr lang="en-GB" sz="2000" dirty="0"/>
              <a:t> with great power and with a mighty hand</a:t>
            </a:r>
            <a:r>
              <a:rPr lang="en-GB" sz="2000" dirty="0" smtClean="0"/>
              <a:t>? … </a:t>
            </a:r>
            <a:r>
              <a:rPr lang="en-GB" sz="2000" b="1" dirty="0" smtClean="0"/>
              <a:t>Turn </a:t>
            </a:r>
            <a:r>
              <a:rPr lang="en-GB" sz="2000" b="1" dirty="0"/>
              <a:t>from your fierce wrath</a:t>
            </a:r>
            <a:r>
              <a:rPr lang="en-GB" sz="2000" dirty="0"/>
              <a:t>, and </a:t>
            </a:r>
            <a:r>
              <a:rPr lang="en-GB" sz="2000" b="1" dirty="0"/>
              <a:t>turn away from this evil </a:t>
            </a:r>
            <a:r>
              <a:rPr lang="en-GB" sz="2000" dirty="0"/>
              <a:t>against </a:t>
            </a:r>
            <a:r>
              <a:rPr lang="en-GB" sz="2000" b="1" u="sng" dirty="0"/>
              <a:t>your</a:t>
            </a:r>
            <a:r>
              <a:rPr lang="en-GB" sz="2000" dirty="0"/>
              <a:t> people. </a:t>
            </a:r>
            <a:r>
              <a:rPr lang="en-GB" sz="2000" b="1" dirty="0" smtClean="0"/>
              <a:t>Remember </a:t>
            </a:r>
            <a:r>
              <a:rPr lang="en-GB" sz="2000" b="1" dirty="0"/>
              <a:t>Abraham</a:t>
            </a:r>
            <a:r>
              <a:rPr lang="en-GB" sz="2000" dirty="0"/>
              <a:t>, Isaac, and Israel, your servants, </a:t>
            </a:r>
            <a:r>
              <a:rPr lang="en-GB" sz="2000" b="1" dirty="0"/>
              <a:t>to whom you swore by your own self</a:t>
            </a:r>
            <a:r>
              <a:rPr lang="en-GB" sz="2000" dirty="0"/>
              <a:t>, and said to them, ‘I will multiply your </a:t>
            </a:r>
            <a:r>
              <a:rPr lang="en-GB" sz="2000" dirty="0" smtClean="0"/>
              <a:t>offspring</a:t>
            </a:r>
            <a:r>
              <a:rPr lang="en-GB" sz="2000" dirty="0"/>
              <a:t> as the stars of the sky, and all this land that I have spoken of I will give to your offspring, and they shall inherit it forever</a:t>
            </a:r>
            <a:r>
              <a:rPr lang="en-GB" sz="2000" dirty="0" smtClean="0"/>
              <a:t>.’” </a:t>
            </a:r>
            <a:r>
              <a:rPr lang="en-GB" sz="2000" b="1" dirty="0" smtClean="0"/>
              <a:t>So </a:t>
            </a:r>
            <a:r>
              <a:rPr lang="en-GB" sz="2000" b="1" dirty="0"/>
              <a:t>Yahweh turned away from the evil which he said he would do to </a:t>
            </a:r>
            <a:r>
              <a:rPr lang="en-GB" sz="2000" b="1" u="sng" dirty="0"/>
              <a:t>his</a:t>
            </a:r>
            <a:r>
              <a:rPr lang="en-GB" sz="2000" b="1" dirty="0"/>
              <a:t> people</a:t>
            </a:r>
            <a:r>
              <a:rPr lang="en-GB" sz="2000" dirty="0"/>
              <a:t>.</a:t>
            </a:r>
          </a:p>
          <a:p>
            <a:endParaRPr lang="en-GB" b="0" i="0" dirty="0">
              <a:solidFill>
                <a:srgbClr val="000000"/>
              </a:solidFill>
              <a:effectLst/>
              <a:latin typeface="system-ui"/>
            </a:endParaRPr>
          </a:p>
        </p:txBody>
      </p:sp>
      <p:sp>
        <p:nvSpPr>
          <p:cNvPr id="3" name="Rectangle 2"/>
          <p:cNvSpPr/>
          <p:nvPr/>
        </p:nvSpPr>
        <p:spPr>
          <a:xfrm>
            <a:off x="2752305" y="420923"/>
            <a:ext cx="3729804" cy="523220"/>
          </a:xfrm>
          <a:prstGeom prst="rect">
            <a:avLst/>
          </a:prstGeom>
        </p:spPr>
        <p:txBody>
          <a:bodyPr wrap="none">
            <a:spAutoFit/>
          </a:bodyPr>
          <a:lstStyle/>
          <a:p>
            <a:r>
              <a:rPr lang="en-GB" sz="2800" b="1" dirty="0"/>
              <a:t>The experience of Israel</a:t>
            </a:r>
          </a:p>
        </p:txBody>
      </p:sp>
    </p:spTree>
    <p:extLst>
      <p:ext uri="{BB962C8B-B14F-4D97-AF65-F5344CB8AC3E}">
        <p14:creationId xmlns:p14="http://schemas.microsoft.com/office/powerpoint/2010/main" val="3184256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778" y="56138"/>
            <a:ext cx="9601201" cy="6801862"/>
          </a:xfrm>
          <a:prstGeom prst="rect">
            <a:avLst/>
          </a:prstGeom>
        </p:spPr>
        <p:txBody>
          <a:bodyPr wrap="square">
            <a:spAutoFit/>
          </a:bodyPr>
          <a:lstStyle/>
          <a:p>
            <a:r>
              <a:rPr lang="en-GB" b="1" baseline="30000" dirty="0">
                <a:solidFill>
                  <a:srgbClr val="000000"/>
                </a:solidFill>
                <a:latin typeface="system-ui"/>
              </a:rPr>
              <a:t> </a:t>
            </a:r>
            <a:r>
              <a:rPr lang="en-GB" sz="2000" b="1" dirty="0">
                <a:solidFill>
                  <a:srgbClr val="000000"/>
                </a:solidFill>
              </a:rPr>
              <a:t>Moses </a:t>
            </a:r>
            <a:r>
              <a:rPr lang="en-GB" sz="2000" dirty="0">
                <a:solidFill>
                  <a:srgbClr val="000000"/>
                </a:solidFill>
              </a:rPr>
              <a:t>turned, and went down from the mountain, with the two tablets of the covenant in his </a:t>
            </a:r>
            <a:r>
              <a:rPr lang="en-GB" sz="2000" dirty="0" smtClean="0">
                <a:solidFill>
                  <a:srgbClr val="000000"/>
                </a:solidFill>
              </a:rPr>
              <a:t>hand …</a:t>
            </a:r>
            <a:r>
              <a:rPr lang="en-GB" sz="2000" b="1" baseline="30000" dirty="0">
                <a:solidFill>
                  <a:srgbClr val="000000"/>
                </a:solidFill>
              </a:rPr>
              <a:t> </a:t>
            </a:r>
            <a:r>
              <a:rPr lang="en-GB" sz="2000" dirty="0">
                <a:solidFill>
                  <a:srgbClr val="000000"/>
                </a:solidFill>
              </a:rPr>
              <a:t>As soon as he came near to the camp, </a:t>
            </a:r>
            <a:r>
              <a:rPr lang="en-GB" sz="2000" b="1" dirty="0">
                <a:solidFill>
                  <a:srgbClr val="000000"/>
                </a:solidFill>
              </a:rPr>
              <a:t>he saw the calf and the dancing</a:t>
            </a:r>
            <a:r>
              <a:rPr lang="en-GB" sz="2000" dirty="0">
                <a:solidFill>
                  <a:srgbClr val="000000"/>
                </a:solidFill>
              </a:rPr>
              <a:t>. Then </a:t>
            </a:r>
            <a:r>
              <a:rPr lang="en-GB" sz="2000" b="1" dirty="0">
                <a:solidFill>
                  <a:srgbClr val="000000"/>
                </a:solidFill>
              </a:rPr>
              <a:t>Moses’ anger grew hot, </a:t>
            </a:r>
            <a:r>
              <a:rPr lang="en-GB" sz="2000" dirty="0">
                <a:solidFill>
                  <a:srgbClr val="000000"/>
                </a:solidFill>
              </a:rPr>
              <a:t>and he threw the tablets out of his hands, and broke them beneath the mountain. </a:t>
            </a:r>
            <a:r>
              <a:rPr lang="en-GB" sz="2000" dirty="0" smtClean="0">
                <a:solidFill>
                  <a:srgbClr val="000000"/>
                </a:solidFill>
              </a:rPr>
              <a:t>He </a:t>
            </a:r>
            <a:r>
              <a:rPr lang="en-GB" sz="2000" dirty="0">
                <a:solidFill>
                  <a:srgbClr val="000000"/>
                </a:solidFill>
              </a:rPr>
              <a:t>took the calf which they had made, and burned it with fire, ground it to powder, and scattered it on the water, and made the children of Israel drink it</a:t>
            </a:r>
            <a:r>
              <a:rPr lang="en-GB" sz="2000" dirty="0" smtClean="0">
                <a:solidFill>
                  <a:srgbClr val="000000"/>
                </a:solidFill>
              </a:rPr>
              <a:t>.</a:t>
            </a:r>
            <a:r>
              <a:rPr lang="en-GB" sz="2000" b="1" baseline="30000" dirty="0">
                <a:solidFill>
                  <a:srgbClr val="000000"/>
                </a:solidFill>
              </a:rPr>
              <a:t> </a:t>
            </a:r>
            <a:r>
              <a:rPr lang="en-GB" sz="2000" b="1" dirty="0">
                <a:solidFill>
                  <a:srgbClr val="000000"/>
                </a:solidFill>
              </a:rPr>
              <a:t>Moses said to Aaron, “What did these people do to you, that you have brought a great sin on them</a:t>
            </a:r>
            <a:r>
              <a:rPr lang="en-GB" sz="2000" b="1" dirty="0" smtClean="0">
                <a:solidFill>
                  <a:srgbClr val="000000"/>
                </a:solidFill>
              </a:rPr>
              <a:t>?”</a:t>
            </a:r>
            <a:r>
              <a:rPr lang="en-GB" sz="2000" dirty="0" smtClean="0">
                <a:solidFill>
                  <a:srgbClr val="000000"/>
                </a:solidFill>
              </a:rPr>
              <a:t> … </a:t>
            </a:r>
            <a:r>
              <a:rPr lang="en-GB" sz="2000" dirty="0"/>
              <a:t>On the next day, Moses said to the people, </a:t>
            </a:r>
            <a:r>
              <a:rPr lang="en-GB" sz="2000" b="1" dirty="0"/>
              <a:t>“You have sinned a great sin. Now I will go up to Yahweh. Perhaps I shall make atonement for your sin.”</a:t>
            </a:r>
          </a:p>
          <a:p>
            <a:r>
              <a:rPr lang="en-GB" sz="2000" b="1" dirty="0" smtClean="0"/>
              <a:t>Moses </a:t>
            </a:r>
            <a:r>
              <a:rPr lang="en-GB" sz="2000" b="1" dirty="0"/>
              <a:t>returned to Yahweh</a:t>
            </a:r>
            <a:r>
              <a:rPr lang="en-GB" sz="2000" dirty="0"/>
              <a:t>, and said, “Oh, this people have </a:t>
            </a:r>
            <a:r>
              <a:rPr lang="en-GB" sz="2000" b="1" dirty="0"/>
              <a:t>sinned a great sin</a:t>
            </a:r>
            <a:r>
              <a:rPr lang="en-GB" sz="2000" dirty="0"/>
              <a:t>, and have </a:t>
            </a:r>
            <a:r>
              <a:rPr lang="en-GB" sz="2000" b="1" dirty="0"/>
              <a:t>made themselves gods </a:t>
            </a:r>
            <a:r>
              <a:rPr lang="en-GB" sz="2000" dirty="0"/>
              <a:t>of gold. </a:t>
            </a:r>
            <a:r>
              <a:rPr lang="en-GB" sz="2000" dirty="0" smtClean="0"/>
              <a:t>Yet </a:t>
            </a:r>
            <a:r>
              <a:rPr lang="en-GB" sz="2000" dirty="0"/>
              <a:t>now, </a:t>
            </a:r>
            <a:r>
              <a:rPr lang="en-GB" sz="2000" b="1" dirty="0"/>
              <a:t>if you will, forgive their sin—and if not, please blot me out of your book</a:t>
            </a:r>
            <a:r>
              <a:rPr lang="en-GB" sz="2000" dirty="0"/>
              <a:t> which you have written.”</a:t>
            </a:r>
          </a:p>
          <a:p>
            <a:r>
              <a:rPr lang="en-GB" sz="2000" dirty="0" smtClean="0"/>
              <a:t>Yahweh </a:t>
            </a:r>
            <a:r>
              <a:rPr lang="en-GB" sz="2000" dirty="0"/>
              <a:t>said to Moses, “Whoever has sinned against me, I will blot him out of my book. </a:t>
            </a:r>
            <a:r>
              <a:rPr lang="en-GB" sz="2000" dirty="0" smtClean="0"/>
              <a:t>Now </a:t>
            </a:r>
            <a:r>
              <a:rPr lang="en-GB" sz="2000" dirty="0"/>
              <a:t>go, lead the people to the place of which I have spoken to you. </a:t>
            </a:r>
            <a:r>
              <a:rPr lang="en-GB" sz="2000" b="1" dirty="0"/>
              <a:t>Behold, my angel shall go before you. Nevertheless, in the day when I punish, I will punish them for their sin.”</a:t>
            </a:r>
            <a:r>
              <a:rPr lang="en-GB" sz="2000" dirty="0"/>
              <a:t> </a:t>
            </a:r>
            <a:r>
              <a:rPr lang="en-GB" sz="2000" dirty="0" smtClean="0"/>
              <a:t>Yahweh </a:t>
            </a:r>
            <a:r>
              <a:rPr lang="en-GB" sz="2000" dirty="0"/>
              <a:t>struck the people, because of what they did with the calf, which Aaron made</a:t>
            </a:r>
            <a:r>
              <a:rPr lang="en-GB" sz="2000" dirty="0" smtClean="0"/>
              <a:t>.</a:t>
            </a:r>
          </a:p>
          <a:p>
            <a:r>
              <a:rPr lang="en-GB" sz="2000" dirty="0" smtClean="0"/>
              <a:t>… Yahweh </a:t>
            </a:r>
            <a:r>
              <a:rPr lang="en-GB" sz="2000" dirty="0"/>
              <a:t>had said to Moses, “Tell the children of Israel, ‘You are a stiff-necked people. </a:t>
            </a:r>
            <a:r>
              <a:rPr lang="en-GB" sz="2000" b="1" dirty="0"/>
              <a:t>If I were to go up among you for one moment, I would consume you.</a:t>
            </a:r>
            <a:r>
              <a:rPr lang="en-GB" sz="2000" dirty="0"/>
              <a:t> Therefore now take off your </a:t>
            </a:r>
            <a:r>
              <a:rPr lang="en-GB" sz="2000" dirty="0" smtClean="0"/>
              <a:t>jewellery </a:t>
            </a:r>
            <a:r>
              <a:rPr lang="en-GB" sz="2000" dirty="0"/>
              <a:t>from you, that I may know what to do to you.’”</a:t>
            </a:r>
          </a:p>
          <a:p>
            <a:r>
              <a:rPr lang="en-GB" sz="2000" dirty="0" smtClean="0"/>
              <a:t>The </a:t>
            </a:r>
            <a:r>
              <a:rPr lang="en-GB" sz="2000" dirty="0"/>
              <a:t>children of Israel stripped themselves of their </a:t>
            </a:r>
            <a:r>
              <a:rPr lang="en-GB" sz="2000" dirty="0" smtClean="0"/>
              <a:t>jewellery </a:t>
            </a:r>
            <a:r>
              <a:rPr lang="en-GB" sz="2000" dirty="0"/>
              <a:t>from Mount </a:t>
            </a:r>
            <a:r>
              <a:rPr lang="en-GB" sz="2000" dirty="0" err="1"/>
              <a:t>Horeb</a:t>
            </a:r>
            <a:r>
              <a:rPr lang="en-GB" sz="2000" dirty="0"/>
              <a:t> onward.</a:t>
            </a:r>
          </a:p>
          <a:p>
            <a:endParaRPr lang="en-GB" dirty="0"/>
          </a:p>
          <a:p>
            <a:endParaRPr lang="en-GB" b="0" i="0" dirty="0">
              <a:solidFill>
                <a:srgbClr val="000000"/>
              </a:solidFill>
              <a:effectLst/>
              <a:latin typeface="system-ui"/>
            </a:endParaRPr>
          </a:p>
        </p:txBody>
      </p:sp>
    </p:spTree>
    <p:extLst>
      <p:ext uri="{BB962C8B-B14F-4D97-AF65-F5344CB8AC3E}">
        <p14:creationId xmlns:p14="http://schemas.microsoft.com/office/powerpoint/2010/main" val="382938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440" y="0"/>
            <a:ext cx="9376612" cy="5016758"/>
          </a:xfrm>
          <a:prstGeom prst="rect">
            <a:avLst/>
          </a:prstGeom>
        </p:spPr>
        <p:txBody>
          <a:bodyPr wrap="square">
            <a:spAutoFit/>
          </a:bodyPr>
          <a:lstStyle/>
          <a:p>
            <a:r>
              <a:rPr lang="en-GB" b="1" i="0" baseline="30000" dirty="0" smtClean="0">
                <a:solidFill>
                  <a:srgbClr val="000000"/>
                </a:solidFill>
                <a:effectLst/>
                <a:latin typeface="system-ui"/>
              </a:rPr>
              <a:t> </a:t>
            </a:r>
            <a:r>
              <a:rPr lang="en-GB" sz="2000" b="1" dirty="0"/>
              <a:t>Moses said, “Please show me your glory.”</a:t>
            </a:r>
          </a:p>
          <a:p>
            <a:r>
              <a:rPr lang="en-GB" sz="2000" b="1" baseline="30000" dirty="0"/>
              <a:t> </a:t>
            </a:r>
            <a:r>
              <a:rPr lang="en-GB" sz="2000" b="1" dirty="0" smtClean="0"/>
              <a:t>Yahweh said, </a:t>
            </a:r>
            <a:r>
              <a:rPr lang="en-GB" sz="2000" b="1" dirty="0"/>
              <a:t>“I will make all my goodness pass before you</a:t>
            </a:r>
            <a:r>
              <a:rPr lang="en-GB" sz="2000" dirty="0"/>
              <a:t>, and will proclaim Yahweh’s name before you. </a:t>
            </a:r>
            <a:r>
              <a:rPr lang="en-GB" sz="2000" b="1" dirty="0"/>
              <a:t>I will be gracious to whom I will be gracious, and will show mercy on whom I will show mercy</a:t>
            </a:r>
            <a:r>
              <a:rPr lang="en-GB" sz="2000" b="1" dirty="0" smtClean="0"/>
              <a:t>.”</a:t>
            </a:r>
            <a:r>
              <a:rPr lang="en-GB" sz="2000" dirty="0" smtClean="0"/>
              <a:t> …</a:t>
            </a:r>
            <a:endParaRPr lang="en-GB" sz="2000" dirty="0"/>
          </a:p>
          <a:p>
            <a:r>
              <a:rPr lang="en-GB" sz="2000" b="0" i="0" dirty="0" smtClean="0">
                <a:solidFill>
                  <a:srgbClr val="000000"/>
                </a:solidFill>
                <a:effectLst/>
              </a:rPr>
              <a:t>Moses chiselled two tablets of stone like the first; then he rose up early in the morning, and went up to Mount Sinai … Yahweh descended in the cloud, and stood with him there, and proclaimed Yahweh’s name. </a:t>
            </a:r>
            <a:r>
              <a:rPr lang="en-GB" sz="2000" b="1" i="0" dirty="0" smtClean="0">
                <a:solidFill>
                  <a:srgbClr val="000000"/>
                </a:solidFill>
                <a:effectLst/>
              </a:rPr>
              <a:t>Yahweh passed by before him, and proclaimed, “Yahweh! Yahweh, a merciful and gracious God, slow to anger, and abundant in loving kindness and truth, keeping loving kindness for thousands, forgiving iniquity and disobedience and sin; and who will by no means clear the guilty, visiting the iniquity of the fathers, </a:t>
            </a:r>
            <a:r>
              <a:rPr lang="en-GB" sz="2000" b="1" i="1" dirty="0" smtClean="0">
                <a:solidFill>
                  <a:srgbClr val="000000"/>
                </a:solidFill>
                <a:effectLst/>
              </a:rPr>
              <a:t>(</a:t>
            </a:r>
            <a:r>
              <a:rPr lang="en-GB" sz="2000" b="1" i="1" dirty="0" smtClean="0">
                <a:solidFill>
                  <a:srgbClr val="000000"/>
                </a:solidFill>
              </a:rPr>
              <a:t>or </a:t>
            </a:r>
            <a:r>
              <a:rPr lang="en-GB" sz="2000" b="1" i="1" dirty="0">
                <a:solidFill>
                  <a:srgbClr val="000000"/>
                </a:solidFill>
              </a:rPr>
              <a:t>he leaves them uncleansed, and he reckons with the wickedness of the </a:t>
            </a:r>
            <a:r>
              <a:rPr lang="en-GB" sz="2000" b="1" i="1" dirty="0" smtClean="0">
                <a:solidFill>
                  <a:srgbClr val="000000"/>
                </a:solidFill>
              </a:rPr>
              <a:t>fathers)</a:t>
            </a:r>
            <a:r>
              <a:rPr lang="en-GB" sz="2000" b="1" dirty="0" smtClean="0">
                <a:solidFill>
                  <a:srgbClr val="000000"/>
                </a:solidFill>
              </a:rPr>
              <a:t> </a:t>
            </a:r>
            <a:r>
              <a:rPr lang="en-GB" sz="2000" b="1" dirty="0">
                <a:solidFill>
                  <a:srgbClr val="000000"/>
                </a:solidFill>
              </a:rPr>
              <a:t>on </a:t>
            </a:r>
            <a:r>
              <a:rPr lang="en-GB" sz="2000" b="1" i="0" dirty="0" smtClean="0">
                <a:solidFill>
                  <a:srgbClr val="000000"/>
                </a:solidFill>
                <a:effectLst/>
              </a:rPr>
              <a:t>the children, and on the children’s children, on the third and on the fourth generation.” </a:t>
            </a:r>
            <a:r>
              <a:rPr lang="en-GB" sz="2000" b="0" i="0" dirty="0" smtClean="0">
                <a:solidFill>
                  <a:srgbClr val="000000"/>
                </a:solidFill>
                <a:effectLst/>
              </a:rPr>
              <a:t>Moses hurried and bowed his head toward the earth, and worshipped. He said, “If now I have found favour in your sight, Lord, please let the Lord go among us, even though this is a stiff-necked people; </a:t>
            </a:r>
            <a:r>
              <a:rPr lang="en-GB" sz="2000" b="1" i="0" dirty="0" smtClean="0">
                <a:solidFill>
                  <a:srgbClr val="000000"/>
                </a:solidFill>
                <a:effectLst/>
              </a:rPr>
              <a:t>pardon our iniquity and our sin</a:t>
            </a:r>
            <a:r>
              <a:rPr lang="en-GB" sz="2000" b="0" i="0" dirty="0" smtClean="0">
                <a:solidFill>
                  <a:srgbClr val="000000"/>
                </a:solidFill>
                <a:effectLst/>
              </a:rPr>
              <a:t>, and take us for your inheritance.” </a:t>
            </a:r>
          </a:p>
        </p:txBody>
      </p:sp>
      <p:sp>
        <p:nvSpPr>
          <p:cNvPr id="3" name="Rectangle 2"/>
          <p:cNvSpPr/>
          <p:nvPr/>
        </p:nvSpPr>
        <p:spPr>
          <a:xfrm>
            <a:off x="248652" y="5016758"/>
            <a:ext cx="9296400" cy="1323439"/>
          </a:xfrm>
          <a:prstGeom prst="rect">
            <a:avLst/>
          </a:prstGeom>
        </p:spPr>
        <p:txBody>
          <a:bodyPr wrap="square">
            <a:spAutoFit/>
          </a:bodyPr>
          <a:lstStyle/>
          <a:p>
            <a:r>
              <a:rPr lang="en-GB" sz="2000" dirty="0">
                <a:solidFill>
                  <a:srgbClr val="000000"/>
                </a:solidFill>
              </a:rPr>
              <a:t>Be careful, lest you make a covenant with the inhabitants of the land where you are going, lest it be for a snare among you; </a:t>
            </a:r>
            <a:r>
              <a:rPr lang="en-GB" sz="2000" dirty="0" smtClean="0">
                <a:solidFill>
                  <a:srgbClr val="000000"/>
                </a:solidFill>
              </a:rPr>
              <a:t>but </a:t>
            </a:r>
            <a:r>
              <a:rPr lang="en-GB" sz="2000" dirty="0">
                <a:solidFill>
                  <a:srgbClr val="000000"/>
                </a:solidFill>
              </a:rPr>
              <a:t>you shall break down their altars, and dash in pieces their pillars, and you shall cut down their </a:t>
            </a:r>
            <a:r>
              <a:rPr lang="en-GB" sz="2000" dirty="0" err="1">
                <a:solidFill>
                  <a:srgbClr val="000000"/>
                </a:solidFill>
              </a:rPr>
              <a:t>Asherah</a:t>
            </a:r>
            <a:r>
              <a:rPr lang="en-GB" sz="2000" dirty="0">
                <a:solidFill>
                  <a:srgbClr val="000000"/>
                </a:solidFill>
              </a:rPr>
              <a:t> poles; </a:t>
            </a:r>
            <a:r>
              <a:rPr lang="en-GB" sz="2000" dirty="0" smtClean="0">
                <a:solidFill>
                  <a:srgbClr val="000000"/>
                </a:solidFill>
              </a:rPr>
              <a:t>for </a:t>
            </a:r>
            <a:r>
              <a:rPr lang="en-GB" sz="2000" b="1" dirty="0">
                <a:solidFill>
                  <a:srgbClr val="000000"/>
                </a:solidFill>
              </a:rPr>
              <a:t>you shall worship no other god; for Yahweh, whose name is Jealous, is a jealous God</a:t>
            </a:r>
            <a:r>
              <a:rPr lang="en-GB" sz="2000" dirty="0">
                <a:solidFill>
                  <a:srgbClr val="000000"/>
                </a:solidFill>
              </a:rPr>
              <a:t>.</a:t>
            </a:r>
            <a:endParaRPr lang="en-GB" sz="2000" dirty="0"/>
          </a:p>
        </p:txBody>
      </p:sp>
    </p:spTree>
    <p:extLst>
      <p:ext uri="{BB962C8B-B14F-4D97-AF65-F5344CB8AC3E}">
        <p14:creationId xmlns:p14="http://schemas.microsoft.com/office/powerpoint/2010/main" val="3328408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653" y="2244236"/>
            <a:ext cx="6344151" cy="4293035"/>
          </a:xfrm>
          <a:prstGeom prst="rect">
            <a:avLst/>
          </a:prstGeom>
        </p:spPr>
      </p:pic>
      <p:sp>
        <p:nvSpPr>
          <p:cNvPr id="3" name="Rectangle 2"/>
          <p:cNvSpPr/>
          <p:nvPr/>
        </p:nvSpPr>
        <p:spPr>
          <a:xfrm>
            <a:off x="248653" y="1088267"/>
            <a:ext cx="7347284" cy="923330"/>
          </a:xfrm>
          <a:prstGeom prst="rect">
            <a:avLst/>
          </a:prstGeom>
        </p:spPr>
        <p:txBody>
          <a:bodyPr wrap="square">
            <a:spAutoFit/>
          </a:bodyPr>
          <a:lstStyle/>
          <a:p>
            <a:r>
              <a:rPr lang="en-GB" b="1" i="0" dirty="0" smtClean="0">
                <a:solidFill>
                  <a:srgbClr val="000000"/>
                </a:solidFill>
                <a:effectLst/>
                <a:latin typeface="system-ui"/>
              </a:rPr>
              <a:t>Let them make me a sanctuary, that I may dwell </a:t>
            </a:r>
            <a:r>
              <a:rPr lang="en-GB" b="1" dirty="0">
                <a:solidFill>
                  <a:srgbClr val="000000"/>
                </a:solidFill>
                <a:latin typeface="system-ui"/>
              </a:rPr>
              <a:t>among them.</a:t>
            </a:r>
            <a:endParaRPr lang="en-GB" b="1" i="0" dirty="0" smtClean="0">
              <a:solidFill>
                <a:srgbClr val="000000"/>
              </a:solidFill>
              <a:effectLst/>
              <a:latin typeface="system-ui"/>
            </a:endParaRPr>
          </a:p>
          <a:p>
            <a:r>
              <a:rPr lang="en-GB" b="0" i="0" dirty="0" smtClean="0">
                <a:solidFill>
                  <a:srgbClr val="000000"/>
                </a:solidFill>
                <a:effectLst/>
                <a:latin typeface="system-ui"/>
              </a:rPr>
              <a:t> According to all that I show you, the pattern of the tabernacle, and the pattern of all of its furniture, even so you shall make it. Exodus 25:8-9</a:t>
            </a:r>
            <a:endParaRPr lang="en-GB" dirty="0"/>
          </a:p>
        </p:txBody>
      </p:sp>
      <p:sp>
        <p:nvSpPr>
          <p:cNvPr id="4" name="Rectangle 3"/>
          <p:cNvSpPr/>
          <p:nvPr/>
        </p:nvSpPr>
        <p:spPr>
          <a:xfrm>
            <a:off x="994436" y="332408"/>
            <a:ext cx="5152949" cy="523220"/>
          </a:xfrm>
          <a:prstGeom prst="rect">
            <a:avLst/>
          </a:prstGeom>
        </p:spPr>
        <p:txBody>
          <a:bodyPr wrap="none">
            <a:spAutoFit/>
          </a:bodyPr>
          <a:lstStyle/>
          <a:p>
            <a:r>
              <a:rPr lang="en-GB" sz="2800" b="1" dirty="0" smtClean="0"/>
              <a:t>The Solution portrayed in Symbol</a:t>
            </a:r>
            <a:endParaRPr lang="en-GB" sz="2800" b="1" dirty="0"/>
          </a:p>
        </p:txBody>
      </p:sp>
    </p:spTree>
    <p:extLst>
      <p:ext uri="{BB962C8B-B14F-4D97-AF65-F5344CB8AC3E}">
        <p14:creationId xmlns:p14="http://schemas.microsoft.com/office/powerpoint/2010/main" val="3601860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TotalTime>
  <Words>1032</Words>
  <Application>Microsoft Office PowerPoint</Application>
  <PresentationFormat>Widescreen</PresentationFormat>
  <Paragraphs>164</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Courier New</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79</cp:revision>
  <dcterms:created xsi:type="dcterms:W3CDTF">2020-07-16T14:05:18Z</dcterms:created>
  <dcterms:modified xsi:type="dcterms:W3CDTF">2020-07-22T09:16:30Z</dcterms:modified>
</cp:coreProperties>
</file>