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7" r:id="rId2"/>
    <p:sldId id="271" r:id="rId3"/>
    <p:sldId id="257" r:id="rId4"/>
    <p:sldId id="258" r:id="rId5"/>
    <p:sldId id="273" r:id="rId6"/>
    <p:sldId id="274" r:id="rId7"/>
    <p:sldId id="300" r:id="rId8"/>
    <p:sldId id="264" r:id="rId9"/>
    <p:sldId id="276" r:id="rId10"/>
    <p:sldId id="278" r:id="rId11"/>
    <p:sldId id="283" r:id="rId12"/>
    <p:sldId id="280" r:id="rId13"/>
    <p:sldId id="277" r:id="rId14"/>
    <p:sldId id="279" r:id="rId15"/>
    <p:sldId id="281" r:id="rId16"/>
    <p:sldId id="287" r:id="rId17"/>
    <p:sldId id="286" r:id="rId18"/>
    <p:sldId id="285" r:id="rId19"/>
    <p:sldId id="260" r:id="rId20"/>
    <p:sldId id="261" r:id="rId21"/>
    <p:sldId id="269" r:id="rId22"/>
    <p:sldId id="282" r:id="rId23"/>
    <p:sldId id="263" r:id="rId24"/>
    <p:sldId id="270" r:id="rId25"/>
    <p:sldId id="288" r:id="rId26"/>
    <p:sldId id="289" r:id="rId27"/>
    <p:sldId id="290" r:id="rId28"/>
    <p:sldId id="291" r:id="rId29"/>
    <p:sldId id="292" r:id="rId30"/>
    <p:sldId id="301" r:id="rId31"/>
    <p:sldId id="293" r:id="rId32"/>
    <p:sldId id="294" r:id="rId33"/>
    <p:sldId id="295" r:id="rId34"/>
    <p:sldId id="296" r:id="rId35"/>
    <p:sldId id="297" r:id="rId36"/>
    <p:sldId id="298" r:id="rId37"/>
    <p:sldId id="299" r:id="rId38"/>
    <p:sldId id="302" r:id="rId39"/>
    <p:sldId id="303" r:id="rId40"/>
    <p:sldId id="304" r:id="rId41"/>
    <p:sldId id="305" r:id="rId42"/>
    <p:sldId id="306"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250F0A9-D617-4C38-9A81-BB1A52331254}" type="datetimeFigureOut">
              <a:rPr lang="en-GB" smtClean="0">
                <a:solidFill>
                  <a:prstClr val="black">
                    <a:tint val="75000"/>
                  </a:prstClr>
                </a:solidFill>
              </a:rPr>
              <a:pPr/>
              <a:t>22/03/2021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887BC26-5B27-4585-9233-E854FC1C52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24267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50F0A9-D617-4C38-9A81-BB1A52331254}" type="datetimeFigureOut">
              <a:rPr lang="en-GB" smtClean="0">
                <a:solidFill>
                  <a:prstClr val="black">
                    <a:tint val="75000"/>
                  </a:prstClr>
                </a:solidFill>
              </a:rPr>
              <a:pPr/>
              <a:t>22/03/2021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887BC26-5B27-4585-9233-E854FC1C52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40793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50F0A9-D617-4C38-9A81-BB1A52331254}" type="datetimeFigureOut">
              <a:rPr lang="en-GB" smtClean="0">
                <a:solidFill>
                  <a:prstClr val="black">
                    <a:tint val="75000"/>
                  </a:prstClr>
                </a:solidFill>
              </a:rPr>
              <a:pPr/>
              <a:t>22/03/2021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887BC26-5B27-4585-9233-E854FC1C52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71441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50F0A9-D617-4C38-9A81-BB1A52331254}" type="datetimeFigureOut">
              <a:rPr lang="en-GB" smtClean="0">
                <a:solidFill>
                  <a:prstClr val="black">
                    <a:tint val="75000"/>
                  </a:prstClr>
                </a:solidFill>
              </a:rPr>
              <a:pPr/>
              <a:t>22/03/2021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887BC26-5B27-4585-9233-E854FC1C52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87999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50F0A9-D617-4C38-9A81-BB1A52331254}" type="datetimeFigureOut">
              <a:rPr lang="en-GB" smtClean="0">
                <a:solidFill>
                  <a:prstClr val="black">
                    <a:tint val="75000"/>
                  </a:prstClr>
                </a:solidFill>
              </a:rPr>
              <a:pPr/>
              <a:t>22/03/2021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887BC26-5B27-4585-9233-E854FC1C52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49250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250F0A9-D617-4C38-9A81-BB1A52331254}" type="datetimeFigureOut">
              <a:rPr lang="en-GB" smtClean="0">
                <a:solidFill>
                  <a:prstClr val="black">
                    <a:tint val="75000"/>
                  </a:prstClr>
                </a:solidFill>
              </a:rPr>
              <a:pPr/>
              <a:t>22/03/2021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887BC26-5B27-4585-9233-E854FC1C52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5190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250F0A9-D617-4C38-9A81-BB1A52331254}" type="datetimeFigureOut">
              <a:rPr lang="en-GB" smtClean="0">
                <a:solidFill>
                  <a:prstClr val="black">
                    <a:tint val="75000"/>
                  </a:prstClr>
                </a:solidFill>
              </a:rPr>
              <a:pPr/>
              <a:t>22/03/2021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887BC26-5B27-4585-9233-E854FC1C52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296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250F0A9-D617-4C38-9A81-BB1A52331254}" type="datetimeFigureOut">
              <a:rPr lang="en-GB" smtClean="0">
                <a:solidFill>
                  <a:prstClr val="black">
                    <a:tint val="75000"/>
                  </a:prstClr>
                </a:solidFill>
              </a:rPr>
              <a:pPr/>
              <a:t>22/03/2021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887BC26-5B27-4585-9233-E854FC1C52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15728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50F0A9-D617-4C38-9A81-BB1A52331254}" type="datetimeFigureOut">
              <a:rPr lang="en-GB" smtClean="0">
                <a:solidFill>
                  <a:prstClr val="black">
                    <a:tint val="75000"/>
                  </a:prstClr>
                </a:solidFill>
              </a:rPr>
              <a:pPr/>
              <a:t>22/03/2021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887BC26-5B27-4585-9233-E854FC1C52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33785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0F0A9-D617-4C38-9A81-BB1A52331254}" type="datetimeFigureOut">
              <a:rPr lang="en-GB" smtClean="0">
                <a:solidFill>
                  <a:prstClr val="black">
                    <a:tint val="75000"/>
                  </a:prstClr>
                </a:solidFill>
              </a:rPr>
              <a:pPr/>
              <a:t>22/03/2021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887BC26-5B27-4585-9233-E854FC1C52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44741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0F0A9-D617-4C38-9A81-BB1A52331254}" type="datetimeFigureOut">
              <a:rPr lang="en-GB" smtClean="0">
                <a:solidFill>
                  <a:prstClr val="black">
                    <a:tint val="75000"/>
                  </a:prstClr>
                </a:solidFill>
              </a:rPr>
              <a:pPr/>
              <a:t>22/03/2021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887BC26-5B27-4585-9233-E854FC1C52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17288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0F0A9-D617-4C38-9A81-BB1A52331254}" type="datetimeFigureOut">
              <a:rPr lang="en-GB" smtClean="0">
                <a:solidFill>
                  <a:prstClr val="black">
                    <a:tint val="75000"/>
                  </a:prstClr>
                </a:solidFill>
              </a:rPr>
              <a:pPr/>
              <a:t>22/03/2021</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7BC26-5B27-4585-9233-E854FC1C52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59112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9720" y="813763"/>
            <a:ext cx="6096000" cy="1077218"/>
          </a:xfrm>
          <a:prstGeom prst="rect">
            <a:avLst/>
          </a:prstGeom>
        </p:spPr>
        <p:txBody>
          <a:bodyPr>
            <a:spAutoFit/>
          </a:bodyPr>
          <a:lstStyle/>
          <a:p>
            <a:pPr lvl="0" algn="ctr"/>
            <a:r>
              <a:rPr lang="en-GB" sz="3200" b="1" dirty="0">
                <a:solidFill>
                  <a:prstClr val="black"/>
                </a:solidFill>
              </a:rPr>
              <a:t>The Visions and Prophecies of Zechariah</a:t>
            </a:r>
            <a:endParaRPr lang="en-GB" sz="3200" b="1" dirty="0">
              <a:solidFill>
                <a:prstClr val="black"/>
              </a:solidFill>
            </a:endParaRPr>
          </a:p>
        </p:txBody>
      </p:sp>
      <p:sp>
        <p:nvSpPr>
          <p:cNvPr id="3" name="TextBox 2"/>
          <p:cNvSpPr txBox="1"/>
          <p:nvPr/>
        </p:nvSpPr>
        <p:spPr>
          <a:xfrm>
            <a:off x="2613210" y="3196127"/>
            <a:ext cx="1755609" cy="584775"/>
          </a:xfrm>
          <a:prstGeom prst="rect">
            <a:avLst/>
          </a:prstGeom>
          <a:noFill/>
        </p:spPr>
        <p:txBody>
          <a:bodyPr wrap="none" rtlCol="0">
            <a:spAutoFit/>
          </a:bodyPr>
          <a:lstStyle/>
          <a:p>
            <a:r>
              <a:rPr lang="en-GB" sz="3200" b="1" dirty="0" smtClean="0"/>
              <a:t>Session 3</a:t>
            </a:r>
            <a:endParaRPr lang="en-GB" sz="3200" b="1" dirty="0"/>
          </a:p>
        </p:txBody>
      </p:sp>
    </p:spTree>
    <p:extLst>
      <p:ext uri="{BB962C8B-B14F-4D97-AF65-F5344CB8AC3E}">
        <p14:creationId xmlns:p14="http://schemas.microsoft.com/office/powerpoint/2010/main" val="208594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7923" y="1653566"/>
            <a:ext cx="6211331" cy="1938992"/>
          </a:xfrm>
          <a:prstGeom prst="rect">
            <a:avLst/>
          </a:prstGeom>
        </p:spPr>
        <p:txBody>
          <a:bodyPr wrap="square">
            <a:spAutoFit/>
          </a:bodyPr>
          <a:lstStyle/>
          <a:p>
            <a:r>
              <a:rPr lang="en-GB" sz="2000" dirty="0">
                <a:solidFill>
                  <a:srgbClr val="000000"/>
                </a:solidFill>
                <a:latin typeface="system-ui"/>
              </a:rPr>
              <a:t>For </a:t>
            </a:r>
            <a:r>
              <a:rPr lang="en-GB" sz="2000" dirty="0" smtClean="0">
                <a:solidFill>
                  <a:srgbClr val="000000"/>
                </a:solidFill>
                <a:latin typeface="system-ui"/>
              </a:rPr>
              <a:t>the LORD of Hosts says</a:t>
            </a:r>
            <a:r>
              <a:rPr lang="en-GB" sz="2000" dirty="0">
                <a:solidFill>
                  <a:srgbClr val="000000"/>
                </a:solidFill>
                <a:latin typeface="system-ui"/>
              </a:rPr>
              <a:t>: ‘For </a:t>
            </a:r>
            <a:r>
              <a:rPr lang="en-GB" sz="2000" dirty="0" smtClean="0">
                <a:solidFill>
                  <a:srgbClr val="000000"/>
                </a:solidFill>
                <a:latin typeface="system-ui"/>
              </a:rPr>
              <a:t>glory He </a:t>
            </a:r>
            <a:r>
              <a:rPr lang="en-GB" sz="2000" dirty="0">
                <a:solidFill>
                  <a:srgbClr val="000000"/>
                </a:solidFill>
                <a:latin typeface="system-ui"/>
              </a:rPr>
              <a:t>has sent </a:t>
            </a:r>
            <a:r>
              <a:rPr lang="en-GB" sz="2000" dirty="0" smtClean="0">
                <a:solidFill>
                  <a:srgbClr val="000000"/>
                </a:solidFill>
                <a:latin typeface="system-ui"/>
              </a:rPr>
              <a:t>Me </a:t>
            </a:r>
            <a:r>
              <a:rPr lang="en-GB" sz="2000" dirty="0">
                <a:solidFill>
                  <a:srgbClr val="000000"/>
                </a:solidFill>
                <a:latin typeface="system-ui"/>
              </a:rPr>
              <a:t>to the nations which plundered you; for he who touches you touches the apple of </a:t>
            </a:r>
            <a:r>
              <a:rPr lang="en-GB" sz="2000" dirty="0" smtClean="0">
                <a:solidFill>
                  <a:srgbClr val="000000"/>
                </a:solidFill>
                <a:latin typeface="system-ui"/>
              </a:rPr>
              <a:t>His </a:t>
            </a:r>
            <a:r>
              <a:rPr lang="en-GB" sz="2000" dirty="0">
                <a:solidFill>
                  <a:srgbClr val="000000"/>
                </a:solidFill>
                <a:latin typeface="system-ui"/>
              </a:rPr>
              <a:t>eye. </a:t>
            </a:r>
            <a:r>
              <a:rPr lang="en-GB" sz="2000" dirty="0" smtClean="0">
                <a:solidFill>
                  <a:srgbClr val="000000"/>
                </a:solidFill>
                <a:latin typeface="system-ui"/>
              </a:rPr>
              <a:t>For</a:t>
            </a:r>
            <a:r>
              <a:rPr lang="en-GB" sz="2000" dirty="0">
                <a:solidFill>
                  <a:srgbClr val="000000"/>
                </a:solidFill>
                <a:latin typeface="system-ui"/>
              </a:rPr>
              <a:t>, behold, </a:t>
            </a:r>
            <a:r>
              <a:rPr lang="en-GB" sz="2000" b="1" dirty="0">
                <a:solidFill>
                  <a:srgbClr val="000000"/>
                </a:solidFill>
                <a:latin typeface="system-ui"/>
              </a:rPr>
              <a:t>I will shake </a:t>
            </a:r>
            <a:r>
              <a:rPr lang="en-GB" sz="2000" b="1" dirty="0" smtClean="0">
                <a:solidFill>
                  <a:srgbClr val="000000"/>
                </a:solidFill>
                <a:latin typeface="system-ui"/>
              </a:rPr>
              <a:t>My </a:t>
            </a:r>
            <a:r>
              <a:rPr lang="en-GB" sz="2000" b="1" dirty="0">
                <a:solidFill>
                  <a:srgbClr val="000000"/>
                </a:solidFill>
                <a:latin typeface="system-ui"/>
              </a:rPr>
              <a:t>hand over them</a:t>
            </a:r>
            <a:r>
              <a:rPr lang="en-GB" sz="2000" dirty="0">
                <a:solidFill>
                  <a:srgbClr val="000000"/>
                </a:solidFill>
                <a:latin typeface="system-ui"/>
              </a:rPr>
              <a:t>, and they will be a plunder to those who served them; and </a:t>
            </a:r>
            <a:r>
              <a:rPr lang="en-GB" sz="2000" b="1" dirty="0">
                <a:solidFill>
                  <a:srgbClr val="000000"/>
                </a:solidFill>
                <a:latin typeface="system-ui"/>
              </a:rPr>
              <a:t>you will know</a:t>
            </a:r>
            <a:r>
              <a:rPr lang="en-GB" sz="2000" dirty="0">
                <a:solidFill>
                  <a:srgbClr val="000000"/>
                </a:solidFill>
                <a:latin typeface="system-ui"/>
              </a:rPr>
              <a:t> that the LORD of Hosts </a:t>
            </a:r>
            <a:r>
              <a:rPr lang="en-GB" sz="2000" dirty="0" smtClean="0">
                <a:solidFill>
                  <a:srgbClr val="000000"/>
                </a:solidFill>
                <a:latin typeface="system-ui"/>
              </a:rPr>
              <a:t>has </a:t>
            </a:r>
            <a:r>
              <a:rPr lang="en-GB" sz="2000" dirty="0">
                <a:solidFill>
                  <a:srgbClr val="000000"/>
                </a:solidFill>
                <a:latin typeface="system-ui"/>
              </a:rPr>
              <a:t>sent </a:t>
            </a:r>
            <a:r>
              <a:rPr lang="en-GB" sz="2000" dirty="0" smtClean="0">
                <a:solidFill>
                  <a:srgbClr val="000000"/>
                </a:solidFill>
                <a:latin typeface="system-ui"/>
              </a:rPr>
              <a:t>Me</a:t>
            </a:r>
            <a:r>
              <a:rPr lang="en-GB" sz="2000" dirty="0">
                <a:solidFill>
                  <a:srgbClr val="000000"/>
                </a:solidFill>
                <a:latin typeface="system-ui"/>
              </a:rPr>
              <a:t>. </a:t>
            </a:r>
            <a:r>
              <a:rPr lang="en-GB" sz="2000" dirty="0" smtClean="0">
                <a:solidFill>
                  <a:srgbClr val="000000"/>
                </a:solidFill>
                <a:latin typeface="system-ui"/>
              </a:rPr>
              <a:t>2:8-9</a:t>
            </a:r>
            <a:endParaRPr lang="en-GB" sz="2000" dirty="0"/>
          </a:p>
        </p:txBody>
      </p:sp>
      <p:sp>
        <p:nvSpPr>
          <p:cNvPr id="3" name="TextBox 2"/>
          <p:cNvSpPr txBox="1"/>
          <p:nvPr/>
        </p:nvSpPr>
        <p:spPr>
          <a:xfrm>
            <a:off x="1639330" y="403654"/>
            <a:ext cx="3959738" cy="461665"/>
          </a:xfrm>
          <a:prstGeom prst="rect">
            <a:avLst/>
          </a:prstGeom>
          <a:noFill/>
        </p:spPr>
        <p:txBody>
          <a:bodyPr wrap="none" rtlCol="0">
            <a:spAutoFit/>
          </a:bodyPr>
          <a:lstStyle/>
          <a:p>
            <a:r>
              <a:rPr lang="en-GB" sz="2400" b="1" dirty="0" smtClean="0">
                <a:latin typeface="system-ui"/>
              </a:rPr>
              <a:t>Glory through Judgement</a:t>
            </a:r>
            <a:endParaRPr lang="en-GB" sz="2400" b="1" dirty="0">
              <a:latin typeface="system-ui"/>
            </a:endParaRPr>
          </a:p>
        </p:txBody>
      </p:sp>
      <p:sp>
        <p:nvSpPr>
          <p:cNvPr id="5" name="Rectangle 4"/>
          <p:cNvSpPr/>
          <p:nvPr/>
        </p:nvSpPr>
        <p:spPr>
          <a:xfrm>
            <a:off x="313036" y="4806933"/>
            <a:ext cx="6878595" cy="369332"/>
          </a:xfrm>
          <a:prstGeom prst="rect">
            <a:avLst/>
          </a:prstGeom>
        </p:spPr>
        <p:txBody>
          <a:bodyPr wrap="square">
            <a:spAutoFit/>
          </a:bodyPr>
          <a:lstStyle/>
          <a:p>
            <a:r>
              <a:rPr lang="en-GB" dirty="0">
                <a:solidFill>
                  <a:srgbClr val="000000"/>
                </a:solidFill>
                <a:latin typeface="system-ui"/>
              </a:rPr>
              <a:t> </a:t>
            </a:r>
            <a:endParaRPr lang="en-GB" sz="2000" dirty="0"/>
          </a:p>
        </p:txBody>
      </p:sp>
    </p:spTree>
    <p:extLst>
      <p:ext uri="{BB962C8B-B14F-4D97-AF65-F5344CB8AC3E}">
        <p14:creationId xmlns:p14="http://schemas.microsoft.com/office/powerpoint/2010/main" val="2790552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8492" y="726816"/>
            <a:ext cx="5830058" cy="461665"/>
          </a:xfrm>
          <a:prstGeom prst="rect">
            <a:avLst/>
          </a:prstGeom>
        </p:spPr>
        <p:txBody>
          <a:bodyPr wrap="none">
            <a:spAutoFit/>
          </a:bodyPr>
          <a:lstStyle/>
          <a:p>
            <a:pPr lvl="0"/>
            <a:r>
              <a:rPr lang="en-GB" sz="2400" b="1" dirty="0">
                <a:solidFill>
                  <a:prstClr val="black"/>
                </a:solidFill>
                <a:latin typeface="system-ui"/>
              </a:rPr>
              <a:t>Who is the Agent of God’s judgement?</a:t>
            </a:r>
          </a:p>
        </p:txBody>
      </p:sp>
      <p:sp>
        <p:nvSpPr>
          <p:cNvPr id="3" name="Rectangle 2"/>
          <p:cNvSpPr/>
          <p:nvPr/>
        </p:nvSpPr>
        <p:spPr>
          <a:xfrm>
            <a:off x="775521" y="1611353"/>
            <a:ext cx="6096000" cy="707886"/>
          </a:xfrm>
          <a:prstGeom prst="rect">
            <a:avLst/>
          </a:prstGeom>
        </p:spPr>
        <p:txBody>
          <a:bodyPr>
            <a:spAutoFit/>
          </a:bodyPr>
          <a:lstStyle/>
          <a:p>
            <a:pPr lvl="0"/>
            <a:r>
              <a:rPr lang="en-GB" sz="2000" b="1" dirty="0">
                <a:solidFill>
                  <a:srgbClr val="000000"/>
                </a:solidFill>
                <a:latin typeface="system-ui"/>
              </a:rPr>
              <a:t>For the </a:t>
            </a:r>
            <a:r>
              <a:rPr lang="en-GB" sz="2000" b="1" cap="small" dirty="0">
                <a:solidFill>
                  <a:srgbClr val="000000"/>
                </a:solidFill>
                <a:latin typeface="system-ui"/>
              </a:rPr>
              <a:t>Lord</a:t>
            </a:r>
            <a:r>
              <a:rPr lang="en-GB" sz="2000" b="1" dirty="0">
                <a:solidFill>
                  <a:srgbClr val="000000"/>
                </a:solidFill>
                <a:latin typeface="system-ui"/>
              </a:rPr>
              <a:t> will pass through to strike the Egyptians </a:t>
            </a:r>
            <a:r>
              <a:rPr lang="en-GB" sz="2000" dirty="0">
                <a:solidFill>
                  <a:srgbClr val="000000"/>
                </a:solidFill>
                <a:latin typeface="system-ui"/>
              </a:rPr>
              <a:t>... </a:t>
            </a:r>
            <a:r>
              <a:rPr lang="en-GB" sz="2000" dirty="0" smtClean="0">
                <a:solidFill>
                  <a:srgbClr val="000000"/>
                </a:solidFill>
                <a:latin typeface="system-ui"/>
              </a:rPr>
              <a:t>Exodus </a:t>
            </a:r>
            <a:r>
              <a:rPr lang="en-GB" sz="2000" dirty="0">
                <a:solidFill>
                  <a:srgbClr val="000000"/>
                </a:solidFill>
                <a:latin typeface="system-ui"/>
              </a:rPr>
              <a:t>12:23</a:t>
            </a:r>
            <a:endParaRPr lang="en-GB" sz="2000" dirty="0">
              <a:solidFill>
                <a:prstClr val="black"/>
              </a:solidFill>
            </a:endParaRPr>
          </a:p>
        </p:txBody>
      </p:sp>
      <p:sp>
        <p:nvSpPr>
          <p:cNvPr id="4" name="Rectangle 3"/>
          <p:cNvSpPr/>
          <p:nvPr/>
        </p:nvSpPr>
        <p:spPr>
          <a:xfrm>
            <a:off x="775521" y="2868765"/>
            <a:ext cx="6096000" cy="1631216"/>
          </a:xfrm>
          <a:prstGeom prst="rect">
            <a:avLst/>
          </a:prstGeom>
        </p:spPr>
        <p:txBody>
          <a:bodyPr>
            <a:spAutoFit/>
          </a:bodyPr>
          <a:lstStyle/>
          <a:p>
            <a:r>
              <a:rPr lang="en-GB" sz="2000" dirty="0" smtClean="0">
                <a:solidFill>
                  <a:srgbClr val="000000"/>
                </a:solidFill>
                <a:latin typeface="system-ui"/>
              </a:rPr>
              <a:t>... our </a:t>
            </a:r>
            <a:r>
              <a:rPr lang="en-GB" sz="2000" dirty="0">
                <a:solidFill>
                  <a:srgbClr val="000000"/>
                </a:solidFill>
                <a:latin typeface="system-ui"/>
              </a:rPr>
              <a:t>fathers went down to Egypt, and we dwelt in Egypt a long time, and the Egyptians afflicted us and our fathers. When we cried out to </a:t>
            </a:r>
            <a:r>
              <a:rPr lang="en-GB" sz="2000" b="1" dirty="0">
                <a:solidFill>
                  <a:srgbClr val="000000"/>
                </a:solidFill>
                <a:latin typeface="system-ui"/>
              </a:rPr>
              <a:t>the </a:t>
            </a:r>
            <a:r>
              <a:rPr lang="en-GB" sz="2000" b="1" cap="small" dirty="0">
                <a:solidFill>
                  <a:srgbClr val="000000"/>
                </a:solidFill>
                <a:latin typeface="system-ui"/>
              </a:rPr>
              <a:t>Lord</a:t>
            </a:r>
            <a:r>
              <a:rPr lang="en-GB" sz="2000" b="1" dirty="0">
                <a:solidFill>
                  <a:srgbClr val="000000"/>
                </a:solidFill>
                <a:latin typeface="system-ui"/>
              </a:rPr>
              <a:t>, </a:t>
            </a:r>
            <a:r>
              <a:rPr lang="en-GB" sz="2000" dirty="0">
                <a:solidFill>
                  <a:srgbClr val="000000"/>
                </a:solidFill>
                <a:latin typeface="system-ui"/>
              </a:rPr>
              <a:t>He heard our voice and</a:t>
            </a:r>
            <a:r>
              <a:rPr lang="en-GB" sz="2000" b="1" dirty="0">
                <a:solidFill>
                  <a:srgbClr val="000000"/>
                </a:solidFill>
                <a:latin typeface="system-ui"/>
              </a:rPr>
              <a:t> sent the Angel </a:t>
            </a:r>
            <a:r>
              <a:rPr lang="en-GB" sz="2000" dirty="0">
                <a:solidFill>
                  <a:srgbClr val="000000"/>
                </a:solidFill>
                <a:latin typeface="system-ui"/>
              </a:rPr>
              <a:t>and brought us up out of Egypt. Num. 20:15-16</a:t>
            </a:r>
            <a:endParaRPr lang="en-GB" dirty="0"/>
          </a:p>
        </p:txBody>
      </p:sp>
    </p:spTree>
    <p:extLst>
      <p:ext uri="{BB962C8B-B14F-4D97-AF65-F5344CB8AC3E}">
        <p14:creationId xmlns:p14="http://schemas.microsoft.com/office/powerpoint/2010/main" val="1279518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26292" y="551935"/>
            <a:ext cx="4148893" cy="461665"/>
          </a:xfrm>
          <a:prstGeom prst="rect">
            <a:avLst/>
          </a:prstGeom>
          <a:noFill/>
        </p:spPr>
        <p:txBody>
          <a:bodyPr wrap="none" rtlCol="0">
            <a:spAutoFit/>
          </a:bodyPr>
          <a:lstStyle/>
          <a:p>
            <a:r>
              <a:rPr lang="en-GB" sz="2400" b="1" dirty="0" smtClean="0">
                <a:latin typeface="system-ui"/>
              </a:rPr>
              <a:t>Plundering the Oppressors</a:t>
            </a:r>
            <a:endParaRPr lang="en-GB" sz="2400" b="1" dirty="0">
              <a:latin typeface="system-ui"/>
            </a:endParaRPr>
          </a:p>
        </p:txBody>
      </p:sp>
      <p:sp>
        <p:nvSpPr>
          <p:cNvPr id="3" name="Rectangle 2"/>
          <p:cNvSpPr/>
          <p:nvPr/>
        </p:nvSpPr>
        <p:spPr>
          <a:xfrm>
            <a:off x="387178" y="3536030"/>
            <a:ext cx="6952736" cy="2862322"/>
          </a:xfrm>
          <a:prstGeom prst="rect">
            <a:avLst/>
          </a:prstGeom>
        </p:spPr>
        <p:txBody>
          <a:bodyPr wrap="square">
            <a:spAutoFit/>
          </a:bodyPr>
          <a:lstStyle/>
          <a:p>
            <a:pPr lvl="0"/>
            <a:r>
              <a:rPr lang="en-GB" sz="2000" dirty="0">
                <a:solidFill>
                  <a:srgbClr val="000000"/>
                </a:solidFill>
                <a:latin typeface="system-ui"/>
              </a:rPr>
              <a:t>Then King Ahasuerus said to Esther the queen and to Mordecai the Jew, “See, I have given Esther the house of </a:t>
            </a:r>
            <a:r>
              <a:rPr lang="en-GB" sz="2000" b="1" dirty="0">
                <a:solidFill>
                  <a:srgbClr val="000000"/>
                </a:solidFill>
                <a:latin typeface="system-ui"/>
              </a:rPr>
              <a:t>Haman</a:t>
            </a:r>
            <a:r>
              <a:rPr lang="en-GB" sz="2000" dirty="0">
                <a:solidFill>
                  <a:srgbClr val="000000"/>
                </a:solidFill>
                <a:latin typeface="system-ui"/>
              </a:rPr>
              <a:t>, and they have </a:t>
            </a:r>
            <a:r>
              <a:rPr lang="en-GB" sz="2000" b="1" dirty="0">
                <a:solidFill>
                  <a:srgbClr val="000000"/>
                </a:solidFill>
                <a:latin typeface="system-ui"/>
              </a:rPr>
              <a:t>hanged </a:t>
            </a:r>
            <a:r>
              <a:rPr lang="en-GB" sz="2000" dirty="0">
                <a:solidFill>
                  <a:srgbClr val="000000"/>
                </a:solidFill>
                <a:latin typeface="system-ui"/>
              </a:rPr>
              <a:t>him on the gallows,</a:t>
            </a:r>
            <a:r>
              <a:rPr lang="en-GB" sz="2000" b="1" dirty="0">
                <a:solidFill>
                  <a:srgbClr val="000000"/>
                </a:solidFill>
                <a:latin typeface="system-ui"/>
              </a:rPr>
              <a:t> because he laid his hand on the </a:t>
            </a:r>
            <a:r>
              <a:rPr lang="en-GB" sz="2000" b="1" dirty="0" smtClean="0">
                <a:solidFill>
                  <a:srgbClr val="000000"/>
                </a:solidFill>
                <a:latin typeface="system-ui"/>
              </a:rPr>
              <a:t>Jews</a:t>
            </a:r>
            <a:r>
              <a:rPr lang="en-GB" sz="2000" dirty="0" smtClean="0">
                <a:solidFill>
                  <a:srgbClr val="000000"/>
                </a:solidFill>
                <a:latin typeface="system-ui"/>
              </a:rPr>
              <a:t> ... </a:t>
            </a:r>
            <a:r>
              <a:rPr lang="en-GB" sz="2000" dirty="0">
                <a:solidFill>
                  <a:srgbClr val="000000"/>
                </a:solidFill>
                <a:latin typeface="system-ui"/>
              </a:rPr>
              <a:t>the king granted the Jews who were in every city to gather themselves together, and to defend their life, to destroy, to kill, and to cause to perish, all the power of the people and province that would assault them, their little ones and women, and to </a:t>
            </a:r>
            <a:r>
              <a:rPr lang="en-GB" sz="2000" b="1" dirty="0">
                <a:solidFill>
                  <a:srgbClr val="000000"/>
                </a:solidFill>
                <a:latin typeface="system-ui"/>
              </a:rPr>
              <a:t>plunder their possessions</a:t>
            </a:r>
            <a:r>
              <a:rPr lang="en-GB" sz="2000" dirty="0">
                <a:solidFill>
                  <a:srgbClr val="000000"/>
                </a:solidFill>
                <a:latin typeface="system-ui"/>
              </a:rPr>
              <a:t> Esther </a:t>
            </a:r>
            <a:r>
              <a:rPr lang="en-GB" sz="2000" dirty="0" smtClean="0">
                <a:solidFill>
                  <a:srgbClr val="000000"/>
                </a:solidFill>
                <a:latin typeface="system-ui"/>
              </a:rPr>
              <a:t>8:7, 11.</a:t>
            </a:r>
            <a:endParaRPr lang="en-GB" sz="2000" dirty="0">
              <a:solidFill>
                <a:prstClr val="black"/>
              </a:solidFill>
            </a:endParaRPr>
          </a:p>
        </p:txBody>
      </p:sp>
      <p:sp>
        <p:nvSpPr>
          <p:cNvPr id="4" name="Rectangle 3"/>
          <p:cNvSpPr/>
          <p:nvPr/>
        </p:nvSpPr>
        <p:spPr>
          <a:xfrm>
            <a:off x="387178" y="1305319"/>
            <a:ext cx="6096000" cy="1938992"/>
          </a:xfrm>
          <a:prstGeom prst="rect">
            <a:avLst/>
          </a:prstGeom>
        </p:spPr>
        <p:txBody>
          <a:bodyPr>
            <a:spAutoFit/>
          </a:bodyPr>
          <a:lstStyle/>
          <a:p>
            <a:r>
              <a:rPr lang="en-GB" sz="2000" b="1" dirty="0">
                <a:solidFill>
                  <a:srgbClr val="000000"/>
                </a:solidFill>
                <a:latin typeface="system-ui"/>
              </a:rPr>
              <a:t>The children of Israel </a:t>
            </a:r>
            <a:r>
              <a:rPr lang="en-GB" sz="2000" dirty="0">
                <a:solidFill>
                  <a:srgbClr val="000000"/>
                </a:solidFill>
                <a:latin typeface="system-ui"/>
              </a:rPr>
              <a:t>did according to the word of Moses; and they asked of the Egyptians jewels of silver, and jewels of gold, and clothing. </a:t>
            </a:r>
            <a:r>
              <a:rPr lang="en-GB" sz="2000" dirty="0" smtClean="0">
                <a:solidFill>
                  <a:srgbClr val="000000"/>
                </a:solidFill>
                <a:latin typeface="system-ui"/>
              </a:rPr>
              <a:t>Yahweh </a:t>
            </a:r>
            <a:r>
              <a:rPr lang="en-GB" sz="2000" dirty="0">
                <a:solidFill>
                  <a:srgbClr val="000000"/>
                </a:solidFill>
                <a:latin typeface="system-ui"/>
              </a:rPr>
              <a:t>gave the people </a:t>
            </a:r>
            <a:r>
              <a:rPr lang="en-GB" sz="2000" dirty="0" smtClean="0">
                <a:solidFill>
                  <a:srgbClr val="000000"/>
                </a:solidFill>
                <a:latin typeface="system-ui"/>
              </a:rPr>
              <a:t>favour </a:t>
            </a:r>
            <a:r>
              <a:rPr lang="en-GB" sz="2000" dirty="0">
                <a:solidFill>
                  <a:srgbClr val="000000"/>
                </a:solidFill>
                <a:latin typeface="system-ui"/>
              </a:rPr>
              <a:t>in the sight of the Egyptians, so that they let them have what they asked. </a:t>
            </a:r>
            <a:r>
              <a:rPr lang="en-GB" sz="2000" b="1" dirty="0">
                <a:solidFill>
                  <a:srgbClr val="000000"/>
                </a:solidFill>
                <a:latin typeface="system-ui"/>
              </a:rPr>
              <a:t>They plundered the Egyptians</a:t>
            </a:r>
            <a:r>
              <a:rPr lang="en-GB" sz="2000" dirty="0" smtClean="0">
                <a:solidFill>
                  <a:srgbClr val="000000"/>
                </a:solidFill>
                <a:latin typeface="system-ui"/>
              </a:rPr>
              <a:t>. Exodus 12:35-36</a:t>
            </a:r>
            <a:endParaRPr lang="en-GB" sz="2000" dirty="0"/>
          </a:p>
        </p:txBody>
      </p:sp>
    </p:spTree>
    <p:extLst>
      <p:ext uri="{BB962C8B-B14F-4D97-AF65-F5344CB8AC3E}">
        <p14:creationId xmlns:p14="http://schemas.microsoft.com/office/powerpoint/2010/main" val="2717702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4450" y="2160899"/>
            <a:ext cx="8048368" cy="2554545"/>
          </a:xfrm>
          <a:prstGeom prst="rect">
            <a:avLst/>
          </a:prstGeom>
        </p:spPr>
        <p:txBody>
          <a:bodyPr wrap="square">
            <a:spAutoFit/>
          </a:bodyPr>
          <a:lstStyle/>
          <a:p>
            <a:r>
              <a:rPr lang="en-GB" sz="2000" dirty="0">
                <a:solidFill>
                  <a:srgbClr val="000000"/>
                </a:solidFill>
                <a:latin typeface="system-ui"/>
              </a:rPr>
              <a:t>“</a:t>
            </a:r>
            <a:r>
              <a:rPr lang="en-GB" sz="2000" b="1" dirty="0">
                <a:solidFill>
                  <a:srgbClr val="000000"/>
                </a:solidFill>
                <a:latin typeface="system-ui"/>
              </a:rPr>
              <a:t>Foreigners will build up your </a:t>
            </a:r>
            <a:r>
              <a:rPr lang="en-GB" sz="2000" b="1" dirty="0" smtClean="0">
                <a:solidFill>
                  <a:srgbClr val="000000"/>
                </a:solidFill>
                <a:latin typeface="system-ui"/>
              </a:rPr>
              <a:t>walls,</a:t>
            </a:r>
            <a:r>
              <a:rPr lang="en-GB" sz="2000" b="1" dirty="0" smtClean="0">
                <a:latin typeface="system-ui"/>
              </a:rPr>
              <a:t> </a:t>
            </a:r>
            <a:r>
              <a:rPr lang="en-GB" sz="2000" b="1" dirty="0" smtClean="0">
                <a:solidFill>
                  <a:srgbClr val="000000"/>
                </a:solidFill>
                <a:latin typeface="system-ui"/>
              </a:rPr>
              <a:t>and </a:t>
            </a:r>
            <a:r>
              <a:rPr lang="en-GB" sz="2000" b="1" dirty="0">
                <a:solidFill>
                  <a:srgbClr val="000000"/>
                </a:solidFill>
                <a:latin typeface="system-ui"/>
              </a:rPr>
              <a:t>their kings will </a:t>
            </a:r>
            <a:endParaRPr lang="en-GB" sz="2000" b="1" dirty="0" smtClean="0">
              <a:solidFill>
                <a:srgbClr val="000000"/>
              </a:solidFill>
              <a:latin typeface="system-ui"/>
            </a:endParaRPr>
          </a:p>
          <a:p>
            <a:r>
              <a:rPr lang="en-GB" sz="2000" b="1" dirty="0" smtClean="0">
                <a:solidFill>
                  <a:srgbClr val="000000"/>
                </a:solidFill>
                <a:latin typeface="system-ui"/>
              </a:rPr>
              <a:t>serve </a:t>
            </a:r>
            <a:r>
              <a:rPr lang="en-GB" sz="2000" b="1" dirty="0" smtClean="0">
                <a:solidFill>
                  <a:srgbClr val="000000"/>
                </a:solidFill>
                <a:latin typeface="system-ui"/>
              </a:rPr>
              <a:t>you: for </a:t>
            </a:r>
            <a:r>
              <a:rPr lang="en-GB" sz="2000" b="1" dirty="0">
                <a:solidFill>
                  <a:srgbClr val="000000"/>
                </a:solidFill>
                <a:latin typeface="system-ui"/>
              </a:rPr>
              <a:t>in my wrath I struck you</a:t>
            </a:r>
            <a:r>
              <a:rPr lang="en-GB" sz="2000" b="1" dirty="0" smtClean="0">
                <a:solidFill>
                  <a:srgbClr val="000000"/>
                </a:solidFill>
                <a:latin typeface="system-ui"/>
              </a:rPr>
              <a:t>,</a:t>
            </a:r>
            <a:r>
              <a:rPr lang="en-GB" sz="2000" b="1" dirty="0" smtClean="0">
                <a:latin typeface="system-ui"/>
              </a:rPr>
              <a:t> </a:t>
            </a:r>
            <a:r>
              <a:rPr lang="en-GB" sz="2000" b="1" dirty="0" smtClean="0">
                <a:solidFill>
                  <a:srgbClr val="000000"/>
                </a:solidFill>
                <a:latin typeface="system-ui"/>
              </a:rPr>
              <a:t>but </a:t>
            </a:r>
            <a:r>
              <a:rPr lang="en-GB" sz="2000" b="1" dirty="0">
                <a:solidFill>
                  <a:srgbClr val="000000"/>
                </a:solidFill>
                <a:latin typeface="system-ui"/>
              </a:rPr>
              <a:t>in my </a:t>
            </a:r>
            <a:r>
              <a:rPr lang="en-GB" sz="2000" b="1" dirty="0" smtClean="0">
                <a:solidFill>
                  <a:srgbClr val="000000"/>
                </a:solidFill>
                <a:latin typeface="system-ui"/>
              </a:rPr>
              <a:t>favour </a:t>
            </a:r>
            <a:endParaRPr lang="en-GB" sz="2000" b="1" dirty="0" smtClean="0">
              <a:solidFill>
                <a:srgbClr val="000000"/>
              </a:solidFill>
              <a:latin typeface="system-ui"/>
            </a:endParaRPr>
          </a:p>
          <a:p>
            <a:r>
              <a:rPr lang="en-GB" sz="2000" b="1" dirty="0" smtClean="0">
                <a:solidFill>
                  <a:srgbClr val="000000"/>
                </a:solidFill>
                <a:latin typeface="system-ui"/>
              </a:rPr>
              <a:t>I </a:t>
            </a:r>
            <a:r>
              <a:rPr lang="en-GB" sz="2000" b="1" dirty="0">
                <a:solidFill>
                  <a:srgbClr val="000000"/>
                </a:solidFill>
                <a:latin typeface="system-ui"/>
              </a:rPr>
              <a:t>have had mercy on you</a:t>
            </a:r>
            <a:r>
              <a:rPr lang="en-GB" sz="2000" dirty="0">
                <a:solidFill>
                  <a:srgbClr val="000000"/>
                </a:solidFill>
                <a:latin typeface="system-ui"/>
              </a:rPr>
              <a:t>.</a:t>
            </a:r>
            <a:r>
              <a:rPr lang="en-GB" sz="2000" dirty="0">
                <a:latin typeface="system-ui"/>
              </a:rPr>
              <a:t/>
            </a:r>
            <a:br>
              <a:rPr lang="en-GB" sz="2000" dirty="0">
                <a:latin typeface="system-ui"/>
              </a:rPr>
            </a:br>
            <a:r>
              <a:rPr lang="en-GB" sz="2000" dirty="0" smtClean="0">
                <a:solidFill>
                  <a:srgbClr val="000000"/>
                </a:solidFill>
                <a:latin typeface="system-ui"/>
              </a:rPr>
              <a:t>Your </a:t>
            </a:r>
            <a:r>
              <a:rPr lang="en-GB" sz="2000" dirty="0">
                <a:solidFill>
                  <a:srgbClr val="000000"/>
                </a:solidFill>
                <a:latin typeface="system-ui"/>
              </a:rPr>
              <a:t>gates also shall be open continually; they shall not be </a:t>
            </a:r>
            <a:endParaRPr lang="en-GB" sz="2000" dirty="0" smtClean="0">
              <a:solidFill>
                <a:srgbClr val="000000"/>
              </a:solidFill>
              <a:latin typeface="system-ui"/>
            </a:endParaRPr>
          </a:p>
          <a:p>
            <a:r>
              <a:rPr lang="en-GB" sz="2000" dirty="0" smtClean="0">
                <a:solidFill>
                  <a:srgbClr val="000000"/>
                </a:solidFill>
                <a:latin typeface="system-ui"/>
              </a:rPr>
              <a:t>shut </a:t>
            </a:r>
            <a:r>
              <a:rPr lang="en-GB" sz="2000" dirty="0">
                <a:solidFill>
                  <a:srgbClr val="000000"/>
                </a:solidFill>
                <a:latin typeface="system-ui"/>
              </a:rPr>
              <a:t>day nor night, </a:t>
            </a:r>
            <a:r>
              <a:rPr lang="en-GB" sz="2000" b="1" dirty="0">
                <a:solidFill>
                  <a:srgbClr val="000000"/>
                </a:solidFill>
                <a:latin typeface="system-ui"/>
              </a:rPr>
              <a:t>that men may bring to you the wealth of the nations, and their kings led captive</a:t>
            </a:r>
            <a:r>
              <a:rPr lang="en-GB" sz="2000" dirty="0">
                <a:solidFill>
                  <a:srgbClr val="000000"/>
                </a:solidFill>
                <a:latin typeface="system-ui"/>
              </a:rPr>
              <a:t>.</a:t>
            </a:r>
            <a:r>
              <a:rPr lang="en-GB" sz="2000" dirty="0">
                <a:latin typeface="system-ui"/>
              </a:rPr>
              <a:t/>
            </a:r>
            <a:br>
              <a:rPr lang="en-GB" sz="2000" dirty="0">
                <a:latin typeface="system-ui"/>
              </a:rPr>
            </a:br>
            <a:r>
              <a:rPr lang="en-GB" sz="2000" dirty="0" smtClean="0">
                <a:solidFill>
                  <a:srgbClr val="000000"/>
                </a:solidFill>
                <a:latin typeface="system-ui"/>
              </a:rPr>
              <a:t>For </a:t>
            </a:r>
            <a:r>
              <a:rPr lang="en-GB" sz="2000" dirty="0">
                <a:solidFill>
                  <a:srgbClr val="000000"/>
                </a:solidFill>
                <a:latin typeface="system-ui"/>
              </a:rPr>
              <a:t>that nation and kingdom that will not serve you shall perish; yes, those nations shall be utterly wasted</a:t>
            </a:r>
            <a:r>
              <a:rPr lang="en-GB" sz="2000" dirty="0" smtClean="0">
                <a:solidFill>
                  <a:srgbClr val="000000"/>
                </a:solidFill>
                <a:latin typeface="system-ui"/>
              </a:rPr>
              <a:t>. Isaiah 60:10-12</a:t>
            </a:r>
            <a:endParaRPr lang="en-GB" sz="2000" dirty="0">
              <a:latin typeface="system-ui"/>
            </a:endParaRPr>
          </a:p>
        </p:txBody>
      </p:sp>
      <p:sp>
        <p:nvSpPr>
          <p:cNvPr id="7" name="TextBox 6"/>
          <p:cNvSpPr txBox="1"/>
          <p:nvPr/>
        </p:nvSpPr>
        <p:spPr>
          <a:xfrm>
            <a:off x="976068" y="659667"/>
            <a:ext cx="5255741" cy="461665"/>
          </a:xfrm>
          <a:prstGeom prst="rect">
            <a:avLst/>
          </a:prstGeom>
          <a:noFill/>
        </p:spPr>
        <p:txBody>
          <a:bodyPr wrap="square" rtlCol="0">
            <a:spAutoFit/>
          </a:bodyPr>
          <a:lstStyle/>
          <a:p>
            <a:r>
              <a:rPr lang="en-GB" sz="2400" b="1" dirty="0" smtClean="0">
                <a:latin typeface="system-ui"/>
              </a:rPr>
              <a:t>A prophecy that still waits its time </a:t>
            </a:r>
            <a:endParaRPr lang="en-GB" sz="2400" b="1" dirty="0">
              <a:latin typeface="system-ui"/>
            </a:endParaRPr>
          </a:p>
        </p:txBody>
      </p:sp>
    </p:spTree>
    <p:extLst>
      <p:ext uri="{BB962C8B-B14F-4D97-AF65-F5344CB8AC3E}">
        <p14:creationId xmlns:p14="http://schemas.microsoft.com/office/powerpoint/2010/main" val="725978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330" y="886545"/>
            <a:ext cx="7241060" cy="1323439"/>
          </a:xfrm>
          <a:prstGeom prst="rect">
            <a:avLst/>
          </a:prstGeom>
        </p:spPr>
        <p:txBody>
          <a:bodyPr wrap="square">
            <a:spAutoFit/>
          </a:bodyPr>
          <a:lstStyle/>
          <a:p>
            <a:r>
              <a:rPr lang="en-GB" sz="2000" dirty="0">
                <a:solidFill>
                  <a:srgbClr val="000000"/>
                </a:solidFill>
                <a:latin typeface="system-ui"/>
              </a:rPr>
              <a:t>For the </a:t>
            </a:r>
            <a:r>
              <a:rPr lang="en-GB" sz="1600" dirty="0">
                <a:solidFill>
                  <a:srgbClr val="000000"/>
                </a:solidFill>
                <a:latin typeface="system-ui"/>
              </a:rPr>
              <a:t>LORD</a:t>
            </a:r>
            <a:r>
              <a:rPr lang="en-GB" sz="2000" dirty="0">
                <a:solidFill>
                  <a:srgbClr val="000000"/>
                </a:solidFill>
                <a:latin typeface="system-ui"/>
              </a:rPr>
              <a:t> of Hosts says: ‘For glory he has sent </a:t>
            </a:r>
            <a:r>
              <a:rPr lang="en-GB" sz="2000" b="1" dirty="0">
                <a:solidFill>
                  <a:srgbClr val="000000"/>
                </a:solidFill>
                <a:latin typeface="system-ui"/>
              </a:rPr>
              <a:t>Me</a:t>
            </a:r>
            <a:r>
              <a:rPr lang="en-GB" sz="2000" dirty="0">
                <a:solidFill>
                  <a:srgbClr val="000000"/>
                </a:solidFill>
                <a:latin typeface="system-ui"/>
              </a:rPr>
              <a:t> </a:t>
            </a:r>
          </a:p>
          <a:p>
            <a:r>
              <a:rPr lang="en-GB" sz="2000" dirty="0">
                <a:solidFill>
                  <a:srgbClr val="000000"/>
                </a:solidFill>
                <a:latin typeface="system-ui"/>
              </a:rPr>
              <a:t>to the nations which plundered you; for </a:t>
            </a:r>
            <a:r>
              <a:rPr lang="en-GB" sz="2000" b="1" dirty="0">
                <a:solidFill>
                  <a:srgbClr val="000000"/>
                </a:solidFill>
                <a:latin typeface="system-ui"/>
              </a:rPr>
              <a:t>he who touches </a:t>
            </a:r>
          </a:p>
          <a:p>
            <a:r>
              <a:rPr lang="en-GB" sz="2000" b="1" dirty="0">
                <a:solidFill>
                  <a:srgbClr val="000000"/>
                </a:solidFill>
                <a:latin typeface="system-ui"/>
              </a:rPr>
              <a:t>you touches the apple of his eye.</a:t>
            </a:r>
            <a:r>
              <a:rPr lang="en-GB" sz="2000" dirty="0">
                <a:solidFill>
                  <a:srgbClr val="000000"/>
                </a:solidFill>
                <a:latin typeface="system-ui"/>
              </a:rPr>
              <a:t> Zech. 2:8-9</a:t>
            </a:r>
            <a:endParaRPr lang="en-GB" sz="2000" dirty="0">
              <a:solidFill>
                <a:prstClr val="black"/>
              </a:solidFill>
            </a:endParaRPr>
          </a:p>
          <a:p>
            <a:endParaRPr lang="en-GB" sz="2000" dirty="0">
              <a:solidFill>
                <a:srgbClr val="000000"/>
              </a:solidFill>
              <a:latin typeface="system-ui"/>
            </a:endParaRPr>
          </a:p>
        </p:txBody>
      </p:sp>
      <p:sp>
        <p:nvSpPr>
          <p:cNvPr id="3" name="TextBox 2"/>
          <p:cNvSpPr txBox="1"/>
          <p:nvPr/>
        </p:nvSpPr>
        <p:spPr>
          <a:xfrm>
            <a:off x="618567" y="144527"/>
            <a:ext cx="5588196" cy="461665"/>
          </a:xfrm>
          <a:prstGeom prst="rect">
            <a:avLst/>
          </a:prstGeom>
          <a:noFill/>
        </p:spPr>
        <p:txBody>
          <a:bodyPr wrap="none" rtlCol="0">
            <a:spAutoFit/>
          </a:bodyPr>
          <a:lstStyle/>
          <a:p>
            <a:r>
              <a:rPr lang="en-GB" sz="2400" b="1" dirty="0" smtClean="0">
                <a:solidFill>
                  <a:prstClr val="black"/>
                </a:solidFill>
                <a:latin typeface="system-ui"/>
              </a:rPr>
              <a:t>God’s special relationship with Israel</a:t>
            </a:r>
            <a:endParaRPr lang="en-GB" sz="2400" b="1" dirty="0">
              <a:solidFill>
                <a:prstClr val="black"/>
              </a:solidFill>
              <a:latin typeface="system-ui"/>
            </a:endParaRPr>
          </a:p>
        </p:txBody>
      </p:sp>
      <p:sp>
        <p:nvSpPr>
          <p:cNvPr id="4" name="Rectangle 3"/>
          <p:cNvSpPr/>
          <p:nvPr/>
        </p:nvSpPr>
        <p:spPr>
          <a:xfrm>
            <a:off x="115330" y="2209984"/>
            <a:ext cx="8040130" cy="1538883"/>
          </a:xfrm>
          <a:prstGeom prst="rect">
            <a:avLst/>
          </a:prstGeom>
        </p:spPr>
        <p:txBody>
          <a:bodyPr wrap="square">
            <a:spAutoFit/>
          </a:bodyPr>
          <a:lstStyle/>
          <a:p>
            <a:r>
              <a:rPr lang="en-GB" dirty="0">
                <a:solidFill>
                  <a:srgbClr val="000000"/>
                </a:solidFill>
                <a:latin typeface="system-ui"/>
              </a:rPr>
              <a:t>He found him in a desert land,</a:t>
            </a:r>
            <a:r>
              <a:rPr lang="en-GB" dirty="0">
                <a:solidFill>
                  <a:prstClr val="black"/>
                </a:solidFill>
              </a:rPr>
              <a:t> </a:t>
            </a:r>
            <a:r>
              <a:rPr lang="en-GB" dirty="0">
                <a:solidFill>
                  <a:srgbClr val="000000"/>
                </a:solidFill>
                <a:latin typeface="system-ui"/>
              </a:rPr>
              <a:t>in the waste howling wilderness. </a:t>
            </a:r>
          </a:p>
          <a:p>
            <a:r>
              <a:rPr lang="en-GB" sz="2000" b="1" dirty="0">
                <a:solidFill>
                  <a:srgbClr val="000000"/>
                </a:solidFill>
                <a:latin typeface="system-ui"/>
              </a:rPr>
              <a:t>He surrounded him.</a:t>
            </a:r>
            <a:r>
              <a:rPr lang="en-GB" sz="2000" b="1" dirty="0">
                <a:solidFill>
                  <a:prstClr val="black"/>
                </a:solidFill>
              </a:rPr>
              <a:t> </a:t>
            </a:r>
            <a:r>
              <a:rPr lang="en-GB" sz="2000" b="1" dirty="0">
                <a:solidFill>
                  <a:srgbClr val="000000"/>
                </a:solidFill>
                <a:latin typeface="system-ui"/>
              </a:rPr>
              <a:t>He cared for him.</a:t>
            </a:r>
            <a:r>
              <a:rPr lang="en-GB" sz="2000" b="1" dirty="0">
                <a:solidFill>
                  <a:prstClr val="black"/>
                </a:solidFill>
              </a:rPr>
              <a:t> </a:t>
            </a:r>
            <a:r>
              <a:rPr lang="en-GB" sz="2000" b="1" dirty="0">
                <a:solidFill>
                  <a:srgbClr val="000000"/>
                </a:solidFill>
                <a:latin typeface="system-ui"/>
              </a:rPr>
              <a:t>He kept him as the </a:t>
            </a:r>
            <a:endParaRPr lang="en-GB" sz="2000" b="1" dirty="0" smtClean="0">
              <a:solidFill>
                <a:srgbClr val="000000"/>
              </a:solidFill>
              <a:latin typeface="system-ui"/>
            </a:endParaRPr>
          </a:p>
          <a:p>
            <a:r>
              <a:rPr lang="en-GB" sz="2000" b="1" dirty="0" smtClean="0">
                <a:solidFill>
                  <a:srgbClr val="000000"/>
                </a:solidFill>
                <a:latin typeface="system-ui"/>
              </a:rPr>
              <a:t>apple </a:t>
            </a:r>
            <a:r>
              <a:rPr lang="en-GB" sz="2000" b="1" dirty="0">
                <a:solidFill>
                  <a:srgbClr val="000000"/>
                </a:solidFill>
                <a:latin typeface="system-ui"/>
              </a:rPr>
              <a:t>of his eye. </a:t>
            </a:r>
            <a:r>
              <a:rPr lang="en-GB" dirty="0">
                <a:solidFill>
                  <a:srgbClr val="000000"/>
                </a:solidFill>
                <a:latin typeface="system-ui"/>
              </a:rPr>
              <a:t>As an eagle that stirs up her nest,</a:t>
            </a:r>
            <a:r>
              <a:rPr lang="en-GB" dirty="0">
                <a:solidFill>
                  <a:prstClr val="black"/>
                </a:solidFill>
              </a:rPr>
              <a:t> </a:t>
            </a:r>
            <a:r>
              <a:rPr lang="en-GB" dirty="0">
                <a:solidFill>
                  <a:srgbClr val="000000"/>
                </a:solidFill>
                <a:latin typeface="system-ui"/>
              </a:rPr>
              <a:t>that flutters </a:t>
            </a:r>
            <a:endParaRPr lang="en-GB" dirty="0" smtClean="0">
              <a:solidFill>
                <a:srgbClr val="000000"/>
              </a:solidFill>
              <a:latin typeface="system-ui"/>
            </a:endParaRPr>
          </a:p>
          <a:p>
            <a:r>
              <a:rPr lang="en-GB" dirty="0" smtClean="0">
                <a:solidFill>
                  <a:srgbClr val="000000"/>
                </a:solidFill>
                <a:latin typeface="system-ui"/>
              </a:rPr>
              <a:t>over </a:t>
            </a:r>
            <a:r>
              <a:rPr lang="en-GB" dirty="0">
                <a:solidFill>
                  <a:srgbClr val="000000"/>
                </a:solidFill>
                <a:latin typeface="system-ui"/>
              </a:rPr>
              <a:t>her young, he spread abroad his wings,</a:t>
            </a:r>
            <a:r>
              <a:rPr lang="en-GB" dirty="0">
                <a:solidFill>
                  <a:prstClr val="black"/>
                </a:solidFill>
              </a:rPr>
              <a:t> </a:t>
            </a:r>
            <a:r>
              <a:rPr lang="en-GB" dirty="0">
                <a:solidFill>
                  <a:srgbClr val="000000"/>
                </a:solidFill>
                <a:latin typeface="system-ui"/>
              </a:rPr>
              <a:t>he took them,</a:t>
            </a:r>
            <a:r>
              <a:rPr lang="en-GB" dirty="0">
                <a:solidFill>
                  <a:prstClr val="black"/>
                </a:solidFill>
              </a:rPr>
              <a:t> </a:t>
            </a:r>
            <a:r>
              <a:rPr lang="en-GB" dirty="0">
                <a:solidFill>
                  <a:srgbClr val="000000"/>
                </a:solidFill>
                <a:latin typeface="system-ui"/>
              </a:rPr>
              <a:t>he bore </a:t>
            </a:r>
            <a:endParaRPr lang="en-GB" dirty="0" smtClean="0">
              <a:solidFill>
                <a:srgbClr val="000000"/>
              </a:solidFill>
              <a:latin typeface="system-ui"/>
            </a:endParaRPr>
          </a:p>
          <a:p>
            <a:r>
              <a:rPr lang="en-GB" dirty="0" smtClean="0">
                <a:solidFill>
                  <a:srgbClr val="000000"/>
                </a:solidFill>
                <a:latin typeface="system-ui"/>
              </a:rPr>
              <a:t>them </a:t>
            </a:r>
            <a:r>
              <a:rPr lang="en-GB" dirty="0">
                <a:solidFill>
                  <a:srgbClr val="000000"/>
                </a:solidFill>
                <a:latin typeface="system-ui"/>
              </a:rPr>
              <a:t>on his feathers. </a:t>
            </a:r>
            <a:r>
              <a:rPr lang="en-GB" dirty="0" smtClean="0">
                <a:solidFill>
                  <a:srgbClr val="000000"/>
                </a:solidFill>
                <a:latin typeface="system-ui"/>
              </a:rPr>
              <a:t>Deut</a:t>
            </a:r>
            <a:r>
              <a:rPr lang="en-GB" dirty="0">
                <a:solidFill>
                  <a:srgbClr val="000000"/>
                </a:solidFill>
                <a:latin typeface="system-ui"/>
              </a:rPr>
              <a:t>. 32:10-11</a:t>
            </a:r>
            <a:endParaRPr lang="en-GB" dirty="0">
              <a:solidFill>
                <a:prstClr val="black"/>
              </a:solidFill>
            </a:endParaRPr>
          </a:p>
        </p:txBody>
      </p:sp>
      <p:sp>
        <p:nvSpPr>
          <p:cNvPr id="5" name="Rectangle 4"/>
          <p:cNvSpPr/>
          <p:nvPr/>
        </p:nvSpPr>
        <p:spPr>
          <a:xfrm>
            <a:off x="177113" y="3878685"/>
            <a:ext cx="7916563" cy="1015663"/>
          </a:xfrm>
          <a:prstGeom prst="rect">
            <a:avLst/>
          </a:prstGeom>
        </p:spPr>
        <p:txBody>
          <a:bodyPr wrap="square">
            <a:spAutoFit/>
          </a:bodyPr>
          <a:lstStyle/>
          <a:p>
            <a:r>
              <a:rPr lang="en-GB" sz="2000" dirty="0">
                <a:solidFill>
                  <a:srgbClr val="000000"/>
                </a:solidFill>
                <a:latin typeface="system-ui"/>
              </a:rPr>
              <a:t>In all their affliction he was afflicted,</a:t>
            </a:r>
            <a:r>
              <a:rPr lang="en-GB" sz="2000" dirty="0">
                <a:solidFill>
                  <a:prstClr val="black"/>
                </a:solidFill>
                <a:latin typeface="system-ui"/>
              </a:rPr>
              <a:t> </a:t>
            </a:r>
            <a:r>
              <a:rPr lang="en-GB" sz="2000" dirty="0">
                <a:solidFill>
                  <a:srgbClr val="000000"/>
                </a:solidFill>
                <a:latin typeface="system-ui"/>
              </a:rPr>
              <a:t>and </a:t>
            </a:r>
            <a:r>
              <a:rPr lang="en-GB" sz="2000" b="1" dirty="0">
                <a:solidFill>
                  <a:srgbClr val="000000"/>
                </a:solidFill>
                <a:latin typeface="system-ui"/>
              </a:rPr>
              <a:t>the Angel of his Presence saved them</a:t>
            </a:r>
            <a:r>
              <a:rPr lang="en-GB" sz="2000" dirty="0">
                <a:solidFill>
                  <a:srgbClr val="000000"/>
                </a:solidFill>
                <a:latin typeface="system-ui"/>
              </a:rPr>
              <a:t>.</a:t>
            </a:r>
            <a:r>
              <a:rPr lang="en-GB" sz="2000" dirty="0">
                <a:solidFill>
                  <a:prstClr val="black"/>
                </a:solidFill>
                <a:latin typeface="system-ui"/>
              </a:rPr>
              <a:t> </a:t>
            </a:r>
            <a:r>
              <a:rPr lang="en-GB" sz="2000" dirty="0">
                <a:solidFill>
                  <a:srgbClr val="000000"/>
                </a:solidFill>
                <a:latin typeface="system-ui"/>
              </a:rPr>
              <a:t>In his love and in his pity he redeemed them.</a:t>
            </a:r>
            <a:r>
              <a:rPr lang="en-GB" sz="2000" dirty="0">
                <a:solidFill>
                  <a:prstClr val="black"/>
                </a:solidFill>
                <a:latin typeface="system-ui"/>
              </a:rPr>
              <a:t> </a:t>
            </a:r>
            <a:r>
              <a:rPr lang="en-GB" sz="2000" dirty="0">
                <a:solidFill>
                  <a:srgbClr val="000000"/>
                </a:solidFill>
                <a:latin typeface="system-ui"/>
              </a:rPr>
              <a:t>He bore them, and carried them all the days of old. Isaiah 63:9</a:t>
            </a:r>
            <a:endParaRPr lang="en-GB" sz="2000" dirty="0">
              <a:solidFill>
                <a:prstClr val="black"/>
              </a:solidFill>
              <a:latin typeface="system-ui"/>
            </a:endParaRPr>
          </a:p>
        </p:txBody>
      </p:sp>
      <p:sp>
        <p:nvSpPr>
          <p:cNvPr id="9" name="Rectangle 8"/>
          <p:cNvSpPr/>
          <p:nvPr/>
        </p:nvSpPr>
        <p:spPr>
          <a:xfrm>
            <a:off x="255080" y="5119267"/>
            <a:ext cx="8534401" cy="1015663"/>
          </a:xfrm>
          <a:prstGeom prst="rect">
            <a:avLst/>
          </a:prstGeom>
        </p:spPr>
        <p:txBody>
          <a:bodyPr wrap="square">
            <a:spAutoFit/>
          </a:bodyPr>
          <a:lstStyle/>
          <a:p>
            <a:r>
              <a:rPr lang="en-GB" sz="2000" b="1" dirty="0">
                <a:solidFill>
                  <a:srgbClr val="000000"/>
                </a:solidFill>
                <a:latin typeface="system-ui"/>
              </a:rPr>
              <a:t>Keep me as the apple of your eye</a:t>
            </a:r>
            <a:r>
              <a:rPr lang="en-GB" sz="2000" dirty="0">
                <a:solidFill>
                  <a:srgbClr val="000000"/>
                </a:solidFill>
                <a:latin typeface="system-ui"/>
              </a:rPr>
              <a:t>.</a:t>
            </a:r>
            <a:r>
              <a:rPr lang="en-GB" sz="2000" dirty="0">
                <a:solidFill>
                  <a:prstClr val="black"/>
                </a:solidFill>
                <a:latin typeface="system-ui"/>
              </a:rPr>
              <a:t> </a:t>
            </a:r>
            <a:r>
              <a:rPr lang="en-GB" sz="2000" dirty="0">
                <a:solidFill>
                  <a:srgbClr val="000000"/>
                </a:solidFill>
                <a:latin typeface="system-ui"/>
              </a:rPr>
              <a:t>Hide me under the shadow of your wings,</a:t>
            </a:r>
            <a:r>
              <a:rPr lang="en-GB" sz="2000" b="1" baseline="30000" dirty="0">
                <a:solidFill>
                  <a:srgbClr val="000000"/>
                </a:solidFill>
                <a:latin typeface="system-ui"/>
              </a:rPr>
              <a:t> </a:t>
            </a:r>
            <a:r>
              <a:rPr lang="en-GB" sz="2000" dirty="0">
                <a:solidFill>
                  <a:srgbClr val="000000"/>
                </a:solidFill>
                <a:latin typeface="system-ui"/>
              </a:rPr>
              <a:t>from the wicked who oppress me, my deadly enemies, who surround me. Psalm 17:8-9</a:t>
            </a:r>
            <a:endParaRPr lang="en-GB" sz="2000" dirty="0">
              <a:solidFill>
                <a:prstClr val="black"/>
              </a:solidFill>
              <a:latin typeface="system-ui"/>
            </a:endParaRPr>
          </a:p>
        </p:txBody>
      </p:sp>
    </p:spTree>
    <p:extLst>
      <p:ext uri="{BB962C8B-B14F-4D97-AF65-F5344CB8AC3E}">
        <p14:creationId xmlns:p14="http://schemas.microsoft.com/office/powerpoint/2010/main" val="4052225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6249" y="535459"/>
            <a:ext cx="3414717" cy="461665"/>
          </a:xfrm>
          <a:prstGeom prst="rect">
            <a:avLst/>
          </a:prstGeom>
          <a:noFill/>
        </p:spPr>
        <p:txBody>
          <a:bodyPr wrap="none" rtlCol="0">
            <a:spAutoFit/>
          </a:bodyPr>
          <a:lstStyle/>
          <a:p>
            <a:r>
              <a:rPr lang="en-GB" sz="2400" b="1" dirty="0" smtClean="0">
                <a:latin typeface="system-ui"/>
              </a:rPr>
              <a:t>Why is Israel Special?</a:t>
            </a:r>
            <a:endParaRPr lang="en-GB" sz="2400" b="1" dirty="0">
              <a:latin typeface="system-ui"/>
            </a:endParaRPr>
          </a:p>
        </p:txBody>
      </p:sp>
      <p:sp>
        <p:nvSpPr>
          <p:cNvPr id="3" name="Rectangle 2"/>
          <p:cNvSpPr/>
          <p:nvPr/>
        </p:nvSpPr>
        <p:spPr>
          <a:xfrm>
            <a:off x="472327" y="1605810"/>
            <a:ext cx="6731778" cy="3477875"/>
          </a:xfrm>
          <a:prstGeom prst="rect">
            <a:avLst/>
          </a:prstGeom>
        </p:spPr>
        <p:txBody>
          <a:bodyPr wrap="square">
            <a:spAutoFit/>
          </a:bodyPr>
          <a:lstStyle/>
          <a:p>
            <a:r>
              <a:rPr lang="en-GB" sz="2000" dirty="0">
                <a:solidFill>
                  <a:srgbClr val="000000"/>
                </a:solidFill>
                <a:latin typeface="system-ui"/>
              </a:rPr>
              <a:t>For </a:t>
            </a:r>
            <a:r>
              <a:rPr lang="en-GB" sz="2000" b="1" dirty="0">
                <a:solidFill>
                  <a:srgbClr val="000000"/>
                </a:solidFill>
                <a:latin typeface="system-ui"/>
              </a:rPr>
              <a:t>you are a holy people to Yahweh your God</a:t>
            </a:r>
            <a:r>
              <a:rPr lang="en-GB" sz="2000" dirty="0">
                <a:solidFill>
                  <a:srgbClr val="000000"/>
                </a:solidFill>
                <a:latin typeface="system-ui"/>
              </a:rPr>
              <a:t>. Yahweh your God has chosen you to be a people for </a:t>
            </a:r>
            <a:r>
              <a:rPr lang="en-GB" sz="2000" b="1" dirty="0">
                <a:solidFill>
                  <a:srgbClr val="000000"/>
                </a:solidFill>
                <a:latin typeface="system-ui"/>
              </a:rPr>
              <a:t>his own possession, above all peoples who are on the face of the </a:t>
            </a:r>
            <a:r>
              <a:rPr lang="en-GB" sz="2000" b="1" dirty="0" smtClean="0">
                <a:solidFill>
                  <a:srgbClr val="000000"/>
                </a:solidFill>
                <a:latin typeface="system-ui"/>
              </a:rPr>
              <a:t>earth</a:t>
            </a:r>
            <a:r>
              <a:rPr lang="en-GB" sz="2000" dirty="0" smtClean="0">
                <a:solidFill>
                  <a:srgbClr val="000000"/>
                </a:solidFill>
                <a:latin typeface="system-ui"/>
              </a:rPr>
              <a:t>. Yahweh </a:t>
            </a:r>
            <a:r>
              <a:rPr lang="en-GB" sz="2000" dirty="0">
                <a:solidFill>
                  <a:srgbClr val="000000"/>
                </a:solidFill>
                <a:latin typeface="system-ui"/>
              </a:rPr>
              <a:t>didn’t set his love on you nor choose you, because you were more in number than any people; for you were the fewest of all peoples</a:t>
            </a:r>
            <a:r>
              <a:rPr lang="en-GB" sz="2000" dirty="0" smtClean="0">
                <a:solidFill>
                  <a:srgbClr val="000000"/>
                </a:solidFill>
                <a:latin typeface="system-ui"/>
              </a:rPr>
              <a:t>; but </a:t>
            </a:r>
            <a:r>
              <a:rPr lang="en-GB" sz="2000" b="1" dirty="0">
                <a:solidFill>
                  <a:srgbClr val="000000"/>
                </a:solidFill>
                <a:latin typeface="system-ui"/>
              </a:rPr>
              <a:t>because Yahweh loves you</a:t>
            </a:r>
            <a:r>
              <a:rPr lang="en-GB" sz="2000" dirty="0">
                <a:solidFill>
                  <a:srgbClr val="000000"/>
                </a:solidFill>
                <a:latin typeface="system-ui"/>
              </a:rPr>
              <a:t>, and because </a:t>
            </a:r>
            <a:r>
              <a:rPr lang="en-GB" sz="2000" b="1" dirty="0">
                <a:solidFill>
                  <a:srgbClr val="000000"/>
                </a:solidFill>
                <a:latin typeface="system-ui"/>
              </a:rPr>
              <a:t>he desires to keep the oath which he swore to your fathers</a:t>
            </a:r>
            <a:r>
              <a:rPr lang="en-GB" sz="2000" dirty="0">
                <a:solidFill>
                  <a:srgbClr val="000000"/>
                </a:solidFill>
                <a:latin typeface="system-ui"/>
              </a:rPr>
              <a:t>, Yahweh has brought you out with a mighty hand and redeemed you out of the house of bondage, from the hand of Pharaoh king of Egypt</a:t>
            </a:r>
            <a:r>
              <a:rPr lang="en-GB" sz="2000" dirty="0" smtClean="0">
                <a:solidFill>
                  <a:srgbClr val="000000"/>
                </a:solidFill>
                <a:latin typeface="system-ui"/>
              </a:rPr>
              <a:t>. Deut. 7:6-8</a:t>
            </a:r>
            <a:endParaRPr lang="en-GB" sz="2000" dirty="0"/>
          </a:p>
        </p:txBody>
      </p:sp>
    </p:spTree>
    <p:extLst>
      <p:ext uri="{BB962C8B-B14F-4D97-AF65-F5344CB8AC3E}">
        <p14:creationId xmlns:p14="http://schemas.microsoft.com/office/powerpoint/2010/main" val="212065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8899" y="3431591"/>
            <a:ext cx="6096000" cy="3170099"/>
          </a:xfrm>
          <a:prstGeom prst="rect">
            <a:avLst/>
          </a:prstGeom>
        </p:spPr>
        <p:txBody>
          <a:bodyPr>
            <a:spAutoFit/>
          </a:bodyPr>
          <a:lstStyle/>
          <a:p>
            <a:r>
              <a:rPr lang="en-GB" sz="2000" dirty="0">
                <a:solidFill>
                  <a:srgbClr val="000000"/>
                </a:solidFill>
                <a:latin typeface="system-ui"/>
              </a:rPr>
              <a:t>For </a:t>
            </a:r>
            <a:r>
              <a:rPr lang="en-GB" sz="2000" b="1" dirty="0">
                <a:solidFill>
                  <a:srgbClr val="000000"/>
                </a:solidFill>
                <a:latin typeface="system-ui"/>
              </a:rPr>
              <a:t>the children of Israel </a:t>
            </a:r>
            <a:r>
              <a:rPr lang="en-GB" sz="2000" dirty="0">
                <a:solidFill>
                  <a:srgbClr val="000000"/>
                </a:solidFill>
                <a:latin typeface="system-ui"/>
              </a:rPr>
              <a:t>shall live </a:t>
            </a:r>
            <a:r>
              <a:rPr lang="en-GB" sz="2000" b="1" dirty="0">
                <a:solidFill>
                  <a:srgbClr val="000000"/>
                </a:solidFill>
                <a:latin typeface="system-ui"/>
              </a:rPr>
              <a:t>many days without king</a:t>
            </a:r>
            <a:r>
              <a:rPr lang="en-GB" sz="2000" dirty="0">
                <a:solidFill>
                  <a:srgbClr val="000000"/>
                </a:solidFill>
                <a:latin typeface="system-ui"/>
              </a:rPr>
              <a:t>, and </a:t>
            </a:r>
            <a:r>
              <a:rPr lang="en-GB" sz="2000" b="1" dirty="0">
                <a:solidFill>
                  <a:srgbClr val="000000"/>
                </a:solidFill>
                <a:latin typeface="system-ui"/>
              </a:rPr>
              <a:t>without prince</a:t>
            </a:r>
            <a:r>
              <a:rPr lang="en-GB" sz="2000" dirty="0">
                <a:solidFill>
                  <a:srgbClr val="000000"/>
                </a:solidFill>
                <a:latin typeface="system-ui"/>
              </a:rPr>
              <a:t>, and </a:t>
            </a:r>
            <a:r>
              <a:rPr lang="en-GB" sz="2000" b="1" dirty="0">
                <a:solidFill>
                  <a:srgbClr val="000000"/>
                </a:solidFill>
                <a:latin typeface="system-ui"/>
              </a:rPr>
              <a:t>without sacrifice</a:t>
            </a:r>
            <a:r>
              <a:rPr lang="en-GB" sz="2000" dirty="0">
                <a:solidFill>
                  <a:srgbClr val="000000"/>
                </a:solidFill>
                <a:latin typeface="system-ui"/>
              </a:rPr>
              <a:t>, and </a:t>
            </a:r>
            <a:r>
              <a:rPr lang="en-GB" sz="2000" b="1" dirty="0">
                <a:solidFill>
                  <a:srgbClr val="000000"/>
                </a:solidFill>
                <a:latin typeface="system-ui"/>
              </a:rPr>
              <a:t>without sacred stone</a:t>
            </a:r>
            <a:r>
              <a:rPr lang="en-GB" sz="2000" dirty="0">
                <a:solidFill>
                  <a:srgbClr val="000000"/>
                </a:solidFill>
                <a:latin typeface="system-ui"/>
              </a:rPr>
              <a:t>, and </a:t>
            </a:r>
            <a:r>
              <a:rPr lang="en-GB" sz="2000" b="1" dirty="0">
                <a:solidFill>
                  <a:srgbClr val="000000"/>
                </a:solidFill>
                <a:latin typeface="system-ui"/>
              </a:rPr>
              <a:t>without ephod or idols</a:t>
            </a:r>
            <a:r>
              <a:rPr lang="en-GB" sz="2000" dirty="0">
                <a:solidFill>
                  <a:srgbClr val="000000"/>
                </a:solidFill>
                <a:latin typeface="system-ui"/>
              </a:rPr>
              <a:t>. </a:t>
            </a:r>
            <a:r>
              <a:rPr lang="en-GB" sz="2000" b="1" baseline="30000" dirty="0">
                <a:solidFill>
                  <a:srgbClr val="000000"/>
                </a:solidFill>
                <a:latin typeface="system-ui"/>
              </a:rPr>
              <a:t> </a:t>
            </a:r>
            <a:r>
              <a:rPr lang="en-GB" sz="2000" b="1" dirty="0">
                <a:solidFill>
                  <a:srgbClr val="000000"/>
                </a:solidFill>
                <a:latin typeface="system-ui"/>
              </a:rPr>
              <a:t>Afterward</a:t>
            </a:r>
            <a:r>
              <a:rPr lang="en-GB" sz="2000" dirty="0">
                <a:solidFill>
                  <a:srgbClr val="000000"/>
                </a:solidFill>
                <a:latin typeface="system-ui"/>
              </a:rPr>
              <a:t> the children of Israel shall return, and seek Yahweh their God, and David their king, and shall come with trembling to Yahweh and to his </a:t>
            </a:r>
            <a:r>
              <a:rPr lang="en-GB" sz="2000" b="1" dirty="0">
                <a:solidFill>
                  <a:srgbClr val="000000"/>
                </a:solidFill>
                <a:latin typeface="system-ui"/>
              </a:rPr>
              <a:t>blessings</a:t>
            </a:r>
            <a:r>
              <a:rPr lang="en-GB" sz="2000" dirty="0">
                <a:solidFill>
                  <a:srgbClr val="000000"/>
                </a:solidFill>
                <a:latin typeface="system-ui"/>
              </a:rPr>
              <a:t> </a:t>
            </a:r>
            <a:r>
              <a:rPr lang="en-GB" sz="2000" b="1" dirty="0">
                <a:solidFill>
                  <a:srgbClr val="000000"/>
                </a:solidFill>
                <a:latin typeface="system-ui"/>
              </a:rPr>
              <a:t>in the last days</a:t>
            </a:r>
            <a:r>
              <a:rPr lang="en-GB" sz="2000" dirty="0" smtClean="0">
                <a:solidFill>
                  <a:srgbClr val="000000"/>
                </a:solidFill>
                <a:latin typeface="system-ui"/>
              </a:rPr>
              <a:t>. Hosea </a:t>
            </a:r>
            <a:r>
              <a:rPr lang="en-GB" sz="2000" dirty="0" smtClean="0">
                <a:solidFill>
                  <a:srgbClr val="000000"/>
                </a:solidFill>
                <a:latin typeface="system-ui"/>
              </a:rPr>
              <a:t>3:4-5</a:t>
            </a:r>
          </a:p>
          <a:p>
            <a:endParaRPr lang="en-GB" sz="2000" dirty="0" smtClean="0">
              <a:solidFill>
                <a:srgbClr val="000000"/>
              </a:solidFill>
              <a:latin typeface="system-ui"/>
            </a:endParaRPr>
          </a:p>
          <a:p>
            <a:r>
              <a:rPr lang="en-GB" sz="2000" dirty="0" smtClean="0">
                <a:solidFill>
                  <a:srgbClr val="000000"/>
                </a:solidFill>
                <a:latin typeface="system-ui"/>
              </a:rPr>
              <a:t>See Hosea 11 for God’s complex relationship with Israel</a:t>
            </a:r>
            <a:endParaRPr lang="en-GB" sz="2000" dirty="0"/>
          </a:p>
        </p:txBody>
      </p:sp>
      <p:sp>
        <p:nvSpPr>
          <p:cNvPr id="3" name="Rectangle 2"/>
          <p:cNvSpPr/>
          <p:nvPr/>
        </p:nvSpPr>
        <p:spPr>
          <a:xfrm>
            <a:off x="774357" y="1006799"/>
            <a:ext cx="6096000" cy="2246769"/>
          </a:xfrm>
          <a:prstGeom prst="rect">
            <a:avLst/>
          </a:prstGeom>
        </p:spPr>
        <p:txBody>
          <a:bodyPr>
            <a:spAutoFit/>
          </a:bodyPr>
          <a:lstStyle/>
          <a:p>
            <a:pPr lvl="0"/>
            <a:r>
              <a:rPr lang="en-GB" sz="2000" b="1" dirty="0">
                <a:solidFill>
                  <a:srgbClr val="000000"/>
                </a:solidFill>
                <a:latin typeface="system-ui"/>
              </a:rPr>
              <a:t>What you have in your mind shall never be, when you </a:t>
            </a:r>
            <a:r>
              <a:rPr lang="en-GB" sz="2000" b="1" dirty="0" smtClean="0">
                <a:solidFill>
                  <a:srgbClr val="000000"/>
                </a:solidFill>
                <a:latin typeface="system-ui"/>
              </a:rPr>
              <a:t>say</a:t>
            </a:r>
            <a:r>
              <a:rPr lang="en-GB" sz="2000" b="1" dirty="0">
                <a:solidFill>
                  <a:srgbClr val="000000"/>
                </a:solidFill>
                <a:latin typeface="system-ui"/>
              </a:rPr>
              <a:t>, ‘We will be like the Gentiles</a:t>
            </a:r>
            <a:r>
              <a:rPr lang="en-GB" sz="2000" dirty="0">
                <a:solidFill>
                  <a:srgbClr val="000000"/>
                </a:solidFill>
                <a:latin typeface="system-ui"/>
              </a:rPr>
              <a:t>, like the families in other countries, serving wood and stone.’</a:t>
            </a:r>
            <a:r>
              <a:rPr lang="en-GB" sz="2000" b="1" baseline="30000" dirty="0">
                <a:solidFill>
                  <a:srgbClr val="000000"/>
                </a:solidFill>
                <a:latin typeface="system-ui"/>
              </a:rPr>
              <a:t> </a:t>
            </a:r>
            <a:r>
              <a:rPr lang="en-GB" sz="2000" dirty="0">
                <a:solidFill>
                  <a:srgbClr val="000000"/>
                </a:solidFill>
                <a:latin typeface="system-ui"/>
              </a:rPr>
              <a:t>“As I live,” says the Lord </a:t>
            </a:r>
            <a:r>
              <a:rPr lang="en-GB" sz="2000" cap="small" dirty="0">
                <a:solidFill>
                  <a:srgbClr val="000000"/>
                </a:solidFill>
                <a:latin typeface="system-ui"/>
              </a:rPr>
              <a:t>God</a:t>
            </a:r>
            <a:r>
              <a:rPr lang="en-GB" sz="2000" dirty="0">
                <a:solidFill>
                  <a:srgbClr val="000000"/>
                </a:solidFill>
                <a:latin typeface="system-ui"/>
              </a:rPr>
              <a:t>, “surely with a mighty hand, with an outstretched arm, and with fury poured out, I will rule over you. </a:t>
            </a:r>
          </a:p>
          <a:p>
            <a:pPr lvl="0"/>
            <a:r>
              <a:rPr lang="en-GB" sz="2000" dirty="0">
                <a:solidFill>
                  <a:srgbClr val="000000"/>
                </a:solidFill>
                <a:latin typeface="system-ui"/>
              </a:rPr>
              <a:t>Ezekiel 20:32-33</a:t>
            </a:r>
          </a:p>
        </p:txBody>
      </p:sp>
      <p:sp>
        <p:nvSpPr>
          <p:cNvPr id="4" name="TextBox 3"/>
          <p:cNvSpPr txBox="1"/>
          <p:nvPr/>
        </p:nvSpPr>
        <p:spPr>
          <a:xfrm>
            <a:off x="1845276" y="444843"/>
            <a:ext cx="2510944" cy="461665"/>
          </a:xfrm>
          <a:prstGeom prst="rect">
            <a:avLst/>
          </a:prstGeom>
          <a:noFill/>
        </p:spPr>
        <p:txBody>
          <a:bodyPr wrap="none" rtlCol="0">
            <a:spAutoFit/>
          </a:bodyPr>
          <a:lstStyle/>
          <a:p>
            <a:r>
              <a:rPr lang="en-GB" sz="2400" b="1" dirty="0" smtClean="0">
                <a:latin typeface="system-ui"/>
              </a:rPr>
              <a:t>A Battle of Wills</a:t>
            </a:r>
            <a:endParaRPr lang="en-GB" sz="2400" b="1" dirty="0">
              <a:latin typeface="system-ui"/>
            </a:endParaRPr>
          </a:p>
        </p:txBody>
      </p:sp>
    </p:spTree>
    <p:extLst>
      <p:ext uri="{BB962C8B-B14F-4D97-AF65-F5344CB8AC3E}">
        <p14:creationId xmlns:p14="http://schemas.microsoft.com/office/powerpoint/2010/main" val="1524225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713" y="532689"/>
            <a:ext cx="5658729" cy="461665"/>
          </a:xfrm>
          <a:prstGeom prst="rect">
            <a:avLst/>
          </a:prstGeom>
          <a:noFill/>
        </p:spPr>
        <p:txBody>
          <a:bodyPr wrap="none" rtlCol="0">
            <a:spAutoFit/>
          </a:bodyPr>
          <a:lstStyle/>
          <a:p>
            <a:r>
              <a:rPr lang="en-GB" sz="2400" b="1" dirty="0">
                <a:solidFill>
                  <a:prstClr val="black"/>
                </a:solidFill>
                <a:latin typeface="system-ui"/>
              </a:rPr>
              <a:t>God’s Covenant and His Compassion</a:t>
            </a:r>
          </a:p>
        </p:txBody>
      </p:sp>
      <p:sp>
        <p:nvSpPr>
          <p:cNvPr id="3" name="Rectangle 2"/>
          <p:cNvSpPr/>
          <p:nvPr/>
        </p:nvSpPr>
        <p:spPr>
          <a:xfrm>
            <a:off x="268713" y="1625559"/>
            <a:ext cx="6944497" cy="3170099"/>
          </a:xfrm>
          <a:prstGeom prst="rect">
            <a:avLst/>
          </a:prstGeom>
        </p:spPr>
        <p:txBody>
          <a:bodyPr wrap="square">
            <a:spAutoFit/>
          </a:bodyPr>
          <a:lstStyle/>
          <a:p>
            <a:r>
              <a:rPr lang="en-GB" sz="2000" dirty="0">
                <a:solidFill>
                  <a:srgbClr val="000000"/>
                </a:solidFill>
                <a:latin typeface="system-ui"/>
              </a:rPr>
              <a:t>But </a:t>
            </a:r>
            <a:r>
              <a:rPr lang="en-GB" sz="2000" b="1" dirty="0">
                <a:solidFill>
                  <a:srgbClr val="000000"/>
                </a:solidFill>
                <a:latin typeface="system-ui"/>
              </a:rPr>
              <a:t>Zion said, “Yahweh has forsaken me,</a:t>
            </a:r>
            <a:r>
              <a:rPr lang="en-GB" sz="2000" b="1" dirty="0">
                <a:solidFill>
                  <a:prstClr val="black"/>
                </a:solidFill>
                <a:latin typeface="system-ui"/>
              </a:rPr>
              <a:t> </a:t>
            </a:r>
            <a:r>
              <a:rPr lang="en-GB" sz="2000" b="1" dirty="0">
                <a:solidFill>
                  <a:srgbClr val="000000"/>
                </a:solidFill>
                <a:latin typeface="system-ui"/>
              </a:rPr>
              <a:t>and </a:t>
            </a:r>
          </a:p>
          <a:p>
            <a:r>
              <a:rPr lang="en-GB" sz="2000" b="1" dirty="0">
                <a:solidFill>
                  <a:srgbClr val="000000"/>
                </a:solidFill>
                <a:latin typeface="system-ui"/>
              </a:rPr>
              <a:t>the Lord has forgotten me</a:t>
            </a:r>
            <a:r>
              <a:rPr lang="en-GB" sz="2000" dirty="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“Can a woman forget </a:t>
            </a:r>
          </a:p>
          <a:p>
            <a:r>
              <a:rPr lang="en-GB" sz="2000" dirty="0">
                <a:solidFill>
                  <a:srgbClr val="000000"/>
                </a:solidFill>
                <a:latin typeface="system-ui"/>
              </a:rPr>
              <a:t>her nursing child</a:t>
            </a:r>
            <a:r>
              <a:rPr lang="en-GB" sz="2000" dirty="0" smtClean="0">
                <a:solidFill>
                  <a:srgbClr val="000000"/>
                </a:solidFill>
                <a:latin typeface="system-ui"/>
              </a:rPr>
              <a:t>, that </a:t>
            </a:r>
            <a:r>
              <a:rPr lang="en-GB" sz="2000" dirty="0">
                <a:solidFill>
                  <a:srgbClr val="000000"/>
                </a:solidFill>
                <a:latin typeface="system-ui"/>
              </a:rPr>
              <a:t>she should not have compassion</a:t>
            </a:r>
          </a:p>
          <a:p>
            <a:r>
              <a:rPr lang="en-GB" sz="2000" dirty="0">
                <a:solidFill>
                  <a:srgbClr val="000000"/>
                </a:solidFill>
                <a:latin typeface="system-ui"/>
              </a:rPr>
              <a:t>on the son of her womb? Yes, these may forget,</a:t>
            </a:r>
            <a:r>
              <a:rPr lang="en-GB" sz="2000" dirty="0">
                <a:solidFill>
                  <a:prstClr val="black"/>
                </a:solidFill>
                <a:latin typeface="system-ui"/>
              </a:rPr>
              <a:t> </a:t>
            </a:r>
            <a:r>
              <a:rPr lang="en-GB" sz="2000" dirty="0">
                <a:solidFill>
                  <a:srgbClr val="000000"/>
                </a:solidFill>
                <a:latin typeface="system-ui"/>
              </a:rPr>
              <a:t>yet </a:t>
            </a:r>
            <a:r>
              <a:rPr lang="en-GB" sz="2000" b="1" dirty="0">
                <a:solidFill>
                  <a:srgbClr val="000000"/>
                </a:solidFill>
                <a:latin typeface="system-ui"/>
              </a:rPr>
              <a:t>I</a:t>
            </a:r>
          </a:p>
          <a:p>
            <a:r>
              <a:rPr lang="en-GB" sz="2000" b="1" dirty="0">
                <a:solidFill>
                  <a:srgbClr val="000000"/>
                </a:solidFill>
                <a:latin typeface="system-ui"/>
              </a:rPr>
              <a:t>will not forget you!</a:t>
            </a:r>
            <a:r>
              <a:rPr lang="en-GB" sz="2000" dirty="0">
                <a:solidFill>
                  <a:prstClr val="black"/>
                </a:solidFill>
                <a:latin typeface="system-ui"/>
              </a:rPr>
              <a:t/>
            </a:r>
            <a:br>
              <a:rPr lang="en-GB" sz="2000" dirty="0">
                <a:solidFill>
                  <a:prstClr val="black"/>
                </a:solidFill>
                <a:latin typeface="system-ui"/>
              </a:rPr>
            </a:br>
            <a:endParaRPr lang="en-GB" sz="2000" dirty="0" smtClean="0">
              <a:solidFill>
                <a:prstClr val="black"/>
              </a:solidFill>
              <a:latin typeface="system-ui"/>
            </a:endParaRPr>
          </a:p>
          <a:p>
            <a:r>
              <a:rPr lang="en-GB" sz="2000" dirty="0" smtClean="0">
                <a:solidFill>
                  <a:srgbClr val="000000"/>
                </a:solidFill>
                <a:latin typeface="system-ui"/>
              </a:rPr>
              <a:t>Behold</a:t>
            </a:r>
            <a:r>
              <a:rPr lang="en-GB" sz="2000" dirty="0">
                <a:solidFill>
                  <a:srgbClr val="000000"/>
                </a:solidFill>
                <a:latin typeface="system-ui"/>
              </a:rPr>
              <a:t>, I have engraved you on the palms of my hands.</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Your walls are continually before me.</a:t>
            </a:r>
            <a:r>
              <a:rPr lang="en-GB" sz="2000" dirty="0">
                <a:solidFill>
                  <a:prstClr val="black"/>
                </a:solidFill>
                <a:latin typeface="system-ui"/>
              </a:rPr>
              <a:t> </a:t>
            </a:r>
            <a:r>
              <a:rPr lang="en-GB" sz="2000" dirty="0">
                <a:solidFill>
                  <a:srgbClr val="000000"/>
                </a:solidFill>
                <a:latin typeface="system-ui"/>
              </a:rPr>
              <a:t>Your children hurry.</a:t>
            </a:r>
            <a:r>
              <a:rPr lang="en-GB" sz="2000" dirty="0">
                <a:solidFill>
                  <a:prstClr val="black"/>
                </a:solidFill>
                <a:latin typeface="system-ui"/>
              </a:rPr>
              <a:t/>
            </a:r>
            <a:br>
              <a:rPr lang="en-GB" sz="2000" dirty="0">
                <a:solidFill>
                  <a:prstClr val="black"/>
                </a:solidFill>
                <a:latin typeface="system-ui"/>
              </a:rPr>
            </a:br>
            <a:r>
              <a:rPr lang="en-GB" sz="2000" b="1" dirty="0">
                <a:solidFill>
                  <a:srgbClr val="000000"/>
                </a:solidFill>
                <a:latin typeface="system-ui"/>
              </a:rPr>
              <a:t>Your destroyers and those who devastated you will leave you. </a:t>
            </a:r>
            <a:r>
              <a:rPr lang="en-GB" sz="2000" dirty="0">
                <a:solidFill>
                  <a:srgbClr val="000000"/>
                </a:solidFill>
                <a:latin typeface="system-ui"/>
              </a:rPr>
              <a:t>Isaiah 49:14-17</a:t>
            </a:r>
            <a:endParaRPr lang="en-GB" sz="2000" dirty="0">
              <a:solidFill>
                <a:prstClr val="black"/>
              </a:solidFill>
              <a:latin typeface="system-ui"/>
            </a:endParaRPr>
          </a:p>
        </p:txBody>
      </p:sp>
    </p:spTree>
    <p:extLst>
      <p:ext uri="{BB962C8B-B14F-4D97-AF65-F5344CB8AC3E}">
        <p14:creationId xmlns:p14="http://schemas.microsoft.com/office/powerpoint/2010/main" val="3508181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5502" y="1671932"/>
            <a:ext cx="6485873" cy="3170099"/>
          </a:xfrm>
          <a:prstGeom prst="rect">
            <a:avLst/>
          </a:prstGeom>
        </p:spPr>
        <p:txBody>
          <a:bodyPr wrap="square">
            <a:spAutoFit/>
          </a:bodyPr>
          <a:lstStyle/>
          <a:p>
            <a:r>
              <a:rPr lang="en-GB" sz="2000" dirty="0" smtClean="0">
                <a:solidFill>
                  <a:srgbClr val="000000"/>
                </a:solidFill>
                <a:latin typeface="system-ui"/>
              </a:rPr>
              <a:t>Sing </a:t>
            </a:r>
            <a:r>
              <a:rPr lang="en-GB" sz="2000" dirty="0">
                <a:solidFill>
                  <a:srgbClr val="000000"/>
                </a:solidFill>
                <a:latin typeface="system-ui"/>
              </a:rPr>
              <a:t>and rejoice, daughter of Zion; for, behold, </a:t>
            </a:r>
            <a:r>
              <a:rPr lang="en-GB" sz="2000" b="1" dirty="0">
                <a:solidFill>
                  <a:srgbClr val="000000"/>
                </a:solidFill>
                <a:latin typeface="system-ui"/>
              </a:rPr>
              <a:t>I come</a:t>
            </a:r>
            <a:r>
              <a:rPr lang="en-GB" sz="2000" dirty="0">
                <a:solidFill>
                  <a:srgbClr val="000000"/>
                </a:solidFill>
                <a:latin typeface="system-ui"/>
              </a:rPr>
              <a:t>, and </a:t>
            </a:r>
            <a:r>
              <a:rPr lang="en-GB" sz="2000" b="1" dirty="0">
                <a:solidFill>
                  <a:srgbClr val="000000"/>
                </a:solidFill>
                <a:latin typeface="system-ui"/>
              </a:rPr>
              <a:t>I will dwell </a:t>
            </a:r>
            <a:r>
              <a:rPr lang="en-GB" sz="2000" dirty="0">
                <a:solidFill>
                  <a:srgbClr val="000000"/>
                </a:solidFill>
                <a:latin typeface="system-ui"/>
              </a:rPr>
              <a:t>within you,’ </a:t>
            </a:r>
            <a:r>
              <a:rPr lang="en-GB" sz="2000" b="1" dirty="0">
                <a:solidFill>
                  <a:srgbClr val="000000"/>
                </a:solidFill>
                <a:latin typeface="system-ui"/>
              </a:rPr>
              <a:t>says Yahweh</a:t>
            </a:r>
            <a:r>
              <a:rPr lang="en-GB" sz="2000" dirty="0">
                <a:solidFill>
                  <a:srgbClr val="000000"/>
                </a:solidFill>
                <a:latin typeface="system-ui"/>
              </a:rPr>
              <a:t>. </a:t>
            </a:r>
            <a:endParaRPr lang="en-GB" sz="2000" dirty="0" smtClean="0">
              <a:solidFill>
                <a:srgbClr val="000000"/>
              </a:solidFill>
              <a:latin typeface="system-ui"/>
            </a:endParaRPr>
          </a:p>
          <a:p>
            <a:endParaRPr lang="en-GB" sz="2000" dirty="0" smtClean="0">
              <a:solidFill>
                <a:srgbClr val="000000"/>
              </a:solidFill>
              <a:latin typeface="system-ui"/>
            </a:endParaRPr>
          </a:p>
          <a:p>
            <a:r>
              <a:rPr lang="en-GB" sz="2000" dirty="0" smtClean="0">
                <a:solidFill>
                  <a:srgbClr val="000000"/>
                </a:solidFill>
                <a:latin typeface="system-ui"/>
              </a:rPr>
              <a:t>Many </a:t>
            </a:r>
            <a:r>
              <a:rPr lang="en-GB" sz="2000" dirty="0">
                <a:solidFill>
                  <a:srgbClr val="000000"/>
                </a:solidFill>
                <a:latin typeface="system-ui"/>
              </a:rPr>
              <a:t>nations shall join themselves to </a:t>
            </a:r>
            <a:r>
              <a:rPr lang="en-GB" sz="2000" b="1" dirty="0">
                <a:solidFill>
                  <a:srgbClr val="000000"/>
                </a:solidFill>
                <a:latin typeface="system-ui"/>
              </a:rPr>
              <a:t>Yahweh</a:t>
            </a:r>
            <a:r>
              <a:rPr lang="en-GB" sz="2000" dirty="0">
                <a:solidFill>
                  <a:srgbClr val="000000"/>
                </a:solidFill>
                <a:latin typeface="system-ui"/>
              </a:rPr>
              <a:t> in that day, and </a:t>
            </a:r>
            <a:r>
              <a:rPr lang="en-GB" sz="2000" b="1" dirty="0">
                <a:solidFill>
                  <a:srgbClr val="000000"/>
                </a:solidFill>
                <a:latin typeface="system-ui"/>
              </a:rPr>
              <a:t>shall be </a:t>
            </a:r>
            <a:r>
              <a:rPr lang="en-GB" sz="2000" b="1" dirty="0" smtClean="0">
                <a:solidFill>
                  <a:srgbClr val="000000"/>
                </a:solidFill>
                <a:latin typeface="system-ui"/>
              </a:rPr>
              <a:t>My </a:t>
            </a:r>
            <a:r>
              <a:rPr lang="en-GB" sz="2000" b="1" dirty="0">
                <a:solidFill>
                  <a:srgbClr val="000000"/>
                </a:solidFill>
                <a:latin typeface="system-ui"/>
              </a:rPr>
              <a:t>people</a:t>
            </a:r>
            <a:r>
              <a:rPr lang="en-GB" sz="2000" dirty="0">
                <a:solidFill>
                  <a:srgbClr val="000000"/>
                </a:solidFill>
                <a:latin typeface="system-ui"/>
              </a:rPr>
              <a:t>; and </a:t>
            </a:r>
            <a:r>
              <a:rPr lang="en-GB" sz="2000" b="1" dirty="0">
                <a:solidFill>
                  <a:srgbClr val="000000"/>
                </a:solidFill>
                <a:latin typeface="system-ui"/>
              </a:rPr>
              <a:t>I will dwell</a:t>
            </a:r>
            <a:r>
              <a:rPr lang="en-GB" sz="2000" dirty="0">
                <a:solidFill>
                  <a:srgbClr val="000000"/>
                </a:solidFill>
                <a:latin typeface="system-ui"/>
              </a:rPr>
              <a:t> among you, and you shall know that </a:t>
            </a:r>
            <a:r>
              <a:rPr lang="en-GB" sz="2000" b="1" dirty="0" smtClean="0">
                <a:solidFill>
                  <a:srgbClr val="000000"/>
                </a:solidFill>
                <a:latin typeface="system-ui"/>
              </a:rPr>
              <a:t>the </a:t>
            </a:r>
            <a:r>
              <a:rPr lang="en-GB" b="1" dirty="0" smtClean="0">
                <a:solidFill>
                  <a:srgbClr val="000000"/>
                </a:solidFill>
                <a:latin typeface="system-ui"/>
              </a:rPr>
              <a:t>LORD</a:t>
            </a:r>
            <a:r>
              <a:rPr lang="en-GB" sz="2000" b="1" dirty="0" smtClean="0">
                <a:solidFill>
                  <a:srgbClr val="000000"/>
                </a:solidFill>
                <a:latin typeface="system-ui"/>
              </a:rPr>
              <a:t> of Hosts has </a:t>
            </a:r>
            <a:r>
              <a:rPr lang="en-GB" sz="2000" b="1" dirty="0">
                <a:solidFill>
                  <a:srgbClr val="000000"/>
                </a:solidFill>
                <a:latin typeface="system-ui"/>
              </a:rPr>
              <a:t>sent </a:t>
            </a:r>
            <a:r>
              <a:rPr lang="en-GB" sz="2000" b="1" dirty="0" smtClean="0">
                <a:solidFill>
                  <a:srgbClr val="000000"/>
                </a:solidFill>
                <a:latin typeface="system-ui"/>
              </a:rPr>
              <a:t>Me </a:t>
            </a:r>
            <a:r>
              <a:rPr lang="en-GB" sz="2000" b="1" dirty="0">
                <a:solidFill>
                  <a:srgbClr val="000000"/>
                </a:solidFill>
                <a:latin typeface="system-ui"/>
              </a:rPr>
              <a:t>to you</a:t>
            </a:r>
            <a:r>
              <a:rPr lang="en-GB" sz="2000" dirty="0">
                <a:solidFill>
                  <a:srgbClr val="000000"/>
                </a:solidFill>
                <a:latin typeface="system-ui"/>
              </a:rPr>
              <a:t>. </a:t>
            </a:r>
            <a:endParaRPr lang="en-GB" sz="2000" dirty="0" smtClean="0">
              <a:solidFill>
                <a:srgbClr val="000000"/>
              </a:solidFill>
              <a:latin typeface="system-ui"/>
            </a:endParaRPr>
          </a:p>
          <a:p>
            <a:endParaRPr lang="en-GB" sz="2000" b="1" dirty="0" smtClean="0">
              <a:solidFill>
                <a:srgbClr val="000000"/>
              </a:solidFill>
              <a:latin typeface="system-ui"/>
            </a:endParaRPr>
          </a:p>
          <a:p>
            <a:r>
              <a:rPr lang="en-GB" sz="2000" b="1" dirty="0" smtClean="0">
                <a:solidFill>
                  <a:srgbClr val="000000"/>
                </a:solidFill>
                <a:latin typeface="system-ui"/>
              </a:rPr>
              <a:t>Yahweh</a:t>
            </a:r>
            <a:r>
              <a:rPr lang="en-GB" sz="2000" dirty="0" smtClean="0">
                <a:solidFill>
                  <a:srgbClr val="000000"/>
                </a:solidFill>
                <a:latin typeface="system-ui"/>
              </a:rPr>
              <a:t> </a:t>
            </a:r>
            <a:r>
              <a:rPr lang="en-GB" sz="2000" dirty="0">
                <a:solidFill>
                  <a:srgbClr val="000000"/>
                </a:solidFill>
                <a:latin typeface="system-ui"/>
              </a:rPr>
              <a:t>will inherit Judah as his portion in the holy land, and will again choose Jerusalem</a:t>
            </a:r>
            <a:r>
              <a:rPr lang="en-GB" sz="2000" dirty="0" smtClean="0">
                <a:solidFill>
                  <a:srgbClr val="000000"/>
                </a:solidFill>
                <a:latin typeface="system-ui"/>
              </a:rPr>
              <a:t>. Zech. 2:10-12</a:t>
            </a:r>
            <a:endParaRPr lang="en-GB" sz="2000" dirty="0"/>
          </a:p>
        </p:txBody>
      </p:sp>
      <p:sp>
        <p:nvSpPr>
          <p:cNvPr id="3" name="Rectangle 2"/>
          <p:cNvSpPr/>
          <p:nvPr/>
        </p:nvSpPr>
        <p:spPr>
          <a:xfrm>
            <a:off x="769506" y="5483314"/>
            <a:ext cx="6096000" cy="830997"/>
          </a:xfrm>
          <a:prstGeom prst="rect">
            <a:avLst/>
          </a:prstGeom>
        </p:spPr>
        <p:txBody>
          <a:bodyPr>
            <a:spAutoFit/>
          </a:bodyPr>
          <a:lstStyle/>
          <a:p>
            <a:pPr lvl="0"/>
            <a:r>
              <a:rPr lang="en-GB" sz="2400" b="1" dirty="0">
                <a:solidFill>
                  <a:prstClr val="black"/>
                </a:solidFill>
                <a:latin typeface="system-ui"/>
              </a:rPr>
              <a:t>Who is the speaker? Who is being sent?</a:t>
            </a:r>
          </a:p>
          <a:p>
            <a:pPr lvl="0" algn="ctr"/>
            <a:r>
              <a:rPr lang="en-GB" sz="2400" b="1" dirty="0">
                <a:solidFill>
                  <a:prstClr val="black"/>
                </a:solidFill>
                <a:latin typeface="system-ui"/>
              </a:rPr>
              <a:t>When will this take place?</a:t>
            </a:r>
          </a:p>
        </p:txBody>
      </p:sp>
      <p:sp>
        <p:nvSpPr>
          <p:cNvPr id="4" name="Rectangle 3"/>
          <p:cNvSpPr/>
          <p:nvPr/>
        </p:nvSpPr>
        <p:spPr>
          <a:xfrm>
            <a:off x="1037967" y="683879"/>
            <a:ext cx="5141151" cy="461665"/>
          </a:xfrm>
          <a:prstGeom prst="rect">
            <a:avLst/>
          </a:prstGeom>
        </p:spPr>
        <p:txBody>
          <a:bodyPr wrap="none">
            <a:spAutoFit/>
          </a:bodyPr>
          <a:lstStyle/>
          <a:p>
            <a:pPr lvl="0"/>
            <a:r>
              <a:rPr lang="en-GB" sz="2400" b="1" dirty="0">
                <a:solidFill>
                  <a:prstClr val="black"/>
                </a:solidFill>
                <a:latin typeface="system-ui"/>
              </a:rPr>
              <a:t>Many reasons to </a:t>
            </a:r>
            <a:r>
              <a:rPr lang="en-GB" sz="2400" b="1" dirty="0" smtClean="0">
                <a:solidFill>
                  <a:prstClr val="black"/>
                </a:solidFill>
                <a:latin typeface="system-ui"/>
              </a:rPr>
              <a:t>sing and Rejoice</a:t>
            </a:r>
            <a:endParaRPr lang="en-GB" sz="2400" b="1" dirty="0">
              <a:solidFill>
                <a:prstClr val="black"/>
              </a:solidFill>
              <a:latin typeface="system-ui"/>
            </a:endParaRPr>
          </a:p>
        </p:txBody>
      </p:sp>
    </p:spTree>
    <p:extLst>
      <p:ext uri="{BB962C8B-B14F-4D97-AF65-F5344CB8AC3E}">
        <p14:creationId xmlns:p14="http://schemas.microsoft.com/office/powerpoint/2010/main" val="1721234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0833" y="189470"/>
            <a:ext cx="2943242" cy="461665"/>
          </a:xfrm>
          <a:prstGeom prst="rect">
            <a:avLst/>
          </a:prstGeom>
          <a:noFill/>
        </p:spPr>
        <p:txBody>
          <a:bodyPr wrap="none" rtlCol="0">
            <a:spAutoFit/>
          </a:bodyPr>
          <a:lstStyle/>
          <a:p>
            <a:r>
              <a:rPr lang="en-GB" sz="2400" b="1" dirty="0">
                <a:solidFill>
                  <a:prstClr val="black"/>
                </a:solidFill>
                <a:latin typeface="system-ui"/>
              </a:rPr>
              <a:t>The Messianic Age</a:t>
            </a:r>
          </a:p>
        </p:txBody>
      </p:sp>
      <p:sp>
        <p:nvSpPr>
          <p:cNvPr id="3" name="Rectangle 2"/>
          <p:cNvSpPr/>
          <p:nvPr/>
        </p:nvSpPr>
        <p:spPr>
          <a:xfrm>
            <a:off x="313038" y="1035123"/>
            <a:ext cx="8830962" cy="5324535"/>
          </a:xfrm>
          <a:prstGeom prst="rect">
            <a:avLst/>
          </a:prstGeom>
        </p:spPr>
        <p:txBody>
          <a:bodyPr wrap="square">
            <a:spAutoFit/>
          </a:bodyPr>
          <a:lstStyle/>
          <a:p>
            <a:r>
              <a:rPr lang="en-GB" sz="2000" dirty="0">
                <a:solidFill>
                  <a:srgbClr val="000000"/>
                </a:solidFill>
                <a:latin typeface="system-ui"/>
              </a:rPr>
              <a:t>It shall happen in the latter days, that </a:t>
            </a:r>
            <a:r>
              <a:rPr lang="en-GB" sz="2000" b="1" dirty="0">
                <a:solidFill>
                  <a:srgbClr val="000000"/>
                </a:solidFill>
                <a:latin typeface="system-ui"/>
              </a:rPr>
              <a:t>the </a:t>
            </a:r>
          </a:p>
          <a:p>
            <a:r>
              <a:rPr lang="en-GB" sz="2000" b="1" dirty="0">
                <a:solidFill>
                  <a:srgbClr val="000000"/>
                </a:solidFill>
                <a:latin typeface="system-ui"/>
              </a:rPr>
              <a:t>mountain of Yahweh’s house</a:t>
            </a:r>
            <a:r>
              <a:rPr lang="en-GB" sz="2000" dirty="0">
                <a:solidFill>
                  <a:srgbClr val="000000"/>
                </a:solidFill>
                <a:latin typeface="system-ui"/>
              </a:rPr>
              <a:t> shall be established </a:t>
            </a:r>
          </a:p>
          <a:p>
            <a:r>
              <a:rPr lang="en-GB" sz="2000" dirty="0">
                <a:solidFill>
                  <a:srgbClr val="000000"/>
                </a:solidFill>
                <a:latin typeface="system-ui"/>
              </a:rPr>
              <a:t>on the top of the mountains,</a:t>
            </a:r>
            <a:r>
              <a:rPr lang="en-GB" sz="2000" dirty="0">
                <a:solidFill>
                  <a:prstClr val="black"/>
                </a:solidFill>
                <a:latin typeface="system-ui"/>
              </a:rPr>
              <a:t> </a:t>
            </a:r>
            <a:r>
              <a:rPr lang="en-GB" sz="2000" dirty="0">
                <a:solidFill>
                  <a:srgbClr val="000000"/>
                </a:solidFill>
                <a:latin typeface="system-ui"/>
              </a:rPr>
              <a:t>and shall be raised above </a:t>
            </a:r>
          </a:p>
          <a:p>
            <a:r>
              <a:rPr lang="en-GB" sz="2000" dirty="0">
                <a:solidFill>
                  <a:srgbClr val="000000"/>
                </a:solidFill>
                <a:latin typeface="system-ui"/>
              </a:rPr>
              <a:t>the hills;</a:t>
            </a:r>
            <a:r>
              <a:rPr lang="en-GB" sz="2000" dirty="0">
                <a:solidFill>
                  <a:prstClr val="black"/>
                </a:solidFill>
                <a:latin typeface="system-ui"/>
              </a:rPr>
              <a:t> </a:t>
            </a:r>
            <a:r>
              <a:rPr lang="en-GB" sz="2000" dirty="0">
                <a:solidFill>
                  <a:srgbClr val="000000"/>
                </a:solidFill>
                <a:latin typeface="system-ui"/>
              </a:rPr>
              <a:t>and </a:t>
            </a:r>
            <a:r>
              <a:rPr lang="en-GB" sz="2000" b="1" dirty="0">
                <a:solidFill>
                  <a:srgbClr val="000000"/>
                </a:solidFill>
                <a:latin typeface="system-ui"/>
              </a:rPr>
              <a:t>all nations shall flow to it.</a:t>
            </a:r>
            <a:r>
              <a:rPr lang="en-GB" sz="2000" b="1" dirty="0">
                <a:solidFill>
                  <a:prstClr val="black"/>
                </a:solidFill>
                <a:latin typeface="system-ui"/>
              </a:rPr>
              <a:t/>
            </a:r>
            <a:br>
              <a:rPr lang="en-GB" sz="2000" b="1" dirty="0">
                <a:solidFill>
                  <a:prstClr val="black"/>
                </a:solidFill>
                <a:latin typeface="system-ui"/>
              </a:rPr>
            </a:br>
            <a:r>
              <a:rPr lang="en-GB" sz="2000" dirty="0">
                <a:solidFill>
                  <a:srgbClr val="000000"/>
                </a:solidFill>
                <a:latin typeface="system-ui"/>
              </a:rPr>
              <a:t>Many peoples shall go and say,</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“Come, let’s go up to the mountain of Yahweh,</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to the house of the God of Jacob;</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and he will teach us of his ways,</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and we will walk in his paths.”</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For </a:t>
            </a:r>
            <a:r>
              <a:rPr lang="en-GB" sz="2000" b="1" dirty="0">
                <a:solidFill>
                  <a:srgbClr val="000000"/>
                </a:solidFill>
                <a:latin typeface="system-ui"/>
              </a:rPr>
              <a:t>the law shall go out of Zion,</a:t>
            </a:r>
            <a:r>
              <a:rPr lang="en-GB" sz="2000" b="1" dirty="0">
                <a:solidFill>
                  <a:prstClr val="black"/>
                </a:solidFill>
                <a:latin typeface="system-ui"/>
              </a:rPr>
              <a:t/>
            </a:r>
            <a:br>
              <a:rPr lang="en-GB" sz="2000" b="1" dirty="0">
                <a:solidFill>
                  <a:prstClr val="black"/>
                </a:solidFill>
                <a:latin typeface="system-ui"/>
              </a:rPr>
            </a:br>
            <a:r>
              <a:rPr lang="en-GB" sz="2000" b="1" dirty="0">
                <a:solidFill>
                  <a:srgbClr val="000000"/>
                </a:solidFill>
                <a:latin typeface="system-ui"/>
              </a:rPr>
              <a:t>    and Yahweh’s word from Jerusalem</a:t>
            </a:r>
            <a:r>
              <a:rPr lang="en-GB" sz="2000" dirty="0">
                <a:solidFill>
                  <a:srgbClr val="000000"/>
                </a:solidFill>
                <a:latin typeface="system-ui"/>
              </a:rPr>
              <a:t>.</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He will judge between the nations,</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and will decide concerning many peoples.</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They shall beat their swords into ploughshares,</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and their spears into pruning hooks.</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Nation shall not lift up sword against nation,</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neither shall they learn war any more. Isaiah 2:1-4</a:t>
            </a:r>
            <a:endParaRPr lang="en-GB" sz="2000" dirty="0">
              <a:solidFill>
                <a:prstClr val="black"/>
              </a:solidFill>
              <a:latin typeface="system-ui"/>
            </a:endParaRPr>
          </a:p>
        </p:txBody>
      </p:sp>
    </p:spTree>
    <p:extLst>
      <p:ext uri="{BB962C8B-B14F-4D97-AF65-F5344CB8AC3E}">
        <p14:creationId xmlns:p14="http://schemas.microsoft.com/office/powerpoint/2010/main" val="358537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3741"/>
            <a:ext cx="2125134" cy="461665"/>
          </a:xfrm>
          <a:prstGeom prst="rect">
            <a:avLst/>
          </a:prstGeom>
          <a:noFill/>
        </p:spPr>
        <p:txBody>
          <a:bodyPr wrap="none" rtlCol="0">
            <a:spAutoFit/>
          </a:bodyPr>
          <a:lstStyle/>
          <a:p>
            <a:r>
              <a:rPr lang="en-GB" sz="2400" b="1" dirty="0" smtClean="0">
                <a:latin typeface="system-ui"/>
              </a:rPr>
              <a:t>Eight Visions</a:t>
            </a:r>
            <a:endParaRPr lang="en-GB" sz="2400" b="1" dirty="0">
              <a:latin typeface="system-ui"/>
            </a:endParaRPr>
          </a:p>
        </p:txBody>
      </p:sp>
      <p:sp>
        <p:nvSpPr>
          <p:cNvPr id="3" name="TextBox 2"/>
          <p:cNvSpPr txBox="1"/>
          <p:nvPr/>
        </p:nvSpPr>
        <p:spPr>
          <a:xfrm>
            <a:off x="746727" y="1383956"/>
            <a:ext cx="5514843" cy="2246769"/>
          </a:xfrm>
          <a:prstGeom prst="rect">
            <a:avLst/>
          </a:prstGeom>
          <a:noFill/>
        </p:spPr>
        <p:txBody>
          <a:bodyPr wrap="none" rtlCol="0">
            <a:spAutoFit/>
          </a:bodyPr>
          <a:lstStyle/>
          <a:p>
            <a:pPr marL="342900" indent="-342900">
              <a:buAutoNum type="arabicPeriod"/>
            </a:pPr>
            <a:r>
              <a:rPr lang="en-GB" sz="2000" b="1" dirty="0" smtClean="0">
                <a:latin typeface="system-ui"/>
              </a:rPr>
              <a:t>Present Jerusalem: </a:t>
            </a:r>
          </a:p>
          <a:p>
            <a:pPr marL="342900" indent="-342900">
              <a:buFont typeface="Arial" panose="020B0604020202020204" pitchFamily="34" charset="0"/>
              <a:buChar char="•"/>
            </a:pPr>
            <a:r>
              <a:rPr lang="en-GB" sz="2000" dirty="0" smtClean="0">
                <a:latin typeface="system-ui"/>
              </a:rPr>
              <a:t>God’s renewed presence among His people</a:t>
            </a:r>
          </a:p>
          <a:p>
            <a:pPr marL="342900" indent="-342900">
              <a:buFont typeface="Arial" panose="020B0604020202020204" pitchFamily="34" charset="0"/>
              <a:buChar char="•"/>
            </a:pPr>
            <a:r>
              <a:rPr lang="en-GB" sz="2000" dirty="0" smtClean="0">
                <a:latin typeface="system-ui"/>
              </a:rPr>
              <a:t>Kind and comforting words</a:t>
            </a:r>
          </a:p>
          <a:p>
            <a:pPr marL="342900" indent="-342900">
              <a:buFont typeface="Arial" panose="020B0604020202020204" pitchFamily="34" charset="0"/>
              <a:buChar char="•"/>
            </a:pPr>
            <a:r>
              <a:rPr lang="en-GB" sz="2000" dirty="0" smtClean="0">
                <a:latin typeface="system-ui"/>
              </a:rPr>
              <a:t>His anger towards oppressing nations</a:t>
            </a:r>
          </a:p>
          <a:p>
            <a:pPr marL="342900" indent="-342900">
              <a:buFont typeface="Arial" panose="020B0604020202020204" pitchFamily="34" charset="0"/>
              <a:buChar char="•"/>
            </a:pPr>
            <a:r>
              <a:rPr lang="en-GB" sz="2000" dirty="0" smtClean="0">
                <a:latin typeface="system-ui"/>
              </a:rPr>
              <a:t>Affirmation of His choice of Jerusalem</a:t>
            </a:r>
          </a:p>
          <a:p>
            <a:pPr marL="342900" indent="-342900">
              <a:buFont typeface="Arial" panose="020B0604020202020204" pitchFamily="34" charset="0"/>
              <a:buChar char="•"/>
            </a:pPr>
            <a:r>
              <a:rPr lang="en-GB" sz="2000" dirty="0" smtClean="0">
                <a:latin typeface="system-ui"/>
              </a:rPr>
              <a:t>Temple and city will be rebuilt</a:t>
            </a:r>
          </a:p>
          <a:p>
            <a:pPr marL="342900" indent="-342900">
              <a:buFont typeface="Arial" panose="020B0604020202020204" pitchFamily="34" charset="0"/>
              <a:buChar char="•"/>
            </a:pPr>
            <a:r>
              <a:rPr lang="en-GB" sz="2000" dirty="0" smtClean="0">
                <a:latin typeface="system-ui"/>
              </a:rPr>
              <a:t>Promise of prosperity</a:t>
            </a:r>
            <a:endParaRPr lang="en-GB" sz="2000" dirty="0">
              <a:latin typeface="system-ui"/>
            </a:endParaRPr>
          </a:p>
        </p:txBody>
      </p:sp>
      <p:sp>
        <p:nvSpPr>
          <p:cNvPr id="4" name="TextBox 3"/>
          <p:cNvSpPr txBox="1"/>
          <p:nvPr/>
        </p:nvSpPr>
        <p:spPr>
          <a:xfrm>
            <a:off x="557256" y="3866766"/>
            <a:ext cx="6165470" cy="2554545"/>
          </a:xfrm>
          <a:prstGeom prst="rect">
            <a:avLst/>
          </a:prstGeom>
          <a:noFill/>
        </p:spPr>
        <p:txBody>
          <a:bodyPr wrap="none" rtlCol="0">
            <a:spAutoFit/>
          </a:bodyPr>
          <a:lstStyle/>
          <a:p>
            <a:r>
              <a:rPr lang="en-GB" sz="2000" b="1" dirty="0" smtClean="0">
                <a:latin typeface="system-ui"/>
              </a:rPr>
              <a:t> 2. Successive judgements on the </a:t>
            </a:r>
            <a:r>
              <a:rPr lang="en-GB" sz="2000" b="1" dirty="0">
                <a:latin typeface="system-ui"/>
              </a:rPr>
              <a:t>hostile </a:t>
            </a:r>
            <a:r>
              <a:rPr lang="en-GB" sz="2000" b="1" dirty="0" smtClean="0">
                <a:latin typeface="system-ui"/>
              </a:rPr>
              <a:t>nations</a:t>
            </a:r>
          </a:p>
          <a:p>
            <a:pPr marL="342900" indent="-342900">
              <a:buFont typeface="Arial" panose="020B0604020202020204" pitchFamily="34" charset="0"/>
              <a:buChar char="•"/>
            </a:pPr>
            <a:r>
              <a:rPr lang="en-GB" sz="2000" dirty="0" smtClean="0">
                <a:latin typeface="system-ui"/>
              </a:rPr>
              <a:t>Horns and craftsmen</a:t>
            </a:r>
          </a:p>
          <a:p>
            <a:pPr marL="342900" indent="-342900">
              <a:buFont typeface="Arial" panose="020B0604020202020204" pitchFamily="34" charset="0"/>
              <a:buChar char="•"/>
            </a:pPr>
            <a:r>
              <a:rPr lang="en-GB" sz="2000" dirty="0" smtClean="0">
                <a:latin typeface="system-ui"/>
              </a:rPr>
              <a:t>Four great empires</a:t>
            </a:r>
          </a:p>
          <a:p>
            <a:pPr marL="342900" indent="-342900">
              <a:buFont typeface="Arial" panose="020B0604020202020204" pitchFamily="34" charset="0"/>
              <a:buChar char="•"/>
            </a:pPr>
            <a:r>
              <a:rPr lang="en-GB" sz="2000" dirty="0" smtClean="0">
                <a:latin typeface="system-ui"/>
              </a:rPr>
              <a:t>Judah overwhelmed and scattered</a:t>
            </a:r>
          </a:p>
          <a:p>
            <a:pPr marL="342900" indent="-342900">
              <a:buFont typeface="Arial" panose="020B0604020202020204" pitchFamily="34" charset="0"/>
              <a:buChar char="•"/>
            </a:pPr>
            <a:r>
              <a:rPr lang="en-GB" sz="2000" dirty="0" smtClean="0">
                <a:latin typeface="system-ui"/>
              </a:rPr>
              <a:t>Nations terrified and scattered</a:t>
            </a:r>
          </a:p>
          <a:p>
            <a:pPr marL="342900" indent="-342900">
              <a:buFont typeface="Arial" panose="020B0604020202020204" pitchFamily="34" charset="0"/>
              <a:buChar char="•"/>
            </a:pPr>
            <a:r>
              <a:rPr lang="en-GB" sz="2000" dirty="0" smtClean="0">
                <a:latin typeface="system-ui"/>
              </a:rPr>
              <a:t>A final great conflict (Zech. 12-14)</a:t>
            </a:r>
          </a:p>
          <a:p>
            <a:pPr marL="342900" indent="-342900">
              <a:buFont typeface="Arial" panose="020B0604020202020204" pitchFamily="34" charset="0"/>
              <a:buChar char="•"/>
            </a:pPr>
            <a:endParaRPr lang="en-GB" sz="2000" dirty="0" smtClean="0">
              <a:latin typeface="system-ui"/>
            </a:endParaRPr>
          </a:p>
          <a:p>
            <a:endParaRPr lang="en-GB" sz="2000" b="1" dirty="0">
              <a:latin typeface="system-ui"/>
            </a:endParaRPr>
          </a:p>
        </p:txBody>
      </p:sp>
    </p:spTree>
    <p:extLst>
      <p:ext uri="{BB962C8B-B14F-4D97-AF65-F5344CB8AC3E}">
        <p14:creationId xmlns:p14="http://schemas.microsoft.com/office/powerpoint/2010/main" val="2644673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6818" y="187056"/>
            <a:ext cx="2943242" cy="461665"/>
          </a:xfrm>
          <a:prstGeom prst="rect">
            <a:avLst/>
          </a:prstGeom>
        </p:spPr>
        <p:txBody>
          <a:bodyPr wrap="none">
            <a:spAutoFit/>
          </a:bodyPr>
          <a:lstStyle/>
          <a:p>
            <a:r>
              <a:rPr lang="en-GB" sz="2400" b="1" dirty="0">
                <a:solidFill>
                  <a:prstClr val="black"/>
                </a:solidFill>
                <a:latin typeface="system-ui"/>
              </a:rPr>
              <a:t>The Messianic Age</a:t>
            </a:r>
          </a:p>
        </p:txBody>
      </p:sp>
      <p:sp>
        <p:nvSpPr>
          <p:cNvPr id="3" name="Rectangle 2"/>
          <p:cNvSpPr/>
          <p:nvPr/>
        </p:nvSpPr>
        <p:spPr>
          <a:xfrm>
            <a:off x="239335" y="737030"/>
            <a:ext cx="8880389" cy="5324535"/>
          </a:xfrm>
          <a:prstGeom prst="rect">
            <a:avLst/>
          </a:prstGeom>
        </p:spPr>
        <p:txBody>
          <a:bodyPr wrap="square">
            <a:spAutoFit/>
          </a:bodyPr>
          <a:lstStyle/>
          <a:p>
            <a:r>
              <a:rPr lang="en-GB" sz="2000" dirty="0">
                <a:solidFill>
                  <a:srgbClr val="000000"/>
                </a:solidFill>
                <a:latin typeface="system-ui"/>
              </a:rPr>
              <a:t>“</a:t>
            </a:r>
            <a:r>
              <a:rPr lang="en-GB" sz="2000" b="1" dirty="0">
                <a:solidFill>
                  <a:srgbClr val="000000"/>
                </a:solidFill>
                <a:latin typeface="system-ui"/>
              </a:rPr>
              <a:t>Arise, shine; for your light has come</a:t>
            </a:r>
            <a:r>
              <a:rPr lang="en-GB" sz="2000" dirty="0">
                <a:solidFill>
                  <a:srgbClr val="000000"/>
                </a:solidFill>
                <a:latin typeface="system-ui"/>
              </a:rPr>
              <a:t>,</a:t>
            </a:r>
            <a:br>
              <a:rPr lang="en-GB" sz="2000" dirty="0">
                <a:solidFill>
                  <a:srgbClr val="000000"/>
                </a:solidFill>
                <a:latin typeface="system-ui"/>
              </a:rPr>
            </a:br>
            <a:r>
              <a:rPr lang="en-GB" sz="2000" dirty="0">
                <a:solidFill>
                  <a:srgbClr val="000000"/>
                </a:solidFill>
                <a:latin typeface="system-ui"/>
              </a:rPr>
              <a:t>    and </a:t>
            </a:r>
            <a:r>
              <a:rPr lang="en-GB" sz="2000" b="1" dirty="0">
                <a:solidFill>
                  <a:srgbClr val="000000"/>
                </a:solidFill>
                <a:latin typeface="system-ui"/>
              </a:rPr>
              <a:t>Yahweh’s glory has risen on you.</a:t>
            </a:r>
            <a:br>
              <a:rPr lang="en-GB" sz="2000" b="1" dirty="0">
                <a:solidFill>
                  <a:srgbClr val="000000"/>
                </a:solidFill>
                <a:latin typeface="system-ui"/>
              </a:rPr>
            </a:br>
            <a:r>
              <a:rPr lang="en-GB" sz="2000" dirty="0">
                <a:solidFill>
                  <a:srgbClr val="000000"/>
                </a:solidFill>
                <a:latin typeface="system-ui"/>
              </a:rPr>
              <a:t>For, behold, darkness will cover the earth,</a:t>
            </a:r>
            <a:br>
              <a:rPr lang="en-GB" sz="2000" dirty="0">
                <a:solidFill>
                  <a:srgbClr val="000000"/>
                </a:solidFill>
                <a:latin typeface="system-ui"/>
              </a:rPr>
            </a:br>
            <a:r>
              <a:rPr lang="en-GB" sz="2000" dirty="0">
                <a:solidFill>
                  <a:srgbClr val="000000"/>
                </a:solidFill>
                <a:latin typeface="system-ui"/>
              </a:rPr>
              <a:t>    and thick darkness the peoples;</a:t>
            </a:r>
            <a:br>
              <a:rPr lang="en-GB" sz="2000" dirty="0">
                <a:solidFill>
                  <a:srgbClr val="000000"/>
                </a:solidFill>
                <a:latin typeface="system-ui"/>
              </a:rPr>
            </a:br>
            <a:r>
              <a:rPr lang="en-GB" sz="2000" dirty="0">
                <a:solidFill>
                  <a:srgbClr val="000000"/>
                </a:solidFill>
                <a:latin typeface="system-ui"/>
              </a:rPr>
              <a:t>but </a:t>
            </a:r>
            <a:r>
              <a:rPr lang="en-GB" sz="2000" b="1" dirty="0">
                <a:solidFill>
                  <a:srgbClr val="000000"/>
                </a:solidFill>
                <a:latin typeface="system-ui"/>
              </a:rPr>
              <a:t>Yahweh will arise on you,</a:t>
            </a:r>
            <a:br>
              <a:rPr lang="en-GB" sz="2000" b="1" dirty="0">
                <a:solidFill>
                  <a:srgbClr val="000000"/>
                </a:solidFill>
                <a:latin typeface="system-ui"/>
              </a:rPr>
            </a:br>
            <a:r>
              <a:rPr lang="en-GB" sz="2000" b="1" dirty="0">
                <a:solidFill>
                  <a:srgbClr val="000000"/>
                </a:solidFill>
                <a:latin typeface="system-ui"/>
              </a:rPr>
              <a:t>    and his glory shall be seen on you</a:t>
            </a:r>
            <a:r>
              <a:rPr lang="en-GB" sz="2000" dirty="0">
                <a:solidFill>
                  <a:srgbClr val="000000"/>
                </a:solidFill>
                <a:latin typeface="system-ui"/>
              </a:rPr>
              <a:t>.</a:t>
            </a:r>
            <a:br>
              <a:rPr lang="en-GB" sz="2000" dirty="0">
                <a:solidFill>
                  <a:srgbClr val="000000"/>
                </a:solidFill>
                <a:latin typeface="system-ui"/>
              </a:rPr>
            </a:br>
            <a:r>
              <a:rPr lang="en-GB" sz="2000" b="1" dirty="0">
                <a:solidFill>
                  <a:srgbClr val="000000"/>
                </a:solidFill>
                <a:latin typeface="system-ui"/>
              </a:rPr>
              <a:t>Nations will come to your light,</a:t>
            </a:r>
            <a:br>
              <a:rPr lang="en-GB" sz="2000" b="1" dirty="0">
                <a:solidFill>
                  <a:srgbClr val="000000"/>
                </a:solidFill>
                <a:latin typeface="system-ui"/>
              </a:rPr>
            </a:br>
            <a:r>
              <a:rPr lang="en-GB" sz="2000" dirty="0">
                <a:solidFill>
                  <a:srgbClr val="000000"/>
                </a:solidFill>
                <a:latin typeface="system-ui"/>
              </a:rPr>
              <a:t>    and kings to the brightness of your rising.</a:t>
            </a:r>
          </a:p>
          <a:p>
            <a:r>
              <a:rPr lang="en-GB" sz="2000" dirty="0">
                <a:solidFill>
                  <a:srgbClr val="000000"/>
                </a:solidFill>
                <a:latin typeface="system-ui"/>
              </a:rPr>
              <a:t>“Lift up your eyes all around, and see:</a:t>
            </a:r>
            <a:br>
              <a:rPr lang="en-GB" sz="2000" dirty="0">
                <a:solidFill>
                  <a:srgbClr val="000000"/>
                </a:solidFill>
                <a:latin typeface="system-ui"/>
              </a:rPr>
            </a:br>
            <a:r>
              <a:rPr lang="en-GB" sz="2000" dirty="0">
                <a:solidFill>
                  <a:srgbClr val="000000"/>
                </a:solidFill>
                <a:latin typeface="system-ui"/>
              </a:rPr>
              <a:t>    they all gather themselves together.</a:t>
            </a:r>
            <a:br>
              <a:rPr lang="en-GB" sz="2000" dirty="0">
                <a:solidFill>
                  <a:srgbClr val="000000"/>
                </a:solidFill>
                <a:latin typeface="system-ui"/>
              </a:rPr>
            </a:br>
            <a:r>
              <a:rPr lang="en-GB" sz="2000" dirty="0">
                <a:solidFill>
                  <a:srgbClr val="000000"/>
                </a:solidFill>
                <a:latin typeface="system-ui"/>
              </a:rPr>
              <a:t>    They come to you.</a:t>
            </a:r>
            <a:br>
              <a:rPr lang="en-GB" sz="2000" dirty="0">
                <a:solidFill>
                  <a:srgbClr val="000000"/>
                </a:solidFill>
                <a:latin typeface="system-ui"/>
              </a:rPr>
            </a:br>
            <a:r>
              <a:rPr lang="en-GB" sz="2000" dirty="0">
                <a:solidFill>
                  <a:srgbClr val="000000"/>
                </a:solidFill>
                <a:latin typeface="system-ui"/>
              </a:rPr>
              <a:t>Your sons will come from far away,</a:t>
            </a:r>
            <a:br>
              <a:rPr lang="en-GB" sz="2000" dirty="0">
                <a:solidFill>
                  <a:srgbClr val="000000"/>
                </a:solidFill>
                <a:latin typeface="system-ui"/>
              </a:rPr>
            </a:br>
            <a:r>
              <a:rPr lang="en-GB" sz="2000" dirty="0">
                <a:solidFill>
                  <a:srgbClr val="000000"/>
                </a:solidFill>
                <a:latin typeface="system-ui"/>
              </a:rPr>
              <a:t>    and your daughters will be carried in arms.</a:t>
            </a:r>
            <a:br>
              <a:rPr lang="en-GB" sz="2000" dirty="0">
                <a:solidFill>
                  <a:srgbClr val="000000"/>
                </a:solidFill>
                <a:latin typeface="system-ui"/>
              </a:rPr>
            </a:br>
            <a:r>
              <a:rPr lang="en-GB" sz="2000" dirty="0">
                <a:solidFill>
                  <a:srgbClr val="000000"/>
                </a:solidFill>
                <a:latin typeface="system-ui"/>
              </a:rPr>
              <a:t>Then </a:t>
            </a:r>
            <a:r>
              <a:rPr lang="en-GB" sz="2000" b="1" dirty="0">
                <a:solidFill>
                  <a:srgbClr val="000000"/>
                </a:solidFill>
                <a:latin typeface="system-ui"/>
              </a:rPr>
              <a:t>you shall see and be radiant</a:t>
            </a:r>
            <a:r>
              <a:rPr lang="en-GB" sz="2000" dirty="0">
                <a:solidFill>
                  <a:srgbClr val="000000"/>
                </a:solidFill>
                <a:latin typeface="system-ui"/>
              </a:rPr>
              <a:t>,</a:t>
            </a:r>
            <a:br>
              <a:rPr lang="en-GB" sz="2000" dirty="0">
                <a:solidFill>
                  <a:srgbClr val="000000"/>
                </a:solidFill>
                <a:latin typeface="system-ui"/>
              </a:rPr>
            </a:br>
            <a:r>
              <a:rPr lang="en-GB" sz="2000" dirty="0">
                <a:solidFill>
                  <a:srgbClr val="000000"/>
                </a:solidFill>
                <a:latin typeface="system-ui"/>
              </a:rPr>
              <a:t>    and your heart will thrill and be enlarged;</a:t>
            </a:r>
            <a:br>
              <a:rPr lang="en-GB" sz="2000" dirty="0">
                <a:solidFill>
                  <a:srgbClr val="000000"/>
                </a:solidFill>
                <a:latin typeface="system-ui"/>
              </a:rPr>
            </a:br>
            <a:r>
              <a:rPr lang="en-GB" sz="2000" dirty="0">
                <a:solidFill>
                  <a:srgbClr val="000000"/>
                </a:solidFill>
                <a:latin typeface="system-ui"/>
              </a:rPr>
              <a:t>because the abundance of the sea will be turned to you.</a:t>
            </a:r>
            <a:br>
              <a:rPr lang="en-GB" sz="2000" dirty="0">
                <a:solidFill>
                  <a:srgbClr val="000000"/>
                </a:solidFill>
                <a:latin typeface="system-ui"/>
              </a:rPr>
            </a:br>
            <a:r>
              <a:rPr lang="en-GB" sz="2000" dirty="0">
                <a:solidFill>
                  <a:srgbClr val="000000"/>
                </a:solidFill>
                <a:latin typeface="system-ui"/>
              </a:rPr>
              <a:t>    The wealth of the nations will come to you. Isaiah 60:1-5</a:t>
            </a:r>
          </a:p>
        </p:txBody>
      </p:sp>
    </p:spTree>
    <p:extLst>
      <p:ext uri="{BB962C8B-B14F-4D97-AF65-F5344CB8AC3E}">
        <p14:creationId xmlns:p14="http://schemas.microsoft.com/office/powerpoint/2010/main" val="2500353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1891" y="1984747"/>
            <a:ext cx="7339914" cy="3785652"/>
          </a:xfrm>
          <a:prstGeom prst="rect">
            <a:avLst/>
          </a:prstGeom>
        </p:spPr>
        <p:txBody>
          <a:bodyPr wrap="square">
            <a:spAutoFit/>
          </a:bodyPr>
          <a:lstStyle/>
          <a:p>
            <a:r>
              <a:rPr lang="en-GB" sz="2000" dirty="0">
                <a:solidFill>
                  <a:srgbClr val="000000"/>
                </a:solidFill>
                <a:latin typeface="system-ui"/>
              </a:rPr>
              <a:t>Yahweh will strike Egypt, striking and healing. They will return to Yahweh, and he will be entreated by them, and will heal them.</a:t>
            </a:r>
          </a:p>
          <a:p>
            <a:r>
              <a:rPr lang="en-GB" sz="2000" dirty="0">
                <a:solidFill>
                  <a:srgbClr val="000000"/>
                </a:solidFill>
                <a:latin typeface="system-ui"/>
              </a:rPr>
              <a:t>In that day </a:t>
            </a:r>
            <a:r>
              <a:rPr lang="en-GB" sz="2000" b="1" dirty="0">
                <a:solidFill>
                  <a:srgbClr val="000000"/>
                </a:solidFill>
                <a:latin typeface="system-ui"/>
              </a:rPr>
              <a:t>there will be a highway out of Egypt to Assyria, and the Assyrian shall come into Egypt, and the Egyptian into Assyria; and the Egyptians will worship with the Assyrians.</a:t>
            </a:r>
          </a:p>
          <a:p>
            <a:r>
              <a:rPr lang="en-GB" sz="2000" b="1" dirty="0">
                <a:solidFill>
                  <a:srgbClr val="000000"/>
                </a:solidFill>
                <a:latin typeface="system-ui"/>
              </a:rPr>
              <a:t>In that day</a:t>
            </a:r>
            <a:r>
              <a:rPr lang="en-GB" sz="2000" dirty="0">
                <a:solidFill>
                  <a:srgbClr val="000000"/>
                </a:solidFill>
                <a:latin typeface="system-ui"/>
              </a:rPr>
              <a:t>, Israel will be the third with Egypt and with Assyria, a blessing within the earth; because Yahweh of Armies has blessed them, saying, </a:t>
            </a:r>
            <a:r>
              <a:rPr lang="en-GB" sz="2000" b="1" dirty="0">
                <a:solidFill>
                  <a:srgbClr val="000000"/>
                </a:solidFill>
                <a:latin typeface="system-ui"/>
              </a:rPr>
              <a:t>“Blessed be Egypt my people, Assyria the work of my hands, and Israel my inheritance.” </a:t>
            </a:r>
            <a:r>
              <a:rPr lang="en-GB" sz="2000" dirty="0">
                <a:solidFill>
                  <a:srgbClr val="000000"/>
                </a:solidFill>
                <a:latin typeface="system-ui"/>
              </a:rPr>
              <a:t>Isaiah 19:22-25</a:t>
            </a:r>
          </a:p>
        </p:txBody>
      </p:sp>
      <p:sp>
        <p:nvSpPr>
          <p:cNvPr id="6" name="Rectangle 5"/>
          <p:cNvSpPr/>
          <p:nvPr/>
        </p:nvSpPr>
        <p:spPr>
          <a:xfrm>
            <a:off x="568409" y="1062852"/>
            <a:ext cx="6606747" cy="707886"/>
          </a:xfrm>
          <a:prstGeom prst="rect">
            <a:avLst/>
          </a:prstGeom>
        </p:spPr>
        <p:txBody>
          <a:bodyPr wrap="square">
            <a:spAutoFit/>
          </a:bodyPr>
          <a:lstStyle/>
          <a:p>
            <a:r>
              <a:rPr lang="en-GB" sz="2000" b="1" dirty="0">
                <a:solidFill>
                  <a:srgbClr val="000000"/>
                </a:solidFill>
                <a:latin typeface="system-ui"/>
              </a:rPr>
              <a:t>For Yahweh’s portion is his people.</a:t>
            </a:r>
            <a:r>
              <a:rPr lang="en-GB" sz="2000" b="1" dirty="0">
                <a:solidFill>
                  <a:prstClr val="black"/>
                </a:solidFill>
                <a:latin typeface="system-ui"/>
              </a:rPr>
              <a:t/>
            </a:r>
            <a:br>
              <a:rPr lang="en-GB" sz="2000" b="1" dirty="0">
                <a:solidFill>
                  <a:prstClr val="black"/>
                </a:solidFill>
                <a:latin typeface="system-ui"/>
              </a:rPr>
            </a:br>
            <a:r>
              <a:rPr lang="en-GB" sz="2000" b="1" dirty="0">
                <a:solidFill>
                  <a:srgbClr val="000000"/>
                </a:solidFill>
                <a:latin typeface="system-ui"/>
              </a:rPr>
              <a:t>Jacob is the lot of his inheritance. </a:t>
            </a:r>
            <a:r>
              <a:rPr lang="en-GB" sz="2000" dirty="0">
                <a:solidFill>
                  <a:srgbClr val="000000"/>
                </a:solidFill>
                <a:latin typeface="system-ui"/>
              </a:rPr>
              <a:t>Deut. 32:9</a:t>
            </a:r>
            <a:endParaRPr lang="en-GB" sz="2000" dirty="0">
              <a:solidFill>
                <a:prstClr val="black"/>
              </a:solidFill>
              <a:latin typeface="system-ui"/>
            </a:endParaRPr>
          </a:p>
        </p:txBody>
      </p:sp>
      <p:sp>
        <p:nvSpPr>
          <p:cNvPr id="7" name="TextBox 6"/>
          <p:cNvSpPr txBox="1"/>
          <p:nvPr/>
        </p:nvSpPr>
        <p:spPr>
          <a:xfrm>
            <a:off x="568409" y="387178"/>
            <a:ext cx="5379309" cy="461665"/>
          </a:xfrm>
          <a:prstGeom prst="rect">
            <a:avLst/>
          </a:prstGeom>
          <a:noFill/>
        </p:spPr>
        <p:txBody>
          <a:bodyPr wrap="square" rtlCol="0">
            <a:spAutoFit/>
          </a:bodyPr>
          <a:lstStyle/>
          <a:p>
            <a:r>
              <a:rPr lang="en-GB" sz="2400" b="1" dirty="0">
                <a:solidFill>
                  <a:prstClr val="black"/>
                </a:solidFill>
                <a:latin typeface="system-ui"/>
              </a:rPr>
              <a:t>The nations are included with Israel</a:t>
            </a:r>
          </a:p>
        </p:txBody>
      </p:sp>
    </p:spTree>
    <p:extLst>
      <p:ext uri="{BB962C8B-B14F-4D97-AF65-F5344CB8AC3E}">
        <p14:creationId xmlns:p14="http://schemas.microsoft.com/office/powerpoint/2010/main" val="153078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8584" y="700216"/>
            <a:ext cx="3945311" cy="461665"/>
          </a:xfrm>
          <a:prstGeom prst="rect">
            <a:avLst/>
          </a:prstGeom>
          <a:noFill/>
        </p:spPr>
        <p:txBody>
          <a:bodyPr wrap="none" rtlCol="0">
            <a:spAutoFit/>
          </a:bodyPr>
          <a:lstStyle/>
          <a:p>
            <a:r>
              <a:rPr lang="en-GB" sz="2400" b="1" dirty="0">
                <a:solidFill>
                  <a:prstClr val="black"/>
                </a:solidFill>
                <a:latin typeface="system-ui"/>
              </a:rPr>
              <a:t>Beware your imagination!</a:t>
            </a:r>
          </a:p>
        </p:txBody>
      </p:sp>
      <p:sp>
        <p:nvSpPr>
          <p:cNvPr id="3" name="Rectangle 2"/>
          <p:cNvSpPr/>
          <p:nvPr/>
        </p:nvSpPr>
        <p:spPr>
          <a:xfrm>
            <a:off x="295469" y="1606919"/>
            <a:ext cx="6096000" cy="1631216"/>
          </a:xfrm>
          <a:prstGeom prst="rect">
            <a:avLst/>
          </a:prstGeom>
        </p:spPr>
        <p:txBody>
          <a:bodyPr>
            <a:spAutoFit/>
          </a:bodyPr>
          <a:lstStyle/>
          <a:p>
            <a:r>
              <a:rPr lang="en-GB" sz="2000" dirty="0">
                <a:solidFill>
                  <a:srgbClr val="000000"/>
                </a:solidFill>
                <a:latin typeface="system-ui"/>
              </a:rPr>
              <a:t>The LORD of Hosts says: “If it is marvellous </a:t>
            </a:r>
            <a:r>
              <a:rPr lang="en-GB" sz="2000" b="1" dirty="0">
                <a:solidFill>
                  <a:srgbClr val="000000"/>
                </a:solidFill>
                <a:latin typeface="system-ui"/>
              </a:rPr>
              <a:t>in</a:t>
            </a:r>
            <a:r>
              <a:rPr lang="en-GB" sz="2000" dirty="0">
                <a:solidFill>
                  <a:srgbClr val="000000"/>
                </a:solidFill>
                <a:latin typeface="system-ui"/>
              </a:rPr>
              <a:t> the </a:t>
            </a:r>
            <a:r>
              <a:rPr lang="en-GB" sz="2000" b="1" dirty="0">
                <a:solidFill>
                  <a:srgbClr val="000000"/>
                </a:solidFill>
                <a:latin typeface="system-ui"/>
              </a:rPr>
              <a:t>eyes</a:t>
            </a:r>
            <a:r>
              <a:rPr lang="en-GB" sz="2000" dirty="0">
                <a:solidFill>
                  <a:srgbClr val="000000"/>
                </a:solidFill>
                <a:latin typeface="system-ui"/>
              </a:rPr>
              <a:t> of the remnant of this people </a:t>
            </a:r>
            <a:r>
              <a:rPr lang="en-GB" sz="2000" b="1" dirty="0">
                <a:solidFill>
                  <a:srgbClr val="000000"/>
                </a:solidFill>
                <a:latin typeface="system-ui"/>
              </a:rPr>
              <a:t>in</a:t>
            </a:r>
            <a:r>
              <a:rPr lang="en-GB" sz="2000" dirty="0">
                <a:solidFill>
                  <a:srgbClr val="000000"/>
                </a:solidFill>
                <a:latin typeface="system-ui"/>
              </a:rPr>
              <a:t> those days, should it also be marvellous </a:t>
            </a:r>
            <a:r>
              <a:rPr lang="en-GB" sz="2000" b="1" dirty="0">
                <a:solidFill>
                  <a:srgbClr val="000000"/>
                </a:solidFill>
                <a:latin typeface="system-ui"/>
              </a:rPr>
              <a:t>in</a:t>
            </a:r>
            <a:r>
              <a:rPr lang="en-GB" sz="2000" dirty="0">
                <a:solidFill>
                  <a:srgbClr val="000000"/>
                </a:solidFill>
                <a:latin typeface="system-ui"/>
              </a:rPr>
              <a:t> </a:t>
            </a:r>
            <a:r>
              <a:rPr lang="en-GB" sz="2000" b="1" dirty="0">
                <a:solidFill>
                  <a:srgbClr val="000000"/>
                </a:solidFill>
                <a:latin typeface="system-ui"/>
              </a:rPr>
              <a:t>my</a:t>
            </a:r>
            <a:r>
              <a:rPr lang="en-GB" sz="2000" dirty="0">
                <a:solidFill>
                  <a:srgbClr val="000000"/>
                </a:solidFill>
                <a:latin typeface="system-ui"/>
              </a:rPr>
              <a:t> </a:t>
            </a:r>
            <a:r>
              <a:rPr lang="en-GB" sz="2000" b="1" dirty="0">
                <a:solidFill>
                  <a:srgbClr val="000000"/>
                </a:solidFill>
                <a:latin typeface="system-ui"/>
              </a:rPr>
              <a:t>eyes</a:t>
            </a:r>
            <a:r>
              <a:rPr lang="en-GB" sz="2000" dirty="0">
                <a:solidFill>
                  <a:srgbClr val="000000"/>
                </a:solidFill>
                <a:latin typeface="system-ui"/>
              </a:rPr>
              <a:t>?” says the LORD of Hosts. </a:t>
            </a:r>
          </a:p>
          <a:p>
            <a:r>
              <a:rPr lang="en-GB" sz="2000" dirty="0">
                <a:solidFill>
                  <a:srgbClr val="000000"/>
                </a:solidFill>
                <a:latin typeface="system-ui"/>
              </a:rPr>
              <a:t>Zech. 8:6</a:t>
            </a:r>
            <a:endParaRPr lang="en-GB" sz="2000" dirty="0">
              <a:solidFill>
                <a:prstClr val="black"/>
              </a:solidFill>
            </a:endParaRPr>
          </a:p>
        </p:txBody>
      </p:sp>
      <p:sp>
        <p:nvSpPr>
          <p:cNvPr id="4" name="TextBox 3"/>
          <p:cNvSpPr txBox="1"/>
          <p:nvPr/>
        </p:nvSpPr>
        <p:spPr>
          <a:xfrm>
            <a:off x="927246" y="3252287"/>
            <a:ext cx="3900683" cy="400110"/>
          </a:xfrm>
          <a:prstGeom prst="rect">
            <a:avLst/>
          </a:prstGeom>
          <a:noFill/>
        </p:spPr>
        <p:txBody>
          <a:bodyPr wrap="none" rtlCol="0">
            <a:spAutoFit/>
          </a:bodyPr>
          <a:lstStyle/>
          <a:p>
            <a:r>
              <a:rPr lang="en-GB" sz="2000" b="1" dirty="0">
                <a:solidFill>
                  <a:prstClr val="black"/>
                </a:solidFill>
                <a:latin typeface="system-ui"/>
              </a:rPr>
              <a:t>Remember Jesus’ first coming</a:t>
            </a:r>
          </a:p>
        </p:txBody>
      </p:sp>
      <p:sp>
        <p:nvSpPr>
          <p:cNvPr id="5" name="TextBox 4"/>
          <p:cNvSpPr txBox="1"/>
          <p:nvPr/>
        </p:nvSpPr>
        <p:spPr>
          <a:xfrm>
            <a:off x="360206" y="3917347"/>
            <a:ext cx="6702476" cy="1631216"/>
          </a:xfrm>
          <a:prstGeom prst="rect">
            <a:avLst/>
          </a:prstGeom>
          <a:noFill/>
        </p:spPr>
        <p:txBody>
          <a:bodyPr wrap="none" rtlCol="0">
            <a:spAutoFit/>
          </a:bodyPr>
          <a:lstStyle/>
          <a:p>
            <a:pPr marL="285750" indent="-285750">
              <a:buFont typeface="Arial" panose="020B0604020202020204" pitchFamily="34" charset="0"/>
              <a:buChar char="•"/>
            </a:pPr>
            <a:r>
              <a:rPr lang="en-GB" sz="2000" dirty="0">
                <a:solidFill>
                  <a:prstClr val="black"/>
                </a:solidFill>
                <a:latin typeface="system-ui"/>
              </a:rPr>
              <a:t>Prophecies were fulfilled in a literal and physical way</a:t>
            </a:r>
          </a:p>
          <a:p>
            <a:pPr marL="285750" indent="-285750">
              <a:buFont typeface="Arial" panose="020B0604020202020204" pitchFamily="34" charset="0"/>
              <a:buChar char="•"/>
            </a:pPr>
            <a:r>
              <a:rPr lang="en-GB" sz="2000" dirty="0">
                <a:solidFill>
                  <a:prstClr val="black"/>
                </a:solidFill>
                <a:latin typeface="system-ui"/>
              </a:rPr>
              <a:t>Worldviews get in the way</a:t>
            </a:r>
          </a:p>
          <a:p>
            <a:pPr marL="285750" indent="-285750">
              <a:buFont typeface="Arial" panose="020B0604020202020204" pitchFamily="34" charset="0"/>
              <a:buChar char="•"/>
            </a:pPr>
            <a:r>
              <a:rPr lang="en-GB" sz="2000" dirty="0">
                <a:solidFill>
                  <a:prstClr val="black"/>
                </a:solidFill>
                <a:latin typeface="system-ui"/>
              </a:rPr>
              <a:t>Don’t add to </a:t>
            </a:r>
            <a:r>
              <a:rPr lang="en-GB" sz="2000" dirty="0" smtClean="0">
                <a:solidFill>
                  <a:prstClr val="black"/>
                </a:solidFill>
                <a:latin typeface="system-ui"/>
              </a:rPr>
              <a:t>revelation or subtract from it</a:t>
            </a:r>
            <a:endParaRPr lang="en-GB" sz="2000" dirty="0">
              <a:solidFill>
                <a:prstClr val="black"/>
              </a:solidFill>
              <a:latin typeface="system-ui"/>
            </a:endParaRPr>
          </a:p>
          <a:p>
            <a:pPr marL="285750" indent="-285750">
              <a:buFont typeface="Arial" panose="020B0604020202020204" pitchFamily="34" charset="0"/>
              <a:buChar char="•"/>
            </a:pPr>
            <a:r>
              <a:rPr lang="en-GB" sz="2000" dirty="0">
                <a:solidFill>
                  <a:prstClr val="black"/>
                </a:solidFill>
                <a:latin typeface="system-ui"/>
              </a:rPr>
              <a:t>The details will only become apparent </a:t>
            </a:r>
            <a:r>
              <a:rPr lang="en-GB" sz="2000" dirty="0" smtClean="0">
                <a:solidFill>
                  <a:prstClr val="black"/>
                </a:solidFill>
                <a:latin typeface="system-ui"/>
              </a:rPr>
              <a:t>when it happens</a:t>
            </a:r>
            <a:endParaRPr lang="en-GB" sz="2000" dirty="0">
              <a:solidFill>
                <a:prstClr val="black"/>
              </a:solidFill>
              <a:latin typeface="system-ui"/>
            </a:endParaRPr>
          </a:p>
          <a:p>
            <a:pPr marL="285750" indent="-285750">
              <a:buFont typeface="Arial" panose="020B0604020202020204" pitchFamily="34" charset="0"/>
              <a:buChar char="•"/>
            </a:pPr>
            <a:endParaRPr lang="en-GB" sz="2000" dirty="0">
              <a:solidFill>
                <a:prstClr val="black"/>
              </a:solidFill>
              <a:latin typeface="system-ui"/>
            </a:endParaRPr>
          </a:p>
        </p:txBody>
      </p:sp>
    </p:spTree>
    <p:extLst>
      <p:ext uri="{BB962C8B-B14F-4D97-AF65-F5344CB8AC3E}">
        <p14:creationId xmlns:p14="http://schemas.microsoft.com/office/powerpoint/2010/main" val="287262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6530" y="259601"/>
            <a:ext cx="2836033" cy="461665"/>
          </a:xfrm>
          <a:prstGeom prst="rect">
            <a:avLst/>
          </a:prstGeom>
          <a:noFill/>
        </p:spPr>
        <p:txBody>
          <a:bodyPr wrap="none" rtlCol="0">
            <a:spAutoFit/>
          </a:bodyPr>
          <a:lstStyle/>
          <a:p>
            <a:r>
              <a:rPr lang="en-GB" sz="2400" b="1" dirty="0">
                <a:solidFill>
                  <a:prstClr val="black"/>
                </a:solidFill>
                <a:latin typeface="system-ui"/>
              </a:rPr>
              <a:t>The Heavenly City</a:t>
            </a:r>
          </a:p>
        </p:txBody>
      </p:sp>
      <p:sp>
        <p:nvSpPr>
          <p:cNvPr id="3" name="Rectangle 2"/>
          <p:cNvSpPr/>
          <p:nvPr/>
        </p:nvSpPr>
        <p:spPr>
          <a:xfrm>
            <a:off x="274356" y="893082"/>
            <a:ext cx="7584832" cy="5016758"/>
          </a:xfrm>
          <a:prstGeom prst="rect">
            <a:avLst/>
          </a:prstGeom>
        </p:spPr>
        <p:txBody>
          <a:bodyPr wrap="square">
            <a:spAutoFit/>
          </a:bodyPr>
          <a:lstStyle/>
          <a:p>
            <a:r>
              <a:rPr lang="en-GB" b="1" baseline="30000" dirty="0">
                <a:solidFill>
                  <a:srgbClr val="000000"/>
                </a:solidFill>
                <a:latin typeface="system-ui"/>
              </a:rPr>
              <a:t> </a:t>
            </a:r>
            <a:r>
              <a:rPr lang="en-GB" sz="2000" dirty="0">
                <a:solidFill>
                  <a:srgbClr val="000000"/>
                </a:solidFill>
                <a:latin typeface="system-ui"/>
              </a:rPr>
              <a:t>I saw </a:t>
            </a:r>
            <a:r>
              <a:rPr lang="en-GB" sz="2000" b="1" dirty="0">
                <a:solidFill>
                  <a:srgbClr val="000000"/>
                </a:solidFill>
                <a:latin typeface="system-ui"/>
              </a:rPr>
              <a:t>the holy city, New Jerusalem, coming down </a:t>
            </a:r>
          </a:p>
          <a:p>
            <a:r>
              <a:rPr lang="en-GB" sz="2000" b="1" dirty="0">
                <a:solidFill>
                  <a:srgbClr val="000000"/>
                </a:solidFill>
                <a:latin typeface="system-ui"/>
              </a:rPr>
              <a:t>out of heaven from God</a:t>
            </a:r>
            <a:r>
              <a:rPr lang="en-GB" sz="2000" dirty="0">
                <a:solidFill>
                  <a:srgbClr val="000000"/>
                </a:solidFill>
                <a:latin typeface="system-ui"/>
              </a:rPr>
              <a:t>, prepared like a bride adorned </a:t>
            </a:r>
          </a:p>
          <a:p>
            <a:r>
              <a:rPr lang="en-GB" sz="2000" dirty="0">
                <a:solidFill>
                  <a:srgbClr val="000000"/>
                </a:solidFill>
                <a:latin typeface="system-ui"/>
              </a:rPr>
              <a:t>for her husband. I heard a loud voice out of heaven </a:t>
            </a:r>
          </a:p>
          <a:p>
            <a:r>
              <a:rPr lang="en-GB" sz="2000" dirty="0">
                <a:solidFill>
                  <a:srgbClr val="000000"/>
                </a:solidFill>
                <a:latin typeface="system-ui"/>
              </a:rPr>
              <a:t>saying, “Behold, </a:t>
            </a:r>
            <a:r>
              <a:rPr lang="en-GB" sz="2000" b="1" dirty="0">
                <a:solidFill>
                  <a:srgbClr val="000000"/>
                </a:solidFill>
                <a:latin typeface="system-ui"/>
              </a:rPr>
              <a:t>God’s dwelling is with people, and he </a:t>
            </a:r>
          </a:p>
          <a:p>
            <a:r>
              <a:rPr lang="en-GB" sz="2000" b="1" dirty="0">
                <a:solidFill>
                  <a:srgbClr val="000000"/>
                </a:solidFill>
                <a:latin typeface="system-ui"/>
              </a:rPr>
              <a:t>will dwell with them, and they will be his people, and God himself will be with them as their God</a:t>
            </a:r>
            <a:r>
              <a:rPr lang="en-GB" sz="2000" dirty="0">
                <a:solidFill>
                  <a:srgbClr val="000000"/>
                </a:solidFill>
                <a:latin typeface="system-ui"/>
              </a:rPr>
              <a:t>. He will wipe away </a:t>
            </a:r>
            <a:endParaRPr lang="en-GB" sz="2000" dirty="0" smtClean="0">
              <a:solidFill>
                <a:srgbClr val="000000"/>
              </a:solidFill>
              <a:latin typeface="system-ui"/>
            </a:endParaRPr>
          </a:p>
          <a:p>
            <a:r>
              <a:rPr lang="en-GB" sz="2000" dirty="0" smtClean="0">
                <a:solidFill>
                  <a:srgbClr val="000000"/>
                </a:solidFill>
                <a:latin typeface="system-ui"/>
              </a:rPr>
              <a:t>every </a:t>
            </a:r>
            <a:r>
              <a:rPr lang="en-GB" sz="2000" dirty="0">
                <a:solidFill>
                  <a:srgbClr val="000000"/>
                </a:solidFill>
                <a:latin typeface="system-ui"/>
              </a:rPr>
              <a:t>tear from their eyes. Death will be no more; neither will there be mourning, nor crying, nor pain, any more. The first </a:t>
            </a:r>
            <a:endParaRPr lang="en-GB" sz="2000" dirty="0" smtClean="0">
              <a:solidFill>
                <a:srgbClr val="000000"/>
              </a:solidFill>
              <a:latin typeface="system-ui"/>
            </a:endParaRPr>
          </a:p>
          <a:p>
            <a:r>
              <a:rPr lang="en-GB" sz="2000" dirty="0" smtClean="0">
                <a:solidFill>
                  <a:srgbClr val="000000"/>
                </a:solidFill>
                <a:latin typeface="system-ui"/>
              </a:rPr>
              <a:t>things </a:t>
            </a:r>
            <a:r>
              <a:rPr lang="en-GB" sz="2000" dirty="0">
                <a:solidFill>
                  <a:srgbClr val="000000"/>
                </a:solidFill>
                <a:latin typeface="system-ui"/>
              </a:rPr>
              <a:t>have passed away.” ... He carried me away in the Spirit to a great and high mountain, and showed me </a:t>
            </a:r>
            <a:r>
              <a:rPr lang="en-GB" sz="2000" b="1" dirty="0">
                <a:solidFill>
                  <a:srgbClr val="000000"/>
                </a:solidFill>
                <a:latin typeface="system-ui"/>
              </a:rPr>
              <a:t>the holy city, Jerusalem, coming down out of heaven from God, having the glory of God</a:t>
            </a:r>
            <a:r>
              <a:rPr lang="en-GB" sz="2000" dirty="0">
                <a:solidFill>
                  <a:srgbClr val="000000"/>
                </a:solidFill>
                <a:latin typeface="system-ui"/>
              </a:rPr>
              <a:t> ... </a:t>
            </a:r>
            <a:r>
              <a:rPr lang="en-GB" sz="2000" b="1" baseline="30000" dirty="0">
                <a:solidFill>
                  <a:srgbClr val="000000"/>
                </a:solidFill>
                <a:latin typeface="system-ui"/>
              </a:rPr>
              <a:t> </a:t>
            </a:r>
            <a:r>
              <a:rPr lang="en-GB" sz="2000" dirty="0">
                <a:solidFill>
                  <a:srgbClr val="000000"/>
                </a:solidFill>
                <a:latin typeface="system-ui"/>
              </a:rPr>
              <a:t>The city has no need for the sun or moon to shine, for </a:t>
            </a:r>
            <a:r>
              <a:rPr lang="en-GB" sz="2000" b="1" dirty="0">
                <a:solidFill>
                  <a:srgbClr val="000000"/>
                </a:solidFill>
                <a:latin typeface="system-ui"/>
              </a:rPr>
              <a:t>the very glory of God illuminated it, and its lamp is the Lamb</a:t>
            </a:r>
            <a:r>
              <a:rPr lang="en-GB" sz="2000" dirty="0">
                <a:solidFill>
                  <a:srgbClr val="000000"/>
                </a:solidFill>
                <a:latin typeface="system-ui"/>
              </a:rPr>
              <a:t>. The nations will walk in its light. The kings of the earth bring the glory and honour of the nations into it. </a:t>
            </a:r>
            <a:endParaRPr lang="en-GB" sz="2000" dirty="0" smtClean="0">
              <a:solidFill>
                <a:srgbClr val="000000"/>
              </a:solidFill>
              <a:latin typeface="system-ui"/>
            </a:endParaRPr>
          </a:p>
          <a:p>
            <a:r>
              <a:rPr lang="en-GB" sz="2000" dirty="0" smtClean="0">
                <a:solidFill>
                  <a:srgbClr val="000000"/>
                </a:solidFill>
                <a:latin typeface="system-ui"/>
              </a:rPr>
              <a:t>Rev</a:t>
            </a:r>
            <a:r>
              <a:rPr lang="en-GB" sz="2000" dirty="0">
                <a:solidFill>
                  <a:srgbClr val="000000"/>
                </a:solidFill>
                <a:latin typeface="system-ui"/>
              </a:rPr>
              <a:t>. 21:2-4, 10-11, 23-24.</a:t>
            </a:r>
            <a:endParaRPr lang="en-GB" sz="2000" dirty="0">
              <a:solidFill>
                <a:prstClr val="black"/>
              </a:solidFill>
            </a:endParaRPr>
          </a:p>
        </p:txBody>
      </p:sp>
    </p:spTree>
    <p:extLst>
      <p:ext uri="{BB962C8B-B14F-4D97-AF65-F5344CB8AC3E}">
        <p14:creationId xmlns:p14="http://schemas.microsoft.com/office/powerpoint/2010/main" val="512295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8454" y="1427489"/>
            <a:ext cx="6096000" cy="707886"/>
          </a:xfrm>
          <a:prstGeom prst="rect">
            <a:avLst/>
          </a:prstGeom>
        </p:spPr>
        <p:txBody>
          <a:bodyPr>
            <a:spAutoFit/>
          </a:bodyPr>
          <a:lstStyle/>
          <a:p>
            <a:r>
              <a:rPr lang="en-GB" sz="2000" b="1" dirty="0">
                <a:solidFill>
                  <a:srgbClr val="000000"/>
                </a:solidFill>
                <a:latin typeface="system-ui"/>
              </a:rPr>
              <a:t>Be silent, all flesh, before Yahweh</a:t>
            </a:r>
            <a:r>
              <a:rPr lang="en-GB" sz="2000" dirty="0">
                <a:solidFill>
                  <a:srgbClr val="000000"/>
                </a:solidFill>
                <a:latin typeface="system-ui"/>
              </a:rPr>
              <a:t>; for he has roused himself from his holy habitation!” 2:13</a:t>
            </a:r>
            <a:endParaRPr lang="en-GB" dirty="0">
              <a:solidFill>
                <a:prstClr val="black"/>
              </a:solidFill>
            </a:endParaRPr>
          </a:p>
        </p:txBody>
      </p:sp>
      <p:sp>
        <p:nvSpPr>
          <p:cNvPr id="3" name="TextBox 2"/>
          <p:cNvSpPr txBox="1"/>
          <p:nvPr/>
        </p:nvSpPr>
        <p:spPr>
          <a:xfrm>
            <a:off x="1828800" y="539404"/>
            <a:ext cx="1364476" cy="461665"/>
          </a:xfrm>
          <a:prstGeom prst="rect">
            <a:avLst/>
          </a:prstGeom>
          <a:noFill/>
        </p:spPr>
        <p:txBody>
          <a:bodyPr wrap="none" rtlCol="0">
            <a:spAutoFit/>
          </a:bodyPr>
          <a:lstStyle/>
          <a:p>
            <a:r>
              <a:rPr lang="en-GB" sz="2400" b="1" dirty="0" smtClean="0">
                <a:solidFill>
                  <a:prstClr val="black"/>
                </a:solidFill>
                <a:latin typeface="system-ui"/>
              </a:rPr>
              <a:t>Silence!</a:t>
            </a:r>
            <a:endParaRPr lang="en-GB" sz="2400" b="1" dirty="0">
              <a:solidFill>
                <a:prstClr val="black"/>
              </a:solidFill>
              <a:latin typeface="system-ui"/>
            </a:endParaRPr>
          </a:p>
        </p:txBody>
      </p:sp>
      <p:sp>
        <p:nvSpPr>
          <p:cNvPr id="4" name="TextBox 3"/>
          <p:cNvSpPr txBox="1"/>
          <p:nvPr/>
        </p:nvSpPr>
        <p:spPr>
          <a:xfrm>
            <a:off x="529807" y="2291025"/>
            <a:ext cx="6167073" cy="984885"/>
          </a:xfrm>
          <a:prstGeom prst="rect">
            <a:avLst/>
          </a:prstGeom>
          <a:noFill/>
        </p:spPr>
        <p:txBody>
          <a:bodyPr wrap="none" rtlCol="0">
            <a:spAutoFit/>
          </a:bodyPr>
          <a:lstStyle/>
          <a:p>
            <a:r>
              <a:rPr lang="en-GB" sz="2000" b="1" dirty="0">
                <a:solidFill>
                  <a:prstClr val="black"/>
                </a:solidFill>
                <a:latin typeface="system-ui"/>
              </a:rPr>
              <a:t>When God appears in His glory everything stops</a:t>
            </a:r>
            <a:r>
              <a:rPr lang="en-GB" dirty="0">
                <a:solidFill>
                  <a:prstClr val="black"/>
                </a:solidFill>
              </a:rPr>
              <a:t>.</a:t>
            </a:r>
          </a:p>
          <a:p>
            <a:endParaRPr lang="en-GB" dirty="0">
              <a:solidFill>
                <a:prstClr val="black"/>
              </a:solidFill>
            </a:endParaRPr>
          </a:p>
          <a:p>
            <a:r>
              <a:rPr lang="en-GB" sz="2000" b="1" dirty="0">
                <a:solidFill>
                  <a:prstClr val="black"/>
                </a:solidFill>
                <a:latin typeface="system-ui"/>
              </a:rPr>
              <a:t>Human beings are speechless</a:t>
            </a:r>
          </a:p>
        </p:txBody>
      </p:sp>
      <p:sp>
        <p:nvSpPr>
          <p:cNvPr id="5" name="Rectangle 4"/>
          <p:cNvSpPr/>
          <p:nvPr/>
        </p:nvSpPr>
        <p:spPr>
          <a:xfrm>
            <a:off x="406238" y="3431560"/>
            <a:ext cx="6398215" cy="1323439"/>
          </a:xfrm>
          <a:prstGeom prst="rect">
            <a:avLst/>
          </a:prstGeom>
        </p:spPr>
        <p:txBody>
          <a:bodyPr wrap="square">
            <a:spAutoFit/>
          </a:bodyPr>
          <a:lstStyle/>
          <a:p>
            <a:r>
              <a:rPr lang="en-GB" sz="2000" dirty="0">
                <a:solidFill>
                  <a:srgbClr val="000000"/>
                </a:solidFill>
                <a:latin typeface="system-ui"/>
              </a:rPr>
              <a:t>Then </a:t>
            </a:r>
            <a:r>
              <a:rPr lang="en-GB" sz="2000" b="1" dirty="0">
                <a:solidFill>
                  <a:srgbClr val="000000"/>
                </a:solidFill>
                <a:latin typeface="system-ui"/>
              </a:rPr>
              <a:t>Job</a:t>
            </a:r>
            <a:r>
              <a:rPr lang="en-GB" sz="2000" dirty="0">
                <a:solidFill>
                  <a:srgbClr val="000000"/>
                </a:solidFill>
                <a:latin typeface="system-ui"/>
              </a:rPr>
              <a:t> answered Yahweh</a:t>
            </a:r>
            <a:r>
              <a:rPr lang="en-GB" sz="2000" dirty="0" smtClean="0">
                <a:solidFill>
                  <a:srgbClr val="000000"/>
                </a:solidFill>
                <a:latin typeface="system-ui"/>
              </a:rPr>
              <a:t>, “</a:t>
            </a:r>
            <a:r>
              <a:rPr lang="en-GB" sz="2000" dirty="0">
                <a:solidFill>
                  <a:srgbClr val="000000"/>
                </a:solidFill>
                <a:latin typeface="system-ui"/>
              </a:rPr>
              <a:t>Behold, I am of small account. What will I answer you</a:t>
            </a:r>
            <a:r>
              <a:rPr lang="en-GB" sz="2000" dirty="0" smtClean="0">
                <a:solidFill>
                  <a:srgbClr val="000000"/>
                </a:solidFill>
                <a:latin typeface="system-ui"/>
              </a:rPr>
              <a:t>?</a:t>
            </a:r>
            <a:r>
              <a:rPr lang="en-GB" sz="2000" dirty="0">
                <a:solidFill>
                  <a:srgbClr val="000000"/>
                </a:solidFill>
                <a:latin typeface="system-ui"/>
              </a:rPr>
              <a:t> </a:t>
            </a:r>
            <a:r>
              <a:rPr lang="en-GB" sz="2000" b="1" dirty="0">
                <a:solidFill>
                  <a:srgbClr val="000000"/>
                </a:solidFill>
                <a:latin typeface="system-ui"/>
              </a:rPr>
              <a:t>I lay my hand on my </a:t>
            </a:r>
            <a:r>
              <a:rPr lang="en-GB" sz="2000" b="1" dirty="0" smtClean="0">
                <a:solidFill>
                  <a:srgbClr val="000000"/>
                </a:solidFill>
                <a:latin typeface="system-ui"/>
              </a:rPr>
              <a:t>mouth</a:t>
            </a:r>
            <a:r>
              <a:rPr lang="en-GB" sz="2000" dirty="0" smtClean="0">
                <a:solidFill>
                  <a:srgbClr val="000000"/>
                </a:solidFill>
                <a:latin typeface="system-ui"/>
              </a:rPr>
              <a:t>. I </a:t>
            </a:r>
            <a:r>
              <a:rPr lang="en-GB" sz="2000" dirty="0">
                <a:solidFill>
                  <a:srgbClr val="000000"/>
                </a:solidFill>
                <a:latin typeface="system-ui"/>
              </a:rPr>
              <a:t>have spoken once, and I will not answer</a:t>
            </a:r>
            <a:r>
              <a:rPr lang="en-GB" sz="2000" dirty="0" smtClean="0">
                <a:solidFill>
                  <a:srgbClr val="000000"/>
                </a:solidFill>
                <a:latin typeface="system-ui"/>
              </a:rPr>
              <a:t>;</a:t>
            </a:r>
            <a:r>
              <a:rPr lang="en-GB" sz="2000" dirty="0">
                <a:solidFill>
                  <a:srgbClr val="000000"/>
                </a:solidFill>
                <a:latin typeface="system-ui"/>
              </a:rPr>
              <a:t> Yes, twice, but </a:t>
            </a:r>
            <a:r>
              <a:rPr lang="en-GB" sz="2000" b="1" dirty="0">
                <a:solidFill>
                  <a:srgbClr val="000000"/>
                </a:solidFill>
                <a:latin typeface="system-ui"/>
              </a:rPr>
              <a:t>I will proceed no further</a:t>
            </a:r>
            <a:r>
              <a:rPr lang="en-GB" sz="2000" dirty="0" smtClean="0">
                <a:solidFill>
                  <a:srgbClr val="000000"/>
                </a:solidFill>
                <a:latin typeface="system-ui"/>
              </a:rPr>
              <a:t>.” Job 40:3-5</a:t>
            </a:r>
            <a:endParaRPr lang="en-GB" sz="2000" b="0" i="0" dirty="0">
              <a:solidFill>
                <a:srgbClr val="000000"/>
              </a:solidFill>
              <a:effectLst/>
              <a:latin typeface="system-ui"/>
            </a:endParaRPr>
          </a:p>
        </p:txBody>
      </p:sp>
      <p:sp>
        <p:nvSpPr>
          <p:cNvPr id="6" name="Rectangle 5"/>
          <p:cNvSpPr/>
          <p:nvPr/>
        </p:nvSpPr>
        <p:spPr>
          <a:xfrm>
            <a:off x="529807" y="4968314"/>
            <a:ext cx="6096000" cy="1261884"/>
          </a:xfrm>
          <a:prstGeom prst="rect">
            <a:avLst/>
          </a:prstGeom>
        </p:spPr>
        <p:txBody>
          <a:bodyPr>
            <a:spAutoFit/>
          </a:bodyPr>
          <a:lstStyle/>
          <a:p>
            <a:r>
              <a:rPr lang="en-GB" sz="2000" b="1" dirty="0">
                <a:solidFill>
                  <a:srgbClr val="000000"/>
                </a:solidFill>
                <a:latin typeface="system-ui"/>
              </a:rPr>
              <a:t>Yahweh is in his holy temple. Let all the earth be silent before him</a:t>
            </a:r>
            <a:r>
              <a:rPr lang="en-GB" sz="2000" b="1" dirty="0" smtClean="0">
                <a:solidFill>
                  <a:srgbClr val="000000"/>
                </a:solidFill>
                <a:latin typeface="system-ui"/>
              </a:rPr>
              <a:t>! </a:t>
            </a:r>
            <a:r>
              <a:rPr lang="en-GB" dirty="0" smtClean="0">
                <a:solidFill>
                  <a:srgbClr val="000000"/>
                </a:solidFill>
                <a:latin typeface="system-ui"/>
              </a:rPr>
              <a:t>Habakkuk 2:20</a:t>
            </a:r>
          </a:p>
          <a:p>
            <a:endParaRPr lang="en-GB" dirty="0">
              <a:solidFill>
                <a:srgbClr val="000000"/>
              </a:solidFill>
              <a:latin typeface="system-ui"/>
            </a:endParaRPr>
          </a:p>
          <a:p>
            <a:endParaRPr lang="en-GB" dirty="0"/>
          </a:p>
        </p:txBody>
      </p:sp>
    </p:spTree>
    <p:extLst>
      <p:ext uri="{BB962C8B-B14F-4D97-AF65-F5344CB8AC3E}">
        <p14:creationId xmlns:p14="http://schemas.microsoft.com/office/powerpoint/2010/main" val="38671151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892" y="1490225"/>
            <a:ext cx="7189862" cy="4708981"/>
          </a:xfrm>
          <a:prstGeom prst="rect">
            <a:avLst/>
          </a:prstGeom>
        </p:spPr>
        <p:txBody>
          <a:bodyPr wrap="square">
            <a:spAutoFit/>
          </a:bodyPr>
          <a:lstStyle/>
          <a:p>
            <a:r>
              <a:rPr lang="en-GB" sz="2000" dirty="0">
                <a:solidFill>
                  <a:srgbClr val="000000"/>
                </a:solidFill>
                <a:latin typeface="system-ui"/>
              </a:rPr>
              <a:t>He showed me Joshua the high priest standing before </a:t>
            </a:r>
            <a:r>
              <a:rPr lang="en-GB" sz="2000" dirty="0" smtClean="0">
                <a:solidFill>
                  <a:srgbClr val="000000"/>
                </a:solidFill>
                <a:latin typeface="system-ui"/>
              </a:rPr>
              <a:t>the Angel of the </a:t>
            </a:r>
            <a:r>
              <a:rPr lang="en-GB" dirty="0" smtClean="0">
                <a:solidFill>
                  <a:srgbClr val="000000"/>
                </a:solidFill>
                <a:latin typeface="system-ui"/>
              </a:rPr>
              <a:t>LORD</a:t>
            </a:r>
            <a:r>
              <a:rPr lang="en-GB" sz="2000" dirty="0" smtClean="0">
                <a:solidFill>
                  <a:srgbClr val="000000"/>
                </a:solidFill>
                <a:latin typeface="system-ui"/>
              </a:rPr>
              <a:t>, </a:t>
            </a:r>
            <a:r>
              <a:rPr lang="en-GB" sz="2000" dirty="0">
                <a:solidFill>
                  <a:srgbClr val="000000"/>
                </a:solidFill>
                <a:latin typeface="system-ui"/>
              </a:rPr>
              <a:t>and Satan standing at his right hand to be his adversary. </a:t>
            </a:r>
            <a:r>
              <a:rPr lang="en-GB" sz="2000" dirty="0" smtClean="0">
                <a:solidFill>
                  <a:srgbClr val="000000"/>
                </a:solidFill>
                <a:latin typeface="system-ui"/>
              </a:rPr>
              <a:t>Yahweh </a:t>
            </a:r>
            <a:r>
              <a:rPr lang="en-GB" sz="2000" dirty="0">
                <a:solidFill>
                  <a:srgbClr val="000000"/>
                </a:solidFill>
                <a:latin typeface="system-ui"/>
              </a:rPr>
              <a:t>said to Satan, “Yahweh rebuke you, Satan! Yes, Yahweh who has chosen Jerusalem rebuke you! Isn’t this a burning stick plucked out of the fire?”</a:t>
            </a:r>
          </a:p>
          <a:p>
            <a:endParaRPr lang="en-GB" sz="2000" dirty="0" smtClean="0">
              <a:solidFill>
                <a:srgbClr val="000000"/>
              </a:solidFill>
              <a:latin typeface="system-ui"/>
            </a:endParaRPr>
          </a:p>
          <a:p>
            <a:r>
              <a:rPr lang="en-GB" sz="2000" dirty="0" smtClean="0">
                <a:solidFill>
                  <a:srgbClr val="000000"/>
                </a:solidFill>
                <a:latin typeface="system-ui"/>
              </a:rPr>
              <a:t>Now </a:t>
            </a:r>
            <a:r>
              <a:rPr lang="en-GB" sz="2000" dirty="0">
                <a:solidFill>
                  <a:srgbClr val="000000"/>
                </a:solidFill>
                <a:latin typeface="system-ui"/>
              </a:rPr>
              <a:t>Joshua was clothed with filthy garments, and was standing before the </a:t>
            </a:r>
            <a:r>
              <a:rPr lang="en-GB" sz="2000" dirty="0" smtClean="0">
                <a:solidFill>
                  <a:srgbClr val="000000"/>
                </a:solidFill>
                <a:latin typeface="system-ui"/>
              </a:rPr>
              <a:t>Angel</a:t>
            </a:r>
            <a:r>
              <a:rPr lang="en-GB" sz="2000" dirty="0">
                <a:solidFill>
                  <a:srgbClr val="000000"/>
                </a:solidFill>
                <a:latin typeface="system-ui"/>
              </a:rPr>
              <a:t>. </a:t>
            </a:r>
            <a:r>
              <a:rPr lang="en-GB" sz="2000" dirty="0" smtClean="0">
                <a:solidFill>
                  <a:srgbClr val="000000"/>
                </a:solidFill>
                <a:latin typeface="system-ui"/>
              </a:rPr>
              <a:t>He </a:t>
            </a:r>
            <a:r>
              <a:rPr lang="en-GB" sz="2000" dirty="0">
                <a:solidFill>
                  <a:srgbClr val="000000"/>
                </a:solidFill>
                <a:latin typeface="system-ui"/>
              </a:rPr>
              <a:t>answered and spoke to those who stood before him, saying, “Take the filthy garments off him.” To him he said, “Behold, I have caused your iniquity to pass from you, and I will clothe you with rich clothing.”</a:t>
            </a:r>
          </a:p>
          <a:p>
            <a:endParaRPr lang="en-GB" sz="2000" dirty="0" smtClean="0">
              <a:solidFill>
                <a:srgbClr val="000000"/>
              </a:solidFill>
              <a:latin typeface="system-ui"/>
            </a:endParaRPr>
          </a:p>
          <a:p>
            <a:r>
              <a:rPr lang="en-GB" sz="2000" dirty="0" smtClean="0">
                <a:solidFill>
                  <a:srgbClr val="000000"/>
                </a:solidFill>
                <a:latin typeface="system-ui"/>
              </a:rPr>
              <a:t>I </a:t>
            </a:r>
            <a:r>
              <a:rPr lang="en-GB" sz="2000" dirty="0">
                <a:solidFill>
                  <a:srgbClr val="000000"/>
                </a:solidFill>
                <a:latin typeface="system-ui"/>
              </a:rPr>
              <a:t>said, “Let them set a clean turban on his head.”</a:t>
            </a:r>
          </a:p>
          <a:p>
            <a:r>
              <a:rPr lang="en-GB" sz="2000" dirty="0">
                <a:solidFill>
                  <a:srgbClr val="000000"/>
                </a:solidFill>
                <a:latin typeface="system-ui"/>
              </a:rPr>
              <a:t>So they set a clean turban on his head, and clothed him; and the Angel of the </a:t>
            </a:r>
            <a:r>
              <a:rPr lang="en-GB" dirty="0">
                <a:solidFill>
                  <a:srgbClr val="000000"/>
                </a:solidFill>
                <a:latin typeface="system-ui"/>
              </a:rPr>
              <a:t>LORD </a:t>
            </a:r>
            <a:r>
              <a:rPr lang="en-GB" sz="2000" dirty="0" smtClean="0">
                <a:solidFill>
                  <a:srgbClr val="000000"/>
                </a:solidFill>
                <a:latin typeface="system-ui"/>
              </a:rPr>
              <a:t>was </a:t>
            </a:r>
            <a:r>
              <a:rPr lang="en-GB" sz="2000" dirty="0">
                <a:solidFill>
                  <a:srgbClr val="000000"/>
                </a:solidFill>
                <a:latin typeface="system-ui"/>
              </a:rPr>
              <a:t>standing by.  </a:t>
            </a:r>
            <a:r>
              <a:rPr lang="en-GB" sz="2000" dirty="0" smtClean="0">
                <a:solidFill>
                  <a:srgbClr val="000000"/>
                </a:solidFill>
                <a:latin typeface="system-ui"/>
              </a:rPr>
              <a:t>Zechariah 3:1-5</a:t>
            </a:r>
            <a:endParaRPr lang="en-GB" sz="2000" b="0" i="0" dirty="0">
              <a:solidFill>
                <a:srgbClr val="000000"/>
              </a:solidFill>
              <a:effectLst/>
              <a:latin typeface="system-ui"/>
            </a:endParaRPr>
          </a:p>
        </p:txBody>
      </p:sp>
      <p:sp>
        <p:nvSpPr>
          <p:cNvPr id="3" name="Rectangle 2"/>
          <p:cNvSpPr/>
          <p:nvPr/>
        </p:nvSpPr>
        <p:spPr>
          <a:xfrm>
            <a:off x="195840" y="719888"/>
            <a:ext cx="7315914" cy="461665"/>
          </a:xfrm>
          <a:prstGeom prst="rect">
            <a:avLst/>
          </a:prstGeom>
        </p:spPr>
        <p:txBody>
          <a:bodyPr wrap="none">
            <a:spAutoFit/>
          </a:bodyPr>
          <a:lstStyle/>
          <a:p>
            <a:r>
              <a:rPr lang="en-GB" sz="2400" b="1" dirty="0">
                <a:solidFill>
                  <a:prstClr val="black"/>
                </a:solidFill>
              </a:rPr>
              <a:t>Vision </a:t>
            </a:r>
            <a:r>
              <a:rPr lang="en-GB" sz="2400" b="1" dirty="0" smtClean="0">
                <a:solidFill>
                  <a:prstClr val="black"/>
                </a:solidFill>
              </a:rPr>
              <a:t>4: How can Israel become fit for God’s purposes? </a:t>
            </a:r>
            <a:endParaRPr lang="en-GB" dirty="0"/>
          </a:p>
        </p:txBody>
      </p:sp>
    </p:spTree>
    <p:extLst>
      <p:ext uri="{BB962C8B-B14F-4D97-AF65-F5344CB8AC3E}">
        <p14:creationId xmlns:p14="http://schemas.microsoft.com/office/powerpoint/2010/main" val="576839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1151" y="384561"/>
            <a:ext cx="1962397" cy="461665"/>
          </a:xfrm>
          <a:prstGeom prst="rect">
            <a:avLst/>
          </a:prstGeom>
          <a:noFill/>
        </p:spPr>
        <p:txBody>
          <a:bodyPr wrap="none" rtlCol="0">
            <a:spAutoFit/>
          </a:bodyPr>
          <a:lstStyle/>
          <a:p>
            <a:r>
              <a:rPr lang="en-GB" sz="2400" b="1" dirty="0" smtClean="0">
                <a:latin typeface="system-ui"/>
              </a:rPr>
              <a:t>The Context</a:t>
            </a:r>
            <a:endParaRPr lang="en-GB" sz="2400" b="1" dirty="0">
              <a:latin typeface="system-ui"/>
            </a:endParaRPr>
          </a:p>
        </p:txBody>
      </p:sp>
      <p:sp>
        <p:nvSpPr>
          <p:cNvPr id="3" name="TextBox 2"/>
          <p:cNvSpPr txBox="1"/>
          <p:nvPr/>
        </p:nvSpPr>
        <p:spPr>
          <a:xfrm>
            <a:off x="435836" y="1145136"/>
            <a:ext cx="5320816" cy="1631216"/>
          </a:xfrm>
          <a:prstGeom prst="rect">
            <a:avLst/>
          </a:prstGeom>
          <a:noFill/>
        </p:spPr>
        <p:txBody>
          <a:bodyPr wrap="none" rtlCol="0">
            <a:spAutoFit/>
          </a:bodyPr>
          <a:lstStyle/>
          <a:p>
            <a:pPr marL="285750" indent="-285750">
              <a:buFont typeface="Arial" panose="020B0604020202020204" pitchFamily="34" charset="0"/>
              <a:buChar char="•"/>
            </a:pPr>
            <a:r>
              <a:rPr lang="en-GB" sz="2000" b="1" dirty="0" smtClean="0">
                <a:latin typeface="system-ui"/>
              </a:rPr>
              <a:t>Promises</a:t>
            </a:r>
            <a:r>
              <a:rPr lang="en-GB" sz="2000" dirty="0" smtClean="0">
                <a:latin typeface="system-ui"/>
              </a:rPr>
              <a:t> made in previous prophecies</a:t>
            </a:r>
          </a:p>
          <a:p>
            <a:pPr marL="285750" indent="-285750">
              <a:buFont typeface="Arial" panose="020B0604020202020204" pitchFamily="34" charset="0"/>
              <a:buChar char="•"/>
            </a:pPr>
            <a:endParaRPr lang="en-GB" sz="2000" dirty="0">
              <a:latin typeface="system-ui"/>
            </a:endParaRPr>
          </a:p>
          <a:p>
            <a:pPr marL="285750" indent="-285750">
              <a:buFont typeface="Arial" panose="020B0604020202020204" pitchFamily="34" charset="0"/>
              <a:buChar char="•"/>
            </a:pPr>
            <a:r>
              <a:rPr lang="en-GB" sz="2000" b="1" dirty="0" smtClean="0">
                <a:latin typeface="system-ui"/>
              </a:rPr>
              <a:t>Problem</a:t>
            </a:r>
            <a:r>
              <a:rPr lang="en-GB" sz="2000" dirty="0" smtClean="0">
                <a:latin typeface="system-ui"/>
              </a:rPr>
              <a:t> of Israel’s guilt and pollution</a:t>
            </a:r>
          </a:p>
          <a:p>
            <a:pPr marL="285750" indent="-285750">
              <a:buFont typeface="Arial" panose="020B0604020202020204" pitchFamily="34" charset="0"/>
              <a:buChar char="•"/>
            </a:pPr>
            <a:endParaRPr lang="en-GB" sz="2000" dirty="0">
              <a:latin typeface="system-ui"/>
            </a:endParaRPr>
          </a:p>
          <a:p>
            <a:pPr marL="285750" indent="-285750">
              <a:buFont typeface="Arial" panose="020B0604020202020204" pitchFamily="34" charset="0"/>
              <a:buChar char="•"/>
            </a:pPr>
            <a:r>
              <a:rPr lang="en-GB" sz="2000" b="1" dirty="0" smtClean="0">
                <a:latin typeface="system-ui"/>
              </a:rPr>
              <a:t>God’s </a:t>
            </a:r>
            <a:r>
              <a:rPr lang="en-GB" sz="2000" b="1" dirty="0" smtClean="0">
                <a:latin typeface="system-ui"/>
              </a:rPr>
              <a:t>non-negotiable love </a:t>
            </a:r>
            <a:r>
              <a:rPr lang="en-GB" sz="2000" b="1" dirty="0" smtClean="0">
                <a:latin typeface="system-ui"/>
              </a:rPr>
              <a:t>and </a:t>
            </a:r>
            <a:r>
              <a:rPr lang="en-GB" sz="2000" b="1" dirty="0" smtClean="0">
                <a:latin typeface="system-ui"/>
              </a:rPr>
              <a:t>holiness</a:t>
            </a:r>
            <a:endParaRPr lang="en-GB" sz="2000" b="1" dirty="0">
              <a:latin typeface="system-ui"/>
            </a:endParaRPr>
          </a:p>
        </p:txBody>
      </p:sp>
      <p:sp>
        <p:nvSpPr>
          <p:cNvPr id="4" name="TextBox 3"/>
          <p:cNvSpPr txBox="1"/>
          <p:nvPr/>
        </p:nvSpPr>
        <p:spPr>
          <a:xfrm>
            <a:off x="333286" y="3298676"/>
            <a:ext cx="7765267" cy="2862322"/>
          </a:xfrm>
          <a:prstGeom prst="rect">
            <a:avLst/>
          </a:prstGeom>
          <a:noFill/>
        </p:spPr>
        <p:txBody>
          <a:bodyPr wrap="none" rtlCol="0">
            <a:spAutoFit/>
          </a:bodyPr>
          <a:lstStyle/>
          <a:p>
            <a:r>
              <a:rPr lang="en-GB" sz="2000" dirty="0" smtClean="0">
                <a:latin typeface="system-ui"/>
              </a:rPr>
              <a:t>Haggai 2:10-14 highlighted the issue but did not provide a solution.</a:t>
            </a:r>
          </a:p>
          <a:p>
            <a:endParaRPr lang="en-GB" sz="2000" dirty="0">
              <a:latin typeface="system-ui"/>
            </a:endParaRPr>
          </a:p>
          <a:p>
            <a:r>
              <a:rPr lang="en-GB" sz="2000" b="1" dirty="0" smtClean="0">
                <a:latin typeface="system-ui"/>
              </a:rPr>
              <a:t>Israel, represented by Joshua, </a:t>
            </a:r>
            <a:r>
              <a:rPr lang="en-GB" sz="2000" b="1" dirty="0" smtClean="0">
                <a:latin typeface="system-ui"/>
              </a:rPr>
              <a:t>is unfit for purpose.</a:t>
            </a:r>
            <a:endParaRPr lang="en-GB" sz="2000" b="1" dirty="0" smtClean="0">
              <a:latin typeface="system-ui"/>
            </a:endParaRPr>
          </a:p>
          <a:p>
            <a:endParaRPr lang="en-GB" sz="2000" b="1" dirty="0" smtClean="0">
              <a:latin typeface="system-ui"/>
            </a:endParaRPr>
          </a:p>
          <a:p>
            <a:r>
              <a:rPr lang="en-GB" sz="2000" b="1" dirty="0">
                <a:latin typeface="system-ui"/>
              </a:rPr>
              <a:t>Is </a:t>
            </a:r>
            <a:r>
              <a:rPr lang="en-GB" sz="2000" b="1" dirty="0" smtClean="0">
                <a:latin typeface="system-ui"/>
              </a:rPr>
              <a:t>this irreversible?</a:t>
            </a:r>
            <a:endParaRPr lang="en-GB" sz="2000" b="1" dirty="0">
              <a:latin typeface="system-ui"/>
            </a:endParaRPr>
          </a:p>
          <a:p>
            <a:endParaRPr lang="en-GB" sz="2000" b="1" dirty="0" smtClean="0">
              <a:latin typeface="system-ui"/>
            </a:endParaRPr>
          </a:p>
          <a:p>
            <a:r>
              <a:rPr lang="en-GB" sz="2000" b="1" dirty="0" smtClean="0">
                <a:latin typeface="system-ui"/>
              </a:rPr>
              <a:t>Can </a:t>
            </a:r>
            <a:r>
              <a:rPr lang="en-GB" sz="2000" b="1" dirty="0" smtClean="0">
                <a:latin typeface="system-ui"/>
              </a:rPr>
              <a:t>she be </a:t>
            </a:r>
            <a:r>
              <a:rPr lang="en-GB" sz="2000" b="1" dirty="0" smtClean="0">
                <a:latin typeface="system-ui"/>
              </a:rPr>
              <a:t>transformed?</a:t>
            </a:r>
            <a:endParaRPr lang="en-GB" sz="2000" b="1" dirty="0" smtClean="0">
              <a:latin typeface="system-ui"/>
            </a:endParaRPr>
          </a:p>
          <a:p>
            <a:endParaRPr lang="en-GB" sz="2000" b="1" dirty="0" smtClean="0">
              <a:latin typeface="system-ui"/>
            </a:endParaRPr>
          </a:p>
          <a:p>
            <a:r>
              <a:rPr lang="en-GB" sz="2000" b="1" dirty="0" smtClean="0">
                <a:latin typeface="system-ui"/>
              </a:rPr>
              <a:t>Can God find a way to do this?</a:t>
            </a:r>
            <a:endParaRPr lang="en-GB" sz="2000" b="1" dirty="0">
              <a:latin typeface="system-ui"/>
            </a:endParaRPr>
          </a:p>
        </p:txBody>
      </p:sp>
    </p:spTree>
    <p:extLst>
      <p:ext uri="{BB962C8B-B14F-4D97-AF65-F5344CB8AC3E}">
        <p14:creationId xmlns:p14="http://schemas.microsoft.com/office/powerpoint/2010/main" val="3126539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4041" y="145278"/>
            <a:ext cx="4458272" cy="461665"/>
          </a:xfrm>
          <a:prstGeom prst="rect">
            <a:avLst/>
          </a:prstGeom>
          <a:noFill/>
        </p:spPr>
        <p:txBody>
          <a:bodyPr wrap="none" rtlCol="0">
            <a:spAutoFit/>
          </a:bodyPr>
          <a:lstStyle/>
          <a:p>
            <a:r>
              <a:rPr lang="en-GB" sz="2400" b="1" dirty="0" smtClean="0">
                <a:latin typeface="system-ui"/>
              </a:rPr>
              <a:t>The </a:t>
            </a:r>
            <a:r>
              <a:rPr lang="en-GB" sz="2400" b="1" dirty="0" smtClean="0">
                <a:latin typeface="system-ui"/>
              </a:rPr>
              <a:t>Scene – like a courtroom</a:t>
            </a:r>
            <a:endParaRPr lang="en-GB" sz="2400" b="1" dirty="0">
              <a:latin typeface="system-ui"/>
            </a:endParaRPr>
          </a:p>
        </p:txBody>
      </p:sp>
      <p:sp>
        <p:nvSpPr>
          <p:cNvPr id="3" name="TextBox 2"/>
          <p:cNvSpPr txBox="1"/>
          <p:nvPr/>
        </p:nvSpPr>
        <p:spPr>
          <a:xfrm>
            <a:off x="371647" y="821054"/>
            <a:ext cx="5614037" cy="2862322"/>
          </a:xfrm>
          <a:prstGeom prst="rect">
            <a:avLst/>
          </a:prstGeom>
          <a:noFill/>
        </p:spPr>
        <p:txBody>
          <a:bodyPr wrap="none" rtlCol="0">
            <a:spAutoFit/>
          </a:bodyPr>
          <a:lstStyle/>
          <a:p>
            <a:pPr marL="342900" indent="-342900">
              <a:buFont typeface="Arial" panose="020B0604020202020204" pitchFamily="34" charset="0"/>
              <a:buChar char="•"/>
            </a:pPr>
            <a:r>
              <a:rPr lang="en-GB" sz="2000" dirty="0" smtClean="0">
                <a:latin typeface="system-ui"/>
              </a:rPr>
              <a:t>Joshua the High Priest </a:t>
            </a:r>
            <a:r>
              <a:rPr lang="en-GB" sz="2000" dirty="0" smtClean="0">
                <a:latin typeface="system-ui"/>
              </a:rPr>
              <a:t>(representing Israel)  </a:t>
            </a:r>
            <a:endParaRPr lang="en-GB" sz="2000" dirty="0" smtClean="0">
              <a:latin typeface="system-ui"/>
            </a:endParaRPr>
          </a:p>
          <a:p>
            <a:r>
              <a:rPr lang="en-GB" sz="2000" dirty="0">
                <a:latin typeface="system-ui"/>
              </a:rPr>
              <a:t> </a:t>
            </a:r>
            <a:r>
              <a:rPr lang="en-GB" sz="2000" dirty="0" smtClean="0">
                <a:latin typeface="system-ui"/>
              </a:rPr>
              <a:t>    </a:t>
            </a:r>
          </a:p>
          <a:p>
            <a:pPr marL="342900" indent="-342900">
              <a:buFont typeface="Arial" panose="020B0604020202020204" pitchFamily="34" charset="0"/>
              <a:buChar char="•"/>
            </a:pPr>
            <a:r>
              <a:rPr lang="en-GB" sz="2000" dirty="0" smtClean="0">
                <a:latin typeface="system-ui"/>
              </a:rPr>
              <a:t>The Angel of the </a:t>
            </a:r>
            <a:r>
              <a:rPr lang="en-GB" dirty="0" smtClean="0">
                <a:latin typeface="system-ui"/>
              </a:rPr>
              <a:t>LORD</a:t>
            </a:r>
            <a:r>
              <a:rPr lang="en-GB" sz="2000" dirty="0" smtClean="0">
                <a:latin typeface="system-ui"/>
              </a:rPr>
              <a:t>/The LORD</a:t>
            </a:r>
            <a:endParaRPr lang="en-GB" sz="2000" dirty="0" smtClean="0">
              <a:latin typeface="system-ui"/>
            </a:endParaRP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r>
              <a:rPr lang="en-GB" sz="2000" dirty="0" smtClean="0">
                <a:latin typeface="system-ui"/>
              </a:rPr>
              <a:t>Satan the Accuser Job 1:6-12, Rev. </a:t>
            </a:r>
            <a:r>
              <a:rPr lang="en-GB" sz="2000" dirty="0" smtClean="0">
                <a:latin typeface="system-ui"/>
              </a:rPr>
              <a:t>12:10</a:t>
            </a: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r>
              <a:rPr lang="en-GB" sz="2000" dirty="0" smtClean="0">
                <a:latin typeface="system-ui"/>
              </a:rPr>
              <a:t>Joshua’s colleagues</a:t>
            </a:r>
            <a:endParaRPr lang="en-GB" sz="2000" dirty="0" smtClean="0">
              <a:latin typeface="system-ui"/>
            </a:endParaRP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r>
              <a:rPr lang="en-GB" sz="2000" dirty="0" smtClean="0">
                <a:latin typeface="system-ui"/>
              </a:rPr>
              <a:t>Other angels</a:t>
            </a:r>
            <a:endParaRPr lang="en-GB" sz="2000" dirty="0">
              <a:latin typeface="system-ui"/>
            </a:endParaRPr>
          </a:p>
        </p:txBody>
      </p:sp>
      <p:sp>
        <p:nvSpPr>
          <p:cNvPr id="4" name="TextBox 3"/>
          <p:cNvSpPr txBox="1"/>
          <p:nvPr/>
        </p:nvSpPr>
        <p:spPr>
          <a:xfrm>
            <a:off x="2051574" y="3871189"/>
            <a:ext cx="1603324" cy="461665"/>
          </a:xfrm>
          <a:prstGeom prst="rect">
            <a:avLst/>
          </a:prstGeom>
          <a:noFill/>
        </p:spPr>
        <p:txBody>
          <a:bodyPr wrap="none" rtlCol="0">
            <a:spAutoFit/>
          </a:bodyPr>
          <a:lstStyle/>
          <a:p>
            <a:r>
              <a:rPr lang="en-GB" sz="2400" b="1" dirty="0" smtClean="0">
                <a:latin typeface="system-ui"/>
              </a:rPr>
              <a:t>The Issue</a:t>
            </a:r>
            <a:endParaRPr lang="en-GB" sz="2400" b="1" dirty="0">
              <a:latin typeface="system-ui"/>
            </a:endParaRPr>
          </a:p>
        </p:txBody>
      </p:sp>
      <p:sp>
        <p:nvSpPr>
          <p:cNvPr id="5" name="TextBox 4"/>
          <p:cNvSpPr txBox="1"/>
          <p:nvPr/>
        </p:nvSpPr>
        <p:spPr>
          <a:xfrm>
            <a:off x="371647" y="4503632"/>
            <a:ext cx="6370847" cy="1631216"/>
          </a:xfrm>
          <a:prstGeom prst="rect">
            <a:avLst/>
          </a:prstGeom>
          <a:noFill/>
        </p:spPr>
        <p:txBody>
          <a:bodyPr wrap="none" rtlCol="0">
            <a:spAutoFit/>
          </a:bodyPr>
          <a:lstStyle/>
          <a:p>
            <a:r>
              <a:rPr lang="en-GB" sz="2000" dirty="0" smtClean="0">
                <a:latin typeface="system-ui"/>
              </a:rPr>
              <a:t>Israel is God’s stated instrument to bring forth Messiah</a:t>
            </a:r>
          </a:p>
          <a:p>
            <a:endParaRPr lang="en-GB" sz="2000" dirty="0">
              <a:latin typeface="system-ui"/>
            </a:endParaRPr>
          </a:p>
          <a:p>
            <a:r>
              <a:rPr lang="en-GB" sz="2000" dirty="0" smtClean="0">
                <a:latin typeface="system-ui"/>
              </a:rPr>
              <a:t>Satan has repeatedly tried to frustrate this threat</a:t>
            </a:r>
          </a:p>
          <a:p>
            <a:endParaRPr lang="en-GB" sz="2000" dirty="0">
              <a:latin typeface="system-ui"/>
            </a:endParaRPr>
          </a:p>
          <a:p>
            <a:r>
              <a:rPr lang="en-GB" sz="2000" dirty="0" smtClean="0">
                <a:latin typeface="system-ui"/>
              </a:rPr>
              <a:t>He now believes that he has an unanswerable charge</a:t>
            </a:r>
            <a:endParaRPr lang="en-GB" sz="2000" dirty="0">
              <a:latin typeface="system-ui"/>
            </a:endParaRPr>
          </a:p>
        </p:txBody>
      </p:sp>
    </p:spTree>
    <p:extLst>
      <p:ext uri="{BB962C8B-B14F-4D97-AF65-F5344CB8AC3E}">
        <p14:creationId xmlns:p14="http://schemas.microsoft.com/office/powerpoint/2010/main" val="1028134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0774" y="564022"/>
            <a:ext cx="4871655" cy="461665"/>
          </a:xfrm>
          <a:prstGeom prst="rect">
            <a:avLst/>
          </a:prstGeom>
          <a:noFill/>
        </p:spPr>
        <p:txBody>
          <a:bodyPr wrap="none" rtlCol="0">
            <a:spAutoFit/>
          </a:bodyPr>
          <a:lstStyle/>
          <a:p>
            <a:r>
              <a:rPr lang="en-GB" sz="2400" b="1" dirty="0" smtClean="0">
                <a:latin typeface="system-ui"/>
              </a:rPr>
              <a:t>The Grounds for the Accusation</a:t>
            </a:r>
            <a:endParaRPr lang="en-GB" sz="2400" b="1" dirty="0">
              <a:latin typeface="system-ui"/>
            </a:endParaRPr>
          </a:p>
        </p:txBody>
      </p:sp>
      <p:sp>
        <p:nvSpPr>
          <p:cNvPr id="3" name="Rectangle 2"/>
          <p:cNvSpPr/>
          <p:nvPr/>
        </p:nvSpPr>
        <p:spPr>
          <a:xfrm>
            <a:off x="521684" y="1939341"/>
            <a:ext cx="7312076" cy="3170099"/>
          </a:xfrm>
          <a:prstGeom prst="rect">
            <a:avLst/>
          </a:prstGeom>
        </p:spPr>
        <p:txBody>
          <a:bodyPr wrap="square">
            <a:spAutoFit/>
          </a:bodyPr>
          <a:lstStyle/>
          <a:p>
            <a:pPr lvl="0"/>
            <a:r>
              <a:rPr lang="en-GB" sz="2000" dirty="0">
                <a:solidFill>
                  <a:prstClr val="black"/>
                </a:solidFill>
                <a:latin typeface="system-ui"/>
              </a:rPr>
              <a:t>The </a:t>
            </a:r>
            <a:r>
              <a:rPr lang="en-GB" sz="2000" b="1" dirty="0">
                <a:solidFill>
                  <a:prstClr val="black"/>
                </a:solidFill>
                <a:latin typeface="system-ui"/>
              </a:rPr>
              <a:t>Evidence</a:t>
            </a:r>
            <a:r>
              <a:rPr lang="en-GB" sz="2000" dirty="0">
                <a:solidFill>
                  <a:prstClr val="black"/>
                </a:solidFill>
                <a:latin typeface="system-ui"/>
              </a:rPr>
              <a:t> is clear for all to </a:t>
            </a:r>
            <a:r>
              <a:rPr lang="en-GB" sz="2000" dirty="0" smtClean="0">
                <a:solidFill>
                  <a:prstClr val="black"/>
                </a:solidFill>
                <a:latin typeface="system-ui"/>
              </a:rPr>
              <a:t>see:</a:t>
            </a:r>
          </a:p>
          <a:p>
            <a:pPr lvl="0"/>
            <a:endParaRPr lang="en-GB" sz="2000" dirty="0">
              <a:solidFill>
                <a:prstClr val="black"/>
              </a:solidFill>
              <a:latin typeface="system-ui"/>
            </a:endParaRPr>
          </a:p>
          <a:p>
            <a:pPr lvl="0"/>
            <a:r>
              <a:rPr lang="en-GB" sz="2000" b="1" dirty="0" smtClean="0">
                <a:solidFill>
                  <a:prstClr val="black"/>
                </a:solidFill>
                <a:latin typeface="system-ui"/>
              </a:rPr>
              <a:t>Filthy Garments </a:t>
            </a:r>
            <a:r>
              <a:rPr lang="en-GB" sz="2000" dirty="0" smtClean="0">
                <a:solidFill>
                  <a:prstClr val="black"/>
                </a:solidFill>
                <a:latin typeface="system-ui"/>
              </a:rPr>
              <a:t>(loathsome filth) </a:t>
            </a:r>
          </a:p>
          <a:p>
            <a:pPr lvl="0"/>
            <a:endParaRPr lang="en-GB" sz="2000" dirty="0" smtClean="0">
              <a:solidFill>
                <a:srgbClr val="000000"/>
              </a:solidFill>
              <a:latin typeface="system-ui"/>
            </a:endParaRPr>
          </a:p>
          <a:p>
            <a:pPr lvl="0"/>
            <a:r>
              <a:rPr lang="en-GB" sz="2000" dirty="0" smtClean="0">
                <a:solidFill>
                  <a:srgbClr val="000000"/>
                </a:solidFill>
                <a:latin typeface="system-ui"/>
              </a:rPr>
              <a:t>For </a:t>
            </a:r>
            <a:r>
              <a:rPr lang="en-GB" sz="2000" dirty="0">
                <a:solidFill>
                  <a:srgbClr val="000000"/>
                </a:solidFill>
                <a:latin typeface="system-ui"/>
              </a:rPr>
              <a:t>we have all become like one who is unclean, and all our righteousness is like a polluted garment. We all fade like a leaf; and our iniquities, like the wind, take us away</a:t>
            </a:r>
            <a:r>
              <a:rPr lang="en-GB" sz="2000" dirty="0" smtClean="0">
                <a:solidFill>
                  <a:srgbClr val="000000"/>
                </a:solidFill>
                <a:latin typeface="system-ui"/>
              </a:rPr>
              <a:t>. </a:t>
            </a:r>
            <a:r>
              <a:rPr lang="en-GB" sz="2000" dirty="0" smtClean="0">
                <a:solidFill>
                  <a:prstClr val="black"/>
                </a:solidFill>
                <a:latin typeface="system-ui"/>
              </a:rPr>
              <a:t>Isaiah 64:6</a:t>
            </a:r>
          </a:p>
          <a:p>
            <a:pPr lvl="0"/>
            <a:endParaRPr lang="en-GB" sz="2000" dirty="0">
              <a:solidFill>
                <a:prstClr val="black"/>
              </a:solidFill>
              <a:latin typeface="system-ui"/>
            </a:endParaRPr>
          </a:p>
          <a:p>
            <a:pPr lvl="0"/>
            <a:endParaRPr lang="en-GB" sz="2000" dirty="0" smtClean="0">
              <a:solidFill>
                <a:prstClr val="black"/>
              </a:solidFill>
              <a:latin typeface="system-ui"/>
            </a:endParaRPr>
          </a:p>
          <a:p>
            <a:pPr lvl="0"/>
            <a:endParaRPr lang="en-GB" sz="2000" dirty="0">
              <a:solidFill>
                <a:prstClr val="black"/>
              </a:solidFill>
              <a:latin typeface="system-ui"/>
            </a:endParaRPr>
          </a:p>
        </p:txBody>
      </p:sp>
      <p:sp>
        <p:nvSpPr>
          <p:cNvPr id="4" name="Rectangle 3"/>
          <p:cNvSpPr/>
          <p:nvPr/>
        </p:nvSpPr>
        <p:spPr>
          <a:xfrm>
            <a:off x="370593" y="1539231"/>
            <a:ext cx="6824964" cy="400110"/>
          </a:xfrm>
          <a:prstGeom prst="rect">
            <a:avLst/>
          </a:prstGeom>
        </p:spPr>
        <p:txBody>
          <a:bodyPr wrap="square">
            <a:spAutoFit/>
          </a:bodyPr>
          <a:lstStyle/>
          <a:p>
            <a:pPr lvl="0"/>
            <a:endParaRPr lang="en-GB" sz="2000" dirty="0">
              <a:solidFill>
                <a:prstClr val="black"/>
              </a:solidFill>
              <a:latin typeface="system-ui"/>
            </a:endParaRPr>
          </a:p>
        </p:txBody>
      </p:sp>
      <p:sp>
        <p:nvSpPr>
          <p:cNvPr id="5" name="TextBox 4"/>
          <p:cNvSpPr txBox="1"/>
          <p:nvPr/>
        </p:nvSpPr>
        <p:spPr>
          <a:xfrm>
            <a:off x="182587" y="5423824"/>
            <a:ext cx="8109912" cy="461665"/>
          </a:xfrm>
          <a:prstGeom prst="rect">
            <a:avLst/>
          </a:prstGeom>
          <a:noFill/>
        </p:spPr>
        <p:txBody>
          <a:bodyPr wrap="none" rtlCol="0">
            <a:spAutoFit/>
          </a:bodyPr>
          <a:lstStyle/>
          <a:p>
            <a:r>
              <a:rPr lang="en-GB" sz="2400" b="1" dirty="0" smtClean="0">
                <a:latin typeface="system-ui"/>
              </a:rPr>
              <a:t>God is all powerful but He cannot bypass His holiness</a:t>
            </a:r>
            <a:endParaRPr lang="en-GB" sz="2400" b="1" dirty="0">
              <a:latin typeface="system-ui"/>
            </a:endParaRPr>
          </a:p>
        </p:txBody>
      </p:sp>
    </p:spTree>
    <p:extLst>
      <p:ext uri="{BB962C8B-B14F-4D97-AF65-F5344CB8AC3E}">
        <p14:creationId xmlns:p14="http://schemas.microsoft.com/office/powerpoint/2010/main" val="3897966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47544" y="467781"/>
            <a:ext cx="2408032" cy="461665"/>
          </a:xfrm>
          <a:prstGeom prst="rect">
            <a:avLst/>
          </a:prstGeom>
          <a:noFill/>
        </p:spPr>
        <p:txBody>
          <a:bodyPr wrap="none" rtlCol="0">
            <a:spAutoFit/>
          </a:bodyPr>
          <a:lstStyle/>
          <a:p>
            <a:r>
              <a:rPr lang="en-GB" sz="2400" b="1" dirty="0" smtClean="0">
                <a:latin typeface="system-ui"/>
              </a:rPr>
              <a:t>Satan Rebuked</a:t>
            </a:r>
            <a:endParaRPr lang="en-GB" sz="2400" b="1" dirty="0">
              <a:latin typeface="system-ui"/>
            </a:endParaRPr>
          </a:p>
        </p:txBody>
      </p:sp>
      <p:sp>
        <p:nvSpPr>
          <p:cNvPr id="3" name="TextBox 2"/>
          <p:cNvSpPr txBox="1"/>
          <p:nvPr/>
        </p:nvSpPr>
        <p:spPr>
          <a:xfrm>
            <a:off x="667684" y="1244944"/>
            <a:ext cx="5883342" cy="400110"/>
          </a:xfrm>
          <a:prstGeom prst="rect">
            <a:avLst/>
          </a:prstGeom>
          <a:noFill/>
        </p:spPr>
        <p:txBody>
          <a:bodyPr wrap="none" rtlCol="0">
            <a:spAutoFit/>
          </a:bodyPr>
          <a:lstStyle/>
          <a:p>
            <a:r>
              <a:rPr lang="en-GB" sz="2000" dirty="0" smtClean="0">
                <a:latin typeface="system-ui"/>
              </a:rPr>
              <a:t>The LORD does not discuss or bargain with Satan</a:t>
            </a:r>
            <a:endParaRPr lang="en-GB" sz="2000" dirty="0">
              <a:latin typeface="system-ui"/>
            </a:endParaRPr>
          </a:p>
        </p:txBody>
      </p:sp>
      <p:sp>
        <p:nvSpPr>
          <p:cNvPr id="4" name="TextBox 3"/>
          <p:cNvSpPr txBox="1"/>
          <p:nvPr/>
        </p:nvSpPr>
        <p:spPr>
          <a:xfrm>
            <a:off x="1253088" y="3214338"/>
            <a:ext cx="3642151" cy="461665"/>
          </a:xfrm>
          <a:prstGeom prst="rect">
            <a:avLst/>
          </a:prstGeom>
          <a:noFill/>
        </p:spPr>
        <p:txBody>
          <a:bodyPr wrap="none" rtlCol="0">
            <a:spAutoFit/>
          </a:bodyPr>
          <a:lstStyle/>
          <a:p>
            <a:r>
              <a:rPr lang="en-GB" sz="2400" b="1" dirty="0" smtClean="0">
                <a:latin typeface="system-ui"/>
              </a:rPr>
              <a:t>God’s </a:t>
            </a:r>
            <a:r>
              <a:rPr lang="en-GB" sz="2400" b="1" dirty="0" smtClean="0">
                <a:latin typeface="system-ui"/>
              </a:rPr>
              <a:t>sovereign </a:t>
            </a:r>
            <a:r>
              <a:rPr lang="en-GB" sz="2400" b="1" dirty="0" smtClean="0">
                <a:latin typeface="system-ui"/>
              </a:rPr>
              <a:t>choice</a:t>
            </a:r>
            <a:endParaRPr lang="en-GB" sz="2000" dirty="0">
              <a:latin typeface="system-ui"/>
            </a:endParaRPr>
          </a:p>
        </p:txBody>
      </p:sp>
      <p:sp>
        <p:nvSpPr>
          <p:cNvPr id="5" name="Rectangle 4"/>
          <p:cNvSpPr/>
          <p:nvPr/>
        </p:nvSpPr>
        <p:spPr>
          <a:xfrm>
            <a:off x="557530" y="2075753"/>
            <a:ext cx="7114720" cy="707886"/>
          </a:xfrm>
          <a:prstGeom prst="rect">
            <a:avLst/>
          </a:prstGeom>
        </p:spPr>
        <p:txBody>
          <a:bodyPr wrap="square">
            <a:spAutoFit/>
          </a:bodyPr>
          <a:lstStyle/>
          <a:p>
            <a:r>
              <a:rPr lang="en-GB" sz="2000" b="1" dirty="0" smtClean="0">
                <a:solidFill>
                  <a:srgbClr val="000000"/>
                </a:solidFill>
                <a:latin typeface="system-ui"/>
              </a:rPr>
              <a:t>“Yes</a:t>
            </a:r>
            <a:r>
              <a:rPr lang="en-GB" sz="2000" b="1" dirty="0">
                <a:solidFill>
                  <a:srgbClr val="000000"/>
                </a:solidFill>
                <a:latin typeface="system-ui"/>
              </a:rPr>
              <a:t>, Yahweh who has chosen Jerusalem rebuke you</a:t>
            </a:r>
            <a:r>
              <a:rPr lang="en-GB" sz="2000" b="1" dirty="0" smtClean="0">
                <a:solidFill>
                  <a:srgbClr val="000000"/>
                </a:solidFill>
                <a:latin typeface="system-ui"/>
              </a:rPr>
              <a:t>!”</a:t>
            </a:r>
          </a:p>
          <a:p>
            <a:endParaRPr lang="en-GB" sz="2000" dirty="0">
              <a:solidFill>
                <a:srgbClr val="000000"/>
              </a:solidFill>
              <a:latin typeface="system-ui"/>
            </a:endParaRPr>
          </a:p>
        </p:txBody>
      </p:sp>
      <p:sp>
        <p:nvSpPr>
          <p:cNvPr id="6" name="TextBox 5"/>
          <p:cNvSpPr txBox="1"/>
          <p:nvPr/>
        </p:nvSpPr>
        <p:spPr>
          <a:xfrm>
            <a:off x="0" y="2562703"/>
            <a:ext cx="7457747" cy="400110"/>
          </a:xfrm>
          <a:prstGeom prst="rect">
            <a:avLst/>
          </a:prstGeom>
          <a:noFill/>
        </p:spPr>
        <p:txBody>
          <a:bodyPr wrap="none" rtlCol="0">
            <a:spAutoFit/>
          </a:bodyPr>
          <a:lstStyle/>
          <a:p>
            <a:r>
              <a:rPr lang="en-GB" sz="2000" dirty="0" smtClean="0">
                <a:latin typeface="system-ui"/>
              </a:rPr>
              <a:t>(Note the role of the Angel of the LORD as advocate 1 John 2:1)</a:t>
            </a:r>
            <a:endParaRPr lang="en-GB" sz="2000" dirty="0">
              <a:latin typeface="system-ui"/>
            </a:endParaRPr>
          </a:p>
        </p:txBody>
      </p:sp>
      <p:sp>
        <p:nvSpPr>
          <p:cNvPr id="8" name="Rectangle 7"/>
          <p:cNvSpPr/>
          <p:nvPr/>
        </p:nvSpPr>
        <p:spPr>
          <a:xfrm>
            <a:off x="304800" y="4017258"/>
            <a:ext cx="9265920" cy="2554545"/>
          </a:xfrm>
          <a:prstGeom prst="rect">
            <a:avLst/>
          </a:prstGeom>
        </p:spPr>
        <p:txBody>
          <a:bodyPr wrap="square">
            <a:spAutoFit/>
          </a:bodyPr>
          <a:lstStyle/>
          <a:p>
            <a:r>
              <a:rPr lang="en-GB" sz="2000" dirty="0">
                <a:solidFill>
                  <a:srgbClr val="000000"/>
                </a:solidFill>
                <a:latin typeface="system-ui"/>
              </a:rPr>
              <a:t>For I don’t desire you to be ignorant, brothers</a:t>
            </a:r>
            <a:r>
              <a:rPr lang="en-GB" sz="2000" dirty="0" smtClean="0">
                <a:solidFill>
                  <a:srgbClr val="000000"/>
                </a:solidFill>
                <a:latin typeface="system-ui"/>
              </a:rPr>
              <a:t>,</a:t>
            </a:r>
            <a:r>
              <a:rPr lang="en-GB" sz="2000" baseline="30000" dirty="0" smtClean="0">
                <a:solidFill>
                  <a:srgbClr val="000000"/>
                </a:solidFill>
                <a:latin typeface="system-ui"/>
              </a:rPr>
              <a:t> </a:t>
            </a:r>
            <a:r>
              <a:rPr lang="en-GB" sz="2000" dirty="0">
                <a:solidFill>
                  <a:srgbClr val="000000"/>
                </a:solidFill>
                <a:latin typeface="system-ui"/>
              </a:rPr>
              <a:t> of </a:t>
            </a:r>
            <a:r>
              <a:rPr lang="en-GB" sz="2000" b="1" dirty="0">
                <a:solidFill>
                  <a:srgbClr val="000000"/>
                </a:solidFill>
                <a:latin typeface="system-ui"/>
              </a:rPr>
              <a:t>this mystery</a:t>
            </a:r>
            <a:r>
              <a:rPr lang="en-GB" sz="2000" dirty="0">
                <a:solidFill>
                  <a:srgbClr val="000000"/>
                </a:solidFill>
                <a:latin typeface="system-ui"/>
              </a:rPr>
              <a:t>, so that you won’t be wise in your own conceits, that </a:t>
            </a:r>
            <a:r>
              <a:rPr lang="en-GB" sz="2000" b="1" dirty="0">
                <a:solidFill>
                  <a:srgbClr val="000000"/>
                </a:solidFill>
                <a:latin typeface="system-ui"/>
              </a:rPr>
              <a:t>a partial hardening has happened to Israel</a:t>
            </a:r>
            <a:r>
              <a:rPr lang="en-GB" sz="2000" dirty="0">
                <a:solidFill>
                  <a:srgbClr val="000000"/>
                </a:solidFill>
                <a:latin typeface="system-ui"/>
              </a:rPr>
              <a:t>, until the fullness of the Gentiles has come in</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and so </a:t>
            </a:r>
            <a:r>
              <a:rPr lang="en-GB" sz="2000" b="1" dirty="0">
                <a:solidFill>
                  <a:srgbClr val="000000"/>
                </a:solidFill>
                <a:latin typeface="system-ui"/>
              </a:rPr>
              <a:t>all Israel will be saved</a:t>
            </a:r>
            <a:r>
              <a:rPr lang="en-GB" sz="2000" dirty="0">
                <a:solidFill>
                  <a:srgbClr val="000000"/>
                </a:solidFill>
                <a:latin typeface="system-ui"/>
              </a:rPr>
              <a:t>. Even as it is written</a:t>
            </a:r>
            <a:r>
              <a:rPr lang="en-GB" sz="2000" dirty="0" smtClean="0">
                <a:solidFill>
                  <a:srgbClr val="000000"/>
                </a:solidFill>
                <a:latin typeface="system-ui"/>
              </a:rPr>
              <a:t>, “</a:t>
            </a:r>
            <a:r>
              <a:rPr lang="en-GB" sz="2000" dirty="0">
                <a:solidFill>
                  <a:srgbClr val="000000"/>
                </a:solidFill>
                <a:latin typeface="system-ui"/>
              </a:rPr>
              <a:t>There will come out of Zion the </a:t>
            </a:r>
            <a:r>
              <a:rPr lang="en-GB" sz="2000" dirty="0" smtClean="0">
                <a:solidFill>
                  <a:srgbClr val="000000"/>
                </a:solidFill>
                <a:latin typeface="system-ui"/>
              </a:rPr>
              <a:t>Deliverer, and </a:t>
            </a:r>
            <a:r>
              <a:rPr lang="en-GB" sz="2000" b="1" dirty="0">
                <a:solidFill>
                  <a:srgbClr val="000000"/>
                </a:solidFill>
                <a:latin typeface="system-ui"/>
              </a:rPr>
              <a:t>he will turn away ungodliness from </a:t>
            </a:r>
            <a:r>
              <a:rPr lang="en-GB" sz="2000" b="1" dirty="0" smtClean="0">
                <a:solidFill>
                  <a:srgbClr val="000000"/>
                </a:solidFill>
                <a:latin typeface="system-ui"/>
              </a:rPr>
              <a:t>Jacob</a:t>
            </a:r>
            <a:r>
              <a:rPr lang="en-GB" sz="2000" dirty="0" smtClean="0">
                <a:solidFill>
                  <a:srgbClr val="000000"/>
                </a:solidFill>
                <a:latin typeface="system-ui"/>
              </a:rPr>
              <a:t>. This </a:t>
            </a:r>
            <a:r>
              <a:rPr lang="en-GB" sz="2000" dirty="0">
                <a:solidFill>
                  <a:srgbClr val="000000"/>
                </a:solidFill>
                <a:latin typeface="system-ui"/>
              </a:rPr>
              <a:t>is my covenant with </a:t>
            </a:r>
            <a:r>
              <a:rPr lang="en-GB" sz="2000" dirty="0" smtClean="0">
                <a:solidFill>
                  <a:srgbClr val="000000"/>
                </a:solidFill>
                <a:latin typeface="system-ui"/>
              </a:rPr>
              <a:t>them, when </a:t>
            </a:r>
            <a:r>
              <a:rPr lang="en-GB" sz="2000" dirty="0">
                <a:solidFill>
                  <a:srgbClr val="000000"/>
                </a:solidFill>
                <a:latin typeface="system-ui"/>
              </a:rPr>
              <a:t>I will take away their sins</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Concerning the Good News, they are enemies for your sake. But </a:t>
            </a:r>
            <a:r>
              <a:rPr lang="en-GB" sz="2000" b="1" dirty="0">
                <a:solidFill>
                  <a:srgbClr val="000000"/>
                </a:solidFill>
                <a:latin typeface="system-ui"/>
              </a:rPr>
              <a:t>concerning the election, they are beloved for the fathers’ sake</a:t>
            </a:r>
            <a:r>
              <a:rPr lang="en-GB" sz="2000" dirty="0" smtClean="0">
                <a:solidFill>
                  <a:srgbClr val="000000"/>
                </a:solidFill>
                <a:latin typeface="system-ui"/>
              </a:rPr>
              <a:t>.</a:t>
            </a:r>
            <a:r>
              <a:rPr lang="en-GB" sz="2000" b="1" baseline="30000" dirty="0">
                <a:solidFill>
                  <a:srgbClr val="000000"/>
                </a:solidFill>
                <a:latin typeface="system-ui"/>
              </a:rPr>
              <a:t> </a:t>
            </a:r>
            <a:endParaRPr lang="en-GB" sz="2000" b="1" baseline="30000" dirty="0" smtClean="0">
              <a:solidFill>
                <a:srgbClr val="000000"/>
              </a:solidFill>
              <a:latin typeface="system-ui"/>
            </a:endParaRPr>
          </a:p>
          <a:p>
            <a:r>
              <a:rPr lang="en-GB" sz="2000" dirty="0" smtClean="0">
                <a:solidFill>
                  <a:srgbClr val="000000"/>
                </a:solidFill>
                <a:latin typeface="system-ui"/>
              </a:rPr>
              <a:t>For </a:t>
            </a:r>
            <a:r>
              <a:rPr lang="en-GB" sz="2000" b="1" dirty="0">
                <a:solidFill>
                  <a:srgbClr val="000000"/>
                </a:solidFill>
                <a:latin typeface="system-ui"/>
              </a:rPr>
              <a:t>the gifts and the calling of God are irrevocable</a:t>
            </a:r>
            <a:r>
              <a:rPr lang="en-GB" sz="2000" dirty="0" smtClean="0">
                <a:solidFill>
                  <a:srgbClr val="000000"/>
                </a:solidFill>
                <a:latin typeface="system-ui"/>
              </a:rPr>
              <a:t>. Rom. 11:25-28</a:t>
            </a:r>
            <a:endParaRPr lang="en-GB" sz="2000" b="0" i="0" dirty="0">
              <a:solidFill>
                <a:srgbClr val="000000"/>
              </a:solidFill>
              <a:effectLst/>
              <a:latin typeface="system-ui"/>
            </a:endParaRPr>
          </a:p>
        </p:txBody>
      </p:sp>
    </p:spTree>
    <p:extLst>
      <p:ext uri="{BB962C8B-B14F-4D97-AF65-F5344CB8AC3E}">
        <p14:creationId xmlns:p14="http://schemas.microsoft.com/office/powerpoint/2010/main" val="535759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5546" y="539978"/>
            <a:ext cx="6096000" cy="461665"/>
          </a:xfrm>
          <a:prstGeom prst="rect">
            <a:avLst/>
          </a:prstGeom>
        </p:spPr>
        <p:txBody>
          <a:bodyPr>
            <a:spAutoFit/>
          </a:bodyPr>
          <a:lstStyle/>
          <a:p>
            <a:r>
              <a:rPr lang="en-GB" sz="2400" b="1" dirty="0">
                <a:solidFill>
                  <a:prstClr val="black"/>
                </a:solidFill>
              </a:rPr>
              <a:t>Vision 3: A City without walls</a:t>
            </a:r>
            <a:r>
              <a:rPr lang="en-GB" sz="2000" dirty="0">
                <a:solidFill>
                  <a:srgbClr val="000000"/>
                </a:solidFill>
                <a:latin typeface="system-ui"/>
              </a:rPr>
              <a:t> 2:1-5</a:t>
            </a:r>
          </a:p>
        </p:txBody>
      </p:sp>
      <p:sp>
        <p:nvSpPr>
          <p:cNvPr id="3" name="Rectangle 2"/>
          <p:cNvSpPr/>
          <p:nvPr/>
        </p:nvSpPr>
        <p:spPr>
          <a:xfrm>
            <a:off x="364870" y="2135502"/>
            <a:ext cx="6466702" cy="3785652"/>
          </a:xfrm>
          <a:prstGeom prst="rect">
            <a:avLst/>
          </a:prstGeom>
        </p:spPr>
        <p:txBody>
          <a:bodyPr wrap="square">
            <a:spAutoFit/>
          </a:bodyPr>
          <a:lstStyle/>
          <a:p>
            <a:r>
              <a:rPr lang="en-GB" b="1" dirty="0">
                <a:solidFill>
                  <a:srgbClr val="000000"/>
                </a:solidFill>
                <a:latin typeface="system-ui"/>
              </a:rPr>
              <a:t> </a:t>
            </a:r>
            <a:r>
              <a:rPr lang="en-GB" sz="2000" dirty="0">
                <a:solidFill>
                  <a:srgbClr val="000000"/>
                </a:solidFill>
                <a:latin typeface="system-ui"/>
              </a:rPr>
              <a:t>I lifted up my eyes, and saw, and behold, </a:t>
            </a:r>
            <a:r>
              <a:rPr lang="en-GB" sz="2000" b="1" dirty="0">
                <a:solidFill>
                  <a:srgbClr val="000000"/>
                </a:solidFill>
                <a:latin typeface="system-ui"/>
              </a:rPr>
              <a:t>a man with a measuring line in his hand</a:t>
            </a:r>
            <a:r>
              <a:rPr lang="en-GB" sz="2000" dirty="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Then I asked, “Where are you going?”</a:t>
            </a:r>
          </a:p>
          <a:p>
            <a:r>
              <a:rPr lang="en-GB" sz="2000" dirty="0">
                <a:solidFill>
                  <a:srgbClr val="000000"/>
                </a:solidFill>
                <a:latin typeface="system-ui"/>
              </a:rPr>
              <a:t>He said to me, “To measure Jerusalem, to see what is its width and what is its length.”</a:t>
            </a:r>
          </a:p>
          <a:p>
            <a:r>
              <a:rPr lang="en-GB" sz="2000" dirty="0">
                <a:solidFill>
                  <a:srgbClr val="000000"/>
                </a:solidFill>
                <a:latin typeface="system-ui"/>
              </a:rPr>
              <a:t>Behold, </a:t>
            </a:r>
            <a:r>
              <a:rPr lang="en-GB" sz="2000" b="1" dirty="0">
                <a:solidFill>
                  <a:srgbClr val="000000"/>
                </a:solidFill>
                <a:latin typeface="system-ui"/>
              </a:rPr>
              <a:t>the angel who talked with me </a:t>
            </a:r>
            <a:r>
              <a:rPr lang="en-GB" sz="2000" dirty="0">
                <a:solidFill>
                  <a:srgbClr val="000000"/>
                </a:solidFill>
                <a:latin typeface="system-ui"/>
              </a:rPr>
              <a:t>went out, and </a:t>
            </a:r>
            <a:r>
              <a:rPr lang="en-GB" sz="2000" b="1" dirty="0">
                <a:solidFill>
                  <a:srgbClr val="000000"/>
                </a:solidFill>
                <a:latin typeface="system-ui"/>
              </a:rPr>
              <a:t>another angel</a:t>
            </a:r>
            <a:r>
              <a:rPr lang="en-GB" sz="2000" dirty="0">
                <a:solidFill>
                  <a:srgbClr val="000000"/>
                </a:solidFill>
                <a:latin typeface="system-ui"/>
              </a:rPr>
              <a:t> went out to meet him, and said to him, “Run, speak to </a:t>
            </a:r>
            <a:r>
              <a:rPr lang="en-GB" sz="2000" b="1" dirty="0">
                <a:solidFill>
                  <a:srgbClr val="000000"/>
                </a:solidFill>
                <a:latin typeface="system-ui"/>
              </a:rPr>
              <a:t>this young man</a:t>
            </a:r>
            <a:r>
              <a:rPr lang="en-GB" sz="2000" dirty="0">
                <a:solidFill>
                  <a:srgbClr val="000000"/>
                </a:solidFill>
                <a:latin typeface="system-ui"/>
              </a:rPr>
              <a:t>, saying, ‘Jerusalem will be inhabited as villages without walls, because of the multitude of men and livestock in it.</a:t>
            </a:r>
            <a:r>
              <a:rPr lang="en-GB" sz="2000" b="1" dirty="0">
                <a:solidFill>
                  <a:srgbClr val="000000"/>
                </a:solidFill>
                <a:latin typeface="system-ui"/>
              </a:rPr>
              <a:t> For I,’ says Yahweh</a:t>
            </a:r>
            <a:r>
              <a:rPr lang="en-GB" sz="2000" dirty="0">
                <a:solidFill>
                  <a:srgbClr val="000000"/>
                </a:solidFill>
                <a:latin typeface="system-ui"/>
              </a:rPr>
              <a:t>, ‘will be to her </a:t>
            </a:r>
            <a:r>
              <a:rPr lang="en-GB" sz="2000" b="1" dirty="0">
                <a:solidFill>
                  <a:srgbClr val="000000"/>
                </a:solidFill>
                <a:latin typeface="system-ui"/>
              </a:rPr>
              <a:t>a wall of fire around it</a:t>
            </a:r>
            <a:r>
              <a:rPr lang="en-GB" sz="2000" dirty="0">
                <a:solidFill>
                  <a:srgbClr val="000000"/>
                </a:solidFill>
                <a:latin typeface="system-ui"/>
              </a:rPr>
              <a:t>, and </a:t>
            </a:r>
            <a:r>
              <a:rPr lang="en-GB" sz="2000" b="1" dirty="0">
                <a:solidFill>
                  <a:srgbClr val="000000"/>
                </a:solidFill>
                <a:latin typeface="system-ui"/>
              </a:rPr>
              <a:t>I</a:t>
            </a:r>
            <a:r>
              <a:rPr lang="en-GB" sz="2000" dirty="0">
                <a:solidFill>
                  <a:srgbClr val="000000"/>
                </a:solidFill>
                <a:latin typeface="system-ui"/>
              </a:rPr>
              <a:t> will be </a:t>
            </a:r>
            <a:r>
              <a:rPr lang="en-GB" sz="2000" b="1" dirty="0">
                <a:solidFill>
                  <a:srgbClr val="000000"/>
                </a:solidFill>
                <a:latin typeface="system-ui"/>
              </a:rPr>
              <a:t>the glory in the midst of her.</a:t>
            </a:r>
            <a:r>
              <a:rPr lang="en-GB" sz="2000" dirty="0">
                <a:solidFill>
                  <a:srgbClr val="000000"/>
                </a:solidFill>
                <a:latin typeface="system-ui"/>
              </a:rPr>
              <a:t> </a:t>
            </a:r>
          </a:p>
        </p:txBody>
      </p:sp>
      <p:sp>
        <p:nvSpPr>
          <p:cNvPr id="4" name="TextBox 3"/>
          <p:cNvSpPr txBox="1"/>
          <p:nvPr/>
        </p:nvSpPr>
        <p:spPr>
          <a:xfrm>
            <a:off x="634313" y="1368517"/>
            <a:ext cx="6624121" cy="400110"/>
          </a:xfrm>
          <a:prstGeom prst="rect">
            <a:avLst/>
          </a:prstGeom>
          <a:noFill/>
        </p:spPr>
        <p:txBody>
          <a:bodyPr wrap="none" rtlCol="0">
            <a:spAutoFit/>
          </a:bodyPr>
          <a:lstStyle/>
          <a:p>
            <a:r>
              <a:rPr lang="en-GB" sz="2000" b="1" dirty="0" smtClean="0">
                <a:latin typeface="system-ui"/>
              </a:rPr>
              <a:t>A vision stretching into the long-term future </a:t>
            </a:r>
            <a:r>
              <a:rPr lang="en-GB" sz="2000" dirty="0" smtClean="0">
                <a:latin typeface="system-ui"/>
              </a:rPr>
              <a:t>c.f. 1:16</a:t>
            </a:r>
            <a:endParaRPr lang="en-GB" sz="2000" dirty="0">
              <a:latin typeface="system-ui"/>
            </a:endParaRPr>
          </a:p>
        </p:txBody>
      </p:sp>
    </p:spTree>
    <p:extLst>
      <p:ext uri="{BB962C8B-B14F-4D97-AF65-F5344CB8AC3E}">
        <p14:creationId xmlns:p14="http://schemas.microsoft.com/office/powerpoint/2010/main" val="302023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2368" y="1690598"/>
            <a:ext cx="6096000" cy="461665"/>
          </a:xfrm>
          <a:prstGeom prst="rect">
            <a:avLst/>
          </a:prstGeom>
        </p:spPr>
        <p:txBody>
          <a:bodyPr>
            <a:spAutoFit/>
          </a:bodyPr>
          <a:lstStyle/>
          <a:p>
            <a:pPr lvl="0"/>
            <a:r>
              <a:rPr lang="en-GB" sz="2400" b="1" dirty="0" smtClean="0">
                <a:solidFill>
                  <a:prstClr val="black"/>
                </a:solidFill>
                <a:latin typeface="system-ui"/>
              </a:rPr>
              <a:t>Israel’s </a:t>
            </a:r>
            <a:r>
              <a:rPr lang="en-GB" sz="2400" b="1" dirty="0">
                <a:solidFill>
                  <a:prstClr val="black"/>
                </a:solidFill>
                <a:latin typeface="system-ui"/>
              </a:rPr>
              <a:t>suffering and God’s initiative</a:t>
            </a:r>
            <a:endParaRPr lang="en-GB" sz="2400" dirty="0">
              <a:solidFill>
                <a:prstClr val="black"/>
              </a:solidFill>
            </a:endParaRPr>
          </a:p>
        </p:txBody>
      </p:sp>
      <p:sp>
        <p:nvSpPr>
          <p:cNvPr id="4" name="Rectangle 3"/>
          <p:cNvSpPr/>
          <p:nvPr/>
        </p:nvSpPr>
        <p:spPr>
          <a:xfrm>
            <a:off x="347527" y="2429209"/>
            <a:ext cx="7385683" cy="3416320"/>
          </a:xfrm>
          <a:prstGeom prst="rect">
            <a:avLst/>
          </a:prstGeom>
        </p:spPr>
        <p:txBody>
          <a:bodyPr wrap="square">
            <a:spAutoFit/>
          </a:bodyPr>
          <a:lstStyle/>
          <a:p>
            <a:pPr lvl="0"/>
            <a:r>
              <a:rPr lang="en-GB" sz="2000" b="1" dirty="0">
                <a:solidFill>
                  <a:srgbClr val="000000"/>
                </a:solidFill>
                <a:latin typeface="system-ui"/>
              </a:rPr>
              <a:t>“Isn’t this a burning stick plucked out of the fire?” </a:t>
            </a:r>
            <a:r>
              <a:rPr lang="en-GB" sz="2000" dirty="0" smtClean="0">
                <a:solidFill>
                  <a:srgbClr val="000000"/>
                </a:solidFill>
                <a:latin typeface="system-ui"/>
              </a:rPr>
              <a:t>Isaiah</a:t>
            </a:r>
          </a:p>
          <a:p>
            <a:r>
              <a:rPr lang="en-GB" sz="2000" dirty="0" smtClean="0">
                <a:solidFill>
                  <a:srgbClr val="000000"/>
                </a:solidFill>
                <a:latin typeface="system-ui"/>
              </a:rPr>
              <a:t>For my name’s sake, I will defer my anger,</a:t>
            </a:r>
            <a:r>
              <a:rPr lang="en-GB" sz="2000" dirty="0" smtClean="0"/>
              <a:t> </a:t>
            </a:r>
            <a:r>
              <a:rPr lang="en-GB" sz="2000" dirty="0" smtClean="0">
                <a:solidFill>
                  <a:srgbClr val="000000"/>
                </a:solidFill>
                <a:latin typeface="system-ui"/>
              </a:rPr>
              <a:t>and for my praise, </a:t>
            </a:r>
          </a:p>
          <a:p>
            <a:r>
              <a:rPr lang="en-GB" sz="2000" dirty="0" smtClean="0">
                <a:solidFill>
                  <a:srgbClr val="000000"/>
                </a:solidFill>
                <a:latin typeface="system-ui"/>
              </a:rPr>
              <a:t>I hold it back for you</a:t>
            </a:r>
            <a:r>
              <a:rPr lang="en-GB" sz="2000" dirty="0" smtClean="0"/>
              <a:t> </a:t>
            </a:r>
            <a:r>
              <a:rPr lang="en-GB" sz="2000" dirty="0" smtClean="0">
                <a:solidFill>
                  <a:srgbClr val="000000"/>
                </a:solidFill>
                <a:latin typeface="system-ui"/>
              </a:rPr>
              <a:t>so that I don’t cut you off.</a:t>
            </a:r>
            <a:r>
              <a:rPr lang="en-GB" sz="2000" dirty="0" smtClean="0"/>
              <a:t/>
            </a:r>
            <a:br>
              <a:rPr lang="en-GB" sz="2000" dirty="0" smtClean="0"/>
            </a:br>
            <a:r>
              <a:rPr lang="en-GB" sz="2000" dirty="0" smtClean="0">
                <a:solidFill>
                  <a:srgbClr val="000000"/>
                </a:solidFill>
                <a:latin typeface="system-ui"/>
              </a:rPr>
              <a:t>Behold, </a:t>
            </a:r>
            <a:r>
              <a:rPr lang="en-GB" sz="2000" b="1" dirty="0" smtClean="0">
                <a:solidFill>
                  <a:srgbClr val="000000"/>
                </a:solidFill>
                <a:latin typeface="system-ui"/>
              </a:rPr>
              <a:t>I have refined you</a:t>
            </a:r>
            <a:r>
              <a:rPr lang="en-GB" sz="2000" dirty="0" smtClean="0">
                <a:solidFill>
                  <a:srgbClr val="000000"/>
                </a:solidFill>
                <a:latin typeface="system-ui"/>
              </a:rPr>
              <a:t>,</a:t>
            </a:r>
            <a:r>
              <a:rPr lang="en-GB" sz="2000" dirty="0" smtClean="0"/>
              <a:t> </a:t>
            </a:r>
            <a:r>
              <a:rPr lang="en-GB" sz="2000" dirty="0" smtClean="0">
                <a:solidFill>
                  <a:srgbClr val="000000"/>
                </a:solidFill>
                <a:latin typeface="system-ui"/>
              </a:rPr>
              <a:t>but not as silver.</a:t>
            </a:r>
            <a:r>
              <a:rPr lang="en-GB" sz="2000" dirty="0" smtClean="0"/>
              <a:t/>
            </a:r>
            <a:br>
              <a:rPr lang="en-GB" sz="2000" dirty="0" smtClean="0"/>
            </a:br>
            <a:r>
              <a:rPr lang="en-GB" sz="2000" b="1" dirty="0" smtClean="0">
                <a:solidFill>
                  <a:srgbClr val="000000"/>
                </a:solidFill>
                <a:latin typeface="system-ui"/>
              </a:rPr>
              <a:t>I have chosen you in the furnace of affliction</a:t>
            </a:r>
            <a:r>
              <a:rPr lang="en-GB" sz="2000" dirty="0" smtClean="0">
                <a:solidFill>
                  <a:srgbClr val="000000"/>
                </a:solidFill>
                <a:latin typeface="system-ui"/>
              </a:rPr>
              <a:t>. Isaiah 48:9-10;   </a:t>
            </a:r>
          </a:p>
          <a:p>
            <a:endParaRPr lang="en-GB" dirty="0" smtClean="0">
              <a:solidFill>
                <a:srgbClr val="000000"/>
              </a:solidFill>
              <a:latin typeface="system-ui"/>
            </a:endParaRPr>
          </a:p>
          <a:p>
            <a:r>
              <a:rPr lang="en-GB" sz="2000" dirty="0">
                <a:solidFill>
                  <a:srgbClr val="000000"/>
                </a:solidFill>
                <a:latin typeface="system-ui"/>
              </a:rPr>
              <a:t>“Comfort, comfort my people,” says your God. </a:t>
            </a:r>
            <a:r>
              <a:rPr lang="en-GB" sz="2000" b="1" baseline="30000" dirty="0">
                <a:solidFill>
                  <a:srgbClr val="000000"/>
                </a:solidFill>
                <a:latin typeface="system-ui"/>
              </a:rPr>
              <a:t> </a:t>
            </a:r>
            <a:r>
              <a:rPr lang="en-GB" sz="2000" dirty="0">
                <a:solidFill>
                  <a:srgbClr val="000000"/>
                </a:solidFill>
                <a:latin typeface="system-ui"/>
              </a:rPr>
              <a:t>“Speak comfortably to Jerusalem; and call out to her that her warfare is accomplished, that her iniquity is pardoned, that </a:t>
            </a:r>
            <a:r>
              <a:rPr lang="en-GB" sz="2000" b="1" dirty="0">
                <a:solidFill>
                  <a:srgbClr val="000000"/>
                </a:solidFill>
                <a:latin typeface="system-ui"/>
              </a:rPr>
              <a:t>she has received of Yahweh’s hand double for all her sins</a:t>
            </a:r>
            <a:r>
              <a:rPr lang="en-GB" sz="2000" dirty="0">
                <a:solidFill>
                  <a:srgbClr val="000000"/>
                </a:solidFill>
                <a:latin typeface="system-ui"/>
              </a:rPr>
              <a:t>.”</a:t>
            </a:r>
            <a:r>
              <a:rPr lang="en-GB" dirty="0" smtClean="0">
                <a:solidFill>
                  <a:srgbClr val="000000"/>
                </a:solidFill>
                <a:latin typeface="system-ui"/>
              </a:rPr>
              <a:t>40:1-2</a:t>
            </a:r>
          </a:p>
          <a:p>
            <a:pPr lvl="0"/>
            <a:endParaRPr lang="en-GB" dirty="0">
              <a:solidFill>
                <a:prstClr val="black"/>
              </a:solidFill>
            </a:endParaRPr>
          </a:p>
        </p:txBody>
      </p:sp>
      <p:sp>
        <p:nvSpPr>
          <p:cNvPr id="5" name="Rectangle 4"/>
          <p:cNvSpPr/>
          <p:nvPr/>
        </p:nvSpPr>
        <p:spPr>
          <a:xfrm>
            <a:off x="1926594" y="754071"/>
            <a:ext cx="2408032" cy="461665"/>
          </a:xfrm>
          <a:prstGeom prst="rect">
            <a:avLst/>
          </a:prstGeom>
        </p:spPr>
        <p:txBody>
          <a:bodyPr wrap="none">
            <a:spAutoFit/>
          </a:bodyPr>
          <a:lstStyle/>
          <a:p>
            <a:pPr lvl="0"/>
            <a:r>
              <a:rPr lang="en-GB" sz="2400" b="1" dirty="0">
                <a:solidFill>
                  <a:prstClr val="black"/>
                </a:solidFill>
                <a:latin typeface="system-ui"/>
              </a:rPr>
              <a:t>Satan Rebuked</a:t>
            </a:r>
            <a:endParaRPr lang="en-GB" sz="2400" b="1" dirty="0">
              <a:solidFill>
                <a:prstClr val="black"/>
              </a:solidFill>
              <a:latin typeface="system-ui"/>
            </a:endParaRPr>
          </a:p>
        </p:txBody>
      </p:sp>
    </p:spTree>
    <p:extLst>
      <p:ext uri="{BB962C8B-B14F-4D97-AF65-F5344CB8AC3E}">
        <p14:creationId xmlns:p14="http://schemas.microsoft.com/office/powerpoint/2010/main" val="1390809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78423" y="456696"/>
            <a:ext cx="2542684" cy="461665"/>
          </a:xfrm>
          <a:prstGeom prst="rect">
            <a:avLst/>
          </a:prstGeom>
          <a:noFill/>
        </p:spPr>
        <p:txBody>
          <a:bodyPr wrap="none" rtlCol="0">
            <a:spAutoFit/>
          </a:bodyPr>
          <a:lstStyle/>
          <a:p>
            <a:r>
              <a:rPr lang="en-GB" sz="2400" b="1" dirty="0" smtClean="0">
                <a:latin typeface="system-ui"/>
              </a:rPr>
              <a:t>Israel in the Fire</a:t>
            </a:r>
            <a:endParaRPr lang="en-GB" sz="2400" b="1" dirty="0">
              <a:latin typeface="system-ui"/>
            </a:endParaRPr>
          </a:p>
        </p:txBody>
      </p:sp>
      <p:sp>
        <p:nvSpPr>
          <p:cNvPr id="4" name="Rectangle 3"/>
          <p:cNvSpPr/>
          <p:nvPr/>
        </p:nvSpPr>
        <p:spPr>
          <a:xfrm>
            <a:off x="270616" y="1189809"/>
            <a:ext cx="6096000" cy="1015663"/>
          </a:xfrm>
          <a:prstGeom prst="rect">
            <a:avLst/>
          </a:prstGeom>
        </p:spPr>
        <p:txBody>
          <a:bodyPr>
            <a:spAutoFit/>
          </a:bodyPr>
          <a:lstStyle/>
          <a:p>
            <a:r>
              <a:rPr lang="en-GB" sz="2000" dirty="0">
                <a:solidFill>
                  <a:srgbClr val="000000"/>
                </a:solidFill>
                <a:latin typeface="system-ui"/>
              </a:rPr>
              <a:t>But </a:t>
            </a:r>
            <a:r>
              <a:rPr lang="en-GB" sz="2000" b="1" dirty="0">
                <a:solidFill>
                  <a:srgbClr val="000000"/>
                </a:solidFill>
                <a:latin typeface="system-ui"/>
              </a:rPr>
              <a:t>Yahweh has taken you, and brought you out of the iron furnace</a:t>
            </a:r>
            <a:r>
              <a:rPr lang="en-GB" sz="2000" dirty="0">
                <a:solidFill>
                  <a:srgbClr val="000000"/>
                </a:solidFill>
                <a:latin typeface="system-ui"/>
              </a:rPr>
              <a:t>, out of Egypt, to be to him a people of inheritance, as it is today. </a:t>
            </a:r>
            <a:r>
              <a:rPr lang="en-GB" sz="2000" dirty="0" smtClean="0">
                <a:solidFill>
                  <a:srgbClr val="000000"/>
                </a:solidFill>
                <a:latin typeface="system-ui"/>
              </a:rPr>
              <a:t>Deut. 4:20</a:t>
            </a:r>
            <a:endParaRPr lang="en-GB" sz="2000" dirty="0"/>
          </a:p>
        </p:txBody>
      </p:sp>
      <p:sp>
        <p:nvSpPr>
          <p:cNvPr id="5" name="Rectangle 4"/>
          <p:cNvSpPr/>
          <p:nvPr/>
        </p:nvSpPr>
        <p:spPr>
          <a:xfrm>
            <a:off x="270616" y="2284136"/>
            <a:ext cx="7753885" cy="3170099"/>
          </a:xfrm>
          <a:prstGeom prst="rect">
            <a:avLst/>
          </a:prstGeom>
        </p:spPr>
        <p:txBody>
          <a:bodyPr wrap="square">
            <a:spAutoFit/>
          </a:bodyPr>
          <a:lstStyle/>
          <a:p>
            <a:r>
              <a:rPr lang="en-GB" sz="2000" dirty="0">
                <a:solidFill>
                  <a:srgbClr val="000000"/>
                </a:solidFill>
                <a:latin typeface="system-ui"/>
              </a:rPr>
              <a:t>But now Yahweh who created you, </a:t>
            </a:r>
            <a:r>
              <a:rPr lang="en-GB" sz="2000" dirty="0" smtClean="0">
                <a:solidFill>
                  <a:srgbClr val="000000"/>
                </a:solidFill>
                <a:latin typeface="system-ui"/>
              </a:rPr>
              <a:t>Jacob,</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he who formed </a:t>
            </a:r>
            <a:endParaRPr lang="en-GB" sz="2000" dirty="0" smtClean="0">
              <a:solidFill>
                <a:srgbClr val="000000"/>
              </a:solidFill>
              <a:latin typeface="system-ui"/>
            </a:endParaRPr>
          </a:p>
          <a:p>
            <a:r>
              <a:rPr lang="en-GB" sz="2000" dirty="0" smtClean="0">
                <a:solidFill>
                  <a:srgbClr val="000000"/>
                </a:solidFill>
                <a:latin typeface="system-ui"/>
              </a:rPr>
              <a:t>you</a:t>
            </a:r>
            <a:r>
              <a:rPr lang="en-GB" sz="2000" dirty="0">
                <a:solidFill>
                  <a:srgbClr val="000000"/>
                </a:solidFill>
                <a:latin typeface="system-ui"/>
              </a:rPr>
              <a:t>, Israel, </a:t>
            </a:r>
            <a:r>
              <a:rPr lang="en-GB" sz="2000" dirty="0" smtClean="0">
                <a:solidFill>
                  <a:srgbClr val="000000"/>
                </a:solidFill>
                <a:latin typeface="system-ui"/>
              </a:rPr>
              <a:t>says</a:t>
            </a:r>
            <a:r>
              <a:rPr lang="en-GB" sz="2000" dirty="0">
                <a:solidFill>
                  <a:srgbClr val="000000"/>
                </a:solidFill>
                <a:latin typeface="system-ui"/>
              </a:rPr>
              <a:t> </a:t>
            </a:r>
            <a:r>
              <a:rPr lang="en-GB" sz="2000" dirty="0" smtClean="0">
                <a:solidFill>
                  <a:srgbClr val="000000"/>
                </a:solidFill>
                <a:latin typeface="system-ui"/>
              </a:rPr>
              <a:t>“Don’t </a:t>
            </a:r>
            <a:r>
              <a:rPr lang="en-GB" sz="2000" dirty="0">
                <a:solidFill>
                  <a:srgbClr val="000000"/>
                </a:solidFill>
                <a:latin typeface="system-ui"/>
              </a:rPr>
              <a:t>be afraid, for I have redeemed you.</a:t>
            </a:r>
            <a:r>
              <a:rPr lang="en-GB" sz="2000" dirty="0">
                <a:latin typeface="system-ui"/>
              </a:rPr>
              <a:t/>
            </a:r>
            <a:br>
              <a:rPr lang="en-GB" sz="2000" dirty="0">
                <a:latin typeface="system-ui"/>
              </a:rPr>
            </a:br>
            <a:r>
              <a:rPr lang="en-GB" sz="2000" dirty="0" smtClean="0">
                <a:solidFill>
                  <a:srgbClr val="000000"/>
                </a:solidFill>
                <a:latin typeface="system-ui"/>
              </a:rPr>
              <a:t>I </a:t>
            </a:r>
            <a:r>
              <a:rPr lang="en-GB" sz="2000" dirty="0">
                <a:solidFill>
                  <a:srgbClr val="000000"/>
                </a:solidFill>
                <a:latin typeface="system-ui"/>
              </a:rPr>
              <a:t>have called you by your </a:t>
            </a:r>
            <a:r>
              <a:rPr lang="en-GB" sz="2000" dirty="0" smtClean="0">
                <a:solidFill>
                  <a:srgbClr val="000000"/>
                </a:solidFill>
                <a:latin typeface="system-ui"/>
              </a:rPr>
              <a:t>name.</a:t>
            </a:r>
            <a:r>
              <a:rPr lang="en-GB" sz="2000" dirty="0" smtClean="0">
                <a:latin typeface="system-ui"/>
              </a:rPr>
              <a:t> </a:t>
            </a:r>
            <a:r>
              <a:rPr lang="en-GB" sz="2000" dirty="0" smtClean="0">
                <a:solidFill>
                  <a:srgbClr val="000000"/>
                </a:solidFill>
                <a:latin typeface="system-ui"/>
              </a:rPr>
              <a:t>You </a:t>
            </a:r>
            <a:r>
              <a:rPr lang="en-GB" sz="2000" dirty="0">
                <a:solidFill>
                  <a:srgbClr val="000000"/>
                </a:solidFill>
                <a:latin typeface="system-ui"/>
              </a:rPr>
              <a:t>are </a:t>
            </a:r>
            <a:r>
              <a:rPr lang="en-GB" sz="2000" dirty="0" smtClean="0">
                <a:solidFill>
                  <a:srgbClr val="000000"/>
                </a:solidFill>
                <a:latin typeface="system-ui"/>
              </a:rPr>
              <a:t>mine ... </a:t>
            </a:r>
            <a:r>
              <a:rPr lang="en-GB" sz="2000" b="1" dirty="0">
                <a:solidFill>
                  <a:srgbClr val="000000"/>
                </a:solidFill>
                <a:latin typeface="system-ui"/>
              </a:rPr>
              <a:t>When you </a:t>
            </a:r>
            <a:endParaRPr lang="en-GB" sz="2000" b="1" dirty="0" smtClean="0">
              <a:solidFill>
                <a:srgbClr val="000000"/>
              </a:solidFill>
              <a:latin typeface="system-ui"/>
            </a:endParaRPr>
          </a:p>
          <a:p>
            <a:r>
              <a:rPr lang="en-GB" sz="2000" b="1" dirty="0" smtClean="0">
                <a:solidFill>
                  <a:srgbClr val="000000"/>
                </a:solidFill>
                <a:latin typeface="system-ui"/>
              </a:rPr>
              <a:t>walk </a:t>
            </a:r>
            <a:r>
              <a:rPr lang="en-GB" sz="2000" b="1" dirty="0">
                <a:solidFill>
                  <a:srgbClr val="000000"/>
                </a:solidFill>
                <a:latin typeface="system-ui"/>
              </a:rPr>
              <a:t>through the fire, you will not be </a:t>
            </a:r>
            <a:r>
              <a:rPr lang="en-GB" sz="2000" b="1" dirty="0" smtClean="0">
                <a:solidFill>
                  <a:srgbClr val="000000"/>
                </a:solidFill>
                <a:latin typeface="system-ui"/>
              </a:rPr>
              <a:t>burned,</a:t>
            </a:r>
            <a:r>
              <a:rPr lang="en-GB" sz="2000" b="1" dirty="0" smtClean="0">
                <a:latin typeface="system-ui"/>
              </a:rPr>
              <a:t> </a:t>
            </a:r>
            <a:r>
              <a:rPr lang="en-GB" sz="2000" b="1" dirty="0" smtClean="0">
                <a:solidFill>
                  <a:srgbClr val="000000"/>
                </a:solidFill>
                <a:latin typeface="system-ui"/>
              </a:rPr>
              <a:t>and </a:t>
            </a:r>
            <a:r>
              <a:rPr lang="en-GB" sz="2000" b="1" dirty="0">
                <a:solidFill>
                  <a:srgbClr val="000000"/>
                </a:solidFill>
                <a:latin typeface="system-ui"/>
              </a:rPr>
              <a:t>flame will not scorch </a:t>
            </a:r>
            <a:r>
              <a:rPr lang="en-GB" sz="2000" b="1" dirty="0" smtClean="0">
                <a:solidFill>
                  <a:srgbClr val="000000"/>
                </a:solidFill>
                <a:latin typeface="system-ui"/>
              </a:rPr>
              <a:t>you</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For </a:t>
            </a:r>
            <a:r>
              <a:rPr lang="en-GB" sz="2000" dirty="0">
                <a:solidFill>
                  <a:srgbClr val="000000"/>
                </a:solidFill>
                <a:latin typeface="system-ui"/>
              </a:rPr>
              <a:t>I am Yahweh your </a:t>
            </a:r>
            <a:r>
              <a:rPr lang="en-GB" sz="2000" dirty="0" smtClean="0">
                <a:solidFill>
                  <a:srgbClr val="000000"/>
                </a:solidFill>
                <a:latin typeface="system-ui"/>
              </a:rPr>
              <a:t>God,</a:t>
            </a:r>
            <a:r>
              <a:rPr lang="en-GB" sz="2000" dirty="0" smtClean="0">
                <a:latin typeface="system-ui"/>
              </a:rPr>
              <a:t> </a:t>
            </a:r>
            <a:r>
              <a:rPr lang="en-GB" sz="2000" dirty="0" smtClean="0">
                <a:solidFill>
                  <a:srgbClr val="000000"/>
                </a:solidFill>
                <a:latin typeface="system-ui"/>
              </a:rPr>
              <a:t>the </a:t>
            </a:r>
            <a:r>
              <a:rPr lang="en-GB" sz="2000" dirty="0">
                <a:solidFill>
                  <a:srgbClr val="000000"/>
                </a:solidFill>
                <a:latin typeface="system-ui"/>
              </a:rPr>
              <a:t>Holy One of </a:t>
            </a:r>
            <a:r>
              <a:rPr lang="en-GB" sz="2000" dirty="0" smtClean="0">
                <a:solidFill>
                  <a:srgbClr val="000000"/>
                </a:solidFill>
                <a:latin typeface="system-ui"/>
              </a:rPr>
              <a:t>Israel,</a:t>
            </a:r>
            <a:r>
              <a:rPr lang="en-GB" sz="2000" dirty="0" smtClean="0">
                <a:latin typeface="system-ui"/>
              </a:rPr>
              <a:t> </a:t>
            </a:r>
            <a:r>
              <a:rPr lang="en-GB" sz="2000" dirty="0" smtClean="0">
                <a:solidFill>
                  <a:srgbClr val="000000"/>
                </a:solidFill>
                <a:latin typeface="system-ui"/>
              </a:rPr>
              <a:t>your Saviour ... </a:t>
            </a:r>
            <a:r>
              <a:rPr lang="en-GB" sz="2000" dirty="0">
                <a:solidFill>
                  <a:srgbClr val="000000"/>
                </a:solidFill>
                <a:latin typeface="system-ui"/>
              </a:rPr>
              <a:t>I will tell the north, ‘Give them up</a:t>
            </a:r>
            <a:r>
              <a:rPr lang="en-GB" sz="2000" dirty="0" smtClean="0">
                <a:solidFill>
                  <a:srgbClr val="000000"/>
                </a:solidFill>
                <a:latin typeface="system-ui"/>
              </a:rPr>
              <a:t>!’</a:t>
            </a:r>
            <a:r>
              <a:rPr lang="en-GB" sz="2000" dirty="0">
                <a:solidFill>
                  <a:srgbClr val="000000"/>
                </a:solidFill>
                <a:latin typeface="system-ui"/>
              </a:rPr>
              <a:t> and tell the south, ‘Don’t hold them </a:t>
            </a:r>
            <a:r>
              <a:rPr lang="en-GB" sz="2000" dirty="0" smtClean="0">
                <a:solidFill>
                  <a:srgbClr val="000000"/>
                </a:solidFill>
                <a:latin typeface="system-ui"/>
              </a:rPr>
              <a:t>back!</a:t>
            </a:r>
            <a:r>
              <a:rPr lang="en-GB" sz="2000" dirty="0" smtClean="0">
                <a:latin typeface="system-ui"/>
              </a:rPr>
              <a:t> </a:t>
            </a:r>
            <a:r>
              <a:rPr lang="en-GB" sz="2000" b="1" dirty="0" smtClean="0">
                <a:solidFill>
                  <a:srgbClr val="000000"/>
                </a:solidFill>
                <a:latin typeface="system-ui"/>
              </a:rPr>
              <a:t>Bring </a:t>
            </a:r>
            <a:r>
              <a:rPr lang="en-GB" sz="2000" b="1" dirty="0">
                <a:solidFill>
                  <a:srgbClr val="000000"/>
                </a:solidFill>
                <a:latin typeface="system-ui"/>
              </a:rPr>
              <a:t>my sons from far </a:t>
            </a:r>
            <a:r>
              <a:rPr lang="en-GB" sz="2000" b="1" dirty="0" smtClean="0">
                <a:solidFill>
                  <a:srgbClr val="000000"/>
                </a:solidFill>
                <a:latin typeface="system-ui"/>
              </a:rPr>
              <a:t>away,</a:t>
            </a:r>
            <a:r>
              <a:rPr lang="en-GB" sz="2000" b="1" dirty="0" smtClean="0">
                <a:latin typeface="system-ui"/>
              </a:rPr>
              <a:t> </a:t>
            </a:r>
            <a:r>
              <a:rPr lang="en-GB" sz="2000" b="1" dirty="0" smtClean="0">
                <a:solidFill>
                  <a:srgbClr val="000000"/>
                </a:solidFill>
                <a:latin typeface="system-ui"/>
              </a:rPr>
              <a:t>and </a:t>
            </a:r>
            <a:r>
              <a:rPr lang="en-GB" sz="2000" b="1" dirty="0">
                <a:solidFill>
                  <a:srgbClr val="000000"/>
                </a:solidFill>
                <a:latin typeface="system-ui"/>
              </a:rPr>
              <a:t>my daughters from the ends of the </a:t>
            </a:r>
            <a:r>
              <a:rPr lang="en-GB" sz="2000" b="1" dirty="0" smtClean="0">
                <a:solidFill>
                  <a:srgbClr val="000000"/>
                </a:solidFill>
                <a:latin typeface="system-ui"/>
              </a:rPr>
              <a:t>earth </a:t>
            </a:r>
            <a:r>
              <a:rPr lang="en-GB" sz="2000" dirty="0" smtClean="0">
                <a:solidFill>
                  <a:srgbClr val="000000"/>
                </a:solidFill>
                <a:latin typeface="system-ui"/>
              </a:rPr>
              <a:t>- everyone </a:t>
            </a:r>
            <a:r>
              <a:rPr lang="en-GB" sz="2000" dirty="0">
                <a:solidFill>
                  <a:srgbClr val="000000"/>
                </a:solidFill>
                <a:latin typeface="system-ui"/>
              </a:rPr>
              <a:t>who is called by my </a:t>
            </a:r>
            <a:r>
              <a:rPr lang="en-GB" sz="2000" dirty="0" smtClean="0">
                <a:solidFill>
                  <a:srgbClr val="000000"/>
                </a:solidFill>
                <a:latin typeface="system-ui"/>
              </a:rPr>
              <a:t>name, and </a:t>
            </a:r>
            <a:r>
              <a:rPr lang="en-GB" sz="2000" b="1" dirty="0">
                <a:solidFill>
                  <a:srgbClr val="000000"/>
                </a:solidFill>
                <a:latin typeface="system-ui"/>
              </a:rPr>
              <a:t>whom I have created for my </a:t>
            </a:r>
            <a:r>
              <a:rPr lang="en-GB" sz="2000" b="1" dirty="0" smtClean="0">
                <a:solidFill>
                  <a:srgbClr val="000000"/>
                </a:solidFill>
                <a:latin typeface="system-ui"/>
              </a:rPr>
              <a:t>glory</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whom </a:t>
            </a:r>
            <a:r>
              <a:rPr lang="en-GB" sz="2000" dirty="0">
                <a:solidFill>
                  <a:srgbClr val="000000"/>
                </a:solidFill>
                <a:latin typeface="system-ui"/>
              </a:rPr>
              <a:t>I have </a:t>
            </a:r>
            <a:r>
              <a:rPr lang="en-GB" sz="2000" dirty="0" smtClean="0">
                <a:solidFill>
                  <a:srgbClr val="000000"/>
                </a:solidFill>
                <a:latin typeface="system-ui"/>
              </a:rPr>
              <a:t>formed, yes</a:t>
            </a:r>
            <a:r>
              <a:rPr lang="en-GB" sz="2000" dirty="0">
                <a:solidFill>
                  <a:srgbClr val="000000"/>
                </a:solidFill>
                <a:latin typeface="system-ui"/>
              </a:rPr>
              <a:t>, whom I have made</a:t>
            </a:r>
            <a:r>
              <a:rPr lang="en-GB" sz="2000" dirty="0" smtClean="0">
                <a:solidFill>
                  <a:srgbClr val="000000"/>
                </a:solidFill>
                <a:latin typeface="system-ui"/>
              </a:rPr>
              <a:t>.’” Isaiah 43:1-7</a:t>
            </a:r>
            <a:endParaRPr lang="en-GB" sz="2000" dirty="0">
              <a:latin typeface="system-ui"/>
            </a:endParaRPr>
          </a:p>
        </p:txBody>
      </p:sp>
      <p:sp>
        <p:nvSpPr>
          <p:cNvPr id="6" name="TextBox 5"/>
          <p:cNvSpPr txBox="1"/>
          <p:nvPr/>
        </p:nvSpPr>
        <p:spPr>
          <a:xfrm>
            <a:off x="205099" y="5725683"/>
            <a:ext cx="8658139" cy="400110"/>
          </a:xfrm>
          <a:prstGeom prst="rect">
            <a:avLst/>
          </a:prstGeom>
          <a:noFill/>
        </p:spPr>
        <p:txBody>
          <a:bodyPr wrap="none" rtlCol="0">
            <a:spAutoFit/>
          </a:bodyPr>
          <a:lstStyle/>
          <a:p>
            <a:r>
              <a:rPr lang="en-GB" sz="2000" b="1" dirty="0" smtClean="0">
                <a:latin typeface="system-ui"/>
              </a:rPr>
              <a:t>Centuries of fierce persecution have not destroyed the Jewish people</a:t>
            </a:r>
            <a:endParaRPr lang="en-GB" sz="2000" b="1" dirty="0">
              <a:latin typeface="system-ui"/>
            </a:endParaRPr>
          </a:p>
        </p:txBody>
      </p:sp>
    </p:spTree>
    <p:extLst>
      <p:ext uri="{BB962C8B-B14F-4D97-AF65-F5344CB8AC3E}">
        <p14:creationId xmlns:p14="http://schemas.microsoft.com/office/powerpoint/2010/main" val="3054366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3245" y="1140345"/>
            <a:ext cx="4299575" cy="461665"/>
          </a:xfrm>
          <a:prstGeom prst="rect">
            <a:avLst/>
          </a:prstGeom>
          <a:noFill/>
        </p:spPr>
        <p:txBody>
          <a:bodyPr wrap="none" rtlCol="0">
            <a:spAutoFit/>
          </a:bodyPr>
          <a:lstStyle/>
          <a:p>
            <a:r>
              <a:rPr lang="en-GB" sz="2400" b="1" dirty="0" smtClean="0">
                <a:latin typeface="system-ui"/>
              </a:rPr>
              <a:t>Removing Polluted Clothing</a:t>
            </a:r>
            <a:endParaRPr lang="en-GB" sz="2400" b="1" dirty="0">
              <a:latin typeface="system-ui"/>
            </a:endParaRPr>
          </a:p>
        </p:txBody>
      </p:sp>
      <p:sp>
        <p:nvSpPr>
          <p:cNvPr id="4" name="TextBox 3"/>
          <p:cNvSpPr txBox="1"/>
          <p:nvPr/>
        </p:nvSpPr>
        <p:spPr>
          <a:xfrm>
            <a:off x="353196" y="4460359"/>
            <a:ext cx="7973658" cy="2246769"/>
          </a:xfrm>
          <a:prstGeom prst="rect">
            <a:avLst/>
          </a:prstGeom>
          <a:noFill/>
        </p:spPr>
        <p:txBody>
          <a:bodyPr wrap="none" rtlCol="0">
            <a:spAutoFit/>
          </a:bodyPr>
          <a:lstStyle/>
          <a:p>
            <a:r>
              <a:rPr lang="en-GB" sz="2000" b="1" dirty="0" smtClean="0">
                <a:latin typeface="system-ui"/>
              </a:rPr>
              <a:t>	Forgiveness </a:t>
            </a:r>
            <a:r>
              <a:rPr lang="en-GB" sz="2000" b="1" dirty="0" smtClean="0">
                <a:latin typeface="system-ui"/>
              </a:rPr>
              <a:t>and cleansing go together</a:t>
            </a:r>
          </a:p>
          <a:p>
            <a:endParaRPr lang="en-GB" sz="2000" dirty="0" smtClean="0">
              <a:solidFill>
                <a:srgbClr val="000000"/>
              </a:solidFill>
              <a:latin typeface="system-ui"/>
            </a:endParaRPr>
          </a:p>
          <a:p>
            <a:r>
              <a:rPr lang="en-GB" sz="2000" dirty="0" smtClean="0">
                <a:solidFill>
                  <a:srgbClr val="000000"/>
                </a:solidFill>
                <a:latin typeface="system-ui"/>
              </a:rPr>
              <a:t>“</a:t>
            </a:r>
            <a:r>
              <a:rPr lang="en-GB" sz="2000" dirty="0">
                <a:solidFill>
                  <a:srgbClr val="000000"/>
                </a:solidFill>
                <a:latin typeface="system-ui"/>
              </a:rPr>
              <a:t>Come now, and let’s reason together,” says Yahweh:</a:t>
            </a:r>
            <a:r>
              <a:rPr lang="en-GB" sz="2000" dirty="0"/>
              <a:t/>
            </a:r>
            <a:br>
              <a:rPr lang="en-GB" sz="2000" dirty="0"/>
            </a:br>
            <a:r>
              <a:rPr lang="en-GB" sz="2000" dirty="0" smtClean="0">
                <a:solidFill>
                  <a:srgbClr val="000000"/>
                </a:solidFill>
                <a:latin typeface="system-ui"/>
              </a:rPr>
              <a:t>“</a:t>
            </a:r>
            <a:r>
              <a:rPr lang="en-GB" sz="2000" dirty="0">
                <a:solidFill>
                  <a:srgbClr val="000000"/>
                </a:solidFill>
                <a:latin typeface="system-ui"/>
              </a:rPr>
              <a:t>Though your sins are as scarlet, they shall be as white as snow.</a:t>
            </a:r>
            <a:r>
              <a:rPr lang="en-GB" sz="2000" dirty="0"/>
              <a:t/>
            </a:r>
            <a:br>
              <a:rPr lang="en-GB" sz="2000" dirty="0"/>
            </a:br>
            <a:r>
              <a:rPr lang="en-GB" sz="2000" dirty="0" smtClean="0">
                <a:solidFill>
                  <a:srgbClr val="000000"/>
                </a:solidFill>
                <a:latin typeface="system-ui"/>
              </a:rPr>
              <a:t>Though </a:t>
            </a:r>
            <a:r>
              <a:rPr lang="en-GB" sz="2000" dirty="0">
                <a:solidFill>
                  <a:srgbClr val="000000"/>
                </a:solidFill>
                <a:latin typeface="system-ui"/>
              </a:rPr>
              <a:t>they are red like crimson, they shall be as wool</a:t>
            </a:r>
            <a:r>
              <a:rPr lang="en-GB" sz="2000" dirty="0" smtClean="0">
                <a:solidFill>
                  <a:srgbClr val="000000"/>
                </a:solidFill>
                <a:latin typeface="system-ui"/>
              </a:rPr>
              <a:t>. </a:t>
            </a:r>
            <a:r>
              <a:rPr lang="en-GB" sz="2000" dirty="0" smtClean="0">
                <a:latin typeface="system-ui"/>
              </a:rPr>
              <a:t>Isaiah 1:18. </a:t>
            </a:r>
          </a:p>
          <a:p>
            <a:endParaRPr lang="en-GB" sz="2000" dirty="0" smtClean="0">
              <a:latin typeface="system-ui"/>
            </a:endParaRPr>
          </a:p>
          <a:p>
            <a:r>
              <a:rPr lang="en-GB" sz="2000" dirty="0" smtClean="0">
                <a:latin typeface="system-ui"/>
              </a:rPr>
              <a:t>See also Zech</a:t>
            </a:r>
            <a:r>
              <a:rPr lang="en-GB" sz="2000" dirty="0" smtClean="0">
                <a:latin typeface="system-ui"/>
              </a:rPr>
              <a:t>. 13:1; 1John 1:7</a:t>
            </a:r>
            <a:endParaRPr lang="en-GB" sz="2000" b="1" dirty="0">
              <a:latin typeface="system-ui"/>
            </a:endParaRPr>
          </a:p>
        </p:txBody>
      </p:sp>
      <p:sp>
        <p:nvSpPr>
          <p:cNvPr id="5" name="Rectangle 4"/>
          <p:cNvSpPr/>
          <p:nvPr/>
        </p:nvSpPr>
        <p:spPr>
          <a:xfrm>
            <a:off x="217733" y="1771052"/>
            <a:ext cx="7882072" cy="2554545"/>
          </a:xfrm>
          <a:prstGeom prst="rect">
            <a:avLst/>
          </a:prstGeom>
        </p:spPr>
        <p:txBody>
          <a:bodyPr wrap="square">
            <a:spAutoFit/>
          </a:bodyPr>
          <a:lstStyle/>
          <a:p>
            <a:r>
              <a:rPr lang="en-GB" sz="2000" dirty="0" smtClean="0">
                <a:solidFill>
                  <a:srgbClr val="000000"/>
                </a:solidFill>
                <a:latin typeface="system-ui"/>
              </a:rPr>
              <a:t>“‘“</a:t>
            </a:r>
            <a:r>
              <a:rPr lang="en-GB" sz="2000" dirty="0">
                <a:solidFill>
                  <a:srgbClr val="000000"/>
                </a:solidFill>
                <a:latin typeface="system-ui"/>
              </a:rPr>
              <a:t>For I will take you from among the nations and gather you </a:t>
            </a:r>
            <a:endParaRPr lang="en-GB" sz="2000" dirty="0" smtClean="0">
              <a:solidFill>
                <a:srgbClr val="000000"/>
              </a:solidFill>
              <a:latin typeface="system-ui"/>
            </a:endParaRPr>
          </a:p>
          <a:p>
            <a:r>
              <a:rPr lang="en-GB" sz="2000" dirty="0" smtClean="0">
                <a:solidFill>
                  <a:srgbClr val="000000"/>
                </a:solidFill>
                <a:latin typeface="system-ui"/>
              </a:rPr>
              <a:t>out </a:t>
            </a:r>
            <a:r>
              <a:rPr lang="en-GB" sz="2000" dirty="0">
                <a:solidFill>
                  <a:srgbClr val="000000"/>
                </a:solidFill>
                <a:latin typeface="system-ui"/>
              </a:rPr>
              <a:t>of all the countries, and will bring you into your own land.</a:t>
            </a:r>
            <a:r>
              <a:rPr lang="en-GB" sz="2000" b="1" dirty="0">
                <a:solidFill>
                  <a:srgbClr val="000000"/>
                </a:solidFill>
                <a:latin typeface="system-ui"/>
              </a:rPr>
              <a:t> </a:t>
            </a:r>
            <a:r>
              <a:rPr lang="en-GB" sz="2000" b="1" dirty="0" smtClean="0">
                <a:solidFill>
                  <a:srgbClr val="000000"/>
                </a:solidFill>
                <a:latin typeface="system-ui"/>
              </a:rPr>
              <a:t>I </a:t>
            </a:r>
            <a:endParaRPr lang="en-GB" sz="2000" b="1" dirty="0" smtClean="0">
              <a:solidFill>
                <a:srgbClr val="000000"/>
              </a:solidFill>
              <a:latin typeface="system-ui"/>
            </a:endParaRPr>
          </a:p>
          <a:p>
            <a:r>
              <a:rPr lang="en-GB" sz="2000" b="1" dirty="0" smtClean="0">
                <a:solidFill>
                  <a:srgbClr val="000000"/>
                </a:solidFill>
                <a:latin typeface="system-ui"/>
              </a:rPr>
              <a:t>will </a:t>
            </a:r>
            <a:r>
              <a:rPr lang="en-GB" sz="2000" b="1" dirty="0">
                <a:solidFill>
                  <a:srgbClr val="000000"/>
                </a:solidFill>
                <a:latin typeface="system-ui"/>
              </a:rPr>
              <a:t>sprinkle clean water on you</a:t>
            </a:r>
            <a:r>
              <a:rPr lang="en-GB" sz="2000" dirty="0">
                <a:solidFill>
                  <a:srgbClr val="000000"/>
                </a:solidFill>
                <a:latin typeface="system-ui"/>
              </a:rPr>
              <a:t>, and you will be clean. </a:t>
            </a:r>
            <a:r>
              <a:rPr lang="en-GB" sz="2000" b="1" dirty="0">
                <a:solidFill>
                  <a:srgbClr val="000000"/>
                </a:solidFill>
                <a:latin typeface="system-ui"/>
              </a:rPr>
              <a:t>I will cleanse you from all your filthiness,</a:t>
            </a:r>
            <a:r>
              <a:rPr lang="en-GB" sz="2000" dirty="0">
                <a:solidFill>
                  <a:srgbClr val="000000"/>
                </a:solidFill>
                <a:latin typeface="system-ui"/>
              </a:rPr>
              <a:t> and from all your idols. </a:t>
            </a:r>
            <a:endParaRPr lang="en-GB" sz="2000" dirty="0" smtClean="0">
              <a:solidFill>
                <a:srgbClr val="000000"/>
              </a:solidFill>
              <a:latin typeface="system-ui"/>
            </a:endParaRPr>
          </a:p>
          <a:p>
            <a:r>
              <a:rPr lang="en-GB" sz="2000" dirty="0" smtClean="0">
                <a:solidFill>
                  <a:srgbClr val="000000"/>
                </a:solidFill>
                <a:latin typeface="system-ui"/>
              </a:rPr>
              <a:t>I </a:t>
            </a:r>
            <a:r>
              <a:rPr lang="en-GB" sz="2000" dirty="0">
                <a:solidFill>
                  <a:srgbClr val="000000"/>
                </a:solidFill>
                <a:latin typeface="system-ui"/>
              </a:rPr>
              <a:t>will also give you a new heart, and </a:t>
            </a:r>
            <a:r>
              <a:rPr lang="en-GB" sz="2000" b="1" dirty="0">
                <a:solidFill>
                  <a:srgbClr val="000000"/>
                </a:solidFill>
                <a:latin typeface="system-ui"/>
              </a:rPr>
              <a:t>I will put a new spirit </a:t>
            </a:r>
            <a:endParaRPr lang="en-GB" sz="2000" b="1" dirty="0" smtClean="0">
              <a:solidFill>
                <a:srgbClr val="000000"/>
              </a:solidFill>
              <a:latin typeface="system-ui"/>
            </a:endParaRPr>
          </a:p>
          <a:p>
            <a:r>
              <a:rPr lang="en-GB" sz="2000" b="1" dirty="0" smtClean="0">
                <a:solidFill>
                  <a:srgbClr val="000000"/>
                </a:solidFill>
                <a:latin typeface="system-ui"/>
              </a:rPr>
              <a:t>within </a:t>
            </a:r>
            <a:r>
              <a:rPr lang="en-GB" sz="2000" b="1" dirty="0">
                <a:solidFill>
                  <a:srgbClr val="000000"/>
                </a:solidFill>
                <a:latin typeface="system-ui"/>
              </a:rPr>
              <a:t>you</a:t>
            </a:r>
            <a:r>
              <a:rPr lang="en-GB" sz="2000" dirty="0">
                <a:solidFill>
                  <a:srgbClr val="000000"/>
                </a:solidFill>
                <a:latin typeface="system-ui"/>
              </a:rPr>
              <a:t>. I will take away the stony heart out of your flesh, </a:t>
            </a:r>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I will give you a heart of flesh. </a:t>
            </a:r>
            <a:r>
              <a:rPr lang="en-GB" sz="2000" dirty="0" smtClean="0">
                <a:solidFill>
                  <a:srgbClr val="000000"/>
                </a:solidFill>
                <a:latin typeface="system-ui"/>
              </a:rPr>
              <a:t>I </a:t>
            </a:r>
            <a:r>
              <a:rPr lang="en-GB" sz="2000" dirty="0">
                <a:solidFill>
                  <a:srgbClr val="000000"/>
                </a:solidFill>
                <a:latin typeface="system-ui"/>
              </a:rPr>
              <a:t>will put my Spirit within you, </a:t>
            </a:r>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cause you to walk in my </a:t>
            </a:r>
            <a:r>
              <a:rPr lang="en-GB" sz="2000" dirty="0" smtClean="0">
                <a:solidFill>
                  <a:srgbClr val="000000"/>
                </a:solidFill>
                <a:latin typeface="system-ui"/>
              </a:rPr>
              <a:t>statutes”. Ezek. 36:24-27</a:t>
            </a:r>
            <a:endParaRPr lang="en-GB" sz="2000" dirty="0"/>
          </a:p>
        </p:txBody>
      </p:sp>
      <p:sp>
        <p:nvSpPr>
          <p:cNvPr id="6" name="Rectangle 5"/>
          <p:cNvSpPr/>
          <p:nvPr/>
        </p:nvSpPr>
        <p:spPr>
          <a:xfrm>
            <a:off x="1442961" y="379899"/>
            <a:ext cx="2715808" cy="461665"/>
          </a:xfrm>
          <a:prstGeom prst="rect">
            <a:avLst/>
          </a:prstGeom>
        </p:spPr>
        <p:txBody>
          <a:bodyPr wrap="none">
            <a:spAutoFit/>
          </a:bodyPr>
          <a:lstStyle/>
          <a:p>
            <a:pPr lvl="0"/>
            <a:r>
              <a:rPr lang="en-GB" sz="2400" b="1" dirty="0">
                <a:solidFill>
                  <a:prstClr val="black"/>
                </a:solidFill>
                <a:latin typeface="system-ui"/>
              </a:rPr>
              <a:t>Joshua Cleansed</a:t>
            </a:r>
          </a:p>
        </p:txBody>
      </p:sp>
    </p:spTree>
    <p:extLst>
      <p:ext uri="{BB962C8B-B14F-4D97-AF65-F5344CB8AC3E}">
        <p14:creationId xmlns:p14="http://schemas.microsoft.com/office/powerpoint/2010/main" val="127917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9728" y="1570292"/>
            <a:ext cx="5977919" cy="400110"/>
          </a:xfrm>
          <a:prstGeom prst="rect">
            <a:avLst/>
          </a:prstGeom>
          <a:noFill/>
        </p:spPr>
        <p:txBody>
          <a:bodyPr wrap="none" rtlCol="0">
            <a:spAutoFit/>
          </a:bodyPr>
          <a:lstStyle/>
          <a:p>
            <a:r>
              <a:rPr lang="en-GB" sz="2000" b="1" dirty="0" smtClean="0">
                <a:latin typeface="system-ui"/>
              </a:rPr>
              <a:t>Clothed in the holy garments of the High Priest </a:t>
            </a:r>
            <a:endParaRPr lang="en-GB" sz="2000" b="1" dirty="0">
              <a:latin typeface="system-ui"/>
            </a:endParaRPr>
          </a:p>
        </p:txBody>
      </p:sp>
      <p:sp>
        <p:nvSpPr>
          <p:cNvPr id="3" name="TextBox 2"/>
          <p:cNvSpPr txBox="1"/>
          <p:nvPr/>
        </p:nvSpPr>
        <p:spPr>
          <a:xfrm>
            <a:off x="739107" y="880331"/>
            <a:ext cx="4857548" cy="400110"/>
          </a:xfrm>
          <a:prstGeom prst="rect">
            <a:avLst/>
          </a:prstGeom>
          <a:noFill/>
        </p:spPr>
        <p:txBody>
          <a:bodyPr wrap="none" rtlCol="0">
            <a:spAutoFit/>
          </a:bodyPr>
          <a:lstStyle/>
          <a:p>
            <a:r>
              <a:rPr lang="en-GB" sz="2000" b="1" dirty="0" smtClean="0">
                <a:latin typeface="system-ui"/>
              </a:rPr>
              <a:t>The initiative of the Angel of the LORD</a:t>
            </a:r>
            <a:endParaRPr lang="en-GB" sz="2000" b="1" dirty="0">
              <a:latin typeface="system-ui"/>
            </a:endParaRPr>
          </a:p>
        </p:txBody>
      </p:sp>
      <p:sp>
        <p:nvSpPr>
          <p:cNvPr id="4" name="Rectangle 3"/>
          <p:cNvSpPr/>
          <p:nvPr/>
        </p:nvSpPr>
        <p:spPr>
          <a:xfrm>
            <a:off x="136733" y="2260253"/>
            <a:ext cx="7563028" cy="4401205"/>
          </a:xfrm>
          <a:prstGeom prst="rect">
            <a:avLst/>
          </a:prstGeom>
        </p:spPr>
        <p:txBody>
          <a:bodyPr wrap="square">
            <a:spAutoFit/>
          </a:bodyPr>
          <a:lstStyle/>
          <a:p>
            <a:r>
              <a:rPr lang="en-GB" sz="2000" dirty="0" smtClean="0">
                <a:solidFill>
                  <a:srgbClr val="000000"/>
                </a:solidFill>
                <a:latin typeface="system-ui"/>
              </a:rPr>
              <a:t>“</a:t>
            </a:r>
            <a:r>
              <a:rPr lang="en-GB" sz="2000" b="1" dirty="0" smtClean="0">
                <a:solidFill>
                  <a:srgbClr val="000000"/>
                </a:solidFill>
                <a:latin typeface="system-ui"/>
              </a:rPr>
              <a:t>I </a:t>
            </a:r>
            <a:r>
              <a:rPr lang="en-GB" sz="2000" b="1" dirty="0">
                <a:solidFill>
                  <a:srgbClr val="000000"/>
                </a:solidFill>
                <a:latin typeface="system-ui"/>
              </a:rPr>
              <a:t>have </a:t>
            </a:r>
            <a:r>
              <a:rPr lang="en-GB" sz="2000" dirty="0">
                <a:solidFill>
                  <a:srgbClr val="000000"/>
                </a:solidFill>
                <a:latin typeface="system-ui"/>
              </a:rPr>
              <a:t>caused your iniquity to pass from you, and </a:t>
            </a:r>
            <a:r>
              <a:rPr lang="en-GB" sz="2000" b="1" dirty="0">
                <a:solidFill>
                  <a:srgbClr val="000000"/>
                </a:solidFill>
                <a:latin typeface="system-ui"/>
              </a:rPr>
              <a:t>I will</a:t>
            </a:r>
            <a:r>
              <a:rPr lang="en-GB" sz="2000" dirty="0">
                <a:solidFill>
                  <a:srgbClr val="000000"/>
                </a:solidFill>
                <a:latin typeface="system-ui"/>
              </a:rPr>
              <a:t> clothe you with rich clothing</a:t>
            </a:r>
            <a:r>
              <a:rPr lang="en-GB" sz="2000" dirty="0" smtClean="0">
                <a:solidFill>
                  <a:srgbClr val="000000"/>
                </a:solidFill>
                <a:latin typeface="system-ui"/>
              </a:rPr>
              <a:t>.” 3:4 (See Exodus 28 for details):</a:t>
            </a:r>
          </a:p>
          <a:p>
            <a:endParaRPr lang="en-GB" sz="2000" dirty="0">
              <a:solidFill>
                <a:srgbClr val="000000"/>
              </a:solidFill>
              <a:latin typeface="system-ui"/>
            </a:endParaRPr>
          </a:p>
          <a:p>
            <a:pPr marL="342900" indent="-342900">
              <a:buFont typeface="Arial" panose="020B0604020202020204" pitchFamily="34" charset="0"/>
              <a:buChar char="•"/>
            </a:pPr>
            <a:r>
              <a:rPr lang="en-GB" sz="2000" dirty="0" smtClean="0">
                <a:solidFill>
                  <a:srgbClr val="000000"/>
                </a:solidFill>
                <a:latin typeface="system-ui"/>
              </a:rPr>
              <a:t>Rich linen woven and embroidered cloth</a:t>
            </a:r>
          </a:p>
          <a:p>
            <a:pPr marL="342900" indent="-342900">
              <a:buFont typeface="Arial" panose="020B0604020202020204" pitchFamily="34" charset="0"/>
              <a:buChar char="•"/>
            </a:pPr>
            <a:endParaRPr lang="en-GB" sz="2000" dirty="0" smtClean="0">
              <a:solidFill>
                <a:srgbClr val="000000"/>
              </a:solidFill>
              <a:latin typeface="system-ui"/>
            </a:endParaRPr>
          </a:p>
          <a:p>
            <a:pPr marL="342900" indent="-342900">
              <a:buFont typeface="Arial" panose="020B0604020202020204" pitchFamily="34" charset="0"/>
              <a:buChar char="•"/>
            </a:pPr>
            <a:r>
              <a:rPr lang="en-GB" sz="2000" dirty="0" smtClean="0">
                <a:solidFill>
                  <a:srgbClr val="000000"/>
                </a:solidFill>
                <a:latin typeface="system-ui"/>
              </a:rPr>
              <a:t>An ephod with shoulder pieces inset with 12 precious stones</a:t>
            </a:r>
          </a:p>
          <a:p>
            <a:r>
              <a:rPr lang="en-GB" sz="2000" dirty="0">
                <a:solidFill>
                  <a:srgbClr val="000000"/>
                </a:solidFill>
                <a:latin typeface="system-ui"/>
              </a:rPr>
              <a:t> </a:t>
            </a:r>
            <a:r>
              <a:rPr lang="en-GB" sz="2000" dirty="0" smtClean="0">
                <a:solidFill>
                  <a:srgbClr val="000000"/>
                </a:solidFill>
                <a:latin typeface="system-ui"/>
              </a:rPr>
              <a:t>    “As a memorial for the sons of Israel before the </a:t>
            </a:r>
            <a:r>
              <a:rPr lang="en-GB" dirty="0" smtClean="0">
                <a:solidFill>
                  <a:srgbClr val="000000"/>
                </a:solidFill>
                <a:latin typeface="system-ui"/>
              </a:rPr>
              <a:t>LORD</a:t>
            </a:r>
            <a:r>
              <a:rPr lang="en-GB" sz="2000" dirty="0" smtClean="0">
                <a:solidFill>
                  <a:srgbClr val="000000"/>
                </a:solidFill>
                <a:latin typeface="system-ui"/>
              </a:rPr>
              <a:t>”</a:t>
            </a:r>
          </a:p>
          <a:p>
            <a:pPr marL="342900" indent="-342900">
              <a:buFont typeface="Arial" panose="020B0604020202020204" pitchFamily="34" charset="0"/>
              <a:buChar char="•"/>
            </a:pPr>
            <a:endParaRPr lang="en-GB" sz="2000" dirty="0" smtClean="0">
              <a:solidFill>
                <a:srgbClr val="000000"/>
              </a:solidFill>
              <a:latin typeface="system-ui"/>
            </a:endParaRPr>
          </a:p>
          <a:p>
            <a:pPr marL="342900" indent="-342900">
              <a:buFont typeface="Arial" panose="020B0604020202020204" pitchFamily="34" charset="0"/>
              <a:buChar char="•"/>
            </a:pPr>
            <a:r>
              <a:rPr lang="en-GB" sz="2000" dirty="0" smtClean="0">
                <a:solidFill>
                  <a:srgbClr val="000000"/>
                </a:solidFill>
                <a:latin typeface="system-ui"/>
              </a:rPr>
              <a:t>A breast piece with 12 precious stones</a:t>
            </a:r>
          </a:p>
          <a:p>
            <a:r>
              <a:rPr lang="en-GB" sz="2000" dirty="0" smtClean="0">
                <a:solidFill>
                  <a:srgbClr val="000000"/>
                </a:solidFill>
                <a:latin typeface="system-ui"/>
              </a:rPr>
              <a:t>     “For a memorial of the sons of Israel before the </a:t>
            </a:r>
            <a:r>
              <a:rPr lang="en-GB" dirty="0" smtClean="0">
                <a:solidFill>
                  <a:srgbClr val="000000"/>
                </a:solidFill>
                <a:latin typeface="system-ui"/>
              </a:rPr>
              <a:t>LORD</a:t>
            </a:r>
            <a:r>
              <a:rPr lang="en-GB" sz="2000" dirty="0" smtClean="0">
                <a:solidFill>
                  <a:srgbClr val="000000"/>
                </a:solidFill>
                <a:latin typeface="system-ui"/>
              </a:rPr>
              <a:t>”</a:t>
            </a:r>
          </a:p>
          <a:p>
            <a:pPr marL="342900" indent="-342900">
              <a:buFont typeface="Arial" panose="020B0604020202020204" pitchFamily="34" charset="0"/>
              <a:buChar char="•"/>
            </a:pPr>
            <a:endParaRPr lang="en-GB" sz="2000" dirty="0" smtClean="0">
              <a:solidFill>
                <a:srgbClr val="000000"/>
              </a:solidFill>
              <a:latin typeface="system-ui"/>
            </a:endParaRPr>
          </a:p>
          <a:p>
            <a:pPr marL="342900" indent="-342900">
              <a:buFont typeface="Arial" panose="020B0604020202020204" pitchFamily="34" charset="0"/>
              <a:buChar char="•"/>
            </a:pPr>
            <a:r>
              <a:rPr lang="en-GB" sz="2000" dirty="0" smtClean="0">
                <a:solidFill>
                  <a:srgbClr val="000000"/>
                </a:solidFill>
                <a:latin typeface="system-ui"/>
              </a:rPr>
              <a:t>A mitre with a gold  plate inscribed ‘Holy to the </a:t>
            </a:r>
            <a:r>
              <a:rPr lang="en-GB" dirty="0" smtClean="0">
                <a:solidFill>
                  <a:srgbClr val="000000"/>
                </a:solidFill>
                <a:latin typeface="system-ui"/>
              </a:rPr>
              <a:t>LORD</a:t>
            </a:r>
            <a:r>
              <a:rPr lang="en-GB" sz="2000" dirty="0" smtClean="0">
                <a:solidFill>
                  <a:srgbClr val="000000"/>
                </a:solidFill>
                <a:latin typeface="system-ui"/>
              </a:rPr>
              <a:t>’</a:t>
            </a:r>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    “</a:t>
            </a:r>
            <a:r>
              <a:rPr lang="en-GB" sz="2000" dirty="0">
                <a:solidFill>
                  <a:srgbClr val="000000"/>
                </a:solidFill>
                <a:latin typeface="system-ui"/>
              </a:rPr>
              <a:t>That the holy things offered to the </a:t>
            </a:r>
            <a:r>
              <a:rPr lang="en-GB" dirty="0">
                <a:solidFill>
                  <a:srgbClr val="000000"/>
                </a:solidFill>
                <a:latin typeface="system-ui"/>
              </a:rPr>
              <a:t>LORD</a:t>
            </a:r>
            <a:r>
              <a:rPr lang="en-GB" sz="2000" dirty="0">
                <a:solidFill>
                  <a:srgbClr val="000000"/>
                </a:solidFill>
                <a:latin typeface="system-ui"/>
              </a:rPr>
              <a:t> might be </a:t>
            </a:r>
            <a:r>
              <a:rPr lang="en-GB" sz="2000" dirty="0" smtClean="0">
                <a:solidFill>
                  <a:srgbClr val="000000"/>
                </a:solidFill>
                <a:latin typeface="system-ui"/>
              </a:rPr>
              <a:t>accepted”</a:t>
            </a:r>
            <a:endParaRPr lang="en-GB" sz="2000" dirty="0">
              <a:solidFill>
                <a:srgbClr val="000000"/>
              </a:solidFill>
              <a:latin typeface="system-ui"/>
            </a:endParaRPr>
          </a:p>
          <a:p>
            <a:pPr marL="342900" indent="-342900">
              <a:buFont typeface="Arial" panose="020B0604020202020204" pitchFamily="34" charset="0"/>
              <a:buChar char="•"/>
            </a:pPr>
            <a:endParaRPr lang="en-GB" sz="2000" dirty="0"/>
          </a:p>
        </p:txBody>
      </p:sp>
      <p:sp>
        <p:nvSpPr>
          <p:cNvPr id="6" name="Rectangle 5"/>
          <p:cNvSpPr/>
          <p:nvPr/>
        </p:nvSpPr>
        <p:spPr>
          <a:xfrm>
            <a:off x="2084091" y="224995"/>
            <a:ext cx="2167581" cy="461665"/>
          </a:xfrm>
          <a:prstGeom prst="rect">
            <a:avLst/>
          </a:prstGeom>
        </p:spPr>
        <p:txBody>
          <a:bodyPr wrap="none">
            <a:spAutoFit/>
          </a:bodyPr>
          <a:lstStyle/>
          <a:p>
            <a:r>
              <a:rPr lang="en-GB" sz="2400" b="1" dirty="0">
                <a:solidFill>
                  <a:prstClr val="black"/>
                </a:solidFill>
                <a:latin typeface="system-ui"/>
              </a:rPr>
              <a:t>Gifts of grace</a:t>
            </a:r>
            <a:endParaRPr lang="en-GB" sz="2400" dirty="0"/>
          </a:p>
        </p:txBody>
      </p:sp>
    </p:spTree>
    <p:extLst>
      <p:ext uri="{BB962C8B-B14F-4D97-AF65-F5344CB8AC3E}">
        <p14:creationId xmlns:p14="http://schemas.microsoft.com/office/powerpoint/2010/main" val="37953700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9293" y="548664"/>
            <a:ext cx="3552576" cy="461665"/>
          </a:xfrm>
          <a:prstGeom prst="rect">
            <a:avLst/>
          </a:prstGeom>
        </p:spPr>
        <p:txBody>
          <a:bodyPr wrap="none">
            <a:spAutoFit/>
          </a:bodyPr>
          <a:lstStyle/>
          <a:p>
            <a:r>
              <a:rPr lang="en-GB" sz="2400" b="1" dirty="0" smtClean="0">
                <a:solidFill>
                  <a:prstClr val="black"/>
                </a:solidFill>
                <a:latin typeface="system-ui"/>
              </a:rPr>
              <a:t>Joshua </a:t>
            </a:r>
            <a:r>
              <a:rPr lang="en-GB" sz="2400" b="1" dirty="0">
                <a:solidFill>
                  <a:prstClr val="black"/>
                </a:solidFill>
                <a:latin typeface="system-ui"/>
              </a:rPr>
              <a:t>Commissioned</a:t>
            </a:r>
            <a:endParaRPr lang="en-GB" dirty="0"/>
          </a:p>
        </p:txBody>
      </p:sp>
      <p:sp>
        <p:nvSpPr>
          <p:cNvPr id="3" name="Rectangle 2"/>
          <p:cNvSpPr/>
          <p:nvPr/>
        </p:nvSpPr>
        <p:spPr>
          <a:xfrm>
            <a:off x="489142" y="1512461"/>
            <a:ext cx="6096000" cy="2246769"/>
          </a:xfrm>
          <a:prstGeom prst="rect">
            <a:avLst/>
          </a:prstGeom>
        </p:spPr>
        <p:txBody>
          <a:bodyPr>
            <a:spAutoFit/>
          </a:bodyPr>
          <a:lstStyle/>
          <a:p>
            <a:pPr lvl="0"/>
            <a:r>
              <a:rPr lang="en-GB" sz="2000" dirty="0">
                <a:solidFill>
                  <a:srgbClr val="000000"/>
                </a:solidFill>
                <a:latin typeface="system-ui"/>
              </a:rPr>
              <a:t>The Angel of the </a:t>
            </a:r>
            <a:r>
              <a:rPr lang="en-GB" dirty="0">
                <a:solidFill>
                  <a:srgbClr val="000000"/>
                </a:solidFill>
                <a:latin typeface="system-ui"/>
              </a:rPr>
              <a:t>LORD </a:t>
            </a:r>
            <a:r>
              <a:rPr lang="en-GB" sz="2000" dirty="0">
                <a:solidFill>
                  <a:srgbClr val="000000"/>
                </a:solidFill>
                <a:latin typeface="system-ui"/>
              </a:rPr>
              <a:t>protested to Joshua, saying, “The </a:t>
            </a:r>
            <a:r>
              <a:rPr lang="en-GB" dirty="0">
                <a:solidFill>
                  <a:srgbClr val="000000"/>
                </a:solidFill>
                <a:latin typeface="system-ui"/>
              </a:rPr>
              <a:t>LORD</a:t>
            </a:r>
            <a:r>
              <a:rPr lang="en-GB" sz="2000" dirty="0">
                <a:solidFill>
                  <a:srgbClr val="000000"/>
                </a:solidFill>
                <a:latin typeface="system-ui"/>
              </a:rPr>
              <a:t> of Hosts says: ‘</a:t>
            </a:r>
            <a:r>
              <a:rPr lang="en-GB" sz="2000" b="1" dirty="0">
                <a:solidFill>
                  <a:srgbClr val="000000"/>
                </a:solidFill>
                <a:latin typeface="system-ui"/>
              </a:rPr>
              <a:t>If you will walk in my ways</a:t>
            </a:r>
            <a:r>
              <a:rPr lang="en-GB" sz="2000" dirty="0">
                <a:solidFill>
                  <a:srgbClr val="000000"/>
                </a:solidFill>
                <a:latin typeface="system-ui"/>
              </a:rPr>
              <a:t>, and </a:t>
            </a:r>
            <a:r>
              <a:rPr lang="en-GB" sz="2000" b="1" dirty="0">
                <a:solidFill>
                  <a:srgbClr val="000000"/>
                </a:solidFill>
                <a:latin typeface="system-ui"/>
              </a:rPr>
              <a:t>if you will follow my instructions</a:t>
            </a:r>
            <a:r>
              <a:rPr lang="en-GB" sz="2000" dirty="0">
                <a:solidFill>
                  <a:srgbClr val="000000"/>
                </a:solidFill>
                <a:latin typeface="system-ui"/>
              </a:rPr>
              <a:t>, then you also shall judge my house, and shall also keep my courts, and </a:t>
            </a:r>
            <a:r>
              <a:rPr lang="en-GB" sz="2000" b="1" dirty="0">
                <a:solidFill>
                  <a:srgbClr val="000000"/>
                </a:solidFill>
                <a:latin typeface="system-ui"/>
              </a:rPr>
              <a:t>I will give you </a:t>
            </a:r>
            <a:r>
              <a:rPr lang="en-GB" sz="2000" dirty="0">
                <a:solidFill>
                  <a:srgbClr val="000000"/>
                </a:solidFill>
                <a:latin typeface="system-ui"/>
              </a:rPr>
              <a:t>a place of access among these who stand by.  Zechariah </a:t>
            </a:r>
            <a:r>
              <a:rPr lang="en-GB" sz="2000" dirty="0" smtClean="0">
                <a:solidFill>
                  <a:srgbClr val="000000"/>
                </a:solidFill>
                <a:latin typeface="system-ui"/>
              </a:rPr>
              <a:t>3:6-7</a:t>
            </a:r>
            <a:endParaRPr lang="en-GB" sz="2000" dirty="0">
              <a:solidFill>
                <a:srgbClr val="000000"/>
              </a:solidFill>
              <a:latin typeface="system-ui"/>
            </a:endParaRPr>
          </a:p>
        </p:txBody>
      </p:sp>
      <p:sp>
        <p:nvSpPr>
          <p:cNvPr id="4" name="TextBox 3"/>
          <p:cNvSpPr txBox="1"/>
          <p:nvPr/>
        </p:nvSpPr>
        <p:spPr>
          <a:xfrm>
            <a:off x="1762923" y="3861252"/>
            <a:ext cx="6417891" cy="400110"/>
          </a:xfrm>
          <a:prstGeom prst="rect">
            <a:avLst/>
          </a:prstGeom>
          <a:noFill/>
        </p:spPr>
        <p:txBody>
          <a:bodyPr wrap="square" rtlCol="0">
            <a:spAutoFit/>
          </a:bodyPr>
          <a:lstStyle/>
          <a:p>
            <a:r>
              <a:rPr lang="en-GB" sz="2000" b="1" dirty="0" smtClean="0">
                <a:latin typeface="system-ui"/>
              </a:rPr>
              <a:t>For Reasonable </a:t>
            </a:r>
            <a:r>
              <a:rPr lang="en-GB" sz="2000" b="1" dirty="0" smtClean="0">
                <a:latin typeface="system-ui"/>
              </a:rPr>
              <a:t>Service</a:t>
            </a:r>
            <a:endParaRPr lang="en-GB" sz="2000" b="1" dirty="0"/>
          </a:p>
        </p:txBody>
      </p:sp>
      <p:sp>
        <p:nvSpPr>
          <p:cNvPr id="5" name="Rectangle 4"/>
          <p:cNvSpPr/>
          <p:nvPr/>
        </p:nvSpPr>
        <p:spPr>
          <a:xfrm>
            <a:off x="389511" y="4623456"/>
            <a:ext cx="8283230" cy="1938992"/>
          </a:xfrm>
          <a:prstGeom prst="rect">
            <a:avLst/>
          </a:prstGeom>
        </p:spPr>
        <p:txBody>
          <a:bodyPr wrap="none">
            <a:spAutoFit/>
          </a:bodyPr>
          <a:lstStyle/>
          <a:p>
            <a:pPr lvl="0"/>
            <a:r>
              <a:rPr lang="en-GB" sz="2000" dirty="0">
                <a:solidFill>
                  <a:srgbClr val="000000"/>
                </a:solidFill>
                <a:latin typeface="system-ui"/>
              </a:rPr>
              <a:t>Therefore I urge you, brothers, by the mercies of God, </a:t>
            </a:r>
            <a:endParaRPr lang="en-GB" sz="2000" dirty="0" smtClean="0">
              <a:solidFill>
                <a:srgbClr val="000000"/>
              </a:solidFill>
              <a:latin typeface="system-ui"/>
            </a:endParaRPr>
          </a:p>
          <a:p>
            <a:pPr lvl="0"/>
            <a:r>
              <a:rPr lang="en-GB" sz="2000" dirty="0" smtClean="0">
                <a:solidFill>
                  <a:srgbClr val="000000"/>
                </a:solidFill>
                <a:latin typeface="system-ui"/>
              </a:rPr>
              <a:t>to </a:t>
            </a:r>
            <a:r>
              <a:rPr lang="en-GB" sz="2000" dirty="0">
                <a:solidFill>
                  <a:srgbClr val="000000"/>
                </a:solidFill>
                <a:latin typeface="system-ui"/>
              </a:rPr>
              <a:t>present your bodies a living sacrifice, holy, acceptable to God, which </a:t>
            </a:r>
            <a:endParaRPr lang="en-GB" sz="2000" dirty="0" smtClean="0">
              <a:solidFill>
                <a:srgbClr val="000000"/>
              </a:solidFill>
              <a:latin typeface="system-ui"/>
            </a:endParaRPr>
          </a:p>
          <a:p>
            <a:pPr lvl="0"/>
            <a:r>
              <a:rPr lang="en-GB" sz="2000" dirty="0" smtClean="0">
                <a:solidFill>
                  <a:srgbClr val="000000"/>
                </a:solidFill>
                <a:latin typeface="system-ui"/>
              </a:rPr>
              <a:t>is </a:t>
            </a:r>
            <a:r>
              <a:rPr lang="en-GB" sz="2000" dirty="0">
                <a:solidFill>
                  <a:srgbClr val="000000"/>
                </a:solidFill>
                <a:latin typeface="system-ui"/>
              </a:rPr>
              <a:t>your spiritual service. </a:t>
            </a:r>
            <a:endParaRPr lang="en-GB" sz="2000" b="1" baseline="30000" dirty="0" smtClean="0">
              <a:solidFill>
                <a:srgbClr val="000000"/>
              </a:solidFill>
              <a:latin typeface="system-ui"/>
            </a:endParaRPr>
          </a:p>
          <a:p>
            <a:pPr lvl="0"/>
            <a:r>
              <a:rPr lang="en-GB" sz="2000" dirty="0" smtClean="0">
                <a:solidFill>
                  <a:srgbClr val="000000"/>
                </a:solidFill>
                <a:latin typeface="system-ui"/>
              </a:rPr>
              <a:t>Don’t </a:t>
            </a:r>
            <a:r>
              <a:rPr lang="en-GB" sz="2000" dirty="0">
                <a:solidFill>
                  <a:srgbClr val="000000"/>
                </a:solidFill>
                <a:latin typeface="system-ui"/>
              </a:rPr>
              <a:t>be conformed to this world, but be </a:t>
            </a:r>
            <a:endParaRPr lang="en-GB" sz="2000" dirty="0" smtClean="0">
              <a:solidFill>
                <a:srgbClr val="000000"/>
              </a:solidFill>
              <a:latin typeface="system-ui"/>
            </a:endParaRPr>
          </a:p>
          <a:p>
            <a:pPr lvl="0"/>
            <a:r>
              <a:rPr lang="en-GB" sz="2000" dirty="0" smtClean="0">
                <a:solidFill>
                  <a:srgbClr val="000000"/>
                </a:solidFill>
                <a:latin typeface="system-ui"/>
              </a:rPr>
              <a:t>transformed </a:t>
            </a:r>
            <a:r>
              <a:rPr lang="en-GB" sz="2000" dirty="0">
                <a:solidFill>
                  <a:srgbClr val="000000"/>
                </a:solidFill>
                <a:latin typeface="system-ui"/>
              </a:rPr>
              <a:t>by the renewing of your mind, so that you may prove what </a:t>
            </a:r>
            <a:endParaRPr lang="en-GB" sz="2000" dirty="0" smtClean="0">
              <a:solidFill>
                <a:srgbClr val="000000"/>
              </a:solidFill>
              <a:latin typeface="system-ui"/>
            </a:endParaRPr>
          </a:p>
          <a:p>
            <a:pPr lvl="0"/>
            <a:r>
              <a:rPr lang="en-GB" sz="2000" dirty="0" smtClean="0">
                <a:solidFill>
                  <a:srgbClr val="000000"/>
                </a:solidFill>
                <a:latin typeface="system-ui"/>
              </a:rPr>
              <a:t>is </a:t>
            </a:r>
            <a:r>
              <a:rPr lang="en-GB" sz="2000" dirty="0">
                <a:solidFill>
                  <a:srgbClr val="000000"/>
                </a:solidFill>
                <a:latin typeface="system-ui"/>
              </a:rPr>
              <a:t>the good, well-pleasing, and perfect will of God</a:t>
            </a:r>
            <a:r>
              <a:rPr lang="en-GB" sz="2000" dirty="0" smtClean="0">
                <a:solidFill>
                  <a:srgbClr val="000000"/>
                </a:solidFill>
                <a:latin typeface="system-ui"/>
              </a:rPr>
              <a:t>. </a:t>
            </a:r>
            <a:r>
              <a:rPr lang="en-GB" sz="2000" dirty="0" smtClean="0">
                <a:solidFill>
                  <a:prstClr val="black"/>
                </a:solidFill>
                <a:latin typeface="system-ui"/>
              </a:rPr>
              <a:t>Romans </a:t>
            </a:r>
            <a:r>
              <a:rPr lang="en-GB" sz="2000" dirty="0">
                <a:solidFill>
                  <a:prstClr val="black"/>
                </a:solidFill>
                <a:latin typeface="system-ui"/>
              </a:rPr>
              <a:t>12:1-2</a:t>
            </a:r>
          </a:p>
        </p:txBody>
      </p:sp>
    </p:spTree>
    <p:extLst>
      <p:ext uri="{BB962C8B-B14F-4D97-AF65-F5344CB8AC3E}">
        <p14:creationId xmlns:p14="http://schemas.microsoft.com/office/powerpoint/2010/main" val="31685234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0336" y="497697"/>
            <a:ext cx="3145413" cy="769441"/>
          </a:xfrm>
          <a:prstGeom prst="rect">
            <a:avLst/>
          </a:prstGeom>
        </p:spPr>
        <p:txBody>
          <a:bodyPr wrap="none">
            <a:spAutoFit/>
          </a:bodyPr>
          <a:lstStyle/>
          <a:p>
            <a:pPr lvl="0"/>
            <a:r>
              <a:rPr lang="en-GB" sz="2400" b="1" dirty="0">
                <a:solidFill>
                  <a:prstClr val="black"/>
                </a:solidFill>
                <a:latin typeface="system-ui"/>
              </a:rPr>
              <a:t>Rewards for Service</a:t>
            </a:r>
          </a:p>
          <a:p>
            <a:pPr lvl="0"/>
            <a:endParaRPr lang="en-GB" sz="2000" b="1" dirty="0">
              <a:solidFill>
                <a:prstClr val="black"/>
              </a:solidFill>
              <a:latin typeface="system-ui"/>
            </a:endParaRPr>
          </a:p>
        </p:txBody>
      </p:sp>
      <p:sp>
        <p:nvSpPr>
          <p:cNvPr id="3" name="TextBox 2"/>
          <p:cNvSpPr txBox="1"/>
          <p:nvPr/>
        </p:nvSpPr>
        <p:spPr>
          <a:xfrm>
            <a:off x="973979" y="1346002"/>
            <a:ext cx="5724644" cy="1631216"/>
          </a:xfrm>
          <a:prstGeom prst="rect">
            <a:avLst/>
          </a:prstGeom>
          <a:noFill/>
        </p:spPr>
        <p:txBody>
          <a:bodyPr wrap="none" rtlCol="0">
            <a:spAutoFit/>
          </a:bodyPr>
          <a:lstStyle/>
          <a:p>
            <a:pPr marL="342900" indent="-342900">
              <a:buFont typeface="Arial" panose="020B0604020202020204" pitchFamily="34" charset="0"/>
              <a:buChar char="•"/>
            </a:pPr>
            <a:r>
              <a:rPr lang="en-GB" sz="2000" b="1" dirty="0" smtClean="0">
                <a:latin typeface="system-ui"/>
              </a:rPr>
              <a:t>Govern My house - authority		</a:t>
            </a:r>
          </a:p>
          <a:p>
            <a:pPr marL="342900" indent="-342900">
              <a:buFont typeface="Arial" panose="020B0604020202020204" pitchFamily="34" charset="0"/>
              <a:buChar char="•"/>
            </a:pPr>
            <a:endParaRPr lang="en-GB" sz="2000" b="1" dirty="0">
              <a:latin typeface="system-ui"/>
            </a:endParaRPr>
          </a:p>
          <a:p>
            <a:pPr marL="342900" indent="-342900">
              <a:buFont typeface="Arial" panose="020B0604020202020204" pitchFamily="34" charset="0"/>
              <a:buChar char="•"/>
            </a:pPr>
            <a:r>
              <a:rPr lang="en-GB" sz="2000" b="1" dirty="0" smtClean="0">
                <a:latin typeface="system-ui"/>
              </a:rPr>
              <a:t>Guard My courts   - admittance	</a:t>
            </a:r>
          </a:p>
          <a:p>
            <a:pPr marL="342900" indent="-342900">
              <a:buFont typeface="Arial" panose="020B0604020202020204" pitchFamily="34" charset="0"/>
              <a:buChar char="•"/>
            </a:pPr>
            <a:endParaRPr lang="en-GB" sz="2000" b="1" dirty="0">
              <a:latin typeface="system-ui"/>
            </a:endParaRPr>
          </a:p>
          <a:p>
            <a:pPr marL="342900" indent="-342900">
              <a:buFont typeface="Arial" panose="020B0604020202020204" pitchFamily="34" charset="0"/>
              <a:buChar char="•"/>
            </a:pPr>
            <a:r>
              <a:rPr lang="en-GB" sz="2000" b="1" dirty="0">
                <a:latin typeface="system-ui"/>
              </a:rPr>
              <a:t>God’s </a:t>
            </a:r>
            <a:r>
              <a:rPr lang="en-GB" sz="2000" b="1" dirty="0" smtClean="0">
                <a:latin typeface="system-ui"/>
              </a:rPr>
              <a:t>presence    - access</a:t>
            </a:r>
            <a:endParaRPr lang="en-GB" sz="2000" b="1" dirty="0">
              <a:latin typeface="system-ui"/>
            </a:endParaRPr>
          </a:p>
        </p:txBody>
      </p:sp>
      <p:sp>
        <p:nvSpPr>
          <p:cNvPr id="4" name="Rectangle 3"/>
          <p:cNvSpPr/>
          <p:nvPr/>
        </p:nvSpPr>
        <p:spPr>
          <a:xfrm>
            <a:off x="264919" y="3382930"/>
            <a:ext cx="8588523" cy="1631216"/>
          </a:xfrm>
          <a:prstGeom prst="rect">
            <a:avLst/>
          </a:prstGeom>
        </p:spPr>
        <p:txBody>
          <a:bodyPr wrap="square">
            <a:spAutoFit/>
          </a:bodyPr>
          <a:lstStyle/>
          <a:p>
            <a:r>
              <a:rPr lang="en-GB" sz="2000" dirty="0">
                <a:solidFill>
                  <a:srgbClr val="000000"/>
                </a:solidFill>
                <a:latin typeface="system-ui"/>
              </a:rPr>
              <a:t>Now in a large house there are not only vessels of gold and of silver, but also of wood and of clay. Some are for </a:t>
            </a:r>
            <a:r>
              <a:rPr lang="en-GB" sz="2000" dirty="0" smtClean="0">
                <a:solidFill>
                  <a:srgbClr val="000000"/>
                </a:solidFill>
                <a:latin typeface="system-ui"/>
              </a:rPr>
              <a:t>honour</a:t>
            </a:r>
            <a:r>
              <a:rPr lang="en-GB" sz="2000" dirty="0">
                <a:solidFill>
                  <a:srgbClr val="000000"/>
                </a:solidFill>
                <a:latin typeface="system-ui"/>
              </a:rPr>
              <a:t>, and some for </a:t>
            </a:r>
            <a:r>
              <a:rPr lang="en-GB" sz="2000" dirty="0" smtClean="0">
                <a:solidFill>
                  <a:srgbClr val="000000"/>
                </a:solidFill>
                <a:latin typeface="system-ui"/>
              </a:rPr>
              <a:t>dishonour</a:t>
            </a:r>
            <a:r>
              <a:rPr lang="en-GB" sz="2000" dirty="0">
                <a:solidFill>
                  <a:srgbClr val="000000"/>
                </a:solidFill>
                <a:latin typeface="system-ui"/>
              </a:rPr>
              <a:t>. </a:t>
            </a:r>
            <a:r>
              <a:rPr lang="en-GB" sz="2000" dirty="0" smtClean="0">
                <a:solidFill>
                  <a:srgbClr val="000000"/>
                </a:solidFill>
                <a:latin typeface="system-ui"/>
              </a:rPr>
              <a:t>If </a:t>
            </a:r>
            <a:r>
              <a:rPr lang="en-GB" sz="2000" dirty="0">
                <a:solidFill>
                  <a:srgbClr val="000000"/>
                </a:solidFill>
                <a:latin typeface="system-ui"/>
              </a:rPr>
              <a:t>anyone therefore purges himself from these, he will be a vessel for </a:t>
            </a:r>
            <a:r>
              <a:rPr lang="en-GB" sz="2000" dirty="0" smtClean="0">
                <a:solidFill>
                  <a:srgbClr val="000000"/>
                </a:solidFill>
                <a:latin typeface="system-ui"/>
              </a:rPr>
              <a:t>honour</a:t>
            </a:r>
            <a:r>
              <a:rPr lang="en-GB" sz="2000" dirty="0">
                <a:solidFill>
                  <a:srgbClr val="000000"/>
                </a:solidFill>
                <a:latin typeface="system-ui"/>
              </a:rPr>
              <a:t>, sanctified, and suitable for the master’s use, prepared for every good work</a:t>
            </a:r>
            <a:r>
              <a:rPr lang="en-GB" sz="2000" dirty="0" smtClean="0">
                <a:solidFill>
                  <a:srgbClr val="000000"/>
                </a:solidFill>
                <a:latin typeface="system-ui"/>
              </a:rPr>
              <a:t>. 2Tim. 2:20</a:t>
            </a:r>
            <a:endParaRPr lang="en-GB" sz="2000" dirty="0"/>
          </a:p>
        </p:txBody>
      </p:sp>
      <p:sp>
        <p:nvSpPr>
          <p:cNvPr id="5" name="Rectangle 4"/>
          <p:cNvSpPr/>
          <p:nvPr/>
        </p:nvSpPr>
        <p:spPr>
          <a:xfrm>
            <a:off x="264919" y="5244882"/>
            <a:ext cx="8503065" cy="707886"/>
          </a:xfrm>
          <a:prstGeom prst="rect">
            <a:avLst/>
          </a:prstGeom>
        </p:spPr>
        <p:txBody>
          <a:bodyPr wrap="square">
            <a:spAutoFit/>
          </a:bodyPr>
          <a:lstStyle/>
          <a:p>
            <a:r>
              <a:rPr lang="en-GB" sz="2000" dirty="0">
                <a:solidFill>
                  <a:srgbClr val="000000"/>
                </a:solidFill>
                <a:latin typeface="system-ui"/>
              </a:rPr>
              <a:t>He who overcomes, and he who keeps my works to the end, to him I will give authority over the nations. </a:t>
            </a:r>
            <a:r>
              <a:rPr lang="en-GB" sz="2000" dirty="0" smtClean="0">
                <a:solidFill>
                  <a:srgbClr val="000000"/>
                </a:solidFill>
                <a:latin typeface="system-ui"/>
              </a:rPr>
              <a:t>Rev. 2:26</a:t>
            </a:r>
            <a:endParaRPr lang="en-GB" sz="2000" dirty="0"/>
          </a:p>
        </p:txBody>
      </p:sp>
      <p:sp>
        <p:nvSpPr>
          <p:cNvPr id="6" name="Rectangle 5"/>
          <p:cNvSpPr/>
          <p:nvPr/>
        </p:nvSpPr>
        <p:spPr>
          <a:xfrm>
            <a:off x="341831" y="6098630"/>
            <a:ext cx="7760971" cy="400110"/>
          </a:xfrm>
          <a:prstGeom prst="rect">
            <a:avLst/>
          </a:prstGeom>
        </p:spPr>
        <p:txBody>
          <a:bodyPr wrap="none">
            <a:spAutoFit/>
          </a:bodyPr>
          <a:lstStyle/>
          <a:p>
            <a:r>
              <a:rPr lang="en-GB" sz="2000" dirty="0">
                <a:solidFill>
                  <a:srgbClr val="000000"/>
                </a:solidFill>
                <a:latin typeface="system-ui"/>
              </a:rPr>
              <a:t>You are my friends, if you do whatever I command you</a:t>
            </a:r>
            <a:r>
              <a:rPr lang="en-GB" sz="2000" dirty="0" smtClean="0">
                <a:solidFill>
                  <a:srgbClr val="000000"/>
                </a:solidFill>
                <a:latin typeface="system-ui"/>
              </a:rPr>
              <a:t>. John 15:14</a:t>
            </a:r>
            <a:endParaRPr lang="en-GB" sz="2000" dirty="0"/>
          </a:p>
        </p:txBody>
      </p:sp>
    </p:spTree>
    <p:extLst>
      <p:ext uri="{BB962C8B-B14F-4D97-AF65-F5344CB8AC3E}">
        <p14:creationId xmlns:p14="http://schemas.microsoft.com/office/powerpoint/2010/main" val="658301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4504" y="1739652"/>
            <a:ext cx="6096000" cy="3170099"/>
          </a:xfrm>
          <a:prstGeom prst="rect">
            <a:avLst/>
          </a:prstGeom>
        </p:spPr>
        <p:txBody>
          <a:bodyPr>
            <a:spAutoFit/>
          </a:bodyPr>
          <a:lstStyle/>
          <a:p>
            <a:r>
              <a:rPr lang="en-GB" sz="2000" dirty="0" smtClean="0">
                <a:solidFill>
                  <a:srgbClr val="000000"/>
                </a:solidFill>
                <a:latin typeface="system-ui"/>
              </a:rPr>
              <a:t>“Hear </a:t>
            </a:r>
            <a:r>
              <a:rPr lang="en-GB" sz="2000" dirty="0">
                <a:solidFill>
                  <a:srgbClr val="000000"/>
                </a:solidFill>
                <a:latin typeface="system-ui"/>
              </a:rPr>
              <a:t>now, </a:t>
            </a:r>
            <a:r>
              <a:rPr lang="en-GB" sz="2000" b="1" dirty="0">
                <a:solidFill>
                  <a:srgbClr val="000000"/>
                </a:solidFill>
                <a:latin typeface="system-ui"/>
              </a:rPr>
              <a:t>Joshua </a:t>
            </a:r>
            <a:r>
              <a:rPr lang="en-GB" sz="2000" dirty="0">
                <a:solidFill>
                  <a:srgbClr val="000000"/>
                </a:solidFill>
                <a:latin typeface="system-ui"/>
              </a:rPr>
              <a:t>the high priest, you </a:t>
            </a:r>
            <a:r>
              <a:rPr lang="en-GB" sz="2000" b="1" dirty="0">
                <a:solidFill>
                  <a:srgbClr val="000000"/>
                </a:solidFill>
                <a:latin typeface="system-ui"/>
              </a:rPr>
              <a:t>and your fellows </a:t>
            </a:r>
            <a:r>
              <a:rPr lang="en-GB" sz="2000" dirty="0">
                <a:solidFill>
                  <a:srgbClr val="000000"/>
                </a:solidFill>
                <a:latin typeface="system-ui"/>
              </a:rPr>
              <a:t>who sit before you; for they are </a:t>
            </a:r>
            <a:r>
              <a:rPr lang="en-GB" sz="2000" b="1" dirty="0">
                <a:solidFill>
                  <a:srgbClr val="000000"/>
                </a:solidFill>
                <a:latin typeface="system-ui"/>
              </a:rPr>
              <a:t>men who are a sign</a:t>
            </a:r>
            <a:r>
              <a:rPr lang="en-GB" sz="2000" dirty="0">
                <a:solidFill>
                  <a:srgbClr val="000000"/>
                </a:solidFill>
                <a:latin typeface="system-ui"/>
              </a:rPr>
              <a:t>: for, behold, I will bring out </a:t>
            </a:r>
            <a:r>
              <a:rPr lang="en-GB" sz="2000" b="1" dirty="0">
                <a:solidFill>
                  <a:srgbClr val="000000"/>
                </a:solidFill>
                <a:latin typeface="system-ui"/>
              </a:rPr>
              <a:t>my servant, the Branch</a:t>
            </a:r>
            <a:r>
              <a:rPr lang="en-GB" sz="2000" dirty="0">
                <a:solidFill>
                  <a:srgbClr val="000000"/>
                </a:solidFill>
                <a:latin typeface="system-ui"/>
              </a:rPr>
              <a:t>. </a:t>
            </a:r>
            <a:r>
              <a:rPr lang="en-GB" sz="2000" dirty="0" smtClean="0">
                <a:solidFill>
                  <a:srgbClr val="000000"/>
                </a:solidFill>
                <a:latin typeface="system-ui"/>
              </a:rPr>
              <a:t>For</a:t>
            </a:r>
            <a:r>
              <a:rPr lang="en-GB" sz="2000" dirty="0">
                <a:solidFill>
                  <a:srgbClr val="000000"/>
                </a:solidFill>
                <a:latin typeface="system-ui"/>
              </a:rPr>
              <a:t>, behold, </a:t>
            </a:r>
            <a:r>
              <a:rPr lang="en-GB" sz="2000" b="1" dirty="0">
                <a:solidFill>
                  <a:srgbClr val="000000"/>
                </a:solidFill>
                <a:latin typeface="system-ui"/>
              </a:rPr>
              <a:t>the stone </a:t>
            </a:r>
            <a:r>
              <a:rPr lang="en-GB" sz="2000" dirty="0">
                <a:solidFill>
                  <a:srgbClr val="000000"/>
                </a:solidFill>
                <a:latin typeface="system-ui"/>
              </a:rPr>
              <a:t>that I have set before Joshua; on </a:t>
            </a:r>
            <a:r>
              <a:rPr lang="en-GB" sz="2000" b="1" dirty="0">
                <a:solidFill>
                  <a:srgbClr val="000000"/>
                </a:solidFill>
                <a:latin typeface="system-ui"/>
              </a:rPr>
              <a:t>one stone are seven eyes</a:t>
            </a:r>
            <a:r>
              <a:rPr lang="en-GB" sz="2000" dirty="0">
                <a:solidFill>
                  <a:srgbClr val="000000"/>
                </a:solidFill>
                <a:latin typeface="system-ui"/>
              </a:rPr>
              <a:t>: behold, I will engrave its engraving,’ says </a:t>
            </a:r>
            <a:r>
              <a:rPr lang="en-GB" sz="2000" dirty="0" smtClean="0">
                <a:solidFill>
                  <a:srgbClr val="000000"/>
                </a:solidFill>
                <a:latin typeface="system-ui"/>
              </a:rPr>
              <a:t>the </a:t>
            </a:r>
            <a:r>
              <a:rPr lang="en-GB" dirty="0" smtClean="0">
                <a:solidFill>
                  <a:srgbClr val="000000"/>
                </a:solidFill>
                <a:latin typeface="system-ui"/>
              </a:rPr>
              <a:t>LORD </a:t>
            </a:r>
            <a:r>
              <a:rPr lang="en-GB" sz="2000" dirty="0" smtClean="0">
                <a:solidFill>
                  <a:srgbClr val="000000"/>
                </a:solidFill>
                <a:latin typeface="system-ui"/>
              </a:rPr>
              <a:t>of Hosts, </a:t>
            </a:r>
            <a:r>
              <a:rPr lang="en-GB" sz="2000" dirty="0">
                <a:solidFill>
                  <a:srgbClr val="000000"/>
                </a:solidFill>
                <a:latin typeface="system-ui"/>
              </a:rPr>
              <a:t>‘and I will remove the iniquity of that land in one day. </a:t>
            </a:r>
            <a:r>
              <a:rPr lang="en-GB" sz="2000" dirty="0" smtClean="0">
                <a:solidFill>
                  <a:srgbClr val="000000"/>
                </a:solidFill>
                <a:latin typeface="system-ui"/>
              </a:rPr>
              <a:t>In </a:t>
            </a:r>
            <a:r>
              <a:rPr lang="en-GB" sz="2000" dirty="0">
                <a:solidFill>
                  <a:srgbClr val="000000"/>
                </a:solidFill>
                <a:latin typeface="system-ui"/>
              </a:rPr>
              <a:t>that day,’ says the </a:t>
            </a:r>
            <a:r>
              <a:rPr lang="en-GB" dirty="0">
                <a:solidFill>
                  <a:srgbClr val="000000"/>
                </a:solidFill>
                <a:latin typeface="system-ui"/>
              </a:rPr>
              <a:t>LORD </a:t>
            </a:r>
            <a:r>
              <a:rPr lang="en-GB" sz="2000" dirty="0">
                <a:solidFill>
                  <a:srgbClr val="000000"/>
                </a:solidFill>
                <a:latin typeface="system-ui"/>
              </a:rPr>
              <a:t>of Hosts</a:t>
            </a:r>
            <a:r>
              <a:rPr lang="en-GB" sz="2000" dirty="0" smtClean="0">
                <a:solidFill>
                  <a:srgbClr val="000000"/>
                </a:solidFill>
                <a:latin typeface="system-ui"/>
              </a:rPr>
              <a:t>, </a:t>
            </a:r>
            <a:r>
              <a:rPr lang="en-GB" sz="2000" dirty="0">
                <a:solidFill>
                  <a:srgbClr val="000000"/>
                </a:solidFill>
                <a:latin typeface="system-ui"/>
              </a:rPr>
              <a:t>‘you will invite every man his </a:t>
            </a:r>
            <a:r>
              <a:rPr lang="en-GB" sz="2000" dirty="0" smtClean="0">
                <a:solidFill>
                  <a:srgbClr val="000000"/>
                </a:solidFill>
                <a:latin typeface="system-ui"/>
              </a:rPr>
              <a:t>neighbour </a:t>
            </a:r>
            <a:r>
              <a:rPr lang="en-GB" sz="2000" dirty="0">
                <a:solidFill>
                  <a:srgbClr val="000000"/>
                </a:solidFill>
                <a:latin typeface="system-ui"/>
              </a:rPr>
              <a:t>under the vine and under the fig tree</a:t>
            </a:r>
            <a:r>
              <a:rPr lang="en-GB" sz="2000" dirty="0" smtClean="0">
                <a:solidFill>
                  <a:srgbClr val="000000"/>
                </a:solidFill>
                <a:latin typeface="system-ui"/>
              </a:rPr>
              <a:t>.’” Zech. 3:8-10</a:t>
            </a:r>
            <a:endParaRPr lang="en-GB" sz="2000" dirty="0"/>
          </a:p>
        </p:txBody>
      </p:sp>
      <p:sp>
        <p:nvSpPr>
          <p:cNvPr id="4" name="TextBox 3"/>
          <p:cNvSpPr txBox="1"/>
          <p:nvPr/>
        </p:nvSpPr>
        <p:spPr>
          <a:xfrm>
            <a:off x="1776602" y="719156"/>
            <a:ext cx="3467616" cy="461665"/>
          </a:xfrm>
          <a:prstGeom prst="rect">
            <a:avLst/>
          </a:prstGeom>
          <a:noFill/>
        </p:spPr>
        <p:txBody>
          <a:bodyPr wrap="none" rtlCol="0">
            <a:spAutoFit/>
          </a:bodyPr>
          <a:lstStyle/>
          <a:p>
            <a:r>
              <a:rPr lang="en-GB" sz="2400" b="1" dirty="0" smtClean="0">
                <a:latin typeface="system-ui"/>
              </a:rPr>
              <a:t>An Immense Privilege</a:t>
            </a:r>
            <a:endParaRPr lang="en-GB" sz="2400" b="1" dirty="0">
              <a:latin typeface="system-ui"/>
            </a:endParaRPr>
          </a:p>
        </p:txBody>
      </p:sp>
      <p:sp>
        <p:nvSpPr>
          <p:cNvPr id="3" name="TextBox 2"/>
          <p:cNvSpPr txBox="1"/>
          <p:nvPr/>
        </p:nvSpPr>
        <p:spPr>
          <a:xfrm>
            <a:off x="1038691" y="5268527"/>
            <a:ext cx="5607625" cy="400110"/>
          </a:xfrm>
          <a:prstGeom prst="rect">
            <a:avLst/>
          </a:prstGeom>
          <a:noFill/>
        </p:spPr>
        <p:txBody>
          <a:bodyPr wrap="none" rtlCol="0">
            <a:spAutoFit/>
          </a:bodyPr>
          <a:lstStyle/>
          <a:p>
            <a:r>
              <a:rPr lang="en-GB" sz="2000" b="1" dirty="0" smtClean="0">
                <a:latin typeface="system-ui"/>
              </a:rPr>
              <a:t>They would portray the Messiah in His office</a:t>
            </a:r>
            <a:endParaRPr lang="en-GB" sz="2000" b="1" dirty="0">
              <a:latin typeface="system-ui"/>
            </a:endParaRPr>
          </a:p>
        </p:txBody>
      </p:sp>
    </p:spTree>
    <p:extLst>
      <p:ext uri="{BB962C8B-B14F-4D97-AF65-F5344CB8AC3E}">
        <p14:creationId xmlns:p14="http://schemas.microsoft.com/office/powerpoint/2010/main" val="17717756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981" y="3208645"/>
            <a:ext cx="4995278" cy="400110"/>
          </a:xfrm>
          <a:prstGeom prst="rect">
            <a:avLst/>
          </a:prstGeom>
        </p:spPr>
        <p:txBody>
          <a:bodyPr wrap="none">
            <a:spAutoFit/>
          </a:bodyPr>
          <a:lstStyle/>
          <a:p>
            <a:pPr lvl="0"/>
            <a:r>
              <a:rPr lang="en-GB" sz="2000" b="1" dirty="0">
                <a:solidFill>
                  <a:prstClr val="black"/>
                </a:solidFill>
                <a:latin typeface="system-ui"/>
              </a:rPr>
              <a:t>My Servant the </a:t>
            </a:r>
            <a:r>
              <a:rPr lang="en-GB" sz="2000" b="1" dirty="0" smtClean="0">
                <a:solidFill>
                  <a:prstClr val="black"/>
                </a:solidFill>
                <a:latin typeface="system-ui"/>
              </a:rPr>
              <a:t>Branch – Messianic title</a:t>
            </a:r>
            <a:endParaRPr lang="en-GB" sz="2000" b="1" dirty="0">
              <a:solidFill>
                <a:prstClr val="black"/>
              </a:solidFill>
              <a:latin typeface="system-ui"/>
            </a:endParaRPr>
          </a:p>
        </p:txBody>
      </p:sp>
      <p:sp>
        <p:nvSpPr>
          <p:cNvPr id="5" name="Rectangle 4"/>
          <p:cNvSpPr/>
          <p:nvPr/>
        </p:nvSpPr>
        <p:spPr>
          <a:xfrm>
            <a:off x="329560" y="1878609"/>
            <a:ext cx="6575149" cy="1200329"/>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Now therefore, if you will indeed obey my voice and keep my covenant, then you shall be </a:t>
            </a:r>
            <a:r>
              <a:rPr lang="en-GB" b="1" dirty="0">
                <a:solidFill>
                  <a:srgbClr val="000000"/>
                </a:solidFill>
                <a:latin typeface="system-ui"/>
              </a:rPr>
              <a:t>my own possession </a:t>
            </a:r>
            <a:r>
              <a:rPr lang="en-GB" dirty="0">
                <a:solidFill>
                  <a:srgbClr val="000000"/>
                </a:solidFill>
                <a:latin typeface="system-ui"/>
              </a:rPr>
              <a:t>from among all peoples; for all the earth is mine</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and you shall be to me </a:t>
            </a:r>
            <a:r>
              <a:rPr lang="en-GB" b="1" dirty="0">
                <a:solidFill>
                  <a:srgbClr val="000000"/>
                </a:solidFill>
                <a:latin typeface="system-ui"/>
              </a:rPr>
              <a:t>a kingdom of priests and a holy nation</a:t>
            </a:r>
            <a:r>
              <a:rPr lang="en-GB" dirty="0">
                <a:solidFill>
                  <a:srgbClr val="000000"/>
                </a:solidFill>
                <a:latin typeface="system-ui"/>
              </a:rPr>
              <a:t>.’ </a:t>
            </a:r>
            <a:r>
              <a:rPr lang="en-GB" dirty="0" smtClean="0">
                <a:solidFill>
                  <a:srgbClr val="000000"/>
                </a:solidFill>
                <a:latin typeface="system-ui"/>
              </a:rPr>
              <a:t>Exodus 19:5-6</a:t>
            </a:r>
            <a:endParaRPr lang="en-GB" dirty="0"/>
          </a:p>
        </p:txBody>
      </p:sp>
      <p:sp>
        <p:nvSpPr>
          <p:cNvPr id="7" name="Rectangle 6"/>
          <p:cNvSpPr/>
          <p:nvPr/>
        </p:nvSpPr>
        <p:spPr>
          <a:xfrm>
            <a:off x="193119" y="3852185"/>
            <a:ext cx="7651105" cy="1631216"/>
          </a:xfrm>
          <a:prstGeom prst="rect">
            <a:avLst/>
          </a:prstGeom>
        </p:spPr>
        <p:txBody>
          <a:bodyPr wrap="square">
            <a:spAutoFit/>
          </a:bodyPr>
          <a:lstStyle/>
          <a:p>
            <a:r>
              <a:rPr lang="en-GB" sz="2000" dirty="0">
                <a:solidFill>
                  <a:srgbClr val="000000"/>
                </a:solidFill>
                <a:latin typeface="system-ui"/>
              </a:rPr>
              <a:t>Who has believed our </a:t>
            </a:r>
            <a:r>
              <a:rPr lang="en-GB" sz="2000" dirty="0" smtClean="0">
                <a:solidFill>
                  <a:srgbClr val="000000"/>
                </a:solidFill>
                <a:latin typeface="system-ui"/>
              </a:rPr>
              <a:t>message?</a:t>
            </a:r>
            <a:r>
              <a:rPr lang="en-GB" sz="2000" dirty="0" smtClean="0">
                <a:latin typeface="system-ui"/>
              </a:rPr>
              <a:t> </a:t>
            </a:r>
            <a:r>
              <a:rPr lang="en-GB" sz="2000" dirty="0" smtClean="0">
                <a:solidFill>
                  <a:srgbClr val="000000"/>
                </a:solidFill>
                <a:latin typeface="system-ui"/>
              </a:rPr>
              <a:t>To </a:t>
            </a:r>
            <a:r>
              <a:rPr lang="en-GB" sz="2000" dirty="0">
                <a:solidFill>
                  <a:srgbClr val="000000"/>
                </a:solidFill>
                <a:latin typeface="system-ui"/>
              </a:rPr>
              <a:t>whom has Yahweh’s arm been </a:t>
            </a:r>
            <a:r>
              <a:rPr lang="en-GB" sz="2000" dirty="0" smtClean="0">
                <a:solidFill>
                  <a:srgbClr val="000000"/>
                </a:solidFill>
                <a:latin typeface="system-ui"/>
              </a:rPr>
              <a:t>revealed?</a:t>
            </a:r>
            <a:r>
              <a:rPr lang="en-GB" sz="2000" dirty="0" smtClean="0">
                <a:latin typeface="system-ui"/>
              </a:rPr>
              <a:t> </a:t>
            </a:r>
            <a:r>
              <a:rPr lang="en-GB" sz="2000" dirty="0" smtClean="0">
                <a:solidFill>
                  <a:srgbClr val="000000"/>
                </a:solidFill>
                <a:latin typeface="system-ui"/>
              </a:rPr>
              <a:t>For </a:t>
            </a:r>
            <a:r>
              <a:rPr lang="en-GB" sz="2000" dirty="0">
                <a:solidFill>
                  <a:srgbClr val="000000"/>
                </a:solidFill>
                <a:latin typeface="system-ui"/>
              </a:rPr>
              <a:t>he grew up before him as </a:t>
            </a:r>
            <a:r>
              <a:rPr lang="en-GB" sz="2000" b="1" dirty="0">
                <a:solidFill>
                  <a:srgbClr val="000000"/>
                </a:solidFill>
                <a:latin typeface="system-ui"/>
              </a:rPr>
              <a:t>a tender </a:t>
            </a:r>
            <a:r>
              <a:rPr lang="en-GB" sz="2000" b="1" dirty="0" smtClean="0">
                <a:solidFill>
                  <a:srgbClr val="000000"/>
                </a:solidFill>
                <a:latin typeface="system-ui"/>
              </a:rPr>
              <a:t>plant,</a:t>
            </a:r>
            <a:r>
              <a:rPr lang="en-GB" sz="2000" b="1" dirty="0" smtClean="0">
                <a:latin typeface="system-ui"/>
              </a:rPr>
              <a:t> </a:t>
            </a:r>
            <a:r>
              <a:rPr lang="en-GB" sz="2000" b="1" dirty="0" smtClean="0">
                <a:solidFill>
                  <a:srgbClr val="000000"/>
                </a:solidFill>
                <a:latin typeface="system-ui"/>
              </a:rPr>
              <a:t>and </a:t>
            </a:r>
            <a:r>
              <a:rPr lang="en-GB" sz="2000" b="1" dirty="0">
                <a:solidFill>
                  <a:srgbClr val="000000"/>
                </a:solidFill>
                <a:latin typeface="system-ui"/>
              </a:rPr>
              <a:t>as a root out of dry </a:t>
            </a:r>
            <a:r>
              <a:rPr lang="en-GB" sz="2000" b="1" dirty="0" smtClean="0">
                <a:solidFill>
                  <a:srgbClr val="000000"/>
                </a:solidFill>
                <a:latin typeface="system-ui"/>
              </a:rPr>
              <a:t>ground</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He </a:t>
            </a:r>
            <a:r>
              <a:rPr lang="en-GB" sz="2000" dirty="0">
                <a:solidFill>
                  <a:srgbClr val="000000"/>
                </a:solidFill>
                <a:latin typeface="system-ui"/>
              </a:rPr>
              <a:t>has no good looks or </a:t>
            </a:r>
            <a:r>
              <a:rPr lang="en-GB" sz="2000" dirty="0" smtClean="0">
                <a:solidFill>
                  <a:srgbClr val="000000"/>
                </a:solidFill>
                <a:latin typeface="system-ui"/>
              </a:rPr>
              <a:t>majesty.</a:t>
            </a:r>
            <a:r>
              <a:rPr lang="en-GB" sz="2000" dirty="0" smtClean="0">
                <a:latin typeface="system-ui"/>
              </a:rPr>
              <a:t> </a:t>
            </a:r>
            <a:r>
              <a:rPr lang="en-GB" sz="2000" dirty="0" smtClean="0">
                <a:solidFill>
                  <a:srgbClr val="000000"/>
                </a:solidFill>
                <a:latin typeface="system-ui"/>
              </a:rPr>
              <a:t>When </a:t>
            </a:r>
            <a:r>
              <a:rPr lang="en-GB" sz="2000" dirty="0">
                <a:solidFill>
                  <a:srgbClr val="000000"/>
                </a:solidFill>
                <a:latin typeface="system-ui"/>
              </a:rPr>
              <a:t>we see him, there is no beauty that we should desire him</a:t>
            </a:r>
            <a:r>
              <a:rPr lang="en-GB" sz="2000" dirty="0" smtClean="0">
                <a:solidFill>
                  <a:srgbClr val="000000"/>
                </a:solidFill>
                <a:latin typeface="system-ui"/>
              </a:rPr>
              <a:t>. Isaiah 53:1-2</a:t>
            </a:r>
            <a:endParaRPr lang="en-GB" sz="2000" dirty="0">
              <a:latin typeface="system-ui"/>
            </a:endParaRPr>
          </a:p>
        </p:txBody>
      </p:sp>
      <p:sp>
        <p:nvSpPr>
          <p:cNvPr id="8" name="Rectangle 7"/>
          <p:cNvSpPr/>
          <p:nvPr/>
        </p:nvSpPr>
        <p:spPr>
          <a:xfrm>
            <a:off x="193119" y="5742815"/>
            <a:ext cx="7828941" cy="707886"/>
          </a:xfrm>
          <a:prstGeom prst="rect">
            <a:avLst/>
          </a:prstGeom>
        </p:spPr>
        <p:txBody>
          <a:bodyPr wrap="square">
            <a:spAutoFit/>
          </a:bodyPr>
          <a:lstStyle/>
          <a:p>
            <a:r>
              <a:rPr lang="en-GB" sz="2000" dirty="0">
                <a:solidFill>
                  <a:srgbClr val="000000"/>
                </a:solidFill>
                <a:latin typeface="system-ui"/>
              </a:rPr>
              <a:t>“</a:t>
            </a:r>
            <a:r>
              <a:rPr lang="en-GB" sz="2000" b="1" dirty="0">
                <a:solidFill>
                  <a:srgbClr val="000000"/>
                </a:solidFill>
                <a:latin typeface="system-ui"/>
              </a:rPr>
              <a:t>Behold, the man </a:t>
            </a:r>
            <a:r>
              <a:rPr lang="en-GB" sz="2000" dirty="0">
                <a:solidFill>
                  <a:srgbClr val="000000"/>
                </a:solidFill>
                <a:latin typeface="system-ui"/>
              </a:rPr>
              <a:t>whose name is </a:t>
            </a:r>
            <a:r>
              <a:rPr lang="en-GB" sz="2000" b="1" dirty="0">
                <a:solidFill>
                  <a:srgbClr val="000000"/>
                </a:solidFill>
                <a:latin typeface="system-ui"/>
              </a:rPr>
              <a:t>the Branch</a:t>
            </a:r>
            <a:r>
              <a:rPr lang="en-GB" sz="2000" dirty="0">
                <a:solidFill>
                  <a:srgbClr val="000000"/>
                </a:solidFill>
                <a:latin typeface="system-ui"/>
              </a:rPr>
              <a:t>: and he shall grow up out of his place; and he shall build Yahweh’s temple; </a:t>
            </a:r>
            <a:r>
              <a:rPr lang="en-GB" sz="2000" dirty="0" smtClean="0">
                <a:solidFill>
                  <a:srgbClr val="000000"/>
                </a:solidFill>
                <a:latin typeface="system-ui"/>
              </a:rPr>
              <a:t>Zech. 6:12</a:t>
            </a:r>
            <a:endParaRPr lang="en-GB" sz="2000" dirty="0"/>
          </a:p>
        </p:txBody>
      </p:sp>
      <p:sp>
        <p:nvSpPr>
          <p:cNvPr id="9" name="TextBox 8"/>
          <p:cNvSpPr txBox="1"/>
          <p:nvPr/>
        </p:nvSpPr>
        <p:spPr>
          <a:xfrm>
            <a:off x="852595" y="567260"/>
            <a:ext cx="5529078" cy="830997"/>
          </a:xfrm>
          <a:prstGeom prst="rect">
            <a:avLst/>
          </a:prstGeom>
          <a:noFill/>
        </p:spPr>
        <p:txBody>
          <a:bodyPr wrap="none" rtlCol="0">
            <a:spAutoFit/>
          </a:bodyPr>
          <a:lstStyle/>
          <a:p>
            <a:r>
              <a:rPr lang="en-GB" sz="2400" b="1" dirty="0" smtClean="0">
                <a:latin typeface="system-ui"/>
              </a:rPr>
              <a:t>Joshua and his friends will be signs </a:t>
            </a:r>
          </a:p>
          <a:p>
            <a:pPr algn="ctr"/>
            <a:r>
              <a:rPr lang="en-GB" sz="2400" b="1" dirty="0" smtClean="0">
                <a:latin typeface="system-ui"/>
              </a:rPr>
              <a:t>pointing to the Messiah </a:t>
            </a:r>
            <a:endParaRPr lang="en-GB" sz="2400" b="1" dirty="0">
              <a:latin typeface="system-ui"/>
            </a:endParaRPr>
          </a:p>
        </p:txBody>
      </p:sp>
    </p:spTree>
    <p:extLst>
      <p:ext uri="{BB962C8B-B14F-4D97-AF65-F5344CB8AC3E}">
        <p14:creationId xmlns:p14="http://schemas.microsoft.com/office/powerpoint/2010/main" val="24776233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4440" y="4339515"/>
            <a:ext cx="7625697" cy="1938992"/>
          </a:xfrm>
          <a:prstGeom prst="rect">
            <a:avLst/>
          </a:prstGeom>
        </p:spPr>
        <p:txBody>
          <a:bodyPr wrap="square">
            <a:spAutoFit/>
          </a:bodyPr>
          <a:lstStyle/>
          <a:p>
            <a:pPr lvl="0"/>
            <a:r>
              <a:rPr lang="en-GB" sz="2000" dirty="0">
                <a:solidFill>
                  <a:srgbClr val="000000"/>
                </a:solidFill>
                <a:latin typeface="system-ui"/>
              </a:rPr>
              <a:t>“Behold, the days come,” says Yahweh,</a:t>
            </a:r>
            <a:r>
              <a:rPr lang="en-GB" sz="2000" dirty="0">
                <a:solidFill>
                  <a:prstClr val="black"/>
                </a:solidFill>
              </a:rPr>
              <a:t> </a:t>
            </a:r>
            <a:r>
              <a:rPr lang="en-GB" sz="2000" dirty="0">
                <a:solidFill>
                  <a:srgbClr val="000000"/>
                </a:solidFill>
                <a:latin typeface="system-ui"/>
              </a:rPr>
              <a:t>“that I will raise </a:t>
            </a:r>
            <a:r>
              <a:rPr lang="en-GB" sz="2000" b="1" dirty="0">
                <a:solidFill>
                  <a:srgbClr val="000000"/>
                </a:solidFill>
                <a:latin typeface="system-ui"/>
              </a:rPr>
              <a:t>to David a righteous Branch</a:t>
            </a:r>
            <a:r>
              <a:rPr lang="en-GB" sz="2000" dirty="0">
                <a:solidFill>
                  <a:srgbClr val="000000"/>
                </a:solidFill>
                <a:latin typeface="system-ui"/>
              </a:rPr>
              <a:t>,</a:t>
            </a:r>
            <a:r>
              <a:rPr lang="en-GB" sz="2000" dirty="0">
                <a:solidFill>
                  <a:prstClr val="black"/>
                </a:solidFill>
              </a:rPr>
              <a:t> </a:t>
            </a:r>
            <a:r>
              <a:rPr lang="en-GB" sz="2000" dirty="0">
                <a:solidFill>
                  <a:srgbClr val="000000"/>
                </a:solidFill>
                <a:latin typeface="system-ui"/>
              </a:rPr>
              <a:t>and he will </a:t>
            </a:r>
            <a:r>
              <a:rPr lang="en-GB" sz="2000" b="1" dirty="0">
                <a:solidFill>
                  <a:srgbClr val="000000"/>
                </a:solidFill>
                <a:latin typeface="system-ui"/>
              </a:rPr>
              <a:t>reign as king </a:t>
            </a:r>
            <a:r>
              <a:rPr lang="en-GB" sz="2000" dirty="0">
                <a:solidFill>
                  <a:srgbClr val="000000"/>
                </a:solidFill>
                <a:latin typeface="system-ui"/>
              </a:rPr>
              <a:t>and deal wisely,</a:t>
            </a:r>
            <a:r>
              <a:rPr lang="en-GB" sz="2000" dirty="0">
                <a:solidFill>
                  <a:prstClr val="black"/>
                </a:solidFill>
              </a:rPr>
              <a:t> </a:t>
            </a:r>
            <a:r>
              <a:rPr lang="en-GB" sz="2000" dirty="0">
                <a:solidFill>
                  <a:srgbClr val="000000"/>
                </a:solidFill>
                <a:latin typeface="system-ui"/>
              </a:rPr>
              <a:t>and </a:t>
            </a:r>
            <a:r>
              <a:rPr lang="en-GB" sz="2000" b="1" dirty="0">
                <a:solidFill>
                  <a:srgbClr val="000000"/>
                </a:solidFill>
                <a:latin typeface="system-ui"/>
              </a:rPr>
              <a:t>will execute justice and righteousness </a:t>
            </a:r>
            <a:r>
              <a:rPr lang="en-GB" sz="2000" dirty="0">
                <a:solidFill>
                  <a:srgbClr val="000000"/>
                </a:solidFill>
                <a:latin typeface="system-ui"/>
              </a:rPr>
              <a:t>in the land.</a:t>
            </a:r>
            <a:r>
              <a:rPr lang="en-GB" sz="2000" dirty="0">
                <a:solidFill>
                  <a:prstClr val="black"/>
                </a:solidFill>
              </a:rPr>
              <a:t> </a:t>
            </a:r>
            <a:r>
              <a:rPr lang="en-GB" sz="2000" dirty="0">
                <a:solidFill>
                  <a:srgbClr val="000000"/>
                </a:solidFill>
                <a:latin typeface="system-ui"/>
              </a:rPr>
              <a:t>In his days Judah will be saved,</a:t>
            </a:r>
            <a:r>
              <a:rPr lang="en-GB" sz="2000" dirty="0">
                <a:solidFill>
                  <a:srgbClr val="000000"/>
                </a:solidFill>
                <a:latin typeface="Courier New" panose="02070309020205020404" pitchFamily="49" charset="0"/>
              </a:rPr>
              <a:t> </a:t>
            </a:r>
            <a:r>
              <a:rPr lang="en-GB" sz="2000" dirty="0">
                <a:solidFill>
                  <a:srgbClr val="000000"/>
                </a:solidFill>
                <a:latin typeface="system-ui"/>
              </a:rPr>
              <a:t>and Israel will dwell safely.</a:t>
            </a:r>
            <a:r>
              <a:rPr lang="en-GB" sz="2000" dirty="0">
                <a:solidFill>
                  <a:prstClr val="black"/>
                </a:solidFill>
              </a:rPr>
              <a:t> </a:t>
            </a:r>
            <a:r>
              <a:rPr lang="en-GB" sz="2000" dirty="0">
                <a:solidFill>
                  <a:srgbClr val="000000"/>
                </a:solidFill>
                <a:latin typeface="system-ui"/>
              </a:rPr>
              <a:t>This is </a:t>
            </a:r>
            <a:r>
              <a:rPr lang="en-GB" sz="2000" b="1" dirty="0">
                <a:solidFill>
                  <a:srgbClr val="000000"/>
                </a:solidFill>
                <a:latin typeface="system-ui"/>
              </a:rPr>
              <a:t>his name </a:t>
            </a:r>
            <a:r>
              <a:rPr lang="en-GB" sz="2000" dirty="0">
                <a:solidFill>
                  <a:srgbClr val="000000"/>
                </a:solidFill>
                <a:latin typeface="system-ui"/>
              </a:rPr>
              <a:t>by which he will be called:</a:t>
            </a:r>
            <a:r>
              <a:rPr lang="en-GB" sz="2000" dirty="0">
                <a:solidFill>
                  <a:prstClr val="black"/>
                </a:solidFill>
              </a:rPr>
              <a:t> </a:t>
            </a:r>
            <a:r>
              <a:rPr lang="en-GB" sz="2000" b="1" dirty="0">
                <a:solidFill>
                  <a:srgbClr val="000000"/>
                </a:solidFill>
                <a:latin typeface="system-ui"/>
              </a:rPr>
              <a:t>Yahweh our righteousness</a:t>
            </a:r>
            <a:r>
              <a:rPr lang="en-GB" sz="2000" dirty="0">
                <a:solidFill>
                  <a:srgbClr val="000000"/>
                </a:solidFill>
                <a:latin typeface="system-ui"/>
              </a:rPr>
              <a:t>. Jer. 23:5-6; c.f. 33:15-16</a:t>
            </a:r>
            <a:endParaRPr lang="en-GB" sz="2000" dirty="0">
              <a:solidFill>
                <a:prstClr val="black"/>
              </a:solidFill>
            </a:endParaRPr>
          </a:p>
        </p:txBody>
      </p:sp>
      <p:sp>
        <p:nvSpPr>
          <p:cNvPr id="3" name="Rectangle 2"/>
          <p:cNvSpPr/>
          <p:nvPr/>
        </p:nvSpPr>
        <p:spPr>
          <a:xfrm>
            <a:off x="526992" y="2959047"/>
            <a:ext cx="6096000" cy="1323439"/>
          </a:xfrm>
          <a:prstGeom prst="rect">
            <a:avLst/>
          </a:prstGeom>
        </p:spPr>
        <p:txBody>
          <a:bodyPr>
            <a:spAutoFit/>
          </a:bodyPr>
          <a:lstStyle/>
          <a:p>
            <a:pPr lvl="0"/>
            <a:r>
              <a:rPr lang="en-GB" sz="2000" dirty="0">
                <a:solidFill>
                  <a:srgbClr val="000000"/>
                </a:solidFill>
                <a:latin typeface="system-ui"/>
              </a:rPr>
              <a:t>In that day, </a:t>
            </a:r>
            <a:r>
              <a:rPr lang="en-GB" sz="2000" b="1" dirty="0" smtClean="0">
                <a:solidFill>
                  <a:srgbClr val="000000"/>
                </a:solidFill>
                <a:latin typeface="system-ui"/>
              </a:rPr>
              <a:t>the </a:t>
            </a:r>
            <a:r>
              <a:rPr lang="en-GB" sz="2000" b="1" dirty="0">
                <a:solidFill>
                  <a:srgbClr val="000000"/>
                </a:solidFill>
                <a:latin typeface="system-ui"/>
              </a:rPr>
              <a:t>branch </a:t>
            </a:r>
            <a:r>
              <a:rPr lang="en-GB" sz="2000" b="1" dirty="0" smtClean="0">
                <a:solidFill>
                  <a:srgbClr val="000000"/>
                </a:solidFill>
                <a:latin typeface="system-ui"/>
              </a:rPr>
              <a:t>of the LORD </a:t>
            </a:r>
            <a:r>
              <a:rPr lang="en-GB" sz="2000" dirty="0" smtClean="0">
                <a:solidFill>
                  <a:srgbClr val="000000"/>
                </a:solidFill>
                <a:latin typeface="system-ui"/>
              </a:rPr>
              <a:t>will </a:t>
            </a:r>
            <a:r>
              <a:rPr lang="en-GB" sz="2000" dirty="0">
                <a:solidFill>
                  <a:srgbClr val="000000"/>
                </a:solidFill>
                <a:latin typeface="system-ui"/>
              </a:rPr>
              <a:t>be </a:t>
            </a:r>
            <a:r>
              <a:rPr lang="en-GB" sz="2000" b="1" dirty="0">
                <a:solidFill>
                  <a:srgbClr val="000000"/>
                </a:solidFill>
                <a:latin typeface="system-ui"/>
              </a:rPr>
              <a:t>beautiful and glorious</a:t>
            </a:r>
            <a:r>
              <a:rPr lang="en-GB" sz="2000" dirty="0">
                <a:solidFill>
                  <a:srgbClr val="000000"/>
                </a:solidFill>
                <a:latin typeface="system-ui"/>
              </a:rPr>
              <a:t>, and the fruit of the land will be the beauty and glory of the survivors of Israel. Isaiah 4:2</a:t>
            </a:r>
            <a:endParaRPr lang="en-GB" sz="2000" dirty="0">
              <a:solidFill>
                <a:prstClr val="black"/>
              </a:solidFill>
              <a:latin typeface="system-ui"/>
            </a:endParaRPr>
          </a:p>
        </p:txBody>
      </p:sp>
      <p:sp>
        <p:nvSpPr>
          <p:cNvPr id="4" name="Rectangle 3"/>
          <p:cNvSpPr/>
          <p:nvPr/>
        </p:nvSpPr>
        <p:spPr>
          <a:xfrm>
            <a:off x="424440" y="1578579"/>
            <a:ext cx="6096000" cy="1015663"/>
          </a:xfrm>
          <a:prstGeom prst="rect">
            <a:avLst/>
          </a:prstGeom>
        </p:spPr>
        <p:txBody>
          <a:bodyPr>
            <a:spAutoFit/>
          </a:bodyPr>
          <a:lstStyle/>
          <a:p>
            <a:r>
              <a:rPr lang="en-GB" sz="2000" dirty="0">
                <a:solidFill>
                  <a:srgbClr val="000000"/>
                </a:solidFill>
                <a:latin typeface="system-ui"/>
              </a:rPr>
              <a:t>A shoot will come out of </a:t>
            </a:r>
            <a:r>
              <a:rPr lang="en-GB" sz="2000" b="1" dirty="0">
                <a:solidFill>
                  <a:srgbClr val="000000"/>
                </a:solidFill>
                <a:latin typeface="system-ui"/>
              </a:rPr>
              <a:t>the stock of Jesse</a:t>
            </a:r>
            <a:r>
              <a:rPr lang="en-GB" sz="2000" dirty="0">
                <a:solidFill>
                  <a:srgbClr val="000000"/>
                </a:solidFill>
                <a:latin typeface="system-ui"/>
              </a:rPr>
              <a:t>,</a:t>
            </a:r>
            <a:r>
              <a:rPr lang="en-GB" sz="2000" dirty="0">
                <a:latin typeface="system-ui"/>
              </a:rPr>
              <a:t/>
            </a:r>
            <a:br>
              <a:rPr lang="en-GB" sz="2000" dirty="0">
                <a:latin typeface="system-ui"/>
              </a:rPr>
            </a:br>
            <a:r>
              <a:rPr lang="en-GB" sz="2000" dirty="0" smtClean="0">
                <a:solidFill>
                  <a:srgbClr val="000000"/>
                </a:solidFill>
                <a:latin typeface="system-ui"/>
              </a:rPr>
              <a:t>and </a:t>
            </a:r>
            <a:r>
              <a:rPr lang="en-GB" sz="2000" b="1" dirty="0">
                <a:solidFill>
                  <a:srgbClr val="000000"/>
                </a:solidFill>
                <a:latin typeface="system-ui"/>
              </a:rPr>
              <a:t>a branch out of his roots </a:t>
            </a:r>
            <a:r>
              <a:rPr lang="en-GB" sz="2000" dirty="0">
                <a:solidFill>
                  <a:srgbClr val="000000"/>
                </a:solidFill>
                <a:latin typeface="system-ui"/>
              </a:rPr>
              <a:t>will bear fruit.</a:t>
            </a:r>
            <a:r>
              <a:rPr lang="en-GB" sz="2000" dirty="0">
                <a:latin typeface="system-ui"/>
              </a:rPr>
              <a:t/>
            </a:r>
            <a:br>
              <a:rPr lang="en-GB" sz="2000" dirty="0">
                <a:latin typeface="system-ui"/>
              </a:rPr>
            </a:br>
            <a:r>
              <a:rPr lang="en-GB" sz="2000" dirty="0" smtClean="0">
                <a:solidFill>
                  <a:srgbClr val="000000"/>
                </a:solidFill>
                <a:latin typeface="system-ui"/>
              </a:rPr>
              <a:t>Yahweh’s </a:t>
            </a:r>
            <a:r>
              <a:rPr lang="en-GB" sz="2000" dirty="0">
                <a:solidFill>
                  <a:srgbClr val="000000"/>
                </a:solidFill>
                <a:latin typeface="system-ui"/>
              </a:rPr>
              <a:t>Spirit will rest on </a:t>
            </a:r>
            <a:r>
              <a:rPr lang="en-GB" sz="2000" dirty="0" smtClean="0">
                <a:solidFill>
                  <a:srgbClr val="000000"/>
                </a:solidFill>
                <a:latin typeface="system-ui"/>
              </a:rPr>
              <a:t>him Isaiah 11:1-2</a:t>
            </a:r>
            <a:endParaRPr lang="en-GB" sz="2000" dirty="0">
              <a:latin typeface="system-ui"/>
            </a:endParaRPr>
          </a:p>
        </p:txBody>
      </p:sp>
    </p:spTree>
    <p:extLst>
      <p:ext uri="{BB962C8B-B14F-4D97-AF65-F5344CB8AC3E}">
        <p14:creationId xmlns:p14="http://schemas.microsoft.com/office/powerpoint/2010/main" val="27823688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8535" y="1157008"/>
            <a:ext cx="6096000" cy="1015663"/>
          </a:xfrm>
          <a:prstGeom prst="rect">
            <a:avLst/>
          </a:prstGeom>
        </p:spPr>
        <p:txBody>
          <a:bodyPr>
            <a:spAutoFit/>
          </a:bodyPr>
          <a:lstStyle/>
          <a:p>
            <a:r>
              <a:rPr lang="en-GB" sz="2000" dirty="0">
                <a:solidFill>
                  <a:srgbClr val="000000"/>
                </a:solidFill>
                <a:latin typeface="system-ui"/>
              </a:rPr>
              <a:t>For, behold, </a:t>
            </a:r>
            <a:r>
              <a:rPr lang="en-GB" sz="2000" b="1" dirty="0">
                <a:solidFill>
                  <a:srgbClr val="000000"/>
                </a:solidFill>
                <a:latin typeface="system-ui"/>
              </a:rPr>
              <a:t>the stone </a:t>
            </a:r>
            <a:r>
              <a:rPr lang="en-GB" sz="2000" dirty="0">
                <a:solidFill>
                  <a:srgbClr val="000000"/>
                </a:solidFill>
                <a:latin typeface="system-ui"/>
              </a:rPr>
              <a:t>that I have set before Joshua; on </a:t>
            </a:r>
            <a:r>
              <a:rPr lang="en-GB" sz="2000" b="1" dirty="0">
                <a:solidFill>
                  <a:srgbClr val="000000"/>
                </a:solidFill>
                <a:latin typeface="system-ui"/>
              </a:rPr>
              <a:t>one stone are seven eyes</a:t>
            </a:r>
            <a:r>
              <a:rPr lang="en-GB" sz="2000" dirty="0">
                <a:solidFill>
                  <a:srgbClr val="000000"/>
                </a:solidFill>
                <a:latin typeface="system-ui"/>
              </a:rPr>
              <a:t>: behold, I will engrave its engraving,’ says the LORD of </a:t>
            </a:r>
            <a:r>
              <a:rPr lang="en-GB" sz="2000" dirty="0" smtClean="0">
                <a:solidFill>
                  <a:srgbClr val="000000"/>
                </a:solidFill>
                <a:latin typeface="system-ui"/>
              </a:rPr>
              <a:t>Hosts</a:t>
            </a:r>
            <a:endParaRPr lang="en-GB" sz="2000" dirty="0"/>
          </a:p>
        </p:txBody>
      </p:sp>
      <p:sp>
        <p:nvSpPr>
          <p:cNvPr id="3" name="TextBox 2"/>
          <p:cNvSpPr txBox="1"/>
          <p:nvPr/>
        </p:nvSpPr>
        <p:spPr>
          <a:xfrm>
            <a:off x="752760" y="412524"/>
            <a:ext cx="5567550" cy="461665"/>
          </a:xfrm>
          <a:prstGeom prst="rect">
            <a:avLst/>
          </a:prstGeom>
          <a:noFill/>
        </p:spPr>
        <p:txBody>
          <a:bodyPr wrap="none" rtlCol="0">
            <a:spAutoFit/>
          </a:bodyPr>
          <a:lstStyle/>
          <a:p>
            <a:r>
              <a:rPr lang="en-GB" sz="2400" b="1" dirty="0" smtClean="0">
                <a:latin typeface="system-ui"/>
              </a:rPr>
              <a:t>The Stone – a symbol of the Messiah</a:t>
            </a:r>
            <a:endParaRPr lang="en-GB" sz="2400" b="1" dirty="0">
              <a:latin typeface="system-ui"/>
            </a:endParaRPr>
          </a:p>
        </p:txBody>
      </p:sp>
      <p:sp>
        <p:nvSpPr>
          <p:cNvPr id="4" name="Rectangle 3"/>
          <p:cNvSpPr/>
          <p:nvPr/>
        </p:nvSpPr>
        <p:spPr>
          <a:xfrm>
            <a:off x="488535" y="2353944"/>
            <a:ext cx="6309644" cy="1015663"/>
          </a:xfrm>
          <a:prstGeom prst="rect">
            <a:avLst/>
          </a:prstGeom>
        </p:spPr>
        <p:txBody>
          <a:bodyPr wrap="square">
            <a:spAutoFit/>
          </a:bodyPr>
          <a:lstStyle/>
          <a:p>
            <a:r>
              <a:rPr lang="en-GB" sz="2000" dirty="0">
                <a:solidFill>
                  <a:srgbClr val="000000"/>
                </a:solidFill>
                <a:latin typeface="system-ui"/>
              </a:rPr>
              <a:t>Therefore the Lord Yahweh says, “Behold, I lay in Zion for </a:t>
            </a:r>
            <a:r>
              <a:rPr lang="en-GB" sz="2000" b="1" dirty="0">
                <a:solidFill>
                  <a:srgbClr val="000000"/>
                </a:solidFill>
                <a:latin typeface="system-ui"/>
              </a:rPr>
              <a:t>a foundation</a:t>
            </a:r>
            <a:r>
              <a:rPr lang="en-GB" sz="2000" dirty="0">
                <a:solidFill>
                  <a:srgbClr val="000000"/>
                </a:solidFill>
                <a:latin typeface="system-ui"/>
              </a:rPr>
              <a:t> a </a:t>
            </a:r>
            <a:r>
              <a:rPr lang="en-GB" sz="2000" b="1" dirty="0">
                <a:solidFill>
                  <a:srgbClr val="000000"/>
                </a:solidFill>
                <a:latin typeface="system-ui"/>
              </a:rPr>
              <a:t>stone</a:t>
            </a:r>
            <a:r>
              <a:rPr lang="en-GB" sz="2000" dirty="0">
                <a:solidFill>
                  <a:srgbClr val="000000"/>
                </a:solidFill>
                <a:latin typeface="system-ui"/>
              </a:rPr>
              <a:t>, </a:t>
            </a:r>
            <a:r>
              <a:rPr lang="en-GB" sz="2000" b="1" dirty="0">
                <a:solidFill>
                  <a:srgbClr val="000000"/>
                </a:solidFill>
                <a:latin typeface="system-ui"/>
              </a:rPr>
              <a:t>a tried stone</a:t>
            </a:r>
            <a:r>
              <a:rPr lang="en-GB" sz="2000" dirty="0">
                <a:solidFill>
                  <a:srgbClr val="000000"/>
                </a:solidFill>
                <a:latin typeface="system-ui"/>
              </a:rPr>
              <a:t>, </a:t>
            </a:r>
            <a:r>
              <a:rPr lang="en-GB" sz="2000" b="1" dirty="0">
                <a:solidFill>
                  <a:srgbClr val="000000"/>
                </a:solidFill>
                <a:latin typeface="system-ui"/>
              </a:rPr>
              <a:t>a precious cornerstone</a:t>
            </a:r>
            <a:r>
              <a:rPr lang="en-GB" sz="2000" dirty="0">
                <a:solidFill>
                  <a:srgbClr val="000000"/>
                </a:solidFill>
                <a:latin typeface="system-ui"/>
              </a:rPr>
              <a:t> of </a:t>
            </a:r>
            <a:r>
              <a:rPr lang="en-GB" sz="2000" b="1" dirty="0">
                <a:solidFill>
                  <a:srgbClr val="000000"/>
                </a:solidFill>
                <a:latin typeface="system-ui"/>
              </a:rPr>
              <a:t>a sure foundation</a:t>
            </a:r>
            <a:r>
              <a:rPr lang="en-GB" sz="2000" dirty="0" smtClean="0">
                <a:solidFill>
                  <a:srgbClr val="000000"/>
                </a:solidFill>
                <a:latin typeface="system-ui"/>
              </a:rPr>
              <a:t>. Isaiah 28:16</a:t>
            </a:r>
            <a:endParaRPr lang="en-GB" sz="2000" dirty="0"/>
          </a:p>
        </p:txBody>
      </p:sp>
      <p:sp>
        <p:nvSpPr>
          <p:cNvPr id="5" name="Rectangle 4"/>
          <p:cNvSpPr/>
          <p:nvPr/>
        </p:nvSpPr>
        <p:spPr>
          <a:xfrm>
            <a:off x="488535" y="3607748"/>
            <a:ext cx="6566018" cy="984885"/>
          </a:xfrm>
          <a:prstGeom prst="rect">
            <a:avLst/>
          </a:prstGeom>
        </p:spPr>
        <p:txBody>
          <a:bodyPr wrap="square">
            <a:spAutoFit/>
          </a:bodyPr>
          <a:lstStyle/>
          <a:p>
            <a:r>
              <a:rPr lang="en-GB" dirty="0">
                <a:solidFill>
                  <a:srgbClr val="000000"/>
                </a:solidFill>
                <a:latin typeface="system-ui"/>
              </a:rPr>
              <a:t>The stone which the builders </a:t>
            </a:r>
            <a:r>
              <a:rPr lang="en-GB" dirty="0" smtClean="0">
                <a:solidFill>
                  <a:srgbClr val="000000"/>
                </a:solidFill>
                <a:latin typeface="system-ui"/>
              </a:rPr>
              <a:t>rejected</a:t>
            </a:r>
            <a:r>
              <a:rPr lang="en-GB" dirty="0" smtClean="0"/>
              <a:t> </a:t>
            </a:r>
            <a:r>
              <a:rPr lang="en-GB" dirty="0" smtClean="0">
                <a:solidFill>
                  <a:srgbClr val="000000"/>
                </a:solidFill>
                <a:latin typeface="system-ui"/>
              </a:rPr>
              <a:t>has </a:t>
            </a:r>
            <a:r>
              <a:rPr lang="en-GB" dirty="0">
                <a:solidFill>
                  <a:srgbClr val="000000"/>
                </a:solidFill>
                <a:latin typeface="system-ui"/>
              </a:rPr>
              <a:t>become </a:t>
            </a:r>
            <a:r>
              <a:rPr lang="en-GB" sz="2000" b="1" dirty="0">
                <a:solidFill>
                  <a:srgbClr val="000000"/>
                </a:solidFill>
                <a:latin typeface="system-ui"/>
              </a:rPr>
              <a:t>the cornerstone</a:t>
            </a:r>
            <a:r>
              <a:rPr lang="en-GB" dirty="0" smtClean="0">
                <a:solidFill>
                  <a:srgbClr val="000000"/>
                </a:solidFill>
                <a:latin typeface="system-ui"/>
              </a:rPr>
              <a:t>.</a:t>
            </a:r>
            <a:r>
              <a:rPr lang="en-GB" baseline="30000" dirty="0" smtClean="0">
                <a:solidFill>
                  <a:srgbClr val="000000"/>
                </a:solidFill>
                <a:latin typeface="system-ui"/>
              </a:rPr>
              <a:t> </a:t>
            </a:r>
            <a:r>
              <a:rPr lang="en-GB" dirty="0" smtClean="0">
                <a:solidFill>
                  <a:srgbClr val="000000"/>
                </a:solidFill>
                <a:latin typeface="system-ui"/>
              </a:rPr>
              <a:t>This </a:t>
            </a:r>
            <a:r>
              <a:rPr lang="en-GB" dirty="0">
                <a:solidFill>
                  <a:srgbClr val="000000"/>
                </a:solidFill>
                <a:latin typeface="system-ui"/>
              </a:rPr>
              <a:t>is Yahweh’s </a:t>
            </a:r>
            <a:r>
              <a:rPr lang="en-GB" dirty="0" smtClean="0">
                <a:solidFill>
                  <a:srgbClr val="000000"/>
                </a:solidFill>
                <a:latin typeface="system-ui"/>
              </a:rPr>
              <a:t>doing.</a:t>
            </a:r>
            <a:r>
              <a:rPr lang="en-GB" dirty="0" smtClean="0"/>
              <a:t> </a:t>
            </a:r>
            <a:r>
              <a:rPr lang="en-GB" dirty="0" smtClean="0">
                <a:solidFill>
                  <a:srgbClr val="000000"/>
                </a:solidFill>
                <a:latin typeface="system-ui"/>
              </a:rPr>
              <a:t>It </a:t>
            </a:r>
            <a:r>
              <a:rPr lang="en-GB" dirty="0">
                <a:solidFill>
                  <a:srgbClr val="000000"/>
                </a:solidFill>
                <a:latin typeface="system-ui"/>
              </a:rPr>
              <a:t>is </a:t>
            </a:r>
            <a:r>
              <a:rPr lang="en-GB" dirty="0" smtClean="0">
                <a:solidFill>
                  <a:srgbClr val="000000"/>
                </a:solidFill>
                <a:latin typeface="system-ui"/>
              </a:rPr>
              <a:t>marvellous </a:t>
            </a:r>
            <a:r>
              <a:rPr lang="en-GB" dirty="0">
                <a:solidFill>
                  <a:srgbClr val="000000"/>
                </a:solidFill>
                <a:latin typeface="system-ui"/>
              </a:rPr>
              <a:t>in our </a:t>
            </a:r>
            <a:r>
              <a:rPr lang="en-GB" dirty="0" smtClean="0">
                <a:solidFill>
                  <a:srgbClr val="000000"/>
                </a:solidFill>
                <a:latin typeface="system-ui"/>
              </a:rPr>
              <a:t>eyes. Psalm 118:22-23</a:t>
            </a:r>
            <a:endParaRPr lang="en-GB" dirty="0"/>
          </a:p>
        </p:txBody>
      </p:sp>
      <p:sp>
        <p:nvSpPr>
          <p:cNvPr id="6" name="Rectangle 5"/>
          <p:cNvSpPr/>
          <p:nvPr/>
        </p:nvSpPr>
        <p:spPr>
          <a:xfrm>
            <a:off x="488535" y="4807537"/>
            <a:ext cx="8394819" cy="1938992"/>
          </a:xfrm>
          <a:prstGeom prst="rect">
            <a:avLst/>
          </a:prstGeom>
        </p:spPr>
        <p:txBody>
          <a:bodyPr wrap="square">
            <a:spAutoFit/>
          </a:bodyPr>
          <a:lstStyle/>
          <a:p>
            <a:r>
              <a:rPr lang="en-GB" sz="2000" b="1" dirty="0" smtClean="0">
                <a:solidFill>
                  <a:srgbClr val="000000"/>
                </a:solidFill>
                <a:latin typeface="system-ui"/>
              </a:rPr>
              <a:t>The </a:t>
            </a:r>
            <a:r>
              <a:rPr lang="en-GB" b="1" dirty="0" smtClean="0">
                <a:solidFill>
                  <a:srgbClr val="000000"/>
                </a:solidFill>
                <a:latin typeface="system-ui"/>
              </a:rPr>
              <a:t>LORD</a:t>
            </a:r>
            <a:r>
              <a:rPr lang="en-GB" sz="2000" b="1" dirty="0" smtClean="0">
                <a:solidFill>
                  <a:srgbClr val="000000"/>
                </a:solidFill>
                <a:latin typeface="system-ui"/>
              </a:rPr>
              <a:t> of Hosts </a:t>
            </a:r>
            <a:r>
              <a:rPr lang="en-GB" sz="2000" dirty="0" smtClean="0">
                <a:solidFill>
                  <a:srgbClr val="000000"/>
                </a:solidFill>
                <a:latin typeface="system-ui"/>
              </a:rPr>
              <a:t>is </a:t>
            </a:r>
            <a:r>
              <a:rPr lang="en-GB" sz="2000" dirty="0">
                <a:solidFill>
                  <a:srgbClr val="000000"/>
                </a:solidFill>
                <a:latin typeface="system-ui"/>
              </a:rPr>
              <a:t>who you must respect as holy. He is the one you must fear. He is the one you must dread. </a:t>
            </a:r>
            <a:r>
              <a:rPr lang="en-GB" sz="2000" dirty="0" smtClean="0">
                <a:solidFill>
                  <a:srgbClr val="000000"/>
                </a:solidFill>
                <a:latin typeface="system-ui"/>
              </a:rPr>
              <a:t>He </a:t>
            </a:r>
            <a:r>
              <a:rPr lang="en-GB" sz="2000" dirty="0">
                <a:solidFill>
                  <a:srgbClr val="000000"/>
                </a:solidFill>
                <a:latin typeface="system-ui"/>
              </a:rPr>
              <a:t>will be a sanctuary, but for both houses of Israel, he will be </a:t>
            </a:r>
            <a:r>
              <a:rPr lang="en-GB" sz="2000" b="1" dirty="0">
                <a:solidFill>
                  <a:srgbClr val="000000"/>
                </a:solidFill>
                <a:latin typeface="system-ui"/>
              </a:rPr>
              <a:t>a stumbling stone and a rock that makes them fall</a:t>
            </a:r>
            <a:r>
              <a:rPr lang="en-GB" sz="2000" dirty="0">
                <a:solidFill>
                  <a:srgbClr val="000000"/>
                </a:solidFill>
                <a:latin typeface="system-ui"/>
              </a:rPr>
              <a:t>. For the people of Jerusalem, he will be a trap and a snare. </a:t>
            </a:r>
            <a:r>
              <a:rPr lang="en-GB" sz="2000" b="1" dirty="0" smtClean="0">
                <a:solidFill>
                  <a:srgbClr val="000000"/>
                </a:solidFill>
                <a:latin typeface="system-ui"/>
              </a:rPr>
              <a:t>Many </a:t>
            </a:r>
            <a:r>
              <a:rPr lang="en-GB" sz="2000" b="1" dirty="0">
                <a:solidFill>
                  <a:srgbClr val="000000"/>
                </a:solidFill>
                <a:latin typeface="system-ui"/>
              </a:rPr>
              <a:t>will stumble over it, fall, be broken, be snared, and be captured</a:t>
            </a:r>
            <a:r>
              <a:rPr lang="en-GB" sz="2000" b="1" dirty="0" smtClean="0">
                <a:solidFill>
                  <a:srgbClr val="000000"/>
                </a:solidFill>
                <a:latin typeface="system-ui"/>
              </a:rPr>
              <a:t>.</a:t>
            </a:r>
            <a:r>
              <a:rPr lang="en-GB" sz="2000" dirty="0" smtClean="0">
                <a:solidFill>
                  <a:srgbClr val="000000"/>
                </a:solidFill>
                <a:latin typeface="system-ui"/>
              </a:rPr>
              <a:t>” Isaiah 8:13-15</a:t>
            </a:r>
            <a:endParaRPr lang="en-GB" sz="2000" dirty="0"/>
          </a:p>
        </p:txBody>
      </p:sp>
    </p:spTree>
    <p:extLst>
      <p:ext uri="{BB962C8B-B14F-4D97-AF65-F5344CB8AC3E}">
        <p14:creationId xmlns:p14="http://schemas.microsoft.com/office/powerpoint/2010/main" val="752476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4546" y="494270"/>
            <a:ext cx="2799164" cy="461665"/>
          </a:xfrm>
          <a:prstGeom prst="rect">
            <a:avLst/>
          </a:prstGeom>
          <a:noFill/>
        </p:spPr>
        <p:txBody>
          <a:bodyPr wrap="none" rtlCol="0">
            <a:spAutoFit/>
          </a:bodyPr>
          <a:lstStyle/>
          <a:p>
            <a:r>
              <a:rPr lang="en-GB" sz="2400" b="1" dirty="0">
                <a:solidFill>
                  <a:prstClr val="black"/>
                </a:solidFill>
                <a:latin typeface="system-ui"/>
              </a:rPr>
              <a:t>The Interpretation</a:t>
            </a:r>
          </a:p>
        </p:txBody>
      </p:sp>
      <p:sp>
        <p:nvSpPr>
          <p:cNvPr id="3" name="TextBox 2"/>
          <p:cNvSpPr txBox="1"/>
          <p:nvPr/>
        </p:nvSpPr>
        <p:spPr>
          <a:xfrm>
            <a:off x="691979" y="1764898"/>
            <a:ext cx="4115229" cy="2246769"/>
          </a:xfrm>
          <a:prstGeom prst="rect">
            <a:avLst/>
          </a:prstGeom>
          <a:noFill/>
        </p:spPr>
        <p:txBody>
          <a:bodyPr wrap="none" rtlCol="0">
            <a:spAutoFit/>
          </a:bodyPr>
          <a:lstStyle/>
          <a:p>
            <a:pPr marL="285750" indent="-285750">
              <a:buFont typeface="Arial" panose="020B0604020202020204" pitchFamily="34" charset="0"/>
              <a:buChar char="•"/>
            </a:pPr>
            <a:r>
              <a:rPr lang="en-GB" sz="2000" dirty="0">
                <a:solidFill>
                  <a:prstClr val="black"/>
                </a:solidFill>
                <a:latin typeface="system-ui"/>
              </a:rPr>
              <a:t>Population expanding</a:t>
            </a:r>
          </a:p>
          <a:p>
            <a:pPr marL="285750" indent="-285750">
              <a:buFont typeface="Arial" panose="020B0604020202020204" pitchFamily="34" charset="0"/>
              <a:buChar char="•"/>
            </a:pPr>
            <a:endParaRPr lang="en-GB" sz="2000" dirty="0">
              <a:solidFill>
                <a:prstClr val="black"/>
              </a:solidFill>
              <a:latin typeface="system-ui"/>
            </a:endParaRPr>
          </a:p>
          <a:p>
            <a:pPr marL="285750" indent="-285750">
              <a:buFont typeface="Arial" panose="020B0604020202020204" pitchFamily="34" charset="0"/>
              <a:buChar char="•"/>
            </a:pPr>
            <a:r>
              <a:rPr lang="en-GB" sz="2000" dirty="0">
                <a:solidFill>
                  <a:prstClr val="black"/>
                </a:solidFill>
                <a:latin typeface="system-ui"/>
              </a:rPr>
              <a:t>Prosperity increasing</a:t>
            </a:r>
          </a:p>
          <a:p>
            <a:pPr marL="285750" indent="-285750">
              <a:buFont typeface="Arial" panose="020B0604020202020204" pitchFamily="34" charset="0"/>
              <a:buChar char="•"/>
            </a:pPr>
            <a:endParaRPr lang="en-GB" sz="2000" dirty="0">
              <a:solidFill>
                <a:prstClr val="black"/>
              </a:solidFill>
              <a:latin typeface="system-ui"/>
            </a:endParaRPr>
          </a:p>
          <a:p>
            <a:pPr marL="285750" indent="-285750">
              <a:buFont typeface="Arial" panose="020B0604020202020204" pitchFamily="34" charset="0"/>
              <a:buChar char="•"/>
            </a:pPr>
            <a:r>
              <a:rPr lang="en-GB" sz="2000" dirty="0">
                <a:solidFill>
                  <a:prstClr val="black"/>
                </a:solidFill>
                <a:latin typeface="system-ui"/>
              </a:rPr>
              <a:t>Protection from external </a:t>
            </a:r>
            <a:r>
              <a:rPr lang="en-GB" sz="2000" dirty="0" smtClean="0">
                <a:solidFill>
                  <a:prstClr val="black"/>
                </a:solidFill>
                <a:latin typeface="system-ui"/>
              </a:rPr>
              <a:t>threats</a:t>
            </a:r>
            <a:endParaRPr lang="en-GB" sz="2000" dirty="0">
              <a:solidFill>
                <a:prstClr val="black"/>
              </a:solidFill>
              <a:latin typeface="system-ui"/>
            </a:endParaRPr>
          </a:p>
          <a:p>
            <a:pPr marL="285750" indent="-285750">
              <a:buFont typeface="Arial" panose="020B0604020202020204" pitchFamily="34" charset="0"/>
              <a:buChar char="•"/>
            </a:pPr>
            <a:endParaRPr lang="en-GB" sz="2000" dirty="0" smtClean="0">
              <a:solidFill>
                <a:prstClr val="black"/>
              </a:solidFill>
              <a:latin typeface="system-ui"/>
            </a:endParaRPr>
          </a:p>
          <a:p>
            <a:pPr marL="285750" indent="-285750">
              <a:buFont typeface="Arial" panose="020B0604020202020204" pitchFamily="34" charset="0"/>
              <a:buChar char="•"/>
            </a:pPr>
            <a:r>
              <a:rPr lang="en-GB" sz="2000" dirty="0" smtClean="0">
                <a:solidFill>
                  <a:prstClr val="black"/>
                </a:solidFill>
                <a:latin typeface="system-ui"/>
              </a:rPr>
              <a:t>Presence </a:t>
            </a:r>
            <a:r>
              <a:rPr lang="en-GB" sz="2000" dirty="0">
                <a:solidFill>
                  <a:prstClr val="black"/>
                </a:solidFill>
                <a:latin typeface="system-ui"/>
              </a:rPr>
              <a:t>of the Lord - Glory  </a:t>
            </a:r>
          </a:p>
        </p:txBody>
      </p:sp>
    </p:spTree>
    <p:extLst>
      <p:ext uri="{BB962C8B-B14F-4D97-AF65-F5344CB8AC3E}">
        <p14:creationId xmlns:p14="http://schemas.microsoft.com/office/powerpoint/2010/main" val="38477256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6251" y="263811"/>
            <a:ext cx="2462341" cy="461665"/>
          </a:xfrm>
          <a:prstGeom prst="rect">
            <a:avLst/>
          </a:prstGeom>
          <a:noFill/>
        </p:spPr>
        <p:txBody>
          <a:bodyPr wrap="none" rtlCol="0">
            <a:spAutoFit/>
          </a:bodyPr>
          <a:lstStyle/>
          <a:p>
            <a:r>
              <a:rPr lang="en-GB" sz="2400" b="1" dirty="0" smtClean="0">
                <a:latin typeface="system-ui"/>
              </a:rPr>
              <a:t>A Unique Stone</a:t>
            </a:r>
            <a:endParaRPr lang="en-GB" sz="2400" b="1" dirty="0">
              <a:latin typeface="system-ui"/>
            </a:endParaRPr>
          </a:p>
        </p:txBody>
      </p:sp>
      <p:sp>
        <p:nvSpPr>
          <p:cNvPr id="3" name="Rectangle 2"/>
          <p:cNvSpPr/>
          <p:nvPr/>
        </p:nvSpPr>
        <p:spPr>
          <a:xfrm>
            <a:off x="484261" y="925082"/>
            <a:ext cx="6266916" cy="1015663"/>
          </a:xfrm>
          <a:prstGeom prst="rect">
            <a:avLst/>
          </a:prstGeom>
        </p:spPr>
        <p:txBody>
          <a:bodyPr wrap="square">
            <a:spAutoFit/>
          </a:bodyPr>
          <a:lstStyle/>
          <a:p>
            <a:r>
              <a:rPr lang="en-GB" sz="2000" dirty="0">
                <a:solidFill>
                  <a:srgbClr val="000000"/>
                </a:solidFill>
                <a:latin typeface="system-ui"/>
              </a:rPr>
              <a:t>For, behold, </a:t>
            </a:r>
            <a:r>
              <a:rPr lang="en-GB" sz="2000" b="1" dirty="0">
                <a:solidFill>
                  <a:srgbClr val="000000"/>
                </a:solidFill>
                <a:latin typeface="system-ui"/>
              </a:rPr>
              <a:t>the stone </a:t>
            </a:r>
            <a:r>
              <a:rPr lang="en-GB" sz="2000" dirty="0">
                <a:solidFill>
                  <a:srgbClr val="000000"/>
                </a:solidFill>
                <a:latin typeface="system-ui"/>
              </a:rPr>
              <a:t>that I have set before Joshua; on </a:t>
            </a:r>
            <a:r>
              <a:rPr lang="en-GB" sz="2000" b="1" dirty="0">
                <a:solidFill>
                  <a:srgbClr val="000000"/>
                </a:solidFill>
                <a:latin typeface="system-ui"/>
              </a:rPr>
              <a:t>one stone are seven eyes</a:t>
            </a:r>
            <a:r>
              <a:rPr lang="en-GB" sz="2000" dirty="0">
                <a:solidFill>
                  <a:srgbClr val="000000"/>
                </a:solidFill>
                <a:latin typeface="system-ui"/>
              </a:rPr>
              <a:t>: behold, </a:t>
            </a:r>
            <a:r>
              <a:rPr lang="en-GB" sz="2000" b="1" dirty="0">
                <a:solidFill>
                  <a:srgbClr val="000000"/>
                </a:solidFill>
                <a:latin typeface="system-ui"/>
              </a:rPr>
              <a:t>I will engrave its engraving</a:t>
            </a:r>
            <a:r>
              <a:rPr lang="en-GB" sz="2000" dirty="0">
                <a:solidFill>
                  <a:srgbClr val="000000"/>
                </a:solidFill>
                <a:latin typeface="system-ui"/>
              </a:rPr>
              <a:t>,’ says the LORD of Hosts</a:t>
            </a:r>
            <a:endParaRPr lang="en-GB" dirty="0"/>
          </a:p>
        </p:txBody>
      </p:sp>
      <p:sp>
        <p:nvSpPr>
          <p:cNvPr id="4" name="TextBox 3"/>
          <p:cNvSpPr txBox="1"/>
          <p:nvPr/>
        </p:nvSpPr>
        <p:spPr>
          <a:xfrm>
            <a:off x="777667" y="2140351"/>
            <a:ext cx="5051383" cy="400110"/>
          </a:xfrm>
          <a:prstGeom prst="rect">
            <a:avLst/>
          </a:prstGeom>
          <a:noFill/>
        </p:spPr>
        <p:txBody>
          <a:bodyPr wrap="none" rtlCol="0">
            <a:spAutoFit/>
          </a:bodyPr>
          <a:lstStyle/>
          <a:p>
            <a:r>
              <a:rPr lang="en-GB" sz="2000" b="1" dirty="0" smtClean="0">
                <a:latin typeface="system-ui"/>
              </a:rPr>
              <a:t>Omniscient and endowed with the Spirit</a:t>
            </a:r>
            <a:endParaRPr lang="en-GB" sz="2000" b="1" dirty="0">
              <a:latin typeface="system-ui"/>
            </a:endParaRPr>
          </a:p>
        </p:txBody>
      </p:sp>
      <p:sp>
        <p:nvSpPr>
          <p:cNvPr id="5" name="Rectangle 4"/>
          <p:cNvSpPr/>
          <p:nvPr/>
        </p:nvSpPr>
        <p:spPr>
          <a:xfrm>
            <a:off x="484261" y="2709290"/>
            <a:ext cx="7164224" cy="1015663"/>
          </a:xfrm>
          <a:prstGeom prst="rect">
            <a:avLst/>
          </a:prstGeom>
        </p:spPr>
        <p:txBody>
          <a:bodyPr wrap="square">
            <a:spAutoFit/>
          </a:bodyPr>
          <a:lstStyle/>
          <a:p>
            <a:r>
              <a:rPr lang="en-GB" sz="2000" b="1" baseline="30000" dirty="0">
                <a:solidFill>
                  <a:srgbClr val="000000"/>
                </a:solidFill>
                <a:latin typeface="system-ui"/>
              </a:rPr>
              <a:t> </a:t>
            </a:r>
            <a:r>
              <a:rPr lang="en-GB" sz="2000" b="1" dirty="0">
                <a:solidFill>
                  <a:srgbClr val="000000"/>
                </a:solidFill>
                <a:latin typeface="system-ui"/>
              </a:rPr>
              <a:t>Yahweh’s Spirit will rest on </a:t>
            </a:r>
            <a:r>
              <a:rPr lang="en-GB" sz="2000" b="1" dirty="0" smtClean="0">
                <a:solidFill>
                  <a:srgbClr val="000000"/>
                </a:solidFill>
                <a:latin typeface="system-ui"/>
              </a:rPr>
              <a:t>him</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the </a:t>
            </a:r>
            <a:r>
              <a:rPr lang="en-GB" sz="2000" dirty="0">
                <a:solidFill>
                  <a:srgbClr val="000000"/>
                </a:solidFill>
                <a:latin typeface="system-ui"/>
              </a:rPr>
              <a:t>spirit of wisdom and </a:t>
            </a:r>
            <a:r>
              <a:rPr lang="en-GB" sz="2000" dirty="0" smtClean="0">
                <a:solidFill>
                  <a:srgbClr val="000000"/>
                </a:solidFill>
                <a:latin typeface="system-ui"/>
              </a:rPr>
              <a:t>understanding,</a:t>
            </a:r>
            <a:r>
              <a:rPr lang="en-GB" sz="2000" dirty="0" smtClean="0">
                <a:latin typeface="system-ui"/>
              </a:rPr>
              <a:t> </a:t>
            </a:r>
            <a:r>
              <a:rPr lang="en-GB" sz="2000" dirty="0" smtClean="0">
                <a:solidFill>
                  <a:srgbClr val="000000"/>
                </a:solidFill>
                <a:latin typeface="system-ui"/>
              </a:rPr>
              <a:t>the </a:t>
            </a:r>
            <a:r>
              <a:rPr lang="en-GB" sz="2000" dirty="0">
                <a:solidFill>
                  <a:srgbClr val="000000"/>
                </a:solidFill>
                <a:latin typeface="system-ui"/>
              </a:rPr>
              <a:t>spirit of counsel and might,</a:t>
            </a:r>
            <a:r>
              <a:rPr lang="en-GB" sz="2000" dirty="0">
                <a:latin typeface="system-ui"/>
              </a:rPr>
              <a:t/>
            </a:r>
            <a:br>
              <a:rPr lang="en-GB" sz="2000" dirty="0">
                <a:latin typeface="system-ui"/>
              </a:rPr>
            </a:br>
            <a:r>
              <a:rPr lang="en-GB" sz="2000" dirty="0" smtClean="0">
                <a:solidFill>
                  <a:srgbClr val="000000"/>
                </a:solidFill>
                <a:latin typeface="system-ui"/>
              </a:rPr>
              <a:t>the </a:t>
            </a:r>
            <a:r>
              <a:rPr lang="en-GB" sz="2000" dirty="0">
                <a:solidFill>
                  <a:srgbClr val="000000"/>
                </a:solidFill>
                <a:latin typeface="system-ui"/>
              </a:rPr>
              <a:t>spirit of knowledge and of the fear of Yahweh</a:t>
            </a:r>
            <a:r>
              <a:rPr lang="en-GB" sz="2000" dirty="0" smtClean="0">
                <a:solidFill>
                  <a:srgbClr val="000000"/>
                </a:solidFill>
                <a:latin typeface="system-ui"/>
              </a:rPr>
              <a:t>. Isaiah 11:2</a:t>
            </a:r>
            <a:endParaRPr lang="en-GB" sz="2000" dirty="0">
              <a:latin typeface="system-ui"/>
            </a:endParaRPr>
          </a:p>
        </p:txBody>
      </p:sp>
      <p:sp>
        <p:nvSpPr>
          <p:cNvPr id="6" name="Rectangle 5"/>
          <p:cNvSpPr/>
          <p:nvPr/>
        </p:nvSpPr>
        <p:spPr>
          <a:xfrm>
            <a:off x="484261" y="3909284"/>
            <a:ext cx="7548786" cy="1323439"/>
          </a:xfrm>
          <a:prstGeom prst="rect">
            <a:avLst/>
          </a:prstGeom>
        </p:spPr>
        <p:txBody>
          <a:bodyPr wrap="square">
            <a:spAutoFit/>
          </a:bodyPr>
          <a:lstStyle/>
          <a:p>
            <a:r>
              <a:rPr lang="en-GB" sz="2000" dirty="0">
                <a:solidFill>
                  <a:srgbClr val="000000"/>
                </a:solidFill>
                <a:latin typeface="system-ui"/>
              </a:rPr>
              <a:t>I saw in the middle of the throne and of the four living creatures, and in the middle of the elders, </a:t>
            </a:r>
            <a:r>
              <a:rPr lang="en-GB" sz="2000" b="1" dirty="0">
                <a:solidFill>
                  <a:srgbClr val="000000"/>
                </a:solidFill>
                <a:latin typeface="system-ui"/>
              </a:rPr>
              <a:t>a Lamb </a:t>
            </a:r>
            <a:r>
              <a:rPr lang="en-GB" sz="2000" dirty="0">
                <a:solidFill>
                  <a:srgbClr val="000000"/>
                </a:solidFill>
                <a:latin typeface="system-ui"/>
              </a:rPr>
              <a:t>standing, as though it had been slain, having seven horns and </a:t>
            </a:r>
            <a:r>
              <a:rPr lang="en-GB" sz="2000" b="1" dirty="0">
                <a:solidFill>
                  <a:srgbClr val="000000"/>
                </a:solidFill>
                <a:latin typeface="system-ui"/>
              </a:rPr>
              <a:t>seven eyes, which are the seven Spirits of God</a:t>
            </a:r>
            <a:r>
              <a:rPr lang="en-GB" sz="2000" dirty="0">
                <a:solidFill>
                  <a:srgbClr val="000000"/>
                </a:solidFill>
                <a:latin typeface="system-ui"/>
              </a:rPr>
              <a:t>, sent out into all the earth</a:t>
            </a:r>
            <a:r>
              <a:rPr lang="en-GB" sz="2000" dirty="0" smtClean="0">
                <a:solidFill>
                  <a:srgbClr val="000000"/>
                </a:solidFill>
                <a:latin typeface="system-ui"/>
              </a:rPr>
              <a:t>. Rev. 5:6</a:t>
            </a:r>
            <a:endParaRPr lang="en-GB" sz="2000" dirty="0"/>
          </a:p>
        </p:txBody>
      </p:sp>
      <p:sp>
        <p:nvSpPr>
          <p:cNvPr id="7" name="Rectangle 6"/>
          <p:cNvSpPr/>
          <p:nvPr/>
        </p:nvSpPr>
        <p:spPr>
          <a:xfrm>
            <a:off x="415895" y="5417054"/>
            <a:ext cx="8608464" cy="1323439"/>
          </a:xfrm>
          <a:prstGeom prst="rect">
            <a:avLst/>
          </a:prstGeom>
        </p:spPr>
        <p:txBody>
          <a:bodyPr wrap="square">
            <a:spAutoFit/>
          </a:bodyPr>
          <a:lstStyle/>
          <a:p>
            <a:r>
              <a:rPr lang="en-GB" sz="2000" dirty="0">
                <a:solidFill>
                  <a:srgbClr val="000000"/>
                </a:solidFill>
                <a:latin typeface="system-ui"/>
              </a:rPr>
              <a:t>“</a:t>
            </a:r>
            <a:r>
              <a:rPr lang="en-GB" sz="2000" b="1" dirty="0">
                <a:solidFill>
                  <a:srgbClr val="000000"/>
                </a:solidFill>
                <a:latin typeface="system-ui"/>
              </a:rPr>
              <a:t>Behold, I send an angel before you</a:t>
            </a:r>
            <a:r>
              <a:rPr lang="en-GB" sz="2000" dirty="0">
                <a:solidFill>
                  <a:srgbClr val="000000"/>
                </a:solidFill>
                <a:latin typeface="system-ui"/>
              </a:rPr>
              <a:t>, to keep you by the way, and to bring you into the place which I have prepared. </a:t>
            </a:r>
            <a:r>
              <a:rPr lang="en-GB" sz="2000" b="1" dirty="0" smtClean="0">
                <a:solidFill>
                  <a:srgbClr val="000000"/>
                </a:solidFill>
                <a:latin typeface="system-ui"/>
              </a:rPr>
              <a:t>Pay </a:t>
            </a:r>
            <a:r>
              <a:rPr lang="en-GB" sz="2000" b="1" dirty="0">
                <a:solidFill>
                  <a:srgbClr val="000000"/>
                </a:solidFill>
                <a:latin typeface="system-ui"/>
              </a:rPr>
              <a:t>attention to him</a:t>
            </a:r>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listen to his voice. Don’t provoke him, for he will not pardon your disobedience, </a:t>
            </a:r>
            <a:r>
              <a:rPr lang="en-GB" sz="2000" b="1" dirty="0">
                <a:solidFill>
                  <a:srgbClr val="000000"/>
                </a:solidFill>
                <a:latin typeface="system-ui"/>
              </a:rPr>
              <a:t>for my name is in him</a:t>
            </a:r>
            <a:r>
              <a:rPr lang="en-GB" sz="2000" dirty="0" smtClean="0">
                <a:solidFill>
                  <a:srgbClr val="000000"/>
                </a:solidFill>
                <a:latin typeface="system-ui"/>
              </a:rPr>
              <a:t>. Exodus 23:20-21</a:t>
            </a:r>
            <a:endParaRPr lang="en-GB" sz="2000" dirty="0"/>
          </a:p>
        </p:txBody>
      </p:sp>
    </p:spTree>
    <p:extLst>
      <p:ext uri="{BB962C8B-B14F-4D97-AF65-F5344CB8AC3E}">
        <p14:creationId xmlns:p14="http://schemas.microsoft.com/office/powerpoint/2010/main" val="7011904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0456" y="1083759"/>
            <a:ext cx="6096000" cy="400110"/>
          </a:xfrm>
          <a:prstGeom prst="rect">
            <a:avLst/>
          </a:prstGeom>
        </p:spPr>
        <p:txBody>
          <a:bodyPr>
            <a:spAutoFit/>
          </a:bodyPr>
          <a:lstStyle/>
          <a:p>
            <a:r>
              <a:rPr lang="en-GB" sz="2000" dirty="0" smtClean="0">
                <a:solidFill>
                  <a:srgbClr val="000000"/>
                </a:solidFill>
                <a:latin typeface="system-ui"/>
              </a:rPr>
              <a:t>“I </a:t>
            </a:r>
            <a:r>
              <a:rPr lang="en-GB" sz="2000" dirty="0">
                <a:solidFill>
                  <a:srgbClr val="000000"/>
                </a:solidFill>
                <a:latin typeface="system-ui"/>
              </a:rPr>
              <a:t>will remove the iniquity of that land in one day</a:t>
            </a:r>
            <a:r>
              <a:rPr lang="en-GB" sz="2000" dirty="0" smtClean="0">
                <a:solidFill>
                  <a:srgbClr val="000000"/>
                </a:solidFill>
                <a:latin typeface="system-ui"/>
              </a:rPr>
              <a:t>.”</a:t>
            </a:r>
            <a:r>
              <a:rPr lang="en-GB" sz="2000" dirty="0">
                <a:solidFill>
                  <a:srgbClr val="000000"/>
                </a:solidFill>
                <a:latin typeface="system-ui"/>
              </a:rPr>
              <a:t> </a:t>
            </a:r>
            <a:endParaRPr lang="en-GB" dirty="0"/>
          </a:p>
        </p:txBody>
      </p:sp>
      <p:sp>
        <p:nvSpPr>
          <p:cNvPr id="3" name="TextBox 2"/>
          <p:cNvSpPr txBox="1"/>
          <p:nvPr/>
        </p:nvSpPr>
        <p:spPr>
          <a:xfrm>
            <a:off x="1159379" y="290557"/>
            <a:ext cx="4632807" cy="461665"/>
          </a:xfrm>
          <a:prstGeom prst="rect">
            <a:avLst/>
          </a:prstGeom>
          <a:noFill/>
        </p:spPr>
        <p:txBody>
          <a:bodyPr wrap="none" rtlCol="0">
            <a:spAutoFit/>
          </a:bodyPr>
          <a:lstStyle/>
          <a:p>
            <a:r>
              <a:rPr lang="en-GB" sz="2400" b="1" dirty="0" smtClean="0">
                <a:latin typeface="system-ui"/>
              </a:rPr>
              <a:t>What Messiah will Accomplish</a:t>
            </a:r>
            <a:endParaRPr lang="en-GB" sz="2400" b="1" dirty="0">
              <a:latin typeface="system-ui"/>
            </a:endParaRPr>
          </a:p>
        </p:txBody>
      </p:sp>
      <p:sp>
        <p:nvSpPr>
          <p:cNvPr id="5" name="TextBox 4"/>
          <p:cNvSpPr txBox="1"/>
          <p:nvPr/>
        </p:nvSpPr>
        <p:spPr>
          <a:xfrm>
            <a:off x="2563739" y="1615351"/>
            <a:ext cx="1439818" cy="400110"/>
          </a:xfrm>
          <a:prstGeom prst="rect">
            <a:avLst/>
          </a:prstGeom>
          <a:noFill/>
        </p:spPr>
        <p:txBody>
          <a:bodyPr wrap="none" rtlCol="0">
            <a:spAutoFit/>
          </a:bodyPr>
          <a:lstStyle/>
          <a:p>
            <a:r>
              <a:rPr lang="en-GB" sz="2000" b="1" dirty="0" smtClean="0">
                <a:latin typeface="system-ui"/>
              </a:rPr>
              <a:t>The Cross</a:t>
            </a:r>
            <a:endParaRPr lang="en-GB" sz="2000" b="1" dirty="0">
              <a:latin typeface="system-ui"/>
            </a:endParaRPr>
          </a:p>
        </p:txBody>
      </p:sp>
      <p:sp>
        <p:nvSpPr>
          <p:cNvPr id="6" name="Rectangle 5"/>
          <p:cNvSpPr/>
          <p:nvPr/>
        </p:nvSpPr>
        <p:spPr>
          <a:xfrm>
            <a:off x="511175" y="2215306"/>
            <a:ext cx="6984764" cy="1015663"/>
          </a:xfrm>
          <a:prstGeom prst="rect">
            <a:avLst/>
          </a:prstGeom>
        </p:spPr>
        <p:txBody>
          <a:bodyPr wrap="square">
            <a:spAutoFit/>
          </a:bodyPr>
          <a:lstStyle/>
          <a:p>
            <a:r>
              <a:rPr lang="en-GB" sz="2000" dirty="0">
                <a:solidFill>
                  <a:srgbClr val="000000"/>
                </a:solidFill>
                <a:latin typeface="system-ui"/>
              </a:rPr>
              <a:t>“Seventy weeks are decreed on your people and on your holy city, to finish disobedience, and </a:t>
            </a:r>
            <a:r>
              <a:rPr lang="en-GB" sz="2000" b="1" dirty="0">
                <a:solidFill>
                  <a:srgbClr val="000000"/>
                </a:solidFill>
                <a:latin typeface="system-ui"/>
              </a:rPr>
              <a:t>to make an end of sins, and to make reconciliation for </a:t>
            </a:r>
            <a:r>
              <a:rPr lang="en-GB" sz="2000" b="1" dirty="0" smtClean="0">
                <a:solidFill>
                  <a:srgbClr val="000000"/>
                </a:solidFill>
                <a:latin typeface="system-ui"/>
              </a:rPr>
              <a:t>iniquity </a:t>
            </a:r>
            <a:r>
              <a:rPr lang="en-GB" sz="2000" dirty="0" smtClean="0">
                <a:solidFill>
                  <a:srgbClr val="000000"/>
                </a:solidFill>
                <a:latin typeface="system-ui"/>
              </a:rPr>
              <a:t>... Dan. 9:24</a:t>
            </a:r>
            <a:endParaRPr lang="en-GB" sz="2000" dirty="0"/>
          </a:p>
        </p:txBody>
      </p:sp>
      <p:sp>
        <p:nvSpPr>
          <p:cNvPr id="7" name="Rectangle 6"/>
          <p:cNvSpPr/>
          <p:nvPr/>
        </p:nvSpPr>
        <p:spPr>
          <a:xfrm>
            <a:off x="586811" y="3368988"/>
            <a:ext cx="6096000" cy="1015663"/>
          </a:xfrm>
          <a:prstGeom prst="rect">
            <a:avLst/>
          </a:prstGeom>
        </p:spPr>
        <p:txBody>
          <a:bodyPr>
            <a:spAutoFit/>
          </a:bodyPr>
          <a:lstStyle/>
          <a:p>
            <a:r>
              <a:rPr lang="en-GB" sz="2000" dirty="0">
                <a:solidFill>
                  <a:srgbClr val="000000"/>
                </a:solidFill>
                <a:latin typeface="system-ui"/>
              </a:rPr>
              <a:t>When </a:t>
            </a:r>
            <a:r>
              <a:rPr lang="en-GB" sz="2000" b="1" dirty="0">
                <a:solidFill>
                  <a:srgbClr val="000000"/>
                </a:solidFill>
                <a:latin typeface="system-ui"/>
              </a:rPr>
              <a:t>Jesus</a:t>
            </a:r>
            <a:r>
              <a:rPr lang="en-GB" sz="2000" dirty="0">
                <a:solidFill>
                  <a:srgbClr val="000000"/>
                </a:solidFill>
                <a:latin typeface="system-ui"/>
              </a:rPr>
              <a:t> therefore had received the vinegar, </a:t>
            </a:r>
            <a:r>
              <a:rPr lang="en-GB" sz="2000" b="1" dirty="0">
                <a:solidFill>
                  <a:srgbClr val="000000"/>
                </a:solidFill>
                <a:latin typeface="system-ui"/>
              </a:rPr>
              <a:t>he said, “It is finished.”</a:t>
            </a:r>
            <a:r>
              <a:rPr lang="en-GB" sz="2000" dirty="0">
                <a:solidFill>
                  <a:srgbClr val="000000"/>
                </a:solidFill>
                <a:latin typeface="system-ui"/>
              </a:rPr>
              <a:t> Then he bowed his head, and gave up his spirit</a:t>
            </a:r>
            <a:r>
              <a:rPr lang="en-GB" sz="2000" dirty="0" smtClean="0">
                <a:solidFill>
                  <a:srgbClr val="000000"/>
                </a:solidFill>
                <a:latin typeface="system-ui"/>
              </a:rPr>
              <a:t>. John 19:30</a:t>
            </a:r>
            <a:endParaRPr lang="en-GB" sz="2000" dirty="0"/>
          </a:p>
        </p:txBody>
      </p:sp>
      <p:sp>
        <p:nvSpPr>
          <p:cNvPr id="8" name="Rectangle 7"/>
          <p:cNvSpPr/>
          <p:nvPr/>
        </p:nvSpPr>
        <p:spPr>
          <a:xfrm>
            <a:off x="374441" y="4741327"/>
            <a:ext cx="7632737" cy="1015663"/>
          </a:xfrm>
          <a:prstGeom prst="rect">
            <a:avLst/>
          </a:prstGeom>
        </p:spPr>
        <p:txBody>
          <a:bodyPr wrap="square">
            <a:spAutoFit/>
          </a:bodyPr>
          <a:lstStyle/>
          <a:p>
            <a:r>
              <a:rPr lang="en-GB" sz="2000" dirty="0" smtClean="0">
                <a:solidFill>
                  <a:srgbClr val="000000"/>
                </a:solidFill>
                <a:latin typeface="system-ui"/>
              </a:rPr>
              <a:t>... but </a:t>
            </a:r>
            <a:r>
              <a:rPr lang="en-GB" sz="2000" dirty="0">
                <a:solidFill>
                  <a:srgbClr val="000000"/>
                </a:solidFill>
                <a:latin typeface="system-ui"/>
              </a:rPr>
              <a:t>he, when he had offered </a:t>
            </a:r>
            <a:r>
              <a:rPr lang="en-GB" sz="2000" b="1" dirty="0">
                <a:solidFill>
                  <a:srgbClr val="000000"/>
                </a:solidFill>
                <a:latin typeface="system-ui"/>
              </a:rPr>
              <a:t>one sacrifice for sins forever</a:t>
            </a:r>
            <a:r>
              <a:rPr lang="en-GB" sz="2000" dirty="0">
                <a:solidFill>
                  <a:srgbClr val="000000"/>
                </a:solidFill>
                <a:latin typeface="system-ui"/>
              </a:rPr>
              <a:t>, sat down on the right hand of </a:t>
            </a:r>
            <a:r>
              <a:rPr lang="en-GB" sz="2000" dirty="0" smtClean="0">
                <a:solidFill>
                  <a:srgbClr val="000000"/>
                </a:solidFill>
                <a:latin typeface="system-ui"/>
              </a:rPr>
              <a:t>God ... For </a:t>
            </a:r>
            <a:r>
              <a:rPr lang="en-GB" sz="2000" dirty="0">
                <a:solidFill>
                  <a:srgbClr val="000000"/>
                </a:solidFill>
                <a:latin typeface="system-ui"/>
              </a:rPr>
              <a:t>by </a:t>
            </a:r>
            <a:r>
              <a:rPr lang="en-GB" sz="2000" b="1" dirty="0">
                <a:solidFill>
                  <a:srgbClr val="000000"/>
                </a:solidFill>
                <a:latin typeface="system-ui"/>
              </a:rPr>
              <a:t>one offering </a:t>
            </a:r>
            <a:r>
              <a:rPr lang="en-GB" sz="2000" dirty="0">
                <a:solidFill>
                  <a:srgbClr val="000000"/>
                </a:solidFill>
                <a:latin typeface="system-ui"/>
              </a:rPr>
              <a:t>he has </a:t>
            </a:r>
            <a:r>
              <a:rPr lang="en-GB" sz="2000" b="1" dirty="0">
                <a:solidFill>
                  <a:srgbClr val="000000"/>
                </a:solidFill>
                <a:latin typeface="system-ui"/>
              </a:rPr>
              <a:t>perfected forever </a:t>
            </a:r>
            <a:r>
              <a:rPr lang="en-GB" sz="2000" dirty="0">
                <a:solidFill>
                  <a:srgbClr val="000000"/>
                </a:solidFill>
                <a:latin typeface="system-ui"/>
              </a:rPr>
              <a:t>those who are being </a:t>
            </a:r>
            <a:r>
              <a:rPr lang="en-GB" sz="2000" dirty="0" smtClean="0">
                <a:solidFill>
                  <a:srgbClr val="000000"/>
                </a:solidFill>
                <a:latin typeface="system-ui"/>
              </a:rPr>
              <a:t>sanctified. Heb. 10:12, 14</a:t>
            </a:r>
            <a:endParaRPr lang="en-GB" sz="2000" dirty="0"/>
          </a:p>
        </p:txBody>
      </p:sp>
    </p:spTree>
    <p:extLst>
      <p:ext uri="{BB962C8B-B14F-4D97-AF65-F5344CB8AC3E}">
        <p14:creationId xmlns:p14="http://schemas.microsoft.com/office/powerpoint/2010/main" val="40010516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5562" y="4471057"/>
            <a:ext cx="7032007" cy="707886"/>
          </a:xfrm>
          <a:prstGeom prst="rect">
            <a:avLst/>
          </a:prstGeom>
        </p:spPr>
        <p:txBody>
          <a:bodyPr wrap="square">
            <a:spAutoFit/>
          </a:bodyPr>
          <a:lstStyle/>
          <a:p>
            <a:pPr lvl="0"/>
            <a:r>
              <a:rPr lang="en-GB" sz="2000" b="1" dirty="0">
                <a:solidFill>
                  <a:srgbClr val="000000"/>
                </a:solidFill>
                <a:latin typeface="system-ui"/>
              </a:rPr>
              <a:t>In that day</a:t>
            </a:r>
            <a:r>
              <a:rPr lang="en-GB" sz="2000" dirty="0">
                <a:solidFill>
                  <a:srgbClr val="000000"/>
                </a:solidFill>
                <a:latin typeface="system-ui"/>
              </a:rPr>
              <a:t>,’ says the LORD of Hosts, ‘you will invite every man his neighbour under the vine and under the fig tree.’” </a:t>
            </a:r>
            <a:endParaRPr lang="en-GB" sz="2000" dirty="0">
              <a:solidFill>
                <a:prstClr val="black"/>
              </a:solidFill>
            </a:endParaRPr>
          </a:p>
        </p:txBody>
      </p:sp>
      <p:sp>
        <p:nvSpPr>
          <p:cNvPr id="3" name="TextBox 2"/>
          <p:cNvSpPr txBox="1"/>
          <p:nvPr/>
        </p:nvSpPr>
        <p:spPr>
          <a:xfrm>
            <a:off x="914401" y="461473"/>
            <a:ext cx="5318892" cy="461665"/>
          </a:xfrm>
          <a:prstGeom prst="rect">
            <a:avLst/>
          </a:prstGeom>
          <a:noFill/>
        </p:spPr>
        <p:txBody>
          <a:bodyPr wrap="none" rtlCol="0">
            <a:spAutoFit/>
          </a:bodyPr>
          <a:lstStyle/>
          <a:p>
            <a:r>
              <a:rPr lang="en-GB" sz="2400" b="1" dirty="0" smtClean="0">
                <a:latin typeface="system-ui"/>
              </a:rPr>
              <a:t>Messiah’s accomplishment applied</a:t>
            </a:r>
            <a:endParaRPr lang="en-GB" sz="2400" b="1" dirty="0">
              <a:latin typeface="system-ui"/>
            </a:endParaRPr>
          </a:p>
        </p:txBody>
      </p:sp>
      <p:sp>
        <p:nvSpPr>
          <p:cNvPr id="4" name="Rectangle 3"/>
          <p:cNvSpPr/>
          <p:nvPr/>
        </p:nvSpPr>
        <p:spPr>
          <a:xfrm>
            <a:off x="522475" y="1258176"/>
            <a:ext cx="6655991" cy="1015663"/>
          </a:xfrm>
          <a:prstGeom prst="rect">
            <a:avLst/>
          </a:prstGeom>
        </p:spPr>
        <p:txBody>
          <a:bodyPr wrap="square">
            <a:spAutoFit/>
          </a:bodyPr>
          <a:lstStyle/>
          <a:p>
            <a:r>
              <a:rPr lang="en-GB" sz="2000" dirty="0">
                <a:solidFill>
                  <a:srgbClr val="000000"/>
                </a:solidFill>
                <a:latin typeface="system-ui"/>
              </a:rPr>
              <a:t>“</a:t>
            </a:r>
            <a:r>
              <a:rPr lang="en-GB" sz="2000" b="1" dirty="0">
                <a:solidFill>
                  <a:srgbClr val="000000"/>
                </a:solidFill>
                <a:latin typeface="system-ui"/>
              </a:rPr>
              <a:t>In that day </a:t>
            </a:r>
            <a:r>
              <a:rPr lang="en-GB" sz="2000" dirty="0">
                <a:solidFill>
                  <a:srgbClr val="000000"/>
                </a:solidFill>
                <a:latin typeface="system-ui"/>
              </a:rPr>
              <a:t>there will be a spring opened to David’s house and to the inhabitants of Jerusalem, for sin and for uncleanness</a:t>
            </a:r>
            <a:r>
              <a:rPr lang="en-GB" sz="2000" dirty="0" smtClean="0">
                <a:solidFill>
                  <a:srgbClr val="000000"/>
                </a:solidFill>
                <a:latin typeface="system-ui"/>
              </a:rPr>
              <a:t>. Zech. 13:1</a:t>
            </a:r>
            <a:endParaRPr lang="en-GB" sz="2000" dirty="0"/>
          </a:p>
        </p:txBody>
      </p:sp>
      <p:sp>
        <p:nvSpPr>
          <p:cNvPr id="5" name="TextBox 4"/>
          <p:cNvSpPr txBox="1"/>
          <p:nvPr/>
        </p:nvSpPr>
        <p:spPr>
          <a:xfrm>
            <a:off x="522474" y="2560495"/>
            <a:ext cx="6545382" cy="707886"/>
          </a:xfrm>
          <a:prstGeom prst="rect">
            <a:avLst/>
          </a:prstGeom>
          <a:noFill/>
        </p:spPr>
        <p:txBody>
          <a:bodyPr wrap="none" rtlCol="0">
            <a:spAutoFit/>
          </a:bodyPr>
          <a:lstStyle/>
          <a:p>
            <a:r>
              <a:rPr lang="en-GB" sz="2000" b="1" dirty="0" smtClean="0">
                <a:latin typeface="system-ui"/>
              </a:rPr>
              <a:t>For us also there is a day when the finished work of </a:t>
            </a:r>
          </a:p>
          <a:p>
            <a:r>
              <a:rPr lang="en-GB" sz="2000" b="1" dirty="0" smtClean="0">
                <a:latin typeface="system-ui"/>
              </a:rPr>
              <a:t>Jesus is applied to our lives</a:t>
            </a:r>
            <a:endParaRPr lang="en-GB" sz="2000" b="1" dirty="0">
              <a:latin typeface="system-ui"/>
            </a:endParaRPr>
          </a:p>
        </p:txBody>
      </p:sp>
      <p:sp>
        <p:nvSpPr>
          <p:cNvPr id="7" name="TextBox 6"/>
          <p:cNvSpPr txBox="1"/>
          <p:nvPr/>
        </p:nvSpPr>
        <p:spPr>
          <a:xfrm>
            <a:off x="1067391" y="3669664"/>
            <a:ext cx="5012911" cy="400110"/>
          </a:xfrm>
          <a:prstGeom prst="rect">
            <a:avLst/>
          </a:prstGeom>
          <a:noFill/>
        </p:spPr>
        <p:txBody>
          <a:bodyPr wrap="none" rtlCol="0">
            <a:spAutoFit/>
          </a:bodyPr>
          <a:lstStyle/>
          <a:p>
            <a:r>
              <a:rPr lang="en-GB" sz="2000" b="1" dirty="0" smtClean="0">
                <a:latin typeface="system-ui"/>
              </a:rPr>
              <a:t>The Reign of Messiah – Prince of Peace</a:t>
            </a:r>
            <a:endParaRPr lang="en-GB" sz="2000" b="1" dirty="0">
              <a:latin typeface="system-ui"/>
            </a:endParaRPr>
          </a:p>
        </p:txBody>
      </p:sp>
      <p:sp>
        <p:nvSpPr>
          <p:cNvPr id="8" name="Rectangle 7"/>
          <p:cNvSpPr/>
          <p:nvPr/>
        </p:nvSpPr>
        <p:spPr>
          <a:xfrm>
            <a:off x="522474" y="5513982"/>
            <a:ext cx="7608606" cy="1015663"/>
          </a:xfrm>
          <a:prstGeom prst="rect">
            <a:avLst/>
          </a:prstGeom>
        </p:spPr>
        <p:txBody>
          <a:bodyPr wrap="square">
            <a:spAutoFit/>
          </a:bodyPr>
          <a:lstStyle/>
          <a:p>
            <a:r>
              <a:rPr lang="en-GB" sz="2000" dirty="0" smtClean="0">
                <a:solidFill>
                  <a:srgbClr val="000000"/>
                </a:solidFill>
                <a:latin typeface="system-ui"/>
              </a:rPr>
              <a:t>... </a:t>
            </a:r>
            <a:r>
              <a:rPr lang="en-GB" sz="2000" b="1" dirty="0" smtClean="0">
                <a:solidFill>
                  <a:srgbClr val="000000"/>
                </a:solidFill>
                <a:latin typeface="system-ui"/>
              </a:rPr>
              <a:t>Christ</a:t>
            </a:r>
            <a:r>
              <a:rPr lang="en-GB" sz="2000" dirty="0" smtClean="0">
                <a:solidFill>
                  <a:srgbClr val="000000"/>
                </a:solidFill>
                <a:latin typeface="system-ui"/>
              </a:rPr>
              <a:t> </a:t>
            </a:r>
            <a:r>
              <a:rPr lang="en-GB" sz="2000" dirty="0">
                <a:solidFill>
                  <a:srgbClr val="000000"/>
                </a:solidFill>
                <a:latin typeface="system-ui"/>
              </a:rPr>
              <a:t>also, having been offered once to bear the sins of many, </a:t>
            </a:r>
            <a:r>
              <a:rPr lang="en-GB" sz="2000" b="1" dirty="0">
                <a:solidFill>
                  <a:srgbClr val="000000"/>
                </a:solidFill>
                <a:latin typeface="system-ui"/>
              </a:rPr>
              <a:t>will appear a second time</a:t>
            </a:r>
            <a:r>
              <a:rPr lang="en-GB" sz="2000" dirty="0">
                <a:solidFill>
                  <a:srgbClr val="000000"/>
                </a:solidFill>
                <a:latin typeface="system-ui"/>
              </a:rPr>
              <a:t>, without sin, to those who are eagerly waiting for him for salvation</a:t>
            </a:r>
            <a:r>
              <a:rPr lang="en-GB" sz="2000" dirty="0" smtClean="0">
                <a:solidFill>
                  <a:srgbClr val="000000"/>
                </a:solidFill>
                <a:latin typeface="system-ui"/>
              </a:rPr>
              <a:t>. Heb. 9:28</a:t>
            </a:r>
            <a:endParaRPr lang="en-GB" sz="2000" dirty="0"/>
          </a:p>
        </p:txBody>
      </p:sp>
    </p:spTree>
    <p:extLst>
      <p:ext uri="{BB962C8B-B14F-4D97-AF65-F5344CB8AC3E}">
        <p14:creationId xmlns:p14="http://schemas.microsoft.com/office/powerpoint/2010/main" val="3522392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5962" y="257259"/>
            <a:ext cx="2268570" cy="461665"/>
          </a:xfrm>
          <a:prstGeom prst="rect">
            <a:avLst/>
          </a:prstGeom>
        </p:spPr>
        <p:txBody>
          <a:bodyPr wrap="none">
            <a:spAutoFit/>
          </a:bodyPr>
          <a:lstStyle/>
          <a:p>
            <a:pPr lvl="0"/>
            <a:r>
              <a:rPr lang="en-GB" sz="2400" b="1" dirty="0">
                <a:solidFill>
                  <a:prstClr val="black"/>
                </a:solidFill>
                <a:latin typeface="system-ui"/>
              </a:rPr>
              <a:t>Fire and Glory</a:t>
            </a:r>
          </a:p>
        </p:txBody>
      </p:sp>
      <p:sp>
        <p:nvSpPr>
          <p:cNvPr id="3" name="TextBox 2"/>
          <p:cNvSpPr txBox="1"/>
          <p:nvPr/>
        </p:nvSpPr>
        <p:spPr>
          <a:xfrm>
            <a:off x="111690" y="1680566"/>
            <a:ext cx="7869462" cy="2246769"/>
          </a:xfrm>
          <a:prstGeom prst="rect">
            <a:avLst/>
          </a:prstGeom>
          <a:noFill/>
        </p:spPr>
        <p:txBody>
          <a:bodyPr wrap="none" rtlCol="0">
            <a:spAutoFit/>
          </a:bodyPr>
          <a:lstStyle/>
          <a:p>
            <a:r>
              <a:rPr lang="en-GB" sz="2000" b="1" dirty="0" smtClean="0">
                <a:latin typeface="system-ui"/>
              </a:rPr>
              <a:t>A Wall of Fire around: </a:t>
            </a:r>
            <a:endParaRPr lang="en-GB" sz="2000" b="1" dirty="0" smtClean="0">
              <a:latin typeface="system-ui"/>
            </a:endParaRPr>
          </a:p>
          <a:p>
            <a:r>
              <a:rPr lang="en-GB" sz="2000" dirty="0">
                <a:solidFill>
                  <a:srgbClr val="000000"/>
                </a:solidFill>
                <a:latin typeface="system-ui"/>
              </a:rPr>
              <a:t>Yahweh went before them by day in a pillar of cloud, to lead </a:t>
            </a:r>
            <a:endParaRPr lang="en-GB" sz="2000" dirty="0" smtClean="0">
              <a:solidFill>
                <a:srgbClr val="000000"/>
              </a:solidFill>
              <a:latin typeface="system-ui"/>
            </a:endParaRPr>
          </a:p>
          <a:p>
            <a:r>
              <a:rPr lang="en-GB" sz="2000" dirty="0" smtClean="0">
                <a:solidFill>
                  <a:srgbClr val="000000"/>
                </a:solidFill>
                <a:latin typeface="system-ui"/>
              </a:rPr>
              <a:t>them </a:t>
            </a:r>
            <a:r>
              <a:rPr lang="en-GB" sz="2000" dirty="0">
                <a:solidFill>
                  <a:srgbClr val="000000"/>
                </a:solidFill>
                <a:latin typeface="system-ui"/>
              </a:rPr>
              <a:t>on their </a:t>
            </a:r>
          </a:p>
          <a:p>
            <a:r>
              <a:rPr lang="en-GB" sz="2000" dirty="0" smtClean="0">
                <a:solidFill>
                  <a:srgbClr val="000000"/>
                </a:solidFill>
                <a:latin typeface="system-ui"/>
              </a:rPr>
              <a:t>way</a:t>
            </a:r>
            <a:r>
              <a:rPr lang="en-GB" sz="2000" dirty="0">
                <a:solidFill>
                  <a:srgbClr val="000000"/>
                </a:solidFill>
                <a:latin typeface="system-ui"/>
              </a:rPr>
              <a:t>, and by night in a pillar of </a:t>
            </a:r>
            <a:r>
              <a:rPr lang="en-GB" sz="2000" dirty="0" smtClean="0">
                <a:solidFill>
                  <a:srgbClr val="000000"/>
                </a:solidFill>
                <a:latin typeface="system-ui"/>
              </a:rPr>
              <a:t>fire ... </a:t>
            </a:r>
            <a:r>
              <a:rPr lang="en-GB" sz="2000" dirty="0">
                <a:solidFill>
                  <a:srgbClr val="000000"/>
                </a:solidFill>
                <a:latin typeface="system-ui"/>
              </a:rPr>
              <a:t>he angel of God, who </a:t>
            </a:r>
            <a:r>
              <a:rPr lang="en-GB" sz="2000" dirty="0" smtClean="0">
                <a:solidFill>
                  <a:srgbClr val="000000"/>
                </a:solidFill>
                <a:latin typeface="system-ui"/>
              </a:rPr>
              <a:t>went</a:t>
            </a:r>
          </a:p>
          <a:p>
            <a:r>
              <a:rPr lang="en-GB" sz="2000" dirty="0" smtClean="0">
                <a:solidFill>
                  <a:srgbClr val="000000"/>
                </a:solidFill>
                <a:latin typeface="system-ui"/>
              </a:rPr>
              <a:t>before </a:t>
            </a:r>
            <a:r>
              <a:rPr lang="en-GB" sz="2000" dirty="0">
                <a:solidFill>
                  <a:srgbClr val="000000"/>
                </a:solidFill>
                <a:latin typeface="system-ui"/>
              </a:rPr>
              <a:t>the </a:t>
            </a:r>
            <a:r>
              <a:rPr lang="en-GB" sz="2000" dirty="0" smtClean="0">
                <a:solidFill>
                  <a:srgbClr val="000000"/>
                </a:solidFill>
                <a:latin typeface="system-ui"/>
              </a:rPr>
              <a:t>camp </a:t>
            </a:r>
            <a:r>
              <a:rPr lang="en-GB" sz="2000" dirty="0">
                <a:solidFill>
                  <a:srgbClr val="000000"/>
                </a:solidFill>
                <a:latin typeface="system-ui"/>
              </a:rPr>
              <a:t>of Israel, moved and went behind them; and </a:t>
            </a:r>
            <a:endParaRPr lang="en-GB" sz="2000" dirty="0" smtClean="0">
              <a:solidFill>
                <a:srgbClr val="000000"/>
              </a:solidFill>
              <a:latin typeface="system-ui"/>
            </a:endParaRPr>
          </a:p>
          <a:p>
            <a:r>
              <a:rPr lang="en-GB" sz="2000" dirty="0" smtClean="0">
                <a:solidFill>
                  <a:srgbClr val="000000"/>
                </a:solidFill>
                <a:latin typeface="system-ui"/>
              </a:rPr>
              <a:t>the </a:t>
            </a:r>
            <a:r>
              <a:rPr lang="en-GB" sz="2000" dirty="0">
                <a:solidFill>
                  <a:srgbClr val="000000"/>
                </a:solidFill>
                <a:latin typeface="system-ui"/>
              </a:rPr>
              <a:t>pillar of cloud moved </a:t>
            </a:r>
            <a:r>
              <a:rPr lang="en-GB" sz="2000" dirty="0" smtClean="0">
                <a:solidFill>
                  <a:srgbClr val="000000"/>
                </a:solidFill>
                <a:latin typeface="system-ui"/>
              </a:rPr>
              <a:t>from </a:t>
            </a:r>
            <a:r>
              <a:rPr lang="en-GB" sz="2000" dirty="0">
                <a:solidFill>
                  <a:srgbClr val="000000"/>
                </a:solidFill>
                <a:latin typeface="system-ui"/>
              </a:rPr>
              <a:t>before them, and stood behind </a:t>
            </a:r>
            <a:r>
              <a:rPr lang="en-GB" sz="2000" dirty="0" smtClean="0">
                <a:solidFill>
                  <a:srgbClr val="000000"/>
                </a:solidFill>
                <a:latin typeface="system-ui"/>
              </a:rPr>
              <a:t>them. </a:t>
            </a:r>
          </a:p>
          <a:p>
            <a:r>
              <a:rPr lang="en-GB" sz="2000" dirty="0" smtClean="0">
                <a:latin typeface="system-ui"/>
              </a:rPr>
              <a:t>Exodus 13:21, 14:19</a:t>
            </a:r>
            <a:r>
              <a:rPr lang="en-GB" sz="2000" dirty="0">
                <a:latin typeface="system-ui"/>
              </a:rPr>
              <a:t> </a:t>
            </a:r>
            <a:r>
              <a:rPr lang="en-GB" sz="2000" dirty="0" smtClean="0">
                <a:latin typeface="system-ui"/>
              </a:rPr>
              <a:t>See also </a:t>
            </a:r>
            <a:r>
              <a:rPr lang="en-GB" sz="2000" dirty="0" smtClean="0">
                <a:latin typeface="system-ui"/>
              </a:rPr>
              <a:t>2Kings </a:t>
            </a:r>
            <a:r>
              <a:rPr lang="en-GB" sz="2000" dirty="0" smtClean="0">
                <a:latin typeface="system-ui"/>
              </a:rPr>
              <a:t>1:10-14</a:t>
            </a:r>
            <a:endParaRPr lang="en-GB" sz="2000" b="1" dirty="0">
              <a:latin typeface="system-ui"/>
            </a:endParaRPr>
          </a:p>
        </p:txBody>
      </p:sp>
      <p:sp>
        <p:nvSpPr>
          <p:cNvPr id="4" name="TextBox 3"/>
          <p:cNvSpPr txBox="1"/>
          <p:nvPr/>
        </p:nvSpPr>
        <p:spPr>
          <a:xfrm>
            <a:off x="111690" y="1053395"/>
            <a:ext cx="6825908" cy="400110"/>
          </a:xfrm>
          <a:prstGeom prst="rect">
            <a:avLst/>
          </a:prstGeom>
          <a:noFill/>
        </p:spPr>
        <p:txBody>
          <a:bodyPr wrap="none" rtlCol="0">
            <a:spAutoFit/>
          </a:bodyPr>
          <a:lstStyle/>
          <a:p>
            <a:r>
              <a:rPr lang="en-GB" sz="2000" b="1" dirty="0" smtClean="0">
                <a:latin typeface="system-ui"/>
              </a:rPr>
              <a:t>“I will be ... I will be” : The Covenant Name </a:t>
            </a:r>
            <a:r>
              <a:rPr lang="en-GB" sz="2000" dirty="0" smtClean="0">
                <a:latin typeface="system-ui"/>
              </a:rPr>
              <a:t>Exodus 3:14</a:t>
            </a:r>
            <a:endParaRPr lang="en-GB" sz="2000" dirty="0">
              <a:latin typeface="system-ui"/>
            </a:endParaRPr>
          </a:p>
        </p:txBody>
      </p:sp>
      <p:sp>
        <p:nvSpPr>
          <p:cNvPr id="5" name="Rectangle 4"/>
          <p:cNvSpPr/>
          <p:nvPr/>
        </p:nvSpPr>
        <p:spPr>
          <a:xfrm>
            <a:off x="111690" y="4073681"/>
            <a:ext cx="8076721" cy="2000548"/>
          </a:xfrm>
          <a:prstGeom prst="rect">
            <a:avLst/>
          </a:prstGeom>
        </p:spPr>
        <p:txBody>
          <a:bodyPr wrap="square">
            <a:spAutoFit/>
          </a:bodyPr>
          <a:lstStyle/>
          <a:p>
            <a:r>
              <a:rPr lang="en-GB" sz="2000" dirty="0" smtClean="0">
                <a:solidFill>
                  <a:srgbClr val="000000"/>
                </a:solidFill>
                <a:latin typeface="system-ui"/>
              </a:rPr>
              <a:t>The Angel</a:t>
            </a:r>
            <a:r>
              <a:rPr lang="en-GB" sz="2000" dirty="0">
                <a:solidFill>
                  <a:srgbClr val="000000"/>
                </a:solidFill>
                <a:latin typeface="system-ui"/>
              </a:rPr>
              <a:t> </a:t>
            </a:r>
            <a:r>
              <a:rPr lang="en-GB" sz="2000" dirty="0" smtClean="0">
                <a:solidFill>
                  <a:srgbClr val="000000"/>
                </a:solidFill>
                <a:latin typeface="system-ui"/>
              </a:rPr>
              <a:t>of the </a:t>
            </a:r>
            <a:r>
              <a:rPr lang="en-GB" dirty="0" smtClean="0">
                <a:solidFill>
                  <a:srgbClr val="000000"/>
                </a:solidFill>
                <a:latin typeface="system-ui"/>
              </a:rPr>
              <a:t>LORD</a:t>
            </a:r>
            <a:r>
              <a:rPr lang="en-GB" sz="2000" dirty="0" smtClean="0">
                <a:solidFill>
                  <a:srgbClr val="000000"/>
                </a:solidFill>
                <a:latin typeface="system-ui"/>
              </a:rPr>
              <a:t> encamps</a:t>
            </a:r>
            <a:r>
              <a:rPr lang="en-GB" sz="2000" dirty="0">
                <a:solidFill>
                  <a:srgbClr val="000000"/>
                </a:solidFill>
                <a:latin typeface="system-ui"/>
              </a:rPr>
              <a:t> around those who fear him, and delivers </a:t>
            </a:r>
            <a:r>
              <a:rPr lang="en-GB" sz="2000" dirty="0" smtClean="0">
                <a:solidFill>
                  <a:srgbClr val="000000"/>
                </a:solidFill>
                <a:latin typeface="system-ui"/>
              </a:rPr>
              <a:t>them. Psalm 34:7</a:t>
            </a:r>
          </a:p>
          <a:p>
            <a:endParaRPr lang="en-GB" sz="2000" dirty="0">
              <a:solidFill>
                <a:srgbClr val="000000"/>
              </a:solidFill>
              <a:latin typeface="system-ui"/>
            </a:endParaRPr>
          </a:p>
          <a:p>
            <a:r>
              <a:rPr lang="en-GB" sz="2000" b="1" dirty="0" smtClean="0">
                <a:solidFill>
                  <a:srgbClr val="000000"/>
                </a:solidFill>
                <a:latin typeface="system-ui"/>
              </a:rPr>
              <a:t>Not military strength or alliances</a:t>
            </a:r>
          </a:p>
          <a:p>
            <a:endParaRPr lang="en-GB" sz="2000" b="1" dirty="0">
              <a:solidFill>
                <a:srgbClr val="000000"/>
              </a:solidFill>
              <a:latin typeface="system-ui"/>
            </a:endParaRPr>
          </a:p>
          <a:p>
            <a:r>
              <a:rPr lang="en-GB" sz="2400" b="1" dirty="0" smtClean="0">
                <a:solidFill>
                  <a:srgbClr val="000000"/>
                </a:solidFill>
                <a:latin typeface="system-ui"/>
              </a:rPr>
              <a:t>Israel has been afflicted for 2000 years but preserved</a:t>
            </a:r>
            <a:endParaRPr lang="en-GB" sz="2400" b="1" dirty="0"/>
          </a:p>
        </p:txBody>
      </p:sp>
    </p:spTree>
    <p:extLst>
      <p:ext uri="{BB962C8B-B14F-4D97-AF65-F5344CB8AC3E}">
        <p14:creationId xmlns:p14="http://schemas.microsoft.com/office/powerpoint/2010/main" val="452959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9856" y="1030040"/>
            <a:ext cx="7633653" cy="5632311"/>
          </a:xfrm>
          <a:prstGeom prst="rect">
            <a:avLst/>
          </a:prstGeom>
        </p:spPr>
        <p:txBody>
          <a:bodyPr wrap="square">
            <a:spAutoFit/>
          </a:bodyPr>
          <a:lstStyle/>
          <a:p>
            <a:pPr lvl="0"/>
            <a:r>
              <a:rPr lang="en-GB" sz="2000" b="1" dirty="0">
                <a:solidFill>
                  <a:prstClr val="black"/>
                </a:solidFill>
                <a:latin typeface="system-ui"/>
              </a:rPr>
              <a:t>Glory within – God’s presence: </a:t>
            </a:r>
            <a:endParaRPr lang="en-GB" sz="2000" b="1" dirty="0" smtClean="0">
              <a:solidFill>
                <a:prstClr val="black"/>
              </a:solidFill>
              <a:latin typeface="system-ui"/>
            </a:endParaRPr>
          </a:p>
          <a:p>
            <a:pPr lvl="0"/>
            <a:r>
              <a:rPr lang="en-GB" sz="2000" b="1" baseline="30000" dirty="0">
                <a:solidFill>
                  <a:srgbClr val="000000"/>
                </a:solidFill>
                <a:latin typeface="system-ui"/>
              </a:rPr>
              <a:t> </a:t>
            </a:r>
            <a:r>
              <a:rPr lang="en-GB" sz="2000" dirty="0">
                <a:solidFill>
                  <a:srgbClr val="000000"/>
                </a:solidFill>
                <a:latin typeface="system-ui"/>
              </a:rPr>
              <a:t>Moses said to him, “If your presence doesn’t go with me, don’t carry us up from here. </a:t>
            </a:r>
            <a:r>
              <a:rPr lang="en-GB" sz="2000" b="1" baseline="30000" dirty="0">
                <a:solidFill>
                  <a:srgbClr val="000000"/>
                </a:solidFill>
                <a:latin typeface="system-ui"/>
              </a:rPr>
              <a:t> </a:t>
            </a:r>
            <a:r>
              <a:rPr lang="en-GB" sz="2000" dirty="0">
                <a:solidFill>
                  <a:srgbClr val="000000"/>
                </a:solidFill>
                <a:latin typeface="system-ui"/>
              </a:rPr>
              <a:t>For how would people know that I have found </a:t>
            </a:r>
            <a:r>
              <a:rPr lang="en-GB" sz="2000" dirty="0" smtClean="0">
                <a:solidFill>
                  <a:srgbClr val="000000"/>
                </a:solidFill>
                <a:latin typeface="system-ui"/>
              </a:rPr>
              <a:t>favour </a:t>
            </a:r>
            <a:r>
              <a:rPr lang="en-GB" sz="2000" dirty="0">
                <a:solidFill>
                  <a:srgbClr val="000000"/>
                </a:solidFill>
                <a:latin typeface="system-ui"/>
              </a:rPr>
              <a:t>in your sight, I and your people? </a:t>
            </a:r>
            <a:r>
              <a:rPr lang="en-GB" sz="2000" b="1" dirty="0">
                <a:solidFill>
                  <a:srgbClr val="000000"/>
                </a:solidFill>
                <a:latin typeface="system-ui"/>
              </a:rPr>
              <a:t>Isn’t it that you go with us</a:t>
            </a:r>
            <a:r>
              <a:rPr lang="en-GB" sz="2000" dirty="0">
                <a:solidFill>
                  <a:srgbClr val="000000"/>
                </a:solidFill>
                <a:latin typeface="system-ui"/>
              </a:rPr>
              <a:t>, so that we are separated, I and your people, from all the people who are on the surface of the earth</a:t>
            </a:r>
            <a:r>
              <a:rPr lang="en-GB" sz="2000" dirty="0" smtClean="0">
                <a:solidFill>
                  <a:srgbClr val="000000"/>
                </a:solidFill>
                <a:latin typeface="system-ui"/>
              </a:rPr>
              <a:t>?”</a:t>
            </a:r>
            <a:r>
              <a:rPr lang="en-GB" sz="2000" dirty="0" smtClean="0">
                <a:solidFill>
                  <a:prstClr val="black"/>
                </a:solidFill>
                <a:latin typeface="system-ui"/>
              </a:rPr>
              <a:t> Exodus 33:15-16</a:t>
            </a:r>
            <a:endParaRPr lang="en-GB" sz="2000" dirty="0" smtClean="0">
              <a:solidFill>
                <a:prstClr val="black"/>
              </a:solidFill>
              <a:latin typeface="system-ui"/>
            </a:endParaRPr>
          </a:p>
          <a:p>
            <a:pPr lvl="0"/>
            <a:endParaRPr lang="en-GB" sz="2000" dirty="0">
              <a:solidFill>
                <a:prstClr val="black"/>
              </a:solidFill>
              <a:latin typeface="system-ui"/>
            </a:endParaRPr>
          </a:p>
          <a:p>
            <a:pPr lvl="0"/>
            <a:r>
              <a:rPr lang="en-GB" sz="2000" dirty="0">
                <a:solidFill>
                  <a:srgbClr val="000000"/>
                </a:solidFill>
                <a:latin typeface="system-ui"/>
              </a:rPr>
              <a:t>Then the cloud covered the Tent of Meeting, and Yahweh’s glory filled the tabernacle</a:t>
            </a:r>
            <a:r>
              <a:rPr lang="en-GB" sz="2000" dirty="0" smtClean="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Moses wasn’t able to enter into the Tent of Meeting, because the cloud stayed on it, and </a:t>
            </a:r>
            <a:r>
              <a:rPr lang="en-GB" sz="2000" b="1" dirty="0">
                <a:solidFill>
                  <a:srgbClr val="000000"/>
                </a:solidFill>
                <a:latin typeface="system-ui"/>
              </a:rPr>
              <a:t>Yahweh’s glory filled the tabernacle</a:t>
            </a:r>
            <a:r>
              <a:rPr lang="en-GB" sz="2000" dirty="0" smtClean="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When the cloud was taken up from over the tabernacle, the children of Israel went onward, throughout all their journeys</a:t>
            </a:r>
            <a:r>
              <a:rPr lang="en-GB" sz="2000" dirty="0" smtClean="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but if the cloud wasn’t taken up, then they didn’t travel until the day that it was taken up</a:t>
            </a:r>
            <a:r>
              <a:rPr lang="en-GB" sz="2000" dirty="0" smtClean="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For</a:t>
            </a:r>
            <a:r>
              <a:rPr lang="en-GB" sz="2000" b="1" dirty="0">
                <a:solidFill>
                  <a:srgbClr val="000000"/>
                </a:solidFill>
                <a:latin typeface="system-ui"/>
              </a:rPr>
              <a:t> the cloud of Yahweh was on the tabernacle by day, and there was fire in the cloud by night</a:t>
            </a:r>
            <a:r>
              <a:rPr lang="en-GB" sz="2000" dirty="0">
                <a:solidFill>
                  <a:srgbClr val="000000"/>
                </a:solidFill>
                <a:latin typeface="system-ui"/>
              </a:rPr>
              <a:t>, in the sight of all the house of Israel, throughout all their journeys</a:t>
            </a:r>
            <a:r>
              <a:rPr lang="en-GB" sz="2000" dirty="0" smtClean="0">
                <a:solidFill>
                  <a:srgbClr val="000000"/>
                </a:solidFill>
                <a:latin typeface="system-ui"/>
              </a:rPr>
              <a:t>. Exodus </a:t>
            </a:r>
            <a:r>
              <a:rPr lang="en-GB" sz="2000" dirty="0" smtClean="0">
                <a:solidFill>
                  <a:prstClr val="black"/>
                </a:solidFill>
                <a:latin typeface="system-ui"/>
              </a:rPr>
              <a:t>40</a:t>
            </a:r>
            <a:r>
              <a:rPr lang="en-GB" sz="2000" dirty="0">
                <a:solidFill>
                  <a:prstClr val="black"/>
                </a:solidFill>
                <a:latin typeface="system-ui"/>
              </a:rPr>
              <a:t>: 34-38</a:t>
            </a:r>
          </a:p>
          <a:p>
            <a:pPr lvl="0"/>
            <a:endParaRPr lang="en-GB" sz="2000" dirty="0">
              <a:solidFill>
                <a:prstClr val="black"/>
              </a:solidFill>
              <a:latin typeface="system-ui"/>
            </a:endParaRPr>
          </a:p>
        </p:txBody>
      </p:sp>
      <p:sp>
        <p:nvSpPr>
          <p:cNvPr id="3" name="Rectangle 2"/>
          <p:cNvSpPr/>
          <p:nvPr/>
        </p:nvSpPr>
        <p:spPr>
          <a:xfrm>
            <a:off x="1380321" y="377767"/>
            <a:ext cx="2268570" cy="461665"/>
          </a:xfrm>
          <a:prstGeom prst="rect">
            <a:avLst/>
          </a:prstGeom>
        </p:spPr>
        <p:txBody>
          <a:bodyPr wrap="none">
            <a:spAutoFit/>
          </a:bodyPr>
          <a:lstStyle/>
          <a:p>
            <a:pPr lvl="0"/>
            <a:r>
              <a:rPr lang="en-GB" sz="2400" b="1" dirty="0">
                <a:solidFill>
                  <a:prstClr val="black"/>
                </a:solidFill>
                <a:latin typeface="system-ui"/>
              </a:rPr>
              <a:t>Fire and Glory</a:t>
            </a:r>
          </a:p>
        </p:txBody>
      </p:sp>
    </p:spTree>
    <p:extLst>
      <p:ext uri="{BB962C8B-B14F-4D97-AF65-F5344CB8AC3E}">
        <p14:creationId xmlns:p14="http://schemas.microsoft.com/office/powerpoint/2010/main" val="415670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3142" y="1576851"/>
            <a:ext cx="7036526" cy="4708981"/>
          </a:xfrm>
          <a:prstGeom prst="rect">
            <a:avLst/>
          </a:prstGeom>
        </p:spPr>
        <p:txBody>
          <a:bodyPr wrap="square">
            <a:spAutoFit/>
          </a:bodyPr>
          <a:lstStyle/>
          <a:p>
            <a:pPr lvl="0"/>
            <a:r>
              <a:rPr lang="en-GB" sz="2000" b="1" dirty="0">
                <a:solidFill>
                  <a:prstClr val="black"/>
                </a:solidFill>
                <a:latin typeface="system-ui"/>
              </a:rPr>
              <a:t>The glory had departed   </a:t>
            </a:r>
            <a:r>
              <a:rPr lang="en-GB" sz="2000" dirty="0">
                <a:solidFill>
                  <a:prstClr val="black"/>
                </a:solidFill>
                <a:latin typeface="system-ui"/>
              </a:rPr>
              <a:t>Ezekiel 9-11</a:t>
            </a:r>
          </a:p>
          <a:p>
            <a:pPr lvl="0"/>
            <a:r>
              <a:rPr lang="en-GB" sz="2000" b="1" dirty="0">
                <a:solidFill>
                  <a:prstClr val="black"/>
                </a:solidFill>
                <a:latin typeface="system-ui"/>
              </a:rPr>
              <a:t>The glory will return	    </a:t>
            </a:r>
            <a:r>
              <a:rPr lang="en-GB" sz="2000" dirty="0">
                <a:solidFill>
                  <a:prstClr val="black"/>
                </a:solidFill>
                <a:latin typeface="system-ui"/>
              </a:rPr>
              <a:t>Ezekiel 43-44</a:t>
            </a:r>
          </a:p>
          <a:p>
            <a:pPr lvl="0"/>
            <a:endParaRPr lang="en-GB" sz="2000" dirty="0">
              <a:solidFill>
                <a:prstClr val="black"/>
              </a:solidFill>
              <a:latin typeface="system-ui"/>
            </a:endParaRPr>
          </a:p>
          <a:p>
            <a:pPr lvl="0"/>
            <a:r>
              <a:rPr lang="en-GB" sz="2000" dirty="0">
                <a:solidFill>
                  <a:prstClr val="black"/>
                </a:solidFill>
                <a:latin typeface="system-ui"/>
              </a:rPr>
              <a:t>It left via the Mount of Olives</a:t>
            </a:r>
          </a:p>
          <a:p>
            <a:pPr marL="342900" lvl="0" indent="-342900">
              <a:buFont typeface="Arial" panose="020B0604020202020204" pitchFamily="34" charset="0"/>
              <a:buChar char="•"/>
            </a:pPr>
            <a:endParaRPr lang="en-GB" sz="2000" dirty="0">
              <a:solidFill>
                <a:prstClr val="black"/>
              </a:solidFill>
              <a:latin typeface="system-ui"/>
            </a:endParaRPr>
          </a:p>
          <a:p>
            <a:pPr marL="342900" lvl="0" indent="-342900">
              <a:buFont typeface="Arial" panose="020B0604020202020204" pitchFamily="34" charset="0"/>
              <a:buChar char="•"/>
            </a:pPr>
            <a:r>
              <a:rPr lang="en-GB" sz="2000" dirty="0">
                <a:solidFill>
                  <a:prstClr val="black"/>
                </a:solidFill>
                <a:latin typeface="system-ui"/>
              </a:rPr>
              <a:t>To Babylon 11:22-23 Ezek. 1, 10: 15, 22</a:t>
            </a:r>
          </a:p>
          <a:p>
            <a:pPr marL="342900" indent="-342900">
              <a:buFont typeface="Arial" panose="020B0604020202020204" pitchFamily="34" charset="0"/>
              <a:buChar char="•"/>
            </a:pPr>
            <a:r>
              <a:rPr lang="en-GB" sz="2000" dirty="0">
                <a:solidFill>
                  <a:prstClr val="black"/>
                </a:solidFill>
                <a:latin typeface="system-ui"/>
              </a:rPr>
              <a:t>In the Person of Jesus John 1: 14; Luke </a:t>
            </a:r>
            <a:r>
              <a:rPr lang="en-GB" sz="2000" dirty="0" smtClean="0">
                <a:solidFill>
                  <a:prstClr val="black"/>
                </a:solidFill>
                <a:latin typeface="system-ui"/>
              </a:rPr>
              <a:t>2:32; Acts </a:t>
            </a:r>
            <a:r>
              <a:rPr lang="en-GB" sz="2000" dirty="0">
                <a:solidFill>
                  <a:prstClr val="black"/>
                </a:solidFill>
                <a:latin typeface="system-ui"/>
              </a:rPr>
              <a:t>1:9-12</a:t>
            </a:r>
          </a:p>
          <a:p>
            <a:pPr marL="342900" lvl="0" indent="-342900">
              <a:buFont typeface="Arial" panose="020B0604020202020204" pitchFamily="34" charset="0"/>
              <a:buChar char="•"/>
            </a:pPr>
            <a:r>
              <a:rPr lang="en-GB" sz="2000" dirty="0">
                <a:solidFill>
                  <a:prstClr val="black"/>
                </a:solidFill>
                <a:latin typeface="system-ui"/>
              </a:rPr>
              <a:t>He will return to that place Zech. 14:3-4; </a:t>
            </a:r>
          </a:p>
          <a:p>
            <a:pPr lvl="0"/>
            <a:endParaRPr lang="en-GB" sz="2000" b="1" dirty="0" smtClean="0">
              <a:solidFill>
                <a:prstClr val="black"/>
              </a:solidFill>
              <a:latin typeface="system-ui"/>
            </a:endParaRPr>
          </a:p>
          <a:p>
            <a:pPr lvl="0"/>
            <a:r>
              <a:rPr lang="en-GB" sz="2000" b="1" dirty="0" smtClean="0">
                <a:solidFill>
                  <a:prstClr val="black"/>
                </a:solidFill>
                <a:latin typeface="system-ui"/>
              </a:rPr>
              <a:t>The </a:t>
            </a:r>
            <a:r>
              <a:rPr lang="en-GB" sz="2000" b="1" dirty="0">
                <a:solidFill>
                  <a:prstClr val="black"/>
                </a:solidFill>
                <a:latin typeface="system-ui"/>
              </a:rPr>
              <a:t>glory is present in His people </a:t>
            </a:r>
          </a:p>
          <a:p>
            <a:pPr lvl="0"/>
            <a:r>
              <a:rPr lang="en-GB" sz="2000" b="1" dirty="0" smtClean="0">
                <a:solidFill>
                  <a:prstClr val="black"/>
                </a:solidFill>
                <a:latin typeface="system-ui"/>
              </a:rPr>
              <a:t> </a:t>
            </a:r>
            <a:r>
              <a:rPr lang="en-GB" sz="2000" dirty="0">
                <a:solidFill>
                  <a:srgbClr val="000000"/>
                </a:solidFill>
                <a:latin typeface="system-ui"/>
              </a:rPr>
              <a:t>The glory which you have given me, I have given to them; that they may be one, even as we are one; </a:t>
            </a:r>
            <a:r>
              <a:rPr lang="en-GB" sz="2000" b="1" baseline="30000" dirty="0">
                <a:solidFill>
                  <a:srgbClr val="000000"/>
                </a:solidFill>
                <a:latin typeface="system-ui"/>
              </a:rPr>
              <a:t> </a:t>
            </a:r>
            <a:r>
              <a:rPr lang="en-GB" sz="2000" dirty="0">
                <a:solidFill>
                  <a:srgbClr val="000000"/>
                </a:solidFill>
                <a:latin typeface="system-ui"/>
              </a:rPr>
              <a:t>I in them, and you in </a:t>
            </a:r>
            <a:r>
              <a:rPr lang="en-GB" sz="2000" dirty="0" smtClean="0">
                <a:solidFill>
                  <a:srgbClr val="000000"/>
                </a:solidFill>
                <a:latin typeface="system-ui"/>
              </a:rPr>
              <a:t>Me</a:t>
            </a:r>
            <a:r>
              <a:rPr lang="en-GB" sz="2000" dirty="0">
                <a:solidFill>
                  <a:srgbClr val="000000"/>
                </a:solidFill>
                <a:latin typeface="system-ui"/>
              </a:rPr>
              <a:t>, that they may be perfected into one; that the world may know that you sent </a:t>
            </a:r>
            <a:r>
              <a:rPr lang="en-GB" sz="2000" dirty="0" smtClean="0">
                <a:solidFill>
                  <a:srgbClr val="000000"/>
                </a:solidFill>
                <a:latin typeface="system-ui"/>
              </a:rPr>
              <a:t>Me </a:t>
            </a:r>
            <a:r>
              <a:rPr lang="en-GB" sz="2000" dirty="0">
                <a:solidFill>
                  <a:srgbClr val="000000"/>
                </a:solidFill>
                <a:latin typeface="system-ui"/>
              </a:rPr>
              <a:t>and loved them, even as you loved </a:t>
            </a:r>
            <a:r>
              <a:rPr lang="en-GB" sz="2000" dirty="0" smtClean="0">
                <a:solidFill>
                  <a:srgbClr val="000000"/>
                </a:solidFill>
                <a:latin typeface="system-ui"/>
              </a:rPr>
              <a:t>Me. </a:t>
            </a:r>
            <a:r>
              <a:rPr lang="en-GB" sz="2000" dirty="0" smtClean="0">
                <a:solidFill>
                  <a:prstClr val="black"/>
                </a:solidFill>
                <a:latin typeface="system-ui"/>
              </a:rPr>
              <a:t>John </a:t>
            </a:r>
            <a:r>
              <a:rPr lang="en-GB" sz="2000" dirty="0">
                <a:solidFill>
                  <a:prstClr val="black"/>
                </a:solidFill>
                <a:latin typeface="system-ui"/>
              </a:rPr>
              <a:t>17:22-23</a:t>
            </a:r>
            <a:endParaRPr lang="en-GB" sz="2000" dirty="0">
              <a:solidFill>
                <a:prstClr val="black"/>
              </a:solidFill>
              <a:latin typeface="system-ui"/>
            </a:endParaRPr>
          </a:p>
        </p:txBody>
      </p:sp>
      <p:sp>
        <p:nvSpPr>
          <p:cNvPr id="3" name="TextBox 2"/>
          <p:cNvSpPr txBox="1"/>
          <p:nvPr/>
        </p:nvSpPr>
        <p:spPr>
          <a:xfrm>
            <a:off x="1053737" y="653143"/>
            <a:ext cx="4360296" cy="461665"/>
          </a:xfrm>
          <a:prstGeom prst="rect">
            <a:avLst/>
          </a:prstGeom>
          <a:noFill/>
        </p:spPr>
        <p:txBody>
          <a:bodyPr wrap="none" rtlCol="0">
            <a:spAutoFit/>
          </a:bodyPr>
          <a:lstStyle/>
          <a:p>
            <a:r>
              <a:rPr lang="en-GB" sz="2400" b="1" dirty="0" smtClean="0">
                <a:latin typeface="system-ui"/>
              </a:rPr>
              <a:t>The Glory is God’s Presence</a:t>
            </a:r>
            <a:endParaRPr lang="en-GB" sz="2400" b="1" dirty="0">
              <a:latin typeface="system-ui"/>
            </a:endParaRPr>
          </a:p>
        </p:txBody>
      </p:sp>
    </p:spTree>
    <p:extLst>
      <p:ext uri="{BB962C8B-B14F-4D97-AF65-F5344CB8AC3E}">
        <p14:creationId xmlns:p14="http://schemas.microsoft.com/office/powerpoint/2010/main" val="920752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8519" y="278768"/>
            <a:ext cx="2356735" cy="461665"/>
          </a:xfrm>
          <a:prstGeom prst="rect">
            <a:avLst/>
          </a:prstGeom>
          <a:noFill/>
        </p:spPr>
        <p:txBody>
          <a:bodyPr wrap="none" rtlCol="0">
            <a:spAutoFit/>
          </a:bodyPr>
          <a:lstStyle/>
          <a:p>
            <a:r>
              <a:rPr lang="en-GB" sz="2400" b="1" dirty="0" smtClean="0">
                <a:solidFill>
                  <a:prstClr val="black"/>
                </a:solidFill>
                <a:latin typeface="system-ui"/>
              </a:rPr>
              <a:t>Leave Babylon</a:t>
            </a:r>
            <a:endParaRPr lang="en-GB" sz="2400" b="1" dirty="0">
              <a:solidFill>
                <a:prstClr val="black"/>
              </a:solidFill>
              <a:latin typeface="system-ui"/>
            </a:endParaRPr>
          </a:p>
        </p:txBody>
      </p:sp>
      <p:sp>
        <p:nvSpPr>
          <p:cNvPr id="3" name="Rectangle 2"/>
          <p:cNvSpPr/>
          <p:nvPr/>
        </p:nvSpPr>
        <p:spPr>
          <a:xfrm>
            <a:off x="243708" y="1081407"/>
            <a:ext cx="6598509" cy="1631216"/>
          </a:xfrm>
          <a:prstGeom prst="rect">
            <a:avLst/>
          </a:prstGeom>
        </p:spPr>
        <p:txBody>
          <a:bodyPr wrap="square">
            <a:spAutoFit/>
          </a:bodyPr>
          <a:lstStyle/>
          <a:p>
            <a:r>
              <a:rPr lang="en-GB" sz="2000" b="1" dirty="0">
                <a:solidFill>
                  <a:srgbClr val="000000"/>
                </a:solidFill>
                <a:latin typeface="system-ui"/>
              </a:rPr>
              <a:t>Up! Up! Flee </a:t>
            </a:r>
            <a:r>
              <a:rPr lang="en-GB" sz="2000" dirty="0">
                <a:solidFill>
                  <a:srgbClr val="000000"/>
                </a:solidFill>
                <a:latin typeface="system-ui"/>
              </a:rPr>
              <a:t>from the land of the north,’ says Yahweh; ‘for I have spread you abroad as the four winds of the sky,’ says Yahweh. ‘</a:t>
            </a:r>
          </a:p>
          <a:p>
            <a:r>
              <a:rPr lang="en-GB" sz="2000" b="1" dirty="0">
                <a:solidFill>
                  <a:srgbClr val="000000"/>
                </a:solidFill>
                <a:latin typeface="system-ui"/>
              </a:rPr>
              <a:t>Up, Zion! Escape</a:t>
            </a:r>
            <a:r>
              <a:rPr lang="en-GB" sz="2000" dirty="0">
                <a:solidFill>
                  <a:srgbClr val="000000"/>
                </a:solidFill>
                <a:latin typeface="system-ui"/>
              </a:rPr>
              <a:t>, you who dwell with the daughter of Babylon.’  Zech. 2:6-7</a:t>
            </a:r>
          </a:p>
        </p:txBody>
      </p:sp>
      <p:sp>
        <p:nvSpPr>
          <p:cNvPr id="5" name="Rectangle 4"/>
          <p:cNvSpPr/>
          <p:nvPr/>
        </p:nvSpPr>
        <p:spPr>
          <a:xfrm>
            <a:off x="309610" y="2930296"/>
            <a:ext cx="7133970" cy="1015663"/>
          </a:xfrm>
          <a:prstGeom prst="rect">
            <a:avLst/>
          </a:prstGeom>
        </p:spPr>
        <p:txBody>
          <a:bodyPr wrap="square">
            <a:spAutoFit/>
          </a:bodyPr>
          <a:lstStyle/>
          <a:p>
            <a:r>
              <a:rPr lang="en-GB" sz="2000" b="1" dirty="0">
                <a:solidFill>
                  <a:srgbClr val="000000"/>
                </a:solidFill>
                <a:latin typeface="system-ui"/>
              </a:rPr>
              <a:t>Leave Babylon!</a:t>
            </a:r>
            <a:r>
              <a:rPr lang="en-GB" sz="2000" b="1" dirty="0">
                <a:solidFill>
                  <a:prstClr val="black"/>
                </a:solidFill>
                <a:latin typeface="system-ui"/>
              </a:rPr>
              <a:t> </a:t>
            </a:r>
            <a:r>
              <a:rPr lang="en-GB" sz="2000" b="1" dirty="0">
                <a:solidFill>
                  <a:srgbClr val="000000"/>
                </a:solidFill>
                <a:latin typeface="system-ui"/>
              </a:rPr>
              <a:t>Flee </a:t>
            </a:r>
            <a:r>
              <a:rPr lang="en-GB" sz="2000" dirty="0">
                <a:solidFill>
                  <a:srgbClr val="000000"/>
                </a:solidFill>
                <a:latin typeface="system-ui"/>
              </a:rPr>
              <a:t>from the Chaldeans! With a voice of singing announce this,</a:t>
            </a:r>
            <a:r>
              <a:rPr lang="en-GB" sz="2000" dirty="0">
                <a:solidFill>
                  <a:prstClr val="black"/>
                </a:solidFill>
                <a:latin typeface="system-ui"/>
              </a:rPr>
              <a:t> </a:t>
            </a:r>
            <a:r>
              <a:rPr lang="en-GB" sz="2000" dirty="0">
                <a:solidFill>
                  <a:srgbClr val="000000"/>
                </a:solidFill>
                <a:latin typeface="system-ui"/>
              </a:rPr>
              <a:t>tell it even to the end of the earth:</a:t>
            </a:r>
          </a:p>
          <a:p>
            <a:r>
              <a:rPr lang="en-GB" sz="2000" dirty="0">
                <a:solidFill>
                  <a:srgbClr val="000000"/>
                </a:solidFill>
                <a:latin typeface="system-ui"/>
              </a:rPr>
              <a:t>say, “Yahweh has redeemed his servant Jacob!” Isaiah 48:20</a:t>
            </a:r>
            <a:endParaRPr lang="en-GB" sz="2000" dirty="0">
              <a:solidFill>
                <a:prstClr val="black"/>
              </a:solidFill>
              <a:latin typeface="system-ui"/>
            </a:endParaRPr>
          </a:p>
        </p:txBody>
      </p:sp>
      <p:sp>
        <p:nvSpPr>
          <p:cNvPr id="8" name="Rectangle 7"/>
          <p:cNvSpPr/>
          <p:nvPr/>
        </p:nvSpPr>
        <p:spPr>
          <a:xfrm>
            <a:off x="404345" y="4402263"/>
            <a:ext cx="6277233" cy="1015663"/>
          </a:xfrm>
          <a:prstGeom prst="rect">
            <a:avLst/>
          </a:prstGeom>
        </p:spPr>
        <p:txBody>
          <a:bodyPr wrap="square">
            <a:spAutoFit/>
          </a:bodyPr>
          <a:lstStyle/>
          <a:p>
            <a:pPr lvl="0"/>
            <a:r>
              <a:rPr lang="en-GB" sz="2000" b="1" dirty="0">
                <a:solidFill>
                  <a:srgbClr val="000000"/>
                </a:solidFill>
                <a:latin typeface="system-ui"/>
              </a:rPr>
              <a:t>Depart! Depart!</a:t>
            </a:r>
            <a:r>
              <a:rPr lang="en-GB" sz="2000" dirty="0">
                <a:solidFill>
                  <a:srgbClr val="000000"/>
                </a:solidFill>
                <a:latin typeface="system-ui"/>
              </a:rPr>
              <a:t> Go out from there! Touch no unclean thing!</a:t>
            </a:r>
            <a:r>
              <a:rPr lang="en-GB" sz="2000" dirty="0">
                <a:solidFill>
                  <a:prstClr val="black"/>
                </a:solidFill>
                <a:latin typeface="system-ui"/>
              </a:rPr>
              <a:t> </a:t>
            </a:r>
            <a:r>
              <a:rPr lang="en-GB" sz="2000" dirty="0">
                <a:solidFill>
                  <a:srgbClr val="000000"/>
                </a:solidFill>
                <a:latin typeface="system-ui"/>
              </a:rPr>
              <a:t>Go out from </a:t>
            </a:r>
            <a:r>
              <a:rPr lang="en-GB" sz="2000" dirty="0" smtClean="0">
                <a:solidFill>
                  <a:srgbClr val="000000"/>
                </a:solidFill>
                <a:latin typeface="system-ui"/>
              </a:rPr>
              <a:t>among </a:t>
            </a:r>
            <a:r>
              <a:rPr lang="en-GB" sz="2000" dirty="0">
                <a:solidFill>
                  <a:srgbClr val="000000"/>
                </a:solidFill>
                <a:latin typeface="system-ui"/>
              </a:rPr>
              <a:t>her!</a:t>
            </a:r>
            <a:r>
              <a:rPr lang="en-GB" sz="2000" dirty="0">
                <a:solidFill>
                  <a:prstClr val="black"/>
                </a:solidFill>
                <a:latin typeface="system-ui"/>
              </a:rPr>
              <a:t> </a:t>
            </a:r>
            <a:r>
              <a:rPr lang="en-GB" sz="2000" dirty="0">
                <a:solidFill>
                  <a:srgbClr val="000000"/>
                </a:solidFill>
                <a:latin typeface="system-ui"/>
              </a:rPr>
              <a:t>Cleanse yourselves, you who carry Yahweh’s vessels. </a:t>
            </a:r>
            <a:r>
              <a:rPr lang="en-GB" sz="2000" dirty="0" smtClean="0">
                <a:solidFill>
                  <a:srgbClr val="000000"/>
                </a:solidFill>
                <a:latin typeface="system-ui"/>
              </a:rPr>
              <a:t>Isaiah 52:11</a:t>
            </a:r>
            <a:endParaRPr lang="en-GB" sz="2000" dirty="0">
              <a:solidFill>
                <a:prstClr val="black"/>
              </a:solidFill>
              <a:latin typeface="system-ui"/>
            </a:endParaRPr>
          </a:p>
        </p:txBody>
      </p:sp>
    </p:spTree>
    <p:extLst>
      <p:ext uri="{BB962C8B-B14F-4D97-AF65-F5344CB8AC3E}">
        <p14:creationId xmlns:p14="http://schemas.microsoft.com/office/powerpoint/2010/main" val="3111056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029" y="1001528"/>
            <a:ext cx="6318421" cy="1323439"/>
          </a:xfrm>
          <a:prstGeom prst="rect">
            <a:avLst/>
          </a:prstGeom>
        </p:spPr>
        <p:txBody>
          <a:bodyPr wrap="square">
            <a:spAutoFit/>
          </a:bodyPr>
          <a:lstStyle/>
          <a:p>
            <a:r>
              <a:rPr lang="en-GB" sz="2000" dirty="0">
                <a:solidFill>
                  <a:srgbClr val="000000"/>
                </a:solidFill>
                <a:latin typeface="system-ui"/>
              </a:rPr>
              <a:t>Woe is me, that I live in </a:t>
            </a:r>
            <a:r>
              <a:rPr lang="en-GB" sz="2000" dirty="0" err="1" smtClean="0">
                <a:solidFill>
                  <a:srgbClr val="000000"/>
                </a:solidFill>
                <a:latin typeface="system-ui"/>
              </a:rPr>
              <a:t>Meshech</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that </a:t>
            </a:r>
            <a:r>
              <a:rPr lang="en-GB" sz="2000" dirty="0">
                <a:solidFill>
                  <a:srgbClr val="000000"/>
                </a:solidFill>
                <a:latin typeface="system-ui"/>
              </a:rPr>
              <a:t>I dwell among the tents of </a:t>
            </a:r>
            <a:r>
              <a:rPr lang="en-GB" sz="2000" dirty="0" err="1" smtClean="0">
                <a:solidFill>
                  <a:srgbClr val="000000"/>
                </a:solidFill>
                <a:latin typeface="system-ui"/>
              </a:rPr>
              <a:t>Kedar</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My </a:t>
            </a:r>
            <a:r>
              <a:rPr lang="en-GB" sz="2000" dirty="0">
                <a:solidFill>
                  <a:srgbClr val="000000"/>
                </a:solidFill>
                <a:latin typeface="system-ui"/>
              </a:rPr>
              <a:t>soul has had her dwelling too </a:t>
            </a:r>
            <a:r>
              <a:rPr lang="en-GB" sz="2000" dirty="0" smtClean="0">
                <a:solidFill>
                  <a:srgbClr val="000000"/>
                </a:solidFill>
                <a:latin typeface="system-ui"/>
              </a:rPr>
              <a:t>long with </a:t>
            </a:r>
            <a:r>
              <a:rPr lang="en-GB" sz="2000" dirty="0">
                <a:solidFill>
                  <a:srgbClr val="000000"/>
                </a:solidFill>
                <a:latin typeface="system-ui"/>
              </a:rPr>
              <a:t>him who hates peace</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I am for </a:t>
            </a:r>
            <a:r>
              <a:rPr lang="en-GB" sz="2000" dirty="0" smtClean="0">
                <a:solidFill>
                  <a:srgbClr val="000000"/>
                </a:solidFill>
                <a:latin typeface="system-ui"/>
              </a:rPr>
              <a:t>peace, but </a:t>
            </a:r>
            <a:r>
              <a:rPr lang="en-GB" sz="2000" dirty="0">
                <a:solidFill>
                  <a:srgbClr val="000000"/>
                </a:solidFill>
                <a:latin typeface="system-ui"/>
              </a:rPr>
              <a:t>when I speak, they are for war</a:t>
            </a:r>
            <a:r>
              <a:rPr lang="en-GB" sz="2000" dirty="0" smtClean="0">
                <a:solidFill>
                  <a:srgbClr val="000000"/>
                </a:solidFill>
                <a:latin typeface="system-ui"/>
              </a:rPr>
              <a:t>. Psalm 120: 5-7</a:t>
            </a:r>
            <a:endParaRPr lang="en-GB" sz="2000" dirty="0">
              <a:latin typeface="system-ui"/>
            </a:endParaRPr>
          </a:p>
        </p:txBody>
      </p:sp>
      <p:sp>
        <p:nvSpPr>
          <p:cNvPr id="3" name="Rectangle 2"/>
          <p:cNvSpPr/>
          <p:nvPr/>
        </p:nvSpPr>
        <p:spPr>
          <a:xfrm>
            <a:off x="370703" y="2424144"/>
            <a:ext cx="6582032" cy="4062651"/>
          </a:xfrm>
          <a:prstGeom prst="rect">
            <a:avLst/>
          </a:prstGeom>
        </p:spPr>
        <p:txBody>
          <a:bodyPr wrap="square">
            <a:spAutoFit/>
          </a:bodyPr>
          <a:lstStyle/>
          <a:p>
            <a:r>
              <a:rPr lang="en-GB" dirty="0">
                <a:solidFill>
                  <a:srgbClr val="000000"/>
                </a:solidFill>
                <a:latin typeface="system-ui"/>
              </a:rPr>
              <a:t/>
            </a:r>
            <a:br>
              <a:rPr lang="en-GB" dirty="0">
                <a:solidFill>
                  <a:srgbClr val="000000"/>
                </a:solidFill>
                <a:latin typeface="system-ui"/>
              </a:rPr>
            </a:br>
            <a:r>
              <a:rPr lang="en-GB" sz="2000" dirty="0">
                <a:solidFill>
                  <a:srgbClr val="000000"/>
                </a:solidFill>
                <a:latin typeface="system-ui"/>
              </a:rPr>
              <a:t>By the rivers of </a:t>
            </a:r>
            <a:r>
              <a:rPr lang="en-GB" sz="2000" b="1" dirty="0">
                <a:solidFill>
                  <a:srgbClr val="000000"/>
                </a:solidFill>
                <a:latin typeface="system-ui"/>
              </a:rPr>
              <a:t>Babylon</a:t>
            </a:r>
            <a:r>
              <a:rPr lang="en-GB" sz="2000" dirty="0">
                <a:solidFill>
                  <a:srgbClr val="000000"/>
                </a:solidFill>
                <a:latin typeface="system-ui"/>
              </a:rPr>
              <a:t>, there we sat </a:t>
            </a:r>
            <a:r>
              <a:rPr lang="en-GB" sz="2000" dirty="0" smtClean="0">
                <a:solidFill>
                  <a:srgbClr val="000000"/>
                </a:solidFill>
                <a:latin typeface="system-ui"/>
              </a:rPr>
              <a:t>down. Yes</a:t>
            </a:r>
            <a:r>
              <a:rPr lang="en-GB" sz="2000" dirty="0">
                <a:solidFill>
                  <a:srgbClr val="000000"/>
                </a:solidFill>
                <a:latin typeface="system-ui"/>
              </a:rPr>
              <a:t>, we wept, when we remembered </a:t>
            </a:r>
            <a:r>
              <a:rPr lang="en-GB" sz="2000" b="1" dirty="0" smtClean="0">
                <a:solidFill>
                  <a:srgbClr val="000000"/>
                </a:solidFill>
                <a:latin typeface="system-ui"/>
              </a:rPr>
              <a:t>Zion</a:t>
            </a:r>
            <a:r>
              <a:rPr lang="en-GB" sz="2000" dirty="0" smtClean="0">
                <a:solidFill>
                  <a:srgbClr val="000000"/>
                </a:solidFill>
                <a:latin typeface="system-ui"/>
              </a:rPr>
              <a:t>. On </a:t>
            </a:r>
            <a:r>
              <a:rPr lang="en-GB" sz="2000" dirty="0">
                <a:solidFill>
                  <a:srgbClr val="000000"/>
                </a:solidFill>
                <a:latin typeface="system-ui"/>
              </a:rPr>
              <a:t>the willows in that </a:t>
            </a:r>
            <a:r>
              <a:rPr lang="en-GB" sz="2000" dirty="0" smtClean="0">
                <a:solidFill>
                  <a:srgbClr val="000000"/>
                </a:solidFill>
                <a:latin typeface="system-ui"/>
              </a:rPr>
              <a:t>land,</a:t>
            </a:r>
            <a:r>
              <a:rPr lang="en-GB" sz="2000" dirty="0" smtClean="0">
                <a:latin typeface="system-ui"/>
              </a:rPr>
              <a:t> </a:t>
            </a:r>
            <a:r>
              <a:rPr lang="en-GB" sz="2000" dirty="0" smtClean="0">
                <a:solidFill>
                  <a:srgbClr val="000000"/>
                </a:solidFill>
                <a:latin typeface="system-ui"/>
              </a:rPr>
              <a:t>we </a:t>
            </a:r>
            <a:r>
              <a:rPr lang="en-GB" sz="2000" dirty="0">
                <a:solidFill>
                  <a:srgbClr val="000000"/>
                </a:solidFill>
                <a:latin typeface="system-ui"/>
              </a:rPr>
              <a:t>hung up our harps.</a:t>
            </a:r>
            <a:r>
              <a:rPr lang="en-GB" sz="2000" dirty="0">
                <a:latin typeface="system-ui"/>
              </a:rPr>
              <a:t/>
            </a:r>
            <a:br>
              <a:rPr lang="en-GB" sz="2000" dirty="0">
                <a:latin typeface="system-ui"/>
              </a:rPr>
            </a:br>
            <a:r>
              <a:rPr lang="en-GB" sz="2000" dirty="0" smtClean="0">
                <a:solidFill>
                  <a:srgbClr val="000000"/>
                </a:solidFill>
                <a:latin typeface="system-ui"/>
              </a:rPr>
              <a:t>For </a:t>
            </a:r>
            <a:r>
              <a:rPr lang="en-GB" sz="2000" dirty="0">
                <a:solidFill>
                  <a:srgbClr val="000000"/>
                </a:solidFill>
                <a:latin typeface="system-ui"/>
              </a:rPr>
              <a:t>there, those who led us captive asked us for songs.</a:t>
            </a:r>
            <a:r>
              <a:rPr lang="en-GB" sz="2000" dirty="0">
                <a:latin typeface="system-ui"/>
              </a:rPr>
              <a:t/>
            </a:r>
            <a:br>
              <a:rPr lang="en-GB" sz="2000" dirty="0">
                <a:latin typeface="system-ui"/>
              </a:rPr>
            </a:br>
            <a:r>
              <a:rPr lang="en-GB" sz="2000" dirty="0" smtClean="0">
                <a:solidFill>
                  <a:srgbClr val="000000"/>
                </a:solidFill>
                <a:latin typeface="system-ui"/>
              </a:rPr>
              <a:t>Those </a:t>
            </a:r>
            <a:r>
              <a:rPr lang="en-GB" sz="2000" dirty="0">
                <a:solidFill>
                  <a:srgbClr val="000000"/>
                </a:solidFill>
                <a:latin typeface="system-ui"/>
              </a:rPr>
              <a:t>who tormented us demanded songs of joy:</a:t>
            </a:r>
            <a:r>
              <a:rPr lang="en-GB" sz="2000" dirty="0">
                <a:latin typeface="system-ui"/>
              </a:rPr>
              <a:t/>
            </a:r>
            <a:br>
              <a:rPr lang="en-GB" sz="2000" dirty="0">
                <a:latin typeface="system-ui"/>
              </a:rPr>
            </a:br>
            <a:r>
              <a:rPr lang="en-GB" sz="2000" dirty="0" smtClean="0">
                <a:solidFill>
                  <a:srgbClr val="000000"/>
                </a:solidFill>
                <a:latin typeface="system-ui"/>
              </a:rPr>
              <a:t>“</a:t>
            </a:r>
            <a:r>
              <a:rPr lang="en-GB" sz="2000" dirty="0">
                <a:solidFill>
                  <a:srgbClr val="000000"/>
                </a:solidFill>
                <a:latin typeface="system-ui"/>
              </a:rPr>
              <a:t>Sing us one of the songs of Zion!”</a:t>
            </a:r>
            <a:r>
              <a:rPr lang="en-GB" sz="2000" dirty="0">
                <a:latin typeface="system-ui"/>
              </a:rPr>
              <a:t/>
            </a:r>
            <a:br>
              <a:rPr lang="en-GB" sz="2000" dirty="0">
                <a:latin typeface="system-ui"/>
              </a:rPr>
            </a:br>
            <a:r>
              <a:rPr lang="en-GB" sz="2000" b="1" dirty="0" smtClean="0">
                <a:solidFill>
                  <a:srgbClr val="000000"/>
                </a:solidFill>
                <a:latin typeface="system-ui"/>
              </a:rPr>
              <a:t>How </a:t>
            </a:r>
            <a:r>
              <a:rPr lang="en-GB" sz="2000" b="1" dirty="0">
                <a:solidFill>
                  <a:srgbClr val="000000"/>
                </a:solidFill>
                <a:latin typeface="system-ui"/>
              </a:rPr>
              <a:t>can we sing Yahweh’s song in a foreign land?</a:t>
            </a:r>
            <a:r>
              <a:rPr lang="en-GB" sz="2000" b="1" dirty="0">
                <a:latin typeface="system-ui"/>
              </a:rPr>
              <a:t/>
            </a:r>
            <a:br>
              <a:rPr lang="en-GB" sz="2000" b="1" dirty="0">
                <a:latin typeface="system-ui"/>
              </a:rPr>
            </a:br>
            <a:r>
              <a:rPr lang="en-GB" sz="2000" b="1" dirty="0" smtClean="0">
                <a:solidFill>
                  <a:srgbClr val="000000"/>
                </a:solidFill>
                <a:latin typeface="system-ui"/>
              </a:rPr>
              <a:t>If </a:t>
            </a:r>
            <a:r>
              <a:rPr lang="en-GB" sz="2000" b="1" dirty="0">
                <a:solidFill>
                  <a:srgbClr val="000000"/>
                </a:solidFill>
                <a:latin typeface="system-ui"/>
              </a:rPr>
              <a:t>I forget you, </a:t>
            </a:r>
            <a:r>
              <a:rPr lang="en-GB" sz="2000" b="1" dirty="0" smtClean="0">
                <a:solidFill>
                  <a:srgbClr val="000000"/>
                </a:solidFill>
                <a:latin typeface="system-ui"/>
              </a:rPr>
              <a:t>Jerusalem,</a:t>
            </a:r>
            <a:r>
              <a:rPr lang="en-GB" sz="2000" b="1" dirty="0" smtClean="0">
                <a:latin typeface="system-ui"/>
              </a:rPr>
              <a:t> </a:t>
            </a:r>
            <a:r>
              <a:rPr lang="en-GB" sz="2000" b="1" dirty="0" smtClean="0">
                <a:solidFill>
                  <a:srgbClr val="000000"/>
                </a:solidFill>
                <a:latin typeface="system-ui"/>
              </a:rPr>
              <a:t>let </a:t>
            </a:r>
            <a:r>
              <a:rPr lang="en-GB" sz="2000" b="1" dirty="0">
                <a:solidFill>
                  <a:srgbClr val="000000"/>
                </a:solidFill>
                <a:latin typeface="system-ui"/>
              </a:rPr>
              <a:t>my right hand forget its skill</a:t>
            </a:r>
            <a:r>
              <a:rPr lang="en-GB" sz="2000" dirty="0">
                <a:solidFill>
                  <a:srgbClr val="000000"/>
                </a:solidFill>
                <a:latin typeface="system-ui"/>
              </a:rPr>
              <a:t>.</a:t>
            </a:r>
            <a:r>
              <a:rPr lang="en-GB" sz="2000" dirty="0">
                <a:latin typeface="system-ui"/>
              </a:rPr>
              <a:t/>
            </a:r>
            <a:br>
              <a:rPr lang="en-GB" sz="2000" dirty="0">
                <a:latin typeface="system-ui"/>
              </a:rPr>
            </a:br>
            <a:r>
              <a:rPr lang="en-GB" sz="2000" dirty="0" smtClean="0">
                <a:solidFill>
                  <a:srgbClr val="000000"/>
                </a:solidFill>
                <a:latin typeface="system-ui"/>
              </a:rPr>
              <a:t>Let </a:t>
            </a:r>
            <a:r>
              <a:rPr lang="en-GB" sz="2000" dirty="0">
                <a:solidFill>
                  <a:srgbClr val="000000"/>
                </a:solidFill>
                <a:latin typeface="system-ui"/>
              </a:rPr>
              <a:t>my tongue stick to the roof of my mouth if I don’t remember </a:t>
            </a:r>
            <a:r>
              <a:rPr lang="en-GB" sz="2000" dirty="0" smtClean="0">
                <a:solidFill>
                  <a:srgbClr val="000000"/>
                </a:solidFill>
                <a:latin typeface="system-ui"/>
              </a:rPr>
              <a:t>you,</a:t>
            </a:r>
            <a:r>
              <a:rPr lang="en-GB" sz="2000" dirty="0" smtClean="0">
                <a:latin typeface="system-ui"/>
              </a:rPr>
              <a:t> </a:t>
            </a:r>
            <a:r>
              <a:rPr lang="en-GB" sz="2000" dirty="0" smtClean="0">
                <a:solidFill>
                  <a:srgbClr val="000000"/>
                </a:solidFill>
                <a:latin typeface="system-ui"/>
              </a:rPr>
              <a:t>if </a:t>
            </a:r>
            <a:r>
              <a:rPr lang="en-GB" sz="2000" dirty="0">
                <a:solidFill>
                  <a:srgbClr val="000000"/>
                </a:solidFill>
                <a:latin typeface="system-ui"/>
              </a:rPr>
              <a:t>I don’t prefer </a:t>
            </a:r>
            <a:r>
              <a:rPr lang="en-GB" sz="2000" b="1" dirty="0">
                <a:solidFill>
                  <a:srgbClr val="000000"/>
                </a:solidFill>
                <a:latin typeface="system-ui"/>
              </a:rPr>
              <a:t>Jerusalem</a:t>
            </a:r>
            <a:r>
              <a:rPr lang="en-GB" sz="2000" dirty="0">
                <a:solidFill>
                  <a:srgbClr val="000000"/>
                </a:solidFill>
                <a:latin typeface="system-ui"/>
              </a:rPr>
              <a:t> above my chief joy</a:t>
            </a:r>
            <a:r>
              <a:rPr lang="en-GB" sz="2000" dirty="0" smtClean="0">
                <a:solidFill>
                  <a:srgbClr val="000000"/>
                </a:solidFill>
                <a:latin typeface="system-ui"/>
              </a:rPr>
              <a:t>. Psalm 137:1-6</a:t>
            </a:r>
            <a:endParaRPr lang="en-GB" sz="2000" dirty="0">
              <a:latin typeface="system-ui"/>
            </a:endParaRPr>
          </a:p>
        </p:txBody>
      </p:sp>
      <p:sp>
        <p:nvSpPr>
          <p:cNvPr id="4" name="TextBox 3"/>
          <p:cNvSpPr txBox="1"/>
          <p:nvPr/>
        </p:nvSpPr>
        <p:spPr>
          <a:xfrm>
            <a:off x="1429382" y="259442"/>
            <a:ext cx="2636108" cy="461665"/>
          </a:xfrm>
          <a:prstGeom prst="rect">
            <a:avLst/>
          </a:prstGeom>
          <a:noFill/>
        </p:spPr>
        <p:txBody>
          <a:bodyPr wrap="square" rtlCol="0">
            <a:spAutoFit/>
          </a:bodyPr>
          <a:lstStyle/>
          <a:p>
            <a:r>
              <a:rPr lang="en-GB" sz="2400" b="1" dirty="0" smtClean="0">
                <a:latin typeface="system-ui"/>
              </a:rPr>
              <a:t>Longing for Zion</a:t>
            </a:r>
            <a:endParaRPr lang="en-GB" sz="2400" b="1" dirty="0">
              <a:latin typeface="system-ui"/>
            </a:endParaRPr>
          </a:p>
        </p:txBody>
      </p:sp>
    </p:spTree>
    <p:extLst>
      <p:ext uri="{BB962C8B-B14F-4D97-AF65-F5344CB8AC3E}">
        <p14:creationId xmlns:p14="http://schemas.microsoft.com/office/powerpoint/2010/main" val="9750849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2640</TotalTime>
  <Words>2797</Words>
  <Application>Microsoft Office PowerPoint</Application>
  <PresentationFormat>Widescreen</PresentationFormat>
  <Paragraphs>304</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Calibri Light</vt:lpstr>
      <vt:lpstr>Courier New</vt:lpstr>
      <vt:lpstr>system-ui</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77</cp:revision>
  <dcterms:created xsi:type="dcterms:W3CDTF">2021-03-17T21:11:25Z</dcterms:created>
  <dcterms:modified xsi:type="dcterms:W3CDTF">2021-03-22T19:07:12Z</dcterms:modified>
</cp:coreProperties>
</file>