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8" r:id="rId2"/>
    <p:sldId id="261" r:id="rId3"/>
    <p:sldId id="272" r:id="rId4"/>
    <p:sldId id="273" r:id="rId5"/>
    <p:sldId id="274" r:id="rId6"/>
    <p:sldId id="271" r:id="rId7"/>
    <p:sldId id="283" r:id="rId8"/>
    <p:sldId id="284" r:id="rId9"/>
    <p:sldId id="276" r:id="rId10"/>
    <p:sldId id="277" r:id="rId11"/>
    <p:sldId id="275" r:id="rId12"/>
    <p:sldId id="278" r:id="rId13"/>
    <p:sldId id="266" r:id="rId14"/>
    <p:sldId id="280" r:id="rId15"/>
    <p:sldId id="268" r:id="rId16"/>
    <p:sldId id="279" r:id="rId17"/>
    <p:sldId id="269" r:id="rId18"/>
    <p:sldId id="270" r:id="rId19"/>
    <p:sldId id="281" r:id="rId20"/>
    <p:sldId id="286" r:id="rId21"/>
    <p:sldId id="287" r:id="rId22"/>
    <p:sldId id="288" r:id="rId23"/>
    <p:sldId id="289" r:id="rId24"/>
    <p:sldId id="290" r:id="rId25"/>
    <p:sldId id="291" r:id="rId26"/>
    <p:sldId id="296" r:id="rId27"/>
    <p:sldId id="293" r:id="rId28"/>
    <p:sldId id="292" r:id="rId29"/>
    <p:sldId id="294" r:id="rId30"/>
    <p:sldId id="29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CA04976-2E23-46C9-9822-65B7FBF16D41}" type="datetimeFigureOut">
              <a:rPr lang="en-GB" smtClean="0"/>
              <a:t>17/08/2020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2978F1-74D1-45E1-8694-66A37381E655}" type="slidenum">
              <a:rPr lang="en-GB" smtClean="0"/>
              <a:t>‹#›</a:t>
            </a:fld>
            <a:endParaRPr lang="en-GB"/>
          </a:p>
        </p:txBody>
      </p:sp>
    </p:spTree>
    <p:extLst>
      <p:ext uri="{BB962C8B-B14F-4D97-AF65-F5344CB8AC3E}">
        <p14:creationId xmlns:p14="http://schemas.microsoft.com/office/powerpoint/2010/main" val="2466883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CA04976-2E23-46C9-9822-65B7FBF16D41}" type="datetimeFigureOut">
              <a:rPr lang="en-GB" smtClean="0"/>
              <a:t>17/08/2020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2978F1-74D1-45E1-8694-66A37381E655}" type="slidenum">
              <a:rPr lang="en-GB" smtClean="0"/>
              <a:t>‹#›</a:t>
            </a:fld>
            <a:endParaRPr lang="en-GB"/>
          </a:p>
        </p:txBody>
      </p:sp>
    </p:spTree>
    <p:extLst>
      <p:ext uri="{BB962C8B-B14F-4D97-AF65-F5344CB8AC3E}">
        <p14:creationId xmlns:p14="http://schemas.microsoft.com/office/powerpoint/2010/main" val="3175273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CA04976-2E23-46C9-9822-65B7FBF16D41}" type="datetimeFigureOut">
              <a:rPr lang="en-GB" smtClean="0"/>
              <a:t>17/08/2020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2978F1-74D1-45E1-8694-66A37381E655}" type="slidenum">
              <a:rPr lang="en-GB" smtClean="0"/>
              <a:t>‹#›</a:t>
            </a:fld>
            <a:endParaRPr lang="en-GB"/>
          </a:p>
        </p:txBody>
      </p:sp>
    </p:spTree>
    <p:extLst>
      <p:ext uri="{BB962C8B-B14F-4D97-AF65-F5344CB8AC3E}">
        <p14:creationId xmlns:p14="http://schemas.microsoft.com/office/powerpoint/2010/main" val="3222458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CA04976-2E23-46C9-9822-65B7FBF16D41}" type="datetimeFigureOut">
              <a:rPr lang="en-GB" smtClean="0"/>
              <a:t>17/08/2020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2978F1-74D1-45E1-8694-66A37381E655}" type="slidenum">
              <a:rPr lang="en-GB" smtClean="0"/>
              <a:t>‹#›</a:t>
            </a:fld>
            <a:endParaRPr lang="en-GB"/>
          </a:p>
        </p:txBody>
      </p:sp>
    </p:spTree>
    <p:extLst>
      <p:ext uri="{BB962C8B-B14F-4D97-AF65-F5344CB8AC3E}">
        <p14:creationId xmlns:p14="http://schemas.microsoft.com/office/powerpoint/2010/main" val="103795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A04976-2E23-46C9-9822-65B7FBF16D41}" type="datetimeFigureOut">
              <a:rPr lang="en-GB" smtClean="0"/>
              <a:t>17/08/2020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2978F1-74D1-45E1-8694-66A37381E655}" type="slidenum">
              <a:rPr lang="en-GB" smtClean="0"/>
              <a:t>‹#›</a:t>
            </a:fld>
            <a:endParaRPr lang="en-GB"/>
          </a:p>
        </p:txBody>
      </p:sp>
    </p:spTree>
    <p:extLst>
      <p:ext uri="{BB962C8B-B14F-4D97-AF65-F5344CB8AC3E}">
        <p14:creationId xmlns:p14="http://schemas.microsoft.com/office/powerpoint/2010/main" val="1333581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CA04976-2E23-46C9-9822-65B7FBF16D41}" type="datetimeFigureOut">
              <a:rPr lang="en-GB" smtClean="0"/>
              <a:t>17/08/2020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2978F1-74D1-45E1-8694-66A37381E655}" type="slidenum">
              <a:rPr lang="en-GB" smtClean="0"/>
              <a:t>‹#›</a:t>
            </a:fld>
            <a:endParaRPr lang="en-GB"/>
          </a:p>
        </p:txBody>
      </p:sp>
    </p:spTree>
    <p:extLst>
      <p:ext uri="{BB962C8B-B14F-4D97-AF65-F5344CB8AC3E}">
        <p14:creationId xmlns:p14="http://schemas.microsoft.com/office/powerpoint/2010/main" val="3503864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CA04976-2E23-46C9-9822-65B7FBF16D41}" type="datetimeFigureOut">
              <a:rPr lang="en-GB" smtClean="0"/>
              <a:t>17/08/2020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32978F1-74D1-45E1-8694-66A37381E655}" type="slidenum">
              <a:rPr lang="en-GB" smtClean="0"/>
              <a:t>‹#›</a:t>
            </a:fld>
            <a:endParaRPr lang="en-GB"/>
          </a:p>
        </p:txBody>
      </p:sp>
    </p:spTree>
    <p:extLst>
      <p:ext uri="{BB962C8B-B14F-4D97-AF65-F5344CB8AC3E}">
        <p14:creationId xmlns:p14="http://schemas.microsoft.com/office/powerpoint/2010/main" val="292109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CA04976-2E23-46C9-9822-65B7FBF16D41}" type="datetimeFigureOut">
              <a:rPr lang="en-GB" smtClean="0"/>
              <a:t>17/08/2020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32978F1-74D1-45E1-8694-66A37381E655}" type="slidenum">
              <a:rPr lang="en-GB" smtClean="0"/>
              <a:t>‹#›</a:t>
            </a:fld>
            <a:endParaRPr lang="en-GB"/>
          </a:p>
        </p:txBody>
      </p:sp>
    </p:spTree>
    <p:extLst>
      <p:ext uri="{BB962C8B-B14F-4D97-AF65-F5344CB8AC3E}">
        <p14:creationId xmlns:p14="http://schemas.microsoft.com/office/powerpoint/2010/main" val="2475246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A04976-2E23-46C9-9822-65B7FBF16D41}" type="datetimeFigureOut">
              <a:rPr lang="en-GB" smtClean="0"/>
              <a:t>17/08/2020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32978F1-74D1-45E1-8694-66A37381E655}" type="slidenum">
              <a:rPr lang="en-GB" smtClean="0"/>
              <a:t>‹#›</a:t>
            </a:fld>
            <a:endParaRPr lang="en-GB"/>
          </a:p>
        </p:txBody>
      </p:sp>
    </p:spTree>
    <p:extLst>
      <p:ext uri="{BB962C8B-B14F-4D97-AF65-F5344CB8AC3E}">
        <p14:creationId xmlns:p14="http://schemas.microsoft.com/office/powerpoint/2010/main" val="2892241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A04976-2E23-46C9-9822-65B7FBF16D41}" type="datetimeFigureOut">
              <a:rPr lang="en-GB" smtClean="0"/>
              <a:t>17/08/2020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2978F1-74D1-45E1-8694-66A37381E655}" type="slidenum">
              <a:rPr lang="en-GB" smtClean="0"/>
              <a:t>‹#›</a:t>
            </a:fld>
            <a:endParaRPr lang="en-GB"/>
          </a:p>
        </p:txBody>
      </p:sp>
    </p:spTree>
    <p:extLst>
      <p:ext uri="{BB962C8B-B14F-4D97-AF65-F5344CB8AC3E}">
        <p14:creationId xmlns:p14="http://schemas.microsoft.com/office/powerpoint/2010/main" val="3052464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A04976-2E23-46C9-9822-65B7FBF16D41}" type="datetimeFigureOut">
              <a:rPr lang="en-GB" smtClean="0"/>
              <a:t>17/08/2020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2978F1-74D1-45E1-8694-66A37381E655}" type="slidenum">
              <a:rPr lang="en-GB" smtClean="0"/>
              <a:t>‹#›</a:t>
            </a:fld>
            <a:endParaRPr lang="en-GB"/>
          </a:p>
        </p:txBody>
      </p:sp>
    </p:spTree>
    <p:extLst>
      <p:ext uri="{BB962C8B-B14F-4D97-AF65-F5344CB8AC3E}">
        <p14:creationId xmlns:p14="http://schemas.microsoft.com/office/powerpoint/2010/main" val="4032888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A04976-2E23-46C9-9822-65B7FBF16D41}" type="datetimeFigureOut">
              <a:rPr lang="en-GB" smtClean="0"/>
              <a:t>17/08/2020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2978F1-74D1-45E1-8694-66A37381E655}" type="slidenum">
              <a:rPr lang="en-GB" smtClean="0"/>
              <a:t>‹#›</a:t>
            </a:fld>
            <a:endParaRPr lang="en-GB"/>
          </a:p>
        </p:txBody>
      </p:sp>
    </p:spTree>
    <p:extLst>
      <p:ext uri="{BB962C8B-B14F-4D97-AF65-F5344CB8AC3E}">
        <p14:creationId xmlns:p14="http://schemas.microsoft.com/office/powerpoint/2010/main" val="2249279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www.biblegateway.com/passage/?search=1%20Chronicles%2021:25-27&amp;version=WEB#fen-WEB-10960a"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05480" y="1576580"/>
            <a:ext cx="4317977" cy="646331"/>
          </a:xfrm>
          <a:prstGeom prst="rect">
            <a:avLst/>
          </a:prstGeom>
        </p:spPr>
        <p:txBody>
          <a:bodyPr wrap="none">
            <a:spAutoFit/>
          </a:bodyPr>
          <a:lstStyle/>
          <a:p>
            <a:pPr lvl="0"/>
            <a:r>
              <a:rPr lang="en-GB" sz="3600" b="1" dirty="0">
                <a:solidFill>
                  <a:prstClr val="black"/>
                </a:solidFill>
              </a:rPr>
              <a:t>Considering the Cross</a:t>
            </a:r>
          </a:p>
        </p:txBody>
      </p:sp>
      <p:sp>
        <p:nvSpPr>
          <p:cNvPr id="3" name="Rectangle 2"/>
          <p:cNvSpPr/>
          <p:nvPr/>
        </p:nvSpPr>
        <p:spPr>
          <a:xfrm>
            <a:off x="5193877" y="2764993"/>
            <a:ext cx="1741182" cy="523220"/>
          </a:xfrm>
          <a:prstGeom prst="rect">
            <a:avLst/>
          </a:prstGeom>
        </p:spPr>
        <p:txBody>
          <a:bodyPr wrap="none">
            <a:spAutoFit/>
          </a:bodyPr>
          <a:lstStyle/>
          <a:p>
            <a:pPr lvl="0"/>
            <a:r>
              <a:rPr lang="en-GB" sz="2800" b="1" dirty="0">
                <a:solidFill>
                  <a:prstClr val="black"/>
                </a:solidFill>
              </a:rPr>
              <a:t>Session </a:t>
            </a:r>
            <a:r>
              <a:rPr lang="en-GB" sz="2800" b="1" dirty="0" smtClean="0">
                <a:solidFill>
                  <a:prstClr val="black"/>
                </a:solidFill>
              </a:rPr>
              <a:t>10</a:t>
            </a:r>
            <a:endParaRPr lang="en-GB" sz="2800" b="1" dirty="0">
              <a:solidFill>
                <a:prstClr val="black"/>
              </a:solidFill>
            </a:endParaRPr>
          </a:p>
        </p:txBody>
      </p:sp>
      <p:sp>
        <p:nvSpPr>
          <p:cNvPr id="4" name="Rectangle 3"/>
          <p:cNvSpPr/>
          <p:nvPr/>
        </p:nvSpPr>
        <p:spPr>
          <a:xfrm>
            <a:off x="4925863" y="3830296"/>
            <a:ext cx="2583784" cy="584775"/>
          </a:xfrm>
          <a:prstGeom prst="rect">
            <a:avLst/>
          </a:prstGeom>
        </p:spPr>
        <p:txBody>
          <a:bodyPr wrap="none">
            <a:spAutoFit/>
          </a:bodyPr>
          <a:lstStyle/>
          <a:p>
            <a:pPr lvl="0"/>
            <a:r>
              <a:rPr lang="en-GB" sz="3200" b="1" dirty="0" smtClean="0">
                <a:solidFill>
                  <a:prstClr val="black"/>
                </a:solidFill>
              </a:rPr>
              <a:t>Reconciliation</a:t>
            </a:r>
            <a:endParaRPr lang="en-GB" sz="3200" b="1" dirty="0">
              <a:solidFill>
                <a:prstClr val="black"/>
              </a:solidFill>
            </a:endParaRPr>
          </a:p>
        </p:txBody>
      </p:sp>
    </p:spTree>
    <p:extLst>
      <p:ext uri="{BB962C8B-B14F-4D97-AF65-F5344CB8AC3E}">
        <p14:creationId xmlns:p14="http://schemas.microsoft.com/office/powerpoint/2010/main" val="1820674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4585" y="1259901"/>
            <a:ext cx="9031705" cy="2031325"/>
          </a:xfrm>
          <a:prstGeom prst="rect">
            <a:avLst/>
          </a:prstGeom>
        </p:spPr>
        <p:txBody>
          <a:bodyPr wrap="square">
            <a:spAutoFit/>
          </a:bodyPr>
          <a:lstStyle/>
          <a:p>
            <a:r>
              <a:rPr lang="en-GB" dirty="0" smtClean="0">
                <a:solidFill>
                  <a:srgbClr val="000000"/>
                </a:solidFill>
                <a:latin typeface="system-ui"/>
              </a:rPr>
              <a:t>When </a:t>
            </a:r>
            <a:r>
              <a:rPr lang="en-GB" dirty="0">
                <a:solidFill>
                  <a:srgbClr val="000000"/>
                </a:solidFill>
                <a:latin typeface="system-ui"/>
              </a:rPr>
              <a:t>the sun was going down, a deep sleep fell on Abram. Now terror and great darkness fell on him. </a:t>
            </a:r>
            <a:r>
              <a:rPr lang="en-GB" dirty="0" smtClean="0">
                <a:solidFill>
                  <a:srgbClr val="000000"/>
                </a:solidFill>
                <a:latin typeface="system-ui"/>
              </a:rPr>
              <a:t>He </a:t>
            </a:r>
            <a:r>
              <a:rPr lang="en-GB" dirty="0">
                <a:solidFill>
                  <a:srgbClr val="000000"/>
                </a:solidFill>
                <a:latin typeface="system-ui"/>
              </a:rPr>
              <a:t>said to Abram, “Know for sure that </a:t>
            </a:r>
            <a:r>
              <a:rPr lang="en-GB" b="1" dirty="0">
                <a:solidFill>
                  <a:srgbClr val="000000"/>
                </a:solidFill>
                <a:latin typeface="system-ui"/>
              </a:rPr>
              <a:t>your offspring will live as foreigners in a land that is not theirs</a:t>
            </a:r>
            <a:r>
              <a:rPr lang="en-GB" dirty="0">
                <a:solidFill>
                  <a:srgbClr val="000000"/>
                </a:solidFill>
                <a:latin typeface="system-ui"/>
              </a:rPr>
              <a:t>, and will serve them. </a:t>
            </a:r>
            <a:r>
              <a:rPr lang="en-GB" b="1" dirty="0">
                <a:solidFill>
                  <a:srgbClr val="000000"/>
                </a:solidFill>
                <a:latin typeface="system-ui"/>
              </a:rPr>
              <a:t>They will afflict them four hundred years. </a:t>
            </a:r>
            <a:r>
              <a:rPr lang="en-GB" b="1" dirty="0" smtClean="0">
                <a:solidFill>
                  <a:srgbClr val="000000"/>
                </a:solidFill>
                <a:latin typeface="system-ui"/>
              </a:rPr>
              <a:t>I </a:t>
            </a:r>
            <a:r>
              <a:rPr lang="en-GB" b="1" dirty="0">
                <a:solidFill>
                  <a:srgbClr val="000000"/>
                </a:solidFill>
                <a:latin typeface="system-ui"/>
              </a:rPr>
              <a:t>will also judge that nation</a:t>
            </a:r>
            <a:r>
              <a:rPr lang="en-GB" dirty="0">
                <a:solidFill>
                  <a:srgbClr val="000000"/>
                </a:solidFill>
                <a:latin typeface="system-ui"/>
              </a:rPr>
              <a:t>, whom they will serve. Afterward they will come out with great wealth; </a:t>
            </a:r>
            <a:r>
              <a:rPr lang="en-GB" dirty="0" smtClean="0">
                <a:solidFill>
                  <a:srgbClr val="000000"/>
                </a:solidFill>
                <a:latin typeface="system-ui"/>
              </a:rPr>
              <a:t>but </a:t>
            </a:r>
            <a:r>
              <a:rPr lang="en-GB" dirty="0">
                <a:solidFill>
                  <a:srgbClr val="000000"/>
                </a:solidFill>
                <a:latin typeface="system-ui"/>
              </a:rPr>
              <a:t>you will go to your fathers in peace. You will be buried at a good old age. </a:t>
            </a:r>
            <a:r>
              <a:rPr lang="en-GB" b="1" dirty="0" smtClean="0">
                <a:solidFill>
                  <a:srgbClr val="000000"/>
                </a:solidFill>
                <a:latin typeface="system-ui"/>
              </a:rPr>
              <a:t>In </a:t>
            </a:r>
            <a:r>
              <a:rPr lang="en-GB" b="1" dirty="0">
                <a:solidFill>
                  <a:srgbClr val="000000"/>
                </a:solidFill>
                <a:latin typeface="system-ui"/>
              </a:rPr>
              <a:t>the fourth generation they will come here again, for the iniquity of the Amorite is not yet full.</a:t>
            </a:r>
            <a:r>
              <a:rPr lang="en-GB" dirty="0">
                <a:solidFill>
                  <a:srgbClr val="000000"/>
                </a:solidFill>
                <a:latin typeface="system-ui"/>
              </a:rPr>
              <a:t>” </a:t>
            </a:r>
            <a:r>
              <a:rPr lang="en-GB" dirty="0" smtClean="0">
                <a:solidFill>
                  <a:srgbClr val="000000"/>
                </a:solidFill>
                <a:latin typeface="system-ui"/>
              </a:rPr>
              <a:t>Gen. 15: 12-16</a:t>
            </a:r>
            <a:endParaRPr lang="en-GB" dirty="0"/>
          </a:p>
        </p:txBody>
      </p:sp>
      <p:sp>
        <p:nvSpPr>
          <p:cNvPr id="3" name="Rectangle 2"/>
          <p:cNvSpPr/>
          <p:nvPr/>
        </p:nvSpPr>
        <p:spPr>
          <a:xfrm>
            <a:off x="332870" y="3471026"/>
            <a:ext cx="8815137" cy="3139321"/>
          </a:xfrm>
          <a:prstGeom prst="rect">
            <a:avLst/>
          </a:prstGeom>
        </p:spPr>
        <p:txBody>
          <a:bodyPr wrap="square">
            <a:spAutoFit/>
          </a:bodyPr>
          <a:lstStyle/>
          <a:p>
            <a:r>
              <a:rPr lang="en-GB" b="1" dirty="0">
                <a:solidFill>
                  <a:srgbClr val="000000"/>
                </a:solidFill>
                <a:latin typeface="system-ui"/>
              </a:rPr>
              <a:t>The Lord is not slow </a:t>
            </a:r>
            <a:r>
              <a:rPr lang="en-GB" dirty="0">
                <a:solidFill>
                  <a:srgbClr val="000000"/>
                </a:solidFill>
                <a:latin typeface="system-ui"/>
              </a:rPr>
              <a:t>concerning his promise, as some count slowness; </a:t>
            </a:r>
            <a:r>
              <a:rPr lang="en-GB" b="1" dirty="0">
                <a:solidFill>
                  <a:srgbClr val="000000"/>
                </a:solidFill>
                <a:latin typeface="system-ui"/>
              </a:rPr>
              <a:t>but he is patient</a:t>
            </a:r>
            <a:r>
              <a:rPr lang="en-GB" dirty="0">
                <a:solidFill>
                  <a:srgbClr val="000000"/>
                </a:solidFill>
                <a:latin typeface="system-ui"/>
              </a:rPr>
              <a:t> with us, not wishing that anyone should perish, but that all should come to repentance.</a:t>
            </a:r>
            <a:r>
              <a:rPr lang="en-GB" b="1" dirty="0">
                <a:solidFill>
                  <a:srgbClr val="000000"/>
                </a:solidFill>
                <a:latin typeface="system-ui"/>
              </a:rPr>
              <a:t> </a:t>
            </a:r>
            <a:r>
              <a:rPr lang="en-GB" b="1" dirty="0" smtClean="0">
                <a:solidFill>
                  <a:srgbClr val="000000"/>
                </a:solidFill>
                <a:latin typeface="system-ui"/>
              </a:rPr>
              <a:t>But </a:t>
            </a:r>
            <a:r>
              <a:rPr lang="en-GB" b="1" dirty="0">
                <a:solidFill>
                  <a:srgbClr val="000000"/>
                </a:solidFill>
                <a:latin typeface="system-ui"/>
              </a:rPr>
              <a:t>the day of the Lord will come as a thief in the night; in which the heavens will pass away with a great noise, and the elements will be dissolved with fervent heat, and the earth and the works that are in it will be burned up</a:t>
            </a:r>
            <a:r>
              <a:rPr lang="en-GB" dirty="0">
                <a:solidFill>
                  <a:srgbClr val="000000"/>
                </a:solidFill>
                <a:latin typeface="system-ui"/>
              </a:rPr>
              <a:t>. </a:t>
            </a:r>
            <a:r>
              <a:rPr lang="en-GB" dirty="0" smtClean="0">
                <a:solidFill>
                  <a:srgbClr val="000000"/>
                </a:solidFill>
                <a:latin typeface="system-ui"/>
              </a:rPr>
              <a:t>Therefore </a:t>
            </a:r>
            <a:r>
              <a:rPr lang="en-GB" dirty="0">
                <a:solidFill>
                  <a:srgbClr val="000000"/>
                </a:solidFill>
                <a:latin typeface="system-ui"/>
              </a:rPr>
              <a:t>since all these things will be destroyed like this, what kind of people ought you to be in holy living and godliness, </a:t>
            </a:r>
            <a:r>
              <a:rPr lang="en-GB" b="1" dirty="0" smtClean="0">
                <a:solidFill>
                  <a:srgbClr val="000000"/>
                </a:solidFill>
                <a:latin typeface="system-ui"/>
              </a:rPr>
              <a:t>looking </a:t>
            </a:r>
            <a:r>
              <a:rPr lang="en-GB" b="1" dirty="0">
                <a:solidFill>
                  <a:srgbClr val="000000"/>
                </a:solidFill>
                <a:latin typeface="system-ui"/>
              </a:rPr>
              <a:t>for and earnestly desiring the coming of the day of God, which will cause the burning heavens to be dissolved, and the elements will melt with fervent heat</a:t>
            </a:r>
            <a:r>
              <a:rPr lang="en-GB" dirty="0">
                <a:solidFill>
                  <a:srgbClr val="000000"/>
                </a:solidFill>
                <a:latin typeface="system-ui"/>
              </a:rPr>
              <a:t>? </a:t>
            </a:r>
            <a:r>
              <a:rPr lang="en-GB" dirty="0" smtClean="0">
                <a:solidFill>
                  <a:srgbClr val="000000"/>
                </a:solidFill>
                <a:latin typeface="system-ui"/>
              </a:rPr>
              <a:t>But</a:t>
            </a:r>
            <a:r>
              <a:rPr lang="en-GB" dirty="0">
                <a:solidFill>
                  <a:srgbClr val="000000"/>
                </a:solidFill>
                <a:latin typeface="system-ui"/>
              </a:rPr>
              <a:t>, according to his promise, we look for new heavens and a new earth, in which righteousness dwells</a:t>
            </a:r>
            <a:r>
              <a:rPr lang="en-GB" dirty="0" smtClean="0">
                <a:solidFill>
                  <a:srgbClr val="000000"/>
                </a:solidFill>
                <a:latin typeface="system-ui"/>
              </a:rPr>
              <a:t>. 2Peter 3: 9-13</a:t>
            </a:r>
            <a:endParaRPr lang="en-GB" dirty="0"/>
          </a:p>
        </p:txBody>
      </p:sp>
      <p:sp>
        <p:nvSpPr>
          <p:cNvPr id="4" name="TextBox 3"/>
          <p:cNvSpPr txBox="1"/>
          <p:nvPr/>
        </p:nvSpPr>
        <p:spPr>
          <a:xfrm>
            <a:off x="1138990" y="348335"/>
            <a:ext cx="6020687" cy="523220"/>
          </a:xfrm>
          <a:prstGeom prst="rect">
            <a:avLst/>
          </a:prstGeom>
          <a:noFill/>
        </p:spPr>
        <p:txBody>
          <a:bodyPr wrap="none" rtlCol="0">
            <a:spAutoFit/>
          </a:bodyPr>
          <a:lstStyle/>
          <a:p>
            <a:r>
              <a:rPr lang="en-GB" sz="2800" b="1" dirty="0" smtClean="0">
                <a:latin typeface="system-ui"/>
              </a:rPr>
              <a:t>God’s judgement is slow but sure </a:t>
            </a:r>
            <a:endParaRPr lang="en-GB" sz="2800" b="1" dirty="0">
              <a:latin typeface="system-ui"/>
            </a:endParaRPr>
          </a:p>
        </p:txBody>
      </p:sp>
    </p:spTree>
    <p:extLst>
      <p:ext uri="{BB962C8B-B14F-4D97-AF65-F5344CB8AC3E}">
        <p14:creationId xmlns:p14="http://schemas.microsoft.com/office/powerpoint/2010/main" val="498825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3137" y="1888501"/>
            <a:ext cx="9071810" cy="923330"/>
          </a:xfrm>
          <a:prstGeom prst="rect">
            <a:avLst/>
          </a:prstGeom>
        </p:spPr>
        <p:txBody>
          <a:bodyPr wrap="square">
            <a:spAutoFit/>
          </a:bodyPr>
          <a:lstStyle/>
          <a:p>
            <a:r>
              <a:rPr lang="en-GB" dirty="0">
                <a:solidFill>
                  <a:srgbClr val="000000"/>
                </a:solidFill>
                <a:latin typeface="system-ui"/>
              </a:rPr>
              <a:t>“For a small moment I have forsaken </a:t>
            </a:r>
            <a:r>
              <a:rPr lang="en-GB" dirty="0" smtClean="0">
                <a:solidFill>
                  <a:srgbClr val="000000"/>
                </a:solidFill>
                <a:latin typeface="system-ui"/>
              </a:rPr>
              <a:t>you,</a:t>
            </a:r>
            <a:r>
              <a:rPr lang="en-GB" dirty="0">
                <a:solidFill>
                  <a:srgbClr val="000000"/>
                </a:solidFill>
                <a:latin typeface="system-ui"/>
              </a:rPr>
              <a:t> </a:t>
            </a:r>
            <a:r>
              <a:rPr lang="en-GB" dirty="0" smtClean="0">
                <a:solidFill>
                  <a:srgbClr val="000000"/>
                </a:solidFill>
                <a:latin typeface="system-ui"/>
              </a:rPr>
              <a:t>but </a:t>
            </a:r>
            <a:r>
              <a:rPr lang="en-GB" dirty="0">
                <a:solidFill>
                  <a:srgbClr val="000000"/>
                </a:solidFill>
                <a:latin typeface="system-ui"/>
              </a:rPr>
              <a:t>I will gather you with great </a:t>
            </a:r>
            <a:r>
              <a:rPr lang="en-GB" dirty="0" smtClean="0">
                <a:solidFill>
                  <a:srgbClr val="000000"/>
                </a:solidFill>
                <a:latin typeface="system-ui"/>
              </a:rPr>
              <a:t>mercies.</a:t>
            </a:r>
            <a:r>
              <a:rPr lang="en-GB" dirty="0">
                <a:solidFill>
                  <a:srgbClr val="000000"/>
                </a:solidFill>
                <a:latin typeface="system-ui"/>
              </a:rPr>
              <a:t> </a:t>
            </a:r>
            <a:r>
              <a:rPr lang="en-GB" b="1" dirty="0" smtClean="0">
                <a:solidFill>
                  <a:srgbClr val="000000"/>
                </a:solidFill>
                <a:latin typeface="system-ui"/>
              </a:rPr>
              <a:t>In </a:t>
            </a:r>
            <a:r>
              <a:rPr lang="en-GB" b="1" dirty="0">
                <a:solidFill>
                  <a:srgbClr val="000000"/>
                </a:solidFill>
                <a:latin typeface="system-ui"/>
              </a:rPr>
              <a:t>overflowing wrath</a:t>
            </a:r>
            <a:r>
              <a:rPr lang="en-GB" dirty="0">
                <a:solidFill>
                  <a:srgbClr val="000000"/>
                </a:solidFill>
                <a:latin typeface="system-ui"/>
              </a:rPr>
              <a:t> I hid my face from you for a </a:t>
            </a:r>
            <a:r>
              <a:rPr lang="en-GB" dirty="0" smtClean="0">
                <a:solidFill>
                  <a:srgbClr val="000000"/>
                </a:solidFill>
                <a:latin typeface="system-ui"/>
              </a:rPr>
              <a:t>moment,</a:t>
            </a:r>
            <a:r>
              <a:rPr lang="en-GB" dirty="0">
                <a:solidFill>
                  <a:srgbClr val="000000"/>
                </a:solidFill>
                <a:latin typeface="system-ui"/>
              </a:rPr>
              <a:t> </a:t>
            </a:r>
            <a:r>
              <a:rPr lang="en-GB" dirty="0" smtClean="0">
                <a:solidFill>
                  <a:srgbClr val="000000"/>
                </a:solidFill>
                <a:latin typeface="system-ui"/>
              </a:rPr>
              <a:t>but </a:t>
            </a:r>
            <a:r>
              <a:rPr lang="en-GB" b="1" dirty="0">
                <a:solidFill>
                  <a:srgbClr val="000000"/>
                </a:solidFill>
                <a:latin typeface="system-ui"/>
              </a:rPr>
              <a:t>with everlasting loving kindness</a:t>
            </a:r>
            <a:r>
              <a:rPr lang="en-GB" dirty="0">
                <a:solidFill>
                  <a:srgbClr val="000000"/>
                </a:solidFill>
                <a:latin typeface="system-ui"/>
              </a:rPr>
              <a:t> I will have mercy on you,” says Yahweh your </a:t>
            </a:r>
            <a:r>
              <a:rPr lang="en-GB" dirty="0" smtClean="0">
                <a:solidFill>
                  <a:srgbClr val="000000"/>
                </a:solidFill>
                <a:latin typeface="system-ui"/>
              </a:rPr>
              <a:t>Redeemer. Isaiah 54: 7-8</a:t>
            </a:r>
            <a:endParaRPr lang="en-GB" b="0" i="0" dirty="0">
              <a:solidFill>
                <a:srgbClr val="000000"/>
              </a:solidFill>
              <a:effectLst/>
              <a:latin typeface="system-ui"/>
            </a:endParaRPr>
          </a:p>
        </p:txBody>
      </p:sp>
      <p:sp>
        <p:nvSpPr>
          <p:cNvPr id="3" name="TextBox 2"/>
          <p:cNvSpPr txBox="1"/>
          <p:nvPr/>
        </p:nvSpPr>
        <p:spPr>
          <a:xfrm>
            <a:off x="128337" y="248652"/>
            <a:ext cx="7240572" cy="954107"/>
          </a:xfrm>
          <a:prstGeom prst="rect">
            <a:avLst/>
          </a:prstGeom>
          <a:noFill/>
        </p:spPr>
        <p:txBody>
          <a:bodyPr wrap="none" rtlCol="0">
            <a:spAutoFit/>
          </a:bodyPr>
          <a:lstStyle/>
          <a:p>
            <a:r>
              <a:rPr lang="en-GB" sz="2800" b="1" dirty="0" smtClean="0">
                <a:latin typeface="system-ui"/>
              </a:rPr>
              <a:t>God’s wrath and his love coexist in unity </a:t>
            </a:r>
          </a:p>
          <a:p>
            <a:pPr algn="ctr"/>
            <a:r>
              <a:rPr lang="en-GB" sz="2800" b="1" dirty="0" smtClean="0">
                <a:latin typeface="system-ui"/>
              </a:rPr>
              <a:t>within his divine nature</a:t>
            </a:r>
            <a:endParaRPr lang="en-GB" sz="2800" b="1" dirty="0">
              <a:latin typeface="system-ui"/>
            </a:endParaRPr>
          </a:p>
        </p:txBody>
      </p:sp>
      <p:sp>
        <p:nvSpPr>
          <p:cNvPr id="4" name="Rectangle 3"/>
          <p:cNvSpPr/>
          <p:nvPr/>
        </p:nvSpPr>
        <p:spPr>
          <a:xfrm>
            <a:off x="368968" y="2989564"/>
            <a:ext cx="9135979" cy="923330"/>
          </a:xfrm>
          <a:prstGeom prst="rect">
            <a:avLst/>
          </a:prstGeom>
        </p:spPr>
        <p:txBody>
          <a:bodyPr wrap="square">
            <a:spAutoFit/>
          </a:bodyPr>
          <a:lstStyle/>
          <a:p>
            <a:r>
              <a:rPr lang="en-GB" dirty="0">
                <a:solidFill>
                  <a:srgbClr val="000000"/>
                </a:solidFill>
                <a:latin typeface="system-ui"/>
              </a:rPr>
              <a:t>This I recall to my </a:t>
            </a:r>
            <a:r>
              <a:rPr lang="en-GB" dirty="0" smtClean="0">
                <a:solidFill>
                  <a:srgbClr val="000000"/>
                </a:solidFill>
                <a:latin typeface="system-ui"/>
              </a:rPr>
              <a:t>mind;</a:t>
            </a:r>
            <a:r>
              <a:rPr lang="en-GB" dirty="0">
                <a:solidFill>
                  <a:srgbClr val="000000"/>
                </a:solidFill>
                <a:latin typeface="system-ui"/>
              </a:rPr>
              <a:t> </a:t>
            </a:r>
            <a:r>
              <a:rPr lang="en-GB" dirty="0" smtClean="0">
                <a:solidFill>
                  <a:srgbClr val="000000"/>
                </a:solidFill>
                <a:latin typeface="system-ui"/>
              </a:rPr>
              <a:t>therefore </a:t>
            </a:r>
            <a:r>
              <a:rPr lang="en-GB" dirty="0">
                <a:solidFill>
                  <a:srgbClr val="000000"/>
                </a:solidFill>
                <a:latin typeface="system-ui"/>
              </a:rPr>
              <a:t>I have </a:t>
            </a:r>
            <a:r>
              <a:rPr lang="en-GB" dirty="0" smtClean="0">
                <a:solidFill>
                  <a:srgbClr val="000000"/>
                </a:solidFill>
                <a:latin typeface="system-ui"/>
              </a:rPr>
              <a:t>hope</a:t>
            </a:r>
            <a:r>
              <a:rPr lang="en-GB" dirty="0">
                <a:solidFill>
                  <a:srgbClr val="000000"/>
                </a:solidFill>
                <a:latin typeface="system-ui"/>
              </a:rPr>
              <a:t>.</a:t>
            </a:r>
            <a:r>
              <a:rPr lang="en-GB" b="1" baseline="30000" dirty="0">
                <a:solidFill>
                  <a:srgbClr val="000000"/>
                </a:solidFill>
                <a:latin typeface="system-ui"/>
              </a:rPr>
              <a:t> </a:t>
            </a:r>
            <a:r>
              <a:rPr lang="en-GB" b="1" dirty="0">
                <a:solidFill>
                  <a:srgbClr val="000000"/>
                </a:solidFill>
                <a:latin typeface="system-ui"/>
              </a:rPr>
              <a:t>It is because of Yahweh’s loving kindnesses that we are not </a:t>
            </a:r>
            <a:r>
              <a:rPr lang="en-GB" b="1" dirty="0" smtClean="0">
                <a:solidFill>
                  <a:srgbClr val="000000"/>
                </a:solidFill>
                <a:latin typeface="system-ui"/>
              </a:rPr>
              <a:t>consumed</a:t>
            </a:r>
            <a:r>
              <a:rPr lang="en-GB" dirty="0" smtClean="0">
                <a:solidFill>
                  <a:srgbClr val="000000"/>
                </a:solidFill>
                <a:latin typeface="system-ui"/>
              </a:rPr>
              <a:t>,</a:t>
            </a:r>
            <a:r>
              <a:rPr lang="en-GB" dirty="0">
                <a:solidFill>
                  <a:srgbClr val="000000"/>
                </a:solidFill>
                <a:latin typeface="system-ui"/>
              </a:rPr>
              <a:t> </a:t>
            </a:r>
            <a:r>
              <a:rPr lang="en-GB" dirty="0" smtClean="0">
                <a:solidFill>
                  <a:srgbClr val="000000"/>
                </a:solidFill>
                <a:latin typeface="system-ui"/>
              </a:rPr>
              <a:t>because </a:t>
            </a:r>
            <a:r>
              <a:rPr lang="en-GB" dirty="0">
                <a:solidFill>
                  <a:srgbClr val="000000"/>
                </a:solidFill>
                <a:latin typeface="system-ui"/>
              </a:rPr>
              <a:t>his compassion doesn’t fail.</a:t>
            </a:r>
            <a:br>
              <a:rPr lang="en-GB" dirty="0">
                <a:solidFill>
                  <a:srgbClr val="000000"/>
                </a:solidFill>
                <a:latin typeface="system-ui"/>
              </a:rPr>
            </a:br>
            <a:r>
              <a:rPr lang="en-GB" dirty="0" smtClean="0">
                <a:solidFill>
                  <a:srgbClr val="000000"/>
                </a:solidFill>
                <a:latin typeface="system-ui"/>
              </a:rPr>
              <a:t>They </a:t>
            </a:r>
            <a:r>
              <a:rPr lang="en-GB" dirty="0">
                <a:solidFill>
                  <a:srgbClr val="000000"/>
                </a:solidFill>
                <a:latin typeface="system-ui"/>
              </a:rPr>
              <a:t>are new every </a:t>
            </a:r>
            <a:r>
              <a:rPr lang="en-GB" dirty="0" smtClean="0">
                <a:solidFill>
                  <a:srgbClr val="000000"/>
                </a:solidFill>
                <a:latin typeface="system-ui"/>
              </a:rPr>
              <a:t>morning.</a:t>
            </a:r>
            <a:r>
              <a:rPr lang="en-GB" dirty="0">
                <a:solidFill>
                  <a:srgbClr val="000000"/>
                </a:solidFill>
                <a:latin typeface="system-ui"/>
              </a:rPr>
              <a:t> </a:t>
            </a:r>
            <a:r>
              <a:rPr lang="en-GB" dirty="0" smtClean="0">
                <a:solidFill>
                  <a:srgbClr val="000000"/>
                </a:solidFill>
                <a:latin typeface="system-ui"/>
              </a:rPr>
              <a:t>Great </a:t>
            </a:r>
            <a:r>
              <a:rPr lang="en-GB" dirty="0">
                <a:solidFill>
                  <a:srgbClr val="000000"/>
                </a:solidFill>
                <a:latin typeface="system-ui"/>
              </a:rPr>
              <a:t>is your faithfulness</a:t>
            </a:r>
            <a:r>
              <a:rPr lang="en-GB" dirty="0" smtClean="0">
                <a:solidFill>
                  <a:srgbClr val="000000"/>
                </a:solidFill>
                <a:latin typeface="system-ui"/>
              </a:rPr>
              <a:t>. Lam. 3: 21-22</a:t>
            </a:r>
            <a:endParaRPr lang="en-GB" b="0" i="0" dirty="0">
              <a:solidFill>
                <a:srgbClr val="000000"/>
              </a:solidFill>
              <a:effectLst/>
              <a:latin typeface="system-ui"/>
            </a:endParaRPr>
          </a:p>
        </p:txBody>
      </p:sp>
      <p:sp>
        <p:nvSpPr>
          <p:cNvPr id="5" name="Rectangle 4"/>
          <p:cNvSpPr/>
          <p:nvPr/>
        </p:nvSpPr>
        <p:spPr>
          <a:xfrm>
            <a:off x="336885" y="4012066"/>
            <a:ext cx="9015662" cy="923330"/>
          </a:xfrm>
          <a:prstGeom prst="rect">
            <a:avLst/>
          </a:prstGeom>
        </p:spPr>
        <p:txBody>
          <a:bodyPr wrap="square">
            <a:spAutoFit/>
          </a:bodyPr>
          <a:lstStyle/>
          <a:p>
            <a:r>
              <a:rPr lang="en-GB" dirty="0">
                <a:solidFill>
                  <a:srgbClr val="000000"/>
                </a:solidFill>
                <a:latin typeface="system-ui"/>
              </a:rPr>
              <a:t>Yahweh, I have heard of your fame. I stand in awe of your deeds, Yahweh. Renew your work in the middle of the years. In the middle of the years make it known. </a:t>
            </a:r>
            <a:r>
              <a:rPr lang="en-GB" b="1" dirty="0">
                <a:solidFill>
                  <a:srgbClr val="000000"/>
                </a:solidFill>
                <a:latin typeface="system-ui"/>
              </a:rPr>
              <a:t>In</a:t>
            </a:r>
            <a:r>
              <a:rPr lang="en-GB" dirty="0">
                <a:solidFill>
                  <a:srgbClr val="000000"/>
                </a:solidFill>
                <a:latin typeface="system-ui"/>
              </a:rPr>
              <a:t> </a:t>
            </a:r>
            <a:r>
              <a:rPr lang="en-GB" b="1" dirty="0">
                <a:solidFill>
                  <a:srgbClr val="000000"/>
                </a:solidFill>
                <a:latin typeface="system-ui"/>
              </a:rPr>
              <a:t>wrath</a:t>
            </a:r>
            <a:r>
              <a:rPr lang="en-GB" dirty="0">
                <a:solidFill>
                  <a:srgbClr val="000000"/>
                </a:solidFill>
                <a:latin typeface="system-ui"/>
              </a:rPr>
              <a:t>, </a:t>
            </a:r>
            <a:r>
              <a:rPr lang="en-GB" b="1" dirty="0">
                <a:solidFill>
                  <a:srgbClr val="000000"/>
                </a:solidFill>
                <a:latin typeface="system-ui"/>
              </a:rPr>
              <a:t>you</a:t>
            </a:r>
            <a:r>
              <a:rPr lang="en-GB" dirty="0">
                <a:solidFill>
                  <a:srgbClr val="000000"/>
                </a:solidFill>
                <a:latin typeface="system-ui"/>
              </a:rPr>
              <a:t> </a:t>
            </a:r>
            <a:r>
              <a:rPr lang="en-GB" b="1" dirty="0">
                <a:solidFill>
                  <a:srgbClr val="000000"/>
                </a:solidFill>
                <a:latin typeface="system-ui"/>
              </a:rPr>
              <a:t>remember</a:t>
            </a:r>
            <a:r>
              <a:rPr lang="en-GB" dirty="0">
                <a:solidFill>
                  <a:srgbClr val="000000"/>
                </a:solidFill>
                <a:latin typeface="system-ui"/>
              </a:rPr>
              <a:t> </a:t>
            </a:r>
            <a:r>
              <a:rPr lang="en-GB" b="1" dirty="0">
                <a:solidFill>
                  <a:srgbClr val="000000"/>
                </a:solidFill>
                <a:latin typeface="system-ui"/>
              </a:rPr>
              <a:t>mercy</a:t>
            </a:r>
            <a:r>
              <a:rPr lang="en-GB" dirty="0" smtClean="0">
                <a:solidFill>
                  <a:srgbClr val="000000"/>
                </a:solidFill>
                <a:latin typeface="system-ui"/>
              </a:rPr>
              <a:t>. Hab. 3: 2</a:t>
            </a:r>
            <a:endParaRPr lang="en-GB" dirty="0"/>
          </a:p>
        </p:txBody>
      </p:sp>
      <p:sp>
        <p:nvSpPr>
          <p:cNvPr id="6" name="Rectangle 5"/>
          <p:cNvSpPr/>
          <p:nvPr/>
        </p:nvSpPr>
        <p:spPr>
          <a:xfrm>
            <a:off x="344905" y="5126323"/>
            <a:ext cx="8999622" cy="646331"/>
          </a:xfrm>
          <a:prstGeom prst="rect">
            <a:avLst/>
          </a:prstGeom>
        </p:spPr>
        <p:txBody>
          <a:bodyPr wrap="square">
            <a:spAutoFit/>
          </a:bodyPr>
          <a:lstStyle/>
          <a:p>
            <a:r>
              <a:rPr lang="en-GB" b="1" baseline="30000" dirty="0">
                <a:solidFill>
                  <a:srgbClr val="000000"/>
                </a:solidFill>
                <a:latin typeface="system-ui"/>
              </a:rPr>
              <a:t> </a:t>
            </a:r>
            <a:r>
              <a:rPr lang="en-GB" dirty="0">
                <a:solidFill>
                  <a:srgbClr val="000000"/>
                </a:solidFill>
                <a:latin typeface="system-ui"/>
              </a:rPr>
              <a:t>For judgment is without mercy to him who has shown no mercy. </a:t>
            </a:r>
            <a:r>
              <a:rPr lang="en-GB" b="1" dirty="0">
                <a:solidFill>
                  <a:srgbClr val="000000"/>
                </a:solidFill>
                <a:latin typeface="system-ui"/>
              </a:rPr>
              <a:t>Mercy triumphs over judgment</a:t>
            </a:r>
            <a:r>
              <a:rPr lang="en-GB" b="1" dirty="0" smtClean="0">
                <a:solidFill>
                  <a:srgbClr val="000000"/>
                </a:solidFill>
                <a:latin typeface="system-ui"/>
              </a:rPr>
              <a:t>. </a:t>
            </a:r>
            <a:r>
              <a:rPr lang="en-GB" dirty="0" smtClean="0">
                <a:solidFill>
                  <a:srgbClr val="000000"/>
                </a:solidFill>
                <a:latin typeface="system-ui"/>
              </a:rPr>
              <a:t>James 2: 13</a:t>
            </a:r>
            <a:endParaRPr lang="en-GB" dirty="0"/>
          </a:p>
        </p:txBody>
      </p:sp>
      <p:sp>
        <p:nvSpPr>
          <p:cNvPr id="7" name="TextBox 6"/>
          <p:cNvSpPr txBox="1"/>
          <p:nvPr/>
        </p:nvSpPr>
        <p:spPr>
          <a:xfrm>
            <a:off x="187973" y="5963581"/>
            <a:ext cx="9690473" cy="461665"/>
          </a:xfrm>
          <a:prstGeom prst="rect">
            <a:avLst/>
          </a:prstGeom>
          <a:noFill/>
        </p:spPr>
        <p:txBody>
          <a:bodyPr wrap="none" rtlCol="0">
            <a:spAutoFit/>
          </a:bodyPr>
          <a:lstStyle/>
          <a:p>
            <a:r>
              <a:rPr lang="en-GB" sz="2400" b="1" dirty="0" smtClean="0">
                <a:latin typeface="system-ui"/>
              </a:rPr>
              <a:t>The fierceness of his wrath emphasises the greatness of his love</a:t>
            </a:r>
            <a:endParaRPr lang="en-GB" sz="2400" b="1" dirty="0">
              <a:latin typeface="system-ui"/>
            </a:endParaRPr>
          </a:p>
        </p:txBody>
      </p:sp>
      <p:sp>
        <p:nvSpPr>
          <p:cNvPr id="8" name="Rectangle 7"/>
          <p:cNvSpPr/>
          <p:nvPr/>
        </p:nvSpPr>
        <p:spPr>
          <a:xfrm>
            <a:off x="433137" y="1393686"/>
            <a:ext cx="6297430" cy="369332"/>
          </a:xfrm>
          <a:prstGeom prst="rect">
            <a:avLst/>
          </a:prstGeom>
        </p:spPr>
        <p:txBody>
          <a:bodyPr wrap="none">
            <a:spAutoFit/>
          </a:bodyPr>
          <a:lstStyle/>
          <a:p>
            <a:r>
              <a:rPr lang="en-GB" b="1" dirty="0">
                <a:solidFill>
                  <a:srgbClr val="000000"/>
                </a:solidFill>
                <a:latin typeface="system-ui"/>
              </a:rPr>
              <a:t>See then the goodness and severity of God</a:t>
            </a:r>
            <a:r>
              <a:rPr lang="en-GB" b="1" dirty="0" smtClean="0">
                <a:solidFill>
                  <a:srgbClr val="000000"/>
                </a:solidFill>
                <a:latin typeface="system-ui"/>
              </a:rPr>
              <a:t>.</a:t>
            </a:r>
            <a:r>
              <a:rPr lang="en-GB" dirty="0" smtClean="0">
                <a:solidFill>
                  <a:srgbClr val="000000"/>
                </a:solidFill>
                <a:latin typeface="system-ui"/>
              </a:rPr>
              <a:t> Rom. 11: 22</a:t>
            </a:r>
            <a:endParaRPr lang="en-GB" dirty="0"/>
          </a:p>
        </p:txBody>
      </p:sp>
    </p:spTree>
    <p:extLst>
      <p:ext uri="{BB962C8B-B14F-4D97-AF65-F5344CB8AC3E}">
        <p14:creationId xmlns:p14="http://schemas.microsoft.com/office/powerpoint/2010/main" val="1163197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0316" y="304800"/>
            <a:ext cx="8832867" cy="523220"/>
          </a:xfrm>
          <a:prstGeom prst="rect">
            <a:avLst/>
          </a:prstGeom>
          <a:noFill/>
        </p:spPr>
        <p:txBody>
          <a:bodyPr wrap="none" rtlCol="0">
            <a:spAutoFit/>
          </a:bodyPr>
          <a:lstStyle/>
          <a:p>
            <a:r>
              <a:rPr lang="en-GB" sz="2800" b="1" dirty="0" smtClean="0">
                <a:latin typeface="system-ui"/>
              </a:rPr>
              <a:t>Israel a prototype and conduit for restored Shalom</a:t>
            </a:r>
            <a:endParaRPr lang="en-GB" sz="2800" b="1" dirty="0">
              <a:latin typeface="system-ui"/>
            </a:endParaRPr>
          </a:p>
        </p:txBody>
      </p:sp>
      <p:sp>
        <p:nvSpPr>
          <p:cNvPr id="3" name="Rectangle 2"/>
          <p:cNvSpPr/>
          <p:nvPr/>
        </p:nvSpPr>
        <p:spPr>
          <a:xfrm>
            <a:off x="81899" y="1041971"/>
            <a:ext cx="8871284" cy="1754326"/>
          </a:xfrm>
          <a:prstGeom prst="rect">
            <a:avLst/>
          </a:prstGeom>
        </p:spPr>
        <p:txBody>
          <a:bodyPr wrap="square">
            <a:spAutoFit/>
          </a:bodyPr>
          <a:lstStyle/>
          <a:p>
            <a:r>
              <a:rPr lang="en-GB" dirty="0">
                <a:solidFill>
                  <a:srgbClr val="000000"/>
                </a:solidFill>
                <a:latin typeface="system-ui"/>
              </a:rPr>
              <a:t>Moses went up to God, and Yahweh called to him out of the mountain, saying, “This is what you shall tell the house of Jacob, and tell the children of Israel: </a:t>
            </a:r>
            <a:r>
              <a:rPr lang="en-GB" b="1" baseline="30000" dirty="0" smtClean="0">
                <a:solidFill>
                  <a:srgbClr val="000000"/>
                </a:solidFill>
                <a:latin typeface="system-ui"/>
              </a:rPr>
              <a:t> </a:t>
            </a:r>
            <a:r>
              <a:rPr lang="en-GB" dirty="0" smtClean="0">
                <a:solidFill>
                  <a:srgbClr val="000000"/>
                </a:solidFill>
                <a:latin typeface="system-ui"/>
              </a:rPr>
              <a:t>‘</a:t>
            </a:r>
            <a:r>
              <a:rPr lang="en-GB" dirty="0">
                <a:solidFill>
                  <a:srgbClr val="000000"/>
                </a:solidFill>
                <a:latin typeface="system-ui"/>
              </a:rPr>
              <a:t>You have seen what I did to the Egyptians, and how </a:t>
            </a:r>
            <a:r>
              <a:rPr lang="en-GB" b="1" dirty="0">
                <a:solidFill>
                  <a:srgbClr val="000000"/>
                </a:solidFill>
                <a:latin typeface="system-ui"/>
              </a:rPr>
              <a:t>I bore you on eagles’ wings, and brought you to myself.</a:t>
            </a:r>
            <a:r>
              <a:rPr lang="en-GB" dirty="0">
                <a:solidFill>
                  <a:srgbClr val="000000"/>
                </a:solidFill>
                <a:latin typeface="system-ui"/>
              </a:rPr>
              <a:t> </a:t>
            </a:r>
            <a:r>
              <a:rPr lang="en-GB" dirty="0" smtClean="0">
                <a:solidFill>
                  <a:srgbClr val="000000"/>
                </a:solidFill>
                <a:latin typeface="system-ui"/>
              </a:rPr>
              <a:t>Now </a:t>
            </a:r>
            <a:r>
              <a:rPr lang="en-GB" dirty="0">
                <a:solidFill>
                  <a:srgbClr val="000000"/>
                </a:solidFill>
                <a:latin typeface="system-ui"/>
              </a:rPr>
              <a:t>therefore, if you will indeed obey my voice and keep my covenant, then </a:t>
            </a:r>
            <a:r>
              <a:rPr lang="en-GB" b="1" dirty="0">
                <a:solidFill>
                  <a:srgbClr val="000000"/>
                </a:solidFill>
                <a:latin typeface="system-ui"/>
              </a:rPr>
              <a:t>you shall be my own possession </a:t>
            </a:r>
            <a:r>
              <a:rPr lang="en-GB" dirty="0">
                <a:solidFill>
                  <a:srgbClr val="000000"/>
                </a:solidFill>
                <a:latin typeface="system-ui"/>
              </a:rPr>
              <a:t>from among all peoples; for all the earth is mine; </a:t>
            </a:r>
            <a:r>
              <a:rPr lang="en-GB" dirty="0" smtClean="0">
                <a:solidFill>
                  <a:srgbClr val="000000"/>
                </a:solidFill>
                <a:latin typeface="system-ui"/>
              </a:rPr>
              <a:t>and </a:t>
            </a:r>
            <a:r>
              <a:rPr lang="en-GB" dirty="0">
                <a:solidFill>
                  <a:srgbClr val="000000"/>
                </a:solidFill>
                <a:latin typeface="system-ui"/>
              </a:rPr>
              <a:t>you shall be to me </a:t>
            </a:r>
            <a:r>
              <a:rPr lang="en-GB" b="1" dirty="0">
                <a:solidFill>
                  <a:srgbClr val="000000"/>
                </a:solidFill>
                <a:latin typeface="system-ui"/>
              </a:rPr>
              <a:t>a kingdom of priests and a holy nation</a:t>
            </a:r>
            <a:r>
              <a:rPr lang="en-GB" dirty="0" smtClean="0">
                <a:solidFill>
                  <a:srgbClr val="000000"/>
                </a:solidFill>
                <a:latin typeface="system-ui"/>
              </a:rPr>
              <a:t>.’” Ex. 19: 3-6</a:t>
            </a:r>
            <a:endParaRPr lang="en-GB" dirty="0"/>
          </a:p>
        </p:txBody>
      </p:sp>
      <p:sp>
        <p:nvSpPr>
          <p:cNvPr id="4" name="Rectangle 3"/>
          <p:cNvSpPr/>
          <p:nvPr/>
        </p:nvSpPr>
        <p:spPr>
          <a:xfrm>
            <a:off x="224589" y="3010248"/>
            <a:ext cx="8221579" cy="369332"/>
          </a:xfrm>
          <a:prstGeom prst="rect">
            <a:avLst/>
          </a:prstGeom>
        </p:spPr>
        <p:txBody>
          <a:bodyPr wrap="square">
            <a:spAutoFit/>
          </a:bodyPr>
          <a:lstStyle/>
          <a:p>
            <a:r>
              <a:rPr lang="en-GB" b="1" baseline="30000" dirty="0">
                <a:solidFill>
                  <a:srgbClr val="000000"/>
                </a:solidFill>
                <a:latin typeface="system-ui"/>
              </a:rPr>
              <a:t> </a:t>
            </a:r>
            <a:r>
              <a:rPr lang="en-GB" b="1" dirty="0">
                <a:solidFill>
                  <a:srgbClr val="000000"/>
                </a:solidFill>
                <a:latin typeface="system-ui"/>
              </a:rPr>
              <a:t>Let them make me a sanctuary, that I may dwell among them.</a:t>
            </a:r>
            <a:r>
              <a:rPr lang="en-GB" dirty="0">
                <a:solidFill>
                  <a:srgbClr val="000000"/>
                </a:solidFill>
                <a:latin typeface="system-ui"/>
              </a:rPr>
              <a:t> </a:t>
            </a:r>
            <a:r>
              <a:rPr lang="en-GB" dirty="0" smtClean="0">
                <a:solidFill>
                  <a:srgbClr val="000000"/>
                </a:solidFill>
                <a:latin typeface="system-ui"/>
              </a:rPr>
              <a:t>Ex. 25: 8</a:t>
            </a:r>
            <a:endParaRPr lang="en-GB" dirty="0"/>
          </a:p>
        </p:txBody>
      </p:sp>
      <p:sp>
        <p:nvSpPr>
          <p:cNvPr id="6" name="Rectangle 5"/>
          <p:cNvSpPr/>
          <p:nvPr/>
        </p:nvSpPr>
        <p:spPr>
          <a:xfrm>
            <a:off x="224589" y="3593531"/>
            <a:ext cx="9264315" cy="2031325"/>
          </a:xfrm>
          <a:prstGeom prst="rect">
            <a:avLst/>
          </a:prstGeom>
        </p:spPr>
        <p:txBody>
          <a:bodyPr wrap="square">
            <a:spAutoFit/>
          </a:bodyPr>
          <a:lstStyle/>
          <a:p>
            <a:r>
              <a:rPr lang="en-GB" dirty="0">
                <a:solidFill>
                  <a:srgbClr val="000000"/>
                </a:solidFill>
                <a:latin typeface="system-ui"/>
              </a:rPr>
              <a:t>“You shall take fine flour, and </a:t>
            </a:r>
            <a:r>
              <a:rPr lang="en-GB" b="1" dirty="0">
                <a:solidFill>
                  <a:srgbClr val="000000"/>
                </a:solidFill>
                <a:latin typeface="system-ui"/>
              </a:rPr>
              <a:t>bake twelve cakes </a:t>
            </a:r>
            <a:r>
              <a:rPr lang="en-GB" dirty="0">
                <a:solidFill>
                  <a:srgbClr val="000000"/>
                </a:solidFill>
                <a:latin typeface="system-ui"/>
              </a:rPr>
              <a:t>of it: </a:t>
            </a:r>
            <a:r>
              <a:rPr lang="en-GB" dirty="0" smtClean="0">
                <a:solidFill>
                  <a:srgbClr val="000000"/>
                </a:solidFill>
                <a:latin typeface="system-ui"/>
              </a:rPr>
              <a:t>… </a:t>
            </a:r>
            <a:r>
              <a:rPr lang="en-GB" b="1" baseline="30000" dirty="0">
                <a:solidFill>
                  <a:srgbClr val="000000"/>
                </a:solidFill>
                <a:latin typeface="system-ui"/>
              </a:rPr>
              <a:t> </a:t>
            </a:r>
            <a:r>
              <a:rPr lang="en-GB" dirty="0">
                <a:solidFill>
                  <a:srgbClr val="000000"/>
                </a:solidFill>
                <a:latin typeface="system-ui"/>
              </a:rPr>
              <a:t>You shall </a:t>
            </a:r>
            <a:r>
              <a:rPr lang="en-GB" b="1" dirty="0">
                <a:solidFill>
                  <a:srgbClr val="000000"/>
                </a:solidFill>
                <a:latin typeface="system-ui"/>
              </a:rPr>
              <a:t>set them </a:t>
            </a:r>
            <a:r>
              <a:rPr lang="en-GB" dirty="0">
                <a:solidFill>
                  <a:srgbClr val="000000"/>
                </a:solidFill>
                <a:latin typeface="system-ui"/>
              </a:rPr>
              <a:t>in two rows, six on a row, </a:t>
            </a:r>
            <a:r>
              <a:rPr lang="en-GB" b="1" dirty="0">
                <a:solidFill>
                  <a:srgbClr val="000000"/>
                </a:solidFill>
                <a:latin typeface="system-ui"/>
              </a:rPr>
              <a:t>on the pure gold table before Yahweh</a:t>
            </a:r>
            <a:r>
              <a:rPr lang="en-GB" dirty="0">
                <a:solidFill>
                  <a:srgbClr val="000000"/>
                </a:solidFill>
                <a:latin typeface="system-ui"/>
              </a:rPr>
              <a:t>. </a:t>
            </a:r>
            <a:r>
              <a:rPr lang="en-GB" dirty="0" smtClean="0">
                <a:solidFill>
                  <a:srgbClr val="000000"/>
                </a:solidFill>
                <a:latin typeface="system-ui"/>
              </a:rPr>
              <a:t>You </a:t>
            </a:r>
            <a:r>
              <a:rPr lang="en-GB" dirty="0">
                <a:solidFill>
                  <a:srgbClr val="000000"/>
                </a:solidFill>
                <a:latin typeface="system-ui"/>
              </a:rPr>
              <a:t>shall put pure frankincense on each row, that it may be to the bread for a memorial, even an offering made by fire to Yahweh</a:t>
            </a:r>
            <a:r>
              <a:rPr lang="en-GB" dirty="0" smtClean="0">
                <a:solidFill>
                  <a:srgbClr val="000000"/>
                </a:solidFill>
                <a:latin typeface="system-ui"/>
              </a:rPr>
              <a:t>. </a:t>
            </a:r>
            <a:r>
              <a:rPr lang="en-GB" b="1" dirty="0" smtClean="0">
                <a:solidFill>
                  <a:srgbClr val="000000"/>
                </a:solidFill>
                <a:latin typeface="system-ui"/>
              </a:rPr>
              <a:t>Every </a:t>
            </a:r>
            <a:r>
              <a:rPr lang="en-GB" b="1" dirty="0">
                <a:solidFill>
                  <a:srgbClr val="000000"/>
                </a:solidFill>
                <a:latin typeface="system-ui"/>
              </a:rPr>
              <a:t>Sabbath day he shall set it in order before Yahweh continually</a:t>
            </a:r>
            <a:r>
              <a:rPr lang="en-GB" dirty="0">
                <a:solidFill>
                  <a:srgbClr val="000000"/>
                </a:solidFill>
                <a:latin typeface="system-ui"/>
              </a:rPr>
              <a:t>. It is </a:t>
            </a:r>
            <a:r>
              <a:rPr lang="en-GB" b="1" dirty="0">
                <a:solidFill>
                  <a:srgbClr val="000000"/>
                </a:solidFill>
                <a:latin typeface="system-ui"/>
              </a:rPr>
              <a:t>an everlasting covenant </a:t>
            </a:r>
            <a:r>
              <a:rPr lang="en-GB" dirty="0">
                <a:solidFill>
                  <a:srgbClr val="000000"/>
                </a:solidFill>
                <a:latin typeface="system-ui"/>
              </a:rPr>
              <a:t>on the behalf of the children of Israel. </a:t>
            </a:r>
            <a:r>
              <a:rPr lang="en-GB" dirty="0" smtClean="0">
                <a:solidFill>
                  <a:srgbClr val="000000"/>
                </a:solidFill>
                <a:latin typeface="system-ui"/>
              </a:rPr>
              <a:t>It </a:t>
            </a:r>
            <a:r>
              <a:rPr lang="en-GB" dirty="0">
                <a:solidFill>
                  <a:srgbClr val="000000"/>
                </a:solidFill>
                <a:latin typeface="system-ui"/>
              </a:rPr>
              <a:t>shall be for Aaron and his sons. They </a:t>
            </a:r>
            <a:r>
              <a:rPr lang="en-GB" b="1" dirty="0">
                <a:solidFill>
                  <a:srgbClr val="000000"/>
                </a:solidFill>
                <a:latin typeface="system-ui"/>
              </a:rPr>
              <a:t>shall eat it in a holy place</a:t>
            </a:r>
            <a:r>
              <a:rPr lang="en-GB" dirty="0">
                <a:solidFill>
                  <a:srgbClr val="000000"/>
                </a:solidFill>
                <a:latin typeface="system-ui"/>
              </a:rPr>
              <a:t>; for it is most holy to him of the offerings of Yahweh made by fire by a perpetual statute</a:t>
            </a:r>
            <a:r>
              <a:rPr lang="en-GB" dirty="0" smtClean="0">
                <a:solidFill>
                  <a:srgbClr val="000000"/>
                </a:solidFill>
                <a:latin typeface="system-ui"/>
              </a:rPr>
              <a:t>.” Lev. 24: 5-9</a:t>
            </a:r>
            <a:endParaRPr lang="en-GB" dirty="0"/>
          </a:p>
        </p:txBody>
      </p:sp>
      <p:sp>
        <p:nvSpPr>
          <p:cNvPr id="7" name="TextBox 6"/>
          <p:cNvSpPr txBox="1"/>
          <p:nvPr/>
        </p:nvSpPr>
        <p:spPr>
          <a:xfrm>
            <a:off x="376989" y="5838807"/>
            <a:ext cx="9567043" cy="461665"/>
          </a:xfrm>
          <a:prstGeom prst="rect">
            <a:avLst/>
          </a:prstGeom>
          <a:noFill/>
        </p:spPr>
        <p:txBody>
          <a:bodyPr wrap="none" rtlCol="0">
            <a:spAutoFit/>
          </a:bodyPr>
          <a:lstStyle/>
          <a:p>
            <a:r>
              <a:rPr lang="en-GB" sz="2400" b="1" dirty="0" smtClean="0">
                <a:latin typeface="system-ui"/>
              </a:rPr>
              <a:t>Eating bread in the presence of God portrayed a state of shalom</a:t>
            </a:r>
            <a:endParaRPr lang="en-GB" sz="2400" b="1" dirty="0">
              <a:latin typeface="system-ui"/>
            </a:endParaRPr>
          </a:p>
        </p:txBody>
      </p:sp>
    </p:spTree>
    <p:extLst>
      <p:ext uri="{BB962C8B-B14F-4D97-AF65-F5344CB8AC3E}">
        <p14:creationId xmlns:p14="http://schemas.microsoft.com/office/powerpoint/2010/main" val="3553505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47697" y="409903"/>
            <a:ext cx="3461204" cy="523220"/>
          </a:xfrm>
          <a:prstGeom prst="rect">
            <a:avLst/>
          </a:prstGeom>
          <a:noFill/>
        </p:spPr>
        <p:txBody>
          <a:bodyPr wrap="none" rtlCol="0">
            <a:spAutoFit/>
          </a:bodyPr>
          <a:lstStyle/>
          <a:p>
            <a:r>
              <a:rPr lang="en-GB" sz="2800" b="1" dirty="0" smtClean="0">
                <a:latin typeface="system-ui"/>
              </a:rPr>
              <a:t>The Peace Offering</a:t>
            </a:r>
            <a:endParaRPr lang="en-GB" sz="2800" b="1" dirty="0">
              <a:latin typeface="system-ui"/>
            </a:endParaRPr>
          </a:p>
        </p:txBody>
      </p:sp>
      <p:sp>
        <p:nvSpPr>
          <p:cNvPr id="4" name="Rectangle 3"/>
          <p:cNvSpPr/>
          <p:nvPr/>
        </p:nvSpPr>
        <p:spPr>
          <a:xfrm>
            <a:off x="236483" y="1171739"/>
            <a:ext cx="9758855" cy="2585323"/>
          </a:xfrm>
          <a:prstGeom prst="rect">
            <a:avLst/>
          </a:prstGeom>
        </p:spPr>
        <p:txBody>
          <a:bodyPr wrap="square">
            <a:spAutoFit/>
          </a:bodyPr>
          <a:lstStyle/>
          <a:p>
            <a:r>
              <a:rPr lang="en-GB" b="1" dirty="0">
                <a:solidFill>
                  <a:srgbClr val="000000"/>
                </a:solidFill>
                <a:latin typeface="system-ui"/>
              </a:rPr>
              <a:t>“‘If his offering is a sacrifice of peace offerings</a:t>
            </a:r>
            <a:r>
              <a:rPr lang="en-GB" dirty="0">
                <a:solidFill>
                  <a:srgbClr val="000000"/>
                </a:solidFill>
                <a:latin typeface="system-ui"/>
              </a:rPr>
              <a:t>, if he offers it from the herd, whether </a:t>
            </a:r>
            <a:endParaRPr lang="en-GB" dirty="0" smtClean="0">
              <a:solidFill>
                <a:srgbClr val="000000"/>
              </a:solidFill>
              <a:latin typeface="system-ui"/>
            </a:endParaRPr>
          </a:p>
          <a:p>
            <a:r>
              <a:rPr lang="en-GB" dirty="0" smtClean="0">
                <a:solidFill>
                  <a:srgbClr val="000000"/>
                </a:solidFill>
                <a:latin typeface="system-ui"/>
              </a:rPr>
              <a:t>male </a:t>
            </a:r>
            <a:r>
              <a:rPr lang="en-GB" dirty="0">
                <a:solidFill>
                  <a:srgbClr val="000000"/>
                </a:solidFill>
                <a:latin typeface="system-ui"/>
              </a:rPr>
              <a:t>or female, he shall offer it without defect before Yahweh</a:t>
            </a:r>
            <a:r>
              <a:rPr lang="en-GB" dirty="0" smtClean="0">
                <a:solidFill>
                  <a:srgbClr val="000000"/>
                </a:solidFill>
                <a:latin typeface="system-ui"/>
              </a:rPr>
              <a:t>. </a:t>
            </a:r>
            <a:r>
              <a:rPr lang="en-GB" b="1" baseline="30000" dirty="0">
                <a:solidFill>
                  <a:srgbClr val="000000"/>
                </a:solidFill>
                <a:latin typeface="system-ui"/>
              </a:rPr>
              <a:t> </a:t>
            </a:r>
            <a:r>
              <a:rPr lang="en-GB" b="1" dirty="0">
                <a:solidFill>
                  <a:srgbClr val="000000"/>
                </a:solidFill>
                <a:latin typeface="system-ui"/>
              </a:rPr>
              <a:t>He shall lay his hand on </a:t>
            </a:r>
            <a:endParaRPr lang="en-GB" b="1" dirty="0" smtClean="0">
              <a:solidFill>
                <a:srgbClr val="000000"/>
              </a:solidFill>
              <a:latin typeface="system-ui"/>
            </a:endParaRPr>
          </a:p>
          <a:p>
            <a:r>
              <a:rPr lang="en-GB" b="1" dirty="0" smtClean="0">
                <a:solidFill>
                  <a:srgbClr val="000000"/>
                </a:solidFill>
                <a:latin typeface="system-ui"/>
              </a:rPr>
              <a:t>the </a:t>
            </a:r>
            <a:r>
              <a:rPr lang="en-GB" b="1" dirty="0">
                <a:solidFill>
                  <a:srgbClr val="000000"/>
                </a:solidFill>
                <a:latin typeface="system-ui"/>
              </a:rPr>
              <a:t>head of his offering</a:t>
            </a:r>
            <a:r>
              <a:rPr lang="en-GB" dirty="0">
                <a:solidFill>
                  <a:srgbClr val="000000"/>
                </a:solidFill>
                <a:latin typeface="system-ui"/>
              </a:rPr>
              <a:t>, and kill it at the door of the Tent of Meeting. Aaron’s sons, the priests, shall sprinkle the blood around on the altar. </a:t>
            </a:r>
            <a:r>
              <a:rPr lang="en-GB" dirty="0" smtClean="0">
                <a:solidFill>
                  <a:srgbClr val="000000"/>
                </a:solidFill>
                <a:latin typeface="system-ui"/>
              </a:rPr>
              <a:t>He </a:t>
            </a:r>
            <a:r>
              <a:rPr lang="en-GB" dirty="0">
                <a:solidFill>
                  <a:srgbClr val="000000"/>
                </a:solidFill>
                <a:latin typeface="system-ui"/>
              </a:rPr>
              <a:t>shall offer of the sacrifice of peace offerings an offering made by fire to Yahweh. The fat that covers the innards, and all the fat that is on the innards, </a:t>
            </a:r>
            <a:r>
              <a:rPr lang="en-GB" dirty="0" smtClean="0">
                <a:solidFill>
                  <a:srgbClr val="000000"/>
                </a:solidFill>
                <a:latin typeface="system-ui"/>
              </a:rPr>
              <a:t>and </a:t>
            </a:r>
            <a:r>
              <a:rPr lang="en-GB" dirty="0">
                <a:solidFill>
                  <a:srgbClr val="000000"/>
                </a:solidFill>
                <a:latin typeface="system-ui"/>
              </a:rPr>
              <a:t>the two kidneys, and the fat that is on them, which is by the loins, and the cover on the liver, with the kidneys, he shall take away. </a:t>
            </a:r>
            <a:r>
              <a:rPr lang="en-GB" b="1" dirty="0" smtClean="0">
                <a:solidFill>
                  <a:srgbClr val="000000"/>
                </a:solidFill>
                <a:latin typeface="system-ui"/>
              </a:rPr>
              <a:t>Aaron’s </a:t>
            </a:r>
            <a:r>
              <a:rPr lang="en-GB" b="1" dirty="0">
                <a:solidFill>
                  <a:srgbClr val="000000"/>
                </a:solidFill>
                <a:latin typeface="system-ui"/>
              </a:rPr>
              <a:t>sons shall burn it </a:t>
            </a:r>
            <a:endParaRPr lang="en-GB" b="1" dirty="0" smtClean="0">
              <a:solidFill>
                <a:srgbClr val="000000"/>
              </a:solidFill>
              <a:latin typeface="system-ui"/>
            </a:endParaRPr>
          </a:p>
          <a:p>
            <a:r>
              <a:rPr lang="en-GB" b="1" dirty="0" smtClean="0">
                <a:solidFill>
                  <a:srgbClr val="000000"/>
                </a:solidFill>
                <a:latin typeface="system-ui"/>
              </a:rPr>
              <a:t>on </a:t>
            </a:r>
            <a:r>
              <a:rPr lang="en-GB" b="1" dirty="0">
                <a:solidFill>
                  <a:srgbClr val="000000"/>
                </a:solidFill>
                <a:latin typeface="system-ui"/>
              </a:rPr>
              <a:t>the altar on the burnt offering</a:t>
            </a:r>
            <a:r>
              <a:rPr lang="en-GB" dirty="0">
                <a:solidFill>
                  <a:srgbClr val="000000"/>
                </a:solidFill>
                <a:latin typeface="system-ui"/>
              </a:rPr>
              <a:t>, which is on the wood that is on the fire: it is an offering made by fire, of a pleasant aroma to Yahweh</a:t>
            </a:r>
            <a:r>
              <a:rPr lang="en-GB" dirty="0" smtClean="0">
                <a:solidFill>
                  <a:srgbClr val="000000"/>
                </a:solidFill>
                <a:latin typeface="system-ui"/>
              </a:rPr>
              <a:t>. Lev. 3: 1-5</a:t>
            </a:r>
            <a:endParaRPr lang="en-GB" dirty="0"/>
          </a:p>
        </p:txBody>
      </p:sp>
      <p:sp>
        <p:nvSpPr>
          <p:cNvPr id="3" name="TextBox 2"/>
          <p:cNvSpPr txBox="1"/>
          <p:nvPr/>
        </p:nvSpPr>
        <p:spPr>
          <a:xfrm>
            <a:off x="553453" y="4531895"/>
            <a:ext cx="4418902" cy="1200329"/>
          </a:xfrm>
          <a:prstGeom prst="rect">
            <a:avLst/>
          </a:prstGeom>
          <a:noFill/>
        </p:spPr>
        <p:txBody>
          <a:bodyPr wrap="none" rtlCol="0">
            <a:spAutoFit/>
          </a:bodyPr>
          <a:lstStyle/>
          <a:p>
            <a:pPr marL="285750" indent="-285750">
              <a:buFont typeface="Arial" panose="020B0604020202020204" pitchFamily="34" charset="0"/>
              <a:buChar char="•"/>
            </a:pPr>
            <a:r>
              <a:rPr lang="en-GB" dirty="0" smtClean="0">
                <a:latin typeface="system-ui"/>
              </a:rPr>
              <a:t>Thank offering</a:t>
            </a:r>
          </a:p>
          <a:p>
            <a:pPr marL="285750" indent="-285750">
              <a:buFont typeface="Arial" panose="020B0604020202020204" pitchFamily="34" charset="0"/>
              <a:buChar char="•"/>
            </a:pPr>
            <a:r>
              <a:rPr lang="en-GB" dirty="0" smtClean="0">
                <a:latin typeface="system-ui"/>
              </a:rPr>
              <a:t>Voluntary offering</a:t>
            </a:r>
          </a:p>
          <a:p>
            <a:pPr marL="285750" indent="-285750">
              <a:buFont typeface="Arial" panose="020B0604020202020204" pitchFamily="34" charset="0"/>
              <a:buChar char="•"/>
            </a:pPr>
            <a:r>
              <a:rPr lang="en-GB" dirty="0" smtClean="0">
                <a:latin typeface="system-ui"/>
              </a:rPr>
              <a:t>Making vows</a:t>
            </a:r>
          </a:p>
          <a:p>
            <a:pPr marL="285750" indent="-285750">
              <a:buFont typeface="Arial" panose="020B0604020202020204" pitchFamily="34" charset="0"/>
              <a:buChar char="•"/>
            </a:pPr>
            <a:r>
              <a:rPr lang="en-GB" dirty="0" smtClean="0">
                <a:latin typeface="system-ui"/>
              </a:rPr>
              <a:t>Festivals – Pentecost and Tabernacles</a:t>
            </a:r>
            <a:endParaRPr lang="en-GB" dirty="0">
              <a:latin typeface="system-ui"/>
            </a:endParaRPr>
          </a:p>
        </p:txBody>
      </p:sp>
      <p:sp>
        <p:nvSpPr>
          <p:cNvPr id="6" name="TextBox 5"/>
          <p:cNvSpPr txBox="1"/>
          <p:nvPr/>
        </p:nvSpPr>
        <p:spPr>
          <a:xfrm>
            <a:off x="553453" y="3914274"/>
            <a:ext cx="3560590" cy="400110"/>
          </a:xfrm>
          <a:prstGeom prst="rect">
            <a:avLst/>
          </a:prstGeom>
          <a:noFill/>
        </p:spPr>
        <p:txBody>
          <a:bodyPr wrap="none" rtlCol="0">
            <a:spAutoFit/>
          </a:bodyPr>
          <a:lstStyle/>
          <a:p>
            <a:r>
              <a:rPr lang="en-GB" sz="2000" b="1" dirty="0" smtClean="0">
                <a:latin typeface="system-ui"/>
              </a:rPr>
              <a:t>Occasions of peace and joy</a:t>
            </a:r>
            <a:endParaRPr lang="en-GB" sz="2000" b="1" dirty="0">
              <a:latin typeface="system-ui"/>
            </a:endParaRPr>
          </a:p>
        </p:txBody>
      </p:sp>
      <p:sp>
        <p:nvSpPr>
          <p:cNvPr id="7" name="TextBox 6"/>
          <p:cNvSpPr txBox="1"/>
          <p:nvPr/>
        </p:nvSpPr>
        <p:spPr>
          <a:xfrm>
            <a:off x="1933074" y="5949735"/>
            <a:ext cx="6873998" cy="400110"/>
          </a:xfrm>
          <a:prstGeom prst="rect">
            <a:avLst/>
          </a:prstGeom>
          <a:noFill/>
        </p:spPr>
        <p:txBody>
          <a:bodyPr wrap="none" rtlCol="0">
            <a:spAutoFit/>
          </a:bodyPr>
          <a:lstStyle/>
          <a:p>
            <a:r>
              <a:rPr lang="en-GB" sz="2000" b="1" dirty="0" smtClean="0">
                <a:latin typeface="system-ui"/>
              </a:rPr>
              <a:t>The basis of the Peace offering was the Burnt Offering </a:t>
            </a:r>
            <a:endParaRPr lang="en-GB" sz="2000" b="1" dirty="0">
              <a:latin typeface="system-ui"/>
            </a:endParaRPr>
          </a:p>
        </p:txBody>
      </p:sp>
    </p:spTree>
    <p:extLst>
      <p:ext uri="{BB962C8B-B14F-4D97-AF65-F5344CB8AC3E}">
        <p14:creationId xmlns:p14="http://schemas.microsoft.com/office/powerpoint/2010/main" val="1226914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8547" y="1180743"/>
            <a:ext cx="8357937" cy="3416320"/>
          </a:xfrm>
          <a:prstGeom prst="rect">
            <a:avLst/>
          </a:prstGeom>
        </p:spPr>
        <p:txBody>
          <a:bodyPr wrap="square">
            <a:spAutoFit/>
          </a:bodyPr>
          <a:lstStyle/>
          <a:p>
            <a:pPr lvl="0"/>
            <a:r>
              <a:rPr lang="en-GB" dirty="0">
                <a:solidFill>
                  <a:srgbClr val="000000"/>
                </a:solidFill>
                <a:latin typeface="system-ui"/>
              </a:rPr>
              <a:t>“‘This is </a:t>
            </a:r>
            <a:r>
              <a:rPr lang="en-GB" b="1" dirty="0">
                <a:solidFill>
                  <a:srgbClr val="000000"/>
                </a:solidFill>
                <a:latin typeface="system-ui"/>
              </a:rPr>
              <a:t>the law of the sacrifice of peace offerings</a:t>
            </a:r>
            <a:r>
              <a:rPr lang="en-GB" dirty="0">
                <a:solidFill>
                  <a:srgbClr val="000000"/>
                </a:solidFill>
                <a:latin typeface="system-ui"/>
              </a:rPr>
              <a:t>, which one shall offer to Yahweh: </a:t>
            </a:r>
            <a:r>
              <a:rPr lang="en-GB" dirty="0" smtClean="0">
                <a:solidFill>
                  <a:srgbClr val="000000"/>
                </a:solidFill>
                <a:latin typeface="system-ui"/>
              </a:rPr>
              <a:t>If </a:t>
            </a:r>
            <a:r>
              <a:rPr lang="en-GB" dirty="0">
                <a:solidFill>
                  <a:srgbClr val="000000"/>
                </a:solidFill>
                <a:latin typeface="system-ui"/>
              </a:rPr>
              <a:t>he offers it for a thanksgiving, then he shall offer with the sacrifice of thanksgiving unleavened cakes mixed with oil, and unleavened wafers anointed with oil, and cakes mixed with oil. </a:t>
            </a:r>
            <a:r>
              <a:rPr lang="en-GB" b="1" dirty="0" smtClean="0">
                <a:solidFill>
                  <a:srgbClr val="000000"/>
                </a:solidFill>
                <a:latin typeface="system-ui"/>
              </a:rPr>
              <a:t>He </a:t>
            </a:r>
            <a:r>
              <a:rPr lang="en-GB" b="1" dirty="0">
                <a:solidFill>
                  <a:srgbClr val="000000"/>
                </a:solidFill>
                <a:latin typeface="system-ui"/>
              </a:rPr>
              <a:t>shall offer his offering with the sacrifice of his peace offerings for thanksgiving with cakes of leavened bread</a:t>
            </a:r>
            <a:r>
              <a:rPr lang="en-GB" b="1" dirty="0" smtClean="0">
                <a:solidFill>
                  <a:srgbClr val="000000"/>
                </a:solidFill>
                <a:latin typeface="system-ui"/>
              </a:rPr>
              <a:t>.</a:t>
            </a:r>
            <a:r>
              <a:rPr lang="en-GB" dirty="0" smtClean="0">
                <a:solidFill>
                  <a:srgbClr val="000000"/>
                </a:solidFill>
                <a:latin typeface="system-ui"/>
              </a:rPr>
              <a:t> </a:t>
            </a:r>
            <a:r>
              <a:rPr lang="en-GB" b="1" baseline="30000" dirty="0">
                <a:solidFill>
                  <a:srgbClr val="000000"/>
                </a:solidFill>
                <a:latin typeface="system-ui"/>
              </a:rPr>
              <a:t> </a:t>
            </a:r>
            <a:r>
              <a:rPr lang="en-GB" dirty="0">
                <a:solidFill>
                  <a:srgbClr val="000000"/>
                </a:solidFill>
                <a:latin typeface="system-ui"/>
              </a:rPr>
              <a:t>Of it he shall offer one out of each offering for a </a:t>
            </a:r>
            <a:r>
              <a:rPr lang="en-GB" dirty="0" smtClean="0">
                <a:solidFill>
                  <a:srgbClr val="000000"/>
                </a:solidFill>
                <a:latin typeface="system-ui"/>
              </a:rPr>
              <a:t>heave (wave) </a:t>
            </a:r>
            <a:r>
              <a:rPr lang="en-GB" dirty="0">
                <a:solidFill>
                  <a:srgbClr val="000000"/>
                </a:solidFill>
                <a:latin typeface="system-ui"/>
              </a:rPr>
              <a:t>offering to Yahweh. It shall be the priest’s who sprinkles the blood of the peace offerings. </a:t>
            </a:r>
            <a:r>
              <a:rPr lang="en-GB" b="1" dirty="0" smtClean="0">
                <a:solidFill>
                  <a:srgbClr val="000000"/>
                </a:solidFill>
                <a:latin typeface="system-ui"/>
              </a:rPr>
              <a:t>The </a:t>
            </a:r>
            <a:r>
              <a:rPr lang="en-GB" b="1" dirty="0">
                <a:solidFill>
                  <a:srgbClr val="000000"/>
                </a:solidFill>
                <a:latin typeface="system-ui"/>
              </a:rPr>
              <a:t>flesh of the sacrifice of his peace offerings for thanksgiving shall be eaten on the day of his offering</a:t>
            </a:r>
            <a:r>
              <a:rPr lang="en-GB" dirty="0">
                <a:solidFill>
                  <a:srgbClr val="000000"/>
                </a:solidFill>
                <a:latin typeface="system-ui"/>
              </a:rPr>
              <a:t>. He shall not leave any of it until the morning. “‘But if the sacrifice of his offering is </a:t>
            </a:r>
            <a:r>
              <a:rPr lang="en-GB" b="1" dirty="0">
                <a:solidFill>
                  <a:srgbClr val="000000"/>
                </a:solidFill>
                <a:latin typeface="system-ui"/>
              </a:rPr>
              <a:t>a vow, or a free will offering, it shall be eaten on the day that he offers his sacrifice. On the next day what remains of it shall be eaten … </a:t>
            </a:r>
            <a:r>
              <a:rPr lang="en-GB" dirty="0">
                <a:solidFill>
                  <a:srgbClr val="000000"/>
                </a:solidFill>
                <a:latin typeface="system-ui"/>
              </a:rPr>
              <a:t>Lev. 7: 11-16 </a:t>
            </a:r>
          </a:p>
        </p:txBody>
      </p:sp>
      <p:sp>
        <p:nvSpPr>
          <p:cNvPr id="3" name="Rectangle 2"/>
          <p:cNvSpPr/>
          <p:nvPr/>
        </p:nvSpPr>
        <p:spPr>
          <a:xfrm>
            <a:off x="2127525" y="247727"/>
            <a:ext cx="3461204" cy="523220"/>
          </a:xfrm>
          <a:prstGeom prst="rect">
            <a:avLst/>
          </a:prstGeom>
        </p:spPr>
        <p:txBody>
          <a:bodyPr wrap="none">
            <a:spAutoFit/>
          </a:bodyPr>
          <a:lstStyle/>
          <a:p>
            <a:pPr lvl="0"/>
            <a:r>
              <a:rPr lang="en-GB" sz="2800" b="1" dirty="0">
                <a:solidFill>
                  <a:prstClr val="black"/>
                </a:solidFill>
                <a:latin typeface="system-ui"/>
              </a:rPr>
              <a:t>The Peace Offering</a:t>
            </a:r>
          </a:p>
        </p:txBody>
      </p:sp>
      <p:sp>
        <p:nvSpPr>
          <p:cNvPr id="4" name="TextBox 3"/>
          <p:cNvSpPr txBox="1"/>
          <p:nvPr/>
        </p:nvSpPr>
        <p:spPr>
          <a:xfrm>
            <a:off x="208547" y="4892843"/>
            <a:ext cx="8286243" cy="461665"/>
          </a:xfrm>
          <a:prstGeom prst="rect">
            <a:avLst/>
          </a:prstGeom>
          <a:noFill/>
        </p:spPr>
        <p:txBody>
          <a:bodyPr wrap="none" rtlCol="0">
            <a:spAutoFit/>
          </a:bodyPr>
          <a:lstStyle/>
          <a:p>
            <a:r>
              <a:rPr lang="en-GB" sz="2400" b="1" dirty="0" smtClean="0">
                <a:latin typeface="system-ui"/>
              </a:rPr>
              <a:t>Those who offered the sacrifice also shared in the meal</a:t>
            </a:r>
            <a:endParaRPr lang="en-GB" sz="2400" b="1" dirty="0">
              <a:latin typeface="system-ui"/>
            </a:endParaRPr>
          </a:p>
        </p:txBody>
      </p:sp>
    </p:spTree>
    <p:extLst>
      <p:ext uri="{BB962C8B-B14F-4D97-AF65-F5344CB8AC3E}">
        <p14:creationId xmlns:p14="http://schemas.microsoft.com/office/powerpoint/2010/main" val="7255159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0632" y="1101623"/>
            <a:ext cx="8726905" cy="2031325"/>
          </a:xfrm>
          <a:prstGeom prst="rect">
            <a:avLst/>
          </a:prstGeom>
        </p:spPr>
        <p:txBody>
          <a:bodyPr wrap="square">
            <a:spAutoFit/>
          </a:bodyPr>
          <a:lstStyle/>
          <a:p>
            <a:r>
              <a:rPr lang="en-GB" b="1" baseline="30000" dirty="0">
                <a:solidFill>
                  <a:srgbClr val="000000"/>
                </a:solidFill>
                <a:latin typeface="system-ui"/>
              </a:rPr>
              <a:t> </a:t>
            </a:r>
            <a:r>
              <a:rPr lang="en-GB" b="1" dirty="0">
                <a:solidFill>
                  <a:srgbClr val="000000"/>
                </a:solidFill>
                <a:latin typeface="system-ui"/>
              </a:rPr>
              <a:t>As Yahweh’s ark came into David’s city</a:t>
            </a:r>
            <a:r>
              <a:rPr lang="en-GB" dirty="0">
                <a:solidFill>
                  <a:srgbClr val="000000"/>
                </a:solidFill>
                <a:latin typeface="system-ui"/>
              </a:rPr>
              <a:t>, Michal the daughter of Saul looked out through the window, and saw king David leaping and dancing before Yahweh; and she despised him in her heart. </a:t>
            </a:r>
            <a:r>
              <a:rPr lang="en-GB" b="1" dirty="0" smtClean="0">
                <a:solidFill>
                  <a:srgbClr val="000000"/>
                </a:solidFill>
                <a:latin typeface="system-ui"/>
              </a:rPr>
              <a:t>They </a:t>
            </a:r>
            <a:r>
              <a:rPr lang="en-GB" b="1" dirty="0">
                <a:solidFill>
                  <a:srgbClr val="000000"/>
                </a:solidFill>
                <a:latin typeface="system-ui"/>
              </a:rPr>
              <a:t>brought in Yahweh’s ark, and set it in its place, in the middle of the tent that David had pitched for it</a:t>
            </a:r>
            <a:r>
              <a:rPr lang="en-GB" dirty="0">
                <a:solidFill>
                  <a:srgbClr val="000000"/>
                </a:solidFill>
                <a:latin typeface="system-ui"/>
              </a:rPr>
              <a:t>; and </a:t>
            </a:r>
            <a:r>
              <a:rPr lang="en-GB" b="1" dirty="0">
                <a:solidFill>
                  <a:srgbClr val="000000"/>
                </a:solidFill>
                <a:latin typeface="system-ui"/>
              </a:rPr>
              <a:t>David offered burnt offerings and peace offerings before Yahweh</a:t>
            </a:r>
            <a:r>
              <a:rPr lang="en-GB" dirty="0" smtClean="0">
                <a:solidFill>
                  <a:srgbClr val="000000"/>
                </a:solidFill>
                <a:latin typeface="system-ui"/>
              </a:rPr>
              <a:t>. </a:t>
            </a:r>
            <a:r>
              <a:rPr lang="en-GB" b="1" baseline="30000" dirty="0">
                <a:solidFill>
                  <a:srgbClr val="000000"/>
                </a:solidFill>
                <a:latin typeface="system-ui"/>
              </a:rPr>
              <a:t> </a:t>
            </a:r>
            <a:r>
              <a:rPr lang="en-GB" dirty="0">
                <a:solidFill>
                  <a:srgbClr val="000000"/>
                </a:solidFill>
                <a:latin typeface="system-ui"/>
              </a:rPr>
              <a:t>When David had finished offering the burnt offering and the peace offerings, he blessed the people in the name of Yahweh of Armies</a:t>
            </a:r>
            <a:r>
              <a:rPr lang="en-GB" dirty="0" smtClean="0">
                <a:solidFill>
                  <a:srgbClr val="000000"/>
                </a:solidFill>
                <a:latin typeface="system-ui"/>
              </a:rPr>
              <a:t>. 2Sam. 6:16-18</a:t>
            </a:r>
            <a:endParaRPr lang="en-GB" dirty="0"/>
          </a:p>
        </p:txBody>
      </p:sp>
      <p:sp>
        <p:nvSpPr>
          <p:cNvPr id="3" name="Rectangle 2"/>
          <p:cNvSpPr/>
          <p:nvPr/>
        </p:nvSpPr>
        <p:spPr>
          <a:xfrm>
            <a:off x="240632" y="3282480"/>
            <a:ext cx="8454189" cy="1477328"/>
          </a:xfrm>
          <a:prstGeom prst="rect">
            <a:avLst/>
          </a:prstGeom>
        </p:spPr>
        <p:txBody>
          <a:bodyPr wrap="square">
            <a:spAutoFit/>
          </a:bodyPr>
          <a:lstStyle/>
          <a:p>
            <a:r>
              <a:rPr lang="en-GB" dirty="0" smtClean="0">
                <a:solidFill>
                  <a:srgbClr val="000000"/>
                </a:solidFill>
                <a:latin typeface="system-ui"/>
              </a:rPr>
              <a:t>So </a:t>
            </a:r>
            <a:r>
              <a:rPr lang="en-GB" dirty="0">
                <a:solidFill>
                  <a:srgbClr val="000000"/>
                </a:solidFill>
                <a:latin typeface="system-ui"/>
              </a:rPr>
              <a:t>David gave to </a:t>
            </a:r>
            <a:r>
              <a:rPr lang="en-GB" dirty="0" err="1">
                <a:solidFill>
                  <a:srgbClr val="000000"/>
                </a:solidFill>
                <a:latin typeface="system-ui"/>
              </a:rPr>
              <a:t>Ornan</a:t>
            </a:r>
            <a:r>
              <a:rPr lang="en-GB" dirty="0">
                <a:solidFill>
                  <a:srgbClr val="000000"/>
                </a:solidFill>
                <a:latin typeface="system-ui"/>
              </a:rPr>
              <a:t> six hundred shekels</a:t>
            </a:r>
            <a:r>
              <a:rPr lang="en-GB" baseline="30000" dirty="0">
                <a:solidFill>
                  <a:srgbClr val="000000"/>
                </a:solidFill>
                <a:latin typeface="system-ui"/>
              </a:rPr>
              <a:t>[</a:t>
            </a:r>
            <a:r>
              <a:rPr lang="en-GB" baseline="30000" dirty="0">
                <a:solidFill>
                  <a:srgbClr val="4A4A4A"/>
                </a:solidFill>
                <a:latin typeface="system-ui"/>
                <a:hlinkClick r:id="rId2" tooltip="See footnote a"/>
              </a:rPr>
              <a:t>a</a:t>
            </a:r>
            <a:r>
              <a:rPr lang="en-GB" baseline="30000" dirty="0">
                <a:solidFill>
                  <a:srgbClr val="000000"/>
                </a:solidFill>
                <a:latin typeface="system-ui"/>
              </a:rPr>
              <a:t>]</a:t>
            </a:r>
            <a:r>
              <a:rPr lang="en-GB" dirty="0">
                <a:solidFill>
                  <a:srgbClr val="000000"/>
                </a:solidFill>
                <a:latin typeface="system-ui"/>
              </a:rPr>
              <a:t> of gold by weight for the place. </a:t>
            </a:r>
            <a:r>
              <a:rPr lang="en-GB" dirty="0" smtClean="0">
                <a:solidFill>
                  <a:srgbClr val="000000"/>
                </a:solidFill>
                <a:latin typeface="system-ui"/>
              </a:rPr>
              <a:t>David </a:t>
            </a:r>
            <a:r>
              <a:rPr lang="en-GB" dirty="0">
                <a:solidFill>
                  <a:srgbClr val="000000"/>
                </a:solidFill>
                <a:latin typeface="system-ui"/>
              </a:rPr>
              <a:t>built an altar to Yahweh there, and offered </a:t>
            </a:r>
            <a:r>
              <a:rPr lang="en-GB" b="1" dirty="0">
                <a:solidFill>
                  <a:srgbClr val="000000"/>
                </a:solidFill>
                <a:latin typeface="system-ui"/>
              </a:rPr>
              <a:t>burnt offerings and peace offerings, and called on Yahweh</a:t>
            </a:r>
            <a:r>
              <a:rPr lang="en-GB" dirty="0">
                <a:solidFill>
                  <a:srgbClr val="000000"/>
                </a:solidFill>
                <a:latin typeface="system-ui"/>
              </a:rPr>
              <a:t>; and he answered him from the sky by fire on the altar of burnt </a:t>
            </a:r>
            <a:r>
              <a:rPr lang="en-GB" dirty="0" smtClean="0">
                <a:solidFill>
                  <a:srgbClr val="000000"/>
                </a:solidFill>
                <a:latin typeface="system-ui"/>
              </a:rPr>
              <a:t>offering. Then </a:t>
            </a:r>
            <a:r>
              <a:rPr lang="en-GB" dirty="0">
                <a:solidFill>
                  <a:srgbClr val="000000"/>
                </a:solidFill>
                <a:latin typeface="system-ui"/>
              </a:rPr>
              <a:t>Yahweh commanded the angel, and he put his sword back into its sheath</a:t>
            </a:r>
            <a:r>
              <a:rPr lang="en-GB" dirty="0" smtClean="0">
                <a:solidFill>
                  <a:srgbClr val="000000"/>
                </a:solidFill>
                <a:latin typeface="system-ui"/>
              </a:rPr>
              <a:t>. 1Chron. 21:25-27 (</a:t>
            </a:r>
            <a:r>
              <a:rPr lang="en-GB" b="1" dirty="0" smtClean="0">
                <a:solidFill>
                  <a:srgbClr val="000000"/>
                </a:solidFill>
                <a:latin typeface="system-ui"/>
              </a:rPr>
              <a:t>Deliverance from a plague</a:t>
            </a:r>
            <a:r>
              <a:rPr lang="en-GB" dirty="0" smtClean="0">
                <a:solidFill>
                  <a:srgbClr val="000000"/>
                </a:solidFill>
                <a:latin typeface="system-ui"/>
              </a:rPr>
              <a:t>)</a:t>
            </a:r>
            <a:endParaRPr lang="en-GB" b="0" i="0" dirty="0">
              <a:solidFill>
                <a:srgbClr val="000000"/>
              </a:solidFill>
              <a:effectLst/>
              <a:latin typeface="system-ui"/>
            </a:endParaRPr>
          </a:p>
        </p:txBody>
      </p:sp>
      <p:sp>
        <p:nvSpPr>
          <p:cNvPr id="4" name="Rectangle 3"/>
          <p:cNvSpPr/>
          <p:nvPr/>
        </p:nvSpPr>
        <p:spPr>
          <a:xfrm>
            <a:off x="160422" y="5138211"/>
            <a:ext cx="8943473" cy="1200329"/>
          </a:xfrm>
          <a:prstGeom prst="rect">
            <a:avLst/>
          </a:prstGeom>
        </p:spPr>
        <p:txBody>
          <a:bodyPr wrap="square">
            <a:spAutoFit/>
          </a:bodyPr>
          <a:lstStyle/>
          <a:p>
            <a:r>
              <a:rPr lang="en-GB" b="1" dirty="0">
                <a:solidFill>
                  <a:srgbClr val="000000"/>
                </a:solidFill>
                <a:latin typeface="system-ui"/>
              </a:rPr>
              <a:t>Hezekiah</a:t>
            </a:r>
            <a:r>
              <a:rPr lang="en-GB" dirty="0">
                <a:solidFill>
                  <a:srgbClr val="000000"/>
                </a:solidFill>
                <a:latin typeface="system-ui"/>
              </a:rPr>
              <a:t> appointed the divisions of the priests and the Levites after their divisions, every man according to his service, both the priests and the Levites, </a:t>
            </a:r>
            <a:r>
              <a:rPr lang="en-GB" dirty="0" smtClean="0">
                <a:solidFill>
                  <a:srgbClr val="000000"/>
                </a:solidFill>
                <a:latin typeface="system-ui"/>
              </a:rPr>
              <a:t>for burnt</a:t>
            </a:r>
            <a:r>
              <a:rPr lang="en-GB" dirty="0">
                <a:solidFill>
                  <a:srgbClr val="000000"/>
                </a:solidFill>
                <a:latin typeface="system-ui"/>
              </a:rPr>
              <a:t> </a:t>
            </a:r>
            <a:r>
              <a:rPr lang="en-GB" b="1" dirty="0">
                <a:solidFill>
                  <a:srgbClr val="000000"/>
                </a:solidFill>
                <a:latin typeface="system-ui"/>
              </a:rPr>
              <a:t>offerings</a:t>
            </a:r>
            <a:r>
              <a:rPr lang="en-GB" dirty="0">
                <a:solidFill>
                  <a:srgbClr val="000000"/>
                </a:solidFill>
                <a:latin typeface="system-ui"/>
              </a:rPr>
              <a:t> and for peace </a:t>
            </a:r>
            <a:r>
              <a:rPr lang="en-GB" b="1" dirty="0">
                <a:solidFill>
                  <a:srgbClr val="000000"/>
                </a:solidFill>
                <a:latin typeface="system-ui"/>
              </a:rPr>
              <a:t>offerings</a:t>
            </a:r>
            <a:r>
              <a:rPr lang="en-GB" dirty="0">
                <a:solidFill>
                  <a:srgbClr val="000000"/>
                </a:solidFill>
                <a:latin typeface="system-ui"/>
              </a:rPr>
              <a:t>, to minister, to give </a:t>
            </a:r>
            <a:r>
              <a:rPr lang="en-GB" b="1" dirty="0">
                <a:solidFill>
                  <a:srgbClr val="000000"/>
                </a:solidFill>
                <a:latin typeface="system-ui"/>
              </a:rPr>
              <a:t>thank</a:t>
            </a:r>
            <a:r>
              <a:rPr lang="en-GB" dirty="0">
                <a:solidFill>
                  <a:srgbClr val="000000"/>
                </a:solidFill>
                <a:latin typeface="system-ui"/>
              </a:rPr>
              <a:t>s, and to praise in </a:t>
            </a:r>
            <a:endParaRPr lang="en-GB" dirty="0" smtClean="0">
              <a:solidFill>
                <a:srgbClr val="000000"/>
              </a:solidFill>
              <a:latin typeface="system-ui"/>
            </a:endParaRPr>
          </a:p>
          <a:p>
            <a:r>
              <a:rPr lang="en-GB" dirty="0" smtClean="0">
                <a:solidFill>
                  <a:srgbClr val="000000"/>
                </a:solidFill>
                <a:latin typeface="system-ui"/>
              </a:rPr>
              <a:t>the </a:t>
            </a:r>
            <a:r>
              <a:rPr lang="en-GB" dirty="0">
                <a:solidFill>
                  <a:srgbClr val="000000"/>
                </a:solidFill>
                <a:latin typeface="system-ui"/>
              </a:rPr>
              <a:t>gates of Yahweh’s camp</a:t>
            </a:r>
            <a:r>
              <a:rPr lang="en-GB" dirty="0" smtClean="0">
                <a:solidFill>
                  <a:srgbClr val="000000"/>
                </a:solidFill>
                <a:latin typeface="system-ui"/>
              </a:rPr>
              <a:t>. 2Chron. 31: 2 (</a:t>
            </a:r>
            <a:r>
              <a:rPr lang="en-GB" b="1" dirty="0" smtClean="0">
                <a:solidFill>
                  <a:srgbClr val="000000"/>
                </a:solidFill>
                <a:latin typeface="system-ui"/>
              </a:rPr>
              <a:t>A special Passover</a:t>
            </a:r>
            <a:r>
              <a:rPr lang="en-GB" dirty="0" smtClean="0">
                <a:solidFill>
                  <a:srgbClr val="000000"/>
                </a:solidFill>
                <a:latin typeface="system-ui"/>
              </a:rPr>
              <a:t>)</a:t>
            </a:r>
            <a:endParaRPr lang="en-GB" dirty="0"/>
          </a:p>
        </p:txBody>
      </p:sp>
      <p:sp>
        <p:nvSpPr>
          <p:cNvPr id="5" name="TextBox 4"/>
          <p:cNvSpPr txBox="1"/>
          <p:nvPr/>
        </p:nvSpPr>
        <p:spPr>
          <a:xfrm>
            <a:off x="788469" y="208021"/>
            <a:ext cx="6959867" cy="523220"/>
          </a:xfrm>
          <a:prstGeom prst="rect">
            <a:avLst/>
          </a:prstGeom>
          <a:noFill/>
        </p:spPr>
        <p:txBody>
          <a:bodyPr wrap="square" rtlCol="0">
            <a:spAutoFit/>
          </a:bodyPr>
          <a:lstStyle/>
          <a:p>
            <a:r>
              <a:rPr lang="en-GB" sz="2800" b="1" dirty="0" smtClean="0">
                <a:latin typeface="system-ui"/>
              </a:rPr>
              <a:t>Some Occasions for Peace Offerings</a:t>
            </a:r>
            <a:endParaRPr lang="en-GB" sz="2800" b="1" dirty="0">
              <a:latin typeface="system-ui"/>
            </a:endParaRPr>
          </a:p>
        </p:txBody>
      </p:sp>
    </p:spTree>
    <p:extLst>
      <p:ext uri="{BB962C8B-B14F-4D97-AF65-F5344CB8AC3E}">
        <p14:creationId xmlns:p14="http://schemas.microsoft.com/office/powerpoint/2010/main" val="2709187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2504" y="1673765"/>
            <a:ext cx="9320463" cy="2031325"/>
          </a:xfrm>
          <a:prstGeom prst="rect">
            <a:avLst/>
          </a:prstGeom>
        </p:spPr>
        <p:txBody>
          <a:bodyPr wrap="square">
            <a:spAutoFit/>
          </a:bodyPr>
          <a:lstStyle/>
          <a:p>
            <a:r>
              <a:rPr lang="en-GB" b="1" dirty="0">
                <a:solidFill>
                  <a:srgbClr val="000000"/>
                </a:solidFill>
                <a:latin typeface="system-ui"/>
              </a:rPr>
              <a:t>Moses</a:t>
            </a:r>
            <a:r>
              <a:rPr lang="en-GB" dirty="0">
                <a:solidFill>
                  <a:srgbClr val="000000"/>
                </a:solidFill>
                <a:latin typeface="system-ui"/>
              </a:rPr>
              <a:t> wrote all Yahweh’s words, then rose up early in the morning and built an altar at the base of the mountain, with twelve pillars for the twelve tribes of Israel. </a:t>
            </a:r>
            <a:r>
              <a:rPr lang="en-GB" dirty="0" smtClean="0">
                <a:solidFill>
                  <a:srgbClr val="000000"/>
                </a:solidFill>
                <a:latin typeface="system-ui"/>
              </a:rPr>
              <a:t>He </a:t>
            </a:r>
            <a:r>
              <a:rPr lang="en-GB" b="1" dirty="0">
                <a:solidFill>
                  <a:srgbClr val="000000"/>
                </a:solidFill>
                <a:latin typeface="system-ui"/>
              </a:rPr>
              <a:t>sent young men of the children of Israel, who offered burnt offerings and sacrificed </a:t>
            </a:r>
            <a:r>
              <a:rPr lang="en-GB" b="1" u="sng" dirty="0">
                <a:solidFill>
                  <a:srgbClr val="000000"/>
                </a:solidFill>
                <a:latin typeface="system-ui"/>
              </a:rPr>
              <a:t>peace offerings </a:t>
            </a:r>
            <a:r>
              <a:rPr lang="en-GB" dirty="0">
                <a:solidFill>
                  <a:srgbClr val="000000"/>
                </a:solidFill>
                <a:latin typeface="system-ui"/>
              </a:rPr>
              <a:t>of cattle </a:t>
            </a:r>
            <a:r>
              <a:rPr lang="en-GB" b="1" dirty="0">
                <a:solidFill>
                  <a:srgbClr val="000000"/>
                </a:solidFill>
                <a:latin typeface="system-ui"/>
              </a:rPr>
              <a:t>to </a:t>
            </a:r>
            <a:r>
              <a:rPr lang="en-GB" b="1" dirty="0" smtClean="0">
                <a:solidFill>
                  <a:srgbClr val="000000"/>
                </a:solidFill>
                <a:latin typeface="system-ui"/>
              </a:rPr>
              <a:t>Yahweh</a:t>
            </a:r>
            <a:r>
              <a:rPr lang="en-GB" dirty="0" smtClean="0">
                <a:solidFill>
                  <a:srgbClr val="000000"/>
                </a:solidFill>
                <a:latin typeface="system-ui"/>
              </a:rPr>
              <a:t> … Then </a:t>
            </a:r>
            <a:r>
              <a:rPr lang="en-GB" b="1" dirty="0">
                <a:solidFill>
                  <a:srgbClr val="000000"/>
                </a:solidFill>
                <a:latin typeface="system-ui"/>
              </a:rPr>
              <a:t>Moses, Aaron, </a:t>
            </a:r>
            <a:r>
              <a:rPr lang="en-GB" b="1" dirty="0" err="1">
                <a:solidFill>
                  <a:srgbClr val="000000"/>
                </a:solidFill>
                <a:latin typeface="system-ui"/>
              </a:rPr>
              <a:t>Nadab</a:t>
            </a:r>
            <a:r>
              <a:rPr lang="en-GB" b="1" dirty="0">
                <a:solidFill>
                  <a:srgbClr val="000000"/>
                </a:solidFill>
                <a:latin typeface="system-ui"/>
              </a:rPr>
              <a:t>, </a:t>
            </a:r>
            <a:r>
              <a:rPr lang="en-GB" b="1" dirty="0" err="1">
                <a:solidFill>
                  <a:srgbClr val="000000"/>
                </a:solidFill>
                <a:latin typeface="system-ui"/>
              </a:rPr>
              <a:t>Abihu</a:t>
            </a:r>
            <a:r>
              <a:rPr lang="en-GB" b="1" dirty="0">
                <a:solidFill>
                  <a:srgbClr val="000000"/>
                </a:solidFill>
                <a:latin typeface="system-ui"/>
              </a:rPr>
              <a:t>, and seventy of the elders of Israel went up. </a:t>
            </a:r>
            <a:r>
              <a:rPr lang="en-GB" b="1" dirty="0" smtClean="0">
                <a:solidFill>
                  <a:srgbClr val="000000"/>
                </a:solidFill>
                <a:latin typeface="system-ui"/>
              </a:rPr>
              <a:t>They </a:t>
            </a:r>
            <a:r>
              <a:rPr lang="en-GB" b="1" dirty="0">
                <a:solidFill>
                  <a:srgbClr val="000000"/>
                </a:solidFill>
                <a:latin typeface="system-ui"/>
              </a:rPr>
              <a:t>saw the God of Israel</a:t>
            </a:r>
            <a:r>
              <a:rPr lang="en-GB" dirty="0">
                <a:solidFill>
                  <a:srgbClr val="000000"/>
                </a:solidFill>
                <a:latin typeface="system-ui"/>
              </a:rPr>
              <a:t>. Under his feet was like a paved work of </a:t>
            </a:r>
            <a:r>
              <a:rPr lang="en-GB" dirty="0" smtClean="0">
                <a:solidFill>
                  <a:srgbClr val="000000"/>
                </a:solidFill>
                <a:latin typeface="system-ui"/>
              </a:rPr>
              <a:t>sapphire</a:t>
            </a:r>
            <a:r>
              <a:rPr lang="en-GB" baseline="30000" dirty="0">
                <a:solidFill>
                  <a:srgbClr val="000000"/>
                </a:solidFill>
                <a:latin typeface="system-ui"/>
              </a:rPr>
              <a:t> </a:t>
            </a:r>
            <a:r>
              <a:rPr lang="en-GB" dirty="0" smtClean="0">
                <a:solidFill>
                  <a:srgbClr val="000000"/>
                </a:solidFill>
                <a:latin typeface="system-ui"/>
              </a:rPr>
              <a:t>stone</a:t>
            </a:r>
            <a:r>
              <a:rPr lang="en-GB" dirty="0">
                <a:solidFill>
                  <a:srgbClr val="000000"/>
                </a:solidFill>
                <a:latin typeface="system-ui"/>
              </a:rPr>
              <a:t>, like the skies for clearness. </a:t>
            </a:r>
            <a:r>
              <a:rPr lang="en-GB" b="1" dirty="0" smtClean="0">
                <a:solidFill>
                  <a:srgbClr val="000000"/>
                </a:solidFill>
                <a:latin typeface="system-ui"/>
              </a:rPr>
              <a:t>He </a:t>
            </a:r>
            <a:r>
              <a:rPr lang="en-GB" b="1" dirty="0">
                <a:solidFill>
                  <a:srgbClr val="000000"/>
                </a:solidFill>
                <a:latin typeface="system-ui"/>
              </a:rPr>
              <a:t>didn’t lay his hand on the nobles of the children of Israel.</a:t>
            </a:r>
            <a:r>
              <a:rPr lang="en-GB" dirty="0">
                <a:solidFill>
                  <a:srgbClr val="000000"/>
                </a:solidFill>
                <a:latin typeface="system-ui"/>
              </a:rPr>
              <a:t> </a:t>
            </a:r>
            <a:r>
              <a:rPr lang="en-GB" b="1" u="sng" dirty="0">
                <a:solidFill>
                  <a:srgbClr val="000000"/>
                </a:solidFill>
                <a:latin typeface="system-ui"/>
              </a:rPr>
              <a:t>They saw God, and ate and drank</a:t>
            </a:r>
            <a:r>
              <a:rPr lang="en-GB" u="sng" dirty="0">
                <a:solidFill>
                  <a:srgbClr val="000000"/>
                </a:solidFill>
                <a:latin typeface="system-ui"/>
              </a:rPr>
              <a:t>.</a:t>
            </a:r>
            <a:endParaRPr lang="en-GB" b="0" i="0" u="sng" dirty="0">
              <a:solidFill>
                <a:srgbClr val="000000"/>
              </a:solidFill>
              <a:effectLst/>
              <a:latin typeface="system-ui"/>
            </a:endParaRPr>
          </a:p>
        </p:txBody>
      </p:sp>
      <p:sp>
        <p:nvSpPr>
          <p:cNvPr id="3" name="TextBox 2"/>
          <p:cNvSpPr txBox="1"/>
          <p:nvPr/>
        </p:nvSpPr>
        <p:spPr>
          <a:xfrm>
            <a:off x="954506" y="497305"/>
            <a:ext cx="6701963" cy="523220"/>
          </a:xfrm>
          <a:prstGeom prst="rect">
            <a:avLst/>
          </a:prstGeom>
          <a:noFill/>
        </p:spPr>
        <p:txBody>
          <a:bodyPr wrap="none" rtlCol="0">
            <a:spAutoFit/>
          </a:bodyPr>
          <a:lstStyle/>
          <a:p>
            <a:r>
              <a:rPr lang="en-GB" sz="2800" b="1" dirty="0" smtClean="0">
                <a:latin typeface="system-ui"/>
              </a:rPr>
              <a:t>Eating in God’s Presence – in Security</a:t>
            </a:r>
            <a:endParaRPr lang="en-GB" sz="2800" b="1" dirty="0">
              <a:latin typeface="system-ui"/>
            </a:endParaRPr>
          </a:p>
        </p:txBody>
      </p:sp>
      <p:sp>
        <p:nvSpPr>
          <p:cNvPr id="5" name="Rectangle 4"/>
          <p:cNvSpPr/>
          <p:nvPr/>
        </p:nvSpPr>
        <p:spPr>
          <a:xfrm>
            <a:off x="433135" y="4100930"/>
            <a:ext cx="9079832" cy="1200329"/>
          </a:xfrm>
          <a:prstGeom prst="rect">
            <a:avLst/>
          </a:prstGeom>
        </p:spPr>
        <p:txBody>
          <a:bodyPr wrap="square">
            <a:spAutoFit/>
          </a:bodyPr>
          <a:lstStyle/>
          <a:p>
            <a:r>
              <a:rPr lang="en-GB" b="1" baseline="30000" dirty="0">
                <a:solidFill>
                  <a:srgbClr val="000000"/>
                </a:solidFill>
                <a:latin typeface="system-ui"/>
              </a:rPr>
              <a:t> </a:t>
            </a:r>
            <a:r>
              <a:rPr lang="en-GB" dirty="0">
                <a:solidFill>
                  <a:srgbClr val="000000"/>
                </a:solidFill>
                <a:latin typeface="system-ui"/>
              </a:rPr>
              <a:t>Behold, I stand at the door and knock. If anyone hears my voice and opens the door, then </a:t>
            </a:r>
            <a:r>
              <a:rPr lang="en-GB" b="1" dirty="0">
                <a:solidFill>
                  <a:srgbClr val="000000"/>
                </a:solidFill>
                <a:latin typeface="system-ui"/>
              </a:rPr>
              <a:t>I will come in to him, and will dine with him, and he with me</a:t>
            </a:r>
            <a:r>
              <a:rPr lang="en-GB" dirty="0">
                <a:solidFill>
                  <a:srgbClr val="000000"/>
                </a:solidFill>
                <a:latin typeface="system-ui"/>
              </a:rPr>
              <a:t>. </a:t>
            </a:r>
            <a:r>
              <a:rPr lang="en-GB" b="1" dirty="0" smtClean="0">
                <a:solidFill>
                  <a:srgbClr val="000000"/>
                </a:solidFill>
                <a:latin typeface="system-ui"/>
              </a:rPr>
              <a:t>He </a:t>
            </a:r>
            <a:r>
              <a:rPr lang="en-GB" b="1" dirty="0">
                <a:solidFill>
                  <a:srgbClr val="000000"/>
                </a:solidFill>
                <a:latin typeface="system-ui"/>
              </a:rPr>
              <a:t>who overcomes, I will give to him to sit down with me on my throne</a:t>
            </a:r>
            <a:r>
              <a:rPr lang="en-GB" dirty="0">
                <a:solidFill>
                  <a:srgbClr val="000000"/>
                </a:solidFill>
                <a:latin typeface="system-ui"/>
              </a:rPr>
              <a:t>, as I also overcame, and sat down with my Father on his throne. </a:t>
            </a:r>
            <a:r>
              <a:rPr lang="en-GB" dirty="0" smtClean="0">
                <a:solidFill>
                  <a:srgbClr val="000000"/>
                </a:solidFill>
                <a:latin typeface="system-ui"/>
              </a:rPr>
              <a:t>Rev. 3: 20-21</a:t>
            </a:r>
            <a:endParaRPr lang="en-GB" dirty="0"/>
          </a:p>
        </p:txBody>
      </p:sp>
    </p:spTree>
    <p:extLst>
      <p:ext uri="{BB962C8B-B14F-4D97-AF65-F5344CB8AC3E}">
        <p14:creationId xmlns:p14="http://schemas.microsoft.com/office/powerpoint/2010/main" val="3093388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4985" y="910313"/>
            <a:ext cx="9617243" cy="2862322"/>
          </a:xfrm>
          <a:prstGeom prst="rect">
            <a:avLst/>
          </a:prstGeom>
        </p:spPr>
        <p:txBody>
          <a:bodyPr wrap="square">
            <a:spAutoFit/>
          </a:bodyPr>
          <a:lstStyle/>
          <a:p>
            <a:r>
              <a:rPr lang="en-GB" b="1" dirty="0">
                <a:solidFill>
                  <a:srgbClr val="000000"/>
                </a:solidFill>
                <a:latin typeface="system-ui"/>
              </a:rPr>
              <a:t>God, give the king your </a:t>
            </a:r>
            <a:r>
              <a:rPr lang="en-GB" b="1" dirty="0" smtClean="0">
                <a:solidFill>
                  <a:srgbClr val="000000"/>
                </a:solidFill>
                <a:latin typeface="system-ui"/>
              </a:rPr>
              <a:t>justice;</a:t>
            </a:r>
            <a:r>
              <a:rPr lang="en-GB" b="1" dirty="0" smtClean="0">
                <a:latin typeface="system-ui"/>
              </a:rPr>
              <a:t> </a:t>
            </a:r>
            <a:r>
              <a:rPr lang="en-GB" b="1" dirty="0" smtClean="0">
                <a:solidFill>
                  <a:srgbClr val="000000"/>
                </a:solidFill>
                <a:latin typeface="system-ui"/>
              </a:rPr>
              <a:t>your </a:t>
            </a:r>
            <a:r>
              <a:rPr lang="en-GB" b="1" dirty="0">
                <a:solidFill>
                  <a:srgbClr val="000000"/>
                </a:solidFill>
                <a:latin typeface="system-ui"/>
              </a:rPr>
              <a:t>righteousness to the royal son</a:t>
            </a:r>
            <a:r>
              <a:rPr lang="en-GB" b="1" dirty="0" smtClean="0">
                <a:solidFill>
                  <a:srgbClr val="000000"/>
                </a:solidFill>
                <a:latin typeface="system-ui"/>
              </a:rPr>
              <a:t>.</a:t>
            </a:r>
            <a:r>
              <a:rPr lang="en-GB" b="1" dirty="0">
                <a:solidFill>
                  <a:srgbClr val="000000"/>
                </a:solidFill>
                <a:latin typeface="system-ui"/>
              </a:rPr>
              <a:t> </a:t>
            </a:r>
            <a:r>
              <a:rPr lang="en-GB" dirty="0">
                <a:solidFill>
                  <a:srgbClr val="000000"/>
                </a:solidFill>
                <a:latin typeface="system-ui"/>
              </a:rPr>
              <a:t>He will judge </a:t>
            </a:r>
            <a:endParaRPr lang="en-GB" dirty="0" smtClean="0">
              <a:solidFill>
                <a:srgbClr val="000000"/>
              </a:solidFill>
              <a:latin typeface="system-ui"/>
            </a:endParaRPr>
          </a:p>
          <a:p>
            <a:r>
              <a:rPr lang="en-GB" dirty="0" smtClean="0">
                <a:solidFill>
                  <a:srgbClr val="000000"/>
                </a:solidFill>
                <a:latin typeface="system-ui"/>
              </a:rPr>
              <a:t>your </a:t>
            </a:r>
            <a:r>
              <a:rPr lang="en-GB" dirty="0">
                <a:solidFill>
                  <a:srgbClr val="000000"/>
                </a:solidFill>
                <a:latin typeface="system-ui"/>
              </a:rPr>
              <a:t>people with </a:t>
            </a:r>
            <a:r>
              <a:rPr lang="en-GB" dirty="0" smtClean="0">
                <a:solidFill>
                  <a:srgbClr val="000000"/>
                </a:solidFill>
                <a:latin typeface="system-ui"/>
              </a:rPr>
              <a:t>righteousness,</a:t>
            </a:r>
            <a:r>
              <a:rPr lang="en-GB" dirty="0" smtClean="0">
                <a:latin typeface="system-ui"/>
              </a:rPr>
              <a:t> </a:t>
            </a:r>
            <a:r>
              <a:rPr lang="en-GB" dirty="0" smtClean="0">
                <a:solidFill>
                  <a:srgbClr val="000000"/>
                </a:solidFill>
                <a:latin typeface="system-ui"/>
              </a:rPr>
              <a:t>and </a:t>
            </a:r>
            <a:r>
              <a:rPr lang="en-GB" dirty="0">
                <a:solidFill>
                  <a:srgbClr val="000000"/>
                </a:solidFill>
                <a:latin typeface="system-ui"/>
              </a:rPr>
              <a:t>your poor with </a:t>
            </a:r>
            <a:r>
              <a:rPr lang="en-GB" dirty="0" smtClean="0">
                <a:solidFill>
                  <a:srgbClr val="000000"/>
                </a:solidFill>
                <a:latin typeface="system-ui"/>
              </a:rPr>
              <a:t>justice. The </a:t>
            </a:r>
            <a:r>
              <a:rPr lang="en-GB" dirty="0">
                <a:solidFill>
                  <a:srgbClr val="000000"/>
                </a:solidFill>
                <a:latin typeface="system-ui"/>
              </a:rPr>
              <a:t>mountains shall bring prosperity to the </a:t>
            </a:r>
            <a:r>
              <a:rPr lang="en-GB" dirty="0" smtClean="0">
                <a:solidFill>
                  <a:srgbClr val="000000"/>
                </a:solidFill>
                <a:latin typeface="system-ui"/>
              </a:rPr>
              <a:t>people. The </a:t>
            </a:r>
            <a:r>
              <a:rPr lang="en-GB" dirty="0">
                <a:solidFill>
                  <a:srgbClr val="000000"/>
                </a:solidFill>
                <a:latin typeface="system-ui"/>
              </a:rPr>
              <a:t>hills bring the fruit of </a:t>
            </a:r>
            <a:r>
              <a:rPr lang="en-GB" dirty="0" smtClean="0">
                <a:solidFill>
                  <a:srgbClr val="000000"/>
                </a:solidFill>
                <a:latin typeface="system-ui"/>
              </a:rPr>
              <a:t>righteousness. He </a:t>
            </a:r>
            <a:r>
              <a:rPr lang="en-GB" dirty="0">
                <a:solidFill>
                  <a:srgbClr val="000000"/>
                </a:solidFill>
                <a:latin typeface="system-ui"/>
              </a:rPr>
              <a:t>will judge the poor </a:t>
            </a:r>
            <a:endParaRPr lang="en-GB" dirty="0" smtClean="0">
              <a:solidFill>
                <a:srgbClr val="000000"/>
              </a:solidFill>
              <a:latin typeface="system-ui"/>
            </a:endParaRPr>
          </a:p>
          <a:p>
            <a:r>
              <a:rPr lang="en-GB" dirty="0" smtClean="0">
                <a:solidFill>
                  <a:srgbClr val="000000"/>
                </a:solidFill>
                <a:latin typeface="system-ui"/>
              </a:rPr>
              <a:t>of </a:t>
            </a:r>
            <a:r>
              <a:rPr lang="en-GB" dirty="0">
                <a:solidFill>
                  <a:srgbClr val="000000"/>
                </a:solidFill>
                <a:latin typeface="system-ui"/>
              </a:rPr>
              <a:t>the </a:t>
            </a:r>
            <a:r>
              <a:rPr lang="en-GB" dirty="0" smtClean="0">
                <a:solidFill>
                  <a:srgbClr val="000000"/>
                </a:solidFill>
                <a:latin typeface="system-ui"/>
              </a:rPr>
              <a:t>people.</a:t>
            </a:r>
            <a:r>
              <a:rPr lang="en-GB" dirty="0">
                <a:latin typeface="system-ui"/>
              </a:rPr>
              <a:t> </a:t>
            </a:r>
            <a:r>
              <a:rPr lang="en-GB" dirty="0" smtClean="0">
                <a:solidFill>
                  <a:srgbClr val="000000"/>
                </a:solidFill>
                <a:latin typeface="system-ui"/>
              </a:rPr>
              <a:t>He </a:t>
            </a:r>
            <a:r>
              <a:rPr lang="en-GB" dirty="0">
                <a:solidFill>
                  <a:srgbClr val="000000"/>
                </a:solidFill>
                <a:latin typeface="system-ui"/>
              </a:rPr>
              <a:t>will save the children of the </a:t>
            </a:r>
            <a:r>
              <a:rPr lang="en-GB" dirty="0" smtClean="0">
                <a:solidFill>
                  <a:srgbClr val="000000"/>
                </a:solidFill>
                <a:latin typeface="system-ui"/>
              </a:rPr>
              <a:t>needy,</a:t>
            </a:r>
            <a:r>
              <a:rPr lang="en-GB" dirty="0" smtClean="0">
                <a:latin typeface="system-ui"/>
              </a:rPr>
              <a:t> </a:t>
            </a:r>
            <a:r>
              <a:rPr lang="en-GB" dirty="0" smtClean="0">
                <a:solidFill>
                  <a:srgbClr val="000000"/>
                </a:solidFill>
                <a:latin typeface="system-ui"/>
              </a:rPr>
              <a:t>and </a:t>
            </a:r>
            <a:r>
              <a:rPr lang="en-GB" dirty="0">
                <a:solidFill>
                  <a:srgbClr val="000000"/>
                </a:solidFill>
                <a:latin typeface="system-ui"/>
              </a:rPr>
              <a:t>will break the oppressor in </a:t>
            </a:r>
            <a:r>
              <a:rPr lang="en-GB" dirty="0" smtClean="0">
                <a:solidFill>
                  <a:srgbClr val="000000"/>
                </a:solidFill>
                <a:latin typeface="system-ui"/>
              </a:rPr>
              <a:t>pieces.</a:t>
            </a:r>
            <a:r>
              <a:rPr lang="en-GB" dirty="0" smtClean="0">
                <a:latin typeface="system-ui"/>
              </a:rPr>
              <a:t> </a:t>
            </a:r>
            <a:r>
              <a:rPr lang="en-GB" b="1" dirty="0" smtClean="0">
                <a:solidFill>
                  <a:srgbClr val="000000"/>
                </a:solidFill>
                <a:latin typeface="system-ui"/>
              </a:rPr>
              <a:t>They </a:t>
            </a:r>
            <a:r>
              <a:rPr lang="en-GB" b="1" dirty="0">
                <a:solidFill>
                  <a:srgbClr val="000000"/>
                </a:solidFill>
                <a:latin typeface="system-ui"/>
              </a:rPr>
              <a:t>shall fear you while the sun </a:t>
            </a:r>
            <a:r>
              <a:rPr lang="en-GB" b="1" dirty="0" smtClean="0">
                <a:solidFill>
                  <a:srgbClr val="000000"/>
                </a:solidFill>
                <a:latin typeface="system-ui"/>
              </a:rPr>
              <a:t>endures;</a:t>
            </a:r>
            <a:r>
              <a:rPr lang="en-GB" b="1" dirty="0" smtClean="0">
                <a:latin typeface="system-ui"/>
              </a:rPr>
              <a:t> </a:t>
            </a:r>
            <a:r>
              <a:rPr lang="en-GB" b="1" dirty="0" smtClean="0">
                <a:solidFill>
                  <a:srgbClr val="000000"/>
                </a:solidFill>
                <a:latin typeface="system-ui"/>
              </a:rPr>
              <a:t>and </a:t>
            </a:r>
            <a:r>
              <a:rPr lang="en-GB" b="1" dirty="0">
                <a:solidFill>
                  <a:srgbClr val="000000"/>
                </a:solidFill>
                <a:latin typeface="system-ui"/>
              </a:rPr>
              <a:t>as long as the moon, throughout all generations</a:t>
            </a:r>
            <a:r>
              <a:rPr lang="en-GB" b="1" dirty="0" smtClean="0">
                <a:solidFill>
                  <a:srgbClr val="000000"/>
                </a:solidFill>
                <a:latin typeface="system-ui"/>
              </a:rPr>
              <a:t>.</a:t>
            </a:r>
            <a:r>
              <a:rPr lang="en-GB" b="1" baseline="30000" dirty="0">
                <a:solidFill>
                  <a:srgbClr val="000000"/>
                </a:solidFill>
                <a:latin typeface="system-ui"/>
              </a:rPr>
              <a:t> </a:t>
            </a:r>
            <a:r>
              <a:rPr lang="en-GB" b="1" dirty="0">
                <a:solidFill>
                  <a:srgbClr val="000000"/>
                </a:solidFill>
                <a:latin typeface="system-ui"/>
              </a:rPr>
              <a:t>He will come down like rain on the mown </a:t>
            </a:r>
            <a:r>
              <a:rPr lang="en-GB" b="1" dirty="0" smtClean="0">
                <a:solidFill>
                  <a:srgbClr val="000000"/>
                </a:solidFill>
                <a:latin typeface="system-ui"/>
              </a:rPr>
              <a:t>grass,</a:t>
            </a:r>
            <a:r>
              <a:rPr lang="en-GB" b="1" dirty="0" smtClean="0">
                <a:latin typeface="system-ui"/>
              </a:rPr>
              <a:t> </a:t>
            </a:r>
            <a:r>
              <a:rPr lang="en-GB" b="1" dirty="0" smtClean="0">
                <a:solidFill>
                  <a:srgbClr val="000000"/>
                </a:solidFill>
                <a:latin typeface="system-ui"/>
              </a:rPr>
              <a:t>as </a:t>
            </a:r>
            <a:r>
              <a:rPr lang="en-GB" b="1" dirty="0">
                <a:solidFill>
                  <a:srgbClr val="000000"/>
                </a:solidFill>
                <a:latin typeface="system-ui"/>
              </a:rPr>
              <a:t>showers that water the </a:t>
            </a:r>
            <a:r>
              <a:rPr lang="en-GB" b="1" dirty="0" smtClean="0">
                <a:solidFill>
                  <a:srgbClr val="000000"/>
                </a:solidFill>
                <a:latin typeface="system-ui"/>
              </a:rPr>
              <a:t>earth.</a:t>
            </a:r>
            <a:r>
              <a:rPr lang="en-GB" b="1" dirty="0" smtClean="0">
                <a:latin typeface="system-ui"/>
              </a:rPr>
              <a:t> </a:t>
            </a:r>
            <a:r>
              <a:rPr lang="en-GB" b="1" dirty="0" smtClean="0">
                <a:solidFill>
                  <a:srgbClr val="000000"/>
                </a:solidFill>
                <a:latin typeface="system-ui"/>
              </a:rPr>
              <a:t>In </a:t>
            </a:r>
            <a:r>
              <a:rPr lang="en-GB" b="1" dirty="0">
                <a:solidFill>
                  <a:srgbClr val="000000"/>
                </a:solidFill>
                <a:latin typeface="system-ui"/>
              </a:rPr>
              <a:t>his days, the righteous shall </a:t>
            </a:r>
            <a:r>
              <a:rPr lang="en-GB" b="1" dirty="0" smtClean="0">
                <a:solidFill>
                  <a:srgbClr val="000000"/>
                </a:solidFill>
                <a:latin typeface="system-ui"/>
              </a:rPr>
              <a:t>flourish,</a:t>
            </a:r>
            <a:r>
              <a:rPr lang="en-GB" b="1" dirty="0" smtClean="0">
                <a:latin typeface="system-ui"/>
              </a:rPr>
              <a:t> </a:t>
            </a:r>
            <a:r>
              <a:rPr lang="en-GB" b="1" dirty="0" smtClean="0">
                <a:solidFill>
                  <a:srgbClr val="000000"/>
                </a:solidFill>
                <a:latin typeface="system-ui"/>
              </a:rPr>
              <a:t>and </a:t>
            </a:r>
            <a:r>
              <a:rPr lang="en-GB" b="1" dirty="0">
                <a:solidFill>
                  <a:srgbClr val="000000"/>
                </a:solidFill>
                <a:latin typeface="system-ui"/>
              </a:rPr>
              <a:t>abundance of peace, until the moon is no </a:t>
            </a:r>
            <a:r>
              <a:rPr lang="en-GB" b="1" dirty="0" smtClean="0">
                <a:solidFill>
                  <a:srgbClr val="000000"/>
                </a:solidFill>
                <a:latin typeface="system-ui"/>
              </a:rPr>
              <a:t>more.</a:t>
            </a:r>
            <a:r>
              <a:rPr lang="en-GB" b="1" dirty="0">
                <a:latin typeface="system-ui"/>
              </a:rPr>
              <a:t> </a:t>
            </a:r>
            <a:r>
              <a:rPr lang="en-GB" dirty="0" smtClean="0">
                <a:solidFill>
                  <a:srgbClr val="000000"/>
                </a:solidFill>
                <a:latin typeface="system-ui"/>
              </a:rPr>
              <a:t>He </a:t>
            </a:r>
            <a:r>
              <a:rPr lang="en-GB" dirty="0">
                <a:solidFill>
                  <a:srgbClr val="000000"/>
                </a:solidFill>
                <a:latin typeface="system-ui"/>
              </a:rPr>
              <a:t>shall have dominion also from sea to </a:t>
            </a:r>
            <a:r>
              <a:rPr lang="en-GB" dirty="0" smtClean="0">
                <a:solidFill>
                  <a:srgbClr val="000000"/>
                </a:solidFill>
                <a:latin typeface="system-ui"/>
              </a:rPr>
              <a:t>sea,</a:t>
            </a:r>
            <a:r>
              <a:rPr lang="en-GB" dirty="0" smtClean="0">
                <a:latin typeface="system-ui"/>
              </a:rPr>
              <a:t> </a:t>
            </a:r>
            <a:r>
              <a:rPr lang="en-GB" dirty="0" smtClean="0">
                <a:solidFill>
                  <a:srgbClr val="000000"/>
                </a:solidFill>
                <a:latin typeface="system-ui"/>
              </a:rPr>
              <a:t>from </a:t>
            </a:r>
            <a:r>
              <a:rPr lang="en-GB" dirty="0">
                <a:solidFill>
                  <a:srgbClr val="000000"/>
                </a:solidFill>
                <a:latin typeface="system-ui"/>
              </a:rPr>
              <a:t>the River to the ends of the </a:t>
            </a:r>
            <a:r>
              <a:rPr lang="en-GB" dirty="0" smtClean="0">
                <a:solidFill>
                  <a:srgbClr val="000000"/>
                </a:solidFill>
                <a:latin typeface="system-ui"/>
              </a:rPr>
              <a:t>earth … </a:t>
            </a:r>
            <a:r>
              <a:rPr lang="en-GB" b="1" dirty="0">
                <a:solidFill>
                  <a:srgbClr val="000000"/>
                </a:solidFill>
                <a:latin typeface="system-ui"/>
              </a:rPr>
              <a:t>His name endures </a:t>
            </a:r>
            <a:r>
              <a:rPr lang="en-GB" b="1" dirty="0" smtClean="0">
                <a:solidFill>
                  <a:srgbClr val="000000"/>
                </a:solidFill>
                <a:latin typeface="system-ui"/>
              </a:rPr>
              <a:t>forever.</a:t>
            </a:r>
            <a:r>
              <a:rPr lang="en-GB" b="1" dirty="0" smtClean="0">
                <a:latin typeface="system-ui"/>
              </a:rPr>
              <a:t> </a:t>
            </a:r>
            <a:r>
              <a:rPr lang="en-GB" b="1" dirty="0" smtClean="0">
                <a:solidFill>
                  <a:srgbClr val="000000"/>
                </a:solidFill>
                <a:latin typeface="system-ui"/>
              </a:rPr>
              <a:t>His </a:t>
            </a:r>
            <a:r>
              <a:rPr lang="en-GB" b="1" dirty="0">
                <a:solidFill>
                  <a:srgbClr val="000000"/>
                </a:solidFill>
                <a:latin typeface="system-ui"/>
              </a:rPr>
              <a:t>name continues as long as the </a:t>
            </a:r>
            <a:r>
              <a:rPr lang="en-GB" b="1" dirty="0" smtClean="0">
                <a:solidFill>
                  <a:srgbClr val="000000"/>
                </a:solidFill>
                <a:latin typeface="system-ui"/>
              </a:rPr>
              <a:t>sun.</a:t>
            </a:r>
            <a:r>
              <a:rPr lang="en-GB" b="1" dirty="0" smtClean="0">
                <a:latin typeface="system-ui"/>
              </a:rPr>
              <a:t> </a:t>
            </a:r>
            <a:r>
              <a:rPr lang="en-GB" dirty="0" smtClean="0">
                <a:solidFill>
                  <a:srgbClr val="000000"/>
                </a:solidFill>
                <a:latin typeface="system-ui"/>
              </a:rPr>
              <a:t>Men </a:t>
            </a:r>
            <a:r>
              <a:rPr lang="en-GB" dirty="0">
                <a:solidFill>
                  <a:srgbClr val="000000"/>
                </a:solidFill>
                <a:latin typeface="system-ui"/>
              </a:rPr>
              <a:t>shall be blessed by </a:t>
            </a:r>
            <a:r>
              <a:rPr lang="en-GB" dirty="0" smtClean="0">
                <a:solidFill>
                  <a:srgbClr val="000000"/>
                </a:solidFill>
                <a:latin typeface="system-ui"/>
              </a:rPr>
              <a:t>him.</a:t>
            </a:r>
            <a:r>
              <a:rPr lang="en-GB" dirty="0" smtClean="0">
                <a:latin typeface="system-ui"/>
              </a:rPr>
              <a:t> </a:t>
            </a:r>
            <a:r>
              <a:rPr lang="en-GB" dirty="0" smtClean="0">
                <a:solidFill>
                  <a:srgbClr val="000000"/>
                </a:solidFill>
                <a:latin typeface="system-ui"/>
              </a:rPr>
              <a:t>All </a:t>
            </a:r>
            <a:r>
              <a:rPr lang="en-GB" dirty="0">
                <a:solidFill>
                  <a:srgbClr val="000000"/>
                </a:solidFill>
                <a:latin typeface="system-ui"/>
              </a:rPr>
              <a:t>nations will call him blessed.</a:t>
            </a:r>
            <a:r>
              <a:rPr lang="en-GB" dirty="0" smtClean="0">
                <a:solidFill>
                  <a:srgbClr val="000000"/>
                </a:solidFill>
                <a:latin typeface="system-ui"/>
              </a:rPr>
              <a:t> Psalm 72: 1-8, 17.</a:t>
            </a:r>
            <a:endParaRPr lang="en-GB" dirty="0">
              <a:latin typeface="system-ui"/>
            </a:endParaRPr>
          </a:p>
        </p:txBody>
      </p:sp>
      <p:sp>
        <p:nvSpPr>
          <p:cNvPr id="3" name="Rectangle 2"/>
          <p:cNvSpPr/>
          <p:nvPr/>
        </p:nvSpPr>
        <p:spPr>
          <a:xfrm>
            <a:off x="234985" y="4093477"/>
            <a:ext cx="9472865" cy="1754326"/>
          </a:xfrm>
          <a:prstGeom prst="rect">
            <a:avLst/>
          </a:prstGeom>
        </p:spPr>
        <p:txBody>
          <a:bodyPr wrap="square">
            <a:spAutoFit/>
          </a:bodyPr>
          <a:lstStyle/>
          <a:p>
            <a:r>
              <a:rPr lang="en-GB" b="1" dirty="0">
                <a:solidFill>
                  <a:srgbClr val="000000"/>
                </a:solidFill>
                <a:latin typeface="system-ui"/>
              </a:rPr>
              <a:t>For a child is born to us. A son is given to us</a:t>
            </a:r>
            <a:r>
              <a:rPr lang="en-GB" dirty="0">
                <a:solidFill>
                  <a:srgbClr val="000000"/>
                </a:solidFill>
                <a:latin typeface="system-ui"/>
              </a:rPr>
              <a:t>; and the government will be on his shoulders. His name will be called Wonderful </a:t>
            </a:r>
            <a:r>
              <a:rPr lang="en-GB" dirty="0" smtClean="0">
                <a:solidFill>
                  <a:srgbClr val="000000"/>
                </a:solidFill>
                <a:latin typeface="system-ui"/>
              </a:rPr>
              <a:t>Counsellor</a:t>
            </a:r>
            <a:r>
              <a:rPr lang="en-GB" dirty="0">
                <a:solidFill>
                  <a:srgbClr val="000000"/>
                </a:solidFill>
                <a:latin typeface="system-ui"/>
              </a:rPr>
              <a:t>, Mighty God, Everlasting Father, </a:t>
            </a:r>
            <a:r>
              <a:rPr lang="en-GB" b="1" dirty="0">
                <a:solidFill>
                  <a:srgbClr val="000000"/>
                </a:solidFill>
                <a:latin typeface="system-ui"/>
              </a:rPr>
              <a:t>Prince of Peace. </a:t>
            </a:r>
            <a:r>
              <a:rPr lang="en-GB" b="1" dirty="0" smtClean="0">
                <a:solidFill>
                  <a:srgbClr val="000000"/>
                </a:solidFill>
                <a:latin typeface="system-ui"/>
              </a:rPr>
              <a:t>Of </a:t>
            </a:r>
            <a:r>
              <a:rPr lang="en-GB" b="1" dirty="0">
                <a:solidFill>
                  <a:srgbClr val="000000"/>
                </a:solidFill>
                <a:latin typeface="system-ui"/>
              </a:rPr>
              <a:t>the increase of his government and of peace there shall be no end</a:t>
            </a:r>
            <a:r>
              <a:rPr lang="en-GB" dirty="0">
                <a:solidFill>
                  <a:srgbClr val="000000"/>
                </a:solidFill>
                <a:latin typeface="system-ui"/>
              </a:rPr>
              <a:t>, on David’s throne, and on his kingdom, to establish it, and to uphold it with justice and with righteousness from that time on, even forever. The zeal of Yahweh of Armies will perform this</a:t>
            </a:r>
            <a:r>
              <a:rPr lang="en-GB" dirty="0" smtClean="0">
                <a:solidFill>
                  <a:srgbClr val="000000"/>
                </a:solidFill>
                <a:latin typeface="system-ui"/>
              </a:rPr>
              <a:t>. Isaiah 9: 6-7</a:t>
            </a:r>
            <a:endParaRPr lang="en-GB" dirty="0"/>
          </a:p>
        </p:txBody>
      </p:sp>
      <p:sp>
        <p:nvSpPr>
          <p:cNvPr id="4" name="TextBox 3"/>
          <p:cNvSpPr txBox="1"/>
          <p:nvPr/>
        </p:nvSpPr>
        <p:spPr>
          <a:xfrm>
            <a:off x="2379876" y="252405"/>
            <a:ext cx="4637808" cy="523220"/>
          </a:xfrm>
          <a:prstGeom prst="rect">
            <a:avLst/>
          </a:prstGeom>
          <a:noFill/>
        </p:spPr>
        <p:txBody>
          <a:bodyPr wrap="none" rtlCol="0">
            <a:spAutoFit/>
          </a:bodyPr>
          <a:lstStyle/>
          <a:p>
            <a:r>
              <a:rPr lang="en-GB" sz="2800" b="1" dirty="0" smtClean="0">
                <a:latin typeface="system-ui"/>
              </a:rPr>
              <a:t>Messiah Prince of Shalom</a:t>
            </a:r>
            <a:endParaRPr lang="en-GB" sz="2800" b="1" dirty="0">
              <a:latin typeface="system-ui"/>
            </a:endParaRPr>
          </a:p>
        </p:txBody>
      </p:sp>
      <p:sp>
        <p:nvSpPr>
          <p:cNvPr id="5" name="TextBox 4"/>
          <p:cNvSpPr txBox="1"/>
          <p:nvPr/>
        </p:nvSpPr>
        <p:spPr>
          <a:xfrm>
            <a:off x="1066799" y="5847803"/>
            <a:ext cx="6558206" cy="461665"/>
          </a:xfrm>
          <a:prstGeom prst="rect">
            <a:avLst/>
          </a:prstGeom>
          <a:noFill/>
        </p:spPr>
        <p:txBody>
          <a:bodyPr wrap="none" rtlCol="0">
            <a:spAutoFit/>
          </a:bodyPr>
          <a:lstStyle/>
          <a:p>
            <a:r>
              <a:rPr lang="en-GB" sz="2400" b="1" dirty="0" smtClean="0">
                <a:latin typeface="system-ui"/>
              </a:rPr>
              <a:t>He will establish righteousness and shalom</a:t>
            </a:r>
            <a:endParaRPr lang="en-GB" sz="2400" b="1" dirty="0">
              <a:latin typeface="system-ui"/>
            </a:endParaRPr>
          </a:p>
        </p:txBody>
      </p:sp>
    </p:spTree>
    <p:extLst>
      <p:ext uri="{BB962C8B-B14F-4D97-AF65-F5344CB8AC3E}">
        <p14:creationId xmlns:p14="http://schemas.microsoft.com/office/powerpoint/2010/main" val="7319377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3031" y="1633699"/>
            <a:ext cx="8646695" cy="1477328"/>
          </a:xfrm>
          <a:prstGeom prst="rect">
            <a:avLst/>
          </a:prstGeom>
        </p:spPr>
        <p:txBody>
          <a:bodyPr wrap="square">
            <a:spAutoFit/>
          </a:bodyPr>
          <a:lstStyle/>
          <a:p>
            <a:r>
              <a:rPr lang="en-GB" b="1" dirty="0">
                <a:solidFill>
                  <a:srgbClr val="000000"/>
                </a:solidFill>
                <a:latin typeface="system-ui"/>
              </a:rPr>
              <a:t>Blessed be the Lord, the God of </a:t>
            </a:r>
            <a:r>
              <a:rPr lang="en-GB" b="1" dirty="0" smtClean="0">
                <a:solidFill>
                  <a:srgbClr val="000000"/>
                </a:solidFill>
                <a:latin typeface="system-ui"/>
              </a:rPr>
              <a:t>Israel</a:t>
            </a:r>
            <a:r>
              <a:rPr lang="en-GB" dirty="0" smtClean="0">
                <a:solidFill>
                  <a:srgbClr val="000000"/>
                </a:solidFill>
                <a:latin typeface="system-ui"/>
              </a:rPr>
              <a:t>,</a:t>
            </a:r>
            <a:r>
              <a:rPr lang="en-GB" dirty="0" smtClean="0"/>
              <a:t> </a:t>
            </a:r>
            <a:r>
              <a:rPr lang="en-GB" dirty="0" smtClean="0">
                <a:solidFill>
                  <a:srgbClr val="000000"/>
                </a:solidFill>
                <a:latin typeface="system-ui"/>
              </a:rPr>
              <a:t>for </a:t>
            </a:r>
            <a:r>
              <a:rPr lang="en-GB" b="1" dirty="0">
                <a:solidFill>
                  <a:srgbClr val="000000"/>
                </a:solidFill>
                <a:latin typeface="system-ui"/>
              </a:rPr>
              <a:t>he has</a:t>
            </a:r>
            <a:r>
              <a:rPr lang="en-GB" dirty="0">
                <a:solidFill>
                  <a:srgbClr val="000000"/>
                </a:solidFill>
                <a:latin typeface="system-ui"/>
              </a:rPr>
              <a:t> </a:t>
            </a:r>
            <a:r>
              <a:rPr lang="en-GB" b="1" dirty="0" smtClean="0">
                <a:solidFill>
                  <a:srgbClr val="000000"/>
                </a:solidFill>
                <a:latin typeface="system-ui"/>
              </a:rPr>
              <a:t>visited</a:t>
            </a:r>
            <a:r>
              <a:rPr lang="en-GB" dirty="0" smtClean="0">
                <a:solidFill>
                  <a:srgbClr val="000000"/>
                </a:solidFill>
                <a:latin typeface="system-ui"/>
              </a:rPr>
              <a:t> and </a:t>
            </a:r>
            <a:r>
              <a:rPr lang="en-GB" b="1" dirty="0">
                <a:solidFill>
                  <a:srgbClr val="000000"/>
                </a:solidFill>
                <a:latin typeface="system-ui"/>
              </a:rPr>
              <a:t>redeemed</a:t>
            </a:r>
            <a:r>
              <a:rPr lang="en-GB" dirty="0">
                <a:solidFill>
                  <a:srgbClr val="000000"/>
                </a:solidFill>
                <a:latin typeface="system-ui"/>
              </a:rPr>
              <a:t> his </a:t>
            </a:r>
            <a:r>
              <a:rPr lang="en-GB" dirty="0" smtClean="0">
                <a:solidFill>
                  <a:srgbClr val="000000"/>
                </a:solidFill>
                <a:latin typeface="system-ui"/>
              </a:rPr>
              <a:t>people;</a:t>
            </a:r>
            <a:r>
              <a:rPr lang="en-GB" dirty="0"/>
              <a:t> </a:t>
            </a:r>
            <a:r>
              <a:rPr lang="en-GB" dirty="0" smtClean="0">
                <a:solidFill>
                  <a:srgbClr val="000000"/>
                </a:solidFill>
                <a:latin typeface="system-ui"/>
              </a:rPr>
              <a:t>and </a:t>
            </a:r>
            <a:r>
              <a:rPr lang="en-GB" dirty="0">
                <a:solidFill>
                  <a:srgbClr val="000000"/>
                </a:solidFill>
                <a:latin typeface="system-ui"/>
              </a:rPr>
              <a:t>has raised up a horn of </a:t>
            </a:r>
            <a:r>
              <a:rPr lang="en-GB" b="1" dirty="0">
                <a:solidFill>
                  <a:srgbClr val="000000"/>
                </a:solidFill>
                <a:latin typeface="system-ui"/>
              </a:rPr>
              <a:t>salvation</a:t>
            </a:r>
            <a:r>
              <a:rPr lang="en-GB" dirty="0">
                <a:solidFill>
                  <a:srgbClr val="000000"/>
                </a:solidFill>
                <a:latin typeface="system-ui"/>
              </a:rPr>
              <a:t> for us in the house of his servant </a:t>
            </a:r>
            <a:r>
              <a:rPr lang="en-GB" dirty="0" smtClean="0">
                <a:solidFill>
                  <a:srgbClr val="000000"/>
                </a:solidFill>
                <a:latin typeface="system-ui"/>
              </a:rPr>
              <a:t>David … the </a:t>
            </a:r>
            <a:r>
              <a:rPr lang="en-GB" b="1" dirty="0">
                <a:solidFill>
                  <a:srgbClr val="000000"/>
                </a:solidFill>
                <a:latin typeface="system-ui"/>
              </a:rPr>
              <a:t>remission of </a:t>
            </a:r>
            <a:r>
              <a:rPr lang="en-GB" dirty="0">
                <a:solidFill>
                  <a:srgbClr val="000000"/>
                </a:solidFill>
                <a:latin typeface="system-ui"/>
              </a:rPr>
              <a:t>their </a:t>
            </a:r>
            <a:r>
              <a:rPr lang="en-GB" b="1" dirty="0">
                <a:solidFill>
                  <a:srgbClr val="000000"/>
                </a:solidFill>
                <a:latin typeface="system-ui"/>
              </a:rPr>
              <a:t>sins</a:t>
            </a:r>
            <a:r>
              <a:rPr lang="en-GB" dirty="0" smtClean="0">
                <a:solidFill>
                  <a:srgbClr val="000000"/>
                </a:solidFill>
                <a:latin typeface="system-ui"/>
              </a:rPr>
              <a:t>,</a:t>
            </a:r>
            <a:r>
              <a:rPr lang="en-GB" b="1" baseline="30000" dirty="0">
                <a:solidFill>
                  <a:srgbClr val="000000"/>
                </a:solidFill>
                <a:latin typeface="system-ui"/>
              </a:rPr>
              <a:t> </a:t>
            </a:r>
            <a:r>
              <a:rPr lang="en-GB" dirty="0">
                <a:solidFill>
                  <a:srgbClr val="000000"/>
                </a:solidFill>
                <a:latin typeface="system-ui"/>
              </a:rPr>
              <a:t>because of the tender </a:t>
            </a:r>
            <a:r>
              <a:rPr lang="en-GB" b="1" dirty="0">
                <a:solidFill>
                  <a:srgbClr val="000000"/>
                </a:solidFill>
                <a:latin typeface="system-ui"/>
              </a:rPr>
              <a:t>mercy</a:t>
            </a:r>
            <a:r>
              <a:rPr lang="en-GB" dirty="0">
                <a:solidFill>
                  <a:srgbClr val="000000"/>
                </a:solidFill>
                <a:latin typeface="system-ui"/>
              </a:rPr>
              <a:t> of our </a:t>
            </a:r>
            <a:r>
              <a:rPr lang="en-GB" dirty="0" smtClean="0">
                <a:solidFill>
                  <a:srgbClr val="000000"/>
                </a:solidFill>
                <a:latin typeface="system-ui"/>
              </a:rPr>
              <a:t>God,</a:t>
            </a:r>
            <a:r>
              <a:rPr lang="en-GB" dirty="0" smtClean="0"/>
              <a:t> </a:t>
            </a:r>
            <a:r>
              <a:rPr lang="en-GB" dirty="0" smtClean="0">
                <a:solidFill>
                  <a:srgbClr val="000000"/>
                </a:solidFill>
                <a:latin typeface="system-ui"/>
              </a:rPr>
              <a:t>by </a:t>
            </a:r>
            <a:r>
              <a:rPr lang="en-GB" dirty="0">
                <a:solidFill>
                  <a:srgbClr val="000000"/>
                </a:solidFill>
                <a:latin typeface="system-ui"/>
              </a:rPr>
              <a:t>which the dawn from on high will visit </a:t>
            </a:r>
            <a:r>
              <a:rPr lang="en-GB" dirty="0" smtClean="0">
                <a:solidFill>
                  <a:srgbClr val="000000"/>
                </a:solidFill>
                <a:latin typeface="system-ui"/>
              </a:rPr>
              <a:t>us, to </a:t>
            </a:r>
            <a:r>
              <a:rPr lang="en-GB" dirty="0">
                <a:solidFill>
                  <a:srgbClr val="000000"/>
                </a:solidFill>
                <a:latin typeface="system-ui"/>
              </a:rPr>
              <a:t>shine on those who sit in darkness and the shadow of </a:t>
            </a:r>
            <a:r>
              <a:rPr lang="en-GB" dirty="0" smtClean="0">
                <a:solidFill>
                  <a:srgbClr val="000000"/>
                </a:solidFill>
                <a:latin typeface="system-ui"/>
              </a:rPr>
              <a:t>death;</a:t>
            </a:r>
            <a:r>
              <a:rPr lang="en-GB" dirty="0" smtClean="0"/>
              <a:t> </a:t>
            </a:r>
            <a:r>
              <a:rPr lang="en-GB" dirty="0" smtClean="0">
                <a:solidFill>
                  <a:srgbClr val="000000"/>
                </a:solidFill>
                <a:latin typeface="system-ui"/>
              </a:rPr>
              <a:t>to </a:t>
            </a:r>
            <a:r>
              <a:rPr lang="en-GB" dirty="0">
                <a:solidFill>
                  <a:srgbClr val="000000"/>
                </a:solidFill>
                <a:latin typeface="system-ui"/>
              </a:rPr>
              <a:t>guide our feet into </a:t>
            </a:r>
            <a:r>
              <a:rPr lang="en-GB" b="1" dirty="0">
                <a:solidFill>
                  <a:srgbClr val="000000"/>
                </a:solidFill>
                <a:latin typeface="system-ui"/>
              </a:rPr>
              <a:t>the way of peace</a:t>
            </a:r>
            <a:r>
              <a:rPr lang="en-GB" dirty="0" smtClean="0">
                <a:solidFill>
                  <a:srgbClr val="000000"/>
                </a:solidFill>
                <a:latin typeface="system-ui"/>
              </a:rPr>
              <a:t>.” Luke 1:68-69, 78-79</a:t>
            </a:r>
            <a:endParaRPr lang="en-GB" dirty="0"/>
          </a:p>
        </p:txBody>
      </p:sp>
      <p:sp>
        <p:nvSpPr>
          <p:cNvPr id="3" name="TextBox 2"/>
          <p:cNvSpPr txBox="1"/>
          <p:nvPr/>
        </p:nvSpPr>
        <p:spPr>
          <a:xfrm>
            <a:off x="1467853" y="721895"/>
            <a:ext cx="6185796" cy="523220"/>
          </a:xfrm>
          <a:prstGeom prst="rect">
            <a:avLst/>
          </a:prstGeom>
          <a:noFill/>
        </p:spPr>
        <p:txBody>
          <a:bodyPr wrap="none" rtlCol="0">
            <a:spAutoFit/>
          </a:bodyPr>
          <a:lstStyle/>
          <a:p>
            <a:r>
              <a:rPr lang="en-GB" sz="2800" b="1" dirty="0" smtClean="0">
                <a:latin typeface="system-ui"/>
              </a:rPr>
              <a:t>The Messiah’s Identity and Mission</a:t>
            </a:r>
            <a:endParaRPr lang="en-GB" sz="2800" b="1" dirty="0">
              <a:latin typeface="system-ui"/>
            </a:endParaRPr>
          </a:p>
        </p:txBody>
      </p:sp>
      <p:sp>
        <p:nvSpPr>
          <p:cNvPr id="4" name="TextBox 3"/>
          <p:cNvSpPr txBox="1"/>
          <p:nvPr/>
        </p:nvSpPr>
        <p:spPr>
          <a:xfrm>
            <a:off x="705851" y="3441032"/>
            <a:ext cx="6497054" cy="2585323"/>
          </a:xfrm>
          <a:prstGeom prst="rect">
            <a:avLst/>
          </a:prstGeom>
          <a:noFill/>
        </p:spPr>
        <p:txBody>
          <a:bodyPr wrap="square" rtlCol="0">
            <a:spAutoFit/>
          </a:bodyPr>
          <a:lstStyle/>
          <a:p>
            <a:pPr marL="285750" indent="-285750">
              <a:buFont typeface="Arial" panose="020B0604020202020204" pitchFamily="34" charset="0"/>
              <a:buChar char="•"/>
            </a:pPr>
            <a:r>
              <a:rPr lang="en-GB" b="1" dirty="0" smtClean="0">
                <a:latin typeface="system-ui"/>
              </a:rPr>
              <a:t>He is the Lord, the God of Israel</a:t>
            </a:r>
          </a:p>
          <a:p>
            <a:pPr marL="285750" indent="-285750">
              <a:buFont typeface="Arial" panose="020B0604020202020204" pitchFamily="34" charset="0"/>
              <a:buChar char="•"/>
            </a:pPr>
            <a:r>
              <a:rPr lang="en-GB" b="1" dirty="0" smtClean="0">
                <a:latin typeface="system-ui"/>
              </a:rPr>
              <a:t>He has come in Person</a:t>
            </a:r>
          </a:p>
          <a:p>
            <a:pPr marL="285750" indent="-285750">
              <a:buFont typeface="Arial" panose="020B0604020202020204" pitchFamily="34" charset="0"/>
              <a:buChar char="•"/>
            </a:pPr>
            <a:r>
              <a:rPr lang="en-GB" b="1" dirty="0" smtClean="0">
                <a:latin typeface="system-ui"/>
              </a:rPr>
              <a:t>To fulfil His promise and covenant</a:t>
            </a:r>
          </a:p>
          <a:p>
            <a:pPr marL="285750" indent="-285750">
              <a:buFont typeface="Arial" panose="020B0604020202020204" pitchFamily="34" charset="0"/>
              <a:buChar char="•"/>
            </a:pPr>
            <a:r>
              <a:rPr lang="en-GB" b="1" dirty="0" smtClean="0">
                <a:latin typeface="system-ui"/>
              </a:rPr>
              <a:t>To bring Salvation:</a:t>
            </a:r>
          </a:p>
          <a:p>
            <a:pPr marL="742950" lvl="1" indent="-285750">
              <a:buFont typeface="Arial" panose="020B0604020202020204" pitchFamily="34" charset="0"/>
              <a:buChar char="•"/>
            </a:pPr>
            <a:r>
              <a:rPr lang="en-GB" b="1" dirty="0" smtClean="0">
                <a:latin typeface="system-ui"/>
              </a:rPr>
              <a:t>To provide forgiveness – Atonement</a:t>
            </a:r>
          </a:p>
          <a:p>
            <a:pPr marL="742950" lvl="1" indent="-285750">
              <a:buFont typeface="Arial" panose="020B0604020202020204" pitchFamily="34" charset="0"/>
              <a:buChar char="•"/>
            </a:pPr>
            <a:r>
              <a:rPr lang="en-GB" b="1" dirty="0" smtClean="0">
                <a:latin typeface="system-ui"/>
              </a:rPr>
              <a:t>To </a:t>
            </a:r>
            <a:r>
              <a:rPr lang="en-GB" b="1" dirty="0">
                <a:latin typeface="system-ui"/>
              </a:rPr>
              <a:t>show </a:t>
            </a:r>
            <a:r>
              <a:rPr lang="en-GB" b="1" dirty="0" smtClean="0">
                <a:latin typeface="system-ui"/>
              </a:rPr>
              <a:t>Mercy - Justification</a:t>
            </a:r>
            <a:endParaRPr lang="en-GB" b="1" dirty="0">
              <a:latin typeface="system-ui"/>
            </a:endParaRPr>
          </a:p>
          <a:p>
            <a:pPr marL="742950" lvl="1" indent="-285750">
              <a:buFont typeface="Arial" panose="020B0604020202020204" pitchFamily="34" charset="0"/>
              <a:buChar char="•"/>
            </a:pPr>
            <a:r>
              <a:rPr lang="en-GB" b="1" dirty="0" smtClean="0">
                <a:latin typeface="system-ui"/>
              </a:rPr>
              <a:t>To deliver from darkness and death - Redemption</a:t>
            </a:r>
          </a:p>
          <a:p>
            <a:pPr marL="742950" lvl="1" indent="-285750">
              <a:buFont typeface="Arial" panose="020B0604020202020204" pitchFamily="34" charset="0"/>
              <a:buChar char="•"/>
            </a:pPr>
            <a:r>
              <a:rPr lang="en-GB" b="1" dirty="0" smtClean="0">
                <a:latin typeface="system-ui"/>
              </a:rPr>
              <a:t>To  open the path of shalom - Reconciliation</a:t>
            </a:r>
          </a:p>
          <a:p>
            <a:pPr marL="285750" indent="-285750">
              <a:buFont typeface="Arial" panose="020B0604020202020204" pitchFamily="34" charset="0"/>
              <a:buChar char="•"/>
            </a:pPr>
            <a:endParaRPr lang="en-GB" b="1" dirty="0">
              <a:latin typeface="system-ui"/>
            </a:endParaRPr>
          </a:p>
        </p:txBody>
      </p:sp>
    </p:spTree>
    <p:extLst>
      <p:ext uri="{BB962C8B-B14F-4D97-AF65-F5344CB8AC3E}">
        <p14:creationId xmlns:p14="http://schemas.microsoft.com/office/powerpoint/2010/main" val="38217824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8968" y="272716"/>
            <a:ext cx="7058343" cy="523220"/>
          </a:xfrm>
          <a:prstGeom prst="rect">
            <a:avLst/>
          </a:prstGeom>
          <a:noFill/>
        </p:spPr>
        <p:txBody>
          <a:bodyPr wrap="none" rtlCol="0">
            <a:spAutoFit/>
          </a:bodyPr>
          <a:lstStyle/>
          <a:p>
            <a:r>
              <a:rPr lang="en-GB" sz="2800" b="1" dirty="0" smtClean="0">
                <a:latin typeface="system-ui"/>
              </a:rPr>
              <a:t>Reconciliation – Relationships Restored</a:t>
            </a:r>
            <a:endParaRPr lang="en-GB" sz="2800" b="1" dirty="0">
              <a:latin typeface="system-ui"/>
            </a:endParaRPr>
          </a:p>
        </p:txBody>
      </p:sp>
      <p:sp>
        <p:nvSpPr>
          <p:cNvPr id="3" name="TextBox 2"/>
          <p:cNvSpPr txBox="1"/>
          <p:nvPr/>
        </p:nvSpPr>
        <p:spPr>
          <a:xfrm>
            <a:off x="2839452" y="970547"/>
            <a:ext cx="1524000" cy="461665"/>
          </a:xfrm>
          <a:prstGeom prst="rect">
            <a:avLst/>
          </a:prstGeom>
          <a:noFill/>
        </p:spPr>
        <p:txBody>
          <a:bodyPr wrap="square" rtlCol="0">
            <a:spAutoFit/>
          </a:bodyPr>
          <a:lstStyle/>
          <a:p>
            <a:r>
              <a:rPr lang="en-GB" sz="2400" b="1" dirty="0" smtClean="0">
                <a:latin typeface="system-ui"/>
              </a:rPr>
              <a:t>To God</a:t>
            </a:r>
            <a:endParaRPr lang="en-GB" sz="2400" b="1" dirty="0">
              <a:latin typeface="system-ui"/>
            </a:endParaRPr>
          </a:p>
        </p:txBody>
      </p:sp>
      <p:sp>
        <p:nvSpPr>
          <p:cNvPr id="4" name="Rectangle 3"/>
          <p:cNvSpPr/>
          <p:nvPr/>
        </p:nvSpPr>
        <p:spPr>
          <a:xfrm>
            <a:off x="200527" y="4159278"/>
            <a:ext cx="9192126" cy="1754326"/>
          </a:xfrm>
          <a:prstGeom prst="rect">
            <a:avLst/>
          </a:prstGeom>
        </p:spPr>
        <p:txBody>
          <a:bodyPr wrap="square">
            <a:spAutoFit/>
          </a:bodyPr>
          <a:lstStyle/>
          <a:p>
            <a:pPr lvl="0"/>
            <a:r>
              <a:rPr lang="en-GB" dirty="0">
                <a:solidFill>
                  <a:srgbClr val="000000"/>
                </a:solidFill>
                <a:latin typeface="system-ui"/>
              </a:rPr>
              <a:t>God commends his own love toward us, in that </a:t>
            </a:r>
            <a:r>
              <a:rPr lang="en-GB" b="1" dirty="0">
                <a:solidFill>
                  <a:srgbClr val="000000"/>
                </a:solidFill>
                <a:latin typeface="system-ui"/>
              </a:rPr>
              <a:t>while we were yet sinners</a:t>
            </a:r>
            <a:r>
              <a:rPr lang="en-GB" dirty="0">
                <a:solidFill>
                  <a:srgbClr val="000000"/>
                </a:solidFill>
                <a:latin typeface="system-ui"/>
              </a:rPr>
              <a:t>, Christ died for us</a:t>
            </a:r>
            <a:r>
              <a:rPr lang="en-GB" dirty="0" smtClean="0">
                <a:solidFill>
                  <a:srgbClr val="000000"/>
                </a:solidFill>
                <a:latin typeface="system-ui"/>
              </a:rPr>
              <a:t>.</a:t>
            </a:r>
            <a:r>
              <a:rPr lang="en-GB" b="1" baseline="30000" dirty="0">
                <a:solidFill>
                  <a:srgbClr val="000000"/>
                </a:solidFill>
                <a:latin typeface="system-ui"/>
              </a:rPr>
              <a:t> </a:t>
            </a:r>
            <a:r>
              <a:rPr lang="en-GB" dirty="0">
                <a:solidFill>
                  <a:srgbClr val="000000"/>
                </a:solidFill>
                <a:latin typeface="system-ui"/>
              </a:rPr>
              <a:t>Much more then, being now justified by his blood, we will be </a:t>
            </a:r>
            <a:r>
              <a:rPr lang="en-GB" b="1" dirty="0">
                <a:solidFill>
                  <a:srgbClr val="000000"/>
                </a:solidFill>
                <a:latin typeface="system-ui"/>
              </a:rPr>
              <a:t>saved from God’s wrath</a:t>
            </a:r>
            <a:r>
              <a:rPr lang="en-GB" dirty="0">
                <a:solidFill>
                  <a:srgbClr val="000000"/>
                </a:solidFill>
                <a:latin typeface="system-ui"/>
              </a:rPr>
              <a:t> through him</a:t>
            </a:r>
            <a:r>
              <a:rPr lang="en-GB" dirty="0" smtClean="0">
                <a:solidFill>
                  <a:srgbClr val="000000"/>
                </a:solidFill>
                <a:latin typeface="system-ui"/>
              </a:rPr>
              <a:t>.</a:t>
            </a:r>
            <a:r>
              <a:rPr lang="en-GB" b="1" baseline="30000" dirty="0">
                <a:solidFill>
                  <a:srgbClr val="000000"/>
                </a:solidFill>
                <a:latin typeface="system-ui"/>
              </a:rPr>
              <a:t> </a:t>
            </a:r>
            <a:r>
              <a:rPr lang="en-GB" dirty="0">
                <a:solidFill>
                  <a:srgbClr val="000000"/>
                </a:solidFill>
                <a:latin typeface="system-ui"/>
              </a:rPr>
              <a:t>For if </a:t>
            </a:r>
            <a:r>
              <a:rPr lang="en-GB" b="1" dirty="0">
                <a:solidFill>
                  <a:srgbClr val="000000"/>
                </a:solidFill>
                <a:latin typeface="system-ui"/>
              </a:rPr>
              <a:t>while</a:t>
            </a:r>
            <a:r>
              <a:rPr lang="en-GB" dirty="0">
                <a:solidFill>
                  <a:srgbClr val="000000"/>
                </a:solidFill>
                <a:latin typeface="system-ui"/>
              </a:rPr>
              <a:t> </a:t>
            </a:r>
            <a:r>
              <a:rPr lang="en-GB" b="1" dirty="0">
                <a:solidFill>
                  <a:srgbClr val="000000"/>
                </a:solidFill>
                <a:latin typeface="system-ui"/>
              </a:rPr>
              <a:t>we were enemies</a:t>
            </a:r>
            <a:r>
              <a:rPr lang="en-GB" dirty="0">
                <a:solidFill>
                  <a:srgbClr val="000000"/>
                </a:solidFill>
                <a:latin typeface="system-ui"/>
              </a:rPr>
              <a:t>, </a:t>
            </a:r>
            <a:r>
              <a:rPr lang="en-GB" b="1" dirty="0">
                <a:solidFill>
                  <a:srgbClr val="000000"/>
                </a:solidFill>
                <a:latin typeface="system-ui"/>
              </a:rPr>
              <a:t>we were reconciled to God </a:t>
            </a:r>
            <a:r>
              <a:rPr lang="en-GB" dirty="0">
                <a:solidFill>
                  <a:srgbClr val="000000"/>
                </a:solidFill>
                <a:latin typeface="system-ui"/>
              </a:rPr>
              <a:t>through the death of his Son, much more, being </a:t>
            </a:r>
            <a:r>
              <a:rPr lang="en-GB" b="1" dirty="0">
                <a:solidFill>
                  <a:srgbClr val="000000"/>
                </a:solidFill>
                <a:latin typeface="system-ui"/>
              </a:rPr>
              <a:t>reconciled</a:t>
            </a:r>
            <a:r>
              <a:rPr lang="en-GB" dirty="0">
                <a:solidFill>
                  <a:srgbClr val="000000"/>
                </a:solidFill>
                <a:latin typeface="system-ui"/>
              </a:rPr>
              <a:t>, we will be saved by his life. Not only so, but we also rejoice in God through our Lord Jesus Christ, through whom we have now </a:t>
            </a:r>
            <a:r>
              <a:rPr lang="en-GB" b="1" dirty="0">
                <a:solidFill>
                  <a:srgbClr val="000000"/>
                </a:solidFill>
                <a:latin typeface="system-ui"/>
              </a:rPr>
              <a:t>received the reconciliation</a:t>
            </a:r>
            <a:r>
              <a:rPr lang="en-GB" dirty="0">
                <a:solidFill>
                  <a:srgbClr val="000000"/>
                </a:solidFill>
                <a:latin typeface="system-ui"/>
              </a:rPr>
              <a:t>. Rom. 5: 8-11</a:t>
            </a:r>
          </a:p>
        </p:txBody>
      </p:sp>
      <p:sp>
        <p:nvSpPr>
          <p:cNvPr id="5" name="Rectangle 4"/>
          <p:cNvSpPr/>
          <p:nvPr/>
        </p:nvSpPr>
        <p:spPr>
          <a:xfrm>
            <a:off x="288758" y="1561107"/>
            <a:ext cx="8855242" cy="1754326"/>
          </a:xfrm>
          <a:prstGeom prst="rect">
            <a:avLst/>
          </a:prstGeom>
        </p:spPr>
        <p:txBody>
          <a:bodyPr wrap="square">
            <a:spAutoFit/>
          </a:bodyPr>
          <a:lstStyle/>
          <a:p>
            <a:r>
              <a:rPr lang="en-GB" b="1" baseline="30000" dirty="0">
                <a:solidFill>
                  <a:srgbClr val="000000"/>
                </a:solidFill>
                <a:latin typeface="system-ui"/>
              </a:rPr>
              <a:t> </a:t>
            </a:r>
            <a:r>
              <a:rPr lang="en-GB" dirty="0">
                <a:solidFill>
                  <a:srgbClr val="000000"/>
                </a:solidFill>
                <a:latin typeface="system-ui"/>
              </a:rPr>
              <a:t>For I am not ashamed of </a:t>
            </a:r>
            <a:r>
              <a:rPr lang="en-GB" b="1" dirty="0">
                <a:solidFill>
                  <a:srgbClr val="000000"/>
                </a:solidFill>
                <a:latin typeface="system-ui"/>
              </a:rPr>
              <a:t>the Good News of Christ</a:t>
            </a:r>
            <a:r>
              <a:rPr lang="en-GB" dirty="0">
                <a:solidFill>
                  <a:srgbClr val="000000"/>
                </a:solidFill>
                <a:latin typeface="system-ui"/>
              </a:rPr>
              <a:t>, because it is </a:t>
            </a:r>
            <a:r>
              <a:rPr lang="en-GB" b="1" dirty="0">
                <a:solidFill>
                  <a:srgbClr val="000000"/>
                </a:solidFill>
                <a:latin typeface="system-ui"/>
              </a:rPr>
              <a:t>the power of God for salvation</a:t>
            </a:r>
            <a:r>
              <a:rPr lang="en-GB" dirty="0">
                <a:solidFill>
                  <a:srgbClr val="000000"/>
                </a:solidFill>
                <a:latin typeface="system-ui"/>
              </a:rPr>
              <a:t> for everyone who believes, for the Jew first, and also for the Greek. </a:t>
            </a:r>
            <a:r>
              <a:rPr lang="en-GB" dirty="0" smtClean="0">
                <a:solidFill>
                  <a:srgbClr val="000000"/>
                </a:solidFill>
                <a:latin typeface="system-ui"/>
              </a:rPr>
              <a:t>For </a:t>
            </a:r>
            <a:r>
              <a:rPr lang="en-GB" b="1" dirty="0">
                <a:solidFill>
                  <a:srgbClr val="000000"/>
                </a:solidFill>
                <a:latin typeface="system-ui"/>
              </a:rPr>
              <a:t>in it is revealed God’s righteousness </a:t>
            </a:r>
            <a:r>
              <a:rPr lang="en-GB" dirty="0">
                <a:solidFill>
                  <a:srgbClr val="000000"/>
                </a:solidFill>
                <a:latin typeface="system-ui"/>
              </a:rPr>
              <a:t>from faith to faith. As it is written, “But the righteous shall live by faith</a:t>
            </a:r>
            <a:r>
              <a:rPr lang="en-GB" dirty="0" smtClean="0">
                <a:solidFill>
                  <a:srgbClr val="000000"/>
                </a:solidFill>
                <a:latin typeface="system-ui"/>
              </a:rPr>
              <a:t>. For </a:t>
            </a:r>
            <a:r>
              <a:rPr lang="en-GB" b="1" dirty="0">
                <a:solidFill>
                  <a:srgbClr val="000000"/>
                </a:solidFill>
                <a:latin typeface="system-ui"/>
              </a:rPr>
              <a:t>the wrath of God is revealed from heaven against all ungodliness and unrighteousness</a:t>
            </a:r>
            <a:r>
              <a:rPr lang="en-GB" dirty="0">
                <a:solidFill>
                  <a:srgbClr val="000000"/>
                </a:solidFill>
                <a:latin typeface="system-ui"/>
              </a:rPr>
              <a:t> of men who suppress the truth in </a:t>
            </a:r>
            <a:r>
              <a:rPr lang="en-GB" dirty="0" smtClean="0">
                <a:solidFill>
                  <a:srgbClr val="000000"/>
                </a:solidFill>
                <a:latin typeface="system-ui"/>
              </a:rPr>
              <a:t>unrighteousness Rom. 1:16-18</a:t>
            </a:r>
            <a:r>
              <a:rPr lang="en-GB" dirty="0">
                <a:solidFill>
                  <a:srgbClr val="000000"/>
                </a:solidFill>
                <a:latin typeface="system-ui"/>
              </a:rPr>
              <a:t> </a:t>
            </a:r>
            <a:endParaRPr lang="en-GB" dirty="0"/>
          </a:p>
        </p:txBody>
      </p:sp>
      <p:sp>
        <p:nvSpPr>
          <p:cNvPr id="6" name="Rectangle 5"/>
          <p:cNvSpPr/>
          <p:nvPr/>
        </p:nvSpPr>
        <p:spPr>
          <a:xfrm>
            <a:off x="288758" y="3392152"/>
            <a:ext cx="8783053" cy="646331"/>
          </a:xfrm>
          <a:prstGeom prst="rect">
            <a:avLst/>
          </a:prstGeom>
        </p:spPr>
        <p:txBody>
          <a:bodyPr wrap="square">
            <a:spAutoFit/>
          </a:bodyPr>
          <a:lstStyle/>
          <a:p>
            <a:r>
              <a:rPr lang="en-GB" dirty="0">
                <a:solidFill>
                  <a:srgbClr val="000000"/>
                </a:solidFill>
                <a:latin typeface="system-ui"/>
              </a:rPr>
              <a:t>One who believes in  Son has eternal life, but one who disobeys the Son won’t see life, but </a:t>
            </a:r>
            <a:r>
              <a:rPr lang="en-GB" b="1" dirty="0">
                <a:solidFill>
                  <a:srgbClr val="000000"/>
                </a:solidFill>
                <a:latin typeface="system-ui"/>
              </a:rPr>
              <a:t>the</a:t>
            </a:r>
            <a:r>
              <a:rPr lang="en-GB" dirty="0">
                <a:solidFill>
                  <a:srgbClr val="000000"/>
                </a:solidFill>
                <a:latin typeface="system-ui"/>
              </a:rPr>
              <a:t> </a:t>
            </a:r>
            <a:r>
              <a:rPr lang="en-GB" b="1" dirty="0">
                <a:solidFill>
                  <a:srgbClr val="000000"/>
                </a:solidFill>
                <a:latin typeface="system-ui"/>
              </a:rPr>
              <a:t>wrath</a:t>
            </a:r>
            <a:r>
              <a:rPr lang="en-GB" dirty="0">
                <a:solidFill>
                  <a:srgbClr val="000000"/>
                </a:solidFill>
                <a:latin typeface="system-ui"/>
              </a:rPr>
              <a:t> </a:t>
            </a:r>
            <a:r>
              <a:rPr lang="en-GB" b="1" dirty="0">
                <a:solidFill>
                  <a:srgbClr val="000000"/>
                </a:solidFill>
                <a:latin typeface="system-ui"/>
              </a:rPr>
              <a:t>of</a:t>
            </a:r>
            <a:r>
              <a:rPr lang="en-GB" dirty="0">
                <a:solidFill>
                  <a:srgbClr val="000000"/>
                </a:solidFill>
                <a:latin typeface="system-ui"/>
              </a:rPr>
              <a:t> </a:t>
            </a:r>
            <a:r>
              <a:rPr lang="en-GB" b="1" dirty="0">
                <a:solidFill>
                  <a:srgbClr val="000000"/>
                </a:solidFill>
                <a:latin typeface="system-ui"/>
              </a:rPr>
              <a:t>God</a:t>
            </a:r>
            <a:r>
              <a:rPr lang="en-GB" dirty="0">
                <a:solidFill>
                  <a:srgbClr val="000000"/>
                </a:solidFill>
                <a:latin typeface="system-ui"/>
              </a:rPr>
              <a:t> </a:t>
            </a:r>
            <a:r>
              <a:rPr lang="en-GB" b="1" dirty="0">
                <a:solidFill>
                  <a:srgbClr val="000000"/>
                </a:solidFill>
                <a:latin typeface="system-ui"/>
              </a:rPr>
              <a:t>remains on him</a:t>
            </a:r>
            <a:r>
              <a:rPr lang="en-GB" dirty="0" smtClean="0">
                <a:solidFill>
                  <a:srgbClr val="000000"/>
                </a:solidFill>
                <a:latin typeface="system-ui"/>
              </a:rPr>
              <a:t>.” John 3:36</a:t>
            </a:r>
            <a:endParaRPr lang="en-GB" dirty="0"/>
          </a:p>
        </p:txBody>
      </p:sp>
      <p:sp>
        <p:nvSpPr>
          <p:cNvPr id="7" name="TextBox 6"/>
          <p:cNvSpPr txBox="1"/>
          <p:nvPr/>
        </p:nvSpPr>
        <p:spPr>
          <a:xfrm>
            <a:off x="288758" y="6042499"/>
            <a:ext cx="8855242" cy="400110"/>
          </a:xfrm>
          <a:prstGeom prst="rect">
            <a:avLst/>
          </a:prstGeom>
          <a:noFill/>
        </p:spPr>
        <p:txBody>
          <a:bodyPr wrap="square" rtlCol="0">
            <a:spAutoFit/>
          </a:bodyPr>
          <a:lstStyle/>
          <a:p>
            <a:r>
              <a:rPr lang="en-GB" sz="2000" b="1" dirty="0" smtClean="0">
                <a:latin typeface="system-ui"/>
              </a:rPr>
              <a:t>The primary issue is God’s righteousness, not a change in our attitude </a:t>
            </a:r>
            <a:endParaRPr lang="en-GB" sz="2000" b="1" dirty="0">
              <a:latin typeface="system-ui"/>
            </a:endParaRPr>
          </a:p>
        </p:txBody>
      </p:sp>
    </p:spTree>
    <p:extLst>
      <p:ext uri="{BB962C8B-B14F-4D97-AF65-F5344CB8AC3E}">
        <p14:creationId xmlns:p14="http://schemas.microsoft.com/office/powerpoint/2010/main" val="1585873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0681" y="2249389"/>
            <a:ext cx="9657349" cy="2031325"/>
          </a:xfrm>
          <a:prstGeom prst="rect">
            <a:avLst/>
          </a:prstGeom>
        </p:spPr>
        <p:txBody>
          <a:bodyPr wrap="square">
            <a:spAutoFit/>
          </a:bodyPr>
          <a:lstStyle/>
          <a:p>
            <a:r>
              <a:rPr lang="en-GB" b="1" i="0" dirty="0" smtClean="0">
                <a:solidFill>
                  <a:srgbClr val="000000"/>
                </a:solidFill>
                <a:effectLst/>
                <a:latin typeface="system-ui"/>
              </a:rPr>
              <a:t>They heard Yahweh God’s voice walking in the garden in the cool of the day, and the man and his wife hid themselves from the presence of Yahweh God </a:t>
            </a:r>
            <a:r>
              <a:rPr lang="en-GB" b="0" i="0" dirty="0" smtClean="0">
                <a:solidFill>
                  <a:srgbClr val="000000"/>
                </a:solidFill>
                <a:effectLst/>
                <a:latin typeface="system-ui"/>
              </a:rPr>
              <a:t>among the trees of the garden. Yahweh God called to the man, and said to him, “Where are you?” The man said, “I heard your voice in the garden, and </a:t>
            </a:r>
            <a:r>
              <a:rPr lang="en-GB" b="1" i="0" dirty="0" smtClean="0">
                <a:solidFill>
                  <a:srgbClr val="000000"/>
                </a:solidFill>
                <a:effectLst/>
                <a:latin typeface="system-ui"/>
              </a:rPr>
              <a:t>I was afraid</a:t>
            </a:r>
            <a:r>
              <a:rPr lang="en-GB" b="0" i="0" dirty="0" smtClean="0">
                <a:solidFill>
                  <a:srgbClr val="000000"/>
                </a:solidFill>
                <a:effectLst/>
                <a:latin typeface="system-ui"/>
              </a:rPr>
              <a:t>, because </a:t>
            </a:r>
            <a:r>
              <a:rPr lang="en-GB" b="1" i="0" dirty="0" smtClean="0">
                <a:solidFill>
                  <a:srgbClr val="000000"/>
                </a:solidFill>
                <a:effectLst/>
                <a:latin typeface="system-ui"/>
              </a:rPr>
              <a:t>I was naked</a:t>
            </a:r>
            <a:r>
              <a:rPr lang="en-GB" b="0" i="0" dirty="0" smtClean="0">
                <a:solidFill>
                  <a:srgbClr val="000000"/>
                </a:solidFill>
                <a:effectLst/>
                <a:latin typeface="system-ui"/>
              </a:rPr>
              <a:t>; so </a:t>
            </a:r>
            <a:r>
              <a:rPr lang="en-GB" b="1" i="0" dirty="0" smtClean="0">
                <a:solidFill>
                  <a:srgbClr val="000000"/>
                </a:solidFill>
                <a:effectLst/>
                <a:latin typeface="system-ui"/>
              </a:rPr>
              <a:t>I hid myself</a:t>
            </a:r>
            <a:r>
              <a:rPr lang="en-GB" b="0" i="0" dirty="0" smtClean="0">
                <a:solidFill>
                  <a:srgbClr val="000000"/>
                </a:solidFill>
                <a:effectLst/>
                <a:latin typeface="system-ui"/>
              </a:rPr>
              <a:t>.” God said, “Who told you that you were naked? Have you eaten from the tree that I commanded you not to eat from?” </a:t>
            </a:r>
            <a:r>
              <a:rPr lang="en-GB" i="0" dirty="0" smtClean="0">
                <a:solidFill>
                  <a:srgbClr val="000000"/>
                </a:solidFill>
                <a:effectLst/>
                <a:latin typeface="system-ui"/>
              </a:rPr>
              <a:t>The man said, “The woman whom </a:t>
            </a:r>
            <a:r>
              <a:rPr lang="en-GB" b="1" i="0" dirty="0" smtClean="0">
                <a:solidFill>
                  <a:srgbClr val="000000"/>
                </a:solidFill>
                <a:effectLst/>
                <a:latin typeface="system-ui"/>
              </a:rPr>
              <a:t>you gave </a:t>
            </a:r>
            <a:r>
              <a:rPr lang="en-GB" i="0" dirty="0" smtClean="0">
                <a:solidFill>
                  <a:srgbClr val="000000"/>
                </a:solidFill>
                <a:effectLst/>
                <a:latin typeface="system-ui"/>
              </a:rPr>
              <a:t>to be with me, </a:t>
            </a:r>
            <a:r>
              <a:rPr lang="en-GB" b="1" i="0" dirty="0" smtClean="0">
                <a:solidFill>
                  <a:srgbClr val="000000"/>
                </a:solidFill>
                <a:effectLst/>
                <a:latin typeface="system-ui"/>
              </a:rPr>
              <a:t>she gave me </a:t>
            </a:r>
            <a:r>
              <a:rPr lang="en-GB" i="0" dirty="0" smtClean="0">
                <a:solidFill>
                  <a:srgbClr val="000000"/>
                </a:solidFill>
                <a:effectLst/>
                <a:latin typeface="system-ui"/>
              </a:rPr>
              <a:t>fruit from the tree, </a:t>
            </a:r>
            <a:r>
              <a:rPr lang="en-GB" b="1" i="0" dirty="0" smtClean="0">
                <a:solidFill>
                  <a:srgbClr val="000000"/>
                </a:solidFill>
                <a:effectLst/>
                <a:latin typeface="system-ui"/>
              </a:rPr>
              <a:t>and I ate it.” </a:t>
            </a:r>
            <a:r>
              <a:rPr lang="en-GB" b="0" i="0" dirty="0" smtClean="0">
                <a:solidFill>
                  <a:srgbClr val="000000"/>
                </a:solidFill>
                <a:effectLst/>
                <a:latin typeface="system-ui"/>
              </a:rPr>
              <a:t>…</a:t>
            </a:r>
            <a:r>
              <a:rPr lang="en-GB" dirty="0" smtClean="0">
                <a:solidFill>
                  <a:srgbClr val="000000"/>
                </a:solidFill>
                <a:latin typeface="system-ui"/>
              </a:rPr>
              <a:t>”</a:t>
            </a:r>
            <a:r>
              <a:rPr lang="en-GB" dirty="0">
                <a:solidFill>
                  <a:srgbClr val="000000"/>
                </a:solidFill>
                <a:latin typeface="system-ui"/>
              </a:rPr>
              <a:t>Gen. 3: </a:t>
            </a:r>
            <a:r>
              <a:rPr lang="en-GB" dirty="0" smtClean="0">
                <a:solidFill>
                  <a:srgbClr val="000000"/>
                </a:solidFill>
                <a:latin typeface="system-ui"/>
              </a:rPr>
              <a:t>8-12, 17-19</a:t>
            </a:r>
            <a:endParaRPr lang="en-GB" b="0" i="0" dirty="0">
              <a:solidFill>
                <a:srgbClr val="000000"/>
              </a:solidFill>
              <a:effectLst/>
              <a:latin typeface="system-ui"/>
            </a:endParaRPr>
          </a:p>
        </p:txBody>
      </p:sp>
      <p:sp>
        <p:nvSpPr>
          <p:cNvPr id="3" name="Rectangle 2"/>
          <p:cNvSpPr/>
          <p:nvPr/>
        </p:nvSpPr>
        <p:spPr>
          <a:xfrm>
            <a:off x="120314" y="4619269"/>
            <a:ext cx="9392654" cy="369332"/>
          </a:xfrm>
          <a:prstGeom prst="rect">
            <a:avLst/>
          </a:prstGeom>
        </p:spPr>
        <p:txBody>
          <a:bodyPr wrap="square">
            <a:spAutoFit/>
          </a:bodyPr>
          <a:lstStyle/>
          <a:p>
            <a:r>
              <a:rPr lang="en-GB" b="1" i="0" baseline="30000" dirty="0" smtClean="0">
                <a:solidFill>
                  <a:srgbClr val="000000"/>
                </a:solidFill>
                <a:effectLst/>
                <a:latin typeface="system-ui"/>
              </a:rPr>
              <a:t> </a:t>
            </a:r>
            <a:endParaRPr lang="en-GB" dirty="0"/>
          </a:p>
        </p:txBody>
      </p:sp>
      <p:sp>
        <p:nvSpPr>
          <p:cNvPr id="7" name="TextBox 6"/>
          <p:cNvSpPr txBox="1"/>
          <p:nvPr/>
        </p:nvSpPr>
        <p:spPr>
          <a:xfrm>
            <a:off x="1724527" y="397738"/>
            <a:ext cx="5480859" cy="954107"/>
          </a:xfrm>
          <a:prstGeom prst="rect">
            <a:avLst/>
          </a:prstGeom>
          <a:noFill/>
        </p:spPr>
        <p:txBody>
          <a:bodyPr wrap="none" rtlCol="0">
            <a:spAutoFit/>
          </a:bodyPr>
          <a:lstStyle/>
          <a:p>
            <a:pPr algn="ctr"/>
            <a:r>
              <a:rPr lang="en-GB" sz="2800" b="1" dirty="0" smtClean="0"/>
              <a:t>Reconciliation – What went wrong?</a:t>
            </a:r>
          </a:p>
          <a:p>
            <a:pPr algn="ctr"/>
            <a:r>
              <a:rPr lang="en-GB" sz="2800" b="1" dirty="0" smtClean="0"/>
              <a:t>Breaking Shalom</a:t>
            </a:r>
            <a:endParaRPr lang="en-GB" sz="2800" b="1" dirty="0"/>
          </a:p>
        </p:txBody>
      </p:sp>
      <p:sp>
        <p:nvSpPr>
          <p:cNvPr id="8" name="Rectangle 7"/>
          <p:cNvSpPr/>
          <p:nvPr/>
        </p:nvSpPr>
        <p:spPr>
          <a:xfrm>
            <a:off x="120314" y="2617057"/>
            <a:ext cx="9938084" cy="369332"/>
          </a:xfrm>
          <a:prstGeom prst="rect">
            <a:avLst/>
          </a:prstGeom>
        </p:spPr>
        <p:txBody>
          <a:bodyPr wrap="square">
            <a:spAutoFit/>
          </a:bodyPr>
          <a:lstStyle/>
          <a:p>
            <a:endParaRPr lang="en-GB" dirty="0"/>
          </a:p>
        </p:txBody>
      </p:sp>
      <p:sp>
        <p:nvSpPr>
          <p:cNvPr id="9" name="TextBox 8"/>
          <p:cNvSpPr txBox="1"/>
          <p:nvPr/>
        </p:nvSpPr>
        <p:spPr>
          <a:xfrm>
            <a:off x="2519286" y="1600562"/>
            <a:ext cx="3557384" cy="400110"/>
          </a:xfrm>
          <a:prstGeom prst="rect">
            <a:avLst/>
          </a:prstGeom>
          <a:noFill/>
        </p:spPr>
        <p:txBody>
          <a:bodyPr wrap="none" rtlCol="0">
            <a:spAutoFit/>
          </a:bodyPr>
          <a:lstStyle/>
          <a:p>
            <a:r>
              <a:rPr lang="en-GB" sz="2000" b="1" dirty="0" smtClean="0">
                <a:latin typeface="system-ui"/>
              </a:rPr>
              <a:t>Alienation of man from God</a:t>
            </a:r>
            <a:endParaRPr lang="en-GB" sz="2000" b="1" dirty="0">
              <a:latin typeface="system-ui"/>
            </a:endParaRPr>
          </a:p>
        </p:txBody>
      </p:sp>
      <p:sp>
        <p:nvSpPr>
          <p:cNvPr id="10" name="TextBox 9"/>
          <p:cNvSpPr txBox="1"/>
          <p:nvPr/>
        </p:nvSpPr>
        <p:spPr>
          <a:xfrm>
            <a:off x="2983831" y="4803935"/>
            <a:ext cx="1758815" cy="1477328"/>
          </a:xfrm>
          <a:prstGeom prst="rect">
            <a:avLst/>
          </a:prstGeom>
          <a:noFill/>
        </p:spPr>
        <p:txBody>
          <a:bodyPr wrap="none" rtlCol="0">
            <a:spAutoFit/>
          </a:bodyPr>
          <a:lstStyle/>
          <a:p>
            <a:pPr marL="285750" indent="-285750">
              <a:buFont typeface="Arial" panose="020B0604020202020204" pitchFamily="34" charset="0"/>
              <a:buChar char="•"/>
            </a:pPr>
            <a:r>
              <a:rPr lang="en-GB" b="1" dirty="0" smtClean="0"/>
              <a:t>Disobedience</a:t>
            </a:r>
          </a:p>
          <a:p>
            <a:pPr marL="285750" indent="-285750">
              <a:buFont typeface="Arial" panose="020B0604020202020204" pitchFamily="34" charset="0"/>
              <a:buChar char="•"/>
            </a:pPr>
            <a:r>
              <a:rPr lang="en-GB" b="1" dirty="0" smtClean="0"/>
              <a:t>Avoidance</a:t>
            </a:r>
          </a:p>
          <a:p>
            <a:pPr marL="285750" indent="-285750">
              <a:buFont typeface="Arial" panose="020B0604020202020204" pitchFamily="34" charset="0"/>
              <a:buChar char="•"/>
            </a:pPr>
            <a:r>
              <a:rPr lang="en-GB" b="1" dirty="0" smtClean="0"/>
              <a:t>Fear</a:t>
            </a:r>
          </a:p>
          <a:p>
            <a:pPr marL="285750" indent="-285750">
              <a:buFont typeface="Arial" panose="020B0604020202020204" pitchFamily="34" charset="0"/>
              <a:buChar char="•"/>
            </a:pPr>
            <a:r>
              <a:rPr lang="en-GB" b="1" dirty="0" smtClean="0"/>
              <a:t>Shame</a:t>
            </a:r>
          </a:p>
          <a:p>
            <a:pPr marL="285750" indent="-285750">
              <a:buFont typeface="Arial" panose="020B0604020202020204" pitchFamily="34" charset="0"/>
              <a:buChar char="•"/>
            </a:pPr>
            <a:r>
              <a:rPr lang="en-GB" b="1" dirty="0" smtClean="0"/>
              <a:t>Blame</a:t>
            </a:r>
            <a:endParaRPr lang="en-GB" b="1" dirty="0"/>
          </a:p>
        </p:txBody>
      </p:sp>
    </p:spTree>
    <p:extLst>
      <p:ext uri="{BB962C8B-B14F-4D97-AF65-F5344CB8AC3E}">
        <p14:creationId xmlns:p14="http://schemas.microsoft.com/office/powerpoint/2010/main" val="35751220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5115" y="376989"/>
            <a:ext cx="7156126" cy="461665"/>
          </a:xfrm>
          <a:prstGeom prst="rect">
            <a:avLst/>
          </a:prstGeom>
          <a:noFill/>
        </p:spPr>
        <p:txBody>
          <a:bodyPr wrap="none" rtlCol="0">
            <a:spAutoFit/>
          </a:bodyPr>
          <a:lstStyle/>
          <a:p>
            <a:r>
              <a:rPr lang="en-GB" sz="2400" b="1" dirty="0" smtClean="0">
                <a:latin typeface="system-ui"/>
              </a:rPr>
              <a:t>The Father planned and caused Reconciliation</a:t>
            </a:r>
            <a:endParaRPr lang="en-GB" sz="2400" b="1" dirty="0">
              <a:latin typeface="system-ui"/>
            </a:endParaRPr>
          </a:p>
        </p:txBody>
      </p:sp>
      <p:sp>
        <p:nvSpPr>
          <p:cNvPr id="3" name="Rectangle 2"/>
          <p:cNvSpPr/>
          <p:nvPr/>
        </p:nvSpPr>
        <p:spPr>
          <a:xfrm>
            <a:off x="280736" y="986005"/>
            <a:ext cx="8702843" cy="2862322"/>
          </a:xfrm>
          <a:prstGeom prst="rect">
            <a:avLst/>
          </a:prstGeom>
        </p:spPr>
        <p:txBody>
          <a:bodyPr wrap="square">
            <a:spAutoFit/>
          </a:bodyPr>
          <a:lstStyle/>
          <a:p>
            <a:r>
              <a:rPr lang="en-GB" dirty="0" smtClean="0">
                <a:solidFill>
                  <a:srgbClr val="000000"/>
                </a:solidFill>
                <a:latin typeface="system-ui"/>
              </a:rPr>
              <a:t>Therefore </a:t>
            </a:r>
            <a:r>
              <a:rPr lang="en-GB" b="1" dirty="0">
                <a:solidFill>
                  <a:srgbClr val="000000"/>
                </a:solidFill>
                <a:latin typeface="system-ui"/>
              </a:rPr>
              <a:t>if anyone is in Christ, he is a new creation</a:t>
            </a:r>
            <a:r>
              <a:rPr lang="en-GB" dirty="0">
                <a:solidFill>
                  <a:srgbClr val="000000"/>
                </a:solidFill>
                <a:latin typeface="system-ui"/>
              </a:rPr>
              <a:t>. The old things have passed away. Behold</a:t>
            </a:r>
            <a:r>
              <a:rPr lang="en-GB" dirty="0" smtClean="0">
                <a:solidFill>
                  <a:srgbClr val="000000"/>
                </a:solidFill>
                <a:latin typeface="system-ui"/>
              </a:rPr>
              <a:t>,</a:t>
            </a:r>
            <a:r>
              <a:rPr lang="en-GB" baseline="30000" dirty="0" smtClean="0">
                <a:solidFill>
                  <a:srgbClr val="000000"/>
                </a:solidFill>
                <a:latin typeface="system-ui"/>
              </a:rPr>
              <a:t> </a:t>
            </a:r>
            <a:r>
              <a:rPr lang="en-GB" b="1" dirty="0" smtClean="0">
                <a:solidFill>
                  <a:srgbClr val="000000"/>
                </a:solidFill>
                <a:latin typeface="system-ui"/>
              </a:rPr>
              <a:t>all </a:t>
            </a:r>
            <a:r>
              <a:rPr lang="en-GB" b="1" dirty="0">
                <a:solidFill>
                  <a:srgbClr val="000000"/>
                </a:solidFill>
                <a:latin typeface="system-ui"/>
              </a:rPr>
              <a:t>things have become new</a:t>
            </a:r>
            <a:r>
              <a:rPr lang="en-GB" dirty="0">
                <a:solidFill>
                  <a:srgbClr val="000000"/>
                </a:solidFill>
                <a:latin typeface="system-ui"/>
              </a:rPr>
              <a:t>. </a:t>
            </a:r>
            <a:r>
              <a:rPr lang="en-GB" dirty="0" smtClean="0">
                <a:solidFill>
                  <a:srgbClr val="000000"/>
                </a:solidFill>
                <a:latin typeface="system-ui"/>
              </a:rPr>
              <a:t>But </a:t>
            </a:r>
            <a:r>
              <a:rPr lang="en-GB" b="1" dirty="0">
                <a:solidFill>
                  <a:srgbClr val="000000"/>
                </a:solidFill>
                <a:latin typeface="system-ui"/>
              </a:rPr>
              <a:t>all things are of </a:t>
            </a:r>
            <a:r>
              <a:rPr lang="en-GB" b="1" dirty="0" smtClean="0">
                <a:solidFill>
                  <a:srgbClr val="000000"/>
                </a:solidFill>
                <a:latin typeface="system-ui"/>
              </a:rPr>
              <a:t>God [the Father]</a:t>
            </a:r>
            <a:r>
              <a:rPr lang="en-GB" dirty="0" smtClean="0">
                <a:solidFill>
                  <a:srgbClr val="000000"/>
                </a:solidFill>
                <a:latin typeface="system-ui"/>
              </a:rPr>
              <a:t>, </a:t>
            </a:r>
            <a:r>
              <a:rPr lang="en-GB" dirty="0">
                <a:solidFill>
                  <a:srgbClr val="000000"/>
                </a:solidFill>
                <a:latin typeface="system-ui"/>
              </a:rPr>
              <a:t>who </a:t>
            </a:r>
            <a:r>
              <a:rPr lang="en-GB" b="1" dirty="0">
                <a:solidFill>
                  <a:srgbClr val="000000"/>
                </a:solidFill>
                <a:latin typeface="system-ui"/>
              </a:rPr>
              <a:t>reconciled us to himself </a:t>
            </a:r>
            <a:r>
              <a:rPr lang="en-GB" dirty="0">
                <a:solidFill>
                  <a:srgbClr val="000000"/>
                </a:solidFill>
                <a:latin typeface="system-ui"/>
              </a:rPr>
              <a:t>through Jesus Christ, and </a:t>
            </a:r>
            <a:r>
              <a:rPr lang="en-GB" b="1" dirty="0">
                <a:solidFill>
                  <a:srgbClr val="000000"/>
                </a:solidFill>
                <a:latin typeface="system-ui"/>
              </a:rPr>
              <a:t>gave to us the ministry of reconciliation</a:t>
            </a:r>
            <a:r>
              <a:rPr lang="en-GB" dirty="0">
                <a:solidFill>
                  <a:srgbClr val="000000"/>
                </a:solidFill>
                <a:latin typeface="system-ui"/>
              </a:rPr>
              <a:t>; </a:t>
            </a:r>
            <a:r>
              <a:rPr lang="en-GB" dirty="0" smtClean="0">
                <a:solidFill>
                  <a:srgbClr val="000000"/>
                </a:solidFill>
                <a:latin typeface="system-ui"/>
              </a:rPr>
              <a:t>namely</a:t>
            </a:r>
            <a:r>
              <a:rPr lang="en-GB" dirty="0">
                <a:solidFill>
                  <a:srgbClr val="000000"/>
                </a:solidFill>
                <a:latin typeface="system-ui"/>
              </a:rPr>
              <a:t>, that </a:t>
            </a:r>
            <a:r>
              <a:rPr lang="en-GB" b="1" dirty="0">
                <a:solidFill>
                  <a:srgbClr val="000000"/>
                </a:solidFill>
                <a:latin typeface="system-ui"/>
              </a:rPr>
              <a:t>God </a:t>
            </a:r>
            <a:r>
              <a:rPr lang="en-GB" b="1" dirty="0" smtClean="0">
                <a:solidFill>
                  <a:srgbClr val="000000"/>
                </a:solidFill>
                <a:latin typeface="system-ui"/>
              </a:rPr>
              <a:t>[the Father] was </a:t>
            </a:r>
            <a:r>
              <a:rPr lang="en-GB" b="1" dirty="0">
                <a:solidFill>
                  <a:srgbClr val="000000"/>
                </a:solidFill>
                <a:latin typeface="system-ui"/>
              </a:rPr>
              <a:t>in Christ reconciling the world to </a:t>
            </a:r>
            <a:r>
              <a:rPr lang="en-GB" b="1" dirty="0" smtClean="0">
                <a:solidFill>
                  <a:srgbClr val="000000"/>
                </a:solidFill>
                <a:latin typeface="system-ui"/>
              </a:rPr>
              <a:t>himself [God the Father]</a:t>
            </a:r>
            <a:r>
              <a:rPr lang="en-GB" dirty="0" smtClean="0">
                <a:solidFill>
                  <a:srgbClr val="000000"/>
                </a:solidFill>
                <a:latin typeface="system-ui"/>
              </a:rPr>
              <a:t>, </a:t>
            </a:r>
            <a:r>
              <a:rPr lang="en-GB" dirty="0">
                <a:solidFill>
                  <a:srgbClr val="000000"/>
                </a:solidFill>
                <a:latin typeface="system-ui"/>
              </a:rPr>
              <a:t>not reckoning to them their trespasses, and having committed to us the word of </a:t>
            </a:r>
            <a:r>
              <a:rPr lang="en-GB" dirty="0" smtClean="0">
                <a:solidFill>
                  <a:srgbClr val="000000"/>
                </a:solidFill>
                <a:latin typeface="system-ui"/>
              </a:rPr>
              <a:t>reconciliation. We </a:t>
            </a:r>
            <a:r>
              <a:rPr lang="en-GB" dirty="0">
                <a:solidFill>
                  <a:srgbClr val="000000"/>
                </a:solidFill>
                <a:latin typeface="system-ui"/>
              </a:rPr>
              <a:t>are therefore ambassadors on behalf of Christ, </a:t>
            </a:r>
            <a:r>
              <a:rPr lang="en-GB" b="1" dirty="0">
                <a:solidFill>
                  <a:srgbClr val="000000"/>
                </a:solidFill>
                <a:latin typeface="system-ui"/>
              </a:rPr>
              <a:t>as though God </a:t>
            </a:r>
            <a:r>
              <a:rPr lang="en-GB" b="1" dirty="0" smtClean="0">
                <a:solidFill>
                  <a:srgbClr val="000000"/>
                </a:solidFill>
                <a:latin typeface="system-ui"/>
              </a:rPr>
              <a:t>[the Father] were </a:t>
            </a:r>
            <a:r>
              <a:rPr lang="en-GB" b="1" dirty="0">
                <a:solidFill>
                  <a:srgbClr val="000000"/>
                </a:solidFill>
                <a:latin typeface="system-ui"/>
              </a:rPr>
              <a:t>entreating by us</a:t>
            </a:r>
            <a:r>
              <a:rPr lang="en-GB" dirty="0">
                <a:solidFill>
                  <a:srgbClr val="000000"/>
                </a:solidFill>
                <a:latin typeface="system-ui"/>
              </a:rPr>
              <a:t>: we beg you on behalf of Christ, be reconciled to </a:t>
            </a:r>
            <a:r>
              <a:rPr lang="en-GB" dirty="0" smtClean="0">
                <a:solidFill>
                  <a:srgbClr val="000000"/>
                </a:solidFill>
                <a:latin typeface="system-ui"/>
              </a:rPr>
              <a:t>God </a:t>
            </a:r>
            <a:r>
              <a:rPr lang="en-GB" b="1" dirty="0" smtClean="0">
                <a:solidFill>
                  <a:srgbClr val="000000"/>
                </a:solidFill>
                <a:latin typeface="system-ui"/>
              </a:rPr>
              <a:t>[the Father]</a:t>
            </a:r>
            <a:r>
              <a:rPr lang="en-GB" dirty="0" smtClean="0">
                <a:solidFill>
                  <a:srgbClr val="000000"/>
                </a:solidFill>
                <a:latin typeface="system-ui"/>
              </a:rPr>
              <a:t>.</a:t>
            </a:r>
            <a:r>
              <a:rPr lang="en-GB" dirty="0">
                <a:solidFill>
                  <a:srgbClr val="000000"/>
                </a:solidFill>
                <a:latin typeface="system-ui"/>
              </a:rPr>
              <a:t> </a:t>
            </a:r>
            <a:r>
              <a:rPr lang="en-GB" dirty="0" smtClean="0">
                <a:solidFill>
                  <a:srgbClr val="000000"/>
                </a:solidFill>
                <a:latin typeface="system-ui"/>
              </a:rPr>
              <a:t>For </a:t>
            </a:r>
            <a:r>
              <a:rPr lang="en-GB" b="1" dirty="0">
                <a:solidFill>
                  <a:srgbClr val="000000"/>
                </a:solidFill>
                <a:latin typeface="system-ui"/>
              </a:rPr>
              <a:t>him who knew no sin he </a:t>
            </a:r>
            <a:r>
              <a:rPr lang="en-GB" b="1" dirty="0" smtClean="0">
                <a:solidFill>
                  <a:srgbClr val="000000"/>
                </a:solidFill>
                <a:latin typeface="system-ui"/>
              </a:rPr>
              <a:t>[God the Father] made </a:t>
            </a:r>
            <a:r>
              <a:rPr lang="en-GB" b="1" dirty="0">
                <a:solidFill>
                  <a:srgbClr val="000000"/>
                </a:solidFill>
                <a:latin typeface="system-ui"/>
              </a:rPr>
              <a:t>to be sin on our behalf</a:t>
            </a:r>
            <a:r>
              <a:rPr lang="en-GB" dirty="0">
                <a:solidFill>
                  <a:srgbClr val="000000"/>
                </a:solidFill>
                <a:latin typeface="system-ui"/>
              </a:rPr>
              <a:t>; so </a:t>
            </a:r>
            <a:r>
              <a:rPr lang="en-GB" b="1" dirty="0">
                <a:solidFill>
                  <a:srgbClr val="000000"/>
                </a:solidFill>
                <a:latin typeface="system-ui"/>
              </a:rPr>
              <a:t>that in him we might become the righteousness of </a:t>
            </a:r>
            <a:r>
              <a:rPr lang="en-GB" b="1" dirty="0" smtClean="0">
                <a:solidFill>
                  <a:srgbClr val="000000"/>
                </a:solidFill>
                <a:latin typeface="system-ui"/>
              </a:rPr>
              <a:t>God [the Father]</a:t>
            </a:r>
            <a:r>
              <a:rPr lang="en-GB" dirty="0" smtClean="0">
                <a:solidFill>
                  <a:srgbClr val="000000"/>
                </a:solidFill>
                <a:latin typeface="system-ui"/>
              </a:rPr>
              <a:t>. 2Cor. 5: 17-21</a:t>
            </a:r>
            <a:endParaRPr lang="en-GB" b="0" i="0" dirty="0">
              <a:solidFill>
                <a:srgbClr val="000000"/>
              </a:solidFill>
              <a:effectLst/>
              <a:latin typeface="system-ui"/>
            </a:endParaRPr>
          </a:p>
        </p:txBody>
      </p:sp>
      <p:sp>
        <p:nvSpPr>
          <p:cNvPr id="5" name="Rectangle 4"/>
          <p:cNvSpPr/>
          <p:nvPr/>
        </p:nvSpPr>
        <p:spPr>
          <a:xfrm>
            <a:off x="280736" y="3995678"/>
            <a:ext cx="9930063" cy="2862322"/>
          </a:xfrm>
          <a:prstGeom prst="rect">
            <a:avLst/>
          </a:prstGeom>
        </p:spPr>
        <p:txBody>
          <a:bodyPr wrap="square">
            <a:spAutoFit/>
          </a:bodyPr>
          <a:lstStyle/>
          <a:p>
            <a:r>
              <a:rPr lang="en-GB" dirty="0" smtClean="0">
                <a:solidFill>
                  <a:srgbClr val="000000"/>
                </a:solidFill>
                <a:latin typeface="system-ui"/>
              </a:rPr>
              <a:t>… that </a:t>
            </a:r>
            <a:r>
              <a:rPr lang="en-GB" dirty="0">
                <a:solidFill>
                  <a:srgbClr val="000000"/>
                </a:solidFill>
                <a:latin typeface="system-ui"/>
              </a:rPr>
              <a:t>you may walk worthily of the </a:t>
            </a:r>
            <a:r>
              <a:rPr lang="en-GB" dirty="0" smtClean="0">
                <a:solidFill>
                  <a:srgbClr val="000000"/>
                </a:solidFill>
                <a:latin typeface="system-ui"/>
              </a:rPr>
              <a:t>Lord …</a:t>
            </a:r>
            <a:r>
              <a:rPr lang="en-GB" b="1" baseline="30000" dirty="0">
                <a:solidFill>
                  <a:srgbClr val="000000"/>
                </a:solidFill>
                <a:latin typeface="system-ui"/>
              </a:rPr>
              <a:t> </a:t>
            </a:r>
            <a:r>
              <a:rPr lang="en-GB" b="1" dirty="0">
                <a:solidFill>
                  <a:srgbClr val="000000"/>
                </a:solidFill>
                <a:latin typeface="system-ui"/>
              </a:rPr>
              <a:t>giving thanks to the Father</a:t>
            </a:r>
            <a:r>
              <a:rPr lang="en-GB" dirty="0">
                <a:solidFill>
                  <a:srgbClr val="000000"/>
                </a:solidFill>
                <a:latin typeface="system-ui"/>
              </a:rPr>
              <a:t>, who made us fit to be partakers of the inheritance of the saints in light, </a:t>
            </a:r>
            <a:r>
              <a:rPr lang="en-GB" b="1" dirty="0" smtClean="0">
                <a:solidFill>
                  <a:srgbClr val="000000"/>
                </a:solidFill>
                <a:latin typeface="system-ui"/>
              </a:rPr>
              <a:t>who [the Father] delivered </a:t>
            </a:r>
            <a:r>
              <a:rPr lang="en-GB" b="1" dirty="0">
                <a:solidFill>
                  <a:srgbClr val="000000"/>
                </a:solidFill>
                <a:latin typeface="system-ui"/>
              </a:rPr>
              <a:t>us out of the power of darkness</a:t>
            </a:r>
            <a:r>
              <a:rPr lang="en-GB" dirty="0">
                <a:solidFill>
                  <a:srgbClr val="000000"/>
                </a:solidFill>
                <a:latin typeface="system-ui"/>
              </a:rPr>
              <a:t>, and translated us into the Kingdom of the Son of his love, </a:t>
            </a:r>
            <a:r>
              <a:rPr lang="en-GB" dirty="0" smtClean="0">
                <a:solidFill>
                  <a:srgbClr val="000000"/>
                </a:solidFill>
                <a:latin typeface="system-ui"/>
              </a:rPr>
              <a:t>in </a:t>
            </a:r>
            <a:r>
              <a:rPr lang="en-GB" dirty="0">
                <a:solidFill>
                  <a:srgbClr val="000000"/>
                </a:solidFill>
                <a:latin typeface="system-ui"/>
              </a:rPr>
              <a:t>whom we have our redemption</a:t>
            </a:r>
            <a:r>
              <a:rPr lang="en-GB" dirty="0" smtClean="0">
                <a:solidFill>
                  <a:srgbClr val="000000"/>
                </a:solidFill>
                <a:latin typeface="system-ui"/>
              </a:rPr>
              <a:t>,</a:t>
            </a:r>
            <a:r>
              <a:rPr lang="en-GB" baseline="30000" dirty="0" smtClean="0">
                <a:solidFill>
                  <a:srgbClr val="000000"/>
                </a:solidFill>
                <a:latin typeface="system-ui"/>
              </a:rPr>
              <a:t> </a:t>
            </a:r>
            <a:r>
              <a:rPr lang="en-GB" dirty="0" smtClean="0">
                <a:solidFill>
                  <a:srgbClr val="000000"/>
                </a:solidFill>
                <a:latin typeface="system-ui"/>
              </a:rPr>
              <a:t>the </a:t>
            </a:r>
            <a:r>
              <a:rPr lang="en-GB" dirty="0">
                <a:solidFill>
                  <a:srgbClr val="000000"/>
                </a:solidFill>
                <a:latin typeface="system-ui"/>
              </a:rPr>
              <a:t>forgiveness of our </a:t>
            </a:r>
            <a:r>
              <a:rPr lang="en-GB" dirty="0" smtClean="0">
                <a:solidFill>
                  <a:srgbClr val="000000"/>
                </a:solidFill>
                <a:latin typeface="system-ui"/>
              </a:rPr>
              <a:t>sins … </a:t>
            </a:r>
            <a:r>
              <a:rPr lang="en-GB" dirty="0">
                <a:solidFill>
                  <a:srgbClr val="000000"/>
                </a:solidFill>
                <a:latin typeface="system-ui"/>
              </a:rPr>
              <a:t>For all the fullness </a:t>
            </a:r>
            <a:r>
              <a:rPr lang="en-GB" dirty="0" smtClean="0">
                <a:solidFill>
                  <a:srgbClr val="000000"/>
                </a:solidFill>
                <a:latin typeface="system-ui"/>
              </a:rPr>
              <a:t>[of God the Father] was </a:t>
            </a:r>
            <a:r>
              <a:rPr lang="en-GB" dirty="0">
                <a:solidFill>
                  <a:srgbClr val="000000"/>
                </a:solidFill>
                <a:latin typeface="system-ui"/>
              </a:rPr>
              <a:t>pleased to dwell in him, </a:t>
            </a:r>
            <a:r>
              <a:rPr lang="en-GB" dirty="0" smtClean="0">
                <a:solidFill>
                  <a:srgbClr val="000000"/>
                </a:solidFill>
                <a:latin typeface="system-ui"/>
              </a:rPr>
              <a:t>and </a:t>
            </a:r>
            <a:r>
              <a:rPr lang="en-GB" dirty="0">
                <a:solidFill>
                  <a:srgbClr val="000000"/>
                </a:solidFill>
                <a:latin typeface="system-ui"/>
              </a:rPr>
              <a:t>through him </a:t>
            </a:r>
            <a:r>
              <a:rPr lang="en-GB" b="1" dirty="0">
                <a:solidFill>
                  <a:srgbClr val="000000"/>
                </a:solidFill>
                <a:latin typeface="system-ui"/>
              </a:rPr>
              <a:t>to reconcile all things to </a:t>
            </a:r>
            <a:r>
              <a:rPr lang="en-GB" b="1" dirty="0" smtClean="0">
                <a:solidFill>
                  <a:srgbClr val="000000"/>
                </a:solidFill>
                <a:latin typeface="system-ui"/>
              </a:rPr>
              <a:t>himself [the Father] </a:t>
            </a:r>
            <a:r>
              <a:rPr lang="en-GB" dirty="0">
                <a:solidFill>
                  <a:srgbClr val="000000"/>
                </a:solidFill>
                <a:latin typeface="system-ui"/>
              </a:rPr>
              <a:t>by him, whether things on the earth or things in the heavens, having made peace through the blood of his cross</a:t>
            </a:r>
            <a:r>
              <a:rPr lang="en-GB" dirty="0" smtClean="0">
                <a:solidFill>
                  <a:srgbClr val="000000"/>
                </a:solidFill>
                <a:latin typeface="system-ui"/>
              </a:rPr>
              <a:t>.</a:t>
            </a:r>
            <a:r>
              <a:rPr lang="en-GB" b="1" baseline="30000" dirty="0">
                <a:solidFill>
                  <a:srgbClr val="000000"/>
                </a:solidFill>
                <a:latin typeface="system-ui"/>
              </a:rPr>
              <a:t> </a:t>
            </a:r>
            <a:r>
              <a:rPr lang="en-GB" b="1" dirty="0">
                <a:solidFill>
                  <a:srgbClr val="000000"/>
                </a:solidFill>
                <a:latin typeface="system-ui"/>
              </a:rPr>
              <a:t>You</a:t>
            </a:r>
            <a:r>
              <a:rPr lang="en-GB" dirty="0">
                <a:solidFill>
                  <a:srgbClr val="000000"/>
                </a:solidFill>
                <a:latin typeface="system-ui"/>
              </a:rPr>
              <a:t>, being in past times alienated and enemies in your mind in your evil deeds</a:t>
            </a:r>
            <a:r>
              <a:rPr lang="en-GB" dirty="0" smtClean="0">
                <a:solidFill>
                  <a:srgbClr val="000000"/>
                </a:solidFill>
                <a:latin typeface="system-ui"/>
              </a:rPr>
              <a:t>, </a:t>
            </a:r>
            <a:r>
              <a:rPr lang="en-GB" b="1" baseline="30000" dirty="0">
                <a:solidFill>
                  <a:srgbClr val="000000"/>
                </a:solidFill>
                <a:latin typeface="system-ui"/>
              </a:rPr>
              <a:t> </a:t>
            </a:r>
            <a:r>
              <a:rPr lang="en-GB" dirty="0">
                <a:solidFill>
                  <a:srgbClr val="000000"/>
                </a:solidFill>
                <a:latin typeface="system-ui"/>
              </a:rPr>
              <a:t>yet now </a:t>
            </a:r>
            <a:r>
              <a:rPr lang="en-GB" b="1" dirty="0">
                <a:solidFill>
                  <a:srgbClr val="000000"/>
                </a:solidFill>
                <a:latin typeface="system-ui"/>
              </a:rPr>
              <a:t>he</a:t>
            </a:r>
            <a:r>
              <a:rPr lang="en-GB" dirty="0">
                <a:solidFill>
                  <a:srgbClr val="000000"/>
                </a:solidFill>
                <a:latin typeface="system-ui"/>
              </a:rPr>
              <a:t> </a:t>
            </a:r>
            <a:r>
              <a:rPr lang="en-GB" b="1" dirty="0" smtClean="0">
                <a:solidFill>
                  <a:srgbClr val="000000"/>
                </a:solidFill>
                <a:latin typeface="system-ui"/>
              </a:rPr>
              <a:t>[the Father] has </a:t>
            </a:r>
            <a:r>
              <a:rPr lang="en-GB" b="1" dirty="0">
                <a:solidFill>
                  <a:srgbClr val="000000"/>
                </a:solidFill>
                <a:latin typeface="system-ui"/>
              </a:rPr>
              <a:t>reconciled in the body of </a:t>
            </a:r>
            <a:r>
              <a:rPr lang="en-GB" b="1" dirty="0" smtClean="0">
                <a:solidFill>
                  <a:srgbClr val="000000"/>
                </a:solidFill>
                <a:latin typeface="system-ui"/>
              </a:rPr>
              <a:t>his [Christ’s] </a:t>
            </a:r>
            <a:r>
              <a:rPr lang="en-GB" b="1" dirty="0">
                <a:solidFill>
                  <a:srgbClr val="000000"/>
                </a:solidFill>
                <a:latin typeface="system-ui"/>
              </a:rPr>
              <a:t>flesh through death</a:t>
            </a:r>
            <a:r>
              <a:rPr lang="en-GB" dirty="0">
                <a:solidFill>
                  <a:srgbClr val="000000"/>
                </a:solidFill>
                <a:latin typeface="system-ui"/>
              </a:rPr>
              <a:t>, to present you holy and without defect and blameless before </a:t>
            </a:r>
            <a:r>
              <a:rPr lang="en-GB" dirty="0" smtClean="0">
                <a:solidFill>
                  <a:srgbClr val="000000"/>
                </a:solidFill>
                <a:latin typeface="system-ui"/>
              </a:rPr>
              <a:t>him [?the Father] … Col. 1: 9-23</a:t>
            </a:r>
            <a:endParaRPr lang="en-GB" dirty="0">
              <a:solidFill>
                <a:srgbClr val="000000"/>
              </a:solidFill>
              <a:latin typeface="system-ui"/>
            </a:endParaRPr>
          </a:p>
          <a:p>
            <a:endParaRPr lang="en-GB" dirty="0"/>
          </a:p>
        </p:txBody>
      </p:sp>
    </p:spTree>
    <p:extLst>
      <p:ext uri="{BB962C8B-B14F-4D97-AF65-F5344CB8AC3E}">
        <p14:creationId xmlns:p14="http://schemas.microsoft.com/office/powerpoint/2010/main" val="4391218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334" y="1473771"/>
            <a:ext cx="9400676" cy="3139321"/>
          </a:xfrm>
          <a:prstGeom prst="rect">
            <a:avLst/>
          </a:prstGeom>
        </p:spPr>
        <p:txBody>
          <a:bodyPr wrap="square">
            <a:spAutoFit/>
          </a:bodyPr>
          <a:lstStyle/>
          <a:p>
            <a:r>
              <a:rPr lang="en-GB" b="1" dirty="0">
                <a:solidFill>
                  <a:srgbClr val="000000"/>
                </a:solidFill>
                <a:latin typeface="system-ui"/>
              </a:rPr>
              <a:t>Being therefore justified by faith, we have peace with God </a:t>
            </a:r>
            <a:r>
              <a:rPr lang="en-GB" b="1" dirty="0" smtClean="0">
                <a:solidFill>
                  <a:srgbClr val="000000"/>
                </a:solidFill>
                <a:latin typeface="system-ui"/>
              </a:rPr>
              <a:t>[the Father] </a:t>
            </a:r>
            <a:r>
              <a:rPr lang="en-GB" b="1" u="sng" dirty="0" smtClean="0">
                <a:solidFill>
                  <a:srgbClr val="000000"/>
                </a:solidFill>
                <a:latin typeface="system-ui"/>
              </a:rPr>
              <a:t>through</a:t>
            </a:r>
            <a:r>
              <a:rPr lang="en-GB" b="1" dirty="0" smtClean="0">
                <a:solidFill>
                  <a:srgbClr val="000000"/>
                </a:solidFill>
                <a:latin typeface="system-ui"/>
              </a:rPr>
              <a:t> </a:t>
            </a:r>
            <a:r>
              <a:rPr lang="en-GB" b="1" dirty="0">
                <a:solidFill>
                  <a:srgbClr val="000000"/>
                </a:solidFill>
                <a:latin typeface="system-ui"/>
              </a:rPr>
              <a:t>our Lord Jesus </a:t>
            </a:r>
            <a:r>
              <a:rPr lang="en-GB" b="1" dirty="0" smtClean="0">
                <a:solidFill>
                  <a:srgbClr val="000000"/>
                </a:solidFill>
                <a:latin typeface="system-ui"/>
              </a:rPr>
              <a:t>Christ </a:t>
            </a:r>
            <a:r>
              <a:rPr lang="en-GB" dirty="0" smtClean="0">
                <a:solidFill>
                  <a:srgbClr val="000000"/>
                </a:solidFill>
                <a:latin typeface="system-ui"/>
              </a:rPr>
              <a:t>…</a:t>
            </a:r>
          </a:p>
          <a:p>
            <a:endParaRPr lang="en-GB" dirty="0" smtClean="0">
              <a:solidFill>
                <a:srgbClr val="000000"/>
              </a:solidFill>
              <a:latin typeface="system-ui"/>
            </a:endParaRPr>
          </a:p>
          <a:p>
            <a:r>
              <a:rPr lang="en-GB" dirty="0" smtClean="0">
                <a:solidFill>
                  <a:srgbClr val="000000"/>
                </a:solidFill>
                <a:latin typeface="system-ui"/>
              </a:rPr>
              <a:t>For </a:t>
            </a:r>
            <a:r>
              <a:rPr lang="en-GB" dirty="0">
                <a:solidFill>
                  <a:srgbClr val="000000"/>
                </a:solidFill>
                <a:latin typeface="system-ui"/>
              </a:rPr>
              <a:t>while we were yet weak, at the right time </a:t>
            </a:r>
            <a:r>
              <a:rPr lang="en-GB" b="1" dirty="0">
                <a:solidFill>
                  <a:srgbClr val="000000"/>
                </a:solidFill>
                <a:latin typeface="system-ui"/>
              </a:rPr>
              <a:t>Christ died </a:t>
            </a:r>
            <a:r>
              <a:rPr lang="en-GB" b="1" u="sng" dirty="0">
                <a:solidFill>
                  <a:srgbClr val="000000"/>
                </a:solidFill>
                <a:latin typeface="system-ui"/>
              </a:rPr>
              <a:t>for</a:t>
            </a:r>
            <a:r>
              <a:rPr lang="en-GB" b="1" dirty="0">
                <a:solidFill>
                  <a:srgbClr val="000000"/>
                </a:solidFill>
                <a:latin typeface="system-ui"/>
              </a:rPr>
              <a:t> the ungodly</a:t>
            </a:r>
            <a:r>
              <a:rPr lang="en-GB" dirty="0">
                <a:solidFill>
                  <a:srgbClr val="000000"/>
                </a:solidFill>
                <a:latin typeface="system-ui"/>
              </a:rPr>
              <a:t>. </a:t>
            </a:r>
            <a:r>
              <a:rPr lang="en-GB" dirty="0" smtClean="0">
                <a:solidFill>
                  <a:srgbClr val="000000"/>
                </a:solidFill>
                <a:latin typeface="system-ui"/>
              </a:rPr>
              <a:t>For </a:t>
            </a:r>
            <a:r>
              <a:rPr lang="en-GB" dirty="0">
                <a:solidFill>
                  <a:srgbClr val="000000"/>
                </a:solidFill>
                <a:latin typeface="system-ui"/>
              </a:rPr>
              <a:t>one will hardly die for a righteous man. Yet perhaps for a good person someone would even dare to die. </a:t>
            </a:r>
            <a:r>
              <a:rPr lang="en-GB" dirty="0" smtClean="0">
                <a:solidFill>
                  <a:srgbClr val="000000"/>
                </a:solidFill>
                <a:latin typeface="system-ui"/>
              </a:rPr>
              <a:t>But </a:t>
            </a:r>
            <a:r>
              <a:rPr lang="en-GB" dirty="0">
                <a:solidFill>
                  <a:srgbClr val="000000"/>
                </a:solidFill>
                <a:latin typeface="system-ui"/>
              </a:rPr>
              <a:t>God </a:t>
            </a:r>
            <a:r>
              <a:rPr lang="en-GB" dirty="0" smtClean="0">
                <a:solidFill>
                  <a:srgbClr val="000000"/>
                </a:solidFill>
                <a:latin typeface="system-ui"/>
              </a:rPr>
              <a:t>[the Father] commends </a:t>
            </a:r>
            <a:r>
              <a:rPr lang="en-GB" dirty="0">
                <a:solidFill>
                  <a:srgbClr val="000000"/>
                </a:solidFill>
                <a:latin typeface="system-ui"/>
              </a:rPr>
              <a:t>his own love toward us, in that </a:t>
            </a:r>
            <a:r>
              <a:rPr lang="en-GB" b="1" dirty="0">
                <a:solidFill>
                  <a:srgbClr val="000000"/>
                </a:solidFill>
                <a:latin typeface="system-ui"/>
              </a:rPr>
              <a:t>while we were yet sinners, Christ died </a:t>
            </a:r>
            <a:r>
              <a:rPr lang="en-GB" b="1" u="sng" dirty="0">
                <a:solidFill>
                  <a:srgbClr val="000000"/>
                </a:solidFill>
                <a:latin typeface="system-ui"/>
              </a:rPr>
              <a:t>for</a:t>
            </a:r>
            <a:r>
              <a:rPr lang="en-GB" b="1" dirty="0">
                <a:solidFill>
                  <a:srgbClr val="000000"/>
                </a:solidFill>
                <a:latin typeface="system-ui"/>
              </a:rPr>
              <a:t> </a:t>
            </a:r>
            <a:r>
              <a:rPr lang="en-GB" b="1" dirty="0" smtClean="0">
                <a:solidFill>
                  <a:srgbClr val="000000"/>
                </a:solidFill>
                <a:latin typeface="system-ui"/>
              </a:rPr>
              <a:t>us</a:t>
            </a:r>
            <a:r>
              <a:rPr lang="en-GB" dirty="0" smtClean="0">
                <a:solidFill>
                  <a:srgbClr val="000000"/>
                </a:solidFill>
                <a:latin typeface="system-ui"/>
              </a:rPr>
              <a:t>. Much </a:t>
            </a:r>
            <a:r>
              <a:rPr lang="en-GB" dirty="0">
                <a:solidFill>
                  <a:srgbClr val="000000"/>
                </a:solidFill>
                <a:latin typeface="system-ui"/>
              </a:rPr>
              <a:t>more then, </a:t>
            </a:r>
            <a:r>
              <a:rPr lang="en-GB" b="1" dirty="0">
                <a:solidFill>
                  <a:srgbClr val="000000"/>
                </a:solidFill>
                <a:latin typeface="system-ui"/>
              </a:rPr>
              <a:t>being now justified by his blood</a:t>
            </a:r>
            <a:r>
              <a:rPr lang="en-GB" dirty="0">
                <a:solidFill>
                  <a:srgbClr val="000000"/>
                </a:solidFill>
                <a:latin typeface="system-ui"/>
              </a:rPr>
              <a:t>, we will be </a:t>
            </a:r>
            <a:r>
              <a:rPr lang="en-GB" b="1" dirty="0">
                <a:solidFill>
                  <a:srgbClr val="000000"/>
                </a:solidFill>
                <a:latin typeface="system-ui"/>
              </a:rPr>
              <a:t>saved from </a:t>
            </a:r>
            <a:r>
              <a:rPr lang="en-GB" b="1" dirty="0" smtClean="0">
                <a:solidFill>
                  <a:srgbClr val="000000"/>
                </a:solidFill>
                <a:latin typeface="system-ui"/>
              </a:rPr>
              <a:t>God’s [the Father’s] </a:t>
            </a:r>
            <a:r>
              <a:rPr lang="en-GB" b="1" dirty="0">
                <a:solidFill>
                  <a:srgbClr val="000000"/>
                </a:solidFill>
                <a:latin typeface="system-ui"/>
              </a:rPr>
              <a:t>wrath </a:t>
            </a:r>
            <a:r>
              <a:rPr lang="en-GB" b="1" u="sng" dirty="0">
                <a:solidFill>
                  <a:srgbClr val="000000"/>
                </a:solidFill>
                <a:latin typeface="system-ui"/>
              </a:rPr>
              <a:t>through</a:t>
            </a:r>
            <a:r>
              <a:rPr lang="en-GB" b="1" dirty="0">
                <a:solidFill>
                  <a:srgbClr val="000000"/>
                </a:solidFill>
                <a:latin typeface="system-ui"/>
              </a:rPr>
              <a:t> him</a:t>
            </a:r>
            <a:r>
              <a:rPr lang="en-GB" dirty="0">
                <a:solidFill>
                  <a:srgbClr val="000000"/>
                </a:solidFill>
                <a:latin typeface="system-ui"/>
              </a:rPr>
              <a:t>. </a:t>
            </a:r>
            <a:r>
              <a:rPr lang="en-GB" dirty="0" smtClean="0">
                <a:solidFill>
                  <a:srgbClr val="000000"/>
                </a:solidFill>
                <a:latin typeface="system-ui"/>
              </a:rPr>
              <a:t>For </a:t>
            </a:r>
            <a:r>
              <a:rPr lang="en-GB" dirty="0">
                <a:solidFill>
                  <a:srgbClr val="000000"/>
                </a:solidFill>
                <a:latin typeface="system-ui"/>
              </a:rPr>
              <a:t>if </a:t>
            </a:r>
            <a:r>
              <a:rPr lang="en-GB" b="1" dirty="0">
                <a:solidFill>
                  <a:srgbClr val="000000"/>
                </a:solidFill>
                <a:latin typeface="system-ui"/>
              </a:rPr>
              <a:t>while we were enemies</a:t>
            </a:r>
            <a:r>
              <a:rPr lang="en-GB" dirty="0">
                <a:solidFill>
                  <a:srgbClr val="000000"/>
                </a:solidFill>
                <a:latin typeface="system-ui"/>
              </a:rPr>
              <a:t>, we were </a:t>
            </a:r>
            <a:r>
              <a:rPr lang="en-GB" b="1" dirty="0">
                <a:solidFill>
                  <a:srgbClr val="000000"/>
                </a:solidFill>
                <a:latin typeface="system-ui"/>
              </a:rPr>
              <a:t>reconciled to God </a:t>
            </a:r>
            <a:r>
              <a:rPr lang="en-GB" b="1" u="sng" dirty="0">
                <a:solidFill>
                  <a:srgbClr val="000000"/>
                </a:solidFill>
                <a:latin typeface="system-ui"/>
              </a:rPr>
              <a:t>through</a:t>
            </a:r>
            <a:r>
              <a:rPr lang="en-GB" b="1" dirty="0">
                <a:solidFill>
                  <a:srgbClr val="000000"/>
                </a:solidFill>
                <a:latin typeface="system-ui"/>
              </a:rPr>
              <a:t> the death of his Son</a:t>
            </a:r>
            <a:r>
              <a:rPr lang="en-GB" dirty="0">
                <a:solidFill>
                  <a:srgbClr val="000000"/>
                </a:solidFill>
                <a:latin typeface="system-ui"/>
              </a:rPr>
              <a:t>, much more, being reconciled, we will be </a:t>
            </a:r>
            <a:r>
              <a:rPr lang="en-GB" b="1" dirty="0">
                <a:solidFill>
                  <a:srgbClr val="000000"/>
                </a:solidFill>
                <a:latin typeface="system-ui"/>
              </a:rPr>
              <a:t>saved </a:t>
            </a:r>
            <a:r>
              <a:rPr lang="en-GB" b="1" u="sng" dirty="0">
                <a:solidFill>
                  <a:srgbClr val="000000"/>
                </a:solidFill>
                <a:latin typeface="system-ui"/>
              </a:rPr>
              <a:t>by</a:t>
            </a:r>
            <a:r>
              <a:rPr lang="en-GB" b="1" dirty="0">
                <a:solidFill>
                  <a:srgbClr val="000000"/>
                </a:solidFill>
                <a:latin typeface="system-ui"/>
              </a:rPr>
              <a:t> his life</a:t>
            </a:r>
            <a:r>
              <a:rPr lang="en-GB" dirty="0" smtClean="0">
                <a:solidFill>
                  <a:srgbClr val="000000"/>
                </a:solidFill>
                <a:latin typeface="system-ui"/>
              </a:rPr>
              <a:t>.</a:t>
            </a:r>
            <a:r>
              <a:rPr lang="en-GB" b="1" baseline="30000" dirty="0">
                <a:solidFill>
                  <a:srgbClr val="000000"/>
                </a:solidFill>
                <a:latin typeface="system-ui"/>
              </a:rPr>
              <a:t> </a:t>
            </a:r>
            <a:r>
              <a:rPr lang="en-GB" dirty="0">
                <a:solidFill>
                  <a:srgbClr val="000000"/>
                </a:solidFill>
                <a:latin typeface="system-ui"/>
              </a:rPr>
              <a:t>Not only so, but we also rejoice in God </a:t>
            </a:r>
            <a:r>
              <a:rPr lang="en-GB" b="1" u="sng" dirty="0">
                <a:solidFill>
                  <a:srgbClr val="000000"/>
                </a:solidFill>
                <a:latin typeface="system-ui"/>
              </a:rPr>
              <a:t>through</a:t>
            </a:r>
            <a:r>
              <a:rPr lang="en-GB" dirty="0">
                <a:solidFill>
                  <a:srgbClr val="000000"/>
                </a:solidFill>
                <a:latin typeface="system-ui"/>
              </a:rPr>
              <a:t> </a:t>
            </a:r>
            <a:r>
              <a:rPr lang="en-GB" b="1" dirty="0">
                <a:solidFill>
                  <a:srgbClr val="000000"/>
                </a:solidFill>
                <a:latin typeface="system-ui"/>
              </a:rPr>
              <a:t>our Lord Jesus Christ, </a:t>
            </a:r>
            <a:r>
              <a:rPr lang="en-GB" b="1" u="sng" dirty="0">
                <a:solidFill>
                  <a:srgbClr val="000000"/>
                </a:solidFill>
                <a:latin typeface="system-ui"/>
              </a:rPr>
              <a:t>through</a:t>
            </a:r>
            <a:r>
              <a:rPr lang="en-GB" b="1" dirty="0">
                <a:solidFill>
                  <a:srgbClr val="000000"/>
                </a:solidFill>
                <a:latin typeface="system-ui"/>
              </a:rPr>
              <a:t> whom we have now received the reconciliation</a:t>
            </a:r>
            <a:r>
              <a:rPr lang="en-GB" dirty="0">
                <a:solidFill>
                  <a:srgbClr val="000000"/>
                </a:solidFill>
                <a:latin typeface="system-ui"/>
              </a:rPr>
              <a:t>. </a:t>
            </a:r>
            <a:r>
              <a:rPr lang="en-GB" dirty="0" smtClean="0">
                <a:solidFill>
                  <a:srgbClr val="000000"/>
                </a:solidFill>
                <a:latin typeface="system-ui"/>
              </a:rPr>
              <a:t>Rom. 5: 1, 6-11</a:t>
            </a:r>
            <a:endParaRPr lang="en-GB" b="0" i="0" dirty="0">
              <a:solidFill>
                <a:srgbClr val="000000"/>
              </a:solidFill>
              <a:effectLst/>
              <a:latin typeface="system-ui"/>
            </a:endParaRPr>
          </a:p>
        </p:txBody>
      </p:sp>
      <p:sp>
        <p:nvSpPr>
          <p:cNvPr id="3" name="TextBox 2"/>
          <p:cNvSpPr txBox="1"/>
          <p:nvPr/>
        </p:nvSpPr>
        <p:spPr>
          <a:xfrm>
            <a:off x="593559" y="422824"/>
            <a:ext cx="7874271" cy="523220"/>
          </a:xfrm>
          <a:prstGeom prst="rect">
            <a:avLst/>
          </a:prstGeom>
          <a:noFill/>
        </p:spPr>
        <p:txBody>
          <a:bodyPr wrap="none" rtlCol="0">
            <a:spAutoFit/>
          </a:bodyPr>
          <a:lstStyle/>
          <a:p>
            <a:r>
              <a:rPr lang="en-GB" sz="2800" b="1" dirty="0" smtClean="0">
                <a:latin typeface="system-ui"/>
              </a:rPr>
              <a:t>Jesus was the willing agent of reconciliation </a:t>
            </a:r>
            <a:endParaRPr lang="en-GB" sz="2800" b="1" dirty="0">
              <a:latin typeface="system-ui"/>
            </a:endParaRPr>
          </a:p>
        </p:txBody>
      </p:sp>
      <p:sp>
        <p:nvSpPr>
          <p:cNvPr id="4" name="Rectangle 3"/>
          <p:cNvSpPr/>
          <p:nvPr/>
        </p:nvSpPr>
        <p:spPr>
          <a:xfrm>
            <a:off x="256671" y="4157098"/>
            <a:ext cx="9015665" cy="369332"/>
          </a:xfrm>
          <a:prstGeom prst="rect">
            <a:avLst/>
          </a:prstGeom>
        </p:spPr>
        <p:txBody>
          <a:bodyPr wrap="square">
            <a:spAutoFit/>
          </a:bodyPr>
          <a:lstStyle/>
          <a:p>
            <a:r>
              <a:rPr lang="en-GB" b="1" baseline="30000" dirty="0">
                <a:solidFill>
                  <a:srgbClr val="000000"/>
                </a:solidFill>
                <a:latin typeface="system-ui"/>
              </a:rPr>
              <a:t> </a:t>
            </a:r>
            <a:endParaRPr lang="en-GB" b="0" i="0" dirty="0">
              <a:solidFill>
                <a:srgbClr val="000000"/>
              </a:solidFill>
              <a:effectLst/>
              <a:latin typeface="system-ui"/>
            </a:endParaRPr>
          </a:p>
        </p:txBody>
      </p:sp>
      <p:sp>
        <p:nvSpPr>
          <p:cNvPr id="5" name="TextBox 4"/>
          <p:cNvSpPr txBox="1"/>
          <p:nvPr/>
        </p:nvSpPr>
        <p:spPr>
          <a:xfrm>
            <a:off x="2302042" y="4780586"/>
            <a:ext cx="4185761" cy="923330"/>
          </a:xfrm>
          <a:prstGeom prst="rect">
            <a:avLst/>
          </a:prstGeom>
          <a:noFill/>
        </p:spPr>
        <p:txBody>
          <a:bodyPr wrap="none" rtlCol="0">
            <a:spAutoFit/>
          </a:bodyPr>
          <a:lstStyle/>
          <a:p>
            <a:r>
              <a:rPr lang="en-GB" b="1" dirty="0" smtClean="0">
                <a:latin typeface="system-ui"/>
              </a:rPr>
              <a:t>From wrath to forgiveness</a:t>
            </a:r>
          </a:p>
          <a:p>
            <a:r>
              <a:rPr lang="en-GB" b="1" dirty="0" smtClean="0">
                <a:latin typeface="system-ui"/>
              </a:rPr>
              <a:t>From enmity to peace</a:t>
            </a:r>
          </a:p>
          <a:p>
            <a:r>
              <a:rPr lang="en-GB" b="1" dirty="0" smtClean="0">
                <a:latin typeface="system-ui"/>
              </a:rPr>
              <a:t>From estrangement to reconciliation</a:t>
            </a:r>
            <a:endParaRPr lang="en-GB" b="1" dirty="0">
              <a:latin typeface="system-ui"/>
            </a:endParaRPr>
          </a:p>
        </p:txBody>
      </p:sp>
      <p:sp>
        <p:nvSpPr>
          <p:cNvPr id="6" name="TextBox 5"/>
          <p:cNvSpPr txBox="1"/>
          <p:nvPr/>
        </p:nvSpPr>
        <p:spPr>
          <a:xfrm>
            <a:off x="169653" y="5871410"/>
            <a:ext cx="10867077" cy="369332"/>
          </a:xfrm>
          <a:prstGeom prst="rect">
            <a:avLst/>
          </a:prstGeom>
          <a:noFill/>
        </p:spPr>
        <p:txBody>
          <a:bodyPr wrap="none" rtlCol="0">
            <a:spAutoFit/>
          </a:bodyPr>
          <a:lstStyle/>
          <a:p>
            <a:r>
              <a:rPr lang="en-GB" b="1" dirty="0" smtClean="0">
                <a:latin typeface="system-ui"/>
              </a:rPr>
              <a:t>In relation to God this happened at the cross – to benefit personally we need to receive it by faith </a:t>
            </a:r>
            <a:endParaRPr lang="en-GB" b="1" dirty="0">
              <a:latin typeface="system-ui"/>
            </a:endParaRPr>
          </a:p>
        </p:txBody>
      </p:sp>
    </p:spTree>
    <p:extLst>
      <p:ext uri="{BB962C8B-B14F-4D97-AF65-F5344CB8AC3E}">
        <p14:creationId xmlns:p14="http://schemas.microsoft.com/office/powerpoint/2010/main" val="30452665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64080" y="278505"/>
            <a:ext cx="3741730" cy="523220"/>
          </a:xfrm>
          <a:prstGeom prst="rect">
            <a:avLst/>
          </a:prstGeom>
        </p:spPr>
        <p:txBody>
          <a:bodyPr wrap="none">
            <a:spAutoFit/>
          </a:bodyPr>
          <a:lstStyle/>
          <a:p>
            <a:pPr lvl="0"/>
            <a:r>
              <a:rPr lang="en-GB" sz="2800" b="1" dirty="0">
                <a:solidFill>
                  <a:prstClr val="black"/>
                </a:solidFill>
                <a:latin typeface="system-ui"/>
              </a:rPr>
              <a:t>The </a:t>
            </a:r>
            <a:r>
              <a:rPr lang="en-GB" sz="2800" b="1" dirty="0" smtClean="0">
                <a:solidFill>
                  <a:prstClr val="black"/>
                </a:solidFill>
                <a:latin typeface="system-ui"/>
              </a:rPr>
              <a:t>Central Mystery </a:t>
            </a:r>
            <a:endParaRPr lang="en-GB" sz="2800" b="1" dirty="0">
              <a:solidFill>
                <a:prstClr val="black"/>
              </a:solidFill>
              <a:latin typeface="system-ui"/>
            </a:endParaRPr>
          </a:p>
        </p:txBody>
      </p:sp>
      <p:sp>
        <p:nvSpPr>
          <p:cNvPr id="3" name="Rectangle 2"/>
          <p:cNvSpPr/>
          <p:nvPr/>
        </p:nvSpPr>
        <p:spPr>
          <a:xfrm>
            <a:off x="298785" y="2240105"/>
            <a:ext cx="8750968" cy="1754326"/>
          </a:xfrm>
          <a:prstGeom prst="rect">
            <a:avLst/>
          </a:prstGeom>
        </p:spPr>
        <p:txBody>
          <a:bodyPr wrap="square">
            <a:spAutoFit/>
          </a:bodyPr>
          <a:lstStyle/>
          <a:p>
            <a:pPr lvl="0"/>
            <a:r>
              <a:rPr lang="en-GB" dirty="0">
                <a:solidFill>
                  <a:srgbClr val="000000"/>
                </a:solidFill>
                <a:latin typeface="system-ui"/>
              </a:rPr>
              <a:t>But all things are of </a:t>
            </a:r>
            <a:r>
              <a:rPr lang="en-GB" b="1" dirty="0">
                <a:solidFill>
                  <a:srgbClr val="000000"/>
                </a:solidFill>
                <a:latin typeface="system-ui"/>
              </a:rPr>
              <a:t>God</a:t>
            </a:r>
            <a:r>
              <a:rPr lang="en-GB" dirty="0">
                <a:solidFill>
                  <a:srgbClr val="000000"/>
                </a:solidFill>
                <a:latin typeface="system-ui"/>
              </a:rPr>
              <a:t>, who </a:t>
            </a:r>
            <a:r>
              <a:rPr lang="en-GB" b="1" dirty="0">
                <a:solidFill>
                  <a:srgbClr val="000000"/>
                </a:solidFill>
                <a:latin typeface="system-ui"/>
              </a:rPr>
              <a:t>reconciled us to himself </a:t>
            </a:r>
            <a:r>
              <a:rPr lang="en-GB" b="1" u="sng" dirty="0">
                <a:solidFill>
                  <a:srgbClr val="000000"/>
                </a:solidFill>
                <a:latin typeface="system-ui"/>
              </a:rPr>
              <a:t>through</a:t>
            </a:r>
            <a:r>
              <a:rPr lang="en-GB" b="1" dirty="0">
                <a:solidFill>
                  <a:srgbClr val="000000"/>
                </a:solidFill>
                <a:latin typeface="system-ui"/>
              </a:rPr>
              <a:t> Jesus Christ</a:t>
            </a:r>
            <a:r>
              <a:rPr lang="en-GB" dirty="0">
                <a:solidFill>
                  <a:srgbClr val="000000"/>
                </a:solidFill>
                <a:latin typeface="system-ui"/>
              </a:rPr>
              <a:t>, and gave to us the ministry of reconciliation; namely, that </a:t>
            </a:r>
            <a:r>
              <a:rPr lang="en-GB" b="1" dirty="0">
                <a:solidFill>
                  <a:srgbClr val="000000"/>
                </a:solidFill>
                <a:latin typeface="system-ui"/>
              </a:rPr>
              <a:t>God was </a:t>
            </a:r>
            <a:r>
              <a:rPr lang="en-GB" b="1" u="sng" dirty="0">
                <a:solidFill>
                  <a:srgbClr val="000000"/>
                </a:solidFill>
                <a:latin typeface="system-ui"/>
              </a:rPr>
              <a:t>in</a:t>
            </a:r>
            <a:r>
              <a:rPr lang="en-GB" b="1" dirty="0">
                <a:solidFill>
                  <a:srgbClr val="000000"/>
                </a:solidFill>
                <a:latin typeface="system-ui"/>
              </a:rPr>
              <a:t> Christ reconciling the world to himself</a:t>
            </a:r>
            <a:r>
              <a:rPr lang="en-GB" dirty="0">
                <a:solidFill>
                  <a:srgbClr val="000000"/>
                </a:solidFill>
                <a:latin typeface="system-ui"/>
              </a:rPr>
              <a:t>, </a:t>
            </a:r>
            <a:r>
              <a:rPr lang="en-GB" b="1" dirty="0">
                <a:solidFill>
                  <a:srgbClr val="000000"/>
                </a:solidFill>
                <a:latin typeface="system-ui"/>
              </a:rPr>
              <a:t>not reckoning to them their trespasses</a:t>
            </a:r>
            <a:r>
              <a:rPr lang="en-GB" dirty="0">
                <a:solidFill>
                  <a:srgbClr val="000000"/>
                </a:solidFill>
                <a:latin typeface="system-ui"/>
              </a:rPr>
              <a:t>, and having committed to us the word of reconciliation …</a:t>
            </a:r>
            <a:r>
              <a:rPr lang="en-GB" b="1" baseline="30000" dirty="0">
                <a:solidFill>
                  <a:srgbClr val="000000"/>
                </a:solidFill>
                <a:latin typeface="system-ui"/>
              </a:rPr>
              <a:t> </a:t>
            </a:r>
            <a:r>
              <a:rPr lang="en-GB" b="1" dirty="0">
                <a:solidFill>
                  <a:srgbClr val="000000"/>
                </a:solidFill>
                <a:latin typeface="system-ui"/>
              </a:rPr>
              <a:t>For him who knew no sin he [God] made to be sin on our behalf</a:t>
            </a:r>
            <a:r>
              <a:rPr lang="en-GB" dirty="0">
                <a:solidFill>
                  <a:srgbClr val="000000"/>
                </a:solidFill>
                <a:latin typeface="system-ui"/>
              </a:rPr>
              <a:t>; so that </a:t>
            </a:r>
            <a:r>
              <a:rPr lang="en-GB" b="1" dirty="0">
                <a:solidFill>
                  <a:srgbClr val="000000"/>
                </a:solidFill>
                <a:latin typeface="system-ui"/>
              </a:rPr>
              <a:t>in him </a:t>
            </a:r>
            <a:r>
              <a:rPr lang="en-GB" dirty="0">
                <a:solidFill>
                  <a:srgbClr val="000000"/>
                </a:solidFill>
                <a:latin typeface="system-ui"/>
              </a:rPr>
              <a:t>we might become the righteousness of God. 2Cor. 5: 18-21</a:t>
            </a:r>
          </a:p>
        </p:txBody>
      </p:sp>
      <p:sp>
        <p:nvSpPr>
          <p:cNvPr id="4" name="Rectangle 3"/>
          <p:cNvSpPr/>
          <p:nvPr/>
        </p:nvSpPr>
        <p:spPr>
          <a:xfrm>
            <a:off x="298785" y="6156385"/>
            <a:ext cx="8613255" cy="400110"/>
          </a:xfrm>
          <a:prstGeom prst="rect">
            <a:avLst/>
          </a:prstGeom>
        </p:spPr>
        <p:txBody>
          <a:bodyPr wrap="none">
            <a:spAutoFit/>
          </a:bodyPr>
          <a:lstStyle/>
          <a:p>
            <a:r>
              <a:rPr lang="en-GB" sz="2000" b="1" dirty="0" smtClean="0">
                <a:solidFill>
                  <a:prstClr val="black"/>
                </a:solidFill>
                <a:latin typeface="system-ui"/>
              </a:rPr>
              <a:t>God </a:t>
            </a:r>
            <a:r>
              <a:rPr lang="en-GB" sz="2000" b="1" dirty="0">
                <a:solidFill>
                  <a:prstClr val="black"/>
                </a:solidFill>
                <a:latin typeface="system-ui"/>
              </a:rPr>
              <a:t>the </a:t>
            </a:r>
            <a:r>
              <a:rPr lang="en-GB" sz="2000" b="1" dirty="0" smtClean="0">
                <a:solidFill>
                  <a:prstClr val="black"/>
                </a:solidFill>
                <a:latin typeface="system-ui"/>
              </a:rPr>
              <a:t>Father and the Son are at one in the process of reconciliation</a:t>
            </a:r>
            <a:endParaRPr lang="en-GB" sz="2000" dirty="0"/>
          </a:p>
        </p:txBody>
      </p:sp>
      <p:sp>
        <p:nvSpPr>
          <p:cNvPr id="5" name="Rectangle 4"/>
          <p:cNvSpPr/>
          <p:nvPr/>
        </p:nvSpPr>
        <p:spPr>
          <a:xfrm>
            <a:off x="364959" y="1010482"/>
            <a:ext cx="8750968" cy="1200329"/>
          </a:xfrm>
          <a:prstGeom prst="rect">
            <a:avLst/>
          </a:prstGeom>
        </p:spPr>
        <p:txBody>
          <a:bodyPr wrap="square">
            <a:spAutoFit/>
          </a:bodyPr>
          <a:lstStyle/>
          <a:p>
            <a:r>
              <a:rPr lang="en-GB" b="1" dirty="0">
                <a:solidFill>
                  <a:srgbClr val="000000"/>
                </a:solidFill>
                <a:latin typeface="system-ui"/>
              </a:rPr>
              <a:t>God [the Father] commends </a:t>
            </a:r>
            <a:r>
              <a:rPr lang="en-GB" b="1" u="sng" dirty="0">
                <a:solidFill>
                  <a:srgbClr val="000000"/>
                </a:solidFill>
                <a:latin typeface="system-ui"/>
              </a:rPr>
              <a:t>his own love </a:t>
            </a:r>
            <a:r>
              <a:rPr lang="en-GB" b="1" dirty="0">
                <a:solidFill>
                  <a:srgbClr val="000000"/>
                </a:solidFill>
                <a:latin typeface="system-ui"/>
              </a:rPr>
              <a:t>toward us</a:t>
            </a:r>
            <a:r>
              <a:rPr lang="en-GB" dirty="0">
                <a:solidFill>
                  <a:srgbClr val="000000"/>
                </a:solidFill>
                <a:latin typeface="system-ui"/>
              </a:rPr>
              <a:t>, in that while we were yet sinners</a:t>
            </a:r>
            <a:r>
              <a:rPr lang="en-GB" b="1" dirty="0">
                <a:solidFill>
                  <a:srgbClr val="000000"/>
                </a:solidFill>
                <a:latin typeface="system-ui"/>
              </a:rPr>
              <a:t>, Christ died for us</a:t>
            </a:r>
            <a:r>
              <a:rPr lang="en-GB" dirty="0">
                <a:solidFill>
                  <a:srgbClr val="000000"/>
                </a:solidFill>
                <a:latin typeface="system-ui"/>
              </a:rPr>
              <a:t>. Much more then, being now </a:t>
            </a:r>
            <a:r>
              <a:rPr lang="en-GB" b="1" dirty="0">
                <a:solidFill>
                  <a:srgbClr val="000000"/>
                </a:solidFill>
                <a:latin typeface="system-ui"/>
              </a:rPr>
              <a:t>justified by his blood, we will be saved from </a:t>
            </a:r>
            <a:r>
              <a:rPr lang="en-GB" b="1" u="sng" dirty="0">
                <a:solidFill>
                  <a:srgbClr val="000000"/>
                </a:solidFill>
                <a:latin typeface="system-ui"/>
              </a:rPr>
              <a:t>God’s [the Father’s] wrath </a:t>
            </a:r>
            <a:r>
              <a:rPr lang="en-GB" b="1" dirty="0">
                <a:solidFill>
                  <a:srgbClr val="000000"/>
                </a:solidFill>
                <a:latin typeface="system-ui"/>
              </a:rPr>
              <a:t>through him</a:t>
            </a:r>
            <a:r>
              <a:rPr lang="en-GB" dirty="0">
                <a:solidFill>
                  <a:srgbClr val="000000"/>
                </a:solidFill>
                <a:latin typeface="system-ui"/>
              </a:rPr>
              <a:t>. For if </a:t>
            </a:r>
            <a:r>
              <a:rPr lang="en-GB" b="1" dirty="0">
                <a:solidFill>
                  <a:srgbClr val="000000"/>
                </a:solidFill>
                <a:latin typeface="system-ui"/>
              </a:rPr>
              <a:t>while we were enemies, we were </a:t>
            </a:r>
            <a:r>
              <a:rPr lang="en-GB" b="1" u="sng" dirty="0">
                <a:solidFill>
                  <a:srgbClr val="000000"/>
                </a:solidFill>
                <a:latin typeface="system-ui"/>
              </a:rPr>
              <a:t>reconciled to God </a:t>
            </a:r>
            <a:r>
              <a:rPr lang="en-GB" b="1" dirty="0">
                <a:solidFill>
                  <a:srgbClr val="000000"/>
                </a:solidFill>
                <a:latin typeface="system-ui"/>
              </a:rPr>
              <a:t>through the death of his </a:t>
            </a:r>
            <a:r>
              <a:rPr lang="en-GB" b="1" dirty="0" smtClean="0">
                <a:solidFill>
                  <a:srgbClr val="000000"/>
                </a:solidFill>
                <a:latin typeface="system-ui"/>
              </a:rPr>
              <a:t>Son </a:t>
            </a:r>
            <a:r>
              <a:rPr lang="en-GB" dirty="0" smtClean="0">
                <a:solidFill>
                  <a:srgbClr val="000000"/>
                </a:solidFill>
                <a:latin typeface="system-ui"/>
              </a:rPr>
              <a:t>Rom. 5: 8-10</a:t>
            </a:r>
            <a:endParaRPr lang="en-GB" b="1" dirty="0"/>
          </a:p>
        </p:txBody>
      </p:sp>
      <p:sp>
        <p:nvSpPr>
          <p:cNvPr id="6" name="Rectangle 5"/>
          <p:cNvSpPr/>
          <p:nvPr/>
        </p:nvSpPr>
        <p:spPr>
          <a:xfrm>
            <a:off x="364959" y="4198245"/>
            <a:ext cx="8811125" cy="1754326"/>
          </a:xfrm>
          <a:prstGeom prst="rect">
            <a:avLst/>
          </a:prstGeom>
        </p:spPr>
        <p:txBody>
          <a:bodyPr wrap="square">
            <a:spAutoFit/>
          </a:bodyPr>
          <a:lstStyle/>
          <a:p>
            <a:r>
              <a:rPr lang="en-GB" b="1" baseline="30000" dirty="0">
                <a:solidFill>
                  <a:srgbClr val="000000"/>
                </a:solidFill>
                <a:latin typeface="system-ui"/>
              </a:rPr>
              <a:t> </a:t>
            </a:r>
            <a:r>
              <a:rPr lang="en-GB" b="1" baseline="30000" dirty="0" smtClean="0">
                <a:solidFill>
                  <a:srgbClr val="000000"/>
                </a:solidFill>
                <a:latin typeface="system-ui"/>
              </a:rPr>
              <a:t>… </a:t>
            </a:r>
            <a:r>
              <a:rPr lang="en-GB" dirty="0" smtClean="0">
                <a:solidFill>
                  <a:srgbClr val="000000"/>
                </a:solidFill>
                <a:latin typeface="system-ui"/>
              </a:rPr>
              <a:t>all </a:t>
            </a:r>
            <a:r>
              <a:rPr lang="en-GB" dirty="0">
                <a:solidFill>
                  <a:srgbClr val="000000"/>
                </a:solidFill>
                <a:latin typeface="system-ui"/>
              </a:rPr>
              <a:t>have sinned, and fall short of the glory of God;</a:t>
            </a:r>
            <a:r>
              <a:rPr lang="en-GB" b="1" baseline="30000" dirty="0" smtClean="0">
                <a:solidFill>
                  <a:srgbClr val="000000"/>
                </a:solidFill>
                <a:latin typeface="system-ui"/>
              </a:rPr>
              <a:t> </a:t>
            </a:r>
            <a:r>
              <a:rPr lang="en-GB" dirty="0" smtClean="0">
                <a:solidFill>
                  <a:srgbClr val="000000"/>
                </a:solidFill>
                <a:latin typeface="system-ui"/>
              </a:rPr>
              <a:t>being </a:t>
            </a:r>
            <a:r>
              <a:rPr lang="en-GB" b="1" u="sng" dirty="0">
                <a:solidFill>
                  <a:srgbClr val="000000"/>
                </a:solidFill>
                <a:latin typeface="system-ui"/>
              </a:rPr>
              <a:t>justified</a:t>
            </a:r>
            <a:r>
              <a:rPr lang="en-GB" b="1" dirty="0">
                <a:solidFill>
                  <a:srgbClr val="000000"/>
                </a:solidFill>
                <a:latin typeface="system-ui"/>
              </a:rPr>
              <a:t> freely by </a:t>
            </a:r>
            <a:r>
              <a:rPr lang="en-GB" dirty="0" smtClean="0">
                <a:solidFill>
                  <a:srgbClr val="000000"/>
                </a:solidFill>
                <a:latin typeface="system-ui"/>
              </a:rPr>
              <a:t>his </a:t>
            </a:r>
            <a:r>
              <a:rPr lang="en-GB" b="1" dirty="0" smtClean="0">
                <a:solidFill>
                  <a:srgbClr val="000000"/>
                </a:solidFill>
                <a:latin typeface="system-ui"/>
              </a:rPr>
              <a:t>[the Father’s] </a:t>
            </a:r>
            <a:r>
              <a:rPr lang="en-GB" b="1" u="sng" dirty="0">
                <a:solidFill>
                  <a:srgbClr val="000000"/>
                </a:solidFill>
                <a:latin typeface="system-ui"/>
              </a:rPr>
              <a:t>grace</a:t>
            </a:r>
            <a:r>
              <a:rPr lang="en-GB" b="1" dirty="0">
                <a:solidFill>
                  <a:srgbClr val="000000"/>
                </a:solidFill>
                <a:latin typeface="system-ui"/>
              </a:rPr>
              <a:t> through the </a:t>
            </a:r>
            <a:r>
              <a:rPr lang="en-GB" b="1" u="sng" dirty="0">
                <a:solidFill>
                  <a:srgbClr val="000000"/>
                </a:solidFill>
                <a:latin typeface="system-ui"/>
              </a:rPr>
              <a:t>redemption </a:t>
            </a:r>
            <a:r>
              <a:rPr lang="en-GB" b="1" dirty="0">
                <a:solidFill>
                  <a:srgbClr val="000000"/>
                </a:solidFill>
                <a:latin typeface="system-ui"/>
              </a:rPr>
              <a:t>that is in Christ Jesus; </a:t>
            </a:r>
            <a:r>
              <a:rPr lang="en-GB" b="1" dirty="0" smtClean="0">
                <a:solidFill>
                  <a:srgbClr val="000000"/>
                </a:solidFill>
                <a:latin typeface="system-ui"/>
              </a:rPr>
              <a:t>whom </a:t>
            </a:r>
            <a:r>
              <a:rPr lang="en-GB" b="1" dirty="0">
                <a:solidFill>
                  <a:srgbClr val="000000"/>
                </a:solidFill>
                <a:latin typeface="system-ui"/>
              </a:rPr>
              <a:t>God sent to be an </a:t>
            </a:r>
            <a:r>
              <a:rPr lang="en-GB" b="1" u="sng" dirty="0">
                <a:solidFill>
                  <a:srgbClr val="000000"/>
                </a:solidFill>
                <a:latin typeface="system-ui"/>
              </a:rPr>
              <a:t>atoning sacrifice</a:t>
            </a:r>
            <a:r>
              <a:rPr lang="en-GB" b="1" dirty="0" smtClean="0">
                <a:solidFill>
                  <a:srgbClr val="000000"/>
                </a:solidFill>
                <a:latin typeface="system-ui"/>
              </a:rPr>
              <a:t>,</a:t>
            </a:r>
            <a:r>
              <a:rPr lang="en-GB" b="1" dirty="0">
                <a:solidFill>
                  <a:srgbClr val="000000"/>
                </a:solidFill>
                <a:latin typeface="system-ui"/>
              </a:rPr>
              <a:t> through </a:t>
            </a:r>
            <a:r>
              <a:rPr lang="en-GB" b="1" u="sng" dirty="0">
                <a:solidFill>
                  <a:srgbClr val="000000"/>
                </a:solidFill>
                <a:latin typeface="system-ui"/>
              </a:rPr>
              <a:t>faith</a:t>
            </a:r>
            <a:r>
              <a:rPr lang="en-GB" b="1" dirty="0">
                <a:solidFill>
                  <a:srgbClr val="000000"/>
                </a:solidFill>
                <a:latin typeface="system-ui"/>
              </a:rPr>
              <a:t> in </a:t>
            </a:r>
            <a:r>
              <a:rPr lang="en-GB" b="1" u="sng" dirty="0">
                <a:solidFill>
                  <a:srgbClr val="000000"/>
                </a:solidFill>
                <a:latin typeface="system-ui"/>
              </a:rPr>
              <a:t>his blood</a:t>
            </a:r>
            <a:r>
              <a:rPr lang="en-GB" dirty="0">
                <a:solidFill>
                  <a:srgbClr val="000000"/>
                </a:solidFill>
                <a:latin typeface="system-ui"/>
              </a:rPr>
              <a:t>, for a demonstration of his righteousness through the passing over of prior sins, in God’s forbearance; </a:t>
            </a:r>
            <a:r>
              <a:rPr lang="en-GB" b="1" dirty="0" smtClean="0">
                <a:solidFill>
                  <a:srgbClr val="000000"/>
                </a:solidFill>
                <a:latin typeface="system-ui"/>
              </a:rPr>
              <a:t>to </a:t>
            </a:r>
            <a:r>
              <a:rPr lang="en-GB" b="1" dirty="0">
                <a:solidFill>
                  <a:srgbClr val="000000"/>
                </a:solidFill>
                <a:latin typeface="system-ui"/>
              </a:rPr>
              <a:t>demonstrate his righteousness </a:t>
            </a:r>
            <a:r>
              <a:rPr lang="en-GB" dirty="0">
                <a:solidFill>
                  <a:srgbClr val="000000"/>
                </a:solidFill>
                <a:latin typeface="system-ui"/>
              </a:rPr>
              <a:t>at this present time; </a:t>
            </a:r>
            <a:r>
              <a:rPr lang="en-GB" b="1" dirty="0">
                <a:solidFill>
                  <a:srgbClr val="000000"/>
                </a:solidFill>
                <a:latin typeface="system-ui"/>
              </a:rPr>
              <a:t>that he might himself be just, and the justifier of him who has faith in Jesus</a:t>
            </a:r>
            <a:r>
              <a:rPr lang="en-GB" dirty="0" smtClean="0">
                <a:solidFill>
                  <a:srgbClr val="000000"/>
                </a:solidFill>
                <a:latin typeface="system-ui"/>
              </a:rPr>
              <a:t>. Rom. 3: 22-26</a:t>
            </a:r>
            <a:endParaRPr lang="en-GB" dirty="0"/>
          </a:p>
        </p:txBody>
      </p:sp>
    </p:spTree>
    <p:extLst>
      <p:ext uri="{BB962C8B-B14F-4D97-AF65-F5344CB8AC3E}">
        <p14:creationId xmlns:p14="http://schemas.microsoft.com/office/powerpoint/2010/main" val="36904020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00463" y="312821"/>
            <a:ext cx="4360489" cy="523220"/>
          </a:xfrm>
          <a:prstGeom prst="rect">
            <a:avLst/>
          </a:prstGeom>
          <a:noFill/>
        </p:spPr>
        <p:txBody>
          <a:bodyPr wrap="none" rtlCol="0">
            <a:spAutoFit/>
          </a:bodyPr>
          <a:lstStyle/>
          <a:p>
            <a:r>
              <a:rPr lang="en-GB" sz="2800" b="1" dirty="0" smtClean="0">
                <a:latin typeface="system-ui"/>
              </a:rPr>
              <a:t>Rescued from alienation</a:t>
            </a:r>
            <a:endParaRPr lang="en-GB" sz="2800" b="1" dirty="0">
              <a:latin typeface="system-ui"/>
            </a:endParaRPr>
          </a:p>
        </p:txBody>
      </p:sp>
      <p:sp>
        <p:nvSpPr>
          <p:cNvPr id="3" name="Rectangle 2"/>
          <p:cNvSpPr/>
          <p:nvPr/>
        </p:nvSpPr>
        <p:spPr>
          <a:xfrm>
            <a:off x="304800" y="1025696"/>
            <a:ext cx="9168063" cy="1477328"/>
          </a:xfrm>
          <a:prstGeom prst="rect">
            <a:avLst/>
          </a:prstGeom>
        </p:spPr>
        <p:txBody>
          <a:bodyPr wrap="square">
            <a:spAutoFit/>
          </a:bodyPr>
          <a:lstStyle/>
          <a:p>
            <a:r>
              <a:rPr lang="en-GB" dirty="0">
                <a:solidFill>
                  <a:srgbClr val="000000"/>
                </a:solidFill>
                <a:latin typeface="system-ui"/>
              </a:rPr>
              <a:t> </a:t>
            </a:r>
            <a:r>
              <a:rPr lang="en-GB" dirty="0" smtClean="0">
                <a:solidFill>
                  <a:srgbClr val="000000"/>
                </a:solidFill>
                <a:latin typeface="system-ui"/>
              </a:rPr>
              <a:t> … no </a:t>
            </a:r>
            <a:r>
              <a:rPr lang="en-GB" dirty="0">
                <a:solidFill>
                  <a:srgbClr val="000000"/>
                </a:solidFill>
                <a:latin typeface="system-ui"/>
              </a:rPr>
              <a:t>longer walk as the rest of the Gentiles also walk, in the </a:t>
            </a:r>
            <a:r>
              <a:rPr lang="en-GB" b="1" dirty="0">
                <a:solidFill>
                  <a:srgbClr val="000000"/>
                </a:solidFill>
                <a:latin typeface="system-ui"/>
              </a:rPr>
              <a:t>futility of their mind</a:t>
            </a:r>
            <a:r>
              <a:rPr lang="en-GB" dirty="0" smtClean="0">
                <a:solidFill>
                  <a:srgbClr val="000000"/>
                </a:solidFill>
                <a:latin typeface="system-ui"/>
              </a:rPr>
              <a:t>, </a:t>
            </a:r>
            <a:r>
              <a:rPr lang="en-GB" b="1" baseline="30000" dirty="0">
                <a:solidFill>
                  <a:srgbClr val="000000"/>
                </a:solidFill>
                <a:latin typeface="system-ui"/>
              </a:rPr>
              <a:t> </a:t>
            </a:r>
            <a:r>
              <a:rPr lang="en-GB" dirty="0">
                <a:solidFill>
                  <a:srgbClr val="000000"/>
                </a:solidFill>
                <a:latin typeface="system-ui"/>
              </a:rPr>
              <a:t>being </a:t>
            </a:r>
            <a:r>
              <a:rPr lang="en-GB" b="1" dirty="0">
                <a:solidFill>
                  <a:srgbClr val="000000"/>
                </a:solidFill>
                <a:latin typeface="system-ui"/>
              </a:rPr>
              <a:t>darkened in their understanding, </a:t>
            </a:r>
            <a:r>
              <a:rPr lang="en-GB" b="1" u="sng" dirty="0">
                <a:solidFill>
                  <a:srgbClr val="000000"/>
                </a:solidFill>
                <a:latin typeface="system-ui"/>
              </a:rPr>
              <a:t>alienated</a:t>
            </a:r>
            <a:r>
              <a:rPr lang="en-GB" b="1" dirty="0">
                <a:solidFill>
                  <a:srgbClr val="000000"/>
                </a:solidFill>
                <a:latin typeface="system-ui"/>
              </a:rPr>
              <a:t> from the life of God </a:t>
            </a:r>
            <a:r>
              <a:rPr lang="en-GB" dirty="0">
                <a:solidFill>
                  <a:srgbClr val="000000"/>
                </a:solidFill>
                <a:latin typeface="system-ui"/>
              </a:rPr>
              <a:t>because of the </a:t>
            </a:r>
            <a:r>
              <a:rPr lang="en-GB" b="1" dirty="0">
                <a:solidFill>
                  <a:srgbClr val="000000"/>
                </a:solidFill>
                <a:latin typeface="system-ui"/>
              </a:rPr>
              <a:t>ignorance</a:t>
            </a:r>
            <a:r>
              <a:rPr lang="en-GB" dirty="0">
                <a:solidFill>
                  <a:srgbClr val="000000"/>
                </a:solidFill>
                <a:latin typeface="system-ui"/>
              </a:rPr>
              <a:t> that is in them, because of the </a:t>
            </a:r>
            <a:r>
              <a:rPr lang="en-GB" b="1" dirty="0">
                <a:solidFill>
                  <a:srgbClr val="000000"/>
                </a:solidFill>
                <a:latin typeface="system-ui"/>
              </a:rPr>
              <a:t>hardening of their hearts</a:t>
            </a:r>
            <a:r>
              <a:rPr lang="en-GB" dirty="0" smtClean="0">
                <a:solidFill>
                  <a:srgbClr val="000000"/>
                </a:solidFill>
                <a:latin typeface="system-ui"/>
              </a:rPr>
              <a:t>. </a:t>
            </a:r>
            <a:r>
              <a:rPr lang="en-GB" b="1" baseline="30000" dirty="0">
                <a:solidFill>
                  <a:srgbClr val="000000"/>
                </a:solidFill>
                <a:latin typeface="system-ui"/>
              </a:rPr>
              <a:t> </a:t>
            </a:r>
            <a:r>
              <a:rPr lang="en-GB" dirty="0">
                <a:solidFill>
                  <a:srgbClr val="000000"/>
                </a:solidFill>
                <a:latin typeface="system-ui"/>
              </a:rPr>
              <a:t>They, having become </a:t>
            </a:r>
            <a:r>
              <a:rPr lang="en-GB" b="1" dirty="0">
                <a:solidFill>
                  <a:srgbClr val="000000"/>
                </a:solidFill>
                <a:latin typeface="system-ui"/>
              </a:rPr>
              <a:t>callous</a:t>
            </a:r>
            <a:r>
              <a:rPr lang="en-GB" dirty="0">
                <a:solidFill>
                  <a:srgbClr val="000000"/>
                </a:solidFill>
                <a:latin typeface="system-ui"/>
              </a:rPr>
              <a:t>, gave themselves up to </a:t>
            </a:r>
            <a:r>
              <a:rPr lang="en-GB" b="1" dirty="0">
                <a:solidFill>
                  <a:srgbClr val="000000"/>
                </a:solidFill>
                <a:latin typeface="system-ui"/>
              </a:rPr>
              <a:t>lust</a:t>
            </a:r>
            <a:r>
              <a:rPr lang="en-GB" dirty="0">
                <a:solidFill>
                  <a:srgbClr val="000000"/>
                </a:solidFill>
                <a:latin typeface="system-ui"/>
              </a:rPr>
              <a:t>, to work all </a:t>
            </a:r>
            <a:r>
              <a:rPr lang="en-GB" b="1" dirty="0">
                <a:solidFill>
                  <a:srgbClr val="000000"/>
                </a:solidFill>
                <a:latin typeface="system-ui"/>
              </a:rPr>
              <a:t>uncleanness with greediness</a:t>
            </a:r>
            <a:r>
              <a:rPr lang="en-GB" dirty="0" smtClean="0">
                <a:solidFill>
                  <a:srgbClr val="000000"/>
                </a:solidFill>
                <a:latin typeface="system-ui"/>
              </a:rPr>
              <a:t>. Eph. 4: 17-19</a:t>
            </a:r>
            <a:endParaRPr lang="en-GB" dirty="0"/>
          </a:p>
        </p:txBody>
      </p:sp>
      <p:sp>
        <p:nvSpPr>
          <p:cNvPr id="4" name="Rectangle 3"/>
          <p:cNvSpPr/>
          <p:nvPr/>
        </p:nvSpPr>
        <p:spPr>
          <a:xfrm>
            <a:off x="304800" y="2756647"/>
            <a:ext cx="9176085" cy="923330"/>
          </a:xfrm>
          <a:prstGeom prst="rect">
            <a:avLst/>
          </a:prstGeom>
        </p:spPr>
        <p:txBody>
          <a:bodyPr wrap="square">
            <a:spAutoFit/>
          </a:bodyPr>
          <a:lstStyle/>
          <a:p>
            <a:r>
              <a:rPr lang="en-GB" dirty="0">
                <a:solidFill>
                  <a:srgbClr val="000000"/>
                </a:solidFill>
                <a:latin typeface="system-ui"/>
              </a:rPr>
              <a:t>You, being in past times </a:t>
            </a:r>
            <a:r>
              <a:rPr lang="en-GB" b="1" dirty="0">
                <a:solidFill>
                  <a:srgbClr val="000000"/>
                </a:solidFill>
                <a:latin typeface="system-ui"/>
              </a:rPr>
              <a:t>alienated</a:t>
            </a:r>
            <a:r>
              <a:rPr lang="en-GB" dirty="0">
                <a:solidFill>
                  <a:srgbClr val="000000"/>
                </a:solidFill>
                <a:latin typeface="system-ui"/>
              </a:rPr>
              <a:t> and </a:t>
            </a:r>
            <a:r>
              <a:rPr lang="en-GB" b="1" dirty="0">
                <a:solidFill>
                  <a:srgbClr val="000000"/>
                </a:solidFill>
                <a:latin typeface="system-ui"/>
              </a:rPr>
              <a:t>enemies in your mind </a:t>
            </a:r>
            <a:r>
              <a:rPr lang="en-GB" dirty="0">
                <a:solidFill>
                  <a:srgbClr val="000000"/>
                </a:solidFill>
                <a:latin typeface="system-ui"/>
              </a:rPr>
              <a:t>in your </a:t>
            </a:r>
            <a:r>
              <a:rPr lang="en-GB" b="1" dirty="0">
                <a:solidFill>
                  <a:srgbClr val="000000"/>
                </a:solidFill>
                <a:latin typeface="system-ui"/>
              </a:rPr>
              <a:t>evil deeds</a:t>
            </a:r>
            <a:r>
              <a:rPr lang="en-GB" dirty="0">
                <a:solidFill>
                  <a:srgbClr val="000000"/>
                </a:solidFill>
                <a:latin typeface="system-ui"/>
              </a:rPr>
              <a:t>, </a:t>
            </a:r>
            <a:r>
              <a:rPr lang="en-GB" dirty="0" smtClean="0">
                <a:solidFill>
                  <a:srgbClr val="000000"/>
                </a:solidFill>
                <a:latin typeface="system-ui"/>
              </a:rPr>
              <a:t>yet </a:t>
            </a:r>
            <a:r>
              <a:rPr lang="en-GB" dirty="0">
                <a:solidFill>
                  <a:srgbClr val="000000"/>
                </a:solidFill>
                <a:latin typeface="system-ui"/>
              </a:rPr>
              <a:t>now he has </a:t>
            </a:r>
            <a:r>
              <a:rPr lang="en-GB" b="1" dirty="0">
                <a:solidFill>
                  <a:srgbClr val="000000"/>
                </a:solidFill>
                <a:latin typeface="system-ui"/>
              </a:rPr>
              <a:t>reconciled</a:t>
            </a:r>
            <a:r>
              <a:rPr lang="en-GB" dirty="0">
                <a:solidFill>
                  <a:srgbClr val="000000"/>
                </a:solidFill>
                <a:latin typeface="system-ui"/>
              </a:rPr>
              <a:t> in the body of his flesh through death, to present you holy and without defect and blameless before </a:t>
            </a:r>
            <a:r>
              <a:rPr lang="en-GB" dirty="0" smtClean="0">
                <a:solidFill>
                  <a:srgbClr val="000000"/>
                </a:solidFill>
                <a:latin typeface="system-ui"/>
              </a:rPr>
              <a:t>him. Col. 1: 21-22</a:t>
            </a:r>
            <a:endParaRPr lang="en-GB" dirty="0"/>
          </a:p>
        </p:txBody>
      </p:sp>
      <p:sp>
        <p:nvSpPr>
          <p:cNvPr id="5" name="TextBox 4"/>
          <p:cNvSpPr txBox="1"/>
          <p:nvPr/>
        </p:nvSpPr>
        <p:spPr>
          <a:xfrm>
            <a:off x="304800" y="3933600"/>
            <a:ext cx="10901446" cy="1477328"/>
          </a:xfrm>
          <a:prstGeom prst="rect">
            <a:avLst/>
          </a:prstGeom>
          <a:noFill/>
        </p:spPr>
        <p:txBody>
          <a:bodyPr wrap="none" rtlCol="0">
            <a:spAutoFit/>
          </a:bodyPr>
          <a:lstStyle/>
          <a:p>
            <a:r>
              <a:rPr lang="en-GB" dirty="0" smtClean="0">
                <a:latin typeface="system-ui"/>
              </a:rPr>
              <a:t>Cut off from God we are </a:t>
            </a:r>
            <a:r>
              <a:rPr lang="en-GB" b="1" dirty="0" smtClean="0">
                <a:latin typeface="system-ui"/>
              </a:rPr>
              <a:t>cosmic orphans </a:t>
            </a:r>
            <a:r>
              <a:rPr lang="en-GB" dirty="0" smtClean="0">
                <a:latin typeface="system-ui"/>
              </a:rPr>
              <a:t>seeking meaning and identity in created things. We continue</a:t>
            </a:r>
          </a:p>
          <a:p>
            <a:r>
              <a:rPr lang="en-GB" dirty="0" smtClean="0">
                <a:latin typeface="system-ui"/>
              </a:rPr>
              <a:t>To hurt and destroy ourselves and other people </a:t>
            </a:r>
            <a:r>
              <a:rPr lang="en-GB" b="1" dirty="0" smtClean="0">
                <a:latin typeface="system-ui"/>
              </a:rPr>
              <a:t>until we find the way back to the Father’s house</a:t>
            </a:r>
            <a:r>
              <a:rPr lang="en-GB" dirty="0" smtClean="0">
                <a:latin typeface="system-ui"/>
              </a:rPr>
              <a:t>. The </a:t>
            </a:r>
          </a:p>
          <a:p>
            <a:r>
              <a:rPr lang="en-GB" dirty="0" smtClean="0">
                <a:latin typeface="system-ui"/>
              </a:rPr>
              <a:t>crucified Messiah is the only way. To some this is a stumbling block and to others it is foolishness </a:t>
            </a:r>
          </a:p>
          <a:p>
            <a:r>
              <a:rPr lang="en-GB" dirty="0" smtClean="0">
                <a:latin typeface="system-ui"/>
              </a:rPr>
              <a:t>(</a:t>
            </a:r>
            <a:r>
              <a:rPr lang="en-GB" dirty="0">
                <a:latin typeface="system-ui"/>
              </a:rPr>
              <a:t>see 1Cor. 1: 18-30</a:t>
            </a:r>
            <a:r>
              <a:rPr lang="en-GB" dirty="0" smtClean="0">
                <a:latin typeface="system-ui"/>
              </a:rPr>
              <a:t>). Like the prodigal son </a:t>
            </a:r>
            <a:r>
              <a:rPr lang="en-GB" b="1" dirty="0" smtClean="0">
                <a:latin typeface="system-ui"/>
              </a:rPr>
              <a:t>we may need to ‘come to the end of ourselves’ </a:t>
            </a:r>
            <a:r>
              <a:rPr lang="en-GB" dirty="0" smtClean="0">
                <a:latin typeface="system-ui"/>
              </a:rPr>
              <a:t>before we </a:t>
            </a:r>
          </a:p>
          <a:p>
            <a:r>
              <a:rPr lang="en-GB" dirty="0" smtClean="0">
                <a:latin typeface="system-ui"/>
              </a:rPr>
              <a:t>turn round (repent) and kneel at the cross.</a:t>
            </a:r>
            <a:endParaRPr lang="en-GB" dirty="0">
              <a:latin typeface="system-ui"/>
            </a:endParaRPr>
          </a:p>
        </p:txBody>
      </p:sp>
      <p:sp>
        <p:nvSpPr>
          <p:cNvPr id="6" name="Rectangle 5"/>
          <p:cNvSpPr/>
          <p:nvPr/>
        </p:nvSpPr>
        <p:spPr>
          <a:xfrm>
            <a:off x="304799" y="5600383"/>
            <a:ext cx="9400675" cy="646331"/>
          </a:xfrm>
          <a:prstGeom prst="rect">
            <a:avLst/>
          </a:prstGeom>
        </p:spPr>
        <p:txBody>
          <a:bodyPr wrap="square">
            <a:spAutoFit/>
          </a:bodyPr>
          <a:lstStyle/>
          <a:p>
            <a:pPr algn="ctr"/>
            <a:r>
              <a:rPr lang="en-GB" b="1" dirty="0" smtClean="0">
                <a:solidFill>
                  <a:srgbClr val="000000"/>
                </a:solidFill>
                <a:latin typeface="system-ui"/>
              </a:rPr>
              <a:t> … Christ </a:t>
            </a:r>
            <a:r>
              <a:rPr lang="en-GB" b="1" dirty="0">
                <a:solidFill>
                  <a:srgbClr val="000000"/>
                </a:solidFill>
                <a:latin typeface="system-ui"/>
              </a:rPr>
              <a:t>Jesus, who was made to us wisdom from God, and righteousness and sanctification, and </a:t>
            </a:r>
            <a:r>
              <a:rPr lang="en-GB" b="1" dirty="0" smtClean="0">
                <a:solidFill>
                  <a:srgbClr val="000000"/>
                </a:solidFill>
                <a:latin typeface="system-ui"/>
              </a:rPr>
              <a:t>redemption. </a:t>
            </a:r>
            <a:r>
              <a:rPr lang="en-GB" dirty="0" smtClean="0">
                <a:solidFill>
                  <a:srgbClr val="000000"/>
                </a:solidFill>
                <a:latin typeface="system-ui"/>
              </a:rPr>
              <a:t>1Cor. 1: 30</a:t>
            </a:r>
            <a:endParaRPr lang="en-GB" b="1" dirty="0"/>
          </a:p>
        </p:txBody>
      </p:sp>
    </p:spTree>
    <p:extLst>
      <p:ext uri="{BB962C8B-B14F-4D97-AF65-F5344CB8AC3E}">
        <p14:creationId xmlns:p14="http://schemas.microsoft.com/office/powerpoint/2010/main" val="15014201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49116" y="312873"/>
            <a:ext cx="2853602" cy="523220"/>
          </a:xfrm>
          <a:prstGeom prst="rect">
            <a:avLst/>
          </a:prstGeom>
          <a:noFill/>
        </p:spPr>
        <p:txBody>
          <a:bodyPr wrap="none" rtlCol="0">
            <a:spAutoFit/>
          </a:bodyPr>
          <a:lstStyle/>
          <a:p>
            <a:r>
              <a:rPr lang="en-GB" sz="2800" b="1" dirty="0" smtClean="0">
                <a:latin typeface="system-ui"/>
              </a:rPr>
              <a:t>Welcome Home</a:t>
            </a:r>
            <a:endParaRPr lang="en-GB" sz="2800" b="1" dirty="0">
              <a:latin typeface="system-ui"/>
            </a:endParaRPr>
          </a:p>
        </p:txBody>
      </p:sp>
      <p:sp>
        <p:nvSpPr>
          <p:cNvPr id="3" name="Rectangle 2"/>
          <p:cNvSpPr/>
          <p:nvPr/>
        </p:nvSpPr>
        <p:spPr>
          <a:xfrm>
            <a:off x="327916" y="1052405"/>
            <a:ext cx="8374925" cy="923330"/>
          </a:xfrm>
          <a:prstGeom prst="rect">
            <a:avLst/>
          </a:prstGeom>
        </p:spPr>
        <p:txBody>
          <a:bodyPr wrap="square">
            <a:spAutoFit/>
          </a:bodyPr>
          <a:lstStyle/>
          <a:p>
            <a:r>
              <a:rPr lang="en-GB" dirty="0">
                <a:solidFill>
                  <a:srgbClr val="000000"/>
                </a:solidFill>
                <a:latin typeface="system-ui"/>
              </a:rPr>
              <a:t>Being therefore justified by faith, we have </a:t>
            </a:r>
            <a:r>
              <a:rPr lang="en-GB" b="1" dirty="0">
                <a:solidFill>
                  <a:srgbClr val="000000"/>
                </a:solidFill>
                <a:latin typeface="system-ui"/>
              </a:rPr>
              <a:t>peace with God </a:t>
            </a:r>
            <a:r>
              <a:rPr lang="en-GB" dirty="0">
                <a:solidFill>
                  <a:srgbClr val="000000"/>
                </a:solidFill>
                <a:latin typeface="system-ui"/>
              </a:rPr>
              <a:t>through our Lord Jesus Christ</a:t>
            </a:r>
            <a:r>
              <a:rPr lang="en-GB" dirty="0" smtClean="0">
                <a:solidFill>
                  <a:srgbClr val="000000"/>
                </a:solidFill>
                <a:latin typeface="system-ui"/>
              </a:rPr>
              <a:t>; through </a:t>
            </a:r>
            <a:r>
              <a:rPr lang="en-GB" dirty="0">
                <a:solidFill>
                  <a:srgbClr val="000000"/>
                </a:solidFill>
                <a:latin typeface="system-ui"/>
              </a:rPr>
              <a:t>whom we also have our </a:t>
            </a:r>
            <a:r>
              <a:rPr lang="en-GB" b="1" dirty="0">
                <a:solidFill>
                  <a:srgbClr val="000000"/>
                </a:solidFill>
                <a:latin typeface="system-ui"/>
              </a:rPr>
              <a:t>access </a:t>
            </a:r>
            <a:r>
              <a:rPr lang="en-GB" dirty="0">
                <a:solidFill>
                  <a:srgbClr val="000000"/>
                </a:solidFill>
                <a:latin typeface="system-ui"/>
              </a:rPr>
              <a:t>by faith </a:t>
            </a:r>
            <a:r>
              <a:rPr lang="en-GB" b="1" dirty="0">
                <a:solidFill>
                  <a:srgbClr val="000000"/>
                </a:solidFill>
                <a:latin typeface="system-ui"/>
              </a:rPr>
              <a:t>into this grace </a:t>
            </a:r>
            <a:r>
              <a:rPr lang="en-GB" dirty="0">
                <a:solidFill>
                  <a:srgbClr val="000000"/>
                </a:solidFill>
                <a:latin typeface="system-ui"/>
              </a:rPr>
              <a:t>in which we stand. We </a:t>
            </a:r>
            <a:r>
              <a:rPr lang="en-GB" b="1" dirty="0">
                <a:solidFill>
                  <a:srgbClr val="000000"/>
                </a:solidFill>
                <a:latin typeface="system-ui"/>
              </a:rPr>
              <a:t>rejoice in hope </a:t>
            </a:r>
            <a:r>
              <a:rPr lang="en-GB" dirty="0">
                <a:solidFill>
                  <a:srgbClr val="000000"/>
                </a:solidFill>
                <a:latin typeface="system-ui"/>
              </a:rPr>
              <a:t>of the glory of God. </a:t>
            </a:r>
            <a:r>
              <a:rPr lang="en-GB" dirty="0" smtClean="0">
                <a:solidFill>
                  <a:srgbClr val="000000"/>
                </a:solidFill>
                <a:latin typeface="system-ui"/>
              </a:rPr>
              <a:t>Rom. 5: 1-2</a:t>
            </a:r>
            <a:endParaRPr lang="en-GB" dirty="0"/>
          </a:p>
        </p:txBody>
      </p:sp>
      <p:sp>
        <p:nvSpPr>
          <p:cNvPr id="5" name="Rectangle 4"/>
          <p:cNvSpPr/>
          <p:nvPr/>
        </p:nvSpPr>
        <p:spPr>
          <a:xfrm>
            <a:off x="171978" y="5482430"/>
            <a:ext cx="9281305" cy="369332"/>
          </a:xfrm>
          <a:prstGeom prst="rect">
            <a:avLst/>
          </a:prstGeom>
        </p:spPr>
        <p:txBody>
          <a:bodyPr wrap="square">
            <a:spAutoFit/>
          </a:bodyPr>
          <a:lstStyle/>
          <a:p>
            <a:r>
              <a:rPr lang="en-GB" b="1" baseline="30000" dirty="0">
                <a:solidFill>
                  <a:srgbClr val="000000"/>
                </a:solidFill>
                <a:latin typeface="system-ui"/>
              </a:rPr>
              <a:t> </a:t>
            </a:r>
            <a:endParaRPr lang="en-GB" b="0" i="0" dirty="0">
              <a:solidFill>
                <a:srgbClr val="000000"/>
              </a:solidFill>
              <a:effectLst/>
              <a:latin typeface="system-ui"/>
            </a:endParaRPr>
          </a:p>
        </p:txBody>
      </p:sp>
      <p:sp>
        <p:nvSpPr>
          <p:cNvPr id="6" name="Rectangle 5"/>
          <p:cNvSpPr/>
          <p:nvPr/>
        </p:nvSpPr>
        <p:spPr>
          <a:xfrm>
            <a:off x="327916" y="2402305"/>
            <a:ext cx="8142315" cy="646331"/>
          </a:xfrm>
          <a:prstGeom prst="rect">
            <a:avLst/>
          </a:prstGeom>
        </p:spPr>
        <p:txBody>
          <a:bodyPr wrap="square">
            <a:spAutoFit/>
          </a:bodyPr>
          <a:lstStyle/>
          <a:p>
            <a:r>
              <a:rPr lang="en-GB" dirty="0" smtClean="0">
                <a:solidFill>
                  <a:srgbClr val="000000"/>
                </a:solidFill>
                <a:latin typeface="system-ui"/>
              </a:rPr>
              <a:t>... </a:t>
            </a:r>
            <a:r>
              <a:rPr lang="en-GB" b="1" dirty="0" smtClean="0">
                <a:solidFill>
                  <a:srgbClr val="000000"/>
                </a:solidFill>
                <a:latin typeface="system-ui"/>
              </a:rPr>
              <a:t>Christ also </a:t>
            </a:r>
            <a:r>
              <a:rPr lang="en-GB" b="1" dirty="0">
                <a:solidFill>
                  <a:srgbClr val="000000"/>
                </a:solidFill>
                <a:latin typeface="system-ui"/>
              </a:rPr>
              <a:t>suffered for sins </a:t>
            </a:r>
            <a:r>
              <a:rPr lang="en-GB" dirty="0">
                <a:solidFill>
                  <a:srgbClr val="000000"/>
                </a:solidFill>
                <a:latin typeface="system-ui"/>
              </a:rPr>
              <a:t>once, the righteous for the unrighteous,</a:t>
            </a:r>
            <a:r>
              <a:rPr lang="en-GB" b="1" dirty="0">
                <a:solidFill>
                  <a:srgbClr val="000000"/>
                </a:solidFill>
                <a:latin typeface="system-ui"/>
              </a:rPr>
              <a:t> that he might bring you to </a:t>
            </a:r>
            <a:r>
              <a:rPr lang="en-GB" b="1" dirty="0" smtClean="0">
                <a:solidFill>
                  <a:srgbClr val="000000"/>
                </a:solidFill>
                <a:latin typeface="system-ui"/>
              </a:rPr>
              <a:t>God [the Father] </a:t>
            </a:r>
            <a:r>
              <a:rPr lang="en-GB" dirty="0" smtClean="0">
                <a:solidFill>
                  <a:srgbClr val="000000"/>
                </a:solidFill>
                <a:latin typeface="system-ui"/>
              </a:rPr>
              <a:t>1Pet. 3: 18</a:t>
            </a:r>
            <a:endParaRPr lang="en-GB" dirty="0"/>
          </a:p>
        </p:txBody>
      </p:sp>
      <p:sp>
        <p:nvSpPr>
          <p:cNvPr id="7" name="Rectangle 6"/>
          <p:cNvSpPr/>
          <p:nvPr/>
        </p:nvSpPr>
        <p:spPr>
          <a:xfrm>
            <a:off x="327916" y="3255366"/>
            <a:ext cx="8662737" cy="1477328"/>
          </a:xfrm>
          <a:prstGeom prst="rect">
            <a:avLst/>
          </a:prstGeom>
        </p:spPr>
        <p:txBody>
          <a:bodyPr wrap="square">
            <a:spAutoFit/>
          </a:bodyPr>
          <a:lstStyle/>
          <a:p>
            <a:r>
              <a:rPr lang="en-GB" b="1" baseline="30000" dirty="0">
                <a:solidFill>
                  <a:srgbClr val="000000"/>
                </a:solidFill>
                <a:latin typeface="system-ui"/>
              </a:rPr>
              <a:t> </a:t>
            </a:r>
            <a:r>
              <a:rPr lang="en-GB" dirty="0">
                <a:solidFill>
                  <a:srgbClr val="000000"/>
                </a:solidFill>
                <a:latin typeface="system-ui"/>
              </a:rPr>
              <a:t>Having therefore, brothers, </a:t>
            </a:r>
            <a:r>
              <a:rPr lang="en-GB" b="1" dirty="0">
                <a:solidFill>
                  <a:srgbClr val="000000"/>
                </a:solidFill>
                <a:latin typeface="system-ui"/>
              </a:rPr>
              <a:t>boldness to enter into the holy place by the blood of Jesus</a:t>
            </a:r>
            <a:r>
              <a:rPr lang="en-GB" dirty="0">
                <a:solidFill>
                  <a:srgbClr val="000000"/>
                </a:solidFill>
                <a:latin typeface="system-ui"/>
              </a:rPr>
              <a:t>, </a:t>
            </a:r>
            <a:r>
              <a:rPr lang="en-GB" dirty="0" smtClean="0">
                <a:solidFill>
                  <a:srgbClr val="000000"/>
                </a:solidFill>
                <a:latin typeface="system-ui"/>
              </a:rPr>
              <a:t>by </a:t>
            </a:r>
            <a:r>
              <a:rPr lang="en-GB" dirty="0">
                <a:solidFill>
                  <a:srgbClr val="000000"/>
                </a:solidFill>
                <a:latin typeface="system-ui"/>
              </a:rPr>
              <a:t>the way which he dedicated for us, a new and living way, through the veil, that is to say, his flesh, </a:t>
            </a:r>
            <a:r>
              <a:rPr lang="en-GB" dirty="0" smtClean="0">
                <a:solidFill>
                  <a:srgbClr val="000000"/>
                </a:solidFill>
                <a:latin typeface="system-ui"/>
              </a:rPr>
              <a:t>and </a:t>
            </a:r>
            <a:r>
              <a:rPr lang="en-GB" dirty="0">
                <a:solidFill>
                  <a:srgbClr val="000000"/>
                </a:solidFill>
                <a:latin typeface="system-ui"/>
              </a:rPr>
              <a:t>having a great priest over God’s house, </a:t>
            </a:r>
            <a:r>
              <a:rPr lang="en-GB" b="1" baseline="30000" dirty="0">
                <a:solidFill>
                  <a:srgbClr val="000000"/>
                </a:solidFill>
                <a:latin typeface="system-ui"/>
              </a:rPr>
              <a:t> </a:t>
            </a:r>
            <a:r>
              <a:rPr lang="en-GB" b="1" dirty="0">
                <a:solidFill>
                  <a:srgbClr val="000000"/>
                </a:solidFill>
                <a:latin typeface="system-ui"/>
              </a:rPr>
              <a:t>let’s draw near</a:t>
            </a:r>
            <a:r>
              <a:rPr lang="en-GB" dirty="0">
                <a:solidFill>
                  <a:srgbClr val="000000"/>
                </a:solidFill>
                <a:latin typeface="system-ui"/>
              </a:rPr>
              <a:t> with a true heart in fullness of faith, having our hearts sprinkled from an evil conscience, and having our body washed with pure </a:t>
            </a:r>
            <a:r>
              <a:rPr lang="en-GB" dirty="0" smtClean="0">
                <a:solidFill>
                  <a:srgbClr val="000000"/>
                </a:solidFill>
                <a:latin typeface="system-ui"/>
              </a:rPr>
              <a:t>water … Heb. 10:19-22</a:t>
            </a:r>
            <a:endParaRPr lang="en-GB" dirty="0"/>
          </a:p>
        </p:txBody>
      </p:sp>
      <p:sp>
        <p:nvSpPr>
          <p:cNvPr id="4" name="Rectangle 3"/>
          <p:cNvSpPr/>
          <p:nvPr/>
        </p:nvSpPr>
        <p:spPr>
          <a:xfrm>
            <a:off x="327916" y="5066931"/>
            <a:ext cx="8839200" cy="1200329"/>
          </a:xfrm>
          <a:prstGeom prst="rect">
            <a:avLst/>
          </a:prstGeom>
        </p:spPr>
        <p:txBody>
          <a:bodyPr wrap="square">
            <a:spAutoFit/>
          </a:bodyPr>
          <a:lstStyle/>
          <a:p>
            <a:pPr lvl="0"/>
            <a:r>
              <a:rPr lang="en-GB" b="1" dirty="0">
                <a:solidFill>
                  <a:srgbClr val="000000"/>
                </a:solidFill>
                <a:latin typeface="system-ui"/>
              </a:rPr>
              <a:t>In my Father’s house </a:t>
            </a:r>
            <a:r>
              <a:rPr lang="en-GB" dirty="0">
                <a:solidFill>
                  <a:srgbClr val="000000"/>
                </a:solidFill>
                <a:latin typeface="system-ui"/>
              </a:rPr>
              <a:t>are many homes/dwellings. If it weren’t so, I would have told you. I am going to prepare a place for you. </a:t>
            </a:r>
            <a:r>
              <a:rPr lang="en-GB" b="1" baseline="30000" dirty="0">
                <a:solidFill>
                  <a:srgbClr val="000000"/>
                </a:solidFill>
                <a:latin typeface="system-ui"/>
              </a:rPr>
              <a:t> </a:t>
            </a:r>
            <a:r>
              <a:rPr lang="en-GB" dirty="0">
                <a:solidFill>
                  <a:srgbClr val="000000"/>
                </a:solidFill>
                <a:latin typeface="system-ui"/>
              </a:rPr>
              <a:t>If I go and prepare a place for you, </a:t>
            </a:r>
            <a:r>
              <a:rPr lang="en-GB" b="1" dirty="0">
                <a:solidFill>
                  <a:srgbClr val="000000"/>
                </a:solidFill>
                <a:latin typeface="system-ui"/>
              </a:rPr>
              <a:t>I will come again, and will receive you to myself; that where I am, you may be there also</a:t>
            </a:r>
            <a:r>
              <a:rPr lang="en-GB" dirty="0">
                <a:solidFill>
                  <a:srgbClr val="000000"/>
                </a:solidFill>
                <a:latin typeface="system-ui"/>
              </a:rPr>
              <a:t>. John 14: 2-3</a:t>
            </a:r>
            <a:endParaRPr lang="en-GB" dirty="0">
              <a:solidFill>
                <a:prstClr val="black"/>
              </a:solidFill>
            </a:endParaRPr>
          </a:p>
        </p:txBody>
      </p:sp>
    </p:spTree>
    <p:extLst>
      <p:ext uri="{BB962C8B-B14F-4D97-AF65-F5344CB8AC3E}">
        <p14:creationId xmlns:p14="http://schemas.microsoft.com/office/powerpoint/2010/main" val="818804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4903" y="1513671"/>
            <a:ext cx="8590547" cy="1200329"/>
          </a:xfrm>
          <a:prstGeom prst="rect">
            <a:avLst/>
          </a:prstGeom>
        </p:spPr>
        <p:txBody>
          <a:bodyPr wrap="square">
            <a:spAutoFit/>
          </a:bodyPr>
          <a:lstStyle/>
          <a:p>
            <a:pPr lvl="0"/>
            <a:r>
              <a:rPr lang="en-GB" b="1" dirty="0">
                <a:solidFill>
                  <a:srgbClr val="000000"/>
                </a:solidFill>
                <a:latin typeface="system-ui"/>
              </a:rPr>
              <a:t>I will not leave you orphans</a:t>
            </a:r>
            <a:r>
              <a:rPr lang="en-GB" dirty="0">
                <a:solidFill>
                  <a:srgbClr val="000000"/>
                </a:solidFill>
                <a:latin typeface="system-ui"/>
              </a:rPr>
              <a:t>. I will come to you </a:t>
            </a:r>
            <a:r>
              <a:rPr lang="en-GB" b="1" baseline="30000" dirty="0">
                <a:solidFill>
                  <a:srgbClr val="000000"/>
                </a:solidFill>
                <a:latin typeface="system-ui"/>
              </a:rPr>
              <a:t>… </a:t>
            </a:r>
            <a:r>
              <a:rPr lang="en-GB" dirty="0">
                <a:solidFill>
                  <a:srgbClr val="000000"/>
                </a:solidFill>
                <a:latin typeface="system-ui"/>
              </a:rPr>
              <a:t>One who loves me will be loved by my Father, and I will love him, and will reveal myself to him.” … “If a man loves me, he will keep my word. </a:t>
            </a:r>
            <a:r>
              <a:rPr lang="en-GB" b="1" dirty="0">
                <a:solidFill>
                  <a:srgbClr val="000000"/>
                </a:solidFill>
                <a:latin typeface="system-ui"/>
              </a:rPr>
              <a:t>My Father will love him, and we will come to him, and make our home with him</a:t>
            </a:r>
            <a:r>
              <a:rPr lang="en-GB" dirty="0">
                <a:solidFill>
                  <a:srgbClr val="000000"/>
                </a:solidFill>
                <a:latin typeface="system-ui"/>
              </a:rPr>
              <a:t>. John 14: 18-23</a:t>
            </a:r>
          </a:p>
        </p:txBody>
      </p:sp>
      <p:sp>
        <p:nvSpPr>
          <p:cNvPr id="4" name="TextBox 3"/>
          <p:cNvSpPr txBox="1"/>
          <p:nvPr/>
        </p:nvSpPr>
        <p:spPr>
          <a:xfrm>
            <a:off x="1219200" y="489284"/>
            <a:ext cx="5136342" cy="523220"/>
          </a:xfrm>
          <a:prstGeom prst="rect">
            <a:avLst/>
          </a:prstGeom>
          <a:noFill/>
        </p:spPr>
        <p:txBody>
          <a:bodyPr wrap="none" rtlCol="0">
            <a:spAutoFit/>
          </a:bodyPr>
          <a:lstStyle/>
          <a:p>
            <a:r>
              <a:rPr lang="en-GB" sz="2800" b="1" dirty="0" smtClean="0">
                <a:latin typeface="system-ui"/>
              </a:rPr>
              <a:t>God makes his home with us</a:t>
            </a:r>
            <a:endParaRPr lang="en-GB" sz="2800" b="1" dirty="0">
              <a:latin typeface="system-ui"/>
            </a:endParaRPr>
          </a:p>
        </p:txBody>
      </p:sp>
      <p:sp>
        <p:nvSpPr>
          <p:cNvPr id="5" name="TextBox 4"/>
          <p:cNvSpPr txBox="1"/>
          <p:nvPr/>
        </p:nvSpPr>
        <p:spPr>
          <a:xfrm>
            <a:off x="834191" y="5891646"/>
            <a:ext cx="7463903" cy="461665"/>
          </a:xfrm>
          <a:prstGeom prst="rect">
            <a:avLst/>
          </a:prstGeom>
          <a:noFill/>
        </p:spPr>
        <p:txBody>
          <a:bodyPr wrap="none" rtlCol="0">
            <a:spAutoFit/>
          </a:bodyPr>
          <a:lstStyle/>
          <a:p>
            <a:r>
              <a:rPr lang="en-GB" sz="2400" b="1" dirty="0" smtClean="0">
                <a:latin typeface="system-ui"/>
              </a:rPr>
              <a:t>No longer aliens, strangers or orphans – Children!</a:t>
            </a:r>
            <a:endParaRPr lang="en-GB" sz="2400" b="1" dirty="0">
              <a:latin typeface="system-ui"/>
            </a:endParaRPr>
          </a:p>
        </p:txBody>
      </p:sp>
      <p:sp>
        <p:nvSpPr>
          <p:cNvPr id="6" name="Rectangle 5"/>
          <p:cNvSpPr/>
          <p:nvPr/>
        </p:nvSpPr>
        <p:spPr>
          <a:xfrm>
            <a:off x="256672" y="2992197"/>
            <a:ext cx="8975560" cy="923330"/>
          </a:xfrm>
          <a:prstGeom prst="rect">
            <a:avLst/>
          </a:prstGeom>
        </p:spPr>
        <p:txBody>
          <a:bodyPr wrap="square">
            <a:spAutoFit/>
          </a:bodyPr>
          <a:lstStyle/>
          <a:p>
            <a:r>
              <a:rPr lang="en-GB" dirty="0">
                <a:solidFill>
                  <a:srgbClr val="000000"/>
                </a:solidFill>
                <a:latin typeface="system-ui"/>
              </a:rPr>
              <a:t>So then you are </a:t>
            </a:r>
            <a:r>
              <a:rPr lang="en-GB" b="1" dirty="0">
                <a:solidFill>
                  <a:srgbClr val="000000"/>
                </a:solidFill>
                <a:latin typeface="system-ui"/>
              </a:rPr>
              <a:t>no longer strangers and foreigners</a:t>
            </a:r>
            <a:r>
              <a:rPr lang="en-GB" dirty="0">
                <a:solidFill>
                  <a:srgbClr val="000000"/>
                </a:solidFill>
                <a:latin typeface="system-ui"/>
              </a:rPr>
              <a:t>, but you are fellow </a:t>
            </a:r>
            <a:r>
              <a:rPr lang="en-GB" b="1" dirty="0">
                <a:solidFill>
                  <a:srgbClr val="000000"/>
                </a:solidFill>
                <a:latin typeface="system-ui"/>
              </a:rPr>
              <a:t>citizens with the saints and of the household of God</a:t>
            </a:r>
            <a:r>
              <a:rPr lang="en-GB" dirty="0">
                <a:solidFill>
                  <a:srgbClr val="000000"/>
                </a:solidFill>
                <a:latin typeface="system-ui"/>
              </a:rPr>
              <a:t>, </a:t>
            </a:r>
            <a:r>
              <a:rPr lang="en-GB" dirty="0" smtClean="0">
                <a:solidFill>
                  <a:srgbClr val="000000"/>
                </a:solidFill>
                <a:latin typeface="system-ui"/>
              </a:rPr>
              <a:t>being </a:t>
            </a:r>
            <a:r>
              <a:rPr lang="en-GB" dirty="0">
                <a:solidFill>
                  <a:srgbClr val="000000"/>
                </a:solidFill>
                <a:latin typeface="system-ui"/>
              </a:rPr>
              <a:t>built on the foundation of the apostles and prophets, Christ Jesus himself being the chief cornerstone</a:t>
            </a:r>
            <a:r>
              <a:rPr lang="en-GB" dirty="0" smtClean="0">
                <a:solidFill>
                  <a:srgbClr val="000000"/>
                </a:solidFill>
                <a:latin typeface="system-ui"/>
              </a:rPr>
              <a:t>; Eph. 2: 19-20</a:t>
            </a:r>
            <a:endParaRPr lang="en-GB" dirty="0"/>
          </a:p>
        </p:txBody>
      </p:sp>
      <p:sp>
        <p:nvSpPr>
          <p:cNvPr id="7" name="Rectangle 6"/>
          <p:cNvSpPr/>
          <p:nvPr/>
        </p:nvSpPr>
        <p:spPr>
          <a:xfrm>
            <a:off x="344903" y="4031378"/>
            <a:ext cx="8938321" cy="1477328"/>
          </a:xfrm>
          <a:prstGeom prst="rect">
            <a:avLst/>
          </a:prstGeom>
        </p:spPr>
        <p:txBody>
          <a:bodyPr wrap="square">
            <a:spAutoFit/>
          </a:bodyPr>
          <a:lstStyle/>
          <a:p>
            <a:r>
              <a:rPr lang="en-GB" dirty="0">
                <a:solidFill>
                  <a:srgbClr val="000000"/>
                </a:solidFill>
                <a:latin typeface="system-ui"/>
              </a:rPr>
              <a:t>For as many as are led by the Spirit of God, these are children of God. </a:t>
            </a:r>
            <a:r>
              <a:rPr lang="en-GB" dirty="0" smtClean="0">
                <a:solidFill>
                  <a:srgbClr val="000000"/>
                </a:solidFill>
                <a:latin typeface="system-ui"/>
              </a:rPr>
              <a:t>For </a:t>
            </a:r>
            <a:r>
              <a:rPr lang="en-GB" dirty="0">
                <a:solidFill>
                  <a:srgbClr val="000000"/>
                </a:solidFill>
                <a:latin typeface="system-ui"/>
              </a:rPr>
              <a:t>you didn’t receive the spirit of bondage again to fear, but you received </a:t>
            </a:r>
            <a:r>
              <a:rPr lang="en-GB" b="1" dirty="0">
                <a:solidFill>
                  <a:srgbClr val="000000"/>
                </a:solidFill>
                <a:latin typeface="system-ui"/>
              </a:rPr>
              <a:t>the Spirit of adoption</a:t>
            </a:r>
            <a:r>
              <a:rPr lang="en-GB" dirty="0">
                <a:solidFill>
                  <a:srgbClr val="000000"/>
                </a:solidFill>
                <a:latin typeface="system-ui"/>
              </a:rPr>
              <a:t>, by whom we cry, </a:t>
            </a:r>
            <a:r>
              <a:rPr lang="en-GB" b="1" dirty="0">
                <a:solidFill>
                  <a:srgbClr val="000000"/>
                </a:solidFill>
                <a:latin typeface="system-ui"/>
              </a:rPr>
              <a:t>“Abba</a:t>
            </a:r>
            <a:r>
              <a:rPr lang="en-GB" b="1" dirty="0" smtClean="0">
                <a:solidFill>
                  <a:srgbClr val="000000"/>
                </a:solidFill>
                <a:latin typeface="system-ui"/>
              </a:rPr>
              <a:t>!</a:t>
            </a:r>
            <a:r>
              <a:rPr lang="en-GB" b="1" dirty="0">
                <a:solidFill>
                  <a:srgbClr val="000000"/>
                </a:solidFill>
                <a:latin typeface="system-ui"/>
              </a:rPr>
              <a:t> Father</a:t>
            </a:r>
            <a:r>
              <a:rPr lang="en-GB" b="1" dirty="0" smtClean="0">
                <a:solidFill>
                  <a:srgbClr val="000000"/>
                </a:solidFill>
                <a:latin typeface="system-ui"/>
              </a:rPr>
              <a:t>!” </a:t>
            </a:r>
            <a:r>
              <a:rPr lang="en-GB" dirty="0" smtClean="0">
                <a:solidFill>
                  <a:srgbClr val="000000"/>
                </a:solidFill>
                <a:latin typeface="system-ui"/>
              </a:rPr>
              <a:t>The </a:t>
            </a:r>
            <a:r>
              <a:rPr lang="en-GB" dirty="0">
                <a:solidFill>
                  <a:srgbClr val="000000"/>
                </a:solidFill>
                <a:latin typeface="system-ui"/>
              </a:rPr>
              <a:t>Spirit himself testifies with our spirit that we are </a:t>
            </a:r>
            <a:r>
              <a:rPr lang="en-GB" b="1" dirty="0">
                <a:solidFill>
                  <a:srgbClr val="000000"/>
                </a:solidFill>
                <a:latin typeface="system-ui"/>
              </a:rPr>
              <a:t>children of God</a:t>
            </a:r>
            <a:r>
              <a:rPr lang="en-GB" dirty="0">
                <a:solidFill>
                  <a:srgbClr val="000000"/>
                </a:solidFill>
                <a:latin typeface="system-ui"/>
              </a:rPr>
              <a:t>; </a:t>
            </a:r>
            <a:r>
              <a:rPr lang="en-GB" dirty="0" smtClean="0">
                <a:solidFill>
                  <a:srgbClr val="000000"/>
                </a:solidFill>
                <a:latin typeface="system-ui"/>
              </a:rPr>
              <a:t>and </a:t>
            </a:r>
            <a:r>
              <a:rPr lang="en-GB" dirty="0">
                <a:solidFill>
                  <a:srgbClr val="000000"/>
                </a:solidFill>
                <a:latin typeface="system-ui"/>
              </a:rPr>
              <a:t>if children, then </a:t>
            </a:r>
            <a:r>
              <a:rPr lang="en-GB" b="1" dirty="0">
                <a:solidFill>
                  <a:srgbClr val="000000"/>
                </a:solidFill>
                <a:latin typeface="system-ui"/>
              </a:rPr>
              <a:t>heirs</a:t>
            </a:r>
            <a:r>
              <a:rPr lang="en-GB" dirty="0">
                <a:solidFill>
                  <a:srgbClr val="000000"/>
                </a:solidFill>
                <a:latin typeface="system-ui"/>
              </a:rPr>
              <a:t>: heirs of God and joint heirs with Christ, if indeed we suffer with him, that we may also be glorified with him</a:t>
            </a:r>
            <a:r>
              <a:rPr lang="en-GB" dirty="0" smtClean="0">
                <a:solidFill>
                  <a:srgbClr val="000000"/>
                </a:solidFill>
                <a:latin typeface="system-ui"/>
              </a:rPr>
              <a:t>. Rom. 8: 14-17</a:t>
            </a:r>
            <a:endParaRPr lang="en-GB" b="0" i="0" dirty="0">
              <a:solidFill>
                <a:srgbClr val="000000"/>
              </a:solidFill>
              <a:effectLst/>
              <a:latin typeface="system-ui"/>
            </a:endParaRPr>
          </a:p>
        </p:txBody>
      </p:sp>
    </p:spTree>
    <p:extLst>
      <p:ext uri="{BB962C8B-B14F-4D97-AF65-F5344CB8AC3E}">
        <p14:creationId xmlns:p14="http://schemas.microsoft.com/office/powerpoint/2010/main" val="34284065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40042" y="160422"/>
            <a:ext cx="3921266" cy="523220"/>
          </a:xfrm>
          <a:prstGeom prst="rect">
            <a:avLst/>
          </a:prstGeom>
          <a:noFill/>
        </p:spPr>
        <p:txBody>
          <a:bodyPr wrap="none" rtlCol="0">
            <a:spAutoFit/>
          </a:bodyPr>
          <a:lstStyle/>
          <a:p>
            <a:r>
              <a:rPr lang="en-GB" sz="2800" b="1" dirty="0" smtClean="0">
                <a:latin typeface="system-ui"/>
              </a:rPr>
              <a:t>The Father’s Blessing</a:t>
            </a:r>
            <a:endParaRPr lang="en-GB" sz="2800" b="1" dirty="0">
              <a:latin typeface="system-ui"/>
            </a:endParaRPr>
          </a:p>
        </p:txBody>
      </p:sp>
      <p:sp>
        <p:nvSpPr>
          <p:cNvPr id="3" name="Rectangle 2"/>
          <p:cNvSpPr/>
          <p:nvPr/>
        </p:nvSpPr>
        <p:spPr>
          <a:xfrm>
            <a:off x="176463" y="926132"/>
            <a:ext cx="9472863" cy="3970318"/>
          </a:xfrm>
          <a:prstGeom prst="rect">
            <a:avLst/>
          </a:prstGeom>
        </p:spPr>
        <p:txBody>
          <a:bodyPr wrap="square">
            <a:spAutoFit/>
          </a:bodyPr>
          <a:lstStyle/>
          <a:p>
            <a:r>
              <a:rPr lang="en-GB" dirty="0">
                <a:solidFill>
                  <a:srgbClr val="000000"/>
                </a:solidFill>
                <a:latin typeface="system-ui"/>
              </a:rPr>
              <a:t>Now </a:t>
            </a:r>
            <a:r>
              <a:rPr lang="en-GB" b="1" dirty="0">
                <a:solidFill>
                  <a:srgbClr val="000000"/>
                </a:solidFill>
                <a:latin typeface="system-ui"/>
              </a:rPr>
              <a:t>your two </a:t>
            </a:r>
            <a:r>
              <a:rPr lang="en-GB" b="1" dirty="0" smtClean="0">
                <a:solidFill>
                  <a:srgbClr val="000000"/>
                </a:solidFill>
                <a:latin typeface="system-ui"/>
              </a:rPr>
              <a:t>sons … are </a:t>
            </a:r>
            <a:r>
              <a:rPr lang="en-GB" b="1" dirty="0">
                <a:solidFill>
                  <a:srgbClr val="000000"/>
                </a:solidFill>
                <a:latin typeface="system-ui"/>
              </a:rPr>
              <a:t>mine</a:t>
            </a:r>
            <a:r>
              <a:rPr lang="en-GB" dirty="0">
                <a:solidFill>
                  <a:srgbClr val="000000"/>
                </a:solidFill>
                <a:latin typeface="system-ui"/>
              </a:rPr>
              <a:t>; Ephraim and </a:t>
            </a:r>
            <a:r>
              <a:rPr lang="en-GB" dirty="0" smtClean="0">
                <a:solidFill>
                  <a:srgbClr val="000000"/>
                </a:solidFill>
                <a:latin typeface="system-ui"/>
              </a:rPr>
              <a:t>Manasseh …will </a:t>
            </a:r>
            <a:r>
              <a:rPr lang="en-GB" dirty="0">
                <a:solidFill>
                  <a:srgbClr val="000000"/>
                </a:solidFill>
                <a:latin typeface="system-ui"/>
              </a:rPr>
              <a:t>be </a:t>
            </a:r>
            <a:r>
              <a:rPr lang="en-GB" dirty="0" smtClean="0">
                <a:solidFill>
                  <a:srgbClr val="000000"/>
                </a:solidFill>
                <a:latin typeface="system-ui"/>
              </a:rPr>
              <a:t>mine …</a:t>
            </a:r>
            <a:r>
              <a:rPr lang="en-GB" b="1" baseline="30000" dirty="0">
                <a:solidFill>
                  <a:srgbClr val="000000"/>
                </a:solidFill>
                <a:latin typeface="system-ui"/>
              </a:rPr>
              <a:t> </a:t>
            </a:r>
            <a:r>
              <a:rPr lang="en-GB" b="1" dirty="0">
                <a:solidFill>
                  <a:srgbClr val="000000"/>
                </a:solidFill>
                <a:latin typeface="system-ui"/>
              </a:rPr>
              <a:t>Israel</a:t>
            </a:r>
            <a:r>
              <a:rPr lang="en-GB" dirty="0">
                <a:solidFill>
                  <a:srgbClr val="000000"/>
                </a:solidFill>
                <a:latin typeface="system-ui"/>
              </a:rPr>
              <a:t> </a:t>
            </a:r>
            <a:r>
              <a:rPr lang="en-GB" b="1" dirty="0">
                <a:solidFill>
                  <a:srgbClr val="000000"/>
                </a:solidFill>
                <a:latin typeface="system-ui"/>
              </a:rPr>
              <a:t>saw Joseph’s sons, and said, “Who are these?”</a:t>
            </a:r>
          </a:p>
          <a:p>
            <a:r>
              <a:rPr lang="en-GB" b="1" dirty="0" smtClean="0">
                <a:solidFill>
                  <a:srgbClr val="000000"/>
                </a:solidFill>
                <a:latin typeface="system-ui"/>
              </a:rPr>
              <a:t>Joseph </a:t>
            </a:r>
            <a:r>
              <a:rPr lang="en-GB" b="1" dirty="0">
                <a:solidFill>
                  <a:srgbClr val="000000"/>
                </a:solidFill>
                <a:latin typeface="system-ui"/>
              </a:rPr>
              <a:t>said to his father</a:t>
            </a:r>
            <a:r>
              <a:rPr lang="en-GB" dirty="0">
                <a:solidFill>
                  <a:srgbClr val="000000"/>
                </a:solidFill>
                <a:latin typeface="system-ui"/>
              </a:rPr>
              <a:t>, </a:t>
            </a:r>
            <a:r>
              <a:rPr lang="en-GB" b="1" dirty="0">
                <a:solidFill>
                  <a:srgbClr val="000000"/>
                </a:solidFill>
                <a:latin typeface="system-ui"/>
              </a:rPr>
              <a:t>“They are my sons, whom God has given me here.”</a:t>
            </a:r>
          </a:p>
          <a:p>
            <a:r>
              <a:rPr lang="en-GB" dirty="0">
                <a:solidFill>
                  <a:srgbClr val="000000"/>
                </a:solidFill>
                <a:latin typeface="system-ui"/>
              </a:rPr>
              <a:t>He </a:t>
            </a:r>
            <a:r>
              <a:rPr lang="en-GB" dirty="0" smtClean="0">
                <a:solidFill>
                  <a:srgbClr val="000000"/>
                </a:solidFill>
                <a:latin typeface="system-ui"/>
              </a:rPr>
              <a:t>[father Jacob] said</a:t>
            </a:r>
            <a:r>
              <a:rPr lang="en-GB" dirty="0">
                <a:solidFill>
                  <a:srgbClr val="000000"/>
                </a:solidFill>
                <a:latin typeface="system-ui"/>
              </a:rPr>
              <a:t>, </a:t>
            </a:r>
            <a:r>
              <a:rPr lang="en-GB" b="1" dirty="0">
                <a:solidFill>
                  <a:srgbClr val="000000"/>
                </a:solidFill>
                <a:latin typeface="system-ui"/>
              </a:rPr>
              <a:t>“Please bring them to me, and I will bless them.”</a:t>
            </a:r>
            <a:r>
              <a:rPr lang="en-GB" dirty="0">
                <a:solidFill>
                  <a:srgbClr val="000000"/>
                </a:solidFill>
                <a:latin typeface="system-ui"/>
              </a:rPr>
              <a:t> </a:t>
            </a:r>
            <a:r>
              <a:rPr lang="en-GB" dirty="0" smtClean="0">
                <a:solidFill>
                  <a:srgbClr val="000000"/>
                </a:solidFill>
                <a:latin typeface="system-ui"/>
              </a:rPr>
              <a:t>Now </a:t>
            </a:r>
            <a:r>
              <a:rPr lang="en-GB" dirty="0">
                <a:solidFill>
                  <a:srgbClr val="000000"/>
                </a:solidFill>
                <a:latin typeface="system-ui"/>
              </a:rPr>
              <a:t>the eyes of Israel were dim for age, so that he couldn’t see well. </a:t>
            </a:r>
            <a:r>
              <a:rPr lang="en-GB" b="1" dirty="0">
                <a:solidFill>
                  <a:srgbClr val="000000"/>
                </a:solidFill>
                <a:latin typeface="system-ui"/>
              </a:rPr>
              <a:t>Joseph brought them near to him; and he kissed them, and embraced </a:t>
            </a:r>
            <a:r>
              <a:rPr lang="en-GB" b="1" dirty="0" smtClean="0">
                <a:solidFill>
                  <a:srgbClr val="000000"/>
                </a:solidFill>
                <a:latin typeface="system-ui"/>
              </a:rPr>
              <a:t>them</a:t>
            </a:r>
            <a:r>
              <a:rPr lang="en-GB" dirty="0" smtClean="0">
                <a:solidFill>
                  <a:srgbClr val="000000"/>
                </a:solidFill>
                <a:latin typeface="system-ui"/>
              </a:rPr>
              <a:t> …</a:t>
            </a:r>
            <a:r>
              <a:rPr lang="en-GB" b="1" baseline="30000" dirty="0">
                <a:solidFill>
                  <a:srgbClr val="000000"/>
                </a:solidFill>
                <a:latin typeface="system-ui"/>
              </a:rPr>
              <a:t> </a:t>
            </a:r>
            <a:r>
              <a:rPr lang="en-GB" dirty="0">
                <a:solidFill>
                  <a:srgbClr val="000000"/>
                </a:solidFill>
                <a:latin typeface="system-ui"/>
              </a:rPr>
              <a:t>Joseph took them both, Ephraim in his right hand toward Israel’s left hand, and Manasseh in his left hand toward Israel’s right hand, and brought them near to him</a:t>
            </a:r>
            <a:r>
              <a:rPr lang="en-GB" dirty="0" smtClean="0">
                <a:solidFill>
                  <a:srgbClr val="000000"/>
                </a:solidFill>
                <a:latin typeface="system-ui"/>
              </a:rPr>
              <a:t>., </a:t>
            </a:r>
            <a:r>
              <a:rPr lang="en-GB" b="1" dirty="0">
                <a:solidFill>
                  <a:srgbClr val="000000"/>
                </a:solidFill>
                <a:latin typeface="system-ui"/>
              </a:rPr>
              <a:t>Israel stretched out his right hand, and laid it on Ephraim’s head, who was the </a:t>
            </a:r>
            <a:r>
              <a:rPr lang="en-GB" b="1" dirty="0" smtClean="0">
                <a:solidFill>
                  <a:srgbClr val="000000"/>
                </a:solidFill>
                <a:latin typeface="system-ui"/>
              </a:rPr>
              <a:t>younger and </a:t>
            </a:r>
            <a:r>
              <a:rPr lang="en-GB" b="1" dirty="0">
                <a:solidFill>
                  <a:srgbClr val="000000"/>
                </a:solidFill>
                <a:latin typeface="system-ui"/>
              </a:rPr>
              <a:t>his left hand on Manasseh’s head, guiding his hands knowingly</a:t>
            </a:r>
            <a:r>
              <a:rPr lang="en-GB" dirty="0">
                <a:solidFill>
                  <a:srgbClr val="000000"/>
                </a:solidFill>
                <a:latin typeface="system-ui"/>
              </a:rPr>
              <a:t>, for Manasseh was the </a:t>
            </a:r>
            <a:r>
              <a:rPr lang="en-GB" dirty="0" smtClean="0">
                <a:solidFill>
                  <a:srgbClr val="000000"/>
                </a:solidFill>
                <a:latin typeface="system-ui"/>
              </a:rPr>
              <a:t>firstborn … Joseph </a:t>
            </a:r>
            <a:r>
              <a:rPr lang="en-GB" dirty="0">
                <a:solidFill>
                  <a:srgbClr val="000000"/>
                </a:solidFill>
                <a:latin typeface="system-ui"/>
              </a:rPr>
              <a:t>said to his father, “Not so, my father, for this is the firstborn. Put your right hand on his head</a:t>
            </a:r>
            <a:r>
              <a:rPr lang="en-GB" dirty="0" smtClean="0">
                <a:solidFill>
                  <a:srgbClr val="000000"/>
                </a:solidFill>
                <a:latin typeface="system-ui"/>
              </a:rPr>
              <a:t>.” His </a:t>
            </a:r>
            <a:r>
              <a:rPr lang="en-GB" dirty="0">
                <a:solidFill>
                  <a:srgbClr val="000000"/>
                </a:solidFill>
                <a:latin typeface="system-ui"/>
              </a:rPr>
              <a:t>father refused, and said, “I know, my son, I know. He also will become a people, and he also will be great. However, his younger brother will be greater than he, and his offspring will become a multitude of nations</a:t>
            </a:r>
            <a:r>
              <a:rPr lang="en-GB" dirty="0" smtClean="0">
                <a:solidFill>
                  <a:srgbClr val="000000"/>
                </a:solidFill>
                <a:latin typeface="system-ui"/>
              </a:rPr>
              <a:t>.” Gen. 48: 5-19</a:t>
            </a:r>
            <a:endParaRPr lang="en-GB" b="0" i="0" dirty="0">
              <a:solidFill>
                <a:srgbClr val="000000"/>
              </a:solidFill>
              <a:effectLst/>
              <a:latin typeface="system-ui"/>
            </a:endParaRPr>
          </a:p>
        </p:txBody>
      </p:sp>
      <p:sp>
        <p:nvSpPr>
          <p:cNvPr id="4" name="Rectangle 3"/>
          <p:cNvSpPr/>
          <p:nvPr/>
        </p:nvSpPr>
        <p:spPr>
          <a:xfrm>
            <a:off x="248651" y="5544235"/>
            <a:ext cx="11494170" cy="369332"/>
          </a:xfrm>
          <a:prstGeom prst="rect">
            <a:avLst/>
          </a:prstGeom>
        </p:spPr>
        <p:txBody>
          <a:bodyPr wrap="square">
            <a:spAutoFit/>
          </a:bodyPr>
          <a:lstStyle/>
          <a:p>
            <a:r>
              <a:rPr lang="en-GB" b="1" dirty="0" smtClean="0">
                <a:solidFill>
                  <a:srgbClr val="000000"/>
                </a:solidFill>
                <a:latin typeface="system-ui"/>
              </a:rPr>
              <a:t>… Christ </a:t>
            </a:r>
            <a:r>
              <a:rPr lang="en-GB" b="1" dirty="0">
                <a:solidFill>
                  <a:srgbClr val="000000"/>
                </a:solidFill>
                <a:latin typeface="system-ui"/>
              </a:rPr>
              <a:t>also hath once suffered for sins</a:t>
            </a:r>
            <a:r>
              <a:rPr lang="en-GB" dirty="0">
                <a:solidFill>
                  <a:srgbClr val="000000"/>
                </a:solidFill>
                <a:latin typeface="system-ui"/>
              </a:rPr>
              <a:t>, the just for the unjust, </a:t>
            </a:r>
            <a:r>
              <a:rPr lang="en-GB" b="1" dirty="0">
                <a:solidFill>
                  <a:srgbClr val="000000"/>
                </a:solidFill>
                <a:latin typeface="system-ui"/>
              </a:rPr>
              <a:t>that he might bring us to </a:t>
            </a:r>
            <a:r>
              <a:rPr lang="en-GB" b="1" dirty="0" smtClean="0">
                <a:solidFill>
                  <a:srgbClr val="000000"/>
                </a:solidFill>
                <a:latin typeface="system-ui"/>
              </a:rPr>
              <a:t>God</a:t>
            </a:r>
            <a:r>
              <a:rPr lang="en-GB" dirty="0" smtClean="0">
                <a:solidFill>
                  <a:srgbClr val="000000"/>
                </a:solidFill>
                <a:latin typeface="system-ui"/>
              </a:rPr>
              <a:t>  1Pet. 3:18</a:t>
            </a:r>
            <a:endParaRPr lang="en-GB" dirty="0"/>
          </a:p>
        </p:txBody>
      </p:sp>
      <p:sp>
        <p:nvSpPr>
          <p:cNvPr id="5" name="Rectangle 4"/>
          <p:cNvSpPr/>
          <p:nvPr/>
        </p:nvSpPr>
        <p:spPr>
          <a:xfrm>
            <a:off x="248651" y="6135923"/>
            <a:ext cx="8340745" cy="369332"/>
          </a:xfrm>
          <a:prstGeom prst="rect">
            <a:avLst/>
          </a:prstGeom>
        </p:spPr>
        <p:txBody>
          <a:bodyPr wrap="none">
            <a:spAutoFit/>
          </a:bodyPr>
          <a:lstStyle/>
          <a:p>
            <a:r>
              <a:rPr lang="en-GB" dirty="0">
                <a:solidFill>
                  <a:srgbClr val="000000"/>
                </a:solidFill>
                <a:latin typeface="system-ui"/>
              </a:rPr>
              <a:t> </a:t>
            </a:r>
            <a:r>
              <a:rPr lang="en-GB" b="1" dirty="0">
                <a:solidFill>
                  <a:srgbClr val="000000"/>
                </a:solidFill>
                <a:latin typeface="system-ui"/>
              </a:rPr>
              <a:t>“Behold, here I am with the children whom God has given me</a:t>
            </a:r>
            <a:r>
              <a:rPr lang="en-GB" b="1" dirty="0" smtClean="0">
                <a:solidFill>
                  <a:srgbClr val="000000"/>
                </a:solidFill>
                <a:latin typeface="system-ui"/>
              </a:rPr>
              <a:t>.” </a:t>
            </a:r>
            <a:r>
              <a:rPr lang="en-GB" dirty="0" smtClean="0">
                <a:solidFill>
                  <a:srgbClr val="000000"/>
                </a:solidFill>
                <a:latin typeface="system-ui"/>
              </a:rPr>
              <a:t>Heb. 2: 13</a:t>
            </a:r>
            <a:endParaRPr lang="en-GB" dirty="0"/>
          </a:p>
        </p:txBody>
      </p:sp>
      <p:sp>
        <p:nvSpPr>
          <p:cNvPr id="6" name="Rectangle 5"/>
          <p:cNvSpPr/>
          <p:nvPr/>
        </p:nvSpPr>
        <p:spPr>
          <a:xfrm>
            <a:off x="208546" y="4896450"/>
            <a:ext cx="9865895" cy="646331"/>
          </a:xfrm>
          <a:prstGeom prst="rect">
            <a:avLst/>
          </a:prstGeom>
        </p:spPr>
        <p:txBody>
          <a:bodyPr wrap="square">
            <a:spAutoFit/>
          </a:bodyPr>
          <a:lstStyle/>
          <a:p>
            <a:r>
              <a:rPr lang="en-GB" b="1" baseline="30000" dirty="0">
                <a:solidFill>
                  <a:srgbClr val="000000"/>
                </a:solidFill>
                <a:latin typeface="system-ui"/>
              </a:rPr>
              <a:t> </a:t>
            </a:r>
            <a:r>
              <a:rPr lang="en-GB" b="1" dirty="0">
                <a:solidFill>
                  <a:srgbClr val="000000"/>
                </a:solidFill>
                <a:latin typeface="system-ui"/>
              </a:rPr>
              <a:t>By faith, Jacob, when he was dying, blessed each of the sons of Joseph</a:t>
            </a:r>
            <a:r>
              <a:rPr lang="en-GB" dirty="0">
                <a:solidFill>
                  <a:srgbClr val="000000"/>
                </a:solidFill>
                <a:latin typeface="system-ui"/>
              </a:rPr>
              <a:t>, and </a:t>
            </a:r>
            <a:r>
              <a:rPr lang="en-GB" dirty="0" smtClean="0">
                <a:solidFill>
                  <a:srgbClr val="000000"/>
                </a:solidFill>
                <a:latin typeface="system-ui"/>
              </a:rPr>
              <a:t>worshipped</a:t>
            </a:r>
            <a:r>
              <a:rPr lang="en-GB" dirty="0">
                <a:solidFill>
                  <a:srgbClr val="000000"/>
                </a:solidFill>
                <a:latin typeface="system-ui"/>
              </a:rPr>
              <a:t>, leaning on the top of his staff</a:t>
            </a:r>
            <a:r>
              <a:rPr lang="en-GB" dirty="0" smtClean="0">
                <a:solidFill>
                  <a:srgbClr val="000000"/>
                </a:solidFill>
                <a:latin typeface="system-ui"/>
              </a:rPr>
              <a:t>. Heb. 11: 21</a:t>
            </a:r>
            <a:endParaRPr lang="en-GB" dirty="0"/>
          </a:p>
        </p:txBody>
      </p:sp>
    </p:spTree>
    <p:extLst>
      <p:ext uri="{BB962C8B-B14F-4D97-AF65-F5344CB8AC3E}">
        <p14:creationId xmlns:p14="http://schemas.microsoft.com/office/powerpoint/2010/main" val="39621544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70484" y="545431"/>
            <a:ext cx="3459601" cy="523220"/>
          </a:xfrm>
          <a:prstGeom prst="rect">
            <a:avLst/>
          </a:prstGeom>
          <a:noFill/>
        </p:spPr>
        <p:txBody>
          <a:bodyPr wrap="none" rtlCol="0">
            <a:spAutoFit/>
          </a:bodyPr>
          <a:lstStyle/>
          <a:p>
            <a:r>
              <a:rPr lang="en-GB" sz="2800" b="1" dirty="0" smtClean="0">
                <a:latin typeface="system-ui"/>
              </a:rPr>
              <a:t>Humans in Conflict</a:t>
            </a:r>
            <a:endParaRPr lang="en-GB" sz="2800" b="1" dirty="0">
              <a:latin typeface="system-ui"/>
            </a:endParaRPr>
          </a:p>
        </p:txBody>
      </p:sp>
      <p:sp>
        <p:nvSpPr>
          <p:cNvPr id="3" name="Rectangle 2"/>
          <p:cNvSpPr/>
          <p:nvPr/>
        </p:nvSpPr>
        <p:spPr>
          <a:xfrm>
            <a:off x="320842" y="1402685"/>
            <a:ext cx="8638674" cy="1477328"/>
          </a:xfrm>
          <a:prstGeom prst="rect">
            <a:avLst/>
          </a:prstGeom>
        </p:spPr>
        <p:txBody>
          <a:bodyPr wrap="square">
            <a:spAutoFit/>
          </a:bodyPr>
          <a:lstStyle/>
          <a:p>
            <a:pPr lvl="0"/>
            <a:r>
              <a:rPr lang="en-GB" b="1" dirty="0">
                <a:solidFill>
                  <a:srgbClr val="000000"/>
                </a:solidFill>
                <a:latin typeface="system-ui"/>
              </a:rPr>
              <a:t>Where do wars and </a:t>
            </a:r>
            <a:r>
              <a:rPr lang="en-GB" b="1" dirty="0" err="1">
                <a:solidFill>
                  <a:srgbClr val="000000"/>
                </a:solidFill>
                <a:latin typeface="system-ui"/>
              </a:rPr>
              <a:t>fightings</a:t>
            </a:r>
            <a:r>
              <a:rPr lang="en-GB" b="1" dirty="0">
                <a:solidFill>
                  <a:srgbClr val="000000"/>
                </a:solidFill>
                <a:latin typeface="system-ui"/>
              </a:rPr>
              <a:t> among you come from? </a:t>
            </a:r>
            <a:r>
              <a:rPr lang="en-GB" dirty="0">
                <a:solidFill>
                  <a:srgbClr val="000000"/>
                </a:solidFill>
                <a:latin typeface="system-ui"/>
              </a:rPr>
              <a:t>Don’t they come from your pleasures that </a:t>
            </a:r>
            <a:r>
              <a:rPr lang="en-GB" b="1" dirty="0">
                <a:solidFill>
                  <a:srgbClr val="000000"/>
                </a:solidFill>
                <a:latin typeface="system-ui"/>
              </a:rPr>
              <a:t>war in your members</a:t>
            </a:r>
            <a:r>
              <a:rPr lang="en-GB" dirty="0">
                <a:solidFill>
                  <a:srgbClr val="000000"/>
                </a:solidFill>
                <a:latin typeface="system-ui"/>
              </a:rPr>
              <a:t>? </a:t>
            </a:r>
            <a:r>
              <a:rPr lang="en-GB" b="1" baseline="30000" dirty="0">
                <a:solidFill>
                  <a:srgbClr val="000000"/>
                </a:solidFill>
                <a:latin typeface="system-ui"/>
              </a:rPr>
              <a:t> </a:t>
            </a:r>
            <a:r>
              <a:rPr lang="en-GB" dirty="0">
                <a:solidFill>
                  <a:srgbClr val="000000"/>
                </a:solidFill>
                <a:latin typeface="system-ui"/>
              </a:rPr>
              <a:t>You lust, and don’t have. You murder and covet, and can’t obtain. You fight and make war. You don’t have, because you don’t ask. You ask, and don’t receive, because you ask with wrong motives, so that you may spend it on your pleasures. James 4: 1-3</a:t>
            </a:r>
            <a:endParaRPr lang="en-GB" dirty="0">
              <a:solidFill>
                <a:prstClr val="black"/>
              </a:solidFill>
            </a:endParaRPr>
          </a:p>
        </p:txBody>
      </p:sp>
      <p:sp>
        <p:nvSpPr>
          <p:cNvPr id="4" name="TextBox 3"/>
          <p:cNvSpPr txBox="1"/>
          <p:nvPr/>
        </p:nvSpPr>
        <p:spPr>
          <a:xfrm>
            <a:off x="838201" y="4954614"/>
            <a:ext cx="7343274" cy="1200329"/>
          </a:xfrm>
          <a:prstGeom prst="rect">
            <a:avLst/>
          </a:prstGeom>
          <a:noFill/>
        </p:spPr>
        <p:txBody>
          <a:bodyPr wrap="square" rtlCol="0">
            <a:spAutoFit/>
          </a:bodyPr>
          <a:lstStyle/>
          <a:p>
            <a:pPr algn="ctr"/>
            <a:r>
              <a:rPr lang="en-GB" sz="2400" b="1" dirty="0" smtClean="0"/>
              <a:t>All of this is a consequence of being a ‘cosmic orphan’</a:t>
            </a:r>
          </a:p>
          <a:p>
            <a:pPr algn="ctr"/>
            <a:endParaRPr lang="en-GB" sz="2400" b="1" dirty="0" smtClean="0"/>
          </a:p>
          <a:p>
            <a:pPr algn="ctr"/>
            <a:r>
              <a:rPr lang="en-GB" sz="2400" b="1" dirty="0" smtClean="0"/>
              <a:t>Now we have become children of God in a single family</a:t>
            </a:r>
            <a:endParaRPr lang="en-GB" sz="2400" b="1" dirty="0"/>
          </a:p>
        </p:txBody>
      </p:sp>
      <p:sp>
        <p:nvSpPr>
          <p:cNvPr id="5" name="TextBox 4"/>
          <p:cNvSpPr txBox="1"/>
          <p:nvPr/>
        </p:nvSpPr>
        <p:spPr>
          <a:xfrm>
            <a:off x="208547" y="3317149"/>
            <a:ext cx="9930924" cy="1200329"/>
          </a:xfrm>
          <a:prstGeom prst="rect">
            <a:avLst/>
          </a:prstGeom>
          <a:noFill/>
        </p:spPr>
        <p:txBody>
          <a:bodyPr wrap="none" rtlCol="0">
            <a:spAutoFit/>
          </a:bodyPr>
          <a:lstStyle/>
          <a:p>
            <a:r>
              <a:rPr lang="en-GB" b="1" dirty="0" smtClean="0">
                <a:latin typeface="system-ui"/>
              </a:rPr>
              <a:t>Man is lost and strives to construct an identity </a:t>
            </a:r>
            <a:r>
              <a:rPr lang="en-GB" dirty="0" smtClean="0">
                <a:latin typeface="system-ui"/>
              </a:rPr>
              <a:t>through acquisition, competition, status etc. </a:t>
            </a:r>
          </a:p>
          <a:p>
            <a:r>
              <a:rPr lang="en-GB" dirty="0" smtClean="0">
                <a:latin typeface="system-ui"/>
              </a:rPr>
              <a:t>Other people – individuals, sexes, families, racial groups, nations – are competitors, opponents,</a:t>
            </a:r>
          </a:p>
          <a:p>
            <a:r>
              <a:rPr lang="en-GB" dirty="0" smtClean="0">
                <a:latin typeface="system-ui"/>
              </a:rPr>
              <a:t>obstacles, significantly different, annoying, interfering … rivals who stand in our way, impede </a:t>
            </a:r>
          </a:p>
          <a:p>
            <a:r>
              <a:rPr lang="en-GB" dirty="0" smtClean="0">
                <a:latin typeface="system-ui"/>
              </a:rPr>
              <a:t>our progress, deprive us of desired position or possessions and threaten our security.</a:t>
            </a:r>
            <a:endParaRPr lang="en-GB" dirty="0">
              <a:latin typeface="system-ui"/>
            </a:endParaRPr>
          </a:p>
        </p:txBody>
      </p:sp>
    </p:spTree>
    <p:extLst>
      <p:ext uri="{BB962C8B-B14F-4D97-AF65-F5344CB8AC3E}">
        <p14:creationId xmlns:p14="http://schemas.microsoft.com/office/powerpoint/2010/main" val="13107457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07895" y="280737"/>
            <a:ext cx="2541080" cy="523220"/>
          </a:xfrm>
          <a:prstGeom prst="rect">
            <a:avLst/>
          </a:prstGeom>
          <a:noFill/>
        </p:spPr>
        <p:txBody>
          <a:bodyPr wrap="none" rtlCol="0">
            <a:spAutoFit/>
          </a:bodyPr>
          <a:lstStyle/>
          <a:p>
            <a:r>
              <a:rPr lang="en-GB" sz="2800" b="1" dirty="0" smtClean="0">
                <a:latin typeface="system-ui"/>
              </a:rPr>
              <a:t>One New Man</a:t>
            </a:r>
            <a:endParaRPr lang="en-GB" sz="2800" b="1" dirty="0">
              <a:latin typeface="system-ui"/>
            </a:endParaRPr>
          </a:p>
        </p:txBody>
      </p:sp>
      <p:sp>
        <p:nvSpPr>
          <p:cNvPr id="3" name="Rectangle 2"/>
          <p:cNvSpPr/>
          <p:nvPr/>
        </p:nvSpPr>
        <p:spPr>
          <a:xfrm>
            <a:off x="280737" y="1027252"/>
            <a:ext cx="9416716" cy="4801314"/>
          </a:xfrm>
          <a:prstGeom prst="rect">
            <a:avLst/>
          </a:prstGeom>
        </p:spPr>
        <p:txBody>
          <a:bodyPr wrap="square">
            <a:spAutoFit/>
          </a:bodyPr>
          <a:lstStyle/>
          <a:p>
            <a:r>
              <a:rPr lang="en-GB" dirty="0">
                <a:solidFill>
                  <a:srgbClr val="000000"/>
                </a:solidFill>
                <a:latin typeface="system-ui"/>
              </a:rPr>
              <a:t>Therefore remember that once you, the Gentiles </a:t>
            </a:r>
            <a:r>
              <a:rPr lang="en-GB" dirty="0" smtClean="0">
                <a:solidFill>
                  <a:srgbClr val="000000"/>
                </a:solidFill>
                <a:latin typeface="system-ui"/>
              </a:rPr>
              <a:t>in the flesh, who are called “uncircumcision” by that which is called “circumcision” (in the flesh, made by hands), </a:t>
            </a:r>
          </a:p>
          <a:p>
            <a:r>
              <a:rPr lang="en-GB" dirty="0" smtClean="0">
                <a:solidFill>
                  <a:srgbClr val="000000"/>
                </a:solidFill>
                <a:latin typeface="system-ui"/>
              </a:rPr>
              <a:t>that you </a:t>
            </a:r>
            <a:r>
              <a:rPr lang="en-GB" dirty="0">
                <a:solidFill>
                  <a:srgbClr val="000000"/>
                </a:solidFill>
                <a:latin typeface="system-ui"/>
              </a:rPr>
              <a:t>were at that time separate from Christ, alienated from the commonwealth of </a:t>
            </a:r>
            <a:endParaRPr lang="en-GB" dirty="0" smtClean="0">
              <a:solidFill>
                <a:srgbClr val="000000"/>
              </a:solidFill>
              <a:latin typeface="system-ui"/>
            </a:endParaRPr>
          </a:p>
          <a:p>
            <a:r>
              <a:rPr lang="en-GB" dirty="0" smtClean="0">
                <a:solidFill>
                  <a:srgbClr val="000000"/>
                </a:solidFill>
                <a:latin typeface="system-ui"/>
              </a:rPr>
              <a:t>Israel</a:t>
            </a:r>
            <a:r>
              <a:rPr lang="en-GB" dirty="0">
                <a:solidFill>
                  <a:srgbClr val="000000"/>
                </a:solidFill>
                <a:latin typeface="system-ui"/>
              </a:rPr>
              <a:t>, and strangers from the covenants of the promise, having no hope and without </a:t>
            </a:r>
            <a:endParaRPr lang="en-GB" dirty="0" smtClean="0">
              <a:solidFill>
                <a:srgbClr val="000000"/>
              </a:solidFill>
              <a:latin typeface="system-ui"/>
            </a:endParaRPr>
          </a:p>
          <a:p>
            <a:r>
              <a:rPr lang="en-GB" dirty="0" smtClean="0">
                <a:solidFill>
                  <a:srgbClr val="000000"/>
                </a:solidFill>
                <a:latin typeface="system-ui"/>
              </a:rPr>
              <a:t>God </a:t>
            </a:r>
            <a:r>
              <a:rPr lang="en-GB" dirty="0">
                <a:solidFill>
                  <a:srgbClr val="000000"/>
                </a:solidFill>
                <a:latin typeface="system-ui"/>
              </a:rPr>
              <a:t>in the world. </a:t>
            </a:r>
            <a:r>
              <a:rPr lang="en-GB" dirty="0" smtClean="0">
                <a:solidFill>
                  <a:srgbClr val="000000"/>
                </a:solidFill>
                <a:latin typeface="system-ui"/>
              </a:rPr>
              <a:t>But </a:t>
            </a:r>
            <a:r>
              <a:rPr lang="en-GB" b="1" dirty="0">
                <a:solidFill>
                  <a:srgbClr val="000000"/>
                </a:solidFill>
                <a:latin typeface="system-ui"/>
              </a:rPr>
              <a:t>now in </a:t>
            </a:r>
            <a:r>
              <a:rPr lang="en-GB" b="1" u="sng" dirty="0">
                <a:solidFill>
                  <a:srgbClr val="000000"/>
                </a:solidFill>
                <a:latin typeface="system-ui"/>
              </a:rPr>
              <a:t>Christ Jesus </a:t>
            </a:r>
            <a:r>
              <a:rPr lang="en-GB" b="1" dirty="0">
                <a:solidFill>
                  <a:srgbClr val="000000"/>
                </a:solidFill>
                <a:latin typeface="system-ui"/>
              </a:rPr>
              <a:t>you who once were far off are made near </a:t>
            </a:r>
            <a:endParaRPr lang="en-GB" b="1" dirty="0" smtClean="0">
              <a:solidFill>
                <a:srgbClr val="000000"/>
              </a:solidFill>
              <a:latin typeface="system-ui"/>
            </a:endParaRPr>
          </a:p>
          <a:p>
            <a:r>
              <a:rPr lang="en-GB" b="1" dirty="0" smtClean="0">
                <a:solidFill>
                  <a:srgbClr val="000000"/>
                </a:solidFill>
                <a:latin typeface="system-ui"/>
              </a:rPr>
              <a:t>in </a:t>
            </a:r>
            <a:r>
              <a:rPr lang="en-GB" b="1" dirty="0">
                <a:solidFill>
                  <a:srgbClr val="000000"/>
                </a:solidFill>
                <a:latin typeface="system-ui"/>
              </a:rPr>
              <a:t>the blood of Christ. </a:t>
            </a:r>
            <a:r>
              <a:rPr lang="en-GB" b="1" dirty="0" smtClean="0">
                <a:solidFill>
                  <a:srgbClr val="000000"/>
                </a:solidFill>
                <a:latin typeface="system-ui"/>
              </a:rPr>
              <a:t>For </a:t>
            </a:r>
            <a:r>
              <a:rPr lang="en-GB" b="1" u="sng" dirty="0">
                <a:solidFill>
                  <a:srgbClr val="000000"/>
                </a:solidFill>
                <a:latin typeface="system-ui"/>
              </a:rPr>
              <a:t>he is our peace</a:t>
            </a:r>
            <a:r>
              <a:rPr lang="en-GB" b="1" dirty="0">
                <a:solidFill>
                  <a:srgbClr val="000000"/>
                </a:solidFill>
                <a:latin typeface="system-ui"/>
              </a:rPr>
              <a:t>, who made both one, and broke down </a:t>
            </a:r>
            <a:endParaRPr lang="en-GB" b="1" dirty="0" smtClean="0">
              <a:solidFill>
                <a:srgbClr val="000000"/>
              </a:solidFill>
              <a:latin typeface="system-ui"/>
            </a:endParaRPr>
          </a:p>
          <a:p>
            <a:r>
              <a:rPr lang="en-GB" b="1" dirty="0" smtClean="0">
                <a:solidFill>
                  <a:srgbClr val="000000"/>
                </a:solidFill>
                <a:latin typeface="system-ui"/>
              </a:rPr>
              <a:t>the </a:t>
            </a:r>
            <a:r>
              <a:rPr lang="en-GB" b="1" dirty="0">
                <a:solidFill>
                  <a:srgbClr val="000000"/>
                </a:solidFill>
                <a:latin typeface="system-ui"/>
              </a:rPr>
              <a:t>middle wall of separation, </a:t>
            </a:r>
            <a:r>
              <a:rPr lang="en-GB" b="1" dirty="0" smtClean="0">
                <a:solidFill>
                  <a:srgbClr val="000000"/>
                </a:solidFill>
                <a:latin typeface="system-ui"/>
              </a:rPr>
              <a:t>having </a:t>
            </a:r>
            <a:r>
              <a:rPr lang="en-GB" b="1" dirty="0">
                <a:solidFill>
                  <a:srgbClr val="000000"/>
                </a:solidFill>
                <a:latin typeface="system-ui"/>
              </a:rPr>
              <a:t>abolished in his flesh the hostility</a:t>
            </a:r>
            <a:r>
              <a:rPr lang="en-GB" dirty="0">
                <a:solidFill>
                  <a:srgbClr val="000000"/>
                </a:solidFill>
                <a:latin typeface="system-ui"/>
              </a:rPr>
              <a:t>, the law of commandments contained in ordinances, </a:t>
            </a:r>
            <a:r>
              <a:rPr lang="en-GB" b="1" dirty="0">
                <a:solidFill>
                  <a:srgbClr val="000000"/>
                </a:solidFill>
                <a:latin typeface="system-ui"/>
              </a:rPr>
              <a:t>that he might create in himself </a:t>
            </a:r>
            <a:r>
              <a:rPr lang="en-GB" b="1" u="sng" dirty="0">
                <a:solidFill>
                  <a:srgbClr val="000000"/>
                </a:solidFill>
                <a:latin typeface="system-ui"/>
              </a:rPr>
              <a:t>one new man </a:t>
            </a:r>
            <a:r>
              <a:rPr lang="en-GB" b="1" dirty="0">
                <a:solidFill>
                  <a:srgbClr val="000000"/>
                </a:solidFill>
                <a:latin typeface="system-ui"/>
              </a:rPr>
              <a:t>of the two, making peace, </a:t>
            </a:r>
            <a:r>
              <a:rPr lang="en-GB" b="1" dirty="0" smtClean="0">
                <a:solidFill>
                  <a:srgbClr val="000000"/>
                </a:solidFill>
                <a:latin typeface="system-ui"/>
              </a:rPr>
              <a:t>and </a:t>
            </a:r>
            <a:r>
              <a:rPr lang="en-GB" b="1" dirty="0">
                <a:solidFill>
                  <a:srgbClr val="000000"/>
                </a:solidFill>
                <a:latin typeface="system-ui"/>
              </a:rPr>
              <a:t>might </a:t>
            </a:r>
            <a:r>
              <a:rPr lang="en-GB" b="1" u="sng" dirty="0">
                <a:solidFill>
                  <a:srgbClr val="000000"/>
                </a:solidFill>
                <a:latin typeface="system-ui"/>
              </a:rPr>
              <a:t>reconcile them both in one body </a:t>
            </a:r>
            <a:r>
              <a:rPr lang="en-GB" b="1" dirty="0">
                <a:solidFill>
                  <a:srgbClr val="000000"/>
                </a:solidFill>
                <a:latin typeface="system-ui"/>
              </a:rPr>
              <a:t>to God through the cross, having killed the hostility through it.</a:t>
            </a:r>
            <a:r>
              <a:rPr lang="en-GB" dirty="0">
                <a:solidFill>
                  <a:srgbClr val="000000"/>
                </a:solidFill>
                <a:latin typeface="system-ui"/>
              </a:rPr>
              <a:t> </a:t>
            </a:r>
            <a:r>
              <a:rPr lang="en-GB" dirty="0" smtClean="0">
                <a:solidFill>
                  <a:srgbClr val="000000"/>
                </a:solidFill>
                <a:latin typeface="system-ui"/>
              </a:rPr>
              <a:t>He </a:t>
            </a:r>
            <a:r>
              <a:rPr lang="en-GB" dirty="0">
                <a:solidFill>
                  <a:srgbClr val="000000"/>
                </a:solidFill>
                <a:latin typeface="system-ui"/>
              </a:rPr>
              <a:t>came and preached peace to you who were far off and to those who were near. </a:t>
            </a:r>
            <a:r>
              <a:rPr lang="en-GB" dirty="0" smtClean="0">
                <a:solidFill>
                  <a:srgbClr val="000000"/>
                </a:solidFill>
                <a:latin typeface="system-ui"/>
              </a:rPr>
              <a:t>For </a:t>
            </a:r>
            <a:r>
              <a:rPr lang="en-GB" b="1" u="sng" dirty="0">
                <a:solidFill>
                  <a:srgbClr val="000000"/>
                </a:solidFill>
                <a:latin typeface="system-ui"/>
              </a:rPr>
              <a:t>through him we both have our access in one Spirit to the Father</a:t>
            </a:r>
            <a:r>
              <a:rPr lang="en-GB" b="1" dirty="0">
                <a:solidFill>
                  <a:srgbClr val="000000"/>
                </a:solidFill>
                <a:latin typeface="system-ui"/>
              </a:rPr>
              <a:t>.</a:t>
            </a:r>
            <a:r>
              <a:rPr lang="en-GB" dirty="0">
                <a:solidFill>
                  <a:srgbClr val="000000"/>
                </a:solidFill>
                <a:latin typeface="system-ui"/>
              </a:rPr>
              <a:t> </a:t>
            </a:r>
            <a:r>
              <a:rPr lang="en-GB" dirty="0" smtClean="0">
                <a:solidFill>
                  <a:srgbClr val="000000"/>
                </a:solidFill>
                <a:latin typeface="system-ui"/>
              </a:rPr>
              <a:t>So </a:t>
            </a:r>
            <a:r>
              <a:rPr lang="en-GB" dirty="0">
                <a:solidFill>
                  <a:srgbClr val="000000"/>
                </a:solidFill>
                <a:latin typeface="system-ui"/>
              </a:rPr>
              <a:t>then you are no longer strangers and foreigners, but you are </a:t>
            </a:r>
            <a:r>
              <a:rPr lang="en-GB" b="1" u="sng" dirty="0">
                <a:solidFill>
                  <a:srgbClr val="000000"/>
                </a:solidFill>
                <a:latin typeface="system-ui"/>
              </a:rPr>
              <a:t>fellow citizens </a:t>
            </a:r>
            <a:r>
              <a:rPr lang="en-GB" b="1" dirty="0">
                <a:solidFill>
                  <a:srgbClr val="000000"/>
                </a:solidFill>
                <a:latin typeface="system-ui"/>
              </a:rPr>
              <a:t>with the saints and of the household of God</a:t>
            </a:r>
            <a:r>
              <a:rPr lang="en-GB" dirty="0">
                <a:solidFill>
                  <a:srgbClr val="000000"/>
                </a:solidFill>
                <a:latin typeface="system-ui"/>
              </a:rPr>
              <a:t>, </a:t>
            </a:r>
            <a:r>
              <a:rPr lang="en-GB" dirty="0" smtClean="0">
                <a:solidFill>
                  <a:srgbClr val="000000"/>
                </a:solidFill>
                <a:latin typeface="system-ui"/>
              </a:rPr>
              <a:t>being </a:t>
            </a:r>
            <a:r>
              <a:rPr lang="en-GB" dirty="0">
                <a:solidFill>
                  <a:srgbClr val="000000"/>
                </a:solidFill>
                <a:latin typeface="system-ui"/>
              </a:rPr>
              <a:t>built on the foundation of the apostles and prophets, Christ Jesus himself being the chief cornerstone; </a:t>
            </a:r>
            <a:r>
              <a:rPr lang="en-GB" dirty="0" smtClean="0">
                <a:solidFill>
                  <a:srgbClr val="000000"/>
                </a:solidFill>
                <a:latin typeface="system-ui"/>
              </a:rPr>
              <a:t>in </a:t>
            </a:r>
            <a:r>
              <a:rPr lang="en-GB" dirty="0">
                <a:solidFill>
                  <a:srgbClr val="000000"/>
                </a:solidFill>
                <a:latin typeface="system-ui"/>
              </a:rPr>
              <a:t>whom the whole building, fitted together, grows into </a:t>
            </a:r>
            <a:r>
              <a:rPr lang="en-GB" b="1" dirty="0">
                <a:solidFill>
                  <a:srgbClr val="000000"/>
                </a:solidFill>
                <a:latin typeface="system-ui"/>
              </a:rPr>
              <a:t>a holy temple in the Lord; </a:t>
            </a:r>
            <a:r>
              <a:rPr lang="en-GB" b="1" dirty="0" smtClean="0">
                <a:solidFill>
                  <a:srgbClr val="000000"/>
                </a:solidFill>
                <a:latin typeface="system-ui"/>
              </a:rPr>
              <a:t>in </a:t>
            </a:r>
            <a:r>
              <a:rPr lang="en-GB" b="1" dirty="0">
                <a:solidFill>
                  <a:srgbClr val="000000"/>
                </a:solidFill>
                <a:latin typeface="system-ui"/>
              </a:rPr>
              <a:t>whom you also are </a:t>
            </a:r>
            <a:r>
              <a:rPr lang="en-GB" b="1" u="sng" dirty="0">
                <a:solidFill>
                  <a:srgbClr val="000000"/>
                </a:solidFill>
                <a:latin typeface="system-ui"/>
              </a:rPr>
              <a:t>built together </a:t>
            </a:r>
            <a:r>
              <a:rPr lang="en-GB" b="1" dirty="0">
                <a:solidFill>
                  <a:srgbClr val="000000"/>
                </a:solidFill>
                <a:latin typeface="system-ui"/>
              </a:rPr>
              <a:t>for a habitation of God in the Spirit</a:t>
            </a:r>
            <a:r>
              <a:rPr lang="en-GB" dirty="0" smtClean="0">
                <a:solidFill>
                  <a:srgbClr val="000000"/>
                </a:solidFill>
                <a:latin typeface="system-ui"/>
              </a:rPr>
              <a:t>. Eph. 2: 1-22</a:t>
            </a:r>
            <a:endParaRPr lang="en-GB" dirty="0"/>
          </a:p>
        </p:txBody>
      </p:sp>
    </p:spTree>
    <p:extLst>
      <p:ext uri="{BB962C8B-B14F-4D97-AF65-F5344CB8AC3E}">
        <p14:creationId xmlns:p14="http://schemas.microsoft.com/office/powerpoint/2010/main" val="31681535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4547" y="601579"/>
            <a:ext cx="3098925" cy="523220"/>
          </a:xfrm>
          <a:prstGeom prst="rect">
            <a:avLst/>
          </a:prstGeom>
          <a:noFill/>
        </p:spPr>
        <p:txBody>
          <a:bodyPr wrap="none" rtlCol="0">
            <a:spAutoFit/>
          </a:bodyPr>
          <a:lstStyle/>
          <a:p>
            <a:r>
              <a:rPr lang="en-GB" sz="2800" b="1" dirty="0" smtClean="0">
                <a:latin typeface="system-ui"/>
              </a:rPr>
              <a:t>Only One Person</a:t>
            </a:r>
            <a:endParaRPr lang="en-GB" sz="2800" b="1" dirty="0">
              <a:latin typeface="system-ui"/>
            </a:endParaRPr>
          </a:p>
        </p:txBody>
      </p:sp>
      <p:sp>
        <p:nvSpPr>
          <p:cNvPr id="3" name="Rectangle 2"/>
          <p:cNvSpPr/>
          <p:nvPr/>
        </p:nvSpPr>
        <p:spPr>
          <a:xfrm>
            <a:off x="274115" y="1994647"/>
            <a:ext cx="8549044" cy="2031325"/>
          </a:xfrm>
          <a:prstGeom prst="rect">
            <a:avLst/>
          </a:prstGeom>
        </p:spPr>
        <p:txBody>
          <a:bodyPr wrap="square">
            <a:spAutoFit/>
          </a:bodyPr>
          <a:lstStyle/>
          <a:p>
            <a:r>
              <a:rPr lang="en-GB" b="1" dirty="0" smtClean="0">
                <a:solidFill>
                  <a:srgbClr val="000000"/>
                </a:solidFill>
                <a:latin typeface="system-ui"/>
              </a:rPr>
              <a:t>Now </a:t>
            </a:r>
            <a:r>
              <a:rPr lang="en-GB" b="1" dirty="0">
                <a:solidFill>
                  <a:srgbClr val="000000"/>
                </a:solidFill>
                <a:latin typeface="system-ui"/>
              </a:rPr>
              <a:t>the promises were spoken to Abraham and to his </a:t>
            </a:r>
            <a:r>
              <a:rPr lang="en-GB" b="1" dirty="0" smtClean="0">
                <a:solidFill>
                  <a:srgbClr val="000000"/>
                </a:solidFill>
                <a:latin typeface="system-ui"/>
              </a:rPr>
              <a:t>offspring</a:t>
            </a:r>
            <a:r>
              <a:rPr lang="en-GB" dirty="0" smtClean="0">
                <a:solidFill>
                  <a:srgbClr val="000000"/>
                </a:solidFill>
                <a:latin typeface="system-ui"/>
              </a:rPr>
              <a:t>.</a:t>
            </a:r>
            <a:r>
              <a:rPr lang="en-GB" dirty="0">
                <a:solidFill>
                  <a:srgbClr val="000000"/>
                </a:solidFill>
                <a:latin typeface="system-ui"/>
              </a:rPr>
              <a:t> </a:t>
            </a:r>
            <a:r>
              <a:rPr lang="en-GB" dirty="0" smtClean="0">
                <a:solidFill>
                  <a:srgbClr val="000000"/>
                </a:solidFill>
                <a:latin typeface="system-ui"/>
              </a:rPr>
              <a:t>He doesn’t </a:t>
            </a:r>
            <a:r>
              <a:rPr lang="en-GB" dirty="0">
                <a:solidFill>
                  <a:srgbClr val="000000"/>
                </a:solidFill>
                <a:latin typeface="system-ui"/>
              </a:rPr>
              <a:t>say, “To </a:t>
            </a:r>
            <a:r>
              <a:rPr lang="en-GB" dirty="0" smtClean="0">
                <a:solidFill>
                  <a:srgbClr val="000000"/>
                </a:solidFill>
                <a:latin typeface="system-ui"/>
              </a:rPr>
              <a:t>descendants”, </a:t>
            </a:r>
            <a:r>
              <a:rPr lang="en-GB" dirty="0">
                <a:solidFill>
                  <a:srgbClr val="000000"/>
                </a:solidFill>
                <a:latin typeface="system-ui"/>
              </a:rPr>
              <a:t>as of many, but </a:t>
            </a:r>
            <a:r>
              <a:rPr lang="en-GB" b="1" dirty="0">
                <a:solidFill>
                  <a:srgbClr val="000000"/>
                </a:solidFill>
                <a:latin typeface="system-ui"/>
              </a:rPr>
              <a:t>as of one, </a:t>
            </a:r>
            <a:r>
              <a:rPr lang="en-GB" dirty="0">
                <a:solidFill>
                  <a:srgbClr val="000000"/>
                </a:solidFill>
                <a:latin typeface="system-ui"/>
              </a:rPr>
              <a:t>“To your offspring</a:t>
            </a:r>
            <a:r>
              <a:rPr lang="en-GB" dirty="0" smtClean="0">
                <a:solidFill>
                  <a:srgbClr val="000000"/>
                </a:solidFill>
                <a:latin typeface="system-ui"/>
              </a:rPr>
              <a:t>”,</a:t>
            </a:r>
            <a:r>
              <a:rPr lang="en-GB" b="1" dirty="0">
                <a:solidFill>
                  <a:srgbClr val="000000"/>
                </a:solidFill>
                <a:latin typeface="system-ui"/>
              </a:rPr>
              <a:t> which is </a:t>
            </a:r>
            <a:r>
              <a:rPr lang="en-GB" b="1" dirty="0" smtClean="0">
                <a:solidFill>
                  <a:srgbClr val="000000"/>
                </a:solidFill>
                <a:latin typeface="system-ui"/>
              </a:rPr>
              <a:t>Christ</a:t>
            </a:r>
            <a:r>
              <a:rPr lang="en-GB" dirty="0" smtClean="0">
                <a:solidFill>
                  <a:srgbClr val="000000"/>
                </a:solidFill>
                <a:latin typeface="system-ui"/>
              </a:rPr>
              <a:t> … </a:t>
            </a:r>
            <a:r>
              <a:rPr lang="en-GB" b="1" baseline="30000" dirty="0">
                <a:solidFill>
                  <a:srgbClr val="000000"/>
                </a:solidFill>
                <a:latin typeface="system-ui"/>
              </a:rPr>
              <a:t> </a:t>
            </a:r>
            <a:r>
              <a:rPr lang="en-GB" dirty="0">
                <a:solidFill>
                  <a:srgbClr val="000000"/>
                </a:solidFill>
                <a:latin typeface="system-ui"/>
              </a:rPr>
              <a:t>For </a:t>
            </a:r>
            <a:r>
              <a:rPr lang="en-GB" b="1" dirty="0">
                <a:solidFill>
                  <a:srgbClr val="000000"/>
                </a:solidFill>
                <a:latin typeface="system-ui"/>
              </a:rPr>
              <a:t>you are all children of God</a:t>
            </a:r>
            <a:r>
              <a:rPr lang="en-GB" dirty="0">
                <a:solidFill>
                  <a:srgbClr val="000000"/>
                </a:solidFill>
                <a:latin typeface="system-ui"/>
              </a:rPr>
              <a:t>, through faith in Christ Jesus. </a:t>
            </a:r>
            <a:r>
              <a:rPr lang="en-GB" dirty="0" smtClean="0">
                <a:solidFill>
                  <a:srgbClr val="000000"/>
                </a:solidFill>
                <a:latin typeface="system-ui"/>
              </a:rPr>
              <a:t>For </a:t>
            </a:r>
            <a:r>
              <a:rPr lang="en-GB" dirty="0">
                <a:solidFill>
                  <a:srgbClr val="000000"/>
                </a:solidFill>
                <a:latin typeface="system-ui"/>
              </a:rPr>
              <a:t>as many of you as were baptized into Christ </a:t>
            </a:r>
            <a:r>
              <a:rPr lang="en-GB" b="1" dirty="0">
                <a:solidFill>
                  <a:srgbClr val="000000"/>
                </a:solidFill>
                <a:latin typeface="system-ui"/>
              </a:rPr>
              <a:t>have put on Christ</a:t>
            </a:r>
            <a:r>
              <a:rPr lang="en-GB" dirty="0">
                <a:solidFill>
                  <a:srgbClr val="000000"/>
                </a:solidFill>
                <a:latin typeface="system-ui"/>
              </a:rPr>
              <a:t>. </a:t>
            </a:r>
            <a:r>
              <a:rPr lang="en-GB" dirty="0" smtClean="0">
                <a:solidFill>
                  <a:srgbClr val="000000"/>
                </a:solidFill>
                <a:latin typeface="system-ui"/>
              </a:rPr>
              <a:t>There </a:t>
            </a:r>
            <a:r>
              <a:rPr lang="en-GB" dirty="0">
                <a:solidFill>
                  <a:srgbClr val="000000"/>
                </a:solidFill>
                <a:latin typeface="system-ui"/>
              </a:rPr>
              <a:t>is neither Jew nor Greek, there is neither slave nor free man, there is neither male nor female; for you are all one in Christ Jesus. </a:t>
            </a:r>
            <a:r>
              <a:rPr lang="en-GB" b="1" dirty="0" smtClean="0">
                <a:solidFill>
                  <a:srgbClr val="000000"/>
                </a:solidFill>
                <a:latin typeface="system-ui"/>
              </a:rPr>
              <a:t>If </a:t>
            </a:r>
            <a:r>
              <a:rPr lang="en-GB" b="1" dirty="0">
                <a:solidFill>
                  <a:srgbClr val="000000"/>
                </a:solidFill>
                <a:latin typeface="system-ui"/>
              </a:rPr>
              <a:t>you are Christ’s, then you are Abraham’s offspring and heirs according to promise</a:t>
            </a:r>
            <a:r>
              <a:rPr lang="en-GB" dirty="0" smtClean="0">
                <a:solidFill>
                  <a:srgbClr val="000000"/>
                </a:solidFill>
                <a:latin typeface="system-ui"/>
              </a:rPr>
              <a:t>. Gal. 2: 16, 27-29</a:t>
            </a:r>
            <a:endParaRPr lang="en-GB" dirty="0"/>
          </a:p>
        </p:txBody>
      </p:sp>
      <p:sp>
        <p:nvSpPr>
          <p:cNvPr id="4" name="TextBox 3"/>
          <p:cNvSpPr txBox="1"/>
          <p:nvPr/>
        </p:nvSpPr>
        <p:spPr>
          <a:xfrm>
            <a:off x="274115" y="4262627"/>
            <a:ext cx="7970452" cy="400110"/>
          </a:xfrm>
          <a:prstGeom prst="rect">
            <a:avLst/>
          </a:prstGeom>
          <a:noFill/>
        </p:spPr>
        <p:txBody>
          <a:bodyPr wrap="none" rtlCol="0">
            <a:spAutoFit/>
          </a:bodyPr>
          <a:lstStyle/>
          <a:p>
            <a:r>
              <a:rPr lang="en-GB" sz="2000" b="1" dirty="0" smtClean="0">
                <a:latin typeface="system-ui"/>
              </a:rPr>
              <a:t>There is no true and permanent reconciliation outside </a:t>
            </a:r>
            <a:r>
              <a:rPr lang="en-GB" sz="2000" b="1" dirty="0">
                <a:latin typeface="system-ui"/>
              </a:rPr>
              <a:t>of Christ </a:t>
            </a:r>
          </a:p>
        </p:txBody>
      </p:sp>
    </p:spTree>
    <p:extLst>
      <p:ext uri="{BB962C8B-B14F-4D97-AF65-F5344CB8AC3E}">
        <p14:creationId xmlns:p14="http://schemas.microsoft.com/office/powerpoint/2010/main" val="3135645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43127" y="544506"/>
            <a:ext cx="2687723" cy="523220"/>
          </a:xfrm>
          <a:prstGeom prst="rect">
            <a:avLst/>
          </a:prstGeom>
        </p:spPr>
        <p:txBody>
          <a:bodyPr wrap="none">
            <a:spAutoFit/>
          </a:bodyPr>
          <a:lstStyle/>
          <a:p>
            <a:pPr lvl="0"/>
            <a:r>
              <a:rPr lang="en-GB" sz="2800" b="1" dirty="0">
                <a:solidFill>
                  <a:prstClr val="black"/>
                </a:solidFill>
              </a:rPr>
              <a:t>Breaking Shalom</a:t>
            </a:r>
          </a:p>
        </p:txBody>
      </p:sp>
      <p:sp>
        <p:nvSpPr>
          <p:cNvPr id="4" name="TextBox 3"/>
          <p:cNvSpPr txBox="1"/>
          <p:nvPr/>
        </p:nvSpPr>
        <p:spPr>
          <a:xfrm>
            <a:off x="3216443" y="1299411"/>
            <a:ext cx="2178802" cy="400110"/>
          </a:xfrm>
          <a:prstGeom prst="rect">
            <a:avLst/>
          </a:prstGeom>
          <a:noFill/>
        </p:spPr>
        <p:txBody>
          <a:bodyPr wrap="none" rtlCol="0">
            <a:spAutoFit/>
          </a:bodyPr>
          <a:lstStyle/>
          <a:p>
            <a:r>
              <a:rPr lang="en-GB" sz="2000" b="1" dirty="0" smtClean="0">
                <a:latin typeface="system-ui"/>
              </a:rPr>
              <a:t>Man and woman</a:t>
            </a:r>
            <a:endParaRPr lang="en-GB" sz="2000" b="1" dirty="0">
              <a:latin typeface="system-ui"/>
            </a:endParaRPr>
          </a:p>
        </p:txBody>
      </p:sp>
      <p:sp>
        <p:nvSpPr>
          <p:cNvPr id="5" name="Rectangle 4"/>
          <p:cNvSpPr/>
          <p:nvPr/>
        </p:nvSpPr>
        <p:spPr>
          <a:xfrm>
            <a:off x="144379" y="2071119"/>
            <a:ext cx="9585157" cy="369332"/>
          </a:xfrm>
          <a:prstGeom prst="rect">
            <a:avLst/>
          </a:prstGeom>
        </p:spPr>
        <p:txBody>
          <a:bodyPr wrap="square">
            <a:spAutoFit/>
          </a:bodyPr>
          <a:lstStyle/>
          <a:p>
            <a:r>
              <a:rPr lang="en-GB" b="1" dirty="0">
                <a:solidFill>
                  <a:srgbClr val="000000"/>
                </a:solidFill>
                <a:latin typeface="system-ui"/>
              </a:rPr>
              <a:t>The man said, “The woman </a:t>
            </a:r>
            <a:r>
              <a:rPr lang="en-GB" b="1" dirty="0" smtClean="0">
                <a:solidFill>
                  <a:srgbClr val="000000"/>
                </a:solidFill>
                <a:latin typeface="system-ui"/>
              </a:rPr>
              <a:t>… </a:t>
            </a:r>
            <a:r>
              <a:rPr lang="en-GB" b="1" dirty="0">
                <a:solidFill>
                  <a:srgbClr val="000000"/>
                </a:solidFill>
                <a:latin typeface="system-ui"/>
              </a:rPr>
              <a:t>she gave me </a:t>
            </a:r>
            <a:r>
              <a:rPr lang="en-GB" dirty="0">
                <a:solidFill>
                  <a:srgbClr val="000000"/>
                </a:solidFill>
                <a:latin typeface="system-ui"/>
              </a:rPr>
              <a:t>fruit from the tree</a:t>
            </a:r>
            <a:r>
              <a:rPr lang="en-GB" b="1" dirty="0">
                <a:solidFill>
                  <a:srgbClr val="000000"/>
                </a:solidFill>
                <a:latin typeface="system-ui"/>
              </a:rPr>
              <a:t>, </a:t>
            </a:r>
            <a:r>
              <a:rPr lang="en-GB" dirty="0">
                <a:solidFill>
                  <a:srgbClr val="000000"/>
                </a:solidFill>
                <a:latin typeface="system-ui"/>
              </a:rPr>
              <a:t>and I ate it</a:t>
            </a:r>
            <a:r>
              <a:rPr lang="en-GB" dirty="0" smtClean="0">
                <a:solidFill>
                  <a:srgbClr val="000000"/>
                </a:solidFill>
                <a:latin typeface="system-ui"/>
              </a:rPr>
              <a:t>.” Gen. 3: 8 </a:t>
            </a:r>
            <a:endParaRPr lang="en-GB" dirty="0"/>
          </a:p>
        </p:txBody>
      </p:sp>
      <p:sp>
        <p:nvSpPr>
          <p:cNvPr id="6" name="Rectangle 5"/>
          <p:cNvSpPr/>
          <p:nvPr/>
        </p:nvSpPr>
        <p:spPr>
          <a:xfrm>
            <a:off x="272716" y="2690336"/>
            <a:ext cx="9617242" cy="646331"/>
          </a:xfrm>
          <a:prstGeom prst="rect">
            <a:avLst/>
          </a:prstGeom>
        </p:spPr>
        <p:txBody>
          <a:bodyPr wrap="square">
            <a:spAutoFit/>
          </a:bodyPr>
          <a:lstStyle/>
          <a:p>
            <a:r>
              <a:rPr lang="en-GB" dirty="0">
                <a:solidFill>
                  <a:srgbClr val="000000"/>
                </a:solidFill>
                <a:latin typeface="system-ui"/>
              </a:rPr>
              <a:t>To the woman he [God] said, </a:t>
            </a:r>
            <a:r>
              <a:rPr lang="en-GB" b="1" dirty="0" smtClean="0">
                <a:solidFill>
                  <a:srgbClr val="000000"/>
                </a:solidFill>
                <a:latin typeface="system-ui"/>
              </a:rPr>
              <a:t>“Your </a:t>
            </a:r>
            <a:r>
              <a:rPr lang="en-GB" b="1" dirty="0">
                <a:solidFill>
                  <a:srgbClr val="000000"/>
                </a:solidFill>
                <a:latin typeface="system-ui"/>
              </a:rPr>
              <a:t>desire will be for your </a:t>
            </a:r>
            <a:r>
              <a:rPr lang="en-GB" b="1" dirty="0" smtClean="0">
                <a:solidFill>
                  <a:srgbClr val="000000"/>
                </a:solidFill>
                <a:latin typeface="system-ui"/>
              </a:rPr>
              <a:t>husband, and </a:t>
            </a:r>
            <a:r>
              <a:rPr lang="en-GB" b="1" dirty="0">
                <a:solidFill>
                  <a:srgbClr val="000000"/>
                </a:solidFill>
                <a:latin typeface="system-ui"/>
              </a:rPr>
              <a:t>he will rule over you</a:t>
            </a:r>
            <a:r>
              <a:rPr lang="en-GB" b="1" dirty="0" smtClean="0">
                <a:solidFill>
                  <a:srgbClr val="000000"/>
                </a:solidFill>
                <a:latin typeface="system-ui"/>
              </a:rPr>
              <a:t>.” </a:t>
            </a:r>
            <a:r>
              <a:rPr lang="en-GB" b="0" i="0" dirty="0" smtClean="0">
                <a:solidFill>
                  <a:srgbClr val="000000"/>
                </a:solidFill>
                <a:effectLst/>
                <a:latin typeface="system-ui"/>
              </a:rPr>
              <a:t>Gen. 3: 16</a:t>
            </a:r>
            <a:endParaRPr lang="en-GB" b="0" i="0" dirty="0">
              <a:solidFill>
                <a:srgbClr val="000000"/>
              </a:solidFill>
              <a:effectLst/>
              <a:latin typeface="system-ui"/>
            </a:endParaRPr>
          </a:p>
        </p:txBody>
      </p:sp>
    </p:spTree>
    <p:extLst>
      <p:ext uri="{BB962C8B-B14F-4D97-AF65-F5344CB8AC3E}">
        <p14:creationId xmlns:p14="http://schemas.microsoft.com/office/powerpoint/2010/main" val="12120677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6610" y="389125"/>
            <a:ext cx="4857420" cy="523220"/>
          </a:xfrm>
          <a:prstGeom prst="rect">
            <a:avLst/>
          </a:prstGeom>
          <a:noFill/>
        </p:spPr>
        <p:txBody>
          <a:bodyPr wrap="none" rtlCol="0">
            <a:spAutoFit/>
          </a:bodyPr>
          <a:lstStyle/>
          <a:p>
            <a:r>
              <a:rPr lang="en-GB" sz="2800" b="1" dirty="0" smtClean="0">
                <a:latin typeface="system-ui"/>
              </a:rPr>
              <a:t>Live out your New Identity  </a:t>
            </a:r>
            <a:endParaRPr lang="en-GB" sz="2800" b="1" dirty="0">
              <a:latin typeface="system-ui"/>
            </a:endParaRPr>
          </a:p>
        </p:txBody>
      </p:sp>
      <p:sp>
        <p:nvSpPr>
          <p:cNvPr id="4" name="Rectangle 3"/>
          <p:cNvSpPr/>
          <p:nvPr/>
        </p:nvSpPr>
        <p:spPr>
          <a:xfrm>
            <a:off x="489285" y="1246508"/>
            <a:ext cx="9240252" cy="1477328"/>
          </a:xfrm>
          <a:prstGeom prst="rect">
            <a:avLst/>
          </a:prstGeom>
        </p:spPr>
        <p:txBody>
          <a:bodyPr wrap="square">
            <a:spAutoFit/>
          </a:bodyPr>
          <a:lstStyle/>
          <a:p>
            <a:r>
              <a:rPr lang="en-GB" dirty="0">
                <a:solidFill>
                  <a:srgbClr val="000000"/>
                </a:solidFill>
                <a:latin typeface="system-ui"/>
              </a:rPr>
              <a:t>No one knows the Son, except the Father; neither does anyone know the Father, </a:t>
            </a:r>
            <a:endParaRPr lang="en-GB" dirty="0" smtClean="0">
              <a:solidFill>
                <a:srgbClr val="000000"/>
              </a:solidFill>
              <a:latin typeface="system-ui"/>
            </a:endParaRPr>
          </a:p>
          <a:p>
            <a:r>
              <a:rPr lang="en-GB" dirty="0" smtClean="0">
                <a:solidFill>
                  <a:srgbClr val="000000"/>
                </a:solidFill>
                <a:latin typeface="system-ui"/>
              </a:rPr>
              <a:t>except </a:t>
            </a:r>
            <a:r>
              <a:rPr lang="en-GB" dirty="0">
                <a:solidFill>
                  <a:srgbClr val="000000"/>
                </a:solidFill>
                <a:latin typeface="system-ui"/>
              </a:rPr>
              <a:t>the Son and he to whom the Son desires to reveal him</a:t>
            </a:r>
            <a:r>
              <a:rPr lang="en-GB" dirty="0" smtClean="0">
                <a:solidFill>
                  <a:srgbClr val="000000"/>
                </a:solidFill>
                <a:latin typeface="system-ui"/>
              </a:rPr>
              <a:t>. “</a:t>
            </a:r>
            <a:r>
              <a:rPr lang="en-GB" b="1" dirty="0" smtClean="0">
                <a:solidFill>
                  <a:srgbClr val="000000"/>
                </a:solidFill>
                <a:latin typeface="system-ui"/>
              </a:rPr>
              <a:t>Come </a:t>
            </a:r>
            <a:r>
              <a:rPr lang="en-GB" b="1" dirty="0">
                <a:solidFill>
                  <a:srgbClr val="000000"/>
                </a:solidFill>
                <a:latin typeface="system-ui"/>
              </a:rPr>
              <a:t>to me</a:t>
            </a:r>
            <a:r>
              <a:rPr lang="en-GB" dirty="0">
                <a:solidFill>
                  <a:srgbClr val="000000"/>
                </a:solidFill>
                <a:latin typeface="system-ui"/>
              </a:rPr>
              <a:t>, all you </a:t>
            </a:r>
            <a:endParaRPr lang="en-GB" dirty="0" smtClean="0">
              <a:solidFill>
                <a:srgbClr val="000000"/>
              </a:solidFill>
              <a:latin typeface="system-ui"/>
            </a:endParaRPr>
          </a:p>
          <a:p>
            <a:r>
              <a:rPr lang="en-GB" dirty="0" smtClean="0">
                <a:solidFill>
                  <a:srgbClr val="000000"/>
                </a:solidFill>
                <a:latin typeface="system-ui"/>
              </a:rPr>
              <a:t>who labour </a:t>
            </a:r>
            <a:r>
              <a:rPr lang="en-GB" dirty="0">
                <a:solidFill>
                  <a:srgbClr val="000000"/>
                </a:solidFill>
                <a:latin typeface="system-ui"/>
              </a:rPr>
              <a:t>and are heavily burdened, and </a:t>
            </a:r>
            <a:r>
              <a:rPr lang="en-GB" b="1" dirty="0">
                <a:solidFill>
                  <a:srgbClr val="000000"/>
                </a:solidFill>
                <a:latin typeface="system-ui"/>
              </a:rPr>
              <a:t>I will give you rest</a:t>
            </a:r>
            <a:r>
              <a:rPr lang="en-GB" dirty="0" smtClean="0">
                <a:solidFill>
                  <a:srgbClr val="000000"/>
                </a:solidFill>
                <a:latin typeface="system-ui"/>
              </a:rPr>
              <a:t>. </a:t>
            </a:r>
            <a:r>
              <a:rPr lang="en-GB" b="1" baseline="30000" dirty="0">
                <a:solidFill>
                  <a:srgbClr val="000000"/>
                </a:solidFill>
                <a:latin typeface="system-ui"/>
              </a:rPr>
              <a:t> </a:t>
            </a:r>
            <a:r>
              <a:rPr lang="en-GB" dirty="0">
                <a:solidFill>
                  <a:srgbClr val="000000"/>
                </a:solidFill>
                <a:latin typeface="system-ui"/>
              </a:rPr>
              <a:t>Take my yoke upon </a:t>
            </a:r>
            <a:endParaRPr lang="en-GB" dirty="0" smtClean="0">
              <a:solidFill>
                <a:srgbClr val="000000"/>
              </a:solidFill>
              <a:latin typeface="system-ui"/>
            </a:endParaRPr>
          </a:p>
          <a:p>
            <a:r>
              <a:rPr lang="en-GB" dirty="0" smtClean="0">
                <a:solidFill>
                  <a:srgbClr val="000000"/>
                </a:solidFill>
                <a:latin typeface="system-ui"/>
              </a:rPr>
              <a:t>you </a:t>
            </a:r>
            <a:r>
              <a:rPr lang="en-GB" dirty="0">
                <a:solidFill>
                  <a:srgbClr val="000000"/>
                </a:solidFill>
                <a:latin typeface="system-ui"/>
              </a:rPr>
              <a:t>and learn from me, for I am gentle and humble in heart; and </a:t>
            </a:r>
            <a:r>
              <a:rPr lang="en-GB" b="1" dirty="0">
                <a:solidFill>
                  <a:srgbClr val="000000"/>
                </a:solidFill>
                <a:latin typeface="system-ui"/>
              </a:rPr>
              <a:t>you will find rest </a:t>
            </a:r>
            <a:endParaRPr lang="en-GB" b="1" dirty="0" smtClean="0">
              <a:solidFill>
                <a:srgbClr val="000000"/>
              </a:solidFill>
              <a:latin typeface="system-ui"/>
            </a:endParaRPr>
          </a:p>
          <a:p>
            <a:r>
              <a:rPr lang="en-GB" b="1" dirty="0" smtClean="0">
                <a:solidFill>
                  <a:srgbClr val="000000"/>
                </a:solidFill>
                <a:latin typeface="system-ui"/>
              </a:rPr>
              <a:t>for </a:t>
            </a:r>
            <a:r>
              <a:rPr lang="en-GB" b="1" dirty="0">
                <a:solidFill>
                  <a:srgbClr val="000000"/>
                </a:solidFill>
                <a:latin typeface="system-ui"/>
              </a:rPr>
              <a:t>your souls</a:t>
            </a:r>
            <a:r>
              <a:rPr lang="en-GB" dirty="0" smtClean="0">
                <a:solidFill>
                  <a:srgbClr val="000000"/>
                </a:solidFill>
                <a:latin typeface="system-ui"/>
              </a:rPr>
              <a:t>. </a:t>
            </a:r>
            <a:r>
              <a:rPr lang="en-GB" b="1" baseline="30000" dirty="0">
                <a:solidFill>
                  <a:srgbClr val="000000"/>
                </a:solidFill>
                <a:latin typeface="system-ui"/>
              </a:rPr>
              <a:t> </a:t>
            </a:r>
            <a:r>
              <a:rPr lang="en-GB" dirty="0">
                <a:solidFill>
                  <a:srgbClr val="000000"/>
                </a:solidFill>
                <a:latin typeface="system-ui"/>
              </a:rPr>
              <a:t>For my yoke is easy, and my burden is light</a:t>
            </a:r>
            <a:r>
              <a:rPr lang="en-GB" dirty="0" smtClean="0">
                <a:solidFill>
                  <a:srgbClr val="000000"/>
                </a:solidFill>
                <a:latin typeface="system-ui"/>
              </a:rPr>
              <a:t>.” Matt. 11:27-30</a:t>
            </a:r>
            <a:endParaRPr lang="en-GB" b="0" i="0" dirty="0">
              <a:solidFill>
                <a:srgbClr val="000000"/>
              </a:solidFill>
              <a:effectLst/>
              <a:latin typeface="system-ui"/>
            </a:endParaRPr>
          </a:p>
        </p:txBody>
      </p:sp>
      <p:sp>
        <p:nvSpPr>
          <p:cNvPr id="5" name="Rectangle 4"/>
          <p:cNvSpPr/>
          <p:nvPr/>
        </p:nvSpPr>
        <p:spPr>
          <a:xfrm>
            <a:off x="489285" y="3057999"/>
            <a:ext cx="8654715" cy="1477328"/>
          </a:xfrm>
          <a:prstGeom prst="rect">
            <a:avLst/>
          </a:prstGeom>
        </p:spPr>
        <p:txBody>
          <a:bodyPr wrap="square">
            <a:spAutoFit/>
          </a:bodyPr>
          <a:lstStyle/>
          <a:p>
            <a:pPr lvl="0"/>
            <a:r>
              <a:rPr lang="en-GB" b="1" dirty="0" smtClean="0">
                <a:solidFill>
                  <a:srgbClr val="000000"/>
                </a:solidFill>
                <a:latin typeface="system-ui"/>
              </a:rPr>
              <a:t>Love </a:t>
            </a:r>
            <a:r>
              <a:rPr lang="en-GB" b="1" dirty="0">
                <a:solidFill>
                  <a:srgbClr val="000000"/>
                </a:solidFill>
                <a:latin typeface="system-ui"/>
              </a:rPr>
              <a:t>is patient and is kind</a:t>
            </a:r>
            <a:r>
              <a:rPr lang="en-GB" dirty="0">
                <a:solidFill>
                  <a:srgbClr val="000000"/>
                </a:solidFill>
                <a:latin typeface="system-ui"/>
              </a:rPr>
              <a:t>. Love doesn’t envy. Love doesn’t brag, is </a:t>
            </a:r>
            <a:r>
              <a:rPr lang="en-GB" dirty="0" smtClean="0">
                <a:solidFill>
                  <a:srgbClr val="000000"/>
                </a:solidFill>
                <a:latin typeface="system-ui"/>
              </a:rPr>
              <a:t>not proud</a:t>
            </a:r>
            <a:r>
              <a:rPr lang="en-GB" dirty="0">
                <a:solidFill>
                  <a:srgbClr val="000000"/>
                </a:solidFill>
                <a:latin typeface="system-ui"/>
              </a:rPr>
              <a:t>, </a:t>
            </a:r>
            <a:r>
              <a:rPr lang="en-GB" dirty="0" smtClean="0">
                <a:solidFill>
                  <a:srgbClr val="000000"/>
                </a:solidFill>
                <a:latin typeface="system-ui"/>
              </a:rPr>
              <a:t>doesn’t </a:t>
            </a:r>
            <a:r>
              <a:rPr lang="en-GB" dirty="0">
                <a:solidFill>
                  <a:srgbClr val="000000"/>
                </a:solidFill>
                <a:latin typeface="system-ui"/>
              </a:rPr>
              <a:t>behave itself inappropriately, doesn’t seek its own way, is not provoked, takes no account of evil; </a:t>
            </a:r>
            <a:r>
              <a:rPr lang="en-GB" dirty="0" smtClean="0">
                <a:solidFill>
                  <a:srgbClr val="000000"/>
                </a:solidFill>
                <a:latin typeface="system-ui"/>
              </a:rPr>
              <a:t>doesn’t </a:t>
            </a:r>
            <a:r>
              <a:rPr lang="en-GB" dirty="0">
                <a:solidFill>
                  <a:srgbClr val="000000"/>
                </a:solidFill>
                <a:latin typeface="system-ui"/>
              </a:rPr>
              <a:t>rejoice in unrighteousness, but rejoices with the truth; </a:t>
            </a:r>
            <a:r>
              <a:rPr lang="en-GB" dirty="0" smtClean="0">
                <a:solidFill>
                  <a:srgbClr val="000000"/>
                </a:solidFill>
                <a:latin typeface="system-ui"/>
              </a:rPr>
              <a:t>bears </a:t>
            </a:r>
            <a:r>
              <a:rPr lang="en-GB" dirty="0">
                <a:solidFill>
                  <a:srgbClr val="000000"/>
                </a:solidFill>
                <a:latin typeface="system-ui"/>
              </a:rPr>
              <a:t>all things, believes all things, hopes all things, and endures all things. </a:t>
            </a:r>
            <a:r>
              <a:rPr lang="en-GB" b="1" dirty="0" smtClean="0">
                <a:solidFill>
                  <a:srgbClr val="000000"/>
                </a:solidFill>
                <a:latin typeface="system-ui"/>
              </a:rPr>
              <a:t>Love </a:t>
            </a:r>
            <a:r>
              <a:rPr lang="en-GB" b="1" dirty="0">
                <a:solidFill>
                  <a:srgbClr val="000000"/>
                </a:solidFill>
                <a:latin typeface="system-ui"/>
              </a:rPr>
              <a:t>never fails</a:t>
            </a:r>
            <a:r>
              <a:rPr lang="en-GB" dirty="0">
                <a:solidFill>
                  <a:srgbClr val="000000"/>
                </a:solidFill>
                <a:latin typeface="system-ui"/>
              </a:rPr>
              <a:t>. 1Cor. 13: 4-8</a:t>
            </a:r>
            <a:endParaRPr lang="en-GB" dirty="0">
              <a:solidFill>
                <a:prstClr val="black"/>
              </a:solidFill>
            </a:endParaRPr>
          </a:p>
        </p:txBody>
      </p:sp>
      <p:sp>
        <p:nvSpPr>
          <p:cNvPr id="6" name="Rectangle 5"/>
          <p:cNvSpPr/>
          <p:nvPr/>
        </p:nvSpPr>
        <p:spPr>
          <a:xfrm>
            <a:off x="489285" y="4685697"/>
            <a:ext cx="9240252" cy="1477328"/>
          </a:xfrm>
          <a:prstGeom prst="rect">
            <a:avLst/>
          </a:prstGeom>
        </p:spPr>
        <p:txBody>
          <a:bodyPr wrap="square">
            <a:spAutoFit/>
          </a:bodyPr>
          <a:lstStyle/>
          <a:p>
            <a:r>
              <a:rPr lang="en-GB" dirty="0" smtClean="0">
                <a:solidFill>
                  <a:srgbClr val="000000"/>
                </a:solidFill>
                <a:latin typeface="system-ui"/>
              </a:rPr>
              <a:t>… walk </a:t>
            </a:r>
            <a:r>
              <a:rPr lang="en-GB" dirty="0">
                <a:solidFill>
                  <a:srgbClr val="000000"/>
                </a:solidFill>
                <a:latin typeface="system-ui"/>
              </a:rPr>
              <a:t>worthily of the calling with which you were called, </a:t>
            </a:r>
            <a:r>
              <a:rPr lang="en-GB" dirty="0" smtClean="0">
                <a:solidFill>
                  <a:srgbClr val="000000"/>
                </a:solidFill>
                <a:latin typeface="system-ui"/>
              </a:rPr>
              <a:t>with </a:t>
            </a:r>
            <a:r>
              <a:rPr lang="en-GB" dirty="0">
                <a:solidFill>
                  <a:srgbClr val="000000"/>
                </a:solidFill>
                <a:latin typeface="system-ui"/>
              </a:rPr>
              <a:t>all lowliness and humility, with patience, bearing with one another in love, </a:t>
            </a:r>
            <a:r>
              <a:rPr lang="en-GB" dirty="0" smtClean="0">
                <a:solidFill>
                  <a:srgbClr val="000000"/>
                </a:solidFill>
                <a:latin typeface="system-ui"/>
              </a:rPr>
              <a:t>being </a:t>
            </a:r>
            <a:r>
              <a:rPr lang="en-GB" dirty="0">
                <a:solidFill>
                  <a:srgbClr val="000000"/>
                </a:solidFill>
                <a:latin typeface="system-ui"/>
              </a:rPr>
              <a:t>eager to </a:t>
            </a:r>
            <a:r>
              <a:rPr lang="en-GB" b="1" dirty="0">
                <a:solidFill>
                  <a:srgbClr val="000000"/>
                </a:solidFill>
                <a:latin typeface="system-ui"/>
              </a:rPr>
              <a:t>keep the unity of the Spirit in the bond of peace</a:t>
            </a:r>
            <a:r>
              <a:rPr lang="en-GB" dirty="0">
                <a:solidFill>
                  <a:srgbClr val="000000"/>
                </a:solidFill>
                <a:latin typeface="system-ui"/>
              </a:rPr>
              <a:t>. </a:t>
            </a:r>
            <a:r>
              <a:rPr lang="en-GB" dirty="0" smtClean="0">
                <a:solidFill>
                  <a:srgbClr val="000000"/>
                </a:solidFill>
                <a:latin typeface="system-ui"/>
              </a:rPr>
              <a:t>There </a:t>
            </a:r>
            <a:r>
              <a:rPr lang="en-GB" dirty="0">
                <a:solidFill>
                  <a:srgbClr val="000000"/>
                </a:solidFill>
                <a:latin typeface="system-ui"/>
              </a:rPr>
              <a:t>is one body and one Spirit, even as you also were called in one hope of your calling, </a:t>
            </a:r>
            <a:r>
              <a:rPr lang="en-GB" dirty="0" smtClean="0">
                <a:solidFill>
                  <a:srgbClr val="000000"/>
                </a:solidFill>
                <a:latin typeface="system-ui"/>
              </a:rPr>
              <a:t>one </a:t>
            </a:r>
            <a:r>
              <a:rPr lang="en-GB" dirty="0">
                <a:solidFill>
                  <a:srgbClr val="000000"/>
                </a:solidFill>
                <a:latin typeface="system-ui"/>
              </a:rPr>
              <a:t>Lord, one faith, one baptism, </a:t>
            </a:r>
            <a:r>
              <a:rPr lang="en-GB" b="1" dirty="0" smtClean="0">
                <a:solidFill>
                  <a:srgbClr val="000000"/>
                </a:solidFill>
                <a:latin typeface="system-ui"/>
              </a:rPr>
              <a:t>one </a:t>
            </a:r>
            <a:r>
              <a:rPr lang="en-GB" b="1" dirty="0">
                <a:solidFill>
                  <a:srgbClr val="000000"/>
                </a:solidFill>
                <a:latin typeface="system-ui"/>
              </a:rPr>
              <a:t>God and Father of all, who is over all and through all, and in us all</a:t>
            </a:r>
            <a:r>
              <a:rPr lang="en-GB" b="1" dirty="0" smtClean="0">
                <a:solidFill>
                  <a:srgbClr val="000000"/>
                </a:solidFill>
                <a:latin typeface="system-ui"/>
              </a:rPr>
              <a:t>. </a:t>
            </a:r>
            <a:r>
              <a:rPr lang="en-GB" dirty="0" smtClean="0">
                <a:solidFill>
                  <a:srgbClr val="000000"/>
                </a:solidFill>
                <a:latin typeface="system-ui"/>
              </a:rPr>
              <a:t>Eph. 4:1-6</a:t>
            </a:r>
            <a:endParaRPr lang="en-GB" dirty="0"/>
          </a:p>
        </p:txBody>
      </p:sp>
    </p:spTree>
    <p:extLst>
      <p:ext uri="{BB962C8B-B14F-4D97-AF65-F5344CB8AC3E}">
        <p14:creationId xmlns:p14="http://schemas.microsoft.com/office/powerpoint/2010/main" val="1499432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26903" y="1169893"/>
            <a:ext cx="2334293" cy="400110"/>
          </a:xfrm>
          <a:prstGeom prst="rect">
            <a:avLst/>
          </a:prstGeom>
          <a:noFill/>
        </p:spPr>
        <p:txBody>
          <a:bodyPr wrap="none" rtlCol="0">
            <a:spAutoFit/>
          </a:bodyPr>
          <a:lstStyle/>
          <a:p>
            <a:r>
              <a:rPr lang="en-GB" sz="2000" b="1" dirty="0" smtClean="0">
                <a:latin typeface="system-ui"/>
              </a:rPr>
              <a:t>God towards Man</a:t>
            </a:r>
            <a:endParaRPr lang="en-GB" sz="2000" b="1" dirty="0">
              <a:latin typeface="system-ui"/>
            </a:endParaRPr>
          </a:p>
        </p:txBody>
      </p:sp>
      <p:sp>
        <p:nvSpPr>
          <p:cNvPr id="4" name="Rectangle 3"/>
          <p:cNvSpPr/>
          <p:nvPr/>
        </p:nvSpPr>
        <p:spPr>
          <a:xfrm>
            <a:off x="433134" y="1702985"/>
            <a:ext cx="8783053" cy="2031325"/>
          </a:xfrm>
          <a:prstGeom prst="rect">
            <a:avLst/>
          </a:prstGeom>
        </p:spPr>
        <p:txBody>
          <a:bodyPr wrap="square">
            <a:spAutoFit/>
          </a:bodyPr>
          <a:lstStyle/>
          <a:p>
            <a:pPr lvl="0"/>
            <a:r>
              <a:rPr lang="en-GB" dirty="0">
                <a:solidFill>
                  <a:srgbClr val="000000"/>
                </a:solidFill>
                <a:latin typeface="system-ui"/>
              </a:rPr>
              <a:t>Yahweh God said, “Behold, the man has become like one of us, knowing good and evil. Now, lest he reach out [Heb. </a:t>
            </a:r>
            <a:r>
              <a:rPr lang="en-GB" dirty="0" err="1">
                <a:solidFill>
                  <a:srgbClr val="000000"/>
                </a:solidFill>
                <a:latin typeface="system-ui"/>
              </a:rPr>
              <a:t>shalach</a:t>
            </a:r>
            <a:r>
              <a:rPr lang="en-GB" dirty="0">
                <a:solidFill>
                  <a:srgbClr val="000000"/>
                </a:solidFill>
                <a:latin typeface="system-ui"/>
              </a:rPr>
              <a:t>] his hand, and also take of the tree of life, and eat, and live forever” </a:t>
            </a:r>
            <a:r>
              <a:rPr lang="en-GB" b="1" baseline="30000" dirty="0">
                <a:solidFill>
                  <a:srgbClr val="000000"/>
                </a:solidFill>
                <a:latin typeface="system-ui"/>
              </a:rPr>
              <a:t> </a:t>
            </a:r>
            <a:r>
              <a:rPr lang="en-GB" dirty="0">
                <a:solidFill>
                  <a:srgbClr val="000000"/>
                </a:solidFill>
                <a:latin typeface="system-ui"/>
              </a:rPr>
              <a:t>Therefore Yahweh God sent him [Heb. </a:t>
            </a:r>
            <a:r>
              <a:rPr lang="en-GB" dirty="0" err="1">
                <a:solidFill>
                  <a:srgbClr val="000000"/>
                </a:solidFill>
                <a:latin typeface="system-ui"/>
              </a:rPr>
              <a:t>shalach</a:t>
            </a:r>
            <a:r>
              <a:rPr lang="en-GB" dirty="0">
                <a:solidFill>
                  <a:srgbClr val="000000"/>
                </a:solidFill>
                <a:latin typeface="system-ui"/>
              </a:rPr>
              <a:t>] </a:t>
            </a:r>
            <a:r>
              <a:rPr lang="en-GB" dirty="0" smtClean="0">
                <a:solidFill>
                  <a:srgbClr val="000000"/>
                </a:solidFill>
                <a:latin typeface="system-ui"/>
              </a:rPr>
              <a:t>out </a:t>
            </a:r>
            <a:r>
              <a:rPr lang="en-GB" dirty="0">
                <a:solidFill>
                  <a:srgbClr val="000000"/>
                </a:solidFill>
                <a:latin typeface="system-ui"/>
              </a:rPr>
              <a:t>from the garden of Eden, to till the ground from which he was taken. </a:t>
            </a:r>
            <a:r>
              <a:rPr lang="en-GB" b="1" baseline="30000" dirty="0">
                <a:solidFill>
                  <a:srgbClr val="000000"/>
                </a:solidFill>
                <a:latin typeface="system-ui"/>
              </a:rPr>
              <a:t> </a:t>
            </a:r>
            <a:r>
              <a:rPr lang="en-GB" dirty="0">
                <a:solidFill>
                  <a:srgbClr val="000000"/>
                </a:solidFill>
                <a:latin typeface="system-ui"/>
              </a:rPr>
              <a:t>So </a:t>
            </a:r>
            <a:r>
              <a:rPr lang="en-GB" b="1" dirty="0">
                <a:latin typeface="system-ui"/>
              </a:rPr>
              <a:t>he drove out </a:t>
            </a:r>
            <a:r>
              <a:rPr lang="en-GB" b="1" dirty="0" smtClean="0">
                <a:latin typeface="system-ui"/>
              </a:rPr>
              <a:t>[Heb. </a:t>
            </a:r>
            <a:r>
              <a:rPr lang="en-GB" b="1" dirty="0" err="1" smtClean="0">
                <a:latin typeface="system-ui"/>
              </a:rPr>
              <a:t>garash</a:t>
            </a:r>
            <a:r>
              <a:rPr lang="en-GB" b="1" dirty="0" smtClean="0">
                <a:latin typeface="system-ui"/>
              </a:rPr>
              <a:t>] the </a:t>
            </a:r>
            <a:r>
              <a:rPr lang="en-GB" b="1" dirty="0">
                <a:latin typeface="system-ui"/>
              </a:rPr>
              <a:t>man; </a:t>
            </a:r>
            <a:r>
              <a:rPr lang="en-GB" dirty="0">
                <a:latin typeface="system-ui"/>
              </a:rPr>
              <a:t>and </a:t>
            </a:r>
            <a:r>
              <a:rPr lang="en-GB" b="1" dirty="0">
                <a:latin typeface="system-ui"/>
              </a:rPr>
              <a:t>he placed cherubim </a:t>
            </a:r>
            <a:r>
              <a:rPr lang="en-GB" dirty="0">
                <a:latin typeface="system-ui"/>
              </a:rPr>
              <a:t>at the east of the garden of Eden,</a:t>
            </a:r>
            <a:r>
              <a:rPr lang="en-GB" b="1" dirty="0">
                <a:latin typeface="system-ui"/>
              </a:rPr>
              <a:t> and a flaming sword </a:t>
            </a:r>
            <a:r>
              <a:rPr lang="en-GB" dirty="0">
                <a:latin typeface="system-ui"/>
              </a:rPr>
              <a:t>which turned every way, </a:t>
            </a:r>
            <a:r>
              <a:rPr lang="en-GB" b="1" dirty="0">
                <a:latin typeface="system-ui"/>
              </a:rPr>
              <a:t>to guard the way to the tree of life</a:t>
            </a:r>
            <a:r>
              <a:rPr lang="en-GB" dirty="0">
                <a:latin typeface="system-ui"/>
              </a:rPr>
              <a:t>. Gen.3: 22-24</a:t>
            </a:r>
            <a:endParaRPr lang="en-GB" dirty="0"/>
          </a:p>
        </p:txBody>
      </p:sp>
      <p:sp>
        <p:nvSpPr>
          <p:cNvPr id="6" name="Rectangle 5"/>
          <p:cNvSpPr/>
          <p:nvPr/>
        </p:nvSpPr>
        <p:spPr>
          <a:xfrm>
            <a:off x="2987506" y="408148"/>
            <a:ext cx="2687723" cy="523220"/>
          </a:xfrm>
          <a:prstGeom prst="rect">
            <a:avLst/>
          </a:prstGeom>
        </p:spPr>
        <p:txBody>
          <a:bodyPr wrap="none">
            <a:spAutoFit/>
          </a:bodyPr>
          <a:lstStyle/>
          <a:p>
            <a:pPr lvl="0"/>
            <a:r>
              <a:rPr lang="en-GB" sz="2800" b="1" dirty="0">
                <a:solidFill>
                  <a:prstClr val="black"/>
                </a:solidFill>
              </a:rPr>
              <a:t>Breaking Shalom</a:t>
            </a:r>
          </a:p>
        </p:txBody>
      </p:sp>
      <p:sp>
        <p:nvSpPr>
          <p:cNvPr id="7" name="TextBox 6"/>
          <p:cNvSpPr txBox="1"/>
          <p:nvPr/>
        </p:nvSpPr>
        <p:spPr>
          <a:xfrm>
            <a:off x="2141622" y="5524276"/>
            <a:ext cx="5160387" cy="369332"/>
          </a:xfrm>
          <a:prstGeom prst="rect">
            <a:avLst/>
          </a:prstGeom>
          <a:noFill/>
        </p:spPr>
        <p:txBody>
          <a:bodyPr wrap="none" rtlCol="0">
            <a:spAutoFit/>
          </a:bodyPr>
          <a:lstStyle/>
          <a:p>
            <a:r>
              <a:rPr lang="en-GB" b="1" dirty="0" smtClean="0">
                <a:latin typeface="system-ui"/>
              </a:rPr>
              <a:t>God cannot permit evil </a:t>
            </a:r>
            <a:r>
              <a:rPr lang="en-GB" b="1" dirty="0">
                <a:latin typeface="system-ui"/>
              </a:rPr>
              <a:t>to live </a:t>
            </a:r>
            <a:r>
              <a:rPr lang="en-GB" b="1" dirty="0" smtClean="0">
                <a:latin typeface="system-ui"/>
              </a:rPr>
              <a:t>in his presence</a:t>
            </a:r>
            <a:endParaRPr lang="en-GB" b="1" dirty="0">
              <a:latin typeface="system-ui"/>
            </a:endParaRPr>
          </a:p>
        </p:txBody>
      </p:sp>
      <p:sp>
        <p:nvSpPr>
          <p:cNvPr id="8" name="TextBox 7"/>
          <p:cNvSpPr txBox="1"/>
          <p:nvPr/>
        </p:nvSpPr>
        <p:spPr>
          <a:xfrm flipH="1">
            <a:off x="207209" y="4011308"/>
            <a:ext cx="8801502" cy="369332"/>
          </a:xfrm>
          <a:prstGeom prst="rect">
            <a:avLst/>
          </a:prstGeom>
          <a:noFill/>
        </p:spPr>
        <p:txBody>
          <a:bodyPr wrap="square" rtlCol="0">
            <a:spAutoFit/>
          </a:bodyPr>
          <a:lstStyle/>
          <a:p>
            <a:pPr algn="ctr"/>
            <a:r>
              <a:rPr lang="en-GB" b="1" dirty="0" smtClean="0">
                <a:latin typeface="system-ui"/>
              </a:rPr>
              <a:t>Man cast out as an exile</a:t>
            </a:r>
            <a:endParaRPr lang="en-GB" b="1" dirty="0">
              <a:latin typeface="system-ui"/>
            </a:endParaRPr>
          </a:p>
        </p:txBody>
      </p:sp>
      <p:sp>
        <p:nvSpPr>
          <p:cNvPr id="3" name="TextBox 2"/>
          <p:cNvSpPr txBox="1"/>
          <p:nvPr/>
        </p:nvSpPr>
        <p:spPr>
          <a:xfrm>
            <a:off x="1855339" y="4723676"/>
            <a:ext cx="6686446" cy="369332"/>
          </a:xfrm>
          <a:prstGeom prst="rect">
            <a:avLst/>
          </a:prstGeom>
          <a:noFill/>
        </p:spPr>
        <p:txBody>
          <a:bodyPr wrap="none" rtlCol="0">
            <a:spAutoFit/>
          </a:bodyPr>
          <a:lstStyle/>
          <a:p>
            <a:r>
              <a:rPr lang="en-GB" b="1" dirty="0" smtClean="0">
                <a:latin typeface="system-ui"/>
              </a:rPr>
              <a:t>Autonomous man is a danger to himself and to all creation </a:t>
            </a:r>
            <a:endParaRPr lang="en-GB" b="1" dirty="0">
              <a:latin typeface="system-ui"/>
            </a:endParaRPr>
          </a:p>
        </p:txBody>
      </p:sp>
    </p:spTree>
    <p:extLst>
      <p:ext uri="{BB962C8B-B14F-4D97-AF65-F5344CB8AC3E}">
        <p14:creationId xmlns:p14="http://schemas.microsoft.com/office/powerpoint/2010/main" val="2414351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54896" y="456274"/>
            <a:ext cx="2687723" cy="523220"/>
          </a:xfrm>
          <a:prstGeom prst="rect">
            <a:avLst/>
          </a:prstGeom>
        </p:spPr>
        <p:txBody>
          <a:bodyPr wrap="none">
            <a:spAutoFit/>
          </a:bodyPr>
          <a:lstStyle/>
          <a:p>
            <a:pPr lvl="0"/>
            <a:r>
              <a:rPr lang="en-GB" sz="2800" b="1" dirty="0">
                <a:solidFill>
                  <a:prstClr val="black"/>
                </a:solidFill>
              </a:rPr>
              <a:t>Breaking Shalom</a:t>
            </a:r>
          </a:p>
        </p:txBody>
      </p:sp>
      <p:sp>
        <p:nvSpPr>
          <p:cNvPr id="3" name="TextBox 2"/>
          <p:cNvSpPr txBox="1"/>
          <p:nvPr/>
        </p:nvSpPr>
        <p:spPr>
          <a:xfrm>
            <a:off x="3304673" y="1243263"/>
            <a:ext cx="1225015" cy="400110"/>
          </a:xfrm>
          <a:prstGeom prst="rect">
            <a:avLst/>
          </a:prstGeom>
          <a:noFill/>
        </p:spPr>
        <p:txBody>
          <a:bodyPr wrap="none" rtlCol="0">
            <a:spAutoFit/>
          </a:bodyPr>
          <a:lstStyle/>
          <a:p>
            <a:r>
              <a:rPr lang="en-GB" sz="2000" b="1" dirty="0" smtClean="0">
                <a:latin typeface="system-ui"/>
              </a:rPr>
              <a:t>Creation</a:t>
            </a:r>
            <a:endParaRPr lang="en-GB" sz="2000" b="1" dirty="0">
              <a:latin typeface="system-ui"/>
            </a:endParaRPr>
          </a:p>
        </p:txBody>
      </p:sp>
      <p:sp>
        <p:nvSpPr>
          <p:cNvPr id="4" name="Rectangle 3"/>
          <p:cNvSpPr/>
          <p:nvPr/>
        </p:nvSpPr>
        <p:spPr>
          <a:xfrm>
            <a:off x="280736" y="1904372"/>
            <a:ext cx="8694822" cy="2031325"/>
          </a:xfrm>
          <a:prstGeom prst="rect">
            <a:avLst/>
          </a:prstGeom>
        </p:spPr>
        <p:txBody>
          <a:bodyPr wrap="square">
            <a:spAutoFit/>
          </a:bodyPr>
          <a:lstStyle/>
          <a:p>
            <a:pPr lvl="0"/>
            <a:r>
              <a:rPr lang="en-GB" dirty="0">
                <a:solidFill>
                  <a:srgbClr val="000000"/>
                </a:solidFill>
                <a:latin typeface="system-ui"/>
              </a:rPr>
              <a:t>To Adam he </a:t>
            </a:r>
            <a:r>
              <a:rPr lang="en-GB" dirty="0" smtClean="0">
                <a:solidFill>
                  <a:srgbClr val="000000"/>
                </a:solidFill>
                <a:latin typeface="system-ui"/>
              </a:rPr>
              <a:t>said “Because </a:t>
            </a:r>
            <a:r>
              <a:rPr lang="en-GB" dirty="0">
                <a:solidFill>
                  <a:srgbClr val="000000"/>
                </a:solidFill>
                <a:latin typeface="system-ui"/>
              </a:rPr>
              <a:t>you have listened to your wife’s voice,</a:t>
            </a:r>
            <a:r>
              <a:rPr lang="en-GB" dirty="0">
                <a:solidFill>
                  <a:prstClr val="black"/>
                </a:solidFill>
                <a:latin typeface="system-ui"/>
              </a:rPr>
              <a:t> </a:t>
            </a:r>
            <a:r>
              <a:rPr lang="en-GB" dirty="0">
                <a:solidFill>
                  <a:srgbClr val="000000"/>
                </a:solidFill>
                <a:latin typeface="system-ui"/>
              </a:rPr>
              <a:t>and have eaten from the tree,</a:t>
            </a:r>
            <a:r>
              <a:rPr lang="en-GB" dirty="0">
                <a:solidFill>
                  <a:prstClr val="black"/>
                </a:solidFill>
                <a:latin typeface="system-ui"/>
              </a:rPr>
              <a:t> </a:t>
            </a:r>
            <a:r>
              <a:rPr lang="en-GB" dirty="0">
                <a:solidFill>
                  <a:srgbClr val="000000"/>
                </a:solidFill>
                <a:latin typeface="system-ui"/>
              </a:rPr>
              <a:t>about which I commanded you, saying, ‘You shall not eat of it,’</a:t>
            </a:r>
            <a:r>
              <a:rPr lang="en-GB" dirty="0">
                <a:solidFill>
                  <a:prstClr val="black"/>
                </a:solidFill>
                <a:latin typeface="system-ui"/>
              </a:rPr>
              <a:t> </a:t>
            </a:r>
            <a:r>
              <a:rPr lang="en-GB" b="1" dirty="0">
                <a:solidFill>
                  <a:srgbClr val="000000"/>
                </a:solidFill>
                <a:latin typeface="system-ui"/>
              </a:rPr>
              <a:t>the ground is cursed for your sake. You will eat from it with much labour all the days of your life.</a:t>
            </a:r>
            <a:r>
              <a:rPr lang="en-GB" b="1" dirty="0">
                <a:solidFill>
                  <a:prstClr val="black"/>
                </a:solidFill>
                <a:latin typeface="system-ui"/>
              </a:rPr>
              <a:t> </a:t>
            </a:r>
            <a:r>
              <a:rPr lang="en-GB" b="1" dirty="0">
                <a:solidFill>
                  <a:srgbClr val="000000"/>
                </a:solidFill>
                <a:latin typeface="system-ui"/>
              </a:rPr>
              <a:t>It will yield thorns and thistles to you; and you will eat the herb of the field.</a:t>
            </a:r>
            <a:r>
              <a:rPr lang="en-GB" b="1" baseline="30000" dirty="0">
                <a:solidFill>
                  <a:srgbClr val="000000"/>
                </a:solidFill>
                <a:latin typeface="system-ui"/>
              </a:rPr>
              <a:t> </a:t>
            </a:r>
            <a:r>
              <a:rPr lang="en-GB" b="1" dirty="0">
                <a:solidFill>
                  <a:srgbClr val="000000"/>
                </a:solidFill>
                <a:latin typeface="system-ui"/>
              </a:rPr>
              <a:t>You will eat bread by the sweat of your face until you return to the ground</a:t>
            </a:r>
            <a:r>
              <a:rPr lang="en-GB" dirty="0">
                <a:solidFill>
                  <a:srgbClr val="000000"/>
                </a:solidFill>
                <a:latin typeface="system-ui"/>
              </a:rPr>
              <a:t>, for you were taken out of it.</a:t>
            </a:r>
            <a:r>
              <a:rPr lang="en-GB" dirty="0">
                <a:solidFill>
                  <a:prstClr val="black"/>
                </a:solidFill>
                <a:latin typeface="system-ui"/>
              </a:rPr>
              <a:t> </a:t>
            </a:r>
            <a:r>
              <a:rPr lang="en-GB" dirty="0">
                <a:solidFill>
                  <a:srgbClr val="000000"/>
                </a:solidFill>
                <a:latin typeface="system-ui"/>
              </a:rPr>
              <a:t>For you are dust,</a:t>
            </a:r>
            <a:r>
              <a:rPr lang="en-GB" dirty="0">
                <a:solidFill>
                  <a:prstClr val="black"/>
                </a:solidFill>
                <a:latin typeface="system-ui"/>
              </a:rPr>
              <a:t> </a:t>
            </a:r>
            <a:r>
              <a:rPr lang="en-GB" dirty="0">
                <a:solidFill>
                  <a:srgbClr val="000000"/>
                </a:solidFill>
                <a:latin typeface="system-ui"/>
              </a:rPr>
              <a:t>and you shall return to dust. </a:t>
            </a:r>
            <a:r>
              <a:rPr lang="en-GB" dirty="0" smtClean="0">
                <a:solidFill>
                  <a:srgbClr val="000000"/>
                </a:solidFill>
                <a:latin typeface="system-ui"/>
              </a:rPr>
              <a:t>Gen. 3:17-19</a:t>
            </a:r>
            <a:endParaRPr lang="en-GB" dirty="0">
              <a:solidFill>
                <a:prstClr val="black"/>
              </a:solidFill>
              <a:latin typeface="system-ui"/>
            </a:endParaRPr>
          </a:p>
        </p:txBody>
      </p:sp>
      <p:sp>
        <p:nvSpPr>
          <p:cNvPr id="5" name="Rectangle 4"/>
          <p:cNvSpPr/>
          <p:nvPr/>
        </p:nvSpPr>
        <p:spPr>
          <a:xfrm>
            <a:off x="393031" y="4317013"/>
            <a:ext cx="8470232" cy="646331"/>
          </a:xfrm>
          <a:prstGeom prst="rect">
            <a:avLst/>
          </a:prstGeom>
        </p:spPr>
        <p:txBody>
          <a:bodyPr wrap="square">
            <a:spAutoFit/>
          </a:bodyPr>
          <a:lstStyle/>
          <a:p>
            <a:pPr lvl="0"/>
            <a:r>
              <a:rPr lang="en-GB" dirty="0">
                <a:solidFill>
                  <a:srgbClr val="000000"/>
                </a:solidFill>
                <a:latin typeface="system-ui"/>
              </a:rPr>
              <a:t>To the woman he [God] said</a:t>
            </a:r>
            <a:r>
              <a:rPr lang="en-GB" dirty="0" smtClean="0">
                <a:solidFill>
                  <a:srgbClr val="000000"/>
                </a:solidFill>
                <a:latin typeface="system-ui"/>
              </a:rPr>
              <a:t>“ </a:t>
            </a:r>
            <a:r>
              <a:rPr lang="en-GB" b="1" dirty="0" smtClean="0">
                <a:solidFill>
                  <a:srgbClr val="000000"/>
                </a:solidFill>
                <a:latin typeface="system-ui"/>
              </a:rPr>
              <a:t>I </a:t>
            </a:r>
            <a:r>
              <a:rPr lang="en-GB" b="1" dirty="0">
                <a:solidFill>
                  <a:srgbClr val="000000"/>
                </a:solidFill>
                <a:latin typeface="system-ui"/>
              </a:rPr>
              <a:t>will greatly multiply your pain in childbirth</a:t>
            </a:r>
            <a:r>
              <a:rPr lang="en-GB" dirty="0">
                <a:solidFill>
                  <a:srgbClr val="000000"/>
                </a:solidFill>
                <a:latin typeface="system-ui"/>
              </a:rPr>
              <a:t>. You will bear children in pain. </a:t>
            </a:r>
            <a:r>
              <a:rPr lang="en-GB" dirty="0" smtClean="0">
                <a:solidFill>
                  <a:srgbClr val="000000"/>
                </a:solidFill>
                <a:latin typeface="system-ui"/>
              </a:rPr>
              <a:t>Gen. 3: 16</a:t>
            </a:r>
            <a:endParaRPr lang="en-GB" dirty="0">
              <a:solidFill>
                <a:prstClr val="black"/>
              </a:solidFill>
            </a:endParaRPr>
          </a:p>
        </p:txBody>
      </p:sp>
    </p:spTree>
    <p:extLst>
      <p:ext uri="{BB962C8B-B14F-4D97-AF65-F5344CB8AC3E}">
        <p14:creationId xmlns:p14="http://schemas.microsoft.com/office/powerpoint/2010/main" val="2768556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6775" y="4025153"/>
            <a:ext cx="9192127" cy="1200329"/>
          </a:xfrm>
          <a:prstGeom prst="rect">
            <a:avLst/>
          </a:prstGeom>
        </p:spPr>
        <p:txBody>
          <a:bodyPr wrap="square">
            <a:spAutoFit/>
          </a:bodyPr>
          <a:lstStyle/>
          <a:p>
            <a:pPr lvl="0"/>
            <a:r>
              <a:rPr lang="en-GB" b="1" baseline="30000" dirty="0">
                <a:solidFill>
                  <a:srgbClr val="000000"/>
                </a:solidFill>
                <a:latin typeface="system-ui"/>
              </a:rPr>
              <a:t> </a:t>
            </a:r>
            <a:r>
              <a:rPr lang="en-GB" dirty="0">
                <a:solidFill>
                  <a:srgbClr val="000000"/>
                </a:solidFill>
                <a:latin typeface="system-ui"/>
              </a:rPr>
              <a:t>For this is the message which you heard from the beginning, that we should love one another; </a:t>
            </a:r>
            <a:r>
              <a:rPr lang="en-GB" b="1" baseline="30000" dirty="0">
                <a:solidFill>
                  <a:srgbClr val="000000"/>
                </a:solidFill>
                <a:latin typeface="system-ui"/>
              </a:rPr>
              <a:t> </a:t>
            </a:r>
            <a:r>
              <a:rPr lang="en-GB" dirty="0">
                <a:solidFill>
                  <a:srgbClr val="000000"/>
                </a:solidFill>
                <a:latin typeface="system-ui"/>
              </a:rPr>
              <a:t>unlike </a:t>
            </a:r>
            <a:r>
              <a:rPr lang="en-GB" b="1" dirty="0">
                <a:solidFill>
                  <a:srgbClr val="000000"/>
                </a:solidFill>
                <a:latin typeface="system-ui"/>
              </a:rPr>
              <a:t>Cain</a:t>
            </a:r>
            <a:r>
              <a:rPr lang="en-GB" dirty="0">
                <a:solidFill>
                  <a:srgbClr val="000000"/>
                </a:solidFill>
                <a:latin typeface="system-ui"/>
              </a:rPr>
              <a:t>, who was of the evil one, and killed his brother. </a:t>
            </a:r>
            <a:r>
              <a:rPr lang="en-GB" b="1" dirty="0">
                <a:solidFill>
                  <a:srgbClr val="000000"/>
                </a:solidFill>
                <a:latin typeface="system-ui"/>
              </a:rPr>
              <a:t>Why did he kill him? Because his deeds were evil, and his brother’s righteous.</a:t>
            </a:r>
            <a:r>
              <a:rPr lang="en-GB" dirty="0">
                <a:solidFill>
                  <a:srgbClr val="000000"/>
                </a:solidFill>
                <a:latin typeface="system-ui"/>
              </a:rPr>
              <a:t> Don’t be surprised, my brothers, if the world hates you.1John 3: 11-13</a:t>
            </a:r>
          </a:p>
        </p:txBody>
      </p:sp>
      <p:sp>
        <p:nvSpPr>
          <p:cNvPr id="3" name="Rectangle 2"/>
          <p:cNvSpPr/>
          <p:nvPr/>
        </p:nvSpPr>
        <p:spPr>
          <a:xfrm>
            <a:off x="296775" y="1610669"/>
            <a:ext cx="8654717" cy="2031325"/>
          </a:xfrm>
          <a:prstGeom prst="rect">
            <a:avLst/>
          </a:prstGeom>
        </p:spPr>
        <p:txBody>
          <a:bodyPr wrap="square">
            <a:spAutoFit/>
          </a:bodyPr>
          <a:lstStyle/>
          <a:p>
            <a:pPr lvl="0"/>
            <a:r>
              <a:rPr lang="en-GB" dirty="0">
                <a:solidFill>
                  <a:srgbClr val="000000"/>
                </a:solidFill>
                <a:latin typeface="system-ui"/>
              </a:rPr>
              <a:t>Yahweh respected Abel and his offering, </a:t>
            </a:r>
            <a:r>
              <a:rPr lang="en-GB" dirty="0" smtClean="0">
                <a:solidFill>
                  <a:srgbClr val="000000"/>
                </a:solidFill>
                <a:latin typeface="system-ui"/>
              </a:rPr>
              <a:t>but </a:t>
            </a:r>
            <a:r>
              <a:rPr lang="en-GB" dirty="0">
                <a:solidFill>
                  <a:srgbClr val="000000"/>
                </a:solidFill>
                <a:latin typeface="system-ui"/>
              </a:rPr>
              <a:t>he didn’t respect Cain and his offering. </a:t>
            </a:r>
            <a:r>
              <a:rPr lang="en-GB" b="1" dirty="0">
                <a:solidFill>
                  <a:srgbClr val="000000"/>
                </a:solidFill>
                <a:latin typeface="system-ui"/>
              </a:rPr>
              <a:t>Cain was very angry</a:t>
            </a:r>
            <a:r>
              <a:rPr lang="en-GB" dirty="0">
                <a:solidFill>
                  <a:srgbClr val="000000"/>
                </a:solidFill>
                <a:latin typeface="system-ui"/>
              </a:rPr>
              <a:t>, and the expression on his face fell. </a:t>
            </a:r>
            <a:r>
              <a:rPr lang="en-GB" dirty="0" smtClean="0">
                <a:solidFill>
                  <a:srgbClr val="000000"/>
                </a:solidFill>
                <a:latin typeface="system-ui"/>
              </a:rPr>
              <a:t>Yahweh </a:t>
            </a:r>
            <a:r>
              <a:rPr lang="en-GB" dirty="0">
                <a:solidFill>
                  <a:srgbClr val="000000"/>
                </a:solidFill>
                <a:latin typeface="system-ui"/>
              </a:rPr>
              <a:t>said to </a:t>
            </a:r>
            <a:r>
              <a:rPr lang="en-GB" b="1" dirty="0">
                <a:solidFill>
                  <a:srgbClr val="000000"/>
                </a:solidFill>
                <a:latin typeface="system-ui"/>
              </a:rPr>
              <a:t>Cain</a:t>
            </a:r>
            <a:r>
              <a:rPr lang="en-GB" dirty="0">
                <a:solidFill>
                  <a:srgbClr val="000000"/>
                </a:solidFill>
                <a:latin typeface="system-ui"/>
              </a:rPr>
              <a:t>, “Why are you angry? Why has the expression of your face fallen? </a:t>
            </a:r>
            <a:r>
              <a:rPr lang="en-GB" dirty="0" smtClean="0">
                <a:solidFill>
                  <a:srgbClr val="000000"/>
                </a:solidFill>
                <a:latin typeface="system-ui"/>
              </a:rPr>
              <a:t>If </a:t>
            </a:r>
            <a:r>
              <a:rPr lang="en-GB" dirty="0">
                <a:solidFill>
                  <a:srgbClr val="000000"/>
                </a:solidFill>
                <a:latin typeface="system-ui"/>
              </a:rPr>
              <a:t>you do well, won’t it be lifted up? If you don’t do well, </a:t>
            </a:r>
            <a:r>
              <a:rPr lang="en-GB" b="1" dirty="0">
                <a:solidFill>
                  <a:srgbClr val="000000"/>
                </a:solidFill>
                <a:latin typeface="system-ui"/>
              </a:rPr>
              <a:t>sin crouches at the door. Its desire is for you</a:t>
            </a:r>
            <a:r>
              <a:rPr lang="en-GB" dirty="0">
                <a:solidFill>
                  <a:srgbClr val="000000"/>
                </a:solidFill>
                <a:latin typeface="system-ui"/>
              </a:rPr>
              <a:t>, but you are to rule over it.” </a:t>
            </a:r>
            <a:r>
              <a:rPr lang="en-GB" dirty="0" smtClean="0">
                <a:solidFill>
                  <a:srgbClr val="000000"/>
                </a:solidFill>
                <a:latin typeface="system-ui"/>
              </a:rPr>
              <a:t>Cain </a:t>
            </a:r>
            <a:r>
              <a:rPr lang="en-GB" dirty="0">
                <a:solidFill>
                  <a:srgbClr val="000000"/>
                </a:solidFill>
                <a:latin typeface="system-ui"/>
              </a:rPr>
              <a:t>said to Abel, his brother, “Let’s go into the field.” While they were in the field, </a:t>
            </a:r>
            <a:r>
              <a:rPr lang="en-GB" b="1" dirty="0">
                <a:solidFill>
                  <a:srgbClr val="000000"/>
                </a:solidFill>
                <a:latin typeface="system-ui"/>
              </a:rPr>
              <a:t>Cain rose up against Abel, his brother, and killed him</a:t>
            </a:r>
            <a:r>
              <a:rPr lang="en-GB" dirty="0">
                <a:solidFill>
                  <a:srgbClr val="000000"/>
                </a:solidFill>
                <a:latin typeface="system-ui"/>
              </a:rPr>
              <a:t>. Yahweh said to Cain, “Where is Abel, your brother?” Gen. 4: 4-9</a:t>
            </a:r>
          </a:p>
        </p:txBody>
      </p:sp>
      <p:sp>
        <p:nvSpPr>
          <p:cNvPr id="5" name="Rectangle 4"/>
          <p:cNvSpPr/>
          <p:nvPr/>
        </p:nvSpPr>
        <p:spPr>
          <a:xfrm>
            <a:off x="2875212" y="111369"/>
            <a:ext cx="2687723" cy="523220"/>
          </a:xfrm>
          <a:prstGeom prst="rect">
            <a:avLst/>
          </a:prstGeom>
        </p:spPr>
        <p:txBody>
          <a:bodyPr wrap="none">
            <a:spAutoFit/>
          </a:bodyPr>
          <a:lstStyle/>
          <a:p>
            <a:pPr lvl="0"/>
            <a:r>
              <a:rPr lang="en-GB" sz="2800" b="1" dirty="0">
                <a:solidFill>
                  <a:prstClr val="black"/>
                </a:solidFill>
              </a:rPr>
              <a:t>Breaking Shalom</a:t>
            </a:r>
          </a:p>
        </p:txBody>
      </p:sp>
      <p:sp>
        <p:nvSpPr>
          <p:cNvPr id="6" name="TextBox 5"/>
          <p:cNvSpPr txBox="1"/>
          <p:nvPr/>
        </p:nvSpPr>
        <p:spPr>
          <a:xfrm>
            <a:off x="2875212" y="827400"/>
            <a:ext cx="2533066" cy="400110"/>
          </a:xfrm>
          <a:prstGeom prst="rect">
            <a:avLst/>
          </a:prstGeom>
          <a:noFill/>
        </p:spPr>
        <p:txBody>
          <a:bodyPr wrap="none" rtlCol="0">
            <a:spAutoFit/>
          </a:bodyPr>
          <a:lstStyle/>
          <a:p>
            <a:r>
              <a:rPr lang="en-GB" sz="2000" b="1" dirty="0" smtClean="0">
                <a:latin typeface="system-ui"/>
              </a:rPr>
              <a:t>Brothers in conflict</a:t>
            </a:r>
            <a:endParaRPr lang="en-GB" sz="2000" b="1" dirty="0">
              <a:latin typeface="system-ui"/>
            </a:endParaRPr>
          </a:p>
        </p:txBody>
      </p:sp>
    </p:spTree>
    <p:extLst>
      <p:ext uri="{BB962C8B-B14F-4D97-AF65-F5344CB8AC3E}">
        <p14:creationId xmlns:p14="http://schemas.microsoft.com/office/powerpoint/2010/main" val="2350997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75347" y="324616"/>
            <a:ext cx="5319085" cy="523220"/>
          </a:xfrm>
          <a:prstGeom prst="rect">
            <a:avLst/>
          </a:prstGeom>
          <a:noFill/>
        </p:spPr>
        <p:txBody>
          <a:bodyPr wrap="none" rtlCol="0">
            <a:spAutoFit/>
          </a:bodyPr>
          <a:lstStyle/>
          <a:p>
            <a:r>
              <a:rPr lang="en-GB" sz="2800" b="1" dirty="0" smtClean="0">
                <a:latin typeface="system-ui"/>
              </a:rPr>
              <a:t>The Process of Reconciliation</a:t>
            </a:r>
            <a:endParaRPr lang="en-GB" sz="2800" b="1" dirty="0">
              <a:latin typeface="system-ui"/>
            </a:endParaRPr>
          </a:p>
        </p:txBody>
      </p:sp>
      <p:sp>
        <p:nvSpPr>
          <p:cNvPr id="4" name="Rectangle 3"/>
          <p:cNvSpPr/>
          <p:nvPr/>
        </p:nvSpPr>
        <p:spPr>
          <a:xfrm>
            <a:off x="280737" y="1978564"/>
            <a:ext cx="9408694" cy="3416320"/>
          </a:xfrm>
          <a:prstGeom prst="rect">
            <a:avLst/>
          </a:prstGeom>
        </p:spPr>
        <p:txBody>
          <a:bodyPr wrap="square">
            <a:spAutoFit/>
          </a:bodyPr>
          <a:lstStyle/>
          <a:p>
            <a:r>
              <a:rPr lang="en-GB" b="1" dirty="0">
                <a:solidFill>
                  <a:srgbClr val="000000"/>
                </a:solidFill>
                <a:latin typeface="system-ui"/>
              </a:rPr>
              <a:t>Yahweh appeared to </a:t>
            </a:r>
            <a:r>
              <a:rPr lang="en-GB" b="1" dirty="0" smtClean="0">
                <a:solidFill>
                  <a:srgbClr val="000000"/>
                </a:solidFill>
                <a:latin typeface="system-ui"/>
              </a:rPr>
              <a:t>him [ Abraham] </a:t>
            </a:r>
            <a:r>
              <a:rPr lang="en-GB" dirty="0">
                <a:solidFill>
                  <a:srgbClr val="000000"/>
                </a:solidFill>
                <a:latin typeface="system-ui"/>
              </a:rPr>
              <a:t>by the oaks of </a:t>
            </a:r>
            <a:r>
              <a:rPr lang="en-GB" dirty="0" err="1">
                <a:solidFill>
                  <a:srgbClr val="000000"/>
                </a:solidFill>
                <a:latin typeface="system-ui"/>
              </a:rPr>
              <a:t>Mamre</a:t>
            </a:r>
            <a:r>
              <a:rPr lang="en-GB" dirty="0">
                <a:solidFill>
                  <a:srgbClr val="000000"/>
                </a:solidFill>
                <a:latin typeface="system-ui"/>
              </a:rPr>
              <a:t>, as he sat in the tent door in the heat of the day. </a:t>
            </a:r>
            <a:r>
              <a:rPr lang="en-GB" dirty="0" smtClean="0">
                <a:solidFill>
                  <a:srgbClr val="000000"/>
                </a:solidFill>
                <a:latin typeface="system-ui"/>
              </a:rPr>
              <a:t>He </a:t>
            </a:r>
            <a:r>
              <a:rPr lang="en-GB" dirty="0">
                <a:solidFill>
                  <a:srgbClr val="000000"/>
                </a:solidFill>
                <a:latin typeface="system-ui"/>
              </a:rPr>
              <a:t>lifted up his eyes and looked, and saw that three men stood near him. When he saw them, </a:t>
            </a:r>
            <a:r>
              <a:rPr lang="en-GB" b="1" dirty="0">
                <a:solidFill>
                  <a:srgbClr val="000000"/>
                </a:solidFill>
                <a:latin typeface="system-ui"/>
              </a:rPr>
              <a:t>he ran to meet them </a:t>
            </a:r>
            <a:r>
              <a:rPr lang="en-GB" dirty="0">
                <a:solidFill>
                  <a:srgbClr val="000000"/>
                </a:solidFill>
                <a:latin typeface="system-ui"/>
              </a:rPr>
              <a:t>from the tent door, and bowed himself to the earth, </a:t>
            </a:r>
            <a:r>
              <a:rPr lang="en-GB" dirty="0" smtClean="0">
                <a:solidFill>
                  <a:srgbClr val="000000"/>
                </a:solidFill>
                <a:latin typeface="system-ui"/>
              </a:rPr>
              <a:t>and </a:t>
            </a:r>
            <a:r>
              <a:rPr lang="en-GB" dirty="0">
                <a:solidFill>
                  <a:srgbClr val="000000"/>
                </a:solidFill>
                <a:latin typeface="system-ui"/>
              </a:rPr>
              <a:t>said, “My lord, if now I have found </a:t>
            </a:r>
            <a:r>
              <a:rPr lang="en-GB" dirty="0" smtClean="0">
                <a:solidFill>
                  <a:srgbClr val="000000"/>
                </a:solidFill>
                <a:latin typeface="system-ui"/>
              </a:rPr>
              <a:t>favour </a:t>
            </a:r>
            <a:r>
              <a:rPr lang="en-GB" dirty="0">
                <a:solidFill>
                  <a:srgbClr val="000000"/>
                </a:solidFill>
                <a:latin typeface="system-ui"/>
              </a:rPr>
              <a:t>in your sight, please don’t go away from your servant. </a:t>
            </a:r>
            <a:r>
              <a:rPr lang="en-GB" dirty="0" smtClean="0">
                <a:solidFill>
                  <a:srgbClr val="000000"/>
                </a:solidFill>
                <a:latin typeface="system-ui"/>
              </a:rPr>
              <a:t>Now </a:t>
            </a:r>
            <a:r>
              <a:rPr lang="en-GB" dirty="0">
                <a:solidFill>
                  <a:srgbClr val="000000"/>
                </a:solidFill>
                <a:latin typeface="system-ui"/>
              </a:rPr>
              <a:t>let a little water be fetched, wash your feet, and rest yourselves under the tree. </a:t>
            </a:r>
            <a:r>
              <a:rPr lang="en-GB" dirty="0" smtClean="0">
                <a:solidFill>
                  <a:srgbClr val="000000"/>
                </a:solidFill>
                <a:latin typeface="system-ui"/>
              </a:rPr>
              <a:t>I </a:t>
            </a:r>
            <a:r>
              <a:rPr lang="en-GB" dirty="0">
                <a:solidFill>
                  <a:srgbClr val="000000"/>
                </a:solidFill>
                <a:latin typeface="system-ui"/>
              </a:rPr>
              <a:t>will get a piece of bread so you can refresh your heart. After that you may go your way, now that you have come to your servant</a:t>
            </a:r>
            <a:r>
              <a:rPr lang="en-GB" dirty="0" smtClean="0">
                <a:solidFill>
                  <a:srgbClr val="000000"/>
                </a:solidFill>
                <a:latin typeface="system-ui"/>
              </a:rPr>
              <a:t>.” They </a:t>
            </a:r>
            <a:r>
              <a:rPr lang="en-GB" dirty="0">
                <a:solidFill>
                  <a:srgbClr val="000000"/>
                </a:solidFill>
                <a:latin typeface="system-ui"/>
              </a:rPr>
              <a:t>said, “Very well, do as you have said</a:t>
            </a:r>
            <a:r>
              <a:rPr lang="en-GB" dirty="0" smtClean="0">
                <a:solidFill>
                  <a:srgbClr val="000000"/>
                </a:solidFill>
                <a:latin typeface="system-ui"/>
              </a:rPr>
              <a:t>.” Abraham </a:t>
            </a:r>
            <a:r>
              <a:rPr lang="en-GB" dirty="0">
                <a:solidFill>
                  <a:srgbClr val="000000"/>
                </a:solidFill>
                <a:latin typeface="system-ui"/>
              </a:rPr>
              <a:t>hurried into the tent to Sarah, and said, “Quickly prepare three </a:t>
            </a:r>
            <a:r>
              <a:rPr lang="en-GB" dirty="0" err="1" smtClean="0">
                <a:solidFill>
                  <a:srgbClr val="000000"/>
                </a:solidFill>
                <a:latin typeface="system-ui"/>
              </a:rPr>
              <a:t>seahs</a:t>
            </a:r>
            <a:r>
              <a:rPr lang="en-GB" dirty="0">
                <a:solidFill>
                  <a:srgbClr val="000000"/>
                </a:solidFill>
                <a:latin typeface="system-ui"/>
              </a:rPr>
              <a:t> of fine meal, knead it, and make cakes.” </a:t>
            </a:r>
            <a:r>
              <a:rPr lang="en-GB" dirty="0" smtClean="0">
                <a:solidFill>
                  <a:srgbClr val="000000"/>
                </a:solidFill>
                <a:latin typeface="system-ui"/>
              </a:rPr>
              <a:t>Abraham </a:t>
            </a:r>
            <a:r>
              <a:rPr lang="en-GB" dirty="0">
                <a:solidFill>
                  <a:srgbClr val="000000"/>
                </a:solidFill>
                <a:latin typeface="system-ui"/>
              </a:rPr>
              <a:t>ran to the herd, and fetched a tender and good calf, and gave it to the servant. He hurried to dress it. </a:t>
            </a:r>
            <a:r>
              <a:rPr lang="en-GB" b="1" dirty="0" smtClean="0">
                <a:solidFill>
                  <a:srgbClr val="000000"/>
                </a:solidFill>
                <a:latin typeface="system-ui"/>
              </a:rPr>
              <a:t>He </a:t>
            </a:r>
            <a:r>
              <a:rPr lang="en-GB" b="1" dirty="0">
                <a:solidFill>
                  <a:srgbClr val="000000"/>
                </a:solidFill>
                <a:latin typeface="system-ui"/>
              </a:rPr>
              <a:t>took butter, milk, and the calf which he had dressed, and set it before them. He stood by them under the tree, and they </a:t>
            </a:r>
            <a:r>
              <a:rPr lang="en-GB" b="1" dirty="0" smtClean="0">
                <a:solidFill>
                  <a:srgbClr val="000000"/>
                </a:solidFill>
                <a:latin typeface="system-ui"/>
              </a:rPr>
              <a:t>ate</a:t>
            </a:r>
            <a:r>
              <a:rPr lang="en-GB" dirty="0" smtClean="0">
                <a:solidFill>
                  <a:srgbClr val="000000"/>
                </a:solidFill>
                <a:latin typeface="system-ui"/>
              </a:rPr>
              <a:t> Gen. 18: 1-7</a:t>
            </a:r>
            <a:endParaRPr lang="en-GB" b="0" i="0" dirty="0">
              <a:solidFill>
                <a:srgbClr val="000000"/>
              </a:solidFill>
              <a:effectLst/>
              <a:latin typeface="system-ui"/>
            </a:endParaRPr>
          </a:p>
        </p:txBody>
      </p:sp>
      <p:sp>
        <p:nvSpPr>
          <p:cNvPr id="5" name="TextBox 4"/>
          <p:cNvSpPr txBox="1"/>
          <p:nvPr/>
        </p:nvSpPr>
        <p:spPr>
          <a:xfrm>
            <a:off x="641684" y="1067840"/>
            <a:ext cx="7125477" cy="461665"/>
          </a:xfrm>
          <a:prstGeom prst="rect">
            <a:avLst/>
          </a:prstGeom>
          <a:noFill/>
        </p:spPr>
        <p:txBody>
          <a:bodyPr wrap="none" rtlCol="0">
            <a:spAutoFit/>
          </a:bodyPr>
          <a:lstStyle/>
          <a:p>
            <a:r>
              <a:rPr lang="en-GB" sz="2400" b="1" dirty="0" smtClean="0">
                <a:latin typeface="system-ui"/>
              </a:rPr>
              <a:t>Fulfilment of the promise began with Abraham </a:t>
            </a:r>
            <a:endParaRPr lang="en-GB" sz="2400" b="1" dirty="0">
              <a:latin typeface="system-ui"/>
            </a:endParaRPr>
          </a:p>
        </p:txBody>
      </p:sp>
      <p:sp>
        <p:nvSpPr>
          <p:cNvPr id="6" name="TextBox 5"/>
          <p:cNvSpPr txBox="1"/>
          <p:nvPr/>
        </p:nvSpPr>
        <p:spPr>
          <a:xfrm>
            <a:off x="1796716" y="5943752"/>
            <a:ext cx="5421677" cy="461665"/>
          </a:xfrm>
          <a:prstGeom prst="rect">
            <a:avLst/>
          </a:prstGeom>
          <a:noFill/>
        </p:spPr>
        <p:txBody>
          <a:bodyPr wrap="none" rtlCol="0">
            <a:spAutoFit/>
          </a:bodyPr>
          <a:lstStyle/>
          <a:p>
            <a:r>
              <a:rPr lang="en-GB" sz="2400" b="1" dirty="0" smtClean="0">
                <a:latin typeface="system-ui"/>
              </a:rPr>
              <a:t>Sharing food in fellowship with God</a:t>
            </a:r>
            <a:endParaRPr lang="en-GB" sz="2400" b="1" dirty="0">
              <a:latin typeface="system-ui"/>
            </a:endParaRPr>
          </a:p>
        </p:txBody>
      </p:sp>
    </p:spTree>
    <p:extLst>
      <p:ext uri="{BB962C8B-B14F-4D97-AF65-F5344CB8AC3E}">
        <p14:creationId xmlns:p14="http://schemas.microsoft.com/office/powerpoint/2010/main" val="2250385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8547" y="3572732"/>
            <a:ext cx="8638674" cy="1754326"/>
          </a:xfrm>
          <a:prstGeom prst="rect">
            <a:avLst/>
          </a:prstGeom>
        </p:spPr>
        <p:txBody>
          <a:bodyPr wrap="square">
            <a:spAutoFit/>
          </a:bodyPr>
          <a:lstStyle/>
          <a:p>
            <a:r>
              <a:rPr lang="en-GB" dirty="0">
                <a:solidFill>
                  <a:srgbClr val="000000"/>
                </a:solidFill>
                <a:latin typeface="system-ui"/>
              </a:rPr>
              <a:t>… Yahweh said, “</a:t>
            </a:r>
            <a:r>
              <a:rPr lang="en-GB" b="1" dirty="0">
                <a:solidFill>
                  <a:srgbClr val="000000"/>
                </a:solidFill>
                <a:latin typeface="system-ui"/>
              </a:rPr>
              <a:t>Will I hide from Abraham what I do</a:t>
            </a:r>
            <a:r>
              <a:rPr lang="en-GB" dirty="0">
                <a:solidFill>
                  <a:srgbClr val="000000"/>
                </a:solidFill>
                <a:latin typeface="system-ui"/>
              </a:rPr>
              <a:t>, since Abraham will surely become a great and mighty nation, and all the nations of the earth will be blessed in him? </a:t>
            </a:r>
            <a:r>
              <a:rPr lang="en-GB" b="1" dirty="0">
                <a:solidFill>
                  <a:srgbClr val="000000"/>
                </a:solidFill>
                <a:latin typeface="system-ui"/>
              </a:rPr>
              <a:t>For I have known him</a:t>
            </a:r>
            <a:r>
              <a:rPr lang="en-GB" dirty="0">
                <a:solidFill>
                  <a:srgbClr val="000000"/>
                </a:solidFill>
                <a:latin typeface="system-ui"/>
              </a:rPr>
              <a:t>, to the end that he may command his children and his household after him, that they may keep the way of Yahweh, to do righteousness and justice; </a:t>
            </a:r>
            <a:r>
              <a:rPr lang="en-GB" b="1" dirty="0">
                <a:solidFill>
                  <a:srgbClr val="000000"/>
                </a:solidFill>
                <a:latin typeface="system-ui"/>
              </a:rPr>
              <a:t>to the end that Yahweh may bring on Abraham that which he has spoken of him</a:t>
            </a:r>
            <a:r>
              <a:rPr lang="en-GB" dirty="0" smtClean="0">
                <a:solidFill>
                  <a:srgbClr val="000000"/>
                </a:solidFill>
                <a:latin typeface="system-ui"/>
              </a:rPr>
              <a:t>.” Gen. 18: 17-8</a:t>
            </a:r>
            <a:endParaRPr lang="en-GB" dirty="0"/>
          </a:p>
        </p:txBody>
      </p:sp>
      <p:sp>
        <p:nvSpPr>
          <p:cNvPr id="3" name="Rectangle 2"/>
          <p:cNvSpPr/>
          <p:nvPr/>
        </p:nvSpPr>
        <p:spPr>
          <a:xfrm>
            <a:off x="152398" y="2375889"/>
            <a:ext cx="8831180" cy="1200329"/>
          </a:xfrm>
          <a:prstGeom prst="rect">
            <a:avLst/>
          </a:prstGeom>
        </p:spPr>
        <p:txBody>
          <a:bodyPr wrap="square">
            <a:spAutoFit/>
          </a:bodyPr>
          <a:lstStyle/>
          <a:p>
            <a:r>
              <a:rPr lang="en-GB" dirty="0">
                <a:solidFill>
                  <a:srgbClr val="000000"/>
                </a:solidFill>
                <a:latin typeface="system-ui"/>
              </a:rPr>
              <a:t>“But you, Israel, my </a:t>
            </a:r>
            <a:r>
              <a:rPr lang="en-GB" dirty="0" smtClean="0">
                <a:solidFill>
                  <a:srgbClr val="000000"/>
                </a:solidFill>
                <a:latin typeface="system-ui"/>
              </a:rPr>
              <a:t>servant, Jacob </a:t>
            </a:r>
            <a:r>
              <a:rPr lang="en-GB" dirty="0">
                <a:solidFill>
                  <a:srgbClr val="000000"/>
                </a:solidFill>
                <a:latin typeface="system-ui"/>
              </a:rPr>
              <a:t>whom I have </a:t>
            </a:r>
            <a:r>
              <a:rPr lang="en-GB" dirty="0" smtClean="0">
                <a:solidFill>
                  <a:srgbClr val="000000"/>
                </a:solidFill>
                <a:latin typeface="system-ui"/>
              </a:rPr>
              <a:t>chosen,</a:t>
            </a:r>
            <a:r>
              <a:rPr lang="en-GB" dirty="0" smtClean="0"/>
              <a:t> </a:t>
            </a:r>
            <a:r>
              <a:rPr lang="en-GB" b="1" dirty="0" smtClean="0">
                <a:solidFill>
                  <a:srgbClr val="000000"/>
                </a:solidFill>
                <a:latin typeface="system-ui"/>
              </a:rPr>
              <a:t>the </a:t>
            </a:r>
            <a:r>
              <a:rPr lang="en-GB" b="1" dirty="0">
                <a:solidFill>
                  <a:srgbClr val="000000"/>
                </a:solidFill>
                <a:latin typeface="system-ui"/>
              </a:rPr>
              <a:t>offspring of Abraham my </a:t>
            </a:r>
            <a:r>
              <a:rPr lang="en-GB" b="1" dirty="0" smtClean="0">
                <a:solidFill>
                  <a:srgbClr val="000000"/>
                </a:solidFill>
                <a:latin typeface="system-ui"/>
              </a:rPr>
              <a:t>friend</a:t>
            </a:r>
            <a:r>
              <a:rPr lang="en-GB" dirty="0" smtClean="0">
                <a:solidFill>
                  <a:srgbClr val="000000"/>
                </a:solidFill>
                <a:latin typeface="system-ui"/>
              </a:rPr>
              <a:t>,</a:t>
            </a:r>
            <a:r>
              <a:rPr lang="en-GB" dirty="0" smtClean="0"/>
              <a:t> </a:t>
            </a:r>
            <a:r>
              <a:rPr lang="en-GB" dirty="0" smtClean="0">
                <a:solidFill>
                  <a:srgbClr val="000000"/>
                </a:solidFill>
                <a:latin typeface="system-ui"/>
              </a:rPr>
              <a:t>You </a:t>
            </a:r>
            <a:r>
              <a:rPr lang="en-GB" dirty="0">
                <a:solidFill>
                  <a:srgbClr val="000000"/>
                </a:solidFill>
                <a:latin typeface="system-ui"/>
              </a:rPr>
              <a:t>whom I have taken hold of from the ends of the </a:t>
            </a:r>
            <a:r>
              <a:rPr lang="en-GB" dirty="0" smtClean="0">
                <a:solidFill>
                  <a:srgbClr val="000000"/>
                </a:solidFill>
                <a:latin typeface="system-ui"/>
              </a:rPr>
              <a:t>earth,</a:t>
            </a:r>
            <a:r>
              <a:rPr lang="en-GB" dirty="0"/>
              <a:t> </a:t>
            </a:r>
            <a:r>
              <a:rPr lang="en-GB" dirty="0" smtClean="0">
                <a:solidFill>
                  <a:srgbClr val="000000"/>
                </a:solidFill>
                <a:latin typeface="system-ui"/>
              </a:rPr>
              <a:t>and </a:t>
            </a:r>
            <a:r>
              <a:rPr lang="en-GB" dirty="0">
                <a:solidFill>
                  <a:srgbClr val="000000"/>
                </a:solidFill>
                <a:latin typeface="system-ui"/>
              </a:rPr>
              <a:t>called from its </a:t>
            </a:r>
            <a:r>
              <a:rPr lang="en-GB" dirty="0" smtClean="0">
                <a:solidFill>
                  <a:srgbClr val="000000"/>
                </a:solidFill>
                <a:latin typeface="system-ui"/>
              </a:rPr>
              <a:t>corners,</a:t>
            </a:r>
            <a:r>
              <a:rPr lang="en-GB" dirty="0" smtClean="0"/>
              <a:t> </a:t>
            </a:r>
            <a:r>
              <a:rPr lang="en-GB" dirty="0" smtClean="0">
                <a:solidFill>
                  <a:srgbClr val="000000"/>
                </a:solidFill>
                <a:latin typeface="system-ui"/>
              </a:rPr>
              <a:t>and </a:t>
            </a:r>
            <a:r>
              <a:rPr lang="en-GB" dirty="0">
                <a:solidFill>
                  <a:srgbClr val="000000"/>
                </a:solidFill>
                <a:latin typeface="system-ui"/>
              </a:rPr>
              <a:t>said to you, ‘You are my servant, I have </a:t>
            </a:r>
            <a:r>
              <a:rPr lang="en-GB" b="1" dirty="0">
                <a:solidFill>
                  <a:srgbClr val="000000"/>
                </a:solidFill>
                <a:latin typeface="system-ui"/>
              </a:rPr>
              <a:t>chosen</a:t>
            </a:r>
            <a:r>
              <a:rPr lang="en-GB" dirty="0">
                <a:solidFill>
                  <a:srgbClr val="000000"/>
                </a:solidFill>
                <a:latin typeface="system-ui"/>
              </a:rPr>
              <a:t> you and have </a:t>
            </a:r>
            <a:r>
              <a:rPr lang="en-GB" b="1" dirty="0">
                <a:solidFill>
                  <a:srgbClr val="000000"/>
                </a:solidFill>
                <a:latin typeface="system-ui"/>
              </a:rPr>
              <a:t>not cast you away</a:t>
            </a:r>
            <a:r>
              <a:rPr lang="en-GB" dirty="0" smtClean="0">
                <a:solidFill>
                  <a:srgbClr val="000000"/>
                </a:solidFill>
                <a:latin typeface="system-ui"/>
              </a:rPr>
              <a:t>.’ Isaiah 41: 8-9</a:t>
            </a:r>
            <a:endParaRPr lang="en-GB" dirty="0"/>
          </a:p>
        </p:txBody>
      </p:sp>
      <p:sp>
        <p:nvSpPr>
          <p:cNvPr id="4" name="TextBox 3"/>
          <p:cNvSpPr txBox="1"/>
          <p:nvPr/>
        </p:nvSpPr>
        <p:spPr>
          <a:xfrm>
            <a:off x="1852863" y="689811"/>
            <a:ext cx="4903394" cy="523220"/>
          </a:xfrm>
          <a:prstGeom prst="rect">
            <a:avLst/>
          </a:prstGeom>
          <a:noFill/>
        </p:spPr>
        <p:txBody>
          <a:bodyPr wrap="none" rtlCol="0">
            <a:spAutoFit/>
          </a:bodyPr>
          <a:lstStyle/>
          <a:p>
            <a:r>
              <a:rPr lang="en-GB" sz="2800" b="1" dirty="0" smtClean="0">
                <a:latin typeface="system-ui"/>
              </a:rPr>
              <a:t>God’s Friend and Confidant</a:t>
            </a:r>
            <a:endParaRPr lang="en-GB" sz="2800" b="1" dirty="0">
              <a:latin typeface="system-ui"/>
            </a:endParaRPr>
          </a:p>
        </p:txBody>
      </p:sp>
      <p:sp>
        <p:nvSpPr>
          <p:cNvPr id="5" name="Rectangle 4"/>
          <p:cNvSpPr/>
          <p:nvPr/>
        </p:nvSpPr>
        <p:spPr>
          <a:xfrm>
            <a:off x="208547" y="5482246"/>
            <a:ext cx="9063791" cy="1200329"/>
          </a:xfrm>
          <a:prstGeom prst="rect">
            <a:avLst/>
          </a:prstGeom>
        </p:spPr>
        <p:txBody>
          <a:bodyPr wrap="square">
            <a:spAutoFit/>
          </a:bodyPr>
          <a:lstStyle/>
          <a:p>
            <a:r>
              <a:rPr lang="en-GB" b="1" baseline="30000" dirty="0">
                <a:solidFill>
                  <a:srgbClr val="000000"/>
                </a:solidFill>
                <a:latin typeface="system-ui"/>
              </a:rPr>
              <a:t> </a:t>
            </a:r>
            <a:r>
              <a:rPr lang="en-GB" dirty="0">
                <a:solidFill>
                  <a:srgbClr val="000000"/>
                </a:solidFill>
                <a:latin typeface="system-ui"/>
              </a:rPr>
              <a:t>Greater love has no one than this, that someone lay down his life for his friends. </a:t>
            </a:r>
            <a:r>
              <a:rPr lang="en-GB" b="1" dirty="0" smtClean="0">
                <a:solidFill>
                  <a:srgbClr val="000000"/>
                </a:solidFill>
                <a:latin typeface="system-ui"/>
              </a:rPr>
              <a:t>You </a:t>
            </a:r>
            <a:r>
              <a:rPr lang="en-GB" b="1" dirty="0">
                <a:solidFill>
                  <a:srgbClr val="000000"/>
                </a:solidFill>
                <a:latin typeface="system-ui"/>
              </a:rPr>
              <a:t>are my friends</a:t>
            </a:r>
            <a:r>
              <a:rPr lang="en-GB" dirty="0">
                <a:solidFill>
                  <a:srgbClr val="000000"/>
                </a:solidFill>
                <a:latin typeface="system-ui"/>
              </a:rPr>
              <a:t>, if you do whatever I command you. </a:t>
            </a:r>
            <a:r>
              <a:rPr lang="en-GB" dirty="0" smtClean="0">
                <a:solidFill>
                  <a:srgbClr val="000000"/>
                </a:solidFill>
                <a:latin typeface="system-ui"/>
              </a:rPr>
              <a:t>No </a:t>
            </a:r>
            <a:r>
              <a:rPr lang="en-GB" dirty="0">
                <a:solidFill>
                  <a:srgbClr val="000000"/>
                </a:solidFill>
                <a:latin typeface="system-ui"/>
              </a:rPr>
              <a:t>longer do I call you servants, for the servant doesn’t know what his lord does. </a:t>
            </a:r>
            <a:r>
              <a:rPr lang="en-GB" b="1" dirty="0">
                <a:solidFill>
                  <a:srgbClr val="000000"/>
                </a:solidFill>
                <a:latin typeface="system-ui"/>
              </a:rPr>
              <a:t>But I have called you friends, for everything that I heard from my Father, I have made known to you</a:t>
            </a:r>
            <a:r>
              <a:rPr lang="en-GB" dirty="0" smtClean="0">
                <a:solidFill>
                  <a:srgbClr val="000000"/>
                </a:solidFill>
                <a:latin typeface="system-ui"/>
              </a:rPr>
              <a:t>. John 15: 13-15</a:t>
            </a:r>
            <a:endParaRPr lang="en-GB" dirty="0"/>
          </a:p>
        </p:txBody>
      </p:sp>
      <p:sp>
        <p:nvSpPr>
          <p:cNvPr id="6" name="Rectangle 5"/>
          <p:cNvSpPr/>
          <p:nvPr/>
        </p:nvSpPr>
        <p:spPr>
          <a:xfrm>
            <a:off x="169443" y="1442119"/>
            <a:ext cx="9141997" cy="646331"/>
          </a:xfrm>
          <a:prstGeom prst="rect">
            <a:avLst/>
          </a:prstGeom>
        </p:spPr>
        <p:txBody>
          <a:bodyPr wrap="square">
            <a:spAutoFit/>
          </a:bodyPr>
          <a:lstStyle/>
          <a:p>
            <a:r>
              <a:rPr lang="en-GB" dirty="0">
                <a:solidFill>
                  <a:srgbClr val="000000"/>
                </a:solidFill>
                <a:latin typeface="system-ui"/>
              </a:rPr>
              <a:t>So the Scripture was fulfilled which says, “</a:t>
            </a:r>
            <a:r>
              <a:rPr lang="en-GB" b="1" dirty="0">
                <a:solidFill>
                  <a:srgbClr val="000000"/>
                </a:solidFill>
                <a:latin typeface="system-ui"/>
              </a:rPr>
              <a:t>Abraham</a:t>
            </a:r>
            <a:r>
              <a:rPr lang="en-GB" dirty="0">
                <a:solidFill>
                  <a:srgbClr val="000000"/>
                </a:solidFill>
                <a:latin typeface="system-ui"/>
              </a:rPr>
              <a:t> believed God, and it was accounted to him as righteousness</a:t>
            </a:r>
            <a:r>
              <a:rPr lang="en-GB" dirty="0" smtClean="0">
                <a:solidFill>
                  <a:srgbClr val="000000"/>
                </a:solidFill>
                <a:latin typeface="system-ui"/>
              </a:rPr>
              <a:t>,” and </a:t>
            </a:r>
            <a:r>
              <a:rPr lang="en-GB" dirty="0">
                <a:solidFill>
                  <a:srgbClr val="000000"/>
                </a:solidFill>
                <a:latin typeface="system-ui"/>
              </a:rPr>
              <a:t>he </a:t>
            </a:r>
            <a:r>
              <a:rPr lang="en-GB" b="1" dirty="0">
                <a:solidFill>
                  <a:srgbClr val="000000"/>
                </a:solidFill>
                <a:latin typeface="system-ui"/>
              </a:rPr>
              <a:t>was called the</a:t>
            </a:r>
            <a:r>
              <a:rPr lang="en-GB" dirty="0">
                <a:solidFill>
                  <a:srgbClr val="000000"/>
                </a:solidFill>
                <a:latin typeface="system-ui"/>
              </a:rPr>
              <a:t> </a:t>
            </a:r>
            <a:r>
              <a:rPr lang="en-GB" b="1" dirty="0">
                <a:solidFill>
                  <a:srgbClr val="000000"/>
                </a:solidFill>
                <a:latin typeface="system-ui"/>
              </a:rPr>
              <a:t>friend</a:t>
            </a:r>
            <a:r>
              <a:rPr lang="en-GB" dirty="0">
                <a:solidFill>
                  <a:srgbClr val="000000"/>
                </a:solidFill>
                <a:latin typeface="system-ui"/>
              </a:rPr>
              <a:t> </a:t>
            </a:r>
            <a:r>
              <a:rPr lang="en-GB" b="1" dirty="0">
                <a:solidFill>
                  <a:srgbClr val="000000"/>
                </a:solidFill>
                <a:latin typeface="system-ui"/>
              </a:rPr>
              <a:t>of</a:t>
            </a:r>
            <a:r>
              <a:rPr lang="en-GB" dirty="0">
                <a:solidFill>
                  <a:srgbClr val="000000"/>
                </a:solidFill>
                <a:latin typeface="system-ui"/>
              </a:rPr>
              <a:t> </a:t>
            </a:r>
            <a:r>
              <a:rPr lang="en-GB" b="1" dirty="0">
                <a:solidFill>
                  <a:srgbClr val="000000"/>
                </a:solidFill>
                <a:latin typeface="system-ui"/>
              </a:rPr>
              <a:t>God</a:t>
            </a:r>
            <a:r>
              <a:rPr lang="en-GB" dirty="0" smtClean="0">
                <a:solidFill>
                  <a:srgbClr val="000000"/>
                </a:solidFill>
                <a:latin typeface="system-ui"/>
              </a:rPr>
              <a:t>. James 2: 23 </a:t>
            </a:r>
            <a:endParaRPr lang="en-GB" dirty="0"/>
          </a:p>
        </p:txBody>
      </p:sp>
    </p:spTree>
    <p:extLst>
      <p:ext uri="{BB962C8B-B14F-4D97-AF65-F5344CB8AC3E}">
        <p14:creationId xmlns:p14="http://schemas.microsoft.com/office/powerpoint/2010/main" val="3080877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7116" y="104272"/>
            <a:ext cx="6097567" cy="523220"/>
          </a:xfrm>
          <a:prstGeom prst="rect">
            <a:avLst/>
          </a:prstGeom>
          <a:noFill/>
        </p:spPr>
        <p:txBody>
          <a:bodyPr wrap="none" rtlCol="0">
            <a:spAutoFit/>
          </a:bodyPr>
          <a:lstStyle/>
          <a:p>
            <a:r>
              <a:rPr lang="en-GB" sz="2800" b="1" dirty="0" smtClean="0">
                <a:latin typeface="system-ui"/>
              </a:rPr>
              <a:t>Wrath is an aspect of God’s nature</a:t>
            </a:r>
            <a:endParaRPr lang="en-GB" sz="2800" b="1" dirty="0">
              <a:latin typeface="system-ui"/>
            </a:endParaRPr>
          </a:p>
        </p:txBody>
      </p:sp>
      <p:sp>
        <p:nvSpPr>
          <p:cNvPr id="3" name="Rectangle 2"/>
          <p:cNvSpPr/>
          <p:nvPr/>
        </p:nvSpPr>
        <p:spPr>
          <a:xfrm>
            <a:off x="200528" y="856088"/>
            <a:ext cx="9537031" cy="3970318"/>
          </a:xfrm>
          <a:prstGeom prst="rect">
            <a:avLst/>
          </a:prstGeom>
        </p:spPr>
        <p:txBody>
          <a:bodyPr wrap="square">
            <a:spAutoFit/>
          </a:bodyPr>
          <a:lstStyle/>
          <a:p>
            <a:r>
              <a:rPr lang="en-GB" b="1" dirty="0">
                <a:solidFill>
                  <a:srgbClr val="000000"/>
                </a:solidFill>
                <a:latin typeface="system-ui"/>
              </a:rPr>
              <a:t>Yahweh said</a:t>
            </a:r>
            <a:r>
              <a:rPr lang="en-GB" dirty="0">
                <a:solidFill>
                  <a:srgbClr val="000000"/>
                </a:solidFill>
                <a:latin typeface="system-ui"/>
              </a:rPr>
              <a:t>, “Because </a:t>
            </a:r>
            <a:r>
              <a:rPr lang="en-GB" b="1" dirty="0">
                <a:solidFill>
                  <a:srgbClr val="000000"/>
                </a:solidFill>
                <a:latin typeface="system-ui"/>
              </a:rPr>
              <a:t>the cry of Sodom and Gomorrah is great, and because their sin is very grievous</a:t>
            </a:r>
            <a:r>
              <a:rPr lang="en-GB" dirty="0">
                <a:solidFill>
                  <a:srgbClr val="000000"/>
                </a:solidFill>
                <a:latin typeface="system-ui"/>
              </a:rPr>
              <a:t>, </a:t>
            </a:r>
            <a:r>
              <a:rPr lang="en-GB" dirty="0" smtClean="0">
                <a:solidFill>
                  <a:srgbClr val="000000"/>
                </a:solidFill>
                <a:latin typeface="system-ui"/>
              </a:rPr>
              <a:t>I </a:t>
            </a:r>
            <a:r>
              <a:rPr lang="en-GB" dirty="0">
                <a:solidFill>
                  <a:srgbClr val="000000"/>
                </a:solidFill>
                <a:latin typeface="system-ui"/>
              </a:rPr>
              <a:t>will go down now, and see whether their deeds are as bad as the reports which have come to me. If not, I will know</a:t>
            </a:r>
            <a:r>
              <a:rPr lang="en-GB" dirty="0" smtClean="0">
                <a:solidFill>
                  <a:srgbClr val="000000"/>
                </a:solidFill>
                <a:latin typeface="system-ui"/>
              </a:rPr>
              <a:t>.” The </a:t>
            </a:r>
            <a:r>
              <a:rPr lang="en-GB" dirty="0">
                <a:solidFill>
                  <a:srgbClr val="000000"/>
                </a:solidFill>
                <a:latin typeface="system-ui"/>
              </a:rPr>
              <a:t>men turned from there, and went toward Sodom, but Abraham stood yet before Yahweh. </a:t>
            </a:r>
            <a:r>
              <a:rPr lang="en-GB" b="1" dirty="0" smtClean="0">
                <a:solidFill>
                  <a:srgbClr val="000000"/>
                </a:solidFill>
                <a:latin typeface="system-ui"/>
              </a:rPr>
              <a:t>Abraham </a:t>
            </a:r>
            <a:r>
              <a:rPr lang="en-GB" b="1" dirty="0">
                <a:solidFill>
                  <a:srgbClr val="000000"/>
                </a:solidFill>
                <a:latin typeface="system-ui"/>
              </a:rPr>
              <a:t>came near, and said, “Will you consume the righteous with the wicked?</a:t>
            </a:r>
            <a:r>
              <a:rPr lang="en-GB" dirty="0">
                <a:solidFill>
                  <a:srgbClr val="000000"/>
                </a:solidFill>
                <a:latin typeface="system-ui"/>
              </a:rPr>
              <a:t> </a:t>
            </a:r>
            <a:r>
              <a:rPr lang="en-GB" dirty="0" smtClean="0">
                <a:solidFill>
                  <a:srgbClr val="000000"/>
                </a:solidFill>
                <a:latin typeface="system-ui"/>
              </a:rPr>
              <a:t>What </a:t>
            </a:r>
            <a:r>
              <a:rPr lang="en-GB" dirty="0">
                <a:solidFill>
                  <a:srgbClr val="000000"/>
                </a:solidFill>
                <a:latin typeface="system-ui"/>
              </a:rPr>
              <a:t>if there are fifty righteous within the city? Will you consume and not spare the place for the fifty righteous who are in it</a:t>
            </a:r>
            <a:r>
              <a:rPr lang="en-GB" dirty="0" smtClean="0">
                <a:solidFill>
                  <a:srgbClr val="000000"/>
                </a:solidFill>
                <a:latin typeface="system-ui"/>
              </a:rPr>
              <a:t>? </a:t>
            </a:r>
            <a:r>
              <a:rPr lang="en-GB" b="1" baseline="30000" dirty="0">
                <a:solidFill>
                  <a:srgbClr val="000000"/>
                </a:solidFill>
                <a:latin typeface="system-ui"/>
              </a:rPr>
              <a:t> </a:t>
            </a:r>
            <a:r>
              <a:rPr lang="en-GB" dirty="0">
                <a:solidFill>
                  <a:srgbClr val="000000"/>
                </a:solidFill>
                <a:latin typeface="system-ui"/>
              </a:rPr>
              <a:t>May it be far from you to do things like that, to kill the righteous with the wicked, so that the righteous should be like the wicked. May that be far from you. </a:t>
            </a:r>
            <a:r>
              <a:rPr lang="en-GB" b="1" dirty="0">
                <a:solidFill>
                  <a:srgbClr val="000000"/>
                </a:solidFill>
                <a:latin typeface="system-ui"/>
              </a:rPr>
              <a:t>Shouldn’t the Judge of all the earth do right?”</a:t>
            </a:r>
          </a:p>
          <a:p>
            <a:r>
              <a:rPr lang="en-GB" b="1" baseline="30000" dirty="0">
                <a:solidFill>
                  <a:srgbClr val="000000"/>
                </a:solidFill>
                <a:latin typeface="system-ui"/>
              </a:rPr>
              <a:t> </a:t>
            </a:r>
            <a:r>
              <a:rPr lang="en-GB" dirty="0">
                <a:solidFill>
                  <a:srgbClr val="000000"/>
                </a:solidFill>
                <a:latin typeface="system-ui"/>
              </a:rPr>
              <a:t>Yahweh said, “If I find in Sodom fifty righteous within the city, then I will spare the whole place for their sake</a:t>
            </a:r>
            <a:r>
              <a:rPr lang="en-GB" dirty="0" smtClean="0">
                <a:solidFill>
                  <a:srgbClr val="000000"/>
                </a:solidFill>
                <a:latin typeface="system-ui"/>
              </a:rPr>
              <a:t>.” … </a:t>
            </a:r>
            <a:r>
              <a:rPr lang="en-GB" dirty="0">
                <a:solidFill>
                  <a:srgbClr val="000000"/>
                </a:solidFill>
                <a:latin typeface="system-ui"/>
              </a:rPr>
              <a:t> </a:t>
            </a:r>
            <a:r>
              <a:rPr lang="en-GB" dirty="0" smtClean="0">
                <a:solidFill>
                  <a:srgbClr val="000000"/>
                </a:solidFill>
                <a:latin typeface="system-ui"/>
              </a:rPr>
              <a:t>He </a:t>
            </a:r>
            <a:r>
              <a:rPr lang="en-GB" dirty="0">
                <a:solidFill>
                  <a:srgbClr val="000000"/>
                </a:solidFill>
                <a:latin typeface="system-ui"/>
              </a:rPr>
              <a:t>said, “Oh don’t let the Lord be angry, and I will speak just once more. </a:t>
            </a:r>
            <a:r>
              <a:rPr lang="en-GB" b="1" dirty="0">
                <a:solidFill>
                  <a:srgbClr val="000000"/>
                </a:solidFill>
                <a:latin typeface="system-ui"/>
              </a:rPr>
              <a:t>What if ten are found there</a:t>
            </a:r>
            <a:r>
              <a:rPr lang="en-GB" b="1" dirty="0" smtClean="0">
                <a:solidFill>
                  <a:srgbClr val="000000"/>
                </a:solidFill>
                <a:latin typeface="system-ui"/>
              </a:rPr>
              <a:t>?” He </a:t>
            </a:r>
            <a:r>
              <a:rPr lang="en-GB" b="1" dirty="0">
                <a:solidFill>
                  <a:srgbClr val="000000"/>
                </a:solidFill>
                <a:latin typeface="system-ui"/>
              </a:rPr>
              <a:t>said, “I will not destroy it for the ten’s sake</a:t>
            </a:r>
            <a:r>
              <a:rPr lang="en-GB" dirty="0" smtClean="0">
                <a:solidFill>
                  <a:srgbClr val="000000"/>
                </a:solidFill>
                <a:latin typeface="system-ui"/>
              </a:rPr>
              <a:t>.”</a:t>
            </a:r>
            <a:r>
              <a:rPr lang="en-GB" b="1" baseline="30000" dirty="0" smtClean="0">
                <a:solidFill>
                  <a:srgbClr val="000000"/>
                </a:solidFill>
                <a:latin typeface="system-ui"/>
              </a:rPr>
              <a:t> </a:t>
            </a:r>
            <a:r>
              <a:rPr lang="en-GB" b="1" dirty="0" smtClean="0">
                <a:solidFill>
                  <a:srgbClr val="000000"/>
                </a:solidFill>
                <a:latin typeface="system-ui"/>
              </a:rPr>
              <a:t>Yahweh </a:t>
            </a:r>
            <a:r>
              <a:rPr lang="en-GB" b="1" dirty="0">
                <a:solidFill>
                  <a:srgbClr val="000000"/>
                </a:solidFill>
                <a:latin typeface="system-ui"/>
              </a:rPr>
              <a:t>went his way as soon as he had finished communing with Abraham</a:t>
            </a:r>
            <a:r>
              <a:rPr lang="en-GB" dirty="0">
                <a:solidFill>
                  <a:srgbClr val="000000"/>
                </a:solidFill>
                <a:latin typeface="system-ui"/>
              </a:rPr>
              <a:t>, and Abraham returned to his place</a:t>
            </a:r>
            <a:r>
              <a:rPr lang="en-GB" dirty="0" smtClean="0">
                <a:solidFill>
                  <a:srgbClr val="000000"/>
                </a:solidFill>
                <a:latin typeface="system-ui"/>
              </a:rPr>
              <a:t>. Gen 19: 20-33</a:t>
            </a:r>
            <a:endParaRPr lang="en-GB" b="0" i="0" dirty="0">
              <a:solidFill>
                <a:srgbClr val="000000"/>
              </a:solidFill>
              <a:effectLst/>
              <a:latin typeface="system-ui"/>
            </a:endParaRPr>
          </a:p>
        </p:txBody>
      </p:sp>
      <p:sp>
        <p:nvSpPr>
          <p:cNvPr id="4" name="Rectangle 3"/>
          <p:cNvSpPr/>
          <p:nvPr/>
        </p:nvSpPr>
        <p:spPr>
          <a:xfrm>
            <a:off x="200528" y="5055002"/>
            <a:ext cx="9368587" cy="1200329"/>
          </a:xfrm>
          <a:prstGeom prst="rect">
            <a:avLst/>
          </a:prstGeom>
        </p:spPr>
        <p:txBody>
          <a:bodyPr wrap="square">
            <a:spAutoFit/>
          </a:bodyPr>
          <a:lstStyle/>
          <a:p>
            <a:r>
              <a:rPr lang="en-GB" dirty="0">
                <a:solidFill>
                  <a:srgbClr val="000000"/>
                </a:solidFill>
                <a:latin typeface="system-ui"/>
              </a:rPr>
              <a:t>Then </a:t>
            </a:r>
            <a:r>
              <a:rPr lang="en-GB" b="1" dirty="0">
                <a:solidFill>
                  <a:srgbClr val="000000"/>
                </a:solidFill>
                <a:latin typeface="system-ui"/>
              </a:rPr>
              <a:t>Yahweh rained on Sodom and on Gomorrah </a:t>
            </a:r>
            <a:r>
              <a:rPr lang="en-GB" b="1" dirty="0" smtClean="0">
                <a:solidFill>
                  <a:srgbClr val="000000"/>
                </a:solidFill>
                <a:latin typeface="system-ui"/>
              </a:rPr>
              <a:t>sulphur </a:t>
            </a:r>
            <a:r>
              <a:rPr lang="en-GB" b="1" dirty="0">
                <a:solidFill>
                  <a:srgbClr val="000000"/>
                </a:solidFill>
                <a:latin typeface="system-ui"/>
              </a:rPr>
              <a:t>and fire from Yahweh </a:t>
            </a:r>
            <a:r>
              <a:rPr lang="en-GB" dirty="0">
                <a:solidFill>
                  <a:srgbClr val="000000"/>
                </a:solidFill>
                <a:latin typeface="system-ui"/>
              </a:rPr>
              <a:t>out of the </a:t>
            </a:r>
            <a:r>
              <a:rPr lang="en-GB" dirty="0" smtClean="0">
                <a:solidFill>
                  <a:srgbClr val="000000"/>
                </a:solidFill>
                <a:latin typeface="system-ui"/>
              </a:rPr>
              <a:t>sky</a:t>
            </a:r>
            <a:r>
              <a:rPr lang="en-GB" dirty="0">
                <a:solidFill>
                  <a:srgbClr val="000000"/>
                </a:solidFill>
                <a:latin typeface="system-ui"/>
              </a:rPr>
              <a:t> </a:t>
            </a:r>
            <a:r>
              <a:rPr lang="en-GB" dirty="0" smtClean="0">
                <a:solidFill>
                  <a:srgbClr val="000000"/>
                </a:solidFill>
                <a:latin typeface="system-ui"/>
              </a:rPr>
              <a:t>…</a:t>
            </a:r>
            <a:r>
              <a:rPr lang="en-GB" b="1" baseline="30000" dirty="0">
                <a:solidFill>
                  <a:srgbClr val="000000"/>
                </a:solidFill>
                <a:latin typeface="system-ui"/>
              </a:rPr>
              <a:t> </a:t>
            </a:r>
            <a:r>
              <a:rPr lang="en-GB" dirty="0" smtClean="0">
                <a:solidFill>
                  <a:srgbClr val="000000"/>
                </a:solidFill>
                <a:latin typeface="system-ui"/>
              </a:rPr>
              <a:t>Abraham … </a:t>
            </a:r>
            <a:r>
              <a:rPr lang="en-GB" dirty="0">
                <a:solidFill>
                  <a:srgbClr val="000000"/>
                </a:solidFill>
                <a:latin typeface="system-ui"/>
              </a:rPr>
              <a:t>looked toward Sodom and Gomorrah, and toward all the land of the plain, and saw that </a:t>
            </a:r>
            <a:r>
              <a:rPr lang="en-GB" b="1" dirty="0">
                <a:solidFill>
                  <a:srgbClr val="000000"/>
                </a:solidFill>
                <a:latin typeface="system-ui"/>
              </a:rPr>
              <a:t>the smoke of the land went up as the smoke of a furnace</a:t>
            </a:r>
            <a:r>
              <a:rPr lang="en-GB" b="1" dirty="0" smtClean="0">
                <a:solidFill>
                  <a:srgbClr val="000000"/>
                </a:solidFill>
                <a:latin typeface="system-ui"/>
              </a:rPr>
              <a:t>.</a:t>
            </a:r>
            <a:r>
              <a:rPr lang="en-GB" b="1" baseline="30000" dirty="0">
                <a:solidFill>
                  <a:srgbClr val="000000"/>
                </a:solidFill>
                <a:latin typeface="system-ui"/>
              </a:rPr>
              <a:t> </a:t>
            </a:r>
            <a:r>
              <a:rPr lang="en-GB" b="1" dirty="0">
                <a:solidFill>
                  <a:srgbClr val="000000"/>
                </a:solidFill>
                <a:latin typeface="system-ui"/>
              </a:rPr>
              <a:t>When God destroyed the cities of the </a:t>
            </a:r>
            <a:r>
              <a:rPr lang="en-GB" b="1" dirty="0" smtClean="0">
                <a:solidFill>
                  <a:srgbClr val="000000"/>
                </a:solidFill>
                <a:latin typeface="system-ui"/>
              </a:rPr>
              <a:t>plain</a:t>
            </a:r>
            <a:r>
              <a:rPr lang="en-GB" dirty="0" smtClean="0">
                <a:solidFill>
                  <a:srgbClr val="000000"/>
                </a:solidFill>
                <a:latin typeface="system-ui"/>
              </a:rPr>
              <a:t> … Gen 20: 24-29</a:t>
            </a:r>
            <a:endParaRPr lang="en-GB" b="0" i="0" dirty="0">
              <a:solidFill>
                <a:srgbClr val="000000"/>
              </a:solidFill>
              <a:effectLst/>
              <a:latin typeface="system-ui"/>
            </a:endParaRPr>
          </a:p>
        </p:txBody>
      </p:sp>
    </p:spTree>
    <p:extLst>
      <p:ext uri="{BB962C8B-B14F-4D97-AF65-F5344CB8AC3E}">
        <p14:creationId xmlns:p14="http://schemas.microsoft.com/office/powerpoint/2010/main" val="40429722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2875</TotalTime>
  <Words>2171</Words>
  <Application>Microsoft Office PowerPoint</Application>
  <PresentationFormat>Widescreen</PresentationFormat>
  <Paragraphs>175</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Roy MIllar</dc:creator>
  <cp:lastModifiedBy>Roy MIllar</cp:lastModifiedBy>
  <cp:revision>103</cp:revision>
  <dcterms:created xsi:type="dcterms:W3CDTF">2020-08-12T07:52:29Z</dcterms:created>
  <dcterms:modified xsi:type="dcterms:W3CDTF">2020-08-17T16:58:41Z</dcterms:modified>
</cp:coreProperties>
</file>