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82" r:id="rId4"/>
    <p:sldId id="256" r:id="rId5"/>
    <p:sldId id="259" r:id="rId6"/>
    <p:sldId id="260" r:id="rId7"/>
    <p:sldId id="261" r:id="rId8"/>
    <p:sldId id="283" r:id="rId9"/>
    <p:sldId id="262" r:id="rId10"/>
    <p:sldId id="263" r:id="rId11"/>
    <p:sldId id="264" r:id="rId12"/>
    <p:sldId id="265" r:id="rId13"/>
    <p:sldId id="266" r:id="rId14"/>
    <p:sldId id="284" r:id="rId15"/>
    <p:sldId id="270" r:id="rId16"/>
    <p:sldId id="267" r:id="rId17"/>
    <p:sldId id="269" r:id="rId18"/>
    <p:sldId id="290" r:id="rId19"/>
    <p:sldId id="268" r:id="rId20"/>
    <p:sldId id="271" r:id="rId21"/>
    <p:sldId id="288" r:id="rId22"/>
    <p:sldId id="275" r:id="rId23"/>
    <p:sldId id="272" r:id="rId24"/>
    <p:sldId id="276" r:id="rId25"/>
    <p:sldId id="287" r:id="rId26"/>
    <p:sldId id="277" r:id="rId27"/>
    <p:sldId id="274" r:id="rId28"/>
    <p:sldId id="285" r:id="rId29"/>
    <p:sldId id="278" r:id="rId30"/>
    <p:sldId id="286" r:id="rId31"/>
    <p:sldId id="273" r:id="rId32"/>
    <p:sldId id="280" r:id="rId33"/>
    <p:sldId id="292" r:id="rId34"/>
    <p:sldId id="291" r:id="rId35"/>
    <p:sldId id="281"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68" autoAdjust="0"/>
    <p:restoredTop sz="94660"/>
  </p:normalViewPr>
  <p:slideViewPr>
    <p:cSldViewPr snapToGrid="0">
      <p:cViewPr varScale="1">
        <p:scale>
          <a:sx n="119" d="100"/>
          <a:sy n="119" d="100"/>
        </p:scale>
        <p:origin x="108"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9E7CD35-E416-44CE-BF61-843CD4719EBE}" type="datetimeFigureOut">
              <a:rPr lang="en-GB" smtClean="0"/>
              <a:t>02/11/2020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8E1B4C-5624-4DEA-92EF-AE67962EE366}" type="slidenum">
              <a:rPr lang="en-GB" smtClean="0"/>
              <a:t>‹#›</a:t>
            </a:fld>
            <a:endParaRPr lang="en-GB"/>
          </a:p>
        </p:txBody>
      </p:sp>
    </p:spTree>
    <p:extLst>
      <p:ext uri="{BB962C8B-B14F-4D97-AF65-F5344CB8AC3E}">
        <p14:creationId xmlns:p14="http://schemas.microsoft.com/office/powerpoint/2010/main" val="3663827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9E7CD35-E416-44CE-BF61-843CD4719EBE}" type="datetimeFigureOut">
              <a:rPr lang="en-GB" smtClean="0"/>
              <a:t>02/11/2020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8E1B4C-5624-4DEA-92EF-AE67962EE366}" type="slidenum">
              <a:rPr lang="en-GB" smtClean="0"/>
              <a:t>‹#›</a:t>
            </a:fld>
            <a:endParaRPr lang="en-GB"/>
          </a:p>
        </p:txBody>
      </p:sp>
    </p:spTree>
    <p:extLst>
      <p:ext uri="{BB962C8B-B14F-4D97-AF65-F5344CB8AC3E}">
        <p14:creationId xmlns:p14="http://schemas.microsoft.com/office/powerpoint/2010/main" val="3136816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9E7CD35-E416-44CE-BF61-843CD4719EBE}" type="datetimeFigureOut">
              <a:rPr lang="en-GB" smtClean="0"/>
              <a:t>02/11/2020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8E1B4C-5624-4DEA-92EF-AE67962EE366}" type="slidenum">
              <a:rPr lang="en-GB" smtClean="0"/>
              <a:t>‹#›</a:t>
            </a:fld>
            <a:endParaRPr lang="en-GB"/>
          </a:p>
        </p:txBody>
      </p:sp>
    </p:spTree>
    <p:extLst>
      <p:ext uri="{BB962C8B-B14F-4D97-AF65-F5344CB8AC3E}">
        <p14:creationId xmlns:p14="http://schemas.microsoft.com/office/powerpoint/2010/main" val="3293238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9E7CD35-E416-44CE-BF61-843CD4719EBE}" type="datetimeFigureOut">
              <a:rPr lang="en-GB" smtClean="0"/>
              <a:t>02/11/2020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F8E1B4C-5624-4DEA-92EF-AE67962EE366}" type="slidenum">
              <a:rPr lang="en-GB" smtClean="0"/>
              <a:t>‹#›</a:t>
            </a:fld>
            <a:endParaRPr lang="en-GB"/>
          </a:p>
        </p:txBody>
      </p:sp>
    </p:spTree>
    <p:extLst>
      <p:ext uri="{BB962C8B-B14F-4D97-AF65-F5344CB8AC3E}">
        <p14:creationId xmlns:p14="http://schemas.microsoft.com/office/powerpoint/2010/main" val="3544581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69E7CD35-E416-44CE-BF61-843CD4719EBE}" type="datetimeFigureOut">
              <a:rPr lang="en-GB" smtClean="0"/>
              <a:t>02/11/2020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8E1B4C-5624-4DEA-92EF-AE67962EE366}" type="slidenum">
              <a:rPr lang="en-GB" smtClean="0"/>
              <a:t>‹#›</a:t>
            </a:fld>
            <a:endParaRPr lang="en-GB"/>
          </a:p>
        </p:txBody>
      </p:sp>
    </p:spTree>
    <p:extLst>
      <p:ext uri="{BB962C8B-B14F-4D97-AF65-F5344CB8AC3E}">
        <p14:creationId xmlns:p14="http://schemas.microsoft.com/office/powerpoint/2010/main" val="2783433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E7CD35-E416-44CE-BF61-843CD4719EBE}" type="datetimeFigureOut">
              <a:rPr lang="en-GB" smtClean="0"/>
              <a:t>02/11/2020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8E1B4C-5624-4DEA-92EF-AE67962EE366}" type="slidenum">
              <a:rPr lang="en-GB" smtClean="0"/>
              <a:t>‹#›</a:t>
            </a:fld>
            <a:endParaRPr lang="en-GB"/>
          </a:p>
        </p:txBody>
      </p:sp>
    </p:spTree>
    <p:extLst>
      <p:ext uri="{BB962C8B-B14F-4D97-AF65-F5344CB8AC3E}">
        <p14:creationId xmlns:p14="http://schemas.microsoft.com/office/powerpoint/2010/main" val="596777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9E7CD35-E416-44CE-BF61-843CD4719EBE}" type="datetimeFigureOut">
              <a:rPr lang="en-GB" smtClean="0"/>
              <a:t>02/11/2020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8E1B4C-5624-4DEA-92EF-AE67962EE366}" type="slidenum">
              <a:rPr lang="en-GB" smtClean="0"/>
              <a:t>‹#›</a:t>
            </a:fld>
            <a:endParaRPr lang="en-GB"/>
          </a:p>
        </p:txBody>
      </p:sp>
    </p:spTree>
    <p:extLst>
      <p:ext uri="{BB962C8B-B14F-4D97-AF65-F5344CB8AC3E}">
        <p14:creationId xmlns:p14="http://schemas.microsoft.com/office/powerpoint/2010/main" val="2401064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9E7CD35-E416-44CE-BF61-843CD4719EBE}" type="datetimeFigureOut">
              <a:rPr lang="en-GB" smtClean="0"/>
              <a:t>02/11/2020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F8E1B4C-5624-4DEA-92EF-AE67962EE366}" type="slidenum">
              <a:rPr lang="en-GB" smtClean="0"/>
              <a:t>‹#›</a:t>
            </a:fld>
            <a:endParaRPr lang="en-GB"/>
          </a:p>
        </p:txBody>
      </p:sp>
    </p:spTree>
    <p:extLst>
      <p:ext uri="{BB962C8B-B14F-4D97-AF65-F5344CB8AC3E}">
        <p14:creationId xmlns:p14="http://schemas.microsoft.com/office/powerpoint/2010/main" val="1368155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9E7CD35-E416-44CE-BF61-843CD4719EBE}" type="datetimeFigureOut">
              <a:rPr lang="en-GB" smtClean="0"/>
              <a:t>02/11/2020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F8E1B4C-5624-4DEA-92EF-AE67962EE366}" type="slidenum">
              <a:rPr lang="en-GB" smtClean="0"/>
              <a:t>‹#›</a:t>
            </a:fld>
            <a:endParaRPr lang="en-GB"/>
          </a:p>
        </p:txBody>
      </p:sp>
    </p:spTree>
    <p:extLst>
      <p:ext uri="{BB962C8B-B14F-4D97-AF65-F5344CB8AC3E}">
        <p14:creationId xmlns:p14="http://schemas.microsoft.com/office/powerpoint/2010/main" val="3642099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E7CD35-E416-44CE-BF61-843CD4719EBE}" type="datetimeFigureOut">
              <a:rPr lang="en-GB" smtClean="0"/>
              <a:t>02/11/2020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F8E1B4C-5624-4DEA-92EF-AE67962EE366}" type="slidenum">
              <a:rPr lang="en-GB" smtClean="0"/>
              <a:t>‹#›</a:t>
            </a:fld>
            <a:endParaRPr lang="en-GB"/>
          </a:p>
        </p:txBody>
      </p:sp>
    </p:spTree>
    <p:extLst>
      <p:ext uri="{BB962C8B-B14F-4D97-AF65-F5344CB8AC3E}">
        <p14:creationId xmlns:p14="http://schemas.microsoft.com/office/powerpoint/2010/main" val="2184447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E7CD35-E416-44CE-BF61-843CD4719EBE}" type="datetimeFigureOut">
              <a:rPr lang="en-GB" smtClean="0"/>
              <a:t>02/11/2020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8E1B4C-5624-4DEA-92EF-AE67962EE366}" type="slidenum">
              <a:rPr lang="en-GB" smtClean="0"/>
              <a:t>‹#›</a:t>
            </a:fld>
            <a:endParaRPr lang="en-GB"/>
          </a:p>
        </p:txBody>
      </p:sp>
    </p:spTree>
    <p:extLst>
      <p:ext uri="{BB962C8B-B14F-4D97-AF65-F5344CB8AC3E}">
        <p14:creationId xmlns:p14="http://schemas.microsoft.com/office/powerpoint/2010/main" val="3652756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E7CD35-E416-44CE-BF61-843CD4719EBE}" type="datetimeFigureOut">
              <a:rPr lang="en-GB" smtClean="0"/>
              <a:t>02/11/2020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8E1B4C-5624-4DEA-92EF-AE67962EE366}" type="slidenum">
              <a:rPr lang="en-GB" smtClean="0"/>
              <a:t>‹#›</a:t>
            </a:fld>
            <a:endParaRPr lang="en-GB"/>
          </a:p>
        </p:txBody>
      </p:sp>
    </p:spTree>
    <p:extLst>
      <p:ext uri="{BB962C8B-B14F-4D97-AF65-F5344CB8AC3E}">
        <p14:creationId xmlns:p14="http://schemas.microsoft.com/office/powerpoint/2010/main" val="2435565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E7CD35-E416-44CE-BF61-843CD4719EBE}" type="datetimeFigureOut">
              <a:rPr lang="en-GB" smtClean="0"/>
              <a:t>02/11/2020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8E1B4C-5624-4DEA-92EF-AE67962EE366}" type="slidenum">
              <a:rPr lang="en-GB" smtClean="0"/>
              <a:t>‹#›</a:t>
            </a:fld>
            <a:endParaRPr lang="en-GB"/>
          </a:p>
        </p:txBody>
      </p:sp>
    </p:spTree>
    <p:extLst>
      <p:ext uri="{BB962C8B-B14F-4D97-AF65-F5344CB8AC3E}">
        <p14:creationId xmlns:p14="http://schemas.microsoft.com/office/powerpoint/2010/main" val="3527539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24526" y="1291390"/>
            <a:ext cx="6472990" cy="1200329"/>
          </a:xfrm>
          <a:prstGeom prst="rect">
            <a:avLst/>
          </a:prstGeom>
          <a:noFill/>
        </p:spPr>
        <p:txBody>
          <a:bodyPr wrap="square" rtlCol="0">
            <a:spAutoFit/>
          </a:bodyPr>
          <a:lstStyle/>
          <a:p>
            <a:pPr algn="ctr"/>
            <a:r>
              <a:rPr lang="en-GB" sz="3600" b="1" dirty="0" smtClean="0"/>
              <a:t>The Incarnation of Jesus the </a:t>
            </a:r>
          </a:p>
          <a:p>
            <a:pPr algn="ctr"/>
            <a:r>
              <a:rPr lang="en-GB" sz="3600" b="1" dirty="0" smtClean="0"/>
              <a:t>Son of God </a:t>
            </a:r>
            <a:endParaRPr lang="en-GB" sz="3600" b="1" dirty="0"/>
          </a:p>
        </p:txBody>
      </p:sp>
      <p:sp>
        <p:nvSpPr>
          <p:cNvPr id="3" name="TextBox 2"/>
          <p:cNvSpPr txBox="1"/>
          <p:nvPr/>
        </p:nvSpPr>
        <p:spPr>
          <a:xfrm>
            <a:off x="3954379" y="3085765"/>
            <a:ext cx="1353256" cy="523220"/>
          </a:xfrm>
          <a:prstGeom prst="rect">
            <a:avLst/>
          </a:prstGeom>
          <a:noFill/>
        </p:spPr>
        <p:txBody>
          <a:bodyPr wrap="none" rtlCol="0">
            <a:spAutoFit/>
          </a:bodyPr>
          <a:lstStyle/>
          <a:p>
            <a:r>
              <a:rPr lang="en-GB" sz="2800" b="1" dirty="0" smtClean="0"/>
              <a:t>Session 1</a:t>
            </a:r>
            <a:endParaRPr lang="en-GB" sz="2800" b="1" dirty="0"/>
          </a:p>
        </p:txBody>
      </p:sp>
      <p:sp>
        <p:nvSpPr>
          <p:cNvPr id="4" name="TextBox 3"/>
          <p:cNvSpPr txBox="1"/>
          <p:nvPr/>
        </p:nvSpPr>
        <p:spPr>
          <a:xfrm>
            <a:off x="2531478" y="4971199"/>
            <a:ext cx="5194051" cy="523220"/>
          </a:xfrm>
          <a:prstGeom prst="rect">
            <a:avLst/>
          </a:prstGeom>
          <a:noFill/>
        </p:spPr>
        <p:txBody>
          <a:bodyPr wrap="none" rtlCol="0">
            <a:spAutoFit/>
          </a:bodyPr>
          <a:lstStyle/>
          <a:p>
            <a:r>
              <a:rPr lang="en-GB" sz="2800" b="1" dirty="0" smtClean="0"/>
              <a:t>Promise Propagation and Protection</a:t>
            </a:r>
            <a:endParaRPr lang="en-GB" sz="2800" b="1" dirty="0"/>
          </a:p>
        </p:txBody>
      </p:sp>
      <p:sp>
        <p:nvSpPr>
          <p:cNvPr id="5" name="Rectangle 4"/>
          <p:cNvSpPr/>
          <p:nvPr/>
        </p:nvSpPr>
        <p:spPr>
          <a:xfrm>
            <a:off x="2432123" y="3853933"/>
            <a:ext cx="5057795" cy="584775"/>
          </a:xfrm>
          <a:prstGeom prst="rect">
            <a:avLst/>
          </a:prstGeom>
        </p:spPr>
        <p:txBody>
          <a:bodyPr wrap="none">
            <a:spAutoFit/>
          </a:bodyPr>
          <a:lstStyle/>
          <a:p>
            <a:r>
              <a:rPr lang="en-GB" sz="3200" b="1" dirty="0"/>
              <a:t>The curious history of the Seed</a:t>
            </a:r>
          </a:p>
        </p:txBody>
      </p:sp>
    </p:spTree>
    <p:extLst>
      <p:ext uri="{BB962C8B-B14F-4D97-AF65-F5344CB8AC3E}">
        <p14:creationId xmlns:p14="http://schemas.microsoft.com/office/powerpoint/2010/main" val="1608763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216568"/>
            <a:ext cx="7086600" cy="1058779"/>
          </a:xfrm>
        </p:spPr>
        <p:txBody>
          <a:bodyPr>
            <a:normAutofit/>
          </a:bodyPr>
          <a:lstStyle/>
          <a:p>
            <a:r>
              <a:rPr lang="en-GB" sz="3600" b="1" dirty="0" smtClean="0"/>
              <a:t>The Seed is actually a Single Individual</a:t>
            </a:r>
            <a:endParaRPr lang="en-GB" sz="3600" b="1" dirty="0"/>
          </a:p>
        </p:txBody>
      </p:sp>
      <p:sp>
        <p:nvSpPr>
          <p:cNvPr id="4" name="Rectangle 3"/>
          <p:cNvSpPr/>
          <p:nvPr/>
        </p:nvSpPr>
        <p:spPr>
          <a:xfrm>
            <a:off x="228601" y="1162599"/>
            <a:ext cx="7708233" cy="3416320"/>
          </a:xfrm>
          <a:prstGeom prst="rect">
            <a:avLst/>
          </a:prstGeom>
        </p:spPr>
        <p:txBody>
          <a:bodyPr wrap="square">
            <a:spAutoFit/>
          </a:bodyPr>
          <a:lstStyle/>
          <a:p>
            <a:r>
              <a:rPr lang="en-GB" dirty="0" smtClean="0"/>
              <a:t>The Scripture, foreseeing that </a:t>
            </a:r>
            <a:r>
              <a:rPr lang="en-GB" b="1" dirty="0" smtClean="0"/>
              <a:t>God</a:t>
            </a:r>
            <a:r>
              <a:rPr lang="en-GB" dirty="0" smtClean="0"/>
              <a:t> would justify the Gentiles by faith, </a:t>
            </a:r>
            <a:r>
              <a:rPr lang="en-GB" b="1" dirty="0" smtClean="0"/>
              <a:t>preached the Good News beforehand to Abraham</a:t>
            </a:r>
            <a:r>
              <a:rPr lang="en-GB" dirty="0" smtClean="0"/>
              <a:t>, saying, “In you all the nations will be blessed.” </a:t>
            </a:r>
          </a:p>
          <a:p>
            <a:r>
              <a:rPr lang="en-GB" dirty="0" smtClean="0"/>
              <a:t>… Now </a:t>
            </a:r>
            <a:r>
              <a:rPr lang="en-GB" b="1" dirty="0" smtClean="0"/>
              <a:t>the promises were spoken to Abraham and to his </a:t>
            </a:r>
            <a:r>
              <a:rPr lang="en-GB" dirty="0" smtClean="0"/>
              <a:t>offspring [</a:t>
            </a:r>
            <a:r>
              <a:rPr lang="en-GB" b="1" dirty="0" smtClean="0"/>
              <a:t>seed</a:t>
            </a:r>
            <a:r>
              <a:rPr lang="en-GB" dirty="0" smtClean="0"/>
              <a:t>]. </a:t>
            </a:r>
            <a:r>
              <a:rPr lang="en-GB" b="1" dirty="0" smtClean="0"/>
              <a:t>He doesn’t say, “To</a:t>
            </a:r>
            <a:r>
              <a:rPr lang="en-GB" dirty="0" smtClean="0"/>
              <a:t> descendants [</a:t>
            </a:r>
            <a:r>
              <a:rPr lang="en-GB" b="1" dirty="0" smtClean="0"/>
              <a:t>seeds</a:t>
            </a:r>
            <a:r>
              <a:rPr lang="en-GB" dirty="0" smtClean="0"/>
              <a:t>] as of many, </a:t>
            </a:r>
            <a:r>
              <a:rPr lang="en-GB" b="1" dirty="0" smtClean="0"/>
              <a:t>but</a:t>
            </a:r>
            <a:r>
              <a:rPr lang="en-GB" dirty="0" smtClean="0"/>
              <a:t> as of one, “</a:t>
            </a:r>
            <a:r>
              <a:rPr lang="en-GB" b="1" dirty="0" smtClean="0"/>
              <a:t>To your </a:t>
            </a:r>
            <a:r>
              <a:rPr lang="en-GB" dirty="0" smtClean="0"/>
              <a:t>offspring [</a:t>
            </a:r>
            <a:r>
              <a:rPr lang="en-GB" b="1" dirty="0" smtClean="0"/>
              <a:t>seed</a:t>
            </a:r>
            <a:r>
              <a:rPr lang="en-GB" dirty="0" smtClean="0"/>
              <a:t>]”, </a:t>
            </a:r>
            <a:r>
              <a:rPr lang="en-GB" b="1" dirty="0" smtClean="0"/>
              <a:t>which is Christ</a:t>
            </a:r>
            <a:r>
              <a:rPr lang="en-GB" dirty="0" smtClean="0"/>
              <a:t>. Now I say this: </a:t>
            </a:r>
            <a:r>
              <a:rPr lang="en-GB" b="1" dirty="0" smtClean="0"/>
              <a:t>A covenant confirmed beforehand by God in Christ</a:t>
            </a:r>
            <a:r>
              <a:rPr lang="en-GB" dirty="0" smtClean="0"/>
              <a:t>, </a:t>
            </a:r>
            <a:r>
              <a:rPr lang="en-GB" b="1" dirty="0" smtClean="0"/>
              <a:t>the law</a:t>
            </a:r>
            <a:r>
              <a:rPr lang="en-GB" dirty="0" smtClean="0"/>
              <a:t>, which came four hundred thirty years after, </a:t>
            </a:r>
            <a:r>
              <a:rPr lang="en-GB" b="1" dirty="0" smtClean="0"/>
              <a:t>does not annul</a:t>
            </a:r>
            <a:r>
              <a:rPr lang="en-GB" dirty="0" smtClean="0"/>
              <a:t>, so as to make the promise of no effect. For if the inheritance is of the law, it is no more of promise; but </a:t>
            </a:r>
            <a:r>
              <a:rPr lang="en-GB" b="1" dirty="0" smtClean="0"/>
              <a:t>God has granted it to Abraham by promise </a:t>
            </a:r>
            <a:r>
              <a:rPr lang="en-GB" dirty="0" smtClean="0"/>
              <a:t>…  For you are all children of God, through faith in Christ Jesus. For as many of you as were baptized into Christ have put on Christ. There is neither Jew nor Greek, there is neither slave nor free man, there is neither male nor female; for you are all one in Christ Jesus. </a:t>
            </a:r>
            <a:r>
              <a:rPr lang="en-GB" b="1" dirty="0" smtClean="0"/>
              <a:t>If you are Christ’s, then you are Abraham’s </a:t>
            </a:r>
            <a:r>
              <a:rPr lang="en-GB" dirty="0" smtClean="0"/>
              <a:t>offspring [</a:t>
            </a:r>
            <a:r>
              <a:rPr lang="en-GB" b="1" dirty="0" smtClean="0"/>
              <a:t>seed</a:t>
            </a:r>
            <a:r>
              <a:rPr lang="en-GB" dirty="0" smtClean="0"/>
              <a:t>] </a:t>
            </a:r>
            <a:r>
              <a:rPr lang="en-GB" b="1" dirty="0" smtClean="0"/>
              <a:t>and heirs according to promise</a:t>
            </a:r>
            <a:r>
              <a:rPr lang="en-GB" dirty="0" smtClean="0"/>
              <a:t>. Gal. 3: 8, 16-18, 26-28.</a:t>
            </a:r>
            <a:endParaRPr lang="en-GB" dirty="0"/>
          </a:p>
        </p:txBody>
      </p:sp>
      <p:sp>
        <p:nvSpPr>
          <p:cNvPr id="6" name="Rectangle 5"/>
          <p:cNvSpPr/>
          <p:nvPr/>
        </p:nvSpPr>
        <p:spPr>
          <a:xfrm>
            <a:off x="320841" y="4643191"/>
            <a:ext cx="8325853" cy="1477328"/>
          </a:xfrm>
          <a:prstGeom prst="rect">
            <a:avLst/>
          </a:prstGeom>
        </p:spPr>
        <p:txBody>
          <a:bodyPr wrap="square">
            <a:spAutoFit/>
          </a:bodyPr>
          <a:lstStyle/>
          <a:p>
            <a:r>
              <a:rPr lang="en-GB" dirty="0" smtClean="0"/>
              <a:t>But </a:t>
            </a:r>
            <a:r>
              <a:rPr lang="en-GB" b="1" dirty="0" smtClean="0"/>
              <a:t>when the fullness of the time came, God sent out his Son, born to a woman</a:t>
            </a:r>
            <a:r>
              <a:rPr lang="en-GB" dirty="0" smtClean="0"/>
              <a:t>, born under the law, that he might redeem those who were under the law, </a:t>
            </a:r>
            <a:r>
              <a:rPr lang="en-GB" b="1" dirty="0" smtClean="0"/>
              <a:t>that we might receive the adoption as children</a:t>
            </a:r>
            <a:r>
              <a:rPr lang="en-GB" dirty="0" smtClean="0"/>
              <a:t>. And because you are children, God sent out the Spirit of his Son into your hearts, crying, “Abba, Father!” So you are no longer a bondservant, but a son; </a:t>
            </a:r>
            <a:r>
              <a:rPr lang="en-GB" b="1" dirty="0" smtClean="0"/>
              <a:t>and if a son, then an heir of God through Christ</a:t>
            </a:r>
            <a:r>
              <a:rPr lang="en-GB" dirty="0" smtClean="0"/>
              <a:t>. Gal. 4: 4-7.</a:t>
            </a:r>
            <a:endParaRPr lang="en-GB" dirty="0"/>
          </a:p>
        </p:txBody>
      </p:sp>
    </p:spTree>
    <p:extLst>
      <p:ext uri="{BB962C8B-B14F-4D97-AF65-F5344CB8AC3E}">
        <p14:creationId xmlns:p14="http://schemas.microsoft.com/office/powerpoint/2010/main" val="4109788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3422" y="349084"/>
            <a:ext cx="4632157" cy="765843"/>
          </a:xfrm>
        </p:spPr>
        <p:txBody>
          <a:bodyPr>
            <a:normAutofit/>
          </a:bodyPr>
          <a:lstStyle/>
          <a:p>
            <a:r>
              <a:rPr lang="en-GB" sz="3600" b="1" dirty="0" smtClean="0"/>
              <a:t>The Royal Line of Judah</a:t>
            </a:r>
            <a:endParaRPr lang="en-GB" sz="3600" b="1" dirty="0"/>
          </a:p>
        </p:txBody>
      </p:sp>
      <p:sp>
        <p:nvSpPr>
          <p:cNvPr id="3" name="Rectangle 2"/>
          <p:cNvSpPr/>
          <p:nvPr/>
        </p:nvSpPr>
        <p:spPr>
          <a:xfrm>
            <a:off x="914400" y="1461519"/>
            <a:ext cx="6096000" cy="4247317"/>
          </a:xfrm>
          <a:prstGeom prst="rect">
            <a:avLst/>
          </a:prstGeom>
        </p:spPr>
        <p:txBody>
          <a:bodyPr>
            <a:spAutoFit/>
          </a:bodyPr>
          <a:lstStyle/>
          <a:p>
            <a:r>
              <a:rPr lang="en-GB" b="1" dirty="0" smtClean="0"/>
              <a:t>Jacob called to his sons</a:t>
            </a:r>
            <a:r>
              <a:rPr lang="en-GB" dirty="0" smtClean="0"/>
              <a:t>, and said: </a:t>
            </a:r>
            <a:r>
              <a:rPr lang="en-GB" b="1" dirty="0" smtClean="0"/>
              <a:t>“Gather yourselves together, that I may tell you that which will happen to you in the days to come </a:t>
            </a:r>
            <a:r>
              <a:rPr lang="en-GB" dirty="0" smtClean="0"/>
              <a:t>… </a:t>
            </a:r>
          </a:p>
          <a:p>
            <a:endParaRPr lang="en-GB" dirty="0"/>
          </a:p>
          <a:p>
            <a:r>
              <a:rPr lang="en-GB" dirty="0" smtClean="0"/>
              <a:t>“</a:t>
            </a:r>
            <a:r>
              <a:rPr lang="en-GB" b="1" dirty="0" smtClean="0"/>
              <a:t>Judah, your brothers will praise you</a:t>
            </a:r>
            <a:r>
              <a:rPr lang="en-GB" dirty="0" smtClean="0"/>
              <a:t>.</a:t>
            </a:r>
          </a:p>
          <a:p>
            <a:r>
              <a:rPr lang="en-GB" dirty="0" smtClean="0"/>
              <a:t>    Your hand will be on the neck of your enemies.</a:t>
            </a:r>
          </a:p>
          <a:p>
            <a:r>
              <a:rPr lang="en-GB" dirty="0" smtClean="0"/>
              <a:t>    </a:t>
            </a:r>
            <a:r>
              <a:rPr lang="en-GB" b="1" dirty="0" smtClean="0"/>
              <a:t>Your father’s sons will bow down before you</a:t>
            </a:r>
            <a:r>
              <a:rPr lang="en-GB" dirty="0" smtClean="0"/>
              <a:t>.</a:t>
            </a:r>
          </a:p>
          <a:p>
            <a:r>
              <a:rPr lang="en-GB" dirty="0" smtClean="0"/>
              <a:t>Judah is </a:t>
            </a:r>
            <a:r>
              <a:rPr lang="en-GB" b="1" dirty="0" smtClean="0"/>
              <a:t>a lion’s cub</a:t>
            </a:r>
            <a:r>
              <a:rPr lang="en-GB" dirty="0" smtClean="0"/>
              <a:t>.</a:t>
            </a:r>
          </a:p>
          <a:p>
            <a:r>
              <a:rPr lang="en-GB" dirty="0" smtClean="0"/>
              <a:t>    From the prey, my son, you have gone up.</a:t>
            </a:r>
          </a:p>
          <a:p>
            <a:r>
              <a:rPr lang="en-GB" dirty="0" smtClean="0"/>
              <a:t>He stooped down, he crouched </a:t>
            </a:r>
            <a:r>
              <a:rPr lang="en-GB" b="1" dirty="0" smtClean="0"/>
              <a:t>as a lion</a:t>
            </a:r>
            <a:r>
              <a:rPr lang="en-GB" dirty="0" smtClean="0"/>
              <a:t>,</a:t>
            </a:r>
          </a:p>
          <a:p>
            <a:r>
              <a:rPr lang="en-GB" dirty="0" smtClean="0"/>
              <a:t>    as a lioness.</a:t>
            </a:r>
          </a:p>
          <a:p>
            <a:r>
              <a:rPr lang="en-GB" dirty="0" smtClean="0"/>
              <a:t>    Who will rouse him up?</a:t>
            </a:r>
          </a:p>
          <a:p>
            <a:r>
              <a:rPr lang="en-GB" b="1" dirty="0" smtClean="0"/>
              <a:t>The sceptre will not depart from Judah,</a:t>
            </a:r>
          </a:p>
          <a:p>
            <a:r>
              <a:rPr lang="en-GB" b="1" dirty="0" smtClean="0"/>
              <a:t>    nor the ruler’s staff from between his feet,</a:t>
            </a:r>
          </a:p>
          <a:p>
            <a:r>
              <a:rPr lang="en-GB" b="1" dirty="0" smtClean="0"/>
              <a:t>until he comes to whom it belongs.</a:t>
            </a:r>
          </a:p>
          <a:p>
            <a:r>
              <a:rPr lang="en-GB" b="1" dirty="0" smtClean="0"/>
              <a:t>    The obedience of the peoples will be to him </a:t>
            </a:r>
            <a:r>
              <a:rPr lang="en-GB" dirty="0" smtClean="0"/>
              <a:t>… Gen. 49: 1, 8-10.</a:t>
            </a:r>
            <a:endParaRPr lang="en-GB" dirty="0"/>
          </a:p>
        </p:txBody>
      </p:sp>
    </p:spTree>
    <p:extLst>
      <p:ext uri="{BB962C8B-B14F-4D97-AF65-F5344CB8AC3E}">
        <p14:creationId xmlns:p14="http://schemas.microsoft.com/office/powerpoint/2010/main" val="3050416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8327" y="188663"/>
            <a:ext cx="4969042" cy="878138"/>
          </a:xfrm>
        </p:spPr>
        <p:txBody>
          <a:bodyPr>
            <a:normAutofit/>
          </a:bodyPr>
          <a:lstStyle/>
          <a:p>
            <a:r>
              <a:rPr lang="en-GB" sz="3600" b="1" dirty="0" smtClean="0"/>
              <a:t>Unusual Propagation</a:t>
            </a:r>
            <a:endParaRPr lang="en-GB" sz="3600" b="1" dirty="0"/>
          </a:p>
        </p:txBody>
      </p:sp>
      <p:sp>
        <p:nvSpPr>
          <p:cNvPr id="3" name="Rectangle 2"/>
          <p:cNvSpPr/>
          <p:nvPr/>
        </p:nvSpPr>
        <p:spPr>
          <a:xfrm>
            <a:off x="401054" y="1203159"/>
            <a:ext cx="8109284" cy="3970318"/>
          </a:xfrm>
          <a:prstGeom prst="rect">
            <a:avLst/>
          </a:prstGeom>
        </p:spPr>
        <p:txBody>
          <a:bodyPr wrap="square">
            <a:spAutoFit/>
          </a:bodyPr>
          <a:lstStyle/>
          <a:p>
            <a:r>
              <a:rPr lang="en-GB" dirty="0" smtClean="0"/>
              <a:t>About three months later, </a:t>
            </a:r>
            <a:r>
              <a:rPr lang="en-GB" b="1" dirty="0" smtClean="0"/>
              <a:t>Judah was told, “Tamar, your daughter-in-law</a:t>
            </a:r>
            <a:r>
              <a:rPr lang="en-GB" dirty="0" smtClean="0"/>
              <a:t>, has played </a:t>
            </a:r>
          </a:p>
          <a:p>
            <a:r>
              <a:rPr lang="en-GB" dirty="0" smtClean="0"/>
              <a:t>the prostitute. Moreover, behold, she </a:t>
            </a:r>
            <a:r>
              <a:rPr lang="en-GB" b="1" dirty="0" smtClean="0"/>
              <a:t>is with child by prostitution</a:t>
            </a:r>
            <a:r>
              <a:rPr lang="en-GB" dirty="0" smtClean="0"/>
              <a:t>.”</a:t>
            </a:r>
          </a:p>
          <a:p>
            <a:r>
              <a:rPr lang="en-GB" dirty="0" smtClean="0"/>
              <a:t>Judah said, “Bring her out, and let her be burned.” When she was brought out, </a:t>
            </a:r>
            <a:r>
              <a:rPr lang="en-GB" b="1" dirty="0" smtClean="0"/>
              <a:t>she </a:t>
            </a:r>
          </a:p>
          <a:p>
            <a:r>
              <a:rPr lang="en-GB" b="1" dirty="0" err="1" smtClean="0"/>
              <a:t>sentto</a:t>
            </a:r>
            <a:r>
              <a:rPr lang="en-GB" b="1" dirty="0" smtClean="0"/>
              <a:t> her father-in-law, saying, “I am with child by the man who owns these</a:t>
            </a:r>
            <a:r>
              <a:rPr lang="en-GB" dirty="0" smtClean="0"/>
              <a:t>.” She </a:t>
            </a:r>
          </a:p>
          <a:p>
            <a:r>
              <a:rPr lang="en-GB" dirty="0" smtClean="0"/>
              <a:t>also said, “Please discern whose these are—the signet, and the cords, and the staff.”</a:t>
            </a:r>
          </a:p>
          <a:p>
            <a:r>
              <a:rPr lang="en-GB" b="1" dirty="0" smtClean="0"/>
              <a:t>Judah acknowledged them, and said, “She is more righteous than I</a:t>
            </a:r>
            <a:r>
              <a:rPr lang="en-GB" dirty="0" smtClean="0"/>
              <a:t>, because I didn’t</a:t>
            </a:r>
          </a:p>
          <a:p>
            <a:r>
              <a:rPr lang="en-GB" dirty="0" smtClean="0"/>
              <a:t> give her to </a:t>
            </a:r>
            <a:r>
              <a:rPr lang="en-GB" dirty="0" err="1" smtClean="0"/>
              <a:t>Shelah</a:t>
            </a:r>
            <a:r>
              <a:rPr lang="en-GB" dirty="0" smtClean="0"/>
              <a:t>, my son.”</a:t>
            </a:r>
          </a:p>
          <a:p>
            <a:endParaRPr lang="en-GB" dirty="0" smtClean="0"/>
          </a:p>
          <a:p>
            <a:r>
              <a:rPr lang="en-GB" dirty="0" smtClean="0"/>
              <a:t>He knew her again no more. In the time of her travail, behold, </a:t>
            </a:r>
            <a:r>
              <a:rPr lang="en-GB" b="1" dirty="0" smtClean="0"/>
              <a:t>twins were in her womb</a:t>
            </a:r>
            <a:r>
              <a:rPr lang="en-GB" dirty="0" smtClean="0"/>
              <a:t>. </a:t>
            </a:r>
            <a:r>
              <a:rPr lang="en-GB" b="1" dirty="0" smtClean="0"/>
              <a:t>When she travailed, one put out a hand, and the midwife took and tied a scarlet thread on his hand, saying, “This came out first.” As he drew back his hand, behold, his brother came out, and she said, “Why have you made a breach for yourself?” Therefore his name was called Perez.</a:t>
            </a:r>
            <a:r>
              <a:rPr lang="en-GB" dirty="0" smtClean="0"/>
              <a:t> Afterward his brother came out, who had the scarlet thread on his hand, and his name was called </a:t>
            </a:r>
            <a:r>
              <a:rPr lang="en-GB" dirty="0" err="1" smtClean="0"/>
              <a:t>Zerah</a:t>
            </a:r>
            <a:r>
              <a:rPr lang="en-GB" dirty="0" smtClean="0"/>
              <a:t>. Gen. 38: 24-30</a:t>
            </a:r>
          </a:p>
        </p:txBody>
      </p:sp>
      <p:sp>
        <p:nvSpPr>
          <p:cNvPr id="4" name="Rectangle 3"/>
          <p:cNvSpPr/>
          <p:nvPr/>
        </p:nvSpPr>
        <p:spPr>
          <a:xfrm>
            <a:off x="401054" y="5409826"/>
            <a:ext cx="8887325" cy="646331"/>
          </a:xfrm>
          <a:prstGeom prst="rect">
            <a:avLst/>
          </a:prstGeom>
        </p:spPr>
        <p:txBody>
          <a:bodyPr wrap="square">
            <a:spAutoFit/>
          </a:bodyPr>
          <a:lstStyle/>
          <a:p>
            <a:r>
              <a:rPr lang="en-GB" dirty="0" smtClean="0"/>
              <a:t>Now this is the history of </a:t>
            </a:r>
            <a:r>
              <a:rPr lang="en-GB" b="1" dirty="0" smtClean="0"/>
              <a:t>the generations of Perez</a:t>
            </a:r>
            <a:r>
              <a:rPr lang="en-GB" dirty="0" smtClean="0"/>
              <a:t>: </a:t>
            </a:r>
            <a:r>
              <a:rPr lang="en-GB" b="1" dirty="0" smtClean="0"/>
              <a:t>Perez became the father of </a:t>
            </a:r>
            <a:r>
              <a:rPr lang="en-GB" b="1" dirty="0" err="1" smtClean="0"/>
              <a:t>Hezron</a:t>
            </a:r>
            <a:r>
              <a:rPr lang="en-GB" dirty="0" smtClean="0"/>
              <a:t> … and </a:t>
            </a:r>
            <a:r>
              <a:rPr lang="en-GB" b="1" dirty="0" smtClean="0"/>
              <a:t>Jesse became the father of David</a:t>
            </a:r>
            <a:r>
              <a:rPr lang="en-GB" dirty="0" smtClean="0"/>
              <a:t>. Ruth 4: 18-22</a:t>
            </a:r>
            <a:endParaRPr lang="en-GB" dirty="0"/>
          </a:p>
        </p:txBody>
      </p:sp>
    </p:spTree>
    <p:extLst>
      <p:ext uri="{BB962C8B-B14F-4D97-AF65-F5344CB8AC3E}">
        <p14:creationId xmlns:p14="http://schemas.microsoft.com/office/powerpoint/2010/main" val="1679227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8010" y="61389"/>
            <a:ext cx="4856747" cy="749801"/>
          </a:xfrm>
        </p:spPr>
        <p:txBody>
          <a:bodyPr>
            <a:normAutofit/>
          </a:bodyPr>
          <a:lstStyle/>
          <a:p>
            <a:r>
              <a:rPr lang="en-GB" sz="3600" b="1" dirty="0" smtClean="0"/>
              <a:t>A Curious Genealogy</a:t>
            </a:r>
            <a:endParaRPr lang="en-GB" sz="3600" b="1" dirty="0"/>
          </a:p>
        </p:txBody>
      </p:sp>
      <p:sp>
        <p:nvSpPr>
          <p:cNvPr id="3" name="Rectangle 2"/>
          <p:cNvSpPr/>
          <p:nvPr/>
        </p:nvSpPr>
        <p:spPr>
          <a:xfrm>
            <a:off x="216568" y="1197343"/>
            <a:ext cx="8245643" cy="5355312"/>
          </a:xfrm>
          <a:prstGeom prst="rect">
            <a:avLst/>
          </a:prstGeom>
        </p:spPr>
        <p:txBody>
          <a:bodyPr wrap="square">
            <a:spAutoFit/>
          </a:bodyPr>
          <a:lstStyle/>
          <a:p>
            <a:r>
              <a:rPr lang="en-GB" b="1" dirty="0" smtClean="0"/>
              <a:t>The book of the genealogy of Jesus Christ, the son of David, the son of Abraham.</a:t>
            </a:r>
          </a:p>
          <a:p>
            <a:endParaRPr lang="en-GB" b="1" dirty="0" smtClean="0"/>
          </a:p>
          <a:p>
            <a:r>
              <a:rPr lang="en-GB" b="1" dirty="0" smtClean="0"/>
              <a:t>Abraham</a:t>
            </a:r>
            <a:r>
              <a:rPr lang="en-GB" dirty="0" smtClean="0"/>
              <a:t> became the father of </a:t>
            </a:r>
            <a:r>
              <a:rPr lang="en-GB" b="1" dirty="0" smtClean="0"/>
              <a:t>Isaac</a:t>
            </a:r>
            <a:r>
              <a:rPr lang="en-GB" dirty="0" smtClean="0"/>
              <a:t>. Isaac became the father of </a:t>
            </a:r>
            <a:r>
              <a:rPr lang="en-GB" b="1" dirty="0" smtClean="0"/>
              <a:t>Jacob</a:t>
            </a:r>
            <a:r>
              <a:rPr lang="en-GB" dirty="0" smtClean="0"/>
              <a:t>. Jacob became the father of </a:t>
            </a:r>
            <a:r>
              <a:rPr lang="en-GB" b="1" dirty="0" smtClean="0"/>
              <a:t>Judah</a:t>
            </a:r>
            <a:r>
              <a:rPr lang="en-GB" dirty="0" smtClean="0"/>
              <a:t> and his brothers. Judah became the father of </a:t>
            </a:r>
            <a:r>
              <a:rPr lang="en-GB" b="1" dirty="0" smtClean="0"/>
              <a:t>Perez</a:t>
            </a:r>
            <a:r>
              <a:rPr lang="en-GB" dirty="0" smtClean="0"/>
              <a:t> and </a:t>
            </a:r>
            <a:r>
              <a:rPr lang="en-GB" dirty="0" err="1" smtClean="0"/>
              <a:t>Zerah</a:t>
            </a:r>
            <a:r>
              <a:rPr lang="en-GB" dirty="0" smtClean="0"/>
              <a:t> </a:t>
            </a:r>
            <a:r>
              <a:rPr lang="en-GB" b="1" dirty="0" smtClean="0"/>
              <a:t>by Tamar</a:t>
            </a:r>
            <a:r>
              <a:rPr lang="en-GB" dirty="0" smtClean="0"/>
              <a:t>. Perez became the father of </a:t>
            </a:r>
            <a:r>
              <a:rPr lang="en-GB" b="1" dirty="0" err="1" smtClean="0"/>
              <a:t>Hezron</a:t>
            </a:r>
            <a:r>
              <a:rPr lang="en-GB" dirty="0" smtClean="0"/>
              <a:t>. </a:t>
            </a:r>
            <a:r>
              <a:rPr lang="en-GB" dirty="0" err="1" smtClean="0"/>
              <a:t>Hezron</a:t>
            </a:r>
            <a:r>
              <a:rPr lang="en-GB" dirty="0" smtClean="0"/>
              <a:t> became the father of Ram. Ram became the father of </a:t>
            </a:r>
            <a:r>
              <a:rPr lang="en-GB" dirty="0" err="1" smtClean="0"/>
              <a:t>Amminadab</a:t>
            </a:r>
            <a:r>
              <a:rPr lang="en-GB" dirty="0" smtClean="0"/>
              <a:t>. </a:t>
            </a:r>
            <a:r>
              <a:rPr lang="en-GB" dirty="0" err="1" smtClean="0"/>
              <a:t>Amminadab</a:t>
            </a:r>
            <a:r>
              <a:rPr lang="en-GB" dirty="0" smtClean="0"/>
              <a:t> became the father of </a:t>
            </a:r>
            <a:r>
              <a:rPr lang="en-GB" dirty="0" err="1" smtClean="0"/>
              <a:t>Nahshon</a:t>
            </a:r>
            <a:r>
              <a:rPr lang="en-GB" dirty="0" smtClean="0"/>
              <a:t>. </a:t>
            </a:r>
            <a:r>
              <a:rPr lang="en-GB" dirty="0" err="1" smtClean="0"/>
              <a:t>Nahshon</a:t>
            </a:r>
            <a:r>
              <a:rPr lang="en-GB" dirty="0" smtClean="0"/>
              <a:t> became the father of Salmon. </a:t>
            </a:r>
            <a:r>
              <a:rPr lang="en-GB" b="1" dirty="0" smtClean="0"/>
              <a:t>Salmon</a:t>
            </a:r>
            <a:r>
              <a:rPr lang="en-GB" dirty="0" smtClean="0"/>
              <a:t> became the father of </a:t>
            </a:r>
            <a:r>
              <a:rPr lang="en-GB" b="1" dirty="0" smtClean="0"/>
              <a:t>Boaz by Rahab</a:t>
            </a:r>
            <a:r>
              <a:rPr lang="en-GB" dirty="0" smtClean="0"/>
              <a:t>. Boaz became the father of </a:t>
            </a:r>
            <a:r>
              <a:rPr lang="en-GB" b="1" dirty="0" smtClean="0"/>
              <a:t>Obed by Ruth</a:t>
            </a:r>
            <a:r>
              <a:rPr lang="en-GB" dirty="0" smtClean="0"/>
              <a:t>. Obed became the father of </a:t>
            </a:r>
            <a:r>
              <a:rPr lang="en-GB" b="1" dirty="0" smtClean="0"/>
              <a:t>Jesse</a:t>
            </a:r>
            <a:r>
              <a:rPr lang="en-GB" dirty="0" smtClean="0"/>
              <a:t>. Jesse became the father of </a:t>
            </a:r>
            <a:r>
              <a:rPr lang="en-GB" b="1" dirty="0" smtClean="0"/>
              <a:t>King David</a:t>
            </a:r>
            <a:r>
              <a:rPr lang="en-GB" dirty="0" smtClean="0"/>
              <a:t>. </a:t>
            </a:r>
          </a:p>
          <a:p>
            <a:endParaRPr lang="en-GB" dirty="0"/>
          </a:p>
          <a:p>
            <a:r>
              <a:rPr lang="en-GB" dirty="0" smtClean="0"/>
              <a:t>David became the father of </a:t>
            </a:r>
            <a:r>
              <a:rPr lang="en-GB" b="1" dirty="0" smtClean="0"/>
              <a:t>Solomon by her who had been Uriah’s wife</a:t>
            </a:r>
            <a:r>
              <a:rPr lang="en-GB" dirty="0" smtClean="0"/>
              <a:t> …  </a:t>
            </a:r>
            <a:r>
              <a:rPr lang="en-GB" b="1" dirty="0" smtClean="0"/>
              <a:t>Josiah</a:t>
            </a:r>
            <a:r>
              <a:rPr lang="en-GB" dirty="0" smtClean="0"/>
              <a:t>. Josiah became the father of </a:t>
            </a:r>
            <a:r>
              <a:rPr lang="en-GB" b="1" dirty="0" err="1" smtClean="0"/>
              <a:t>Jechoniah</a:t>
            </a:r>
            <a:r>
              <a:rPr lang="en-GB" b="1" dirty="0" smtClean="0"/>
              <a:t> and his brothers at the time of the exile to Babylon</a:t>
            </a:r>
            <a:r>
              <a:rPr lang="en-GB" dirty="0" smtClean="0"/>
              <a:t>.</a:t>
            </a:r>
          </a:p>
          <a:p>
            <a:endParaRPr lang="en-GB" dirty="0" smtClean="0"/>
          </a:p>
          <a:p>
            <a:pPr algn="just"/>
            <a:r>
              <a:rPr lang="en-GB" b="1" dirty="0" smtClean="0"/>
              <a:t>After the exile to Babylon,</a:t>
            </a:r>
            <a:r>
              <a:rPr lang="en-GB" dirty="0" smtClean="0"/>
              <a:t> </a:t>
            </a:r>
            <a:r>
              <a:rPr lang="en-GB" dirty="0" err="1" smtClean="0"/>
              <a:t>Jechoniah</a:t>
            </a:r>
            <a:r>
              <a:rPr lang="en-GB" dirty="0" smtClean="0"/>
              <a:t> [</a:t>
            </a:r>
            <a:r>
              <a:rPr lang="en-GB" dirty="0" err="1" smtClean="0"/>
              <a:t>Jehoiakin</a:t>
            </a:r>
            <a:r>
              <a:rPr lang="en-GB" dirty="0" smtClean="0"/>
              <a:t>/</a:t>
            </a:r>
            <a:r>
              <a:rPr lang="en-GB" dirty="0" err="1" smtClean="0"/>
              <a:t>Coniah</a:t>
            </a:r>
            <a:r>
              <a:rPr lang="en-GB" dirty="0" smtClean="0"/>
              <a:t>] became the father of </a:t>
            </a:r>
            <a:r>
              <a:rPr lang="en-GB" dirty="0" err="1" smtClean="0"/>
              <a:t>Shealtiel</a:t>
            </a:r>
            <a:r>
              <a:rPr lang="en-GB" dirty="0" smtClean="0"/>
              <a:t>. </a:t>
            </a:r>
            <a:r>
              <a:rPr lang="en-GB" b="1" dirty="0" err="1" smtClean="0"/>
              <a:t>Shealtie</a:t>
            </a:r>
            <a:r>
              <a:rPr lang="en-GB" dirty="0" err="1" smtClean="0"/>
              <a:t>l</a:t>
            </a:r>
            <a:r>
              <a:rPr lang="en-GB" dirty="0" smtClean="0"/>
              <a:t> became the father of </a:t>
            </a:r>
            <a:r>
              <a:rPr lang="en-GB" b="1" dirty="0" smtClean="0"/>
              <a:t>Zerubbabel</a:t>
            </a:r>
            <a:r>
              <a:rPr lang="en-GB" dirty="0" smtClean="0"/>
              <a:t> … </a:t>
            </a:r>
            <a:r>
              <a:rPr lang="en-GB" b="1" dirty="0" smtClean="0"/>
              <a:t>Jacob</a:t>
            </a:r>
            <a:r>
              <a:rPr lang="en-GB" dirty="0" smtClean="0"/>
              <a:t> became the father of </a:t>
            </a:r>
            <a:r>
              <a:rPr lang="en-GB" b="1" dirty="0" smtClean="0"/>
              <a:t>Joseph, the husband of Mary, from whom was born Jesus, who is called </a:t>
            </a:r>
            <a:r>
              <a:rPr lang="en-GB" dirty="0" smtClean="0"/>
              <a:t>Christ </a:t>
            </a:r>
            <a:r>
              <a:rPr lang="en-GB" b="1" dirty="0" smtClean="0"/>
              <a:t>[Messiah]</a:t>
            </a:r>
            <a:r>
              <a:rPr lang="en-GB" dirty="0" smtClean="0"/>
              <a:t>.</a:t>
            </a:r>
          </a:p>
          <a:p>
            <a:endParaRPr lang="en-GB" dirty="0" smtClean="0"/>
          </a:p>
          <a:p>
            <a:r>
              <a:rPr lang="en-GB" b="1" dirty="0" smtClean="0"/>
              <a:t>So all the generations from Abraham to David are fourteen generations; from David to the exile to Babylon fourteen generations; and from the carrying away to Babylon to the Christ, fourteen generations. </a:t>
            </a:r>
            <a:r>
              <a:rPr lang="en-GB" dirty="0" smtClean="0"/>
              <a:t>Matt. 1: 1 - 17</a:t>
            </a:r>
            <a:endParaRPr lang="en-GB" dirty="0"/>
          </a:p>
        </p:txBody>
      </p:sp>
    </p:spTree>
    <p:extLst>
      <p:ext uri="{BB962C8B-B14F-4D97-AF65-F5344CB8AC3E}">
        <p14:creationId xmlns:p14="http://schemas.microsoft.com/office/powerpoint/2010/main" val="3908552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0126" y="112295"/>
            <a:ext cx="4804520" cy="646331"/>
          </a:xfrm>
          <a:prstGeom prst="rect">
            <a:avLst/>
          </a:prstGeom>
          <a:noFill/>
        </p:spPr>
        <p:txBody>
          <a:bodyPr wrap="none" rtlCol="0">
            <a:spAutoFit/>
          </a:bodyPr>
          <a:lstStyle/>
          <a:p>
            <a:r>
              <a:rPr lang="en-GB" sz="3600" b="1" dirty="0" smtClean="0"/>
              <a:t>The Covenant with David</a:t>
            </a:r>
            <a:endParaRPr lang="en-GB" sz="3600" b="1" dirty="0"/>
          </a:p>
        </p:txBody>
      </p:sp>
      <p:sp>
        <p:nvSpPr>
          <p:cNvPr id="3" name="Rectangle 2"/>
          <p:cNvSpPr/>
          <p:nvPr/>
        </p:nvSpPr>
        <p:spPr>
          <a:xfrm>
            <a:off x="164386" y="654495"/>
            <a:ext cx="8221579" cy="2308324"/>
          </a:xfrm>
          <a:prstGeom prst="rect">
            <a:avLst/>
          </a:prstGeom>
        </p:spPr>
        <p:txBody>
          <a:bodyPr wrap="square">
            <a:spAutoFit/>
          </a:bodyPr>
          <a:lstStyle/>
          <a:p>
            <a:r>
              <a:rPr lang="en-GB" dirty="0"/>
              <a:t> When your days are fulfilled, and you sleep with your fathers, </a:t>
            </a:r>
            <a:r>
              <a:rPr lang="en-GB" b="1" dirty="0"/>
              <a:t>I will set up your </a:t>
            </a:r>
            <a:endParaRPr lang="en-GB" b="1" dirty="0" smtClean="0"/>
          </a:p>
          <a:p>
            <a:r>
              <a:rPr lang="en-GB" b="1" dirty="0" smtClean="0"/>
              <a:t>offspring </a:t>
            </a:r>
            <a:r>
              <a:rPr lang="en-GB" b="1" dirty="0"/>
              <a:t>after you, who will proceed out of your body, and I will establish his kingdom. </a:t>
            </a:r>
            <a:endParaRPr lang="en-GB" b="1" dirty="0" smtClean="0"/>
          </a:p>
          <a:p>
            <a:r>
              <a:rPr lang="en-GB" dirty="0" smtClean="0"/>
              <a:t>He </a:t>
            </a:r>
            <a:r>
              <a:rPr lang="en-GB" dirty="0"/>
              <a:t>will </a:t>
            </a:r>
            <a:r>
              <a:rPr lang="en-GB" dirty="0" smtClean="0"/>
              <a:t>build </a:t>
            </a:r>
            <a:r>
              <a:rPr lang="en-GB" dirty="0"/>
              <a:t>a house for my name, and </a:t>
            </a:r>
            <a:r>
              <a:rPr lang="en-GB" b="1" dirty="0"/>
              <a:t>I will establish the throne of his kingdom forever. </a:t>
            </a:r>
            <a:endParaRPr lang="en-GB" b="1" dirty="0" smtClean="0"/>
          </a:p>
          <a:p>
            <a:r>
              <a:rPr lang="en-GB" b="1" dirty="0" smtClean="0"/>
              <a:t>I </a:t>
            </a:r>
            <a:r>
              <a:rPr lang="en-GB" b="1" dirty="0"/>
              <a:t>will be his father, and he will be my son</a:t>
            </a:r>
            <a:r>
              <a:rPr lang="en-GB" dirty="0"/>
              <a:t>. If he commits iniquity, I will chasten him with </a:t>
            </a:r>
            <a:endParaRPr lang="en-GB" dirty="0" smtClean="0"/>
          </a:p>
          <a:p>
            <a:r>
              <a:rPr lang="en-GB" dirty="0" smtClean="0"/>
              <a:t>the </a:t>
            </a:r>
            <a:r>
              <a:rPr lang="en-GB" dirty="0"/>
              <a:t>rod of men, and with the stripes of the children of men; </a:t>
            </a:r>
            <a:r>
              <a:rPr lang="en-GB" dirty="0" smtClean="0"/>
              <a:t>but </a:t>
            </a:r>
            <a:r>
              <a:rPr lang="en-GB" dirty="0"/>
              <a:t>my loving kindness will </a:t>
            </a:r>
            <a:endParaRPr lang="en-GB" dirty="0" smtClean="0"/>
          </a:p>
          <a:p>
            <a:r>
              <a:rPr lang="en-GB" dirty="0" smtClean="0"/>
              <a:t>not </a:t>
            </a:r>
            <a:r>
              <a:rPr lang="en-GB" dirty="0"/>
              <a:t>depart from him, as I took it from Saul, whom I put away before you. </a:t>
            </a:r>
            <a:r>
              <a:rPr lang="en-GB" b="1" dirty="0" smtClean="0"/>
              <a:t>Your </a:t>
            </a:r>
            <a:r>
              <a:rPr lang="en-GB" b="1" dirty="0"/>
              <a:t>house </a:t>
            </a:r>
            <a:endParaRPr lang="en-GB" b="1" dirty="0" smtClean="0"/>
          </a:p>
          <a:p>
            <a:r>
              <a:rPr lang="en-GB" b="1" dirty="0" smtClean="0"/>
              <a:t>and </a:t>
            </a:r>
            <a:r>
              <a:rPr lang="en-GB" b="1" dirty="0"/>
              <a:t>your kingdom will be made sure forever before you. Your throne will be established forever</a:t>
            </a:r>
            <a:r>
              <a:rPr lang="en-GB" dirty="0"/>
              <a:t>.”’” </a:t>
            </a:r>
            <a:r>
              <a:rPr lang="en-GB" dirty="0" smtClean="0"/>
              <a:t> 2Sam. 7: 12-16</a:t>
            </a:r>
            <a:endParaRPr lang="en-GB" dirty="0"/>
          </a:p>
        </p:txBody>
      </p:sp>
      <p:sp>
        <p:nvSpPr>
          <p:cNvPr id="4" name="Rectangle 3"/>
          <p:cNvSpPr/>
          <p:nvPr/>
        </p:nvSpPr>
        <p:spPr>
          <a:xfrm>
            <a:off x="230536" y="3505019"/>
            <a:ext cx="8089277" cy="2862322"/>
          </a:xfrm>
          <a:prstGeom prst="rect">
            <a:avLst/>
          </a:prstGeom>
        </p:spPr>
        <p:txBody>
          <a:bodyPr wrap="square">
            <a:spAutoFit/>
          </a:bodyPr>
          <a:lstStyle/>
          <a:p>
            <a:r>
              <a:rPr lang="en-GB" dirty="0"/>
              <a:t>“I have made a </a:t>
            </a:r>
            <a:r>
              <a:rPr lang="en-GB" b="1" dirty="0"/>
              <a:t>covenant</a:t>
            </a:r>
            <a:r>
              <a:rPr lang="en-GB" dirty="0"/>
              <a:t> with my chosen </a:t>
            </a:r>
            <a:r>
              <a:rPr lang="en-GB" dirty="0" smtClean="0"/>
              <a:t>one, </a:t>
            </a:r>
            <a:r>
              <a:rPr lang="en-GB" b="1" dirty="0" smtClean="0"/>
              <a:t>I </a:t>
            </a:r>
            <a:r>
              <a:rPr lang="en-GB" b="1" dirty="0"/>
              <a:t>have sworn to David</a:t>
            </a:r>
            <a:r>
              <a:rPr lang="en-GB" dirty="0"/>
              <a:t>, my servant,</a:t>
            </a:r>
          </a:p>
          <a:p>
            <a:r>
              <a:rPr lang="en-GB" dirty="0" smtClean="0"/>
              <a:t>‘</a:t>
            </a:r>
            <a:r>
              <a:rPr lang="en-GB" dirty="0"/>
              <a:t>I will establish your offspring </a:t>
            </a:r>
            <a:r>
              <a:rPr lang="en-GB" dirty="0" smtClean="0"/>
              <a:t>[</a:t>
            </a:r>
            <a:r>
              <a:rPr lang="en-GB" b="1" dirty="0" smtClean="0"/>
              <a:t>seed</a:t>
            </a:r>
            <a:r>
              <a:rPr lang="en-GB" dirty="0" smtClean="0"/>
              <a:t>]forever, and </a:t>
            </a:r>
            <a:r>
              <a:rPr lang="en-GB" dirty="0"/>
              <a:t>build up your throne to </a:t>
            </a:r>
            <a:r>
              <a:rPr lang="en-GB" dirty="0" smtClean="0"/>
              <a:t>all generations.’” </a:t>
            </a:r>
            <a:r>
              <a:rPr lang="en-GB" dirty="0"/>
              <a:t>… </a:t>
            </a:r>
            <a:r>
              <a:rPr lang="en-GB" dirty="0" smtClean="0"/>
              <a:t>I </a:t>
            </a:r>
            <a:r>
              <a:rPr lang="en-GB" dirty="0"/>
              <a:t>will also appoint </a:t>
            </a:r>
            <a:r>
              <a:rPr lang="en-GB" dirty="0" smtClean="0"/>
              <a:t>him my firstborn, the </a:t>
            </a:r>
            <a:r>
              <a:rPr lang="en-GB" dirty="0"/>
              <a:t>highest of the kings of the earth.</a:t>
            </a:r>
          </a:p>
          <a:p>
            <a:r>
              <a:rPr lang="en-GB" dirty="0" smtClean="0"/>
              <a:t>I </a:t>
            </a:r>
            <a:r>
              <a:rPr lang="en-GB" dirty="0"/>
              <a:t>will keep my loving kindness for him forever more.</a:t>
            </a:r>
          </a:p>
          <a:p>
            <a:endParaRPr lang="en-GB" dirty="0"/>
          </a:p>
          <a:p>
            <a:r>
              <a:rPr lang="en-GB" b="1" dirty="0" smtClean="0"/>
              <a:t>My </a:t>
            </a:r>
            <a:r>
              <a:rPr lang="en-GB" b="1" dirty="0"/>
              <a:t>covenant will stand firm with </a:t>
            </a:r>
            <a:r>
              <a:rPr lang="en-GB" b="1" dirty="0" smtClean="0"/>
              <a:t>him. I will also make his offspring [seed]endure forever, </a:t>
            </a:r>
            <a:r>
              <a:rPr lang="en-GB" dirty="0" smtClean="0"/>
              <a:t>and </a:t>
            </a:r>
            <a:r>
              <a:rPr lang="en-GB" dirty="0"/>
              <a:t>his throne as the days of </a:t>
            </a:r>
            <a:r>
              <a:rPr lang="en-GB" dirty="0" smtClean="0"/>
              <a:t>heaven … </a:t>
            </a:r>
          </a:p>
          <a:p>
            <a:r>
              <a:rPr lang="en-GB" b="1" dirty="0" smtClean="0"/>
              <a:t>His </a:t>
            </a:r>
            <a:r>
              <a:rPr lang="en-GB" b="1" dirty="0"/>
              <a:t>offspring [</a:t>
            </a:r>
            <a:r>
              <a:rPr lang="en-GB" b="1" dirty="0" smtClean="0"/>
              <a:t>seed]will </a:t>
            </a:r>
            <a:r>
              <a:rPr lang="en-GB" b="1" dirty="0"/>
              <a:t>endure </a:t>
            </a:r>
            <a:r>
              <a:rPr lang="en-GB" b="1" dirty="0" smtClean="0"/>
              <a:t>forever</a:t>
            </a:r>
            <a:r>
              <a:rPr lang="en-GB" dirty="0" smtClean="0"/>
              <a:t>, his </a:t>
            </a:r>
            <a:r>
              <a:rPr lang="en-GB" dirty="0"/>
              <a:t>throne like the sun before me.</a:t>
            </a:r>
          </a:p>
          <a:p>
            <a:r>
              <a:rPr lang="en-GB" dirty="0" smtClean="0"/>
              <a:t>It </a:t>
            </a:r>
            <a:r>
              <a:rPr lang="en-GB" dirty="0"/>
              <a:t>will be established forever like the moon</a:t>
            </a:r>
            <a:r>
              <a:rPr lang="en-GB" dirty="0" smtClean="0"/>
              <a:t>, </a:t>
            </a:r>
            <a:r>
              <a:rPr lang="en-GB" dirty="0"/>
              <a:t>the faithful witness in the sky.” </a:t>
            </a:r>
            <a:r>
              <a:rPr lang="en-GB" dirty="0" smtClean="0"/>
              <a:t> </a:t>
            </a:r>
          </a:p>
          <a:p>
            <a:r>
              <a:rPr lang="en-GB" dirty="0" smtClean="0"/>
              <a:t>Psalm 89: 3-4, 27-29, 36-37</a:t>
            </a:r>
            <a:endParaRPr lang="en-GB" dirty="0"/>
          </a:p>
        </p:txBody>
      </p:sp>
    </p:spTree>
    <p:extLst>
      <p:ext uri="{BB962C8B-B14F-4D97-AF65-F5344CB8AC3E}">
        <p14:creationId xmlns:p14="http://schemas.microsoft.com/office/powerpoint/2010/main" val="3691397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02300" y="1724527"/>
            <a:ext cx="6369051" cy="3046988"/>
          </a:xfrm>
          <a:prstGeom prst="rect">
            <a:avLst/>
          </a:prstGeom>
          <a:noFill/>
        </p:spPr>
        <p:txBody>
          <a:bodyPr wrap="none" rtlCol="0">
            <a:spAutoFit/>
          </a:bodyPr>
          <a:lstStyle/>
          <a:p>
            <a:pPr marL="285750" indent="-285750">
              <a:buFont typeface="Arial" panose="020B0604020202020204" pitchFamily="34" charset="0"/>
              <a:buChar char="•"/>
            </a:pPr>
            <a:r>
              <a:rPr lang="en-GB" sz="2400" b="1" dirty="0" smtClean="0"/>
              <a:t>Ishmael </a:t>
            </a:r>
            <a:r>
              <a:rPr lang="en-GB" dirty="0" smtClean="0"/>
              <a:t>Gen. 21: 8-14</a:t>
            </a:r>
          </a:p>
          <a:p>
            <a:pPr marL="285750" indent="-285750">
              <a:buFont typeface="Arial" panose="020B0604020202020204" pitchFamily="34" charset="0"/>
              <a:buChar char="•"/>
            </a:pPr>
            <a:r>
              <a:rPr lang="en-GB" sz="2400" b="1" dirty="0" smtClean="0"/>
              <a:t>Pharaoh</a:t>
            </a:r>
            <a:r>
              <a:rPr lang="en-GB" sz="2400" dirty="0" smtClean="0"/>
              <a:t> </a:t>
            </a:r>
            <a:r>
              <a:rPr lang="en-GB" sz="1600" dirty="0" smtClean="0"/>
              <a:t>Exodus 12: 1-32; 14: 5-31</a:t>
            </a:r>
          </a:p>
          <a:p>
            <a:pPr marL="285750" indent="-285750">
              <a:buFont typeface="Arial" panose="020B0604020202020204" pitchFamily="34" charset="0"/>
              <a:buChar char="•"/>
            </a:pPr>
            <a:r>
              <a:rPr lang="en-GB" sz="2400" b="1" dirty="0" smtClean="0"/>
              <a:t>Amalek </a:t>
            </a:r>
            <a:r>
              <a:rPr lang="en-GB" dirty="0" smtClean="0"/>
              <a:t>Exodus 17: 8-16</a:t>
            </a:r>
          </a:p>
          <a:p>
            <a:pPr marL="285750" indent="-285750">
              <a:buFont typeface="Arial" panose="020B0604020202020204" pitchFamily="34" charset="0"/>
              <a:buChar char="•"/>
            </a:pPr>
            <a:r>
              <a:rPr lang="en-GB" sz="2400" b="1" dirty="0" smtClean="0"/>
              <a:t>Moab (</a:t>
            </a:r>
            <a:r>
              <a:rPr lang="en-GB" sz="2400" b="1" dirty="0" err="1" smtClean="0"/>
              <a:t>Balak</a:t>
            </a:r>
            <a:r>
              <a:rPr lang="en-GB" sz="2400" b="1" dirty="0" smtClean="0"/>
              <a:t> and Balaam) </a:t>
            </a:r>
            <a:r>
              <a:rPr lang="en-GB" dirty="0" smtClean="0"/>
              <a:t>Numbers 22-25 ; Psalm 106:30</a:t>
            </a:r>
          </a:p>
          <a:p>
            <a:pPr marL="285750" indent="-285750">
              <a:buFont typeface="Arial" panose="020B0604020202020204" pitchFamily="34" charset="0"/>
              <a:buChar char="•"/>
            </a:pPr>
            <a:r>
              <a:rPr lang="en-GB" sz="2400" b="1" dirty="0" err="1" smtClean="0"/>
              <a:t>Athaliah</a:t>
            </a:r>
            <a:r>
              <a:rPr lang="en-GB" sz="2400" b="1" dirty="0" smtClean="0"/>
              <a:t> </a:t>
            </a:r>
            <a:r>
              <a:rPr lang="en-GB" dirty="0" smtClean="0"/>
              <a:t>2Chron. 21-23</a:t>
            </a:r>
          </a:p>
          <a:p>
            <a:pPr marL="285750" indent="-285750">
              <a:buFont typeface="Arial" panose="020B0604020202020204" pitchFamily="34" charset="0"/>
              <a:buChar char="•"/>
            </a:pPr>
            <a:r>
              <a:rPr lang="en-GB" sz="2400" b="1" dirty="0" smtClean="0"/>
              <a:t>Haman </a:t>
            </a:r>
            <a:r>
              <a:rPr lang="en-GB" dirty="0" smtClean="0"/>
              <a:t>Esther 3 etc.</a:t>
            </a:r>
          </a:p>
          <a:p>
            <a:pPr marL="285750" indent="-285750">
              <a:buFont typeface="Arial" panose="020B0604020202020204" pitchFamily="34" charset="0"/>
              <a:buChar char="•"/>
            </a:pPr>
            <a:r>
              <a:rPr lang="en-GB" sz="2400" b="1" dirty="0" smtClean="0"/>
              <a:t>Herod  </a:t>
            </a:r>
            <a:r>
              <a:rPr lang="en-GB" dirty="0" smtClean="0"/>
              <a:t>Matt. 2: 13-23</a:t>
            </a:r>
          </a:p>
          <a:p>
            <a:pPr marL="285750" indent="-285750">
              <a:buFont typeface="Arial" panose="020B0604020202020204" pitchFamily="34" charset="0"/>
              <a:buChar char="•"/>
            </a:pPr>
            <a:r>
              <a:rPr lang="en-GB" sz="2400" b="1" dirty="0" smtClean="0"/>
              <a:t>Jewish leaders  </a:t>
            </a:r>
            <a:r>
              <a:rPr lang="en-GB" dirty="0" smtClean="0"/>
              <a:t>Luke 4: 28-30;</a:t>
            </a:r>
            <a:r>
              <a:rPr lang="en-GB" sz="2400" b="1" dirty="0" smtClean="0"/>
              <a:t> </a:t>
            </a:r>
            <a:r>
              <a:rPr lang="en-GB" dirty="0" smtClean="0"/>
              <a:t>John 7:1, 30; 8: 59; 10: 39; 11: 53-54</a:t>
            </a:r>
            <a:endParaRPr lang="en-GB" dirty="0"/>
          </a:p>
        </p:txBody>
      </p:sp>
      <p:sp>
        <p:nvSpPr>
          <p:cNvPr id="4" name="TextBox 3"/>
          <p:cNvSpPr txBox="1"/>
          <p:nvPr/>
        </p:nvSpPr>
        <p:spPr>
          <a:xfrm>
            <a:off x="810127" y="417094"/>
            <a:ext cx="6702476" cy="646331"/>
          </a:xfrm>
          <a:prstGeom prst="rect">
            <a:avLst/>
          </a:prstGeom>
          <a:noFill/>
        </p:spPr>
        <p:txBody>
          <a:bodyPr wrap="none" rtlCol="0">
            <a:spAutoFit/>
          </a:bodyPr>
          <a:lstStyle/>
          <a:p>
            <a:r>
              <a:rPr lang="en-GB" sz="3600" b="1" dirty="0" smtClean="0"/>
              <a:t>The Seed Persecution and Protection</a:t>
            </a:r>
            <a:endParaRPr lang="en-GB" sz="3600" b="1" dirty="0"/>
          </a:p>
        </p:txBody>
      </p:sp>
    </p:spTree>
    <p:extLst>
      <p:ext uri="{BB962C8B-B14F-4D97-AF65-F5344CB8AC3E}">
        <p14:creationId xmlns:p14="http://schemas.microsoft.com/office/powerpoint/2010/main" val="2059043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316998"/>
            <a:ext cx="4736432" cy="821991"/>
          </a:xfrm>
        </p:spPr>
        <p:txBody>
          <a:bodyPr>
            <a:normAutofit/>
          </a:bodyPr>
          <a:lstStyle/>
          <a:p>
            <a:r>
              <a:rPr lang="en-GB" sz="3600" b="1" dirty="0" smtClean="0"/>
              <a:t>The Seed Opposed</a:t>
            </a:r>
            <a:endParaRPr lang="en-GB" sz="3600" b="1" dirty="0"/>
          </a:p>
        </p:txBody>
      </p:sp>
      <p:sp>
        <p:nvSpPr>
          <p:cNvPr id="3" name="Rectangle 2"/>
          <p:cNvSpPr/>
          <p:nvPr/>
        </p:nvSpPr>
        <p:spPr>
          <a:xfrm>
            <a:off x="465221" y="1428117"/>
            <a:ext cx="8293768" cy="2308324"/>
          </a:xfrm>
          <a:prstGeom prst="rect">
            <a:avLst/>
          </a:prstGeom>
        </p:spPr>
        <p:txBody>
          <a:bodyPr wrap="square">
            <a:spAutoFit/>
          </a:bodyPr>
          <a:lstStyle/>
          <a:p>
            <a:r>
              <a:rPr lang="en-GB" dirty="0" smtClean="0"/>
              <a:t>… Abraham </a:t>
            </a:r>
            <a:r>
              <a:rPr lang="en-GB" dirty="0"/>
              <a:t>made a great feast on the day that Isaac was weaned. </a:t>
            </a:r>
            <a:r>
              <a:rPr lang="en-GB" b="1" dirty="0" smtClean="0"/>
              <a:t>Sarah </a:t>
            </a:r>
            <a:r>
              <a:rPr lang="en-GB" b="1" dirty="0"/>
              <a:t>saw the son </a:t>
            </a:r>
            <a:endParaRPr lang="en-GB" b="1" dirty="0" smtClean="0"/>
          </a:p>
          <a:p>
            <a:r>
              <a:rPr lang="en-GB" b="1" dirty="0" smtClean="0"/>
              <a:t>of </a:t>
            </a:r>
            <a:r>
              <a:rPr lang="en-GB" b="1" dirty="0"/>
              <a:t>Hagar the Egyptian, whom she had borne to Abraham, mocking</a:t>
            </a:r>
            <a:r>
              <a:rPr lang="en-GB" dirty="0"/>
              <a:t>. </a:t>
            </a:r>
            <a:r>
              <a:rPr lang="en-GB" dirty="0" smtClean="0"/>
              <a:t>Therefore </a:t>
            </a:r>
            <a:r>
              <a:rPr lang="en-GB" dirty="0"/>
              <a:t>she </a:t>
            </a:r>
            <a:endParaRPr lang="en-GB" dirty="0" smtClean="0"/>
          </a:p>
          <a:p>
            <a:r>
              <a:rPr lang="en-GB" dirty="0" smtClean="0"/>
              <a:t>said to </a:t>
            </a:r>
            <a:r>
              <a:rPr lang="en-GB" dirty="0"/>
              <a:t>Abraham, “Cast out this servant and her son! For the son of this servant will </a:t>
            </a:r>
            <a:endParaRPr lang="en-GB" dirty="0" smtClean="0"/>
          </a:p>
          <a:p>
            <a:r>
              <a:rPr lang="en-GB" dirty="0" smtClean="0"/>
              <a:t>not </a:t>
            </a:r>
            <a:r>
              <a:rPr lang="en-GB" dirty="0"/>
              <a:t>be heir </a:t>
            </a:r>
            <a:r>
              <a:rPr lang="en-GB" dirty="0" smtClean="0"/>
              <a:t>with </a:t>
            </a:r>
            <a:r>
              <a:rPr lang="en-GB" dirty="0"/>
              <a:t>my son, Isaac</a:t>
            </a:r>
            <a:r>
              <a:rPr lang="en-GB" dirty="0" smtClean="0"/>
              <a:t>.” The </a:t>
            </a:r>
            <a:r>
              <a:rPr lang="en-GB" dirty="0"/>
              <a:t>thing was very grievous in Abraham’s sight </a:t>
            </a:r>
            <a:r>
              <a:rPr lang="en-GB" dirty="0" smtClean="0"/>
              <a:t>on</a:t>
            </a:r>
          </a:p>
          <a:p>
            <a:r>
              <a:rPr lang="en-GB" dirty="0" smtClean="0"/>
              <a:t>account </a:t>
            </a:r>
            <a:r>
              <a:rPr lang="en-GB" dirty="0"/>
              <a:t>of his son. </a:t>
            </a:r>
            <a:r>
              <a:rPr lang="en-GB" dirty="0" smtClean="0"/>
              <a:t>God </a:t>
            </a:r>
            <a:r>
              <a:rPr lang="en-GB" dirty="0"/>
              <a:t>said to Abraham, “Don’t let it be grievous in your sight </a:t>
            </a:r>
            <a:endParaRPr lang="en-GB" dirty="0" smtClean="0"/>
          </a:p>
          <a:p>
            <a:r>
              <a:rPr lang="en-GB" dirty="0" smtClean="0"/>
              <a:t>because </a:t>
            </a:r>
            <a:r>
              <a:rPr lang="en-GB" dirty="0"/>
              <a:t>of the boy, and </a:t>
            </a:r>
            <a:r>
              <a:rPr lang="en-GB" dirty="0" smtClean="0"/>
              <a:t>because </a:t>
            </a:r>
            <a:r>
              <a:rPr lang="en-GB" dirty="0"/>
              <a:t>of your servant. In all that Sarah says to you, listen </a:t>
            </a:r>
            <a:endParaRPr lang="en-GB" dirty="0" smtClean="0"/>
          </a:p>
          <a:p>
            <a:r>
              <a:rPr lang="en-GB" dirty="0" smtClean="0"/>
              <a:t>to </a:t>
            </a:r>
            <a:r>
              <a:rPr lang="en-GB" dirty="0"/>
              <a:t>her voice. For</a:t>
            </a:r>
            <a:r>
              <a:rPr lang="en-GB" b="1" dirty="0"/>
              <a:t> your </a:t>
            </a:r>
            <a:r>
              <a:rPr lang="en-GB" dirty="0"/>
              <a:t>offspring</a:t>
            </a:r>
            <a:r>
              <a:rPr lang="en-GB" b="1" dirty="0"/>
              <a:t> </a:t>
            </a:r>
            <a:r>
              <a:rPr lang="en-GB" b="1" dirty="0" smtClean="0"/>
              <a:t>[seed] will </a:t>
            </a:r>
            <a:r>
              <a:rPr lang="en-GB" b="1" dirty="0"/>
              <a:t>be named through Isaac</a:t>
            </a:r>
            <a:r>
              <a:rPr lang="en-GB" dirty="0"/>
              <a:t>. </a:t>
            </a:r>
            <a:r>
              <a:rPr lang="en-GB" dirty="0" smtClean="0"/>
              <a:t>I </a:t>
            </a:r>
            <a:r>
              <a:rPr lang="en-GB" dirty="0"/>
              <a:t>will also make </a:t>
            </a:r>
            <a:endParaRPr lang="en-GB" dirty="0" smtClean="0"/>
          </a:p>
          <a:p>
            <a:r>
              <a:rPr lang="en-GB" dirty="0" smtClean="0"/>
              <a:t>a </a:t>
            </a:r>
            <a:r>
              <a:rPr lang="en-GB" dirty="0"/>
              <a:t>nation of the son of the servant, because he is your child</a:t>
            </a:r>
            <a:r>
              <a:rPr lang="en-GB" dirty="0" smtClean="0"/>
              <a:t>.” Gen. 21:8-13</a:t>
            </a:r>
            <a:endParaRPr lang="en-GB" dirty="0"/>
          </a:p>
        </p:txBody>
      </p:sp>
      <p:sp>
        <p:nvSpPr>
          <p:cNvPr id="4" name="Rectangle 3"/>
          <p:cNvSpPr/>
          <p:nvPr/>
        </p:nvSpPr>
        <p:spPr>
          <a:xfrm>
            <a:off x="465221" y="4025570"/>
            <a:ext cx="8101263" cy="1477328"/>
          </a:xfrm>
          <a:prstGeom prst="rect">
            <a:avLst/>
          </a:prstGeom>
        </p:spPr>
        <p:txBody>
          <a:bodyPr wrap="square">
            <a:spAutoFit/>
          </a:bodyPr>
          <a:lstStyle/>
          <a:p>
            <a:r>
              <a:rPr lang="en-GB" dirty="0"/>
              <a:t>Now </a:t>
            </a:r>
            <a:r>
              <a:rPr lang="en-GB" b="1" dirty="0"/>
              <a:t>we, brothers, as Isaac was, are children of promise</a:t>
            </a:r>
            <a:r>
              <a:rPr lang="en-GB" dirty="0"/>
              <a:t>. </a:t>
            </a:r>
            <a:r>
              <a:rPr lang="en-GB" dirty="0" smtClean="0"/>
              <a:t>But </a:t>
            </a:r>
            <a:r>
              <a:rPr lang="en-GB" dirty="0"/>
              <a:t>as then, </a:t>
            </a:r>
            <a:r>
              <a:rPr lang="en-GB" b="1" dirty="0"/>
              <a:t>he who was born according to the flesh persecuted him who was born according to the Spirit</a:t>
            </a:r>
            <a:r>
              <a:rPr lang="en-GB" dirty="0"/>
              <a:t>, so also it is now. </a:t>
            </a:r>
            <a:r>
              <a:rPr lang="en-GB" dirty="0" smtClean="0"/>
              <a:t>However </a:t>
            </a:r>
            <a:r>
              <a:rPr lang="en-GB" dirty="0"/>
              <a:t>what does the Scripture say? “Throw out the servant and her son, for the son of the servant will not inherit with the son of the free woman</a:t>
            </a:r>
            <a:r>
              <a:rPr lang="en-GB" dirty="0" smtClean="0"/>
              <a:t>.” So </a:t>
            </a:r>
            <a:r>
              <a:rPr lang="en-GB" dirty="0"/>
              <a:t>then, brothers, we are not children of a servant, but of the free woman</a:t>
            </a:r>
            <a:r>
              <a:rPr lang="en-GB" dirty="0" smtClean="0"/>
              <a:t>. Gal. 4: 28-31</a:t>
            </a:r>
            <a:endParaRPr lang="en-GB" dirty="0"/>
          </a:p>
        </p:txBody>
      </p:sp>
    </p:spTree>
    <p:extLst>
      <p:ext uri="{BB962C8B-B14F-4D97-AF65-F5344CB8AC3E}">
        <p14:creationId xmlns:p14="http://schemas.microsoft.com/office/powerpoint/2010/main" val="12521134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4551" y="1255656"/>
            <a:ext cx="8522986" cy="3693319"/>
          </a:xfrm>
          <a:prstGeom prst="rect">
            <a:avLst/>
          </a:prstGeom>
        </p:spPr>
        <p:txBody>
          <a:bodyPr wrap="square">
            <a:spAutoFit/>
          </a:bodyPr>
          <a:lstStyle/>
          <a:p>
            <a:r>
              <a:rPr lang="en-GB" dirty="0"/>
              <a:t>Now there arose </a:t>
            </a:r>
            <a:r>
              <a:rPr lang="en-GB" b="1" dirty="0"/>
              <a:t>a new king over Egypt, who didn’t know </a:t>
            </a:r>
            <a:r>
              <a:rPr lang="en-GB" b="1" dirty="0" smtClean="0"/>
              <a:t>Joseph </a:t>
            </a:r>
            <a:r>
              <a:rPr lang="en-GB" dirty="0" smtClean="0"/>
              <a:t>… </a:t>
            </a:r>
            <a:r>
              <a:rPr lang="en-GB" dirty="0"/>
              <a:t>The king of Egypt </a:t>
            </a:r>
            <a:endParaRPr lang="en-GB" dirty="0" smtClean="0"/>
          </a:p>
          <a:p>
            <a:r>
              <a:rPr lang="en-GB" dirty="0" smtClean="0"/>
              <a:t>spoke </a:t>
            </a:r>
            <a:r>
              <a:rPr lang="en-GB" dirty="0"/>
              <a:t>to the Hebrew midwives, </a:t>
            </a:r>
            <a:r>
              <a:rPr lang="en-GB" dirty="0" smtClean="0"/>
              <a:t>… “</a:t>
            </a:r>
            <a:r>
              <a:rPr lang="en-GB" dirty="0"/>
              <a:t>When you perform the duty of a midwife to the </a:t>
            </a:r>
            <a:endParaRPr lang="en-GB" dirty="0" smtClean="0"/>
          </a:p>
          <a:p>
            <a:r>
              <a:rPr lang="en-GB" dirty="0" smtClean="0"/>
              <a:t>Hebrew </a:t>
            </a:r>
            <a:r>
              <a:rPr lang="en-GB" dirty="0"/>
              <a:t>women, and see them on the birth stool, </a:t>
            </a:r>
            <a:r>
              <a:rPr lang="en-GB" b="1" dirty="0"/>
              <a:t>if it is a son, then you shall kill him</a:t>
            </a:r>
            <a:r>
              <a:rPr lang="en-GB" dirty="0"/>
              <a:t>; </a:t>
            </a:r>
            <a:endParaRPr lang="en-GB" dirty="0" smtClean="0"/>
          </a:p>
          <a:p>
            <a:r>
              <a:rPr lang="en-GB" dirty="0" smtClean="0"/>
              <a:t>but if </a:t>
            </a:r>
            <a:r>
              <a:rPr lang="en-GB" dirty="0"/>
              <a:t>it is a daughter, then she shall live.” </a:t>
            </a:r>
            <a:r>
              <a:rPr lang="en-GB" dirty="0" smtClean="0"/>
              <a:t>But </a:t>
            </a:r>
            <a:r>
              <a:rPr lang="en-GB" b="1" dirty="0"/>
              <a:t>the midwives feared God</a:t>
            </a:r>
            <a:r>
              <a:rPr lang="en-GB" b="1" dirty="0" smtClean="0"/>
              <a:t>, and </a:t>
            </a:r>
            <a:r>
              <a:rPr lang="en-GB" b="1" dirty="0"/>
              <a:t>didn’t do </a:t>
            </a:r>
            <a:endParaRPr lang="en-GB" b="1" dirty="0" smtClean="0"/>
          </a:p>
          <a:p>
            <a:r>
              <a:rPr lang="en-GB" b="1" dirty="0" smtClean="0"/>
              <a:t>what the </a:t>
            </a:r>
            <a:r>
              <a:rPr lang="en-GB" b="1" dirty="0"/>
              <a:t>king of Egypt commanded them, but saved the baby boys alive</a:t>
            </a:r>
            <a:r>
              <a:rPr lang="en-GB" dirty="0"/>
              <a:t> </a:t>
            </a:r>
            <a:r>
              <a:rPr lang="en-GB" dirty="0" smtClean="0"/>
              <a:t>… A </a:t>
            </a:r>
            <a:r>
              <a:rPr lang="en-GB" dirty="0"/>
              <a:t>man of </a:t>
            </a:r>
            <a:endParaRPr lang="en-GB" dirty="0" smtClean="0"/>
          </a:p>
          <a:p>
            <a:r>
              <a:rPr lang="en-GB" dirty="0" smtClean="0"/>
              <a:t>the house of </a:t>
            </a:r>
            <a:r>
              <a:rPr lang="en-GB" dirty="0"/>
              <a:t>Levi went and took a daughter of Levi as his wife. </a:t>
            </a:r>
            <a:r>
              <a:rPr lang="en-GB" dirty="0" smtClean="0"/>
              <a:t>The </a:t>
            </a:r>
            <a:r>
              <a:rPr lang="en-GB" dirty="0"/>
              <a:t>woman conceived </a:t>
            </a:r>
            <a:endParaRPr lang="en-GB" dirty="0" smtClean="0"/>
          </a:p>
          <a:p>
            <a:r>
              <a:rPr lang="en-GB" dirty="0" smtClean="0"/>
              <a:t>and bore </a:t>
            </a:r>
            <a:r>
              <a:rPr lang="en-GB" dirty="0"/>
              <a:t>a son. When </a:t>
            </a:r>
            <a:r>
              <a:rPr lang="en-GB" b="1" dirty="0"/>
              <a:t>she saw that he was a fine child</a:t>
            </a:r>
            <a:r>
              <a:rPr lang="en-GB" dirty="0"/>
              <a:t>, she hid him three months </a:t>
            </a:r>
            <a:r>
              <a:rPr lang="en-GB" dirty="0" smtClean="0"/>
              <a:t>… </a:t>
            </a:r>
            <a:r>
              <a:rPr lang="en-GB" b="1" dirty="0" smtClean="0"/>
              <a:t>Pharaoh’s </a:t>
            </a:r>
            <a:r>
              <a:rPr lang="en-GB" b="1" dirty="0"/>
              <a:t>daughter </a:t>
            </a:r>
            <a:r>
              <a:rPr lang="en-GB" dirty="0"/>
              <a:t>came down to bathe at the </a:t>
            </a:r>
            <a:r>
              <a:rPr lang="en-GB" dirty="0" smtClean="0"/>
              <a:t>river … </a:t>
            </a:r>
            <a:r>
              <a:rPr lang="en-GB" dirty="0"/>
              <a:t>She saw the basket among the reeds, and sent </a:t>
            </a:r>
            <a:endParaRPr lang="en-GB" dirty="0" smtClean="0"/>
          </a:p>
          <a:p>
            <a:r>
              <a:rPr lang="en-GB" dirty="0" smtClean="0"/>
              <a:t>her </a:t>
            </a:r>
            <a:r>
              <a:rPr lang="en-GB" dirty="0"/>
              <a:t>servant to get </a:t>
            </a:r>
            <a:r>
              <a:rPr lang="en-GB" dirty="0" smtClean="0"/>
              <a:t>it. She </a:t>
            </a:r>
            <a:r>
              <a:rPr lang="en-GB" dirty="0"/>
              <a:t>opened it, and saw the child, and behold, the baby cried. She </a:t>
            </a:r>
            <a:r>
              <a:rPr lang="en-GB" b="1" dirty="0"/>
              <a:t>had compassion on him</a:t>
            </a:r>
            <a:r>
              <a:rPr lang="en-GB" dirty="0"/>
              <a:t>, and said, “This is one of the Hebrews’ children.” </a:t>
            </a:r>
            <a:r>
              <a:rPr lang="en-GB" dirty="0" smtClean="0"/>
              <a:t>… The </a:t>
            </a:r>
            <a:r>
              <a:rPr lang="en-GB" dirty="0"/>
              <a:t>woman took the child, and nursed it. 10 </a:t>
            </a:r>
            <a:r>
              <a:rPr lang="en-GB" b="1" dirty="0"/>
              <a:t>The child grew</a:t>
            </a:r>
            <a:r>
              <a:rPr lang="en-GB" dirty="0"/>
              <a:t>, and she brought him to Pharaoh’s daughter, and he became her son. </a:t>
            </a:r>
            <a:r>
              <a:rPr lang="en-GB" b="1" dirty="0"/>
              <a:t>She named him </a:t>
            </a:r>
            <a:r>
              <a:rPr lang="en-GB" b="1" dirty="0" smtClean="0"/>
              <a:t>Moses </a:t>
            </a:r>
            <a:r>
              <a:rPr lang="en-GB" dirty="0" smtClean="0"/>
              <a:t>… Exodus 1: 8-18, 2: 1-10</a:t>
            </a:r>
            <a:endParaRPr lang="en-GB" dirty="0"/>
          </a:p>
          <a:p>
            <a:endParaRPr lang="en-GB" dirty="0"/>
          </a:p>
        </p:txBody>
      </p:sp>
      <p:sp>
        <p:nvSpPr>
          <p:cNvPr id="6" name="Rectangle 5"/>
          <p:cNvSpPr/>
          <p:nvPr/>
        </p:nvSpPr>
        <p:spPr>
          <a:xfrm>
            <a:off x="3048000" y="2413338"/>
            <a:ext cx="6096000" cy="369332"/>
          </a:xfrm>
          <a:prstGeom prst="rect">
            <a:avLst/>
          </a:prstGeom>
        </p:spPr>
        <p:txBody>
          <a:bodyPr>
            <a:spAutoFit/>
          </a:bodyPr>
          <a:lstStyle/>
          <a:p>
            <a:endParaRPr lang="en-GB" dirty="0"/>
          </a:p>
        </p:txBody>
      </p:sp>
      <p:sp>
        <p:nvSpPr>
          <p:cNvPr id="7" name="Rectangle 6"/>
          <p:cNvSpPr/>
          <p:nvPr/>
        </p:nvSpPr>
        <p:spPr>
          <a:xfrm>
            <a:off x="444551" y="5062631"/>
            <a:ext cx="8702842" cy="646331"/>
          </a:xfrm>
          <a:prstGeom prst="rect">
            <a:avLst/>
          </a:prstGeom>
        </p:spPr>
        <p:txBody>
          <a:bodyPr wrap="square">
            <a:spAutoFit/>
          </a:bodyPr>
          <a:lstStyle/>
          <a:p>
            <a:r>
              <a:rPr lang="en-GB" b="1" dirty="0"/>
              <a:t>By faith, Moses, when he was born, was hidden for three months by his parents, because they saw that he was a beautiful child, and they were not afraid of the king’s commandment</a:t>
            </a:r>
            <a:r>
              <a:rPr lang="en-GB" b="1" dirty="0" smtClean="0"/>
              <a:t>. Heb. 11: 23</a:t>
            </a:r>
            <a:endParaRPr lang="en-GB" b="1" dirty="0"/>
          </a:p>
        </p:txBody>
      </p:sp>
      <p:sp>
        <p:nvSpPr>
          <p:cNvPr id="2" name="TextBox 1"/>
          <p:cNvSpPr txBox="1"/>
          <p:nvPr/>
        </p:nvSpPr>
        <p:spPr>
          <a:xfrm>
            <a:off x="906380" y="353650"/>
            <a:ext cx="6659195" cy="646331"/>
          </a:xfrm>
          <a:prstGeom prst="rect">
            <a:avLst/>
          </a:prstGeom>
          <a:noFill/>
        </p:spPr>
        <p:txBody>
          <a:bodyPr wrap="none" rtlCol="0">
            <a:spAutoFit/>
          </a:bodyPr>
          <a:lstStyle/>
          <a:p>
            <a:r>
              <a:rPr lang="en-GB" sz="3600" b="1" dirty="0" smtClean="0"/>
              <a:t>The Seed threatened with Extinction</a:t>
            </a:r>
            <a:endParaRPr lang="en-GB" sz="3600" b="1" dirty="0"/>
          </a:p>
        </p:txBody>
      </p:sp>
    </p:spTree>
    <p:extLst>
      <p:ext uri="{BB962C8B-B14F-4D97-AF65-F5344CB8AC3E}">
        <p14:creationId xmlns:p14="http://schemas.microsoft.com/office/powerpoint/2010/main" val="212169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1074" y="1891424"/>
            <a:ext cx="6096000" cy="3139321"/>
          </a:xfrm>
          <a:prstGeom prst="rect">
            <a:avLst/>
          </a:prstGeom>
        </p:spPr>
        <p:txBody>
          <a:bodyPr>
            <a:spAutoFit/>
          </a:bodyPr>
          <a:lstStyle/>
          <a:p>
            <a:r>
              <a:rPr lang="en-GB" dirty="0"/>
              <a:t>… an angel of the Lord appeared to Joseph in a dream, saying, “Arise and take the young child and his mother, and flee into Egypt, and stay there until I tell you, for </a:t>
            </a:r>
            <a:r>
              <a:rPr lang="en-GB" b="1" dirty="0"/>
              <a:t>Herod will seek the young child to destroy him</a:t>
            </a:r>
            <a:r>
              <a:rPr lang="en-GB" dirty="0"/>
              <a:t>.” He arose and took the young child and his mother by night and departed into Egypt, and was there until </a:t>
            </a:r>
            <a:r>
              <a:rPr lang="en-GB" b="1" dirty="0"/>
              <a:t>the death of Herod</a:t>
            </a:r>
            <a:r>
              <a:rPr lang="en-GB" dirty="0"/>
              <a:t>, that it might be fulfilled which was spoken by the Lord through the prophet, saying, “Out of Egypt I called my son.” Then Herod, when he saw that he was mocked by the wise men, was exceedingly angry, and sent out and </a:t>
            </a:r>
            <a:r>
              <a:rPr lang="en-GB" b="1" dirty="0"/>
              <a:t>killed all the male children </a:t>
            </a:r>
            <a:r>
              <a:rPr lang="en-GB" dirty="0"/>
              <a:t>who were in Bethlehem and in all the surrounding countryside, from two years old and under … Matt. 1:13-16</a:t>
            </a:r>
          </a:p>
        </p:txBody>
      </p:sp>
      <p:sp>
        <p:nvSpPr>
          <p:cNvPr id="3" name="TextBox 2"/>
          <p:cNvSpPr txBox="1"/>
          <p:nvPr/>
        </p:nvSpPr>
        <p:spPr>
          <a:xfrm>
            <a:off x="1524000" y="537410"/>
            <a:ext cx="3762568" cy="646331"/>
          </a:xfrm>
          <a:prstGeom prst="rect">
            <a:avLst/>
          </a:prstGeom>
          <a:noFill/>
        </p:spPr>
        <p:txBody>
          <a:bodyPr wrap="none" rtlCol="0">
            <a:spAutoFit/>
          </a:bodyPr>
          <a:lstStyle/>
          <a:p>
            <a:r>
              <a:rPr lang="en-GB" sz="3600" b="1" dirty="0" smtClean="0"/>
              <a:t>Kill the infant King!</a:t>
            </a:r>
            <a:endParaRPr lang="en-GB" sz="3600" b="1" dirty="0"/>
          </a:p>
        </p:txBody>
      </p:sp>
    </p:spTree>
    <p:extLst>
      <p:ext uri="{BB962C8B-B14F-4D97-AF65-F5344CB8AC3E}">
        <p14:creationId xmlns:p14="http://schemas.microsoft.com/office/powerpoint/2010/main" val="2509937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6683"/>
            <a:ext cx="4688305" cy="805949"/>
          </a:xfrm>
        </p:spPr>
        <p:txBody>
          <a:bodyPr>
            <a:normAutofit/>
          </a:bodyPr>
          <a:lstStyle/>
          <a:p>
            <a:r>
              <a:rPr lang="en-GB" sz="3600" b="1" dirty="0" smtClean="0"/>
              <a:t>The Cosmic Dimension</a:t>
            </a:r>
            <a:endParaRPr lang="en-GB" sz="3600" b="1" dirty="0"/>
          </a:p>
        </p:txBody>
      </p:sp>
      <p:sp>
        <p:nvSpPr>
          <p:cNvPr id="3" name="Rectangle 2"/>
          <p:cNvSpPr/>
          <p:nvPr/>
        </p:nvSpPr>
        <p:spPr>
          <a:xfrm>
            <a:off x="425115" y="3376863"/>
            <a:ext cx="8013032" cy="2308324"/>
          </a:xfrm>
          <a:prstGeom prst="rect">
            <a:avLst/>
          </a:prstGeom>
        </p:spPr>
        <p:txBody>
          <a:bodyPr wrap="square">
            <a:spAutoFit/>
          </a:bodyPr>
          <a:lstStyle/>
          <a:p>
            <a:r>
              <a:rPr lang="en-GB" b="1" dirty="0"/>
              <a:t>A great sign </a:t>
            </a:r>
            <a:r>
              <a:rPr lang="en-GB" dirty="0"/>
              <a:t>was seen in heaven: </a:t>
            </a:r>
            <a:r>
              <a:rPr lang="en-GB" b="1" dirty="0"/>
              <a:t>a woman </a:t>
            </a:r>
            <a:r>
              <a:rPr lang="en-GB" dirty="0"/>
              <a:t>clothed with the sun, and the moon under her feet, and on her head a crown of twelve stars. </a:t>
            </a:r>
            <a:r>
              <a:rPr lang="en-GB" dirty="0" smtClean="0"/>
              <a:t>She </a:t>
            </a:r>
            <a:r>
              <a:rPr lang="en-GB" dirty="0"/>
              <a:t>was </a:t>
            </a:r>
            <a:r>
              <a:rPr lang="en-GB" b="1" dirty="0"/>
              <a:t>with child</a:t>
            </a:r>
            <a:r>
              <a:rPr lang="en-GB" dirty="0"/>
              <a:t>. She cried out in pain, </a:t>
            </a:r>
            <a:r>
              <a:rPr lang="en-GB" b="1" dirty="0" smtClean="0"/>
              <a:t>labouring </a:t>
            </a:r>
            <a:r>
              <a:rPr lang="en-GB" b="1" dirty="0"/>
              <a:t>to give birth</a:t>
            </a:r>
            <a:r>
              <a:rPr lang="en-GB" dirty="0"/>
              <a:t>. </a:t>
            </a:r>
            <a:r>
              <a:rPr lang="en-GB" dirty="0" smtClean="0"/>
              <a:t>Another </a:t>
            </a:r>
            <a:r>
              <a:rPr lang="en-GB" dirty="0"/>
              <a:t>sign was seen in heaven. Behold, </a:t>
            </a:r>
            <a:r>
              <a:rPr lang="en-GB" b="1" dirty="0"/>
              <a:t>a great red dragon</a:t>
            </a:r>
            <a:r>
              <a:rPr lang="en-GB" dirty="0"/>
              <a:t>, having seven heads and ten horns, and on his heads seven crowns. </a:t>
            </a:r>
            <a:r>
              <a:rPr lang="en-GB" dirty="0" smtClean="0"/>
              <a:t>His </a:t>
            </a:r>
            <a:r>
              <a:rPr lang="en-GB" dirty="0"/>
              <a:t>tail drew one third of the stars of the sky, and threw them to the earth. The dragon </a:t>
            </a:r>
            <a:r>
              <a:rPr lang="en-GB" b="1" dirty="0"/>
              <a:t>stood before the woman </a:t>
            </a:r>
            <a:r>
              <a:rPr lang="en-GB" dirty="0"/>
              <a:t>who was about to give birth, </a:t>
            </a:r>
            <a:r>
              <a:rPr lang="en-GB" b="1" dirty="0"/>
              <a:t>so that when she gave birth he might devour her child</a:t>
            </a:r>
            <a:r>
              <a:rPr lang="en-GB" dirty="0"/>
              <a:t>. </a:t>
            </a:r>
            <a:r>
              <a:rPr lang="en-GB" b="1" dirty="0" smtClean="0"/>
              <a:t>She </a:t>
            </a:r>
            <a:r>
              <a:rPr lang="en-GB" b="1" dirty="0"/>
              <a:t>gave birth to a son, a male child, who is to rule all the nations with a rod of iron. Her child was caught up to God, and to his throne.</a:t>
            </a:r>
            <a:r>
              <a:rPr lang="en-GB" dirty="0"/>
              <a:t> </a:t>
            </a:r>
            <a:r>
              <a:rPr lang="en-GB" dirty="0" smtClean="0"/>
              <a:t>Rev. 12:1-5</a:t>
            </a:r>
            <a:endParaRPr lang="en-GB" dirty="0"/>
          </a:p>
        </p:txBody>
      </p:sp>
      <p:sp>
        <p:nvSpPr>
          <p:cNvPr id="5" name="Rectangle 4"/>
          <p:cNvSpPr/>
          <p:nvPr/>
        </p:nvSpPr>
        <p:spPr>
          <a:xfrm>
            <a:off x="838199" y="944940"/>
            <a:ext cx="7415463" cy="1754326"/>
          </a:xfrm>
          <a:prstGeom prst="rect">
            <a:avLst/>
          </a:prstGeom>
        </p:spPr>
        <p:txBody>
          <a:bodyPr wrap="square">
            <a:spAutoFit/>
          </a:bodyPr>
          <a:lstStyle/>
          <a:p>
            <a:r>
              <a:rPr lang="en-GB" b="1" dirty="0"/>
              <a:t>Yahweh God said to the serpent</a:t>
            </a:r>
            <a:r>
              <a:rPr lang="en-GB" dirty="0"/>
              <a:t>,</a:t>
            </a:r>
          </a:p>
          <a:p>
            <a:endParaRPr lang="en-GB" dirty="0"/>
          </a:p>
          <a:p>
            <a:r>
              <a:rPr lang="en-GB" b="1" dirty="0" smtClean="0"/>
              <a:t>I </a:t>
            </a:r>
            <a:r>
              <a:rPr lang="en-GB" b="1" dirty="0"/>
              <a:t>will put hostility between you and the woman,</a:t>
            </a:r>
          </a:p>
          <a:p>
            <a:r>
              <a:rPr lang="en-GB" b="1" dirty="0"/>
              <a:t>    and between your offspring and her offspring.</a:t>
            </a:r>
          </a:p>
          <a:p>
            <a:r>
              <a:rPr lang="en-GB" dirty="0"/>
              <a:t>He will bruise your head,</a:t>
            </a:r>
          </a:p>
          <a:p>
            <a:r>
              <a:rPr lang="en-GB" dirty="0"/>
              <a:t>    and you will bruise his heel</a:t>
            </a:r>
            <a:r>
              <a:rPr lang="en-GB" dirty="0" smtClean="0"/>
              <a:t>.” Gen. 3: 15</a:t>
            </a:r>
            <a:endParaRPr lang="en-GB" dirty="0"/>
          </a:p>
        </p:txBody>
      </p:sp>
    </p:spTree>
    <p:extLst>
      <p:ext uri="{BB962C8B-B14F-4D97-AF65-F5344CB8AC3E}">
        <p14:creationId xmlns:p14="http://schemas.microsoft.com/office/powerpoint/2010/main" val="1226902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4579" y="325020"/>
            <a:ext cx="3789947" cy="1325563"/>
          </a:xfrm>
        </p:spPr>
        <p:txBody>
          <a:bodyPr>
            <a:normAutofit/>
          </a:bodyPr>
          <a:lstStyle/>
          <a:p>
            <a:r>
              <a:rPr lang="en-GB" sz="3600" b="1" dirty="0" smtClean="0"/>
              <a:t>Promise of the Seed</a:t>
            </a:r>
            <a:endParaRPr lang="en-GB" sz="3600" b="1" dirty="0"/>
          </a:p>
        </p:txBody>
      </p:sp>
      <p:sp>
        <p:nvSpPr>
          <p:cNvPr id="4" name="Rectangle 3"/>
          <p:cNvSpPr/>
          <p:nvPr/>
        </p:nvSpPr>
        <p:spPr>
          <a:xfrm>
            <a:off x="1383632" y="2019760"/>
            <a:ext cx="6324600" cy="4031873"/>
          </a:xfrm>
          <a:prstGeom prst="rect">
            <a:avLst/>
          </a:prstGeom>
        </p:spPr>
        <p:txBody>
          <a:bodyPr wrap="square">
            <a:spAutoFit/>
          </a:bodyPr>
          <a:lstStyle/>
          <a:p>
            <a:r>
              <a:rPr lang="en-GB" sz="2000" b="1" dirty="0" smtClean="0"/>
              <a:t>Yahweh God said to the serpent</a:t>
            </a:r>
            <a:r>
              <a:rPr lang="en-GB" sz="2000" dirty="0" smtClean="0"/>
              <a:t>,</a:t>
            </a:r>
          </a:p>
          <a:p>
            <a:endParaRPr lang="en-GB" sz="2000" dirty="0" smtClean="0"/>
          </a:p>
          <a:p>
            <a:r>
              <a:rPr lang="en-GB" sz="2000" dirty="0" smtClean="0"/>
              <a:t>“Because you have done this,</a:t>
            </a:r>
          </a:p>
          <a:p>
            <a:r>
              <a:rPr lang="en-GB" sz="2000" dirty="0" smtClean="0"/>
              <a:t>    you are cursed above all livestock,</a:t>
            </a:r>
          </a:p>
          <a:p>
            <a:r>
              <a:rPr lang="en-GB" sz="2000" dirty="0" smtClean="0"/>
              <a:t>    and above every animal of the field.</a:t>
            </a:r>
          </a:p>
          <a:p>
            <a:r>
              <a:rPr lang="en-GB" sz="2000" dirty="0" smtClean="0"/>
              <a:t>You shall go on your belly</a:t>
            </a:r>
          </a:p>
          <a:p>
            <a:r>
              <a:rPr lang="en-GB" sz="2000" dirty="0" smtClean="0"/>
              <a:t>    and you shall eat dust all the days of your life.</a:t>
            </a:r>
          </a:p>
          <a:p>
            <a:r>
              <a:rPr lang="en-GB" sz="2000" b="1" dirty="0" smtClean="0"/>
              <a:t>I will put hostility between you and the woman,</a:t>
            </a:r>
          </a:p>
          <a:p>
            <a:r>
              <a:rPr lang="en-GB" sz="2000" b="1" dirty="0" smtClean="0"/>
              <a:t>    and between your </a:t>
            </a:r>
            <a:r>
              <a:rPr lang="en-GB" sz="2000" dirty="0" smtClean="0"/>
              <a:t>offspring</a:t>
            </a:r>
            <a:r>
              <a:rPr lang="en-GB" sz="2000" b="1" dirty="0" smtClean="0"/>
              <a:t>[seed] and her </a:t>
            </a:r>
            <a:r>
              <a:rPr lang="en-GB" sz="2000" dirty="0" smtClean="0"/>
              <a:t>offspring</a:t>
            </a:r>
            <a:r>
              <a:rPr lang="en-GB" sz="2000" b="1" dirty="0" smtClean="0"/>
              <a:t> [seed</a:t>
            </a:r>
            <a:r>
              <a:rPr lang="en-GB" sz="2000" b="1" dirty="0"/>
              <a:t>] .</a:t>
            </a:r>
            <a:endParaRPr lang="en-GB" sz="2000" b="1" dirty="0" smtClean="0"/>
          </a:p>
          <a:p>
            <a:r>
              <a:rPr lang="en-GB" sz="2000" b="1" dirty="0" smtClean="0"/>
              <a:t>He will bruise your head,</a:t>
            </a:r>
          </a:p>
          <a:p>
            <a:r>
              <a:rPr lang="en-GB" sz="2000" b="1" dirty="0" smtClean="0"/>
              <a:t>    and you will bruise his heel.”</a:t>
            </a:r>
            <a:r>
              <a:rPr lang="en-GB" sz="2000" dirty="0" smtClean="0"/>
              <a:t> Gen. 3:14-15 </a:t>
            </a:r>
          </a:p>
          <a:p>
            <a:endParaRPr lang="en-GB" dirty="0"/>
          </a:p>
          <a:p>
            <a:endParaRPr lang="en-GB" dirty="0"/>
          </a:p>
        </p:txBody>
      </p:sp>
    </p:spTree>
    <p:extLst>
      <p:ext uri="{BB962C8B-B14F-4D97-AF65-F5344CB8AC3E}">
        <p14:creationId xmlns:p14="http://schemas.microsoft.com/office/powerpoint/2010/main" val="8988483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232" y="638758"/>
            <a:ext cx="6701589" cy="709696"/>
          </a:xfrm>
        </p:spPr>
        <p:txBody>
          <a:bodyPr>
            <a:normAutofit/>
          </a:bodyPr>
          <a:lstStyle/>
          <a:p>
            <a:r>
              <a:rPr lang="en-GB" sz="3600" b="1" dirty="0" smtClean="0"/>
              <a:t>Israel’s Apostasy – the greatest threat</a:t>
            </a:r>
            <a:endParaRPr lang="en-GB" sz="3600" b="1" dirty="0"/>
          </a:p>
        </p:txBody>
      </p:sp>
      <p:sp>
        <p:nvSpPr>
          <p:cNvPr id="3" name="Rectangle 2"/>
          <p:cNvSpPr/>
          <p:nvPr/>
        </p:nvSpPr>
        <p:spPr>
          <a:xfrm>
            <a:off x="613611" y="2095717"/>
            <a:ext cx="7906332" cy="1938992"/>
          </a:xfrm>
          <a:prstGeom prst="rect">
            <a:avLst/>
          </a:prstGeom>
        </p:spPr>
        <p:txBody>
          <a:bodyPr wrap="none">
            <a:spAutoFit/>
          </a:bodyPr>
          <a:lstStyle/>
          <a:p>
            <a:pPr marL="285750" indent="-285750">
              <a:buFont typeface="Arial" panose="020B0604020202020204" pitchFamily="34" charset="0"/>
              <a:buChar char="•"/>
            </a:pPr>
            <a:r>
              <a:rPr lang="en-GB" sz="2400" b="1" dirty="0"/>
              <a:t>The </a:t>
            </a:r>
            <a:r>
              <a:rPr lang="en-GB" sz="2400" b="1" dirty="0" smtClean="0"/>
              <a:t>Golden Calf</a:t>
            </a:r>
            <a:r>
              <a:rPr lang="en-GB" sz="2400" dirty="0"/>
              <a:t>, Exodus 32 – see v </a:t>
            </a:r>
            <a:r>
              <a:rPr lang="en-GB" sz="2400" dirty="0" smtClean="0"/>
              <a:t>10-14</a:t>
            </a:r>
          </a:p>
          <a:p>
            <a:pPr marL="285750" indent="-285750">
              <a:buFont typeface="Arial" panose="020B0604020202020204" pitchFamily="34" charset="0"/>
              <a:buChar char="•"/>
            </a:pPr>
            <a:endParaRPr lang="en-GB" sz="2400" b="1" dirty="0" smtClean="0"/>
          </a:p>
          <a:p>
            <a:pPr marL="285750" indent="-285750">
              <a:buFont typeface="Arial" panose="020B0604020202020204" pitchFamily="34" charset="0"/>
              <a:buChar char="•"/>
            </a:pPr>
            <a:r>
              <a:rPr lang="en-GB" sz="2400" b="1" dirty="0" smtClean="0"/>
              <a:t>Idolatry with Moab </a:t>
            </a:r>
            <a:r>
              <a:rPr lang="en-GB" sz="2400" dirty="0" smtClean="0"/>
              <a:t>Numbers 25; 2Peter 2:15; Rev. 2:14</a:t>
            </a:r>
          </a:p>
          <a:p>
            <a:pPr marL="285750" indent="-285750">
              <a:buFont typeface="Arial" panose="020B0604020202020204" pitchFamily="34" charset="0"/>
              <a:buChar char="•"/>
            </a:pPr>
            <a:endParaRPr lang="en-GB" sz="2400" b="1" dirty="0" smtClean="0"/>
          </a:p>
          <a:p>
            <a:pPr marL="285750" indent="-285750">
              <a:buFont typeface="Arial" panose="020B0604020202020204" pitchFamily="34" charset="0"/>
              <a:buChar char="•"/>
            </a:pPr>
            <a:r>
              <a:rPr lang="en-GB" sz="2400" b="1" dirty="0" smtClean="0"/>
              <a:t>Centuries of addiction to idolatry and related sins </a:t>
            </a:r>
            <a:r>
              <a:rPr lang="en-GB" sz="2400" dirty="0" smtClean="0"/>
              <a:t>Ezekiel 22 etc.</a:t>
            </a:r>
            <a:endParaRPr lang="en-GB" sz="2400" dirty="0"/>
          </a:p>
        </p:txBody>
      </p:sp>
      <p:sp>
        <p:nvSpPr>
          <p:cNvPr id="5" name="Rectangle 4"/>
          <p:cNvSpPr/>
          <p:nvPr/>
        </p:nvSpPr>
        <p:spPr>
          <a:xfrm>
            <a:off x="237118" y="2880547"/>
            <a:ext cx="8815137" cy="369332"/>
          </a:xfrm>
          <a:prstGeom prst="rect">
            <a:avLst/>
          </a:prstGeom>
        </p:spPr>
        <p:txBody>
          <a:bodyPr wrap="square">
            <a:spAutoFit/>
          </a:bodyPr>
          <a:lstStyle/>
          <a:p>
            <a:r>
              <a:rPr lang="en-GB" dirty="0"/>
              <a:t> </a:t>
            </a:r>
          </a:p>
        </p:txBody>
      </p:sp>
    </p:spTree>
    <p:extLst>
      <p:ext uri="{BB962C8B-B14F-4D97-AF65-F5344CB8AC3E}">
        <p14:creationId xmlns:p14="http://schemas.microsoft.com/office/powerpoint/2010/main" val="11205205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7620" y="368968"/>
            <a:ext cx="6062878" cy="584775"/>
          </a:xfrm>
          <a:prstGeom prst="rect">
            <a:avLst/>
          </a:prstGeom>
          <a:noFill/>
        </p:spPr>
        <p:txBody>
          <a:bodyPr wrap="none" rtlCol="0">
            <a:spAutoFit/>
          </a:bodyPr>
          <a:lstStyle/>
          <a:p>
            <a:r>
              <a:rPr lang="en-GB" sz="3200" b="1" dirty="0" smtClean="0"/>
              <a:t>A Breach in the Covenant with David</a:t>
            </a:r>
            <a:endParaRPr lang="en-GB" sz="3200" b="1" dirty="0"/>
          </a:p>
        </p:txBody>
      </p:sp>
      <p:sp>
        <p:nvSpPr>
          <p:cNvPr id="3" name="Rectangle 2"/>
          <p:cNvSpPr/>
          <p:nvPr/>
        </p:nvSpPr>
        <p:spPr>
          <a:xfrm>
            <a:off x="1026694" y="1409110"/>
            <a:ext cx="6096000" cy="4524315"/>
          </a:xfrm>
          <a:prstGeom prst="rect">
            <a:avLst/>
          </a:prstGeom>
        </p:spPr>
        <p:txBody>
          <a:bodyPr>
            <a:spAutoFit/>
          </a:bodyPr>
          <a:lstStyle/>
          <a:p>
            <a:r>
              <a:rPr lang="en-GB" b="1" dirty="0"/>
              <a:t>But you have rejected and spurned</a:t>
            </a:r>
            <a:r>
              <a:rPr lang="en-GB" dirty="0"/>
              <a:t>.</a:t>
            </a:r>
          </a:p>
          <a:p>
            <a:r>
              <a:rPr lang="en-GB" dirty="0"/>
              <a:t>    You have been angry with your anointed.</a:t>
            </a:r>
          </a:p>
          <a:p>
            <a:r>
              <a:rPr lang="en-GB" b="1" dirty="0" smtClean="0"/>
              <a:t>You </a:t>
            </a:r>
            <a:r>
              <a:rPr lang="en-GB" b="1" dirty="0"/>
              <a:t>have renounced the covenant of your servant</a:t>
            </a:r>
            <a:r>
              <a:rPr lang="en-GB" dirty="0"/>
              <a:t>.</a:t>
            </a:r>
          </a:p>
          <a:p>
            <a:r>
              <a:rPr lang="en-GB" dirty="0"/>
              <a:t>    </a:t>
            </a:r>
            <a:r>
              <a:rPr lang="en-GB" b="1" dirty="0"/>
              <a:t>You have defiled his crown in the dust … You have ended his </a:t>
            </a:r>
            <a:r>
              <a:rPr lang="en-GB" b="1" dirty="0" smtClean="0"/>
              <a:t>splendour, and </a:t>
            </a:r>
            <a:r>
              <a:rPr lang="en-GB" b="1" dirty="0"/>
              <a:t>thrown his throne down to the ground</a:t>
            </a:r>
            <a:r>
              <a:rPr lang="en-GB" dirty="0"/>
              <a:t>.</a:t>
            </a:r>
          </a:p>
          <a:p>
            <a:r>
              <a:rPr lang="en-GB" dirty="0" smtClean="0"/>
              <a:t>You </a:t>
            </a:r>
            <a:r>
              <a:rPr lang="en-GB" dirty="0"/>
              <a:t>have shortened the days of his youth.</a:t>
            </a:r>
          </a:p>
          <a:p>
            <a:r>
              <a:rPr lang="en-GB" dirty="0"/>
              <a:t>    You have covered him with shame. Selah.</a:t>
            </a:r>
          </a:p>
          <a:p>
            <a:r>
              <a:rPr lang="en-GB" dirty="0" smtClean="0"/>
              <a:t> </a:t>
            </a:r>
            <a:r>
              <a:rPr lang="en-GB" b="1" dirty="0"/>
              <a:t>How long, Yahweh?</a:t>
            </a:r>
          </a:p>
          <a:p>
            <a:r>
              <a:rPr lang="en-GB" b="1" dirty="0"/>
              <a:t>    Will you hide yourself forever</a:t>
            </a:r>
            <a:r>
              <a:rPr lang="en-GB" b="1" dirty="0" smtClean="0"/>
              <a:t>? </a:t>
            </a:r>
            <a:r>
              <a:rPr lang="en-GB" b="1" dirty="0"/>
              <a:t>… Lord, where are your former loving kindnesses,</a:t>
            </a:r>
          </a:p>
          <a:p>
            <a:r>
              <a:rPr lang="en-GB" b="1" dirty="0"/>
              <a:t>    which you swore to David in your faithfulness?</a:t>
            </a:r>
          </a:p>
          <a:p>
            <a:r>
              <a:rPr lang="en-GB" b="1" dirty="0" smtClean="0"/>
              <a:t>Remember</a:t>
            </a:r>
            <a:r>
              <a:rPr lang="en-GB" dirty="0"/>
              <a:t>, Lord, the reproach of your servants,</a:t>
            </a:r>
          </a:p>
          <a:p>
            <a:r>
              <a:rPr lang="en-GB" dirty="0"/>
              <a:t>    how I bear in my heart </a:t>
            </a:r>
            <a:r>
              <a:rPr lang="en-GB" b="1" dirty="0"/>
              <a:t>the taunts of all the mighty peoples,</a:t>
            </a:r>
          </a:p>
          <a:p>
            <a:r>
              <a:rPr lang="en-GB" b="1" dirty="0" smtClean="0"/>
              <a:t> </a:t>
            </a:r>
            <a:r>
              <a:rPr lang="en-GB" b="1" dirty="0"/>
              <a:t>With which your enemies have mocked</a:t>
            </a:r>
            <a:r>
              <a:rPr lang="en-GB" dirty="0"/>
              <a:t>, Yahweh,</a:t>
            </a:r>
          </a:p>
          <a:p>
            <a:r>
              <a:rPr lang="en-GB" dirty="0"/>
              <a:t>    with which </a:t>
            </a:r>
            <a:r>
              <a:rPr lang="en-GB" b="1" dirty="0"/>
              <a:t>they have mocked the footsteps of your anointed one</a:t>
            </a:r>
            <a:r>
              <a:rPr lang="en-GB" dirty="0"/>
              <a:t>. </a:t>
            </a:r>
            <a:r>
              <a:rPr lang="en-GB" dirty="0" smtClean="0"/>
              <a:t>Psalm 89: 38-51</a:t>
            </a:r>
            <a:endParaRPr lang="en-GB" dirty="0"/>
          </a:p>
        </p:txBody>
      </p:sp>
    </p:spTree>
    <p:extLst>
      <p:ext uri="{BB962C8B-B14F-4D97-AF65-F5344CB8AC3E}">
        <p14:creationId xmlns:p14="http://schemas.microsoft.com/office/powerpoint/2010/main" val="17524490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0527" y="152401"/>
            <a:ext cx="8381999" cy="646331"/>
          </a:xfrm>
          <a:prstGeom prst="rect">
            <a:avLst/>
          </a:prstGeom>
          <a:noFill/>
        </p:spPr>
        <p:txBody>
          <a:bodyPr wrap="square" rtlCol="0">
            <a:spAutoFit/>
          </a:bodyPr>
          <a:lstStyle/>
          <a:p>
            <a:r>
              <a:rPr lang="en-GB" sz="3600" b="1" dirty="0" smtClean="0"/>
              <a:t>David’s corrupted seed and a sign of hope</a:t>
            </a:r>
            <a:endParaRPr lang="en-GB" sz="3600" b="1" dirty="0"/>
          </a:p>
        </p:txBody>
      </p:sp>
      <p:sp>
        <p:nvSpPr>
          <p:cNvPr id="3" name="Rectangle 2"/>
          <p:cNvSpPr/>
          <p:nvPr/>
        </p:nvSpPr>
        <p:spPr>
          <a:xfrm>
            <a:off x="0" y="1031496"/>
            <a:ext cx="8398042" cy="5909310"/>
          </a:xfrm>
          <a:prstGeom prst="rect">
            <a:avLst/>
          </a:prstGeom>
        </p:spPr>
        <p:txBody>
          <a:bodyPr wrap="square">
            <a:spAutoFit/>
          </a:bodyPr>
          <a:lstStyle/>
          <a:p>
            <a:r>
              <a:rPr lang="en-GB" dirty="0"/>
              <a:t>In the days of </a:t>
            </a:r>
            <a:r>
              <a:rPr lang="en-GB" b="1" dirty="0"/>
              <a:t>Ahaz </a:t>
            </a:r>
            <a:r>
              <a:rPr lang="en-GB" b="1" dirty="0" smtClean="0"/>
              <a:t>… king of Judah … </a:t>
            </a:r>
            <a:r>
              <a:rPr lang="en-GB" b="1" u="sng" dirty="0" smtClean="0"/>
              <a:t>David’s </a:t>
            </a:r>
            <a:r>
              <a:rPr lang="en-GB" b="1" u="sng" dirty="0"/>
              <a:t>house </a:t>
            </a:r>
            <a:r>
              <a:rPr lang="en-GB" dirty="0"/>
              <a:t>was told, “Syria is allied with </a:t>
            </a:r>
            <a:endParaRPr lang="en-GB" dirty="0" smtClean="0"/>
          </a:p>
          <a:p>
            <a:r>
              <a:rPr lang="en-GB" dirty="0" smtClean="0"/>
              <a:t>Ephraim</a:t>
            </a:r>
            <a:r>
              <a:rPr lang="en-GB" dirty="0"/>
              <a:t>.” </a:t>
            </a:r>
            <a:r>
              <a:rPr lang="en-GB" b="1" dirty="0"/>
              <a:t>His heart trembled</a:t>
            </a:r>
            <a:r>
              <a:rPr lang="en-GB" dirty="0"/>
              <a:t>, and the heart of his people, as the trees of the forest </a:t>
            </a:r>
            <a:endParaRPr lang="en-GB" dirty="0" smtClean="0"/>
          </a:p>
          <a:p>
            <a:r>
              <a:rPr lang="en-GB" dirty="0" smtClean="0"/>
              <a:t>tremble </a:t>
            </a:r>
            <a:r>
              <a:rPr lang="en-GB" dirty="0"/>
              <a:t>with the </a:t>
            </a:r>
            <a:r>
              <a:rPr lang="en-GB" dirty="0" smtClean="0"/>
              <a:t>wind. </a:t>
            </a:r>
            <a:r>
              <a:rPr lang="en-GB" b="1" dirty="0" smtClean="0"/>
              <a:t>Then </a:t>
            </a:r>
            <a:r>
              <a:rPr lang="en-GB" b="1" dirty="0"/>
              <a:t>Yahweh said to Isaiah, “Go out now to meet Ahaz, </a:t>
            </a:r>
            <a:r>
              <a:rPr lang="en-GB" b="1" dirty="0" smtClean="0"/>
              <a:t>you </a:t>
            </a:r>
          </a:p>
          <a:p>
            <a:r>
              <a:rPr lang="en-GB" b="1" dirty="0" smtClean="0"/>
              <a:t>and </a:t>
            </a:r>
            <a:r>
              <a:rPr lang="en-GB" b="1" dirty="0" err="1" smtClean="0"/>
              <a:t>Shearjashub</a:t>
            </a:r>
            <a:r>
              <a:rPr lang="en-GB" b="1" dirty="0" smtClean="0"/>
              <a:t> [a remnant shall return] your son</a:t>
            </a:r>
            <a:r>
              <a:rPr lang="en-GB" dirty="0" smtClean="0"/>
              <a:t> ... </a:t>
            </a:r>
            <a:r>
              <a:rPr lang="en-GB" b="1" dirty="0" smtClean="0"/>
              <a:t>Tell </a:t>
            </a:r>
            <a:r>
              <a:rPr lang="en-GB" b="1" dirty="0"/>
              <a:t>him, ‘Be careful, and keep </a:t>
            </a:r>
            <a:endParaRPr lang="en-GB" b="1" dirty="0" smtClean="0"/>
          </a:p>
          <a:p>
            <a:r>
              <a:rPr lang="en-GB" b="1" dirty="0" smtClean="0"/>
              <a:t>calm</a:t>
            </a:r>
            <a:r>
              <a:rPr lang="en-GB" dirty="0"/>
              <a:t>. </a:t>
            </a:r>
            <a:r>
              <a:rPr lang="en-GB" b="1" dirty="0" smtClean="0"/>
              <a:t>Don’t </a:t>
            </a:r>
            <a:r>
              <a:rPr lang="en-GB" b="1" dirty="0"/>
              <a:t>be afraid, neither let your heart be faint</a:t>
            </a:r>
            <a:r>
              <a:rPr lang="en-GB" dirty="0"/>
              <a:t> because of these two tails of smoking </a:t>
            </a:r>
            <a:endParaRPr lang="en-GB" dirty="0" smtClean="0"/>
          </a:p>
          <a:p>
            <a:r>
              <a:rPr lang="en-GB" dirty="0" smtClean="0"/>
              <a:t>torches</a:t>
            </a:r>
            <a:r>
              <a:rPr lang="en-GB" dirty="0"/>
              <a:t>, for the fierce anger of </a:t>
            </a:r>
            <a:r>
              <a:rPr lang="en-GB" dirty="0" err="1"/>
              <a:t>Rezin</a:t>
            </a:r>
            <a:r>
              <a:rPr lang="en-GB" dirty="0"/>
              <a:t> and Syria, and of the son of </a:t>
            </a:r>
            <a:r>
              <a:rPr lang="en-GB" dirty="0" err="1" smtClean="0"/>
              <a:t>Remaliah</a:t>
            </a:r>
            <a:r>
              <a:rPr lang="en-GB" dirty="0" smtClean="0"/>
              <a:t> …</a:t>
            </a:r>
            <a:r>
              <a:rPr lang="en-GB" b="1" dirty="0" smtClean="0"/>
              <a:t>Within </a:t>
            </a:r>
          </a:p>
          <a:p>
            <a:r>
              <a:rPr lang="en-GB" b="1" dirty="0" smtClean="0"/>
              <a:t>sixty-five </a:t>
            </a:r>
            <a:r>
              <a:rPr lang="en-GB" b="1" dirty="0"/>
              <a:t>years Ephraim shall be broken in pieces, so that it shall </a:t>
            </a:r>
            <a:r>
              <a:rPr lang="en-GB" b="1" dirty="0" smtClean="0"/>
              <a:t>not be a people.</a:t>
            </a:r>
            <a:r>
              <a:rPr lang="en-GB" dirty="0" smtClean="0"/>
              <a:t> The</a:t>
            </a:r>
          </a:p>
          <a:p>
            <a:r>
              <a:rPr lang="en-GB" dirty="0" smtClean="0"/>
              <a:t>head of Ephraim is Samaria, and the head of Samaria is </a:t>
            </a:r>
            <a:r>
              <a:rPr lang="en-GB" dirty="0" err="1" smtClean="0"/>
              <a:t>Remaliah’s</a:t>
            </a:r>
            <a:r>
              <a:rPr lang="en-GB" dirty="0" smtClean="0"/>
              <a:t> son. </a:t>
            </a:r>
            <a:r>
              <a:rPr lang="en-GB" b="1" dirty="0" smtClean="0"/>
              <a:t>If you will not </a:t>
            </a:r>
          </a:p>
          <a:p>
            <a:r>
              <a:rPr lang="en-GB" b="1" dirty="0" smtClean="0"/>
              <a:t>believe, surely you shall not be established</a:t>
            </a:r>
            <a:r>
              <a:rPr lang="en-GB" dirty="0" smtClean="0"/>
              <a:t>.’” … </a:t>
            </a:r>
          </a:p>
          <a:p>
            <a:endParaRPr lang="en-GB" b="1" dirty="0"/>
          </a:p>
          <a:p>
            <a:r>
              <a:rPr lang="en-GB" b="1" dirty="0" smtClean="0"/>
              <a:t>Yahweh spoke again to Ahaz, saying, “Ask a sign of Yahweh your God</a:t>
            </a:r>
            <a:r>
              <a:rPr lang="en-GB" dirty="0" smtClean="0"/>
              <a:t>; ask it either in the depth, or in the height above.” </a:t>
            </a:r>
            <a:r>
              <a:rPr lang="en-GB" b="1" dirty="0" smtClean="0"/>
              <a:t>But </a:t>
            </a:r>
            <a:r>
              <a:rPr lang="en-GB" b="1" dirty="0"/>
              <a:t>Ahaz said, “I won’t ask. I won’t tempt </a:t>
            </a:r>
            <a:r>
              <a:rPr lang="en-GB" b="1" dirty="0" smtClean="0"/>
              <a:t>Yahweh</a:t>
            </a:r>
            <a:r>
              <a:rPr lang="en-GB" dirty="0" smtClean="0"/>
              <a:t>. </a:t>
            </a:r>
            <a:r>
              <a:rPr lang="en-GB" b="1" dirty="0" smtClean="0"/>
              <a:t>He </a:t>
            </a:r>
            <a:r>
              <a:rPr lang="en-GB" b="1" dirty="0"/>
              <a:t>said, “Listen now, house of David. Is it not enough for you to try the patience of men, that you will try the patience of my God also?</a:t>
            </a:r>
            <a:r>
              <a:rPr lang="en-GB" b="1" u="sng" dirty="0"/>
              <a:t> </a:t>
            </a:r>
            <a:r>
              <a:rPr lang="en-GB" b="1" dirty="0" smtClean="0"/>
              <a:t>Therefore </a:t>
            </a:r>
            <a:r>
              <a:rPr lang="en-GB" b="1" dirty="0"/>
              <a:t>the Lord himself will give you a sign. Behold, the virgin </a:t>
            </a:r>
            <a:r>
              <a:rPr lang="en-GB" b="1" dirty="0" smtClean="0"/>
              <a:t>[young woman] will </a:t>
            </a:r>
            <a:r>
              <a:rPr lang="en-GB" b="1" dirty="0"/>
              <a:t>conceive, and bear a son, and shall call his name </a:t>
            </a:r>
            <a:r>
              <a:rPr lang="en-GB" b="1" dirty="0" smtClean="0"/>
              <a:t>Immanuel. </a:t>
            </a:r>
            <a:r>
              <a:rPr lang="en-GB" dirty="0" smtClean="0"/>
              <a:t>He </a:t>
            </a:r>
            <a:r>
              <a:rPr lang="en-GB" dirty="0"/>
              <a:t>shall eat butter and honey when he knows to refuse the evil and choose the good. </a:t>
            </a:r>
            <a:r>
              <a:rPr lang="en-GB" dirty="0" smtClean="0"/>
              <a:t>For </a:t>
            </a:r>
            <a:r>
              <a:rPr lang="en-GB" dirty="0"/>
              <a:t>before the child knows to refuse the evil and choose the good, the land whose two kings you abhor shall be forsaken. </a:t>
            </a:r>
            <a:r>
              <a:rPr lang="en-GB" dirty="0" smtClean="0"/>
              <a:t>Yahweh </a:t>
            </a:r>
            <a:r>
              <a:rPr lang="en-GB" dirty="0"/>
              <a:t>will bring on you, on your people, and on your father’s house, days that have not come, from the day that Ephraim departed from Judah, even the king of Assyria</a:t>
            </a:r>
            <a:r>
              <a:rPr lang="en-GB" dirty="0" smtClean="0"/>
              <a:t>. </a:t>
            </a:r>
          </a:p>
          <a:p>
            <a:endParaRPr lang="en-GB" dirty="0"/>
          </a:p>
          <a:p>
            <a:r>
              <a:rPr lang="en-GB" dirty="0" smtClean="0"/>
              <a:t>Isaiah 7: 3-17, (see 2Kings 16 ad 2Chron 28 for the historical background).</a:t>
            </a:r>
            <a:endParaRPr lang="en-GB" dirty="0"/>
          </a:p>
        </p:txBody>
      </p:sp>
    </p:spTree>
    <p:extLst>
      <p:ext uri="{BB962C8B-B14F-4D97-AF65-F5344CB8AC3E}">
        <p14:creationId xmlns:p14="http://schemas.microsoft.com/office/powerpoint/2010/main" val="26788938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6779" y="1653440"/>
            <a:ext cx="8422105" cy="4524315"/>
          </a:xfrm>
          <a:prstGeom prst="rect">
            <a:avLst/>
          </a:prstGeom>
        </p:spPr>
        <p:txBody>
          <a:bodyPr wrap="square">
            <a:spAutoFit/>
          </a:bodyPr>
          <a:lstStyle/>
          <a:p>
            <a:pPr lvl="0"/>
            <a:r>
              <a:rPr lang="en-GB" dirty="0">
                <a:solidFill>
                  <a:prstClr val="black"/>
                </a:solidFill>
              </a:rPr>
              <a:t>“</a:t>
            </a:r>
            <a:r>
              <a:rPr lang="en-GB" b="1" dirty="0">
                <a:solidFill>
                  <a:prstClr val="black"/>
                </a:solidFill>
              </a:rPr>
              <a:t>The Lord Yahweh says</a:t>
            </a:r>
            <a:r>
              <a:rPr lang="en-GB" dirty="0">
                <a:solidFill>
                  <a:prstClr val="black"/>
                </a:solidFill>
              </a:rPr>
              <a:t>: ‘An evil! A unique evil! Behold, it comes. </a:t>
            </a:r>
            <a:r>
              <a:rPr lang="en-GB" b="1" dirty="0">
                <a:solidFill>
                  <a:prstClr val="black"/>
                </a:solidFill>
              </a:rPr>
              <a:t>An end has come</a:t>
            </a:r>
            <a:r>
              <a:rPr lang="en-GB" dirty="0">
                <a:solidFill>
                  <a:prstClr val="black"/>
                </a:solidFill>
              </a:rPr>
              <a:t>. </a:t>
            </a:r>
            <a:endParaRPr lang="en-GB" dirty="0" smtClean="0">
              <a:solidFill>
                <a:prstClr val="black"/>
              </a:solidFill>
            </a:endParaRPr>
          </a:p>
          <a:p>
            <a:pPr lvl="0"/>
            <a:r>
              <a:rPr lang="en-GB" dirty="0" smtClean="0">
                <a:solidFill>
                  <a:prstClr val="black"/>
                </a:solidFill>
              </a:rPr>
              <a:t>The </a:t>
            </a:r>
            <a:r>
              <a:rPr lang="en-GB" dirty="0">
                <a:solidFill>
                  <a:prstClr val="black"/>
                </a:solidFill>
              </a:rPr>
              <a:t>end has come! It awakes against you. Behold, it comes. </a:t>
            </a:r>
            <a:r>
              <a:rPr lang="en-GB" b="1" dirty="0">
                <a:solidFill>
                  <a:prstClr val="black"/>
                </a:solidFill>
              </a:rPr>
              <a:t>Your doom has come </a:t>
            </a:r>
            <a:r>
              <a:rPr lang="en-GB" dirty="0">
                <a:solidFill>
                  <a:prstClr val="black"/>
                </a:solidFill>
              </a:rPr>
              <a:t>to </a:t>
            </a:r>
            <a:endParaRPr lang="en-GB" dirty="0" smtClean="0">
              <a:solidFill>
                <a:prstClr val="black"/>
              </a:solidFill>
            </a:endParaRPr>
          </a:p>
          <a:p>
            <a:pPr lvl="0"/>
            <a:r>
              <a:rPr lang="en-GB" dirty="0" smtClean="0">
                <a:solidFill>
                  <a:prstClr val="black"/>
                </a:solidFill>
              </a:rPr>
              <a:t>you</a:t>
            </a:r>
            <a:r>
              <a:rPr lang="en-GB" dirty="0">
                <a:solidFill>
                  <a:prstClr val="black"/>
                </a:solidFill>
              </a:rPr>
              <a:t>, inhabitant of the land! </a:t>
            </a:r>
            <a:r>
              <a:rPr lang="en-GB" b="1" dirty="0">
                <a:solidFill>
                  <a:prstClr val="black"/>
                </a:solidFill>
              </a:rPr>
              <a:t>The time has come</a:t>
            </a:r>
            <a:r>
              <a:rPr lang="en-GB" dirty="0">
                <a:solidFill>
                  <a:prstClr val="black"/>
                </a:solidFill>
              </a:rPr>
              <a:t>! </a:t>
            </a:r>
            <a:r>
              <a:rPr lang="en-GB" b="1" dirty="0">
                <a:solidFill>
                  <a:prstClr val="black"/>
                </a:solidFill>
              </a:rPr>
              <a:t>The day is near</a:t>
            </a:r>
            <a:r>
              <a:rPr lang="en-GB" dirty="0">
                <a:solidFill>
                  <a:prstClr val="black"/>
                </a:solidFill>
              </a:rPr>
              <a:t>, a day of tumult, and </a:t>
            </a:r>
            <a:endParaRPr lang="en-GB" dirty="0" smtClean="0">
              <a:solidFill>
                <a:prstClr val="black"/>
              </a:solidFill>
            </a:endParaRPr>
          </a:p>
          <a:p>
            <a:pPr lvl="0"/>
            <a:r>
              <a:rPr lang="en-GB" dirty="0" smtClean="0">
                <a:solidFill>
                  <a:prstClr val="black"/>
                </a:solidFill>
              </a:rPr>
              <a:t>not of joyful </a:t>
            </a:r>
            <a:r>
              <a:rPr lang="en-GB" dirty="0">
                <a:solidFill>
                  <a:prstClr val="black"/>
                </a:solidFill>
              </a:rPr>
              <a:t>shouting, on the mountains. Now </a:t>
            </a:r>
            <a:r>
              <a:rPr lang="en-GB" b="1" dirty="0">
                <a:solidFill>
                  <a:prstClr val="black"/>
                </a:solidFill>
              </a:rPr>
              <a:t>I will shortly pour out my wrath on you</a:t>
            </a:r>
            <a:r>
              <a:rPr lang="en-GB" dirty="0">
                <a:solidFill>
                  <a:prstClr val="black"/>
                </a:solidFill>
              </a:rPr>
              <a:t>, </a:t>
            </a:r>
            <a:endParaRPr lang="en-GB" dirty="0" smtClean="0">
              <a:solidFill>
                <a:prstClr val="black"/>
              </a:solidFill>
            </a:endParaRPr>
          </a:p>
          <a:p>
            <a:pPr lvl="0"/>
            <a:r>
              <a:rPr lang="en-GB" dirty="0" smtClean="0">
                <a:solidFill>
                  <a:prstClr val="black"/>
                </a:solidFill>
              </a:rPr>
              <a:t>and </a:t>
            </a:r>
            <a:r>
              <a:rPr lang="en-GB" dirty="0">
                <a:solidFill>
                  <a:prstClr val="black"/>
                </a:solidFill>
              </a:rPr>
              <a:t>accomplish my anger against you, and will judge you according to your ways. I will </a:t>
            </a:r>
            <a:endParaRPr lang="en-GB" dirty="0" smtClean="0">
              <a:solidFill>
                <a:prstClr val="black"/>
              </a:solidFill>
            </a:endParaRPr>
          </a:p>
          <a:p>
            <a:pPr lvl="0"/>
            <a:r>
              <a:rPr lang="en-GB" dirty="0" smtClean="0">
                <a:solidFill>
                  <a:prstClr val="black"/>
                </a:solidFill>
              </a:rPr>
              <a:t>bring </a:t>
            </a:r>
            <a:r>
              <a:rPr lang="en-GB" dirty="0">
                <a:solidFill>
                  <a:prstClr val="black"/>
                </a:solidFill>
              </a:rPr>
              <a:t>on you all your abominations. </a:t>
            </a:r>
            <a:r>
              <a:rPr lang="en-GB" b="1" dirty="0">
                <a:solidFill>
                  <a:prstClr val="black"/>
                </a:solidFill>
              </a:rPr>
              <a:t>My eye won’t spare, neither will I have pity</a:t>
            </a:r>
            <a:r>
              <a:rPr lang="en-GB" dirty="0">
                <a:solidFill>
                  <a:prstClr val="black"/>
                </a:solidFill>
              </a:rPr>
              <a:t>. I will </a:t>
            </a:r>
            <a:endParaRPr lang="en-GB" dirty="0" smtClean="0">
              <a:solidFill>
                <a:prstClr val="black"/>
              </a:solidFill>
            </a:endParaRPr>
          </a:p>
          <a:p>
            <a:pPr lvl="0"/>
            <a:r>
              <a:rPr lang="en-GB" dirty="0" smtClean="0">
                <a:solidFill>
                  <a:prstClr val="black"/>
                </a:solidFill>
              </a:rPr>
              <a:t>punish </a:t>
            </a:r>
            <a:r>
              <a:rPr lang="en-GB" dirty="0">
                <a:solidFill>
                  <a:prstClr val="black"/>
                </a:solidFill>
              </a:rPr>
              <a:t>you according to your ways. Your abominations will be among you. </a:t>
            </a:r>
            <a:r>
              <a:rPr lang="en-GB" b="1" dirty="0">
                <a:solidFill>
                  <a:prstClr val="black"/>
                </a:solidFill>
              </a:rPr>
              <a:t>Then you will know that I, Yahweh, strike</a:t>
            </a:r>
            <a:r>
              <a:rPr lang="en-GB" dirty="0">
                <a:solidFill>
                  <a:prstClr val="black"/>
                </a:solidFill>
              </a:rPr>
              <a:t>. “‘</a:t>
            </a:r>
            <a:r>
              <a:rPr lang="en-GB" b="1" dirty="0">
                <a:solidFill>
                  <a:prstClr val="black"/>
                </a:solidFill>
              </a:rPr>
              <a:t>Behold, the day! Behold, it comes! Your doom has gone out.</a:t>
            </a:r>
            <a:r>
              <a:rPr lang="en-GB" dirty="0">
                <a:solidFill>
                  <a:prstClr val="black"/>
                </a:solidFill>
              </a:rPr>
              <a:t> The rod has blossomed. Pride has budded. Violence has risen up into a rod of wickedness. </a:t>
            </a:r>
            <a:r>
              <a:rPr lang="en-GB" b="1" dirty="0">
                <a:solidFill>
                  <a:prstClr val="black"/>
                </a:solidFill>
              </a:rPr>
              <a:t>None of them will remain</a:t>
            </a:r>
            <a:r>
              <a:rPr lang="en-GB" dirty="0">
                <a:solidFill>
                  <a:prstClr val="black"/>
                </a:solidFill>
              </a:rPr>
              <a:t>, nor of their multitude, nor of their wealth. There will be nothing </a:t>
            </a:r>
            <a:endParaRPr lang="en-GB" dirty="0" smtClean="0">
              <a:solidFill>
                <a:prstClr val="black"/>
              </a:solidFill>
            </a:endParaRPr>
          </a:p>
          <a:p>
            <a:pPr lvl="0"/>
            <a:r>
              <a:rPr lang="en-GB" dirty="0" smtClean="0">
                <a:solidFill>
                  <a:prstClr val="black"/>
                </a:solidFill>
              </a:rPr>
              <a:t>of </a:t>
            </a:r>
            <a:r>
              <a:rPr lang="en-GB" dirty="0">
                <a:solidFill>
                  <a:prstClr val="black"/>
                </a:solidFill>
              </a:rPr>
              <a:t>value among them. The time has come! </a:t>
            </a:r>
            <a:r>
              <a:rPr lang="en-GB" b="1" dirty="0">
                <a:solidFill>
                  <a:prstClr val="black"/>
                </a:solidFill>
              </a:rPr>
              <a:t>The day draws near</a:t>
            </a:r>
            <a:r>
              <a:rPr lang="en-GB" dirty="0">
                <a:solidFill>
                  <a:prstClr val="black"/>
                </a:solidFill>
              </a:rPr>
              <a:t>. Don’t let the buyer rejoice, </a:t>
            </a:r>
            <a:endParaRPr lang="en-GB" dirty="0" smtClean="0">
              <a:solidFill>
                <a:prstClr val="black"/>
              </a:solidFill>
            </a:endParaRPr>
          </a:p>
          <a:p>
            <a:pPr lvl="0"/>
            <a:r>
              <a:rPr lang="en-GB" dirty="0" smtClean="0">
                <a:solidFill>
                  <a:prstClr val="black"/>
                </a:solidFill>
              </a:rPr>
              <a:t>nor </a:t>
            </a:r>
            <a:r>
              <a:rPr lang="en-GB" dirty="0">
                <a:solidFill>
                  <a:prstClr val="black"/>
                </a:solidFill>
              </a:rPr>
              <a:t>the seller mourn; for wrath is on all its multitude. For the seller won’t return to that which is sold, although they are still alive; for </a:t>
            </a:r>
            <a:r>
              <a:rPr lang="en-GB" b="1" dirty="0">
                <a:solidFill>
                  <a:prstClr val="black"/>
                </a:solidFill>
              </a:rPr>
              <a:t>the vision concerns the whole multitude </a:t>
            </a:r>
            <a:r>
              <a:rPr lang="en-GB" dirty="0">
                <a:solidFill>
                  <a:prstClr val="black"/>
                </a:solidFill>
              </a:rPr>
              <a:t>of it. None will return. None will strengthen himself in the iniquity of his life. They have blown the trumpet, and have made all ready; but no one goes to the battle; for </a:t>
            </a:r>
            <a:r>
              <a:rPr lang="en-GB" b="1" dirty="0">
                <a:solidFill>
                  <a:prstClr val="black"/>
                </a:solidFill>
              </a:rPr>
              <a:t>my wrath is on all its multitude</a:t>
            </a:r>
            <a:r>
              <a:rPr lang="en-GB" dirty="0">
                <a:solidFill>
                  <a:prstClr val="black"/>
                </a:solidFill>
              </a:rPr>
              <a:t>. </a:t>
            </a:r>
            <a:endParaRPr lang="en-GB" dirty="0" smtClean="0">
              <a:solidFill>
                <a:prstClr val="black"/>
              </a:solidFill>
            </a:endParaRPr>
          </a:p>
          <a:p>
            <a:pPr lvl="0"/>
            <a:r>
              <a:rPr lang="en-GB" dirty="0" smtClean="0">
                <a:solidFill>
                  <a:prstClr val="black"/>
                </a:solidFill>
              </a:rPr>
              <a:t>Ezek</a:t>
            </a:r>
            <a:r>
              <a:rPr lang="en-GB" dirty="0">
                <a:solidFill>
                  <a:prstClr val="black"/>
                </a:solidFill>
              </a:rPr>
              <a:t>. 7: 5-12</a:t>
            </a:r>
          </a:p>
        </p:txBody>
      </p:sp>
      <p:sp>
        <p:nvSpPr>
          <p:cNvPr id="2" name="TextBox 1"/>
          <p:cNvSpPr txBox="1"/>
          <p:nvPr/>
        </p:nvSpPr>
        <p:spPr>
          <a:xfrm>
            <a:off x="962526" y="625642"/>
            <a:ext cx="4915128" cy="646331"/>
          </a:xfrm>
          <a:prstGeom prst="rect">
            <a:avLst/>
          </a:prstGeom>
          <a:noFill/>
        </p:spPr>
        <p:txBody>
          <a:bodyPr wrap="none" rtlCol="0">
            <a:spAutoFit/>
          </a:bodyPr>
          <a:lstStyle/>
          <a:p>
            <a:r>
              <a:rPr lang="en-GB" sz="3600" b="1" dirty="0" smtClean="0"/>
              <a:t>God Himself as the Enemy</a:t>
            </a:r>
            <a:endParaRPr lang="en-GB" sz="3600" b="1" dirty="0"/>
          </a:p>
        </p:txBody>
      </p:sp>
    </p:spTree>
    <p:extLst>
      <p:ext uri="{BB962C8B-B14F-4D97-AF65-F5344CB8AC3E}">
        <p14:creationId xmlns:p14="http://schemas.microsoft.com/office/powerpoint/2010/main" val="6719056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59831" y="184485"/>
            <a:ext cx="4560864" cy="646331"/>
          </a:xfrm>
          <a:prstGeom prst="rect">
            <a:avLst/>
          </a:prstGeom>
          <a:noFill/>
        </p:spPr>
        <p:txBody>
          <a:bodyPr wrap="none" rtlCol="0">
            <a:spAutoFit/>
          </a:bodyPr>
          <a:lstStyle/>
          <a:p>
            <a:r>
              <a:rPr lang="en-GB" sz="3600" b="1" dirty="0" smtClean="0"/>
              <a:t>The covenant suspended</a:t>
            </a:r>
            <a:endParaRPr lang="en-GB" sz="3600" b="1" dirty="0"/>
          </a:p>
        </p:txBody>
      </p:sp>
      <p:sp>
        <p:nvSpPr>
          <p:cNvPr id="3" name="Rectangle 2"/>
          <p:cNvSpPr/>
          <p:nvPr/>
        </p:nvSpPr>
        <p:spPr>
          <a:xfrm>
            <a:off x="393031" y="1057741"/>
            <a:ext cx="8750969" cy="4801314"/>
          </a:xfrm>
          <a:prstGeom prst="rect">
            <a:avLst/>
          </a:prstGeom>
        </p:spPr>
        <p:txBody>
          <a:bodyPr wrap="square">
            <a:spAutoFit/>
          </a:bodyPr>
          <a:lstStyle/>
          <a:p>
            <a:r>
              <a:rPr lang="en-GB" dirty="0">
                <a:solidFill>
                  <a:srgbClr val="000000"/>
                </a:solidFill>
              </a:rPr>
              <a:t>“</a:t>
            </a:r>
            <a:r>
              <a:rPr lang="en-GB" b="1" dirty="0">
                <a:solidFill>
                  <a:srgbClr val="000000"/>
                </a:solidFill>
              </a:rPr>
              <a:t>As I live,” says Yahweh</a:t>
            </a:r>
            <a:r>
              <a:rPr lang="en-GB" dirty="0">
                <a:solidFill>
                  <a:srgbClr val="000000"/>
                </a:solidFill>
              </a:rPr>
              <a:t>, “though </a:t>
            </a:r>
            <a:r>
              <a:rPr lang="en-GB" dirty="0" err="1">
                <a:solidFill>
                  <a:srgbClr val="000000"/>
                </a:solidFill>
              </a:rPr>
              <a:t>Coniah</a:t>
            </a:r>
            <a:r>
              <a:rPr lang="en-GB" dirty="0">
                <a:solidFill>
                  <a:srgbClr val="000000"/>
                </a:solidFill>
              </a:rPr>
              <a:t> [</a:t>
            </a:r>
            <a:r>
              <a:rPr lang="en-GB" b="1" dirty="0" err="1">
                <a:solidFill>
                  <a:srgbClr val="000000"/>
                </a:solidFill>
              </a:rPr>
              <a:t>Jehoiakin</a:t>
            </a:r>
            <a:r>
              <a:rPr lang="en-GB" dirty="0" smtClean="0">
                <a:solidFill>
                  <a:srgbClr val="000000"/>
                </a:solidFill>
              </a:rPr>
              <a:t>] the </a:t>
            </a:r>
            <a:r>
              <a:rPr lang="en-GB" dirty="0">
                <a:solidFill>
                  <a:srgbClr val="000000"/>
                </a:solidFill>
              </a:rPr>
              <a:t>son of </a:t>
            </a:r>
            <a:r>
              <a:rPr lang="en-GB" dirty="0" err="1">
                <a:solidFill>
                  <a:srgbClr val="000000"/>
                </a:solidFill>
              </a:rPr>
              <a:t>Jehoiakim</a:t>
            </a:r>
            <a:r>
              <a:rPr lang="en-GB" dirty="0">
                <a:solidFill>
                  <a:srgbClr val="000000"/>
                </a:solidFill>
              </a:rPr>
              <a:t> king of </a:t>
            </a:r>
            <a:endParaRPr lang="en-GB" dirty="0" smtClean="0">
              <a:solidFill>
                <a:srgbClr val="000000"/>
              </a:solidFill>
            </a:endParaRPr>
          </a:p>
          <a:p>
            <a:r>
              <a:rPr lang="en-GB" dirty="0" smtClean="0">
                <a:solidFill>
                  <a:srgbClr val="000000"/>
                </a:solidFill>
              </a:rPr>
              <a:t>Judah </a:t>
            </a:r>
            <a:r>
              <a:rPr lang="en-GB" dirty="0">
                <a:solidFill>
                  <a:srgbClr val="000000"/>
                </a:solidFill>
              </a:rPr>
              <a:t>were the signet on my right hand, I would still pluck you from there. </a:t>
            </a:r>
            <a:r>
              <a:rPr lang="en-GB" b="1" dirty="0" smtClean="0">
                <a:solidFill>
                  <a:srgbClr val="000000"/>
                </a:solidFill>
              </a:rPr>
              <a:t>I </a:t>
            </a:r>
            <a:r>
              <a:rPr lang="en-GB" b="1" dirty="0">
                <a:solidFill>
                  <a:srgbClr val="000000"/>
                </a:solidFill>
              </a:rPr>
              <a:t>would </a:t>
            </a:r>
            <a:endParaRPr lang="en-GB" b="1" dirty="0" smtClean="0">
              <a:solidFill>
                <a:srgbClr val="000000"/>
              </a:solidFill>
            </a:endParaRPr>
          </a:p>
          <a:p>
            <a:r>
              <a:rPr lang="en-GB" b="1" dirty="0" smtClean="0">
                <a:solidFill>
                  <a:srgbClr val="000000"/>
                </a:solidFill>
              </a:rPr>
              <a:t>give you </a:t>
            </a:r>
            <a:r>
              <a:rPr lang="en-GB" b="1" dirty="0">
                <a:solidFill>
                  <a:srgbClr val="000000"/>
                </a:solidFill>
              </a:rPr>
              <a:t>into the hand of those who seek your life</a:t>
            </a:r>
            <a:r>
              <a:rPr lang="en-GB" dirty="0">
                <a:solidFill>
                  <a:srgbClr val="000000"/>
                </a:solidFill>
              </a:rPr>
              <a:t>, and into the hand of them of whom </a:t>
            </a:r>
            <a:endParaRPr lang="en-GB" dirty="0" smtClean="0">
              <a:solidFill>
                <a:srgbClr val="000000"/>
              </a:solidFill>
            </a:endParaRPr>
          </a:p>
          <a:p>
            <a:r>
              <a:rPr lang="en-GB" dirty="0" smtClean="0">
                <a:solidFill>
                  <a:srgbClr val="000000"/>
                </a:solidFill>
              </a:rPr>
              <a:t>you are </a:t>
            </a:r>
            <a:r>
              <a:rPr lang="en-GB" dirty="0">
                <a:solidFill>
                  <a:srgbClr val="000000"/>
                </a:solidFill>
              </a:rPr>
              <a:t>afraid, even into the hand of </a:t>
            </a:r>
            <a:r>
              <a:rPr lang="en-GB" b="1" dirty="0">
                <a:solidFill>
                  <a:srgbClr val="000000"/>
                </a:solidFill>
              </a:rPr>
              <a:t>Nebuchadnezzar</a:t>
            </a:r>
            <a:r>
              <a:rPr lang="en-GB" dirty="0">
                <a:solidFill>
                  <a:srgbClr val="000000"/>
                </a:solidFill>
              </a:rPr>
              <a:t> king of Babylon, and into the </a:t>
            </a:r>
            <a:endParaRPr lang="en-GB" dirty="0" smtClean="0">
              <a:solidFill>
                <a:srgbClr val="000000"/>
              </a:solidFill>
            </a:endParaRPr>
          </a:p>
          <a:p>
            <a:r>
              <a:rPr lang="en-GB" dirty="0" smtClean="0">
                <a:solidFill>
                  <a:srgbClr val="000000"/>
                </a:solidFill>
              </a:rPr>
              <a:t>hand </a:t>
            </a:r>
            <a:r>
              <a:rPr lang="en-GB" dirty="0">
                <a:solidFill>
                  <a:srgbClr val="000000"/>
                </a:solidFill>
              </a:rPr>
              <a:t>of </a:t>
            </a:r>
            <a:r>
              <a:rPr lang="en-GB" dirty="0" smtClean="0">
                <a:solidFill>
                  <a:srgbClr val="000000"/>
                </a:solidFill>
              </a:rPr>
              <a:t>the </a:t>
            </a:r>
            <a:r>
              <a:rPr lang="en-GB" dirty="0">
                <a:solidFill>
                  <a:srgbClr val="000000"/>
                </a:solidFill>
              </a:rPr>
              <a:t>Chaldeans</a:t>
            </a:r>
            <a:r>
              <a:rPr lang="en-GB" dirty="0" smtClean="0">
                <a:solidFill>
                  <a:srgbClr val="000000"/>
                </a:solidFill>
              </a:rPr>
              <a:t>. </a:t>
            </a:r>
            <a:r>
              <a:rPr lang="en-GB" b="1" baseline="30000" dirty="0">
                <a:solidFill>
                  <a:srgbClr val="000000"/>
                </a:solidFill>
              </a:rPr>
              <a:t> </a:t>
            </a:r>
            <a:r>
              <a:rPr lang="en-GB" b="1" dirty="0">
                <a:solidFill>
                  <a:srgbClr val="000000"/>
                </a:solidFill>
              </a:rPr>
              <a:t>I will cast you out with your mother who bore you</a:t>
            </a:r>
            <a:r>
              <a:rPr lang="en-GB" dirty="0">
                <a:solidFill>
                  <a:srgbClr val="000000"/>
                </a:solidFill>
              </a:rPr>
              <a:t> into another </a:t>
            </a:r>
            <a:endParaRPr lang="en-GB" dirty="0" smtClean="0">
              <a:solidFill>
                <a:srgbClr val="000000"/>
              </a:solidFill>
            </a:endParaRPr>
          </a:p>
          <a:p>
            <a:r>
              <a:rPr lang="en-GB" dirty="0" smtClean="0">
                <a:solidFill>
                  <a:srgbClr val="000000"/>
                </a:solidFill>
              </a:rPr>
              <a:t>country</a:t>
            </a:r>
            <a:r>
              <a:rPr lang="en-GB" dirty="0">
                <a:solidFill>
                  <a:srgbClr val="000000"/>
                </a:solidFill>
              </a:rPr>
              <a:t>, </a:t>
            </a:r>
            <a:r>
              <a:rPr lang="en-GB" dirty="0" smtClean="0">
                <a:solidFill>
                  <a:srgbClr val="000000"/>
                </a:solidFill>
              </a:rPr>
              <a:t>where </a:t>
            </a:r>
            <a:r>
              <a:rPr lang="en-GB" dirty="0">
                <a:solidFill>
                  <a:srgbClr val="000000"/>
                </a:solidFill>
              </a:rPr>
              <a:t>you were not born; and there you will die. </a:t>
            </a:r>
            <a:r>
              <a:rPr lang="en-GB" dirty="0" smtClean="0">
                <a:solidFill>
                  <a:srgbClr val="000000"/>
                </a:solidFill>
              </a:rPr>
              <a:t>But </a:t>
            </a:r>
            <a:r>
              <a:rPr lang="en-GB" dirty="0">
                <a:solidFill>
                  <a:srgbClr val="000000"/>
                </a:solidFill>
              </a:rPr>
              <a:t>to the land to which their </a:t>
            </a:r>
            <a:endParaRPr lang="en-GB" dirty="0" smtClean="0">
              <a:solidFill>
                <a:srgbClr val="000000"/>
              </a:solidFill>
            </a:endParaRPr>
          </a:p>
          <a:p>
            <a:r>
              <a:rPr lang="en-GB" dirty="0" smtClean="0">
                <a:solidFill>
                  <a:srgbClr val="000000"/>
                </a:solidFill>
              </a:rPr>
              <a:t>soul longs to </a:t>
            </a:r>
            <a:r>
              <a:rPr lang="en-GB" dirty="0">
                <a:solidFill>
                  <a:srgbClr val="000000"/>
                </a:solidFill>
              </a:rPr>
              <a:t>return, there </a:t>
            </a:r>
            <a:r>
              <a:rPr lang="en-GB" b="1" dirty="0">
                <a:solidFill>
                  <a:srgbClr val="000000"/>
                </a:solidFill>
              </a:rPr>
              <a:t>they will not return</a:t>
            </a:r>
            <a:r>
              <a:rPr lang="en-GB" dirty="0">
                <a:solidFill>
                  <a:srgbClr val="000000"/>
                </a:solidFill>
              </a:rPr>
              <a:t>.”</a:t>
            </a:r>
          </a:p>
          <a:p>
            <a:endParaRPr lang="en-GB" dirty="0" smtClean="0">
              <a:solidFill>
                <a:srgbClr val="000000"/>
              </a:solidFill>
            </a:endParaRPr>
          </a:p>
          <a:p>
            <a:r>
              <a:rPr lang="en-GB" dirty="0" smtClean="0">
                <a:solidFill>
                  <a:srgbClr val="000000"/>
                </a:solidFill>
              </a:rPr>
              <a:t>Is </a:t>
            </a:r>
            <a:r>
              <a:rPr lang="en-GB" dirty="0">
                <a:solidFill>
                  <a:srgbClr val="000000"/>
                </a:solidFill>
              </a:rPr>
              <a:t>this man </a:t>
            </a:r>
            <a:r>
              <a:rPr lang="en-GB" dirty="0" err="1">
                <a:solidFill>
                  <a:srgbClr val="000000"/>
                </a:solidFill>
              </a:rPr>
              <a:t>Coniah</a:t>
            </a:r>
            <a:r>
              <a:rPr lang="en-GB" dirty="0">
                <a:solidFill>
                  <a:srgbClr val="000000"/>
                </a:solidFill>
              </a:rPr>
              <a:t> </a:t>
            </a:r>
            <a:r>
              <a:rPr lang="en-GB" dirty="0" smtClean="0">
                <a:solidFill>
                  <a:srgbClr val="000000"/>
                </a:solidFill>
              </a:rPr>
              <a:t>[</a:t>
            </a:r>
            <a:r>
              <a:rPr lang="en-GB" dirty="0" err="1" smtClean="0">
                <a:solidFill>
                  <a:srgbClr val="000000"/>
                </a:solidFill>
              </a:rPr>
              <a:t>Jehoiakin</a:t>
            </a:r>
            <a:r>
              <a:rPr lang="en-GB" dirty="0" smtClean="0">
                <a:solidFill>
                  <a:srgbClr val="000000"/>
                </a:solidFill>
              </a:rPr>
              <a:t>] a </a:t>
            </a:r>
            <a:r>
              <a:rPr lang="en-GB" dirty="0">
                <a:solidFill>
                  <a:srgbClr val="000000"/>
                </a:solidFill>
              </a:rPr>
              <a:t>despised broken vessel?</a:t>
            </a:r>
            <a:br>
              <a:rPr lang="en-GB" dirty="0">
                <a:solidFill>
                  <a:srgbClr val="000000"/>
                </a:solidFill>
              </a:rPr>
            </a:br>
            <a:r>
              <a:rPr lang="en-GB" dirty="0">
                <a:solidFill>
                  <a:srgbClr val="000000"/>
                </a:solidFill>
              </a:rPr>
              <a:t>    Is he a vessel in which no one delights?</a:t>
            </a:r>
            <a:br>
              <a:rPr lang="en-GB" dirty="0">
                <a:solidFill>
                  <a:srgbClr val="000000"/>
                </a:solidFill>
              </a:rPr>
            </a:br>
            <a:r>
              <a:rPr lang="en-GB" dirty="0">
                <a:solidFill>
                  <a:srgbClr val="000000"/>
                </a:solidFill>
              </a:rPr>
              <a:t>Why are they cast out, he and his offspring,</a:t>
            </a:r>
            <a:br>
              <a:rPr lang="en-GB" dirty="0">
                <a:solidFill>
                  <a:srgbClr val="000000"/>
                </a:solidFill>
              </a:rPr>
            </a:br>
            <a:r>
              <a:rPr lang="en-GB" dirty="0">
                <a:solidFill>
                  <a:srgbClr val="000000"/>
                </a:solidFill>
              </a:rPr>
              <a:t>    and cast into a land which they don’t know?</a:t>
            </a:r>
            <a:br>
              <a:rPr lang="en-GB" dirty="0">
                <a:solidFill>
                  <a:srgbClr val="000000"/>
                </a:solidFill>
              </a:rPr>
            </a:br>
            <a:r>
              <a:rPr lang="en-GB" dirty="0" smtClean="0">
                <a:solidFill>
                  <a:srgbClr val="000000"/>
                </a:solidFill>
              </a:rPr>
              <a:t>O </a:t>
            </a:r>
            <a:r>
              <a:rPr lang="en-GB" dirty="0">
                <a:solidFill>
                  <a:srgbClr val="000000"/>
                </a:solidFill>
              </a:rPr>
              <a:t>earth, earth, </a:t>
            </a:r>
            <a:r>
              <a:rPr lang="en-GB" dirty="0" smtClean="0">
                <a:solidFill>
                  <a:srgbClr val="000000"/>
                </a:solidFill>
              </a:rPr>
              <a:t>earth,</a:t>
            </a:r>
            <a:r>
              <a:rPr lang="en-GB" dirty="0">
                <a:solidFill>
                  <a:srgbClr val="000000"/>
                </a:solidFill>
              </a:rPr>
              <a:t> </a:t>
            </a:r>
            <a:r>
              <a:rPr lang="en-GB" dirty="0" smtClean="0">
                <a:solidFill>
                  <a:srgbClr val="000000"/>
                </a:solidFill>
              </a:rPr>
              <a:t>hear </a:t>
            </a:r>
            <a:r>
              <a:rPr lang="en-GB" dirty="0">
                <a:solidFill>
                  <a:srgbClr val="000000"/>
                </a:solidFill>
              </a:rPr>
              <a:t>Yahweh’s word!</a:t>
            </a:r>
            <a:br>
              <a:rPr lang="en-GB" dirty="0">
                <a:solidFill>
                  <a:srgbClr val="000000"/>
                </a:solidFill>
              </a:rPr>
            </a:br>
            <a:r>
              <a:rPr lang="en-GB" b="1" dirty="0" smtClean="0">
                <a:solidFill>
                  <a:srgbClr val="000000"/>
                </a:solidFill>
              </a:rPr>
              <a:t>Yahweh says,</a:t>
            </a:r>
            <a:r>
              <a:rPr lang="en-GB" b="1" dirty="0">
                <a:solidFill>
                  <a:srgbClr val="000000"/>
                </a:solidFill>
              </a:rPr>
              <a:t> </a:t>
            </a:r>
            <a:r>
              <a:rPr lang="en-GB" b="1" dirty="0" smtClean="0">
                <a:solidFill>
                  <a:srgbClr val="000000"/>
                </a:solidFill>
              </a:rPr>
              <a:t> “Record this man as childless,</a:t>
            </a:r>
            <a:br>
              <a:rPr lang="en-GB" b="1" dirty="0" smtClean="0">
                <a:solidFill>
                  <a:srgbClr val="000000"/>
                </a:solidFill>
              </a:rPr>
            </a:br>
            <a:r>
              <a:rPr lang="en-GB" b="1" dirty="0" smtClean="0">
                <a:solidFill>
                  <a:srgbClr val="000000"/>
                </a:solidFill>
              </a:rPr>
              <a:t>    a man who will not prosper in his days;</a:t>
            </a:r>
            <a:br>
              <a:rPr lang="en-GB" b="1" dirty="0" smtClean="0">
                <a:solidFill>
                  <a:srgbClr val="000000"/>
                </a:solidFill>
              </a:rPr>
            </a:br>
            <a:r>
              <a:rPr lang="en-GB" b="1" dirty="0" smtClean="0">
                <a:solidFill>
                  <a:srgbClr val="000000"/>
                </a:solidFill>
              </a:rPr>
              <a:t>for no more will a man of his offspring prosper,</a:t>
            </a:r>
            <a:br>
              <a:rPr lang="en-GB" b="1" dirty="0" smtClean="0">
                <a:solidFill>
                  <a:srgbClr val="000000"/>
                </a:solidFill>
              </a:rPr>
            </a:br>
            <a:r>
              <a:rPr lang="en-GB" b="1" dirty="0" smtClean="0">
                <a:solidFill>
                  <a:srgbClr val="000000"/>
                </a:solidFill>
              </a:rPr>
              <a:t>    sitting on David’s throne,</a:t>
            </a:r>
            <a:r>
              <a:rPr lang="en-GB" b="1" dirty="0">
                <a:solidFill>
                  <a:srgbClr val="000000"/>
                </a:solidFill>
              </a:rPr>
              <a:t> </a:t>
            </a:r>
            <a:r>
              <a:rPr lang="en-GB" b="1" dirty="0" smtClean="0">
                <a:solidFill>
                  <a:srgbClr val="000000"/>
                </a:solidFill>
              </a:rPr>
              <a:t>and ruling in Judah.”</a:t>
            </a:r>
            <a:r>
              <a:rPr lang="en-GB" dirty="0" smtClean="0">
                <a:solidFill>
                  <a:srgbClr val="000000"/>
                </a:solidFill>
              </a:rPr>
              <a:t> Jeremiah 22:24-30</a:t>
            </a:r>
            <a:endParaRPr lang="en-GB" b="0" i="0" dirty="0">
              <a:solidFill>
                <a:srgbClr val="000000"/>
              </a:solidFill>
              <a:effectLst/>
            </a:endParaRPr>
          </a:p>
        </p:txBody>
      </p:sp>
    </p:spTree>
    <p:extLst>
      <p:ext uri="{BB962C8B-B14F-4D97-AF65-F5344CB8AC3E}">
        <p14:creationId xmlns:p14="http://schemas.microsoft.com/office/powerpoint/2010/main" val="36528714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1895" y="240632"/>
            <a:ext cx="4782078" cy="646331"/>
          </a:xfrm>
          <a:prstGeom prst="rect">
            <a:avLst/>
          </a:prstGeom>
          <a:noFill/>
        </p:spPr>
        <p:txBody>
          <a:bodyPr wrap="none" rtlCol="0">
            <a:spAutoFit/>
          </a:bodyPr>
          <a:lstStyle/>
          <a:p>
            <a:r>
              <a:rPr lang="en-GB" sz="3600" b="1" dirty="0" smtClean="0"/>
              <a:t>Until He (Messiah) comes</a:t>
            </a:r>
            <a:endParaRPr lang="en-GB" sz="3600" b="1" dirty="0"/>
          </a:p>
        </p:txBody>
      </p:sp>
      <p:sp>
        <p:nvSpPr>
          <p:cNvPr id="4" name="Rectangle 3"/>
          <p:cNvSpPr/>
          <p:nvPr/>
        </p:nvSpPr>
        <p:spPr>
          <a:xfrm>
            <a:off x="167170" y="1055241"/>
            <a:ext cx="6593305" cy="1754326"/>
          </a:xfrm>
          <a:prstGeom prst="rect">
            <a:avLst/>
          </a:prstGeom>
        </p:spPr>
        <p:txBody>
          <a:bodyPr wrap="square">
            <a:spAutoFit/>
          </a:bodyPr>
          <a:lstStyle/>
          <a:p>
            <a:r>
              <a:rPr lang="en-GB" dirty="0"/>
              <a:t>‘You, deadly wounded </a:t>
            </a:r>
            <a:r>
              <a:rPr lang="en-GB" dirty="0" smtClean="0"/>
              <a:t>[profane]wicked </a:t>
            </a:r>
            <a:r>
              <a:rPr lang="en-GB" dirty="0"/>
              <a:t>one, </a:t>
            </a:r>
            <a:r>
              <a:rPr lang="en-GB" b="1" dirty="0"/>
              <a:t>the prince of Israel, whose day has come</a:t>
            </a:r>
            <a:r>
              <a:rPr lang="en-GB" dirty="0"/>
              <a:t>, in the time of the iniquity of the end, </a:t>
            </a:r>
            <a:r>
              <a:rPr lang="en-GB" dirty="0" smtClean="0"/>
              <a:t>the </a:t>
            </a:r>
            <a:r>
              <a:rPr lang="en-GB" dirty="0"/>
              <a:t>Lord Yahweh says: “Remove the turban, and </a:t>
            </a:r>
            <a:r>
              <a:rPr lang="en-GB" b="1" dirty="0"/>
              <a:t>take off the crown</a:t>
            </a:r>
            <a:r>
              <a:rPr lang="en-GB" dirty="0"/>
              <a:t>. This will not be as it was. </a:t>
            </a:r>
            <a:r>
              <a:rPr lang="en-GB" b="1" dirty="0"/>
              <a:t>Exalt that which is low, and humble that which is high</a:t>
            </a:r>
            <a:r>
              <a:rPr lang="en-GB" dirty="0"/>
              <a:t>. </a:t>
            </a:r>
            <a:r>
              <a:rPr lang="en-GB" dirty="0" smtClean="0"/>
              <a:t>I </a:t>
            </a:r>
            <a:r>
              <a:rPr lang="en-GB" dirty="0"/>
              <a:t>will overturn, overturn, overturn it. </a:t>
            </a:r>
            <a:r>
              <a:rPr lang="en-GB" b="1" dirty="0"/>
              <a:t>This also will be no more, </a:t>
            </a:r>
            <a:r>
              <a:rPr lang="en-GB" b="1" u="sng" dirty="0"/>
              <a:t>until he comes whose right it is</a:t>
            </a:r>
            <a:r>
              <a:rPr lang="en-GB" b="1" dirty="0"/>
              <a:t>; and I will give it</a:t>
            </a:r>
            <a:r>
              <a:rPr lang="en-GB" dirty="0" smtClean="0"/>
              <a:t>.”’ Ezek. 21: 25-27</a:t>
            </a:r>
            <a:endParaRPr lang="en-GB" dirty="0"/>
          </a:p>
        </p:txBody>
      </p:sp>
      <p:sp>
        <p:nvSpPr>
          <p:cNvPr id="6" name="Rectangle 5"/>
          <p:cNvSpPr/>
          <p:nvPr/>
        </p:nvSpPr>
        <p:spPr>
          <a:xfrm>
            <a:off x="301702" y="4346452"/>
            <a:ext cx="7764935" cy="2308324"/>
          </a:xfrm>
          <a:prstGeom prst="rect">
            <a:avLst/>
          </a:prstGeom>
        </p:spPr>
        <p:txBody>
          <a:bodyPr wrap="square">
            <a:spAutoFit/>
          </a:bodyPr>
          <a:lstStyle/>
          <a:p>
            <a:r>
              <a:rPr lang="en-GB" dirty="0"/>
              <a:t>“</a:t>
            </a:r>
            <a:r>
              <a:rPr lang="en-GB" b="1" dirty="0"/>
              <a:t>Behold, the days come,” says Yahweh,</a:t>
            </a:r>
          </a:p>
          <a:p>
            <a:r>
              <a:rPr lang="en-GB" b="1" dirty="0"/>
              <a:t>    “that I will raise to David a righteous Branch,</a:t>
            </a:r>
          </a:p>
          <a:p>
            <a:r>
              <a:rPr lang="en-GB" dirty="0"/>
              <a:t>and he will reign as king and deal wisely,</a:t>
            </a:r>
          </a:p>
          <a:p>
            <a:r>
              <a:rPr lang="en-GB" dirty="0"/>
              <a:t>    and will execute justice and righteousness in the land.</a:t>
            </a:r>
          </a:p>
          <a:p>
            <a:r>
              <a:rPr lang="en-GB" dirty="0"/>
              <a:t>In his days Judah will be saved,</a:t>
            </a:r>
          </a:p>
          <a:p>
            <a:r>
              <a:rPr lang="en-GB" dirty="0"/>
              <a:t>    and Israel will dwell safely.</a:t>
            </a:r>
          </a:p>
          <a:p>
            <a:r>
              <a:rPr lang="en-GB" b="1" dirty="0"/>
              <a:t>This is his name by which he will be called:</a:t>
            </a:r>
          </a:p>
          <a:p>
            <a:r>
              <a:rPr lang="en-GB" b="1" dirty="0"/>
              <a:t>    Yahweh our righteousness</a:t>
            </a:r>
            <a:r>
              <a:rPr lang="en-GB" dirty="0"/>
              <a:t>. Jer. 23:5-6</a:t>
            </a:r>
          </a:p>
        </p:txBody>
      </p:sp>
      <p:sp>
        <p:nvSpPr>
          <p:cNvPr id="7" name="Rectangle 6"/>
          <p:cNvSpPr/>
          <p:nvPr/>
        </p:nvSpPr>
        <p:spPr>
          <a:xfrm>
            <a:off x="167170" y="2977845"/>
            <a:ext cx="6096000" cy="1200329"/>
          </a:xfrm>
          <a:prstGeom prst="rect">
            <a:avLst/>
          </a:prstGeom>
        </p:spPr>
        <p:txBody>
          <a:bodyPr>
            <a:spAutoFit/>
          </a:bodyPr>
          <a:lstStyle/>
          <a:p>
            <a:r>
              <a:rPr lang="en-GB" b="1" dirty="0"/>
              <a:t>The sceptre will not depart from Judah,</a:t>
            </a:r>
          </a:p>
          <a:p>
            <a:r>
              <a:rPr lang="en-GB" b="1" dirty="0"/>
              <a:t>    nor the ruler’s staff from between his feet,</a:t>
            </a:r>
          </a:p>
          <a:p>
            <a:r>
              <a:rPr lang="en-GB" b="1" u="sng" dirty="0"/>
              <a:t>until he comes to whom it belongs</a:t>
            </a:r>
            <a:r>
              <a:rPr lang="en-GB" b="1" dirty="0"/>
              <a:t>.</a:t>
            </a:r>
          </a:p>
          <a:p>
            <a:r>
              <a:rPr lang="en-GB" dirty="0"/>
              <a:t>    The obedience of the peoples will be to him. Gen. 49: 8-10</a:t>
            </a:r>
          </a:p>
        </p:txBody>
      </p:sp>
    </p:spTree>
    <p:extLst>
      <p:ext uri="{BB962C8B-B14F-4D97-AF65-F5344CB8AC3E}">
        <p14:creationId xmlns:p14="http://schemas.microsoft.com/office/powerpoint/2010/main" val="14172292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2716" y="96251"/>
            <a:ext cx="4431021" cy="646331"/>
          </a:xfrm>
          <a:prstGeom prst="rect">
            <a:avLst/>
          </a:prstGeom>
          <a:noFill/>
        </p:spPr>
        <p:txBody>
          <a:bodyPr wrap="none" rtlCol="0">
            <a:spAutoFit/>
          </a:bodyPr>
          <a:lstStyle/>
          <a:p>
            <a:r>
              <a:rPr lang="en-GB" sz="3600" b="1" dirty="0" smtClean="0"/>
              <a:t>Messiah Priest and King</a:t>
            </a:r>
            <a:endParaRPr lang="en-GB" sz="3600" b="1" dirty="0"/>
          </a:p>
        </p:txBody>
      </p:sp>
      <p:sp>
        <p:nvSpPr>
          <p:cNvPr id="5" name="Rectangle 4"/>
          <p:cNvSpPr/>
          <p:nvPr/>
        </p:nvSpPr>
        <p:spPr>
          <a:xfrm>
            <a:off x="209341" y="1154205"/>
            <a:ext cx="7721495" cy="2585323"/>
          </a:xfrm>
          <a:prstGeom prst="rect">
            <a:avLst/>
          </a:prstGeom>
        </p:spPr>
        <p:txBody>
          <a:bodyPr wrap="square">
            <a:spAutoFit/>
          </a:bodyPr>
          <a:lstStyle/>
          <a:p>
            <a:r>
              <a:rPr lang="en-GB" b="1" dirty="0"/>
              <a:t>Yahweh’s word came to me, saying</a:t>
            </a:r>
            <a:r>
              <a:rPr lang="en-GB" dirty="0"/>
              <a:t>, “Take of them of the captivity, even of </a:t>
            </a:r>
            <a:r>
              <a:rPr lang="en-GB" dirty="0" err="1"/>
              <a:t>Heldai</a:t>
            </a:r>
            <a:r>
              <a:rPr lang="en-GB" dirty="0"/>
              <a:t>, of </a:t>
            </a:r>
            <a:r>
              <a:rPr lang="en-GB" dirty="0" err="1"/>
              <a:t>Tobijah</a:t>
            </a:r>
            <a:r>
              <a:rPr lang="en-GB" dirty="0"/>
              <a:t>, and of </a:t>
            </a:r>
            <a:r>
              <a:rPr lang="en-GB" dirty="0" err="1"/>
              <a:t>Jedaiah</a:t>
            </a:r>
            <a:r>
              <a:rPr lang="en-GB" dirty="0"/>
              <a:t>; and come the same day, and go into the house of Josiah the son of Zephaniah, where they have come from Babylon. Yes, </a:t>
            </a:r>
            <a:r>
              <a:rPr lang="en-GB" b="1" dirty="0"/>
              <a:t>take silver and gold, and make crowns, and set them on the head of Joshua the son of </a:t>
            </a:r>
            <a:r>
              <a:rPr lang="en-GB" b="1" dirty="0" err="1"/>
              <a:t>Jehozadak</a:t>
            </a:r>
            <a:r>
              <a:rPr lang="en-GB" b="1" dirty="0"/>
              <a:t>, the high priest</a:t>
            </a:r>
            <a:r>
              <a:rPr lang="en-GB" dirty="0"/>
              <a:t>; and speak to him, saying, ‘Yahweh of Armies says, </a:t>
            </a:r>
            <a:r>
              <a:rPr lang="en-GB" b="1" dirty="0"/>
              <a:t>“Behold, the man whose name is the Branch: and he shall grow up out of his place; and he shall build Yahweh’s temple; even he shall build Yahweh’s temple; and he shall bear the glory, and shall sit and rule on his throne; and he shall be a priest on his throne; and the counsel of peace shall be between them both</a:t>
            </a:r>
            <a:r>
              <a:rPr lang="en-GB" dirty="0"/>
              <a:t>. Zech. 6: 9-13</a:t>
            </a:r>
          </a:p>
        </p:txBody>
      </p:sp>
      <p:sp>
        <p:nvSpPr>
          <p:cNvPr id="6" name="Rectangle 5"/>
          <p:cNvSpPr/>
          <p:nvPr/>
        </p:nvSpPr>
        <p:spPr>
          <a:xfrm>
            <a:off x="272716" y="3827985"/>
            <a:ext cx="6096000" cy="646331"/>
          </a:xfrm>
          <a:prstGeom prst="rect">
            <a:avLst/>
          </a:prstGeom>
        </p:spPr>
        <p:txBody>
          <a:bodyPr>
            <a:spAutoFit/>
          </a:bodyPr>
          <a:lstStyle/>
          <a:p>
            <a:r>
              <a:rPr lang="en-GB" b="1" dirty="0"/>
              <a:t>Yahweh has sworn, and will not change his mind:</a:t>
            </a:r>
          </a:p>
          <a:p>
            <a:r>
              <a:rPr lang="en-GB" b="1" dirty="0"/>
              <a:t>    “You are a priest forever in the order of Melchizedek</a:t>
            </a:r>
            <a:r>
              <a:rPr lang="en-GB" b="1" dirty="0" smtClean="0"/>
              <a:t>.” </a:t>
            </a:r>
            <a:r>
              <a:rPr lang="en-GB" dirty="0" smtClean="0"/>
              <a:t>Psalm 110:4</a:t>
            </a:r>
            <a:endParaRPr lang="en-GB" dirty="0"/>
          </a:p>
        </p:txBody>
      </p:sp>
      <p:sp>
        <p:nvSpPr>
          <p:cNvPr id="8" name="Rectangle 7"/>
          <p:cNvSpPr/>
          <p:nvPr/>
        </p:nvSpPr>
        <p:spPr>
          <a:xfrm>
            <a:off x="295811" y="4696547"/>
            <a:ext cx="7345314" cy="923330"/>
          </a:xfrm>
          <a:prstGeom prst="rect">
            <a:avLst/>
          </a:prstGeom>
        </p:spPr>
        <p:txBody>
          <a:bodyPr wrap="square">
            <a:spAutoFit/>
          </a:bodyPr>
          <a:lstStyle/>
          <a:p>
            <a:r>
              <a:rPr lang="en-GB" b="1" dirty="0"/>
              <a:t>We have such a high priest, who sat down on the right hand of the throne of the Majesty in the heavens</a:t>
            </a:r>
            <a:r>
              <a:rPr lang="en-GB" b="1" dirty="0" smtClean="0"/>
              <a:t>,</a:t>
            </a:r>
            <a:r>
              <a:rPr lang="en-GB" dirty="0" smtClean="0"/>
              <a:t> a </a:t>
            </a:r>
            <a:r>
              <a:rPr lang="en-GB" dirty="0"/>
              <a:t>servant of the sanctuary and of the true tabernacle, which the Lord pitched, not man</a:t>
            </a:r>
            <a:r>
              <a:rPr lang="en-GB" dirty="0" smtClean="0"/>
              <a:t>. Heb. 8: 1-2</a:t>
            </a:r>
            <a:endParaRPr lang="en-GB" dirty="0"/>
          </a:p>
        </p:txBody>
      </p:sp>
    </p:spTree>
    <p:extLst>
      <p:ext uri="{BB962C8B-B14F-4D97-AF65-F5344CB8AC3E}">
        <p14:creationId xmlns:p14="http://schemas.microsoft.com/office/powerpoint/2010/main" val="6132689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7516" y="216569"/>
            <a:ext cx="4528804" cy="646331"/>
          </a:xfrm>
          <a:prstGeom prst="rect">
            <a:avLst/>
          </a:prstGeom>
          <a:noFill/>
        </p:spPr>
        <p:txBody>
          <a:bodyPr wrap="none" rtlCol="0">
            <a:spAutoFit/>
          </a:bodyPr>
          <a:lstStyle/>
          <a:p>
            <a:r>
              <a:rPr lang="en-GB" sz="3600" b="1" dirty="0" smtClean="0"/>
              <a:t>The Stump and the Seed</a:t>
            </a:r>
            <a:endParaRPr lang="en-GB" sz="3600" b="1" dirty="0"/>
          </a:p>
        </p:txBody>
      </p:sp>
      <p:sp>
        <p:nvSpPr>
          <p:cNvPr id="3" name="Rectangle 2"/>
          <p:cNvSpPr/>
          <p:nvPr/>
        </p:nvSpPr>
        <p:spPr>
          <a:xfrm>
            <a:off x="577516" y="1082843"/>
            <a:ext cx="6833937" cy="5355312"/>
          </a:xfrm>
          <a:prstGeom prst="rect">
            <a:avLst/>
          </a:prstGeom>
        </p:spPr>
        <p:txBody>
          <a:bodyPr wrap="square">
            <a:spAutoFit/>
          </a:bodyPr>
          <a:lstStyle/>
          <a:p>
            <a:r>
              <a:rPr lang="en-GB" b="1" dirty="0"/>
              <a:t>He </a:t>
            </a:r>
            <a:r>
              <a:rPr lang="en-GB" b="1" dirty="0" smtClean="0"/>
              <a:t>[God] said</a:t>
            </a:r>
            <a:r>
              <a:rPr lang="en-GB" dirty="0"/>
              <a:t>, “Go, and tell this people,</a:t>
            </a:r>
          </a:p>
          <a:p>
            <a:r>
              <a:rPr lang="en-GB" dirty="0"/>
              <a:t> </a:t>
            </a:r>
            <a:r>
              <a:rPr lang="en-GB" dirty="0" smtClean="0"/>
              <a:t>   ‘</a:t>
            </a:r>
            <a:r>
              <a:rPr lang="en-GB" dirty="0"/>
              <a:t>You hear </a:t>
            </a:r>
            <a:r>
              <a:rPr lang="en-GB" dirty="0" smtClean="0"/>
              <a:t>indeed, but </a:t>
            </a:r>
            <a:r>
              <a:rPr lang="en-GB" dirty="0"/>
              <a:t>don’t understand.</a:t>
            </a:r>
          </a:p>
          <a:p>
            <a:r>
              <a:rPr lang="en-GB" dirty="0"/>
              <a:t>You see </a:t>
            </a:r>
            <a:r>
              <a:rPr lang="en-GB" dirty="0" smtClean="0"/>
              <a:t>indeed, but </a:t>
            </a:r>
            <a:r>
              <a:rPr lang="en-GB" dirty="0"/>
              <a:t>don’t perceive.’</a:t>
            </a:r>
          </a:p>
          <a:p>
            <a:r>
              <a:rPr lang="en-GB" dirty="0" smtClean="0"/>
              <a:t>    Make </a:t>
            </a:r>
            <a:r>
              <a:rPr lang="en-GB" dirty="0"/>
              <a:t>the heart of this people fat.</a:t>
            </a:r>
          </a:p>
          <a:p>
            <a:r>
              <a:rPr lang="en-GB" dirty="0"/>
              <a:t>    Make their ears heavy, and shut their eyes;</a:t>
            </a:r>
          </a:p>
          <a:p>
            <a:r>
              <a:rPr lang="en-GB" dirty="0"/>
              <a:t>lest they see with their eyes,</a:t>
            </a:r>
          </a:p>
          <a:p>
            <a:r>
              <a:rPr lang="en-GB" dirty="0"/>
              <a:t>    hear with their ears,</a:t>
            </a:r>
          </a:p>
          <a:p>
            <a:r>
              <a:rPr lang="en-GB" dirty="0"/>
              <a:t>    understand with their heart,</a:t>
            </a:r>
          </a:p>
          <a:p>
            <a:r>
              <a:rPr lang="en-GB" dirty="0"/>
              <a:t>    and turn again, and be healed.”</a:t>
            </a:r>
          </a:p>
          <a:p>
            <a:r>
              <a:rPr lang="en-GB" dirty="0" smtClean="0"/>
              <a:t>Then </a:t>
            </a:r>
            <a:r>
              <a:rPr lang="en-GB" dirty="0"/>
              <a:t>I said, “Lord, how long</a:t>
            </a:r>
            <a:r>
              <a:rPr lang="en-GB" dirty="0" smtClean="0"/>
              <a:t>?” He </a:t>
            </a:r>
            <a:r>
              <a:rPr lang="en-GB" dirty="0"/>
              <a:t>answered,</a:t>
            </a:r>
          </a:p>
          <a:p>
            <a:r>
              <a:rPr lang="en-GB" dirty="0" smtClean="0"/>
              <a:t>“</a:t>
            </a:r>
            <a:r>
              <a:rPr lang="en-GB" dirty="0"/>
              <a:t>Until cities are waste without inhabitant,</a:t>
            </a:r>
          </a:p>
          <a:p>
            <a:r>
              <a:rPr lang="en-GB" dirty="0"/>
              <a:t>    houses without man,</a:t>
            </a:r>
          </a:p>
          <a:p>
            <a:r>
              <a:rPr lang="en-GB" dirty="0"/>
              <a:t>    the land becomes utterly waste,</a:t>
            </a:r>
          </a:p>
          <a:p>
            <a:r>
              <a:rPr lang="en-GB" dirty="0" smtClean="0"/>
              <a:t>and </a:t>
            </a:r>
            <a:r>
              <a:rPr lang="en-GB" dirty="0"/>
              <a:t>Yahweh has removed men far away,</a:t>
            </a:r>
          </a:p>
          <a:p>
            <a:r>
              <a:rPr lang="en-GB" dirty="0"/>
              <a:t>    and the forsaken places are many within the land.</a:t>
            </a:r>
          </a:p>
          <a:p>
            <a:r>
              <a:rPr lang="en-GB" b="1" dirty="0" smtClean="0"/>
              <a:t>If </a:t>
            </a:r>
            <a:r>
              <a:rPr lang="en-GB" b="1" dirty="0"/>
              <a:t>there is a tenth left in it,</a:t>
            </a:r>
          </a:p>
          <a:p>
            <a:r>
              <a:rPr lang="en-GB" b="1" dirty="0"/>
              <a:t>    that also will in turn be consumed,</a:t>
            </a:r>
          </a:p>
          <a:p>
            <a:r>
              <a:rPr lang="en-GB" b="1" dirty="0"/>
              <a:t>as a terebinth, and as an oak, whose stump remains when they are cut down;</a:t>
            </a:r>
          </a:p>
          <a:p>
            <a:r>
              <a:rPr lang="en-GB" b="1" dirty="0"/>
              <a:t>    so the holy seed is its stock</a:t>
            </a:r>
            <a:r>
              <a:rPr lang="en-GB" dirty="0" smtClean="0"/>
              <a:t>.” Isaiah 6: 9-12</a:t>
            </a:r>
            <a:endParaRPr lang="en-GB" dirty="0"/>
          </a:p>
        </p:txBody>
      </p:sp>
    </p:spTree>
    <p:extLst>
      <p:ext uri="{BB962C8B-B14F-4D97-AF65-F5344CB8AC3E}">
        <p14:creationId xmlns:p14="http://schemas.microsoft.com/office/powerpoint/2010/main" val="21075156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4702" y="2835361"/>
            <a:ext cx="7820526" cy="646331"/>
          </a:xfrm>
          <a:prstGeom prst="rect">
            <a:avLst/>
          </a:prstGeom>
        </p:spPr>
        <p:txBody>
          <a:bodyPr wrap="square">
            <a:spAutoFit/>
          </a:bodyPr>
          <a:lstStyle/>
          <a:p>
            <a:r>
              <a:rPr lang="en-GB" b="1" dirty="0" smtClean="0"/>
              <a:t>A </a:t>
            </a:r>
            <a:r>
              <a:rPr lang="en-GB" b="1" dirty="0"/>
              <a:t>shoot will come out of the stock of </a:t>
            </a:r>
            <a:r>
              <a:rPr lang="en-GB" b="1" dirty="0" smtClean="0"/>
              <a:t>Jesse, and </a:t>
            </a:r>
            <a:r>
              <a:rPr lang="en-GB" b="1" dirty="0"/>
              <a:t>a branch out of his roots will bear fruit.</a:t>
            </a:r>
          </a:p>
          <a:p>
            <a:r>
              <a:rPr lang="en-GB" b="1" dirty="0" smtClean="0"/>
              <a:t>Yahweh’s </a:t>
            </a:r>
            <a:r>
              <a:rPr lang="en-GB" b="1" dirty="0"/>
              <a:t>Spirit will rest on </a:t>
            </a:r>
            <a:r>
              <a:rPr lang="en-GB" b="1" dirty="0" smtClean="0"/>
              <a:t>him</a:t>
            </a:r>
            <a:r>
              <a:rPr lang="en-GB" dirty="0" smtClean="0"/>
              <a:t> … Isaiah 11:1</a:t>
            </a:r>
            <a:endParaRPr lang="en-GB" dirty="0"/>
          </a:p>
        </p:txBody>
      </p:sp>
      <p:sp>
        <p:nvSpPr>
          <p:cNvPr id="4" name="Rectangle 3"/>
          <p:cNvSpPr/>
          <p:nvPr/>
        </p:nvSpPr>
        <p:spPr>
          <a:xfrm>
            <a:off x="154702" y="3721307"/>
            <a:ext cx="7852610" cy="646331"/>
          </a:xfrm>
          <a:prstGeom prst="rect">
            <a:avLst/>
          </a:prstGeom>
        </p:spPr>
        <p:txBody>
          <a:bodyPr wrap="square">
            <a:spAutoFit/>
          </a:bodyPr>
          <a:lstStyle/>
          <a:p>
            <a:pPr lvl="0"/>
            <a:r>
              <a:rPr lang="en-GB" dirty="0">
                <a:solidFill>
                  <a:prstClr val="black"/>
                </a:solidFill>
              </a:rPr>
              <a:t>One of the elders said to me, “Don’t weep. Behold, </a:t>
            </a:r>
            <a:r>
              <a:rPr lang="en-GB" b="1" dirty="0">
                <a:solidFill>
                  <a:prstClr val="black"/>
                </a:solidFill>
              </a:rPr>
              <a:t>the Lion who is of the tribe of Judah, the Root of David</a:t>
            </a:r>
            <a:r>
              <a:rPr lang="en-GB" dirty="0">
                <a:solidFill>
                  <a:prstClr val="black"/>
                </a:solidFill>
              </a:rPr>
              <a:t>, has overcome: he who opens the book and its seven seals.” Rev. 5:5</a:t>
            </a:r>
          </a:p>
        </p:txBody>
      </p:sp>
      <p:sp>
        <p:nvSpPr>
          <p:cNvPr id="5" name="Rectangle 4"/>
          <p:cNvSpPr/>
          <p:nvPr/>
        </p:nvSpPr>
        <p:spPr>
          <a:xfrm>
            <a:off x="154702" y="4748609"/>
            <a:ext cx="7130715" cy="646331"/>
          </a:xfrm>
          <a:prstGeom prst="rect">
            <a:avLst/>
          </a:prstGeom>
        </p:spPr>
        <p:txBody>
          <a:bodyPr wrap="square">
            <a:spAutoFit/>
          </a:bodyPr>
          <a:lstStyle/>
          <a:p>
            <a:r>
              <a:rPr lang="en-GB" dirty="0"/>
              <a:t>I, Jesus, have sent my angel to testify these things to you for the assemblies. </a:t>
            </a:r>
            <a:r>
              <a:rPr lang="en-GB" b="1" dirty="0"/>
              <a:t>I am the root and the offspring of David</a:t>
            </a:r>
            <a:r>
              <a:rPr lang="en-GB" dirty="0"/>
              <a:t>, the Bright and Morning Star.” Rev. 22:16</a:t>
            </a:r>
          </a:p>
        </p:txBody>
      </p:sp>
      <p:sp>
        <p:nvSpPr>
          <p:cNvPr id="6" name="Rectangle 5"/>
          <p:cNvSpPr/>
          <p:nvPr/>
        </p:nvSpPr>
        <p:spPr>
          <a:xfrm>
            <a:off x="5792265" y="3620192"/>
            <a:ext cx="231154" cy="369332"/>
          </a:xfrm>
          <a:prstGeom prst="rect">
            <a:avLst/>
          </a:prstGeom>
        </p:spPr>
        <p:txBody>
          <a:bodyPr wrap="none">
            <a:spAutoFit/>
          </a:bodyPr>
          <a:lstStyle/>
          <a:p>
            <a:r>
              <a:rPr lang="en-GB" dirty="0" smtClean="0"/>
              <a:t> </a:t>
            </a:r>
            <a:endParaRPr lang="en-GB" dirty="0"/>
          </a:p>
        </p:txBody>
      </p:sp>
      <p:sp>
        <p:nvSpPr>
          <p:cNvPr id="7" name="Rectangle 6"/>
          <p:cNvSpPr/>
          <p:nvPr/>
        </p:nvSpPr>
        <p:spPr>
          <a:xfrm>
            <a:off x="106576" y="1115562"/>
            <a:ext cx="8638674" cy="1477328"/>
          </a:xfrm>
          <a:prstGeom prst="rect">
            <a:avLst/>
          </a:prstGeom>
        </p:spPr>
        <p:txBody>
          <a:bodyPr wrap="square">
            <a:spAutoFit/>
          </a:bodyPr>
          <a:lstStyle/>
          <a:p>
            <a:r>
              <a:rPr lang="en-GB" dirty="0"/>
              <a:t>He </a:t>
            </a:r>
            <a:r>
              <a:rPr lang="en-GB" dirty="0" smtClean="0"/>
              <a:t>[</a:t>
            </a:r>
            <a:r>
              <a:rPr lang="en-GB" b="1" dirty="0" smtClean="0"/>
              <a:t>Jesus</a:t>
            </a:r>
            <a:r>
              <a:rPr lang="en-GB" dirty="0" smtClean="0"/>
              <a:t>]</a:t>
            </a:r>
            <a:r>
              <a:rPr lang="en-GB" b="1" dirty="0" smtClean="0"/>
              <a:t> said </a:t>
            </a:r>
            <a:r>
              <a:rPr lang="en-GB" dirty="0"/>
              <a:t>to them, </a:t>
            </a:r>
            <a:r>
              <a:rPr lang="en-GB" b="1" dirty="0" smtClean="0"/>
              <a:t>“Why do they say that the </a:t>
            </a:r>
            <a:r>
              <a:rPr lang="en-GB" dirty="0" smtClean="0"/>
              <a:t>Christ [</a:t>
            </a:r>
            <a:r>
              <a:rPr lang="en-GB" b="1" dirty="0" smtClean="0"/>
              <a:t>Messiah</a:t>
            </a:r>
            <a:r>
              <a:rPr lang="en-GB" dirty="0" smtClean="0"/>
              <a:t>] </a:t>
            </a:r>
            <a:r>
              <a:rPr lang="en-GB" b="1" dirty="0" smtClean="0"/>
              <a:t>is </a:t>
            </a:r>
            <a:r>
              <a:rPr lang="en-GB" b="1" dirty="0"/>
              <a:t>David’s son? </a:t>
            </a:r>
            <a:endParaRPr lang="en-GB" b="1" dirty="0" smtClean="0"/>
          </a:p>
          <a:p>
            <a:r>
              <a:rPr lang="en-GB" dirty="0" smtClean="0"/>
              <a:t>David </a:t>
            </a:r>
            <a:r>
              <a:rPr lang="en-GB" dirty="0"/>
              <a:t>himself says in the book of Psalms,</a:t>
            </a:r>
          </a:p>
          <a:p>
            <a:r>
              <a:rPr lang="en-GB" dirty="0" smtClean="0"/>
              <a:t>‘</a:t>
            </a:r>
            <a:r>
              <a:rPr lang="en-GB" b="1" dirty="0"/>
              <a:t>The Lord said to my Lord</a:t>
            </a:r>
            <a:r>
              <a:rPr lang="en-GB" dirty="0" smtClean="0"/>
              <a:t>, “</a:t>
            </a:r>
            <a:r>
              <a:rPr lang="en-GB" dirty="0"/>
              <a:t>Sit at my right </a:t>
            </a:r>
            <a:r>
              <a:rPr lang="en-GB" dirty="0" smtClean="0"/>
              <a:t>hand, until </a:t>
            </a:r>
            <a:r>
              <a:rPr lang="en-GB" dirty="0"/>
              <a:t>I make your enemies </a:t>
            </a:r>
            <a:endParaRPr lang="en-GB" dirty="0" smtClean="0"/>
          </a:p>
          <a:p>
            <a:r>
              <a:rPr lang="en-GB" dirty="0" smtClean="0"/>
              <a:t>the footstool of </a:t>
            </a:r>
            <a:r>
              <a:rPr lang="en-GB" dirty="0"/>
              <a:t>your feet</a:t>
            </a:r>
            <a:r>
              <a:rPr lang="en-GB" dirty="0" smtClean="0"/>
              <a:t>.”’ </a:t>
            </a:r>
            <a:r>
              <a:rPr lang="en-GB" dirty="0"/>
              <a:t>“</a:t>
            </a:r>
            <a:r>
              <a:rPr lang="en-GB" b="1" dirty="0"/>
              <a:t>David therefore calls him Lord, so how is he his son</a:t>
            </a:r>
            <a:r>
              <a:rPr lang="en-GB" b="1" dirty="0" smtClean="0"/>
              <a:t>?” </a:t>
            </a:r>
          </a:p>
          <a:p>
            <a:r>
              <a:rPr lang="en-GB" dirty="0" smtClean="0"/>
              <a:t>Luke 20: 41-44; Psalm 110:1. </a:t>
            </a:r>
            <a:endParaRPr lang="en-GB" dirty="0"/>
          </a:p>
        </p:txBody>
      </p:sp>
      <p:sp>
        <p:nvSpPr>
          <p:cNvPr id="11" name="TextBox 10"/>
          <p:cNvSpPr txBox="1"/>
          <p:nvPr/>
        </p:nvSpPr>
        <p:spPr>
          <a:xfrm>
            <a:off x="106576" y="349871"/>
            <a:ext cx="7726795" cy="523220"/>
          </a:xfrm>
          <a:prstGeom prst="rect">
            <a:avLst/>
          </a:prstGeom>
          <a:noFill/>
        </p:spPr>
        <p:txBody>
          <a:bodyPr wrap="none" rtlCol="0">
            <a:spAutoFit/>
          </a:bodyPr>
          <a:lstStyle/>
          <a:p>
            <a:r>
              <a:rPr lang="en-GB" sz="2800" b="1" dirty="0" smtClean="0"/>
              <a:t>Messiah – the Root the Shoot and the Branch of David</a:t>
            </a:r>
            <a:endParaRPr lang="en-GB" sz="2800" b="1" dirty="0"/>
          </a:p>
        </p:txBody>
      </p:sp>
    </p:spTree>
    <p:extLst>
      <p:ext uri="{BB962C8B-B14F-4D97-AF65-F5344CB8AC3E}">
        <p14:creationId xmlns:p14="http://schemas.microsoft.com/office/powerpoint/2010/main" val="17908891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6377" y="321703"/>
            <a:ext cx="5844666" cy="646331"/>
          </a:xfrm>
          <a:prstGeom prst="rect">
            <a:avLst/>
          </a:prstGeom>
          <a:noFill/>
        </p:spPr>
        <p:txBody>
          <a:bodyPr wrap="square" rtlCol="0">
            <a:spAutoFit/>
          </a:bodyPr>
          <a:lstStyle/>
          <a:p>
            <a:r>
              <a:rPr lang="en-GB" sz="3600" b="1" dirty="0" smtClean="0"/>
              <a:t>The Seed went Underground</a:t>
            </a:r>
            <a:endParaRPr lang="en-GB" sz="3600" b="1" dirty="0"/>
          </a:p>
        </p:txBody>
      </p:sp>
      <p:sp>
        <p:nvSpPr>
          <p:cNvPr id="3" name="Rectangle 2"/>
          <p:cNvSpPr/>
          <p:nvPr/>
        </p:nvSpPr>
        <p:spPr>
          <a:xfrm>
            <a:off x="176162" y="1680799"/>
            <a:ext cx="7791839" cy="2031325"/>
          </a:xfrm>
          <a:prstGeom prst="rect">
            <a:avLst/>
          </a:prstGeom>
        </p:spPr>
        <p:txBody>
          <a:bodyPr wrap="square">
            <a:spAutoFit/>
          </a:bodyPr>
          <a:lstStyle/>
          <a:p>
            <a:r>
              <a:rPr lang="en-GB" b="1" dirty="0" smtClean="0"/>
              <a:t>After </a:t>
            </a:r>
            <a:r>
              <a:rPr lang="en-GB" b="1" dirty="0"/>
              <a:t>the exile to Babylon</a:t>
            </a:r>
            <a:r>
              <a:rPr lang="en-GB" dirty="0"/>
              <a:t>, </a:t>
            </a:r>
            <a:r>
              <a:rPr lang="en-GB" b="1" dirty="0" err="1"/>
              <a:t>Jechoniah</a:t>
            </a:r>
            <a:r>
              <a:rPr lang="en-GB" dirty="0"/>
              <a:t> became the father of </a:t>
            </a:r>
            <a:r>
              <a:rPr lang="en-GB" b="1" dirty="0" err="1"/>
              <a:t>Shealtiel</a:t>
            </a:r>
            <a:r>
              <a:rPr lang="en-GB" dirty="0"/>
              <a:t>. </a:t>
            </a:r>
            <a:r>
              <a:rPr lang="en-GB" dirty="0" err="1"/>
              <a:t>Shealtiel</a:t>
            </a:r>
            <a:r>
              <a:rPr lang="en-GB" dirty="0"/>
              <a:t> became the father of </a:t>
            </a:r>
            <a:r>
              <a:rPr lang="en-GB" b="1" dirty="0"/>
              <a:t>Zerubbabel</a:t>
            </a:r>
            <a:r>
              <a:rPr lang="en-GB" dirty="0"/>
              <a:t>. </a:t>
            </a:r>
            <a:r>
              <a:rPr lang="en-GB" dirty="0" smtClean="0"/>
              <a:t>Zerubbabel </a:t>
            </a:r>
            <a:r>
              <a:rPr lang="en-GB" dirty="0"/>
              <a:t>became the father of </a:t>
            </a:r>
            <a:r>
              <a:rPr lang="en-GB" dirty="0" err="1"/>
              <a:t>Abiud</a:t>
            </a:r>
            <a:r>
              <a:rPr lang="en-GB" dirty="0"/>
              <a:t>. </a:t>
            </a:r>
            <a:r>
              <a:rPr lang="en-GB" dirty="0" err="1"/>
              <a:t>Abiud</a:t>
            </a:r>
            <a:r>
              <a:rPr lang="en-GB" dirty="0"/>
              <a:t> became the father of </a:t>
            </a:r>
            <a:r>
              <a:rPr lang="en-GB" dirty="0" err="1"/>
              <a:t>Eliakim</a:t>
            </a:r>
            <a:r>
              <a:rPr lang="en-GB" dirty="0"/>
              <a:t>. </a:t>
            </a:r>
            <a:r>
              <a:rPr lang="en-GB" dirty="0" err="1"/>
              <a:t>Eliakim</a:t>
            </a:r>
            <a:r>
              <a:rPr lang="en-GB" dirty="0"/>
              <a:t> became the father of </a:t>
            </a:r>
            <a:r>
              <a:rPr lang="en-GB" dirty="0" err="1"/>
              <a:t>Azor</a:t>
            </a:r>
            <a:r>
              <a:rPr lang="en-GB" dirty="0"/>
              <a:t>. </a:t>
            </a:r>
            <a:r>
              <a:rPr lang="en-GB" dirty="0" err="1" smtClean="0"/>
              <a:t>Azor</a:t>
            </a:r>
            <a:r>
              <a:rPr lang="en-GB" dirty="0" smtClean="0"/>
              <a:t> </a:t>
            </a:r>
            <a:r>
              <a:rPr lang="en-GB" dirty="0"/>
              <a:t>became the father of </a:t>
            </a:r>
            <a:r>
              <a:rPr lang="en-GB" dirty="0" err="1"/>
              <a:t>Zadok</a:t>
            </a:r>
            <a:r>
              <a:rPr lang="en-GB" dirty="0"/>
              <a:t>. </a:t>
            </a:r>
            <a:r>
              <a:rPr lang="en-GB" dirty="0" err="1"/>
              <a:t>Zadok</a:t>
            </a:r>
            <a:r>
              <a:rPr lang="en-GB" dirty="0"/>
              <a:t> became the father of </a:t>
            </a:r>
            <a:r>
              <a:rPr lang="en-GB" dirty="0" err="1"/>
              <a:t>Achim</a:t>
            </a:r>
            <a:r>
              <a:rPr lang="en-GB" dirty="0"/>
              <a:t>. </a:t>
            </a:r>
            <a:r>
              <a:rPr lang="en-GB" dirty="0" err="1"/>
              <a:t>Achim</a:t>
            </a:r>
            <a:r>
              <a:rPr lang="en-GB" dirty="0"/>
              <a:t> became the father of </a:t>
            </a:r>
            <a:r>
              <a:rPr lang="en-GB" dirty="0" err="1"/>
              <a:t>Eliud</a:t>
            </a:r>
            <a:r>
              <a:rPr lang="en-GB" dirty="0" smtClean="0"/>
              <a:t>. </a:t>
            </a:r>
            <a:r>
              <a:rPr lang="en-GB" dirty="0" err="1" smtClean="0"/>
              <a:t>Eliud</a:t>
            </a:r>
            <a:r>
              <a:rPr lang="en-GB" dirty="0" smtClean="0"/>
              <a:t> </a:t>
            </a:r>
            <a:r>
              <a:rPr lang="en-GB" dirty="0"/>
              <a:t>became the father of </a:t>
            </a:r>
            <a:r>
              <a:rPr lang="en-GB" dirty="0" err="1"/>
              <a:t>Eleazar</a:t>
            </a:r>
            <a:r>
              <a:rPr lang="en-GB" dirty="0"/>
              <a:t>. </a:t>
            </a:r>
            <a:r>
              <a:rPr lang="en-GB" dirty="0" err="1"/>
              <a:t>Eleazar</a:t>
            </a:r>
            <a:r>
              <a:rPr lang="en-GB" dirty="0"/>
              <a:t> became the father of </a:t>
            </a:r>
            <a:r>
              <a:rPr lang="en-GB" dirty="0" err="1"/>
              <a:t>Matthan</a:t>
            </a:r>
            <a:r>
              <a:rPr lang="en-GB" dirty="0"/>
              <a:t>. </a:t>
            </a:r>
            <a:r>
              <a:rPr lang="en-GB" dirty="0" err="1"/>
              <a:t>Matthan</a:t>
            </a:r>
            <a:r>
              <a:rPr lang="en-GB" dirty="0"/>
              <a:t> became the father of Jacob. </a:t>
            </a:r>
            <a:r>
              <a:rPr lang="en-GB" dirty="0" smtClean="0"/>
              <a:t>Jacob </a:t>
            </a:r>
            <a:r>
              <a:rPr lang="en-GB" dirty="0"/>
              <a:t>became the father of </a:t>
            </a:r>
            <a:r>
              <a:rPr lang="en-GB" b="1" dirty="0"/>
              <a:t>Joseph</a:t>
            </a:r>
            <a:r>
              <a:rPr lang="en-GB" dirty="0"/>
              <a:t>, </a:t>
            </a:r>
            <a:r>
              <a:rPr lang="en-GB" b="1" dirty="0"/>
              <a:t>the husband of Mary, from whom was born Jesus</a:t>
            </a:r>
            <a:r>
              <a:rPr lang="en-GB" b="1" dirty="0" smtClean="0"/>
              <a:t>, who </a:t>
            </a:r>
            <a:r>
              <a:rPr lang="en-GB" b="1" dirty="0"/>
              <a:t>is called </a:t>
            </a:r>
            <a:r>
              <a:rPr lang="en-GB" dirty="0" smtClean="0"/>
              <a:t>Christ [</a:t>
            </a:r>
            <a:r>
              <a:rPr lang="en-GB" b="1" dirty="0" smtClean="0"/>
              <a:t>Messiah</a:t>
            </a:r>
            <a:r>
              <a:rPr lang="en-GB" dirty="0" smtClean="0"/>
              <a:t>]. Matt. 1:11-16</a:t>
            </a:r>
            <a:endParaRPr lang="en-GB" dirty="0"/>
          </a:p>
        </p:txBody>
      </p:sp>
      <p:sp>
        <p:nvSpPr>
          <p:cNvPr id="4" name="TextBox 3"/>
          <p:cNvSpPr txBox="1"/>
          <p:nvPr/>
        </p:nvSpPr>
        <p:spPr>
          <a:xfrm>
            <a:off x="754384" y="5063063"/>
            <a:ext cx="7502375" cy="461665"/>
          </a:xfrm>
          <a:prstGeom prst="rect">
            <a:avLst/>
          </a:prstGeom>
          <a:noFill/>
        </p:spPr>
        <p:txBody>
          <a:bodyPr wrap="none" rtlCol="0">
            <a:spAutoFit/>
          </a:bodyPr>
          <a:lstStyle/>
          <a:p>
            <a:r>
              <a:rPr lang="en-GB" sz="2400" b="1" dirty="0" smtClean="0"/>
              <a:t>Genealogical records were kept in the temple only until AD 70</a:t>
            </a:r>
            <a:endParaRPr lang="en-GB" sz="2400" b="1" dirty="0"/>
          </a:p>
        </p:txBody>
      </p:sp>
      <p:sp>
        <p:nvSpPr>
          <p:cNvPr id="5" name="TextBox 4"/>
          <p:cNvSpPr txBox="1"/>
          <p:nvPr/>
        </p:nvSpPr>
        <p:spPr>
          <a:xfrm>
            <a:off x="1790062" y="4240093"/>
            <a:ext cx="3353803" cy="461665"/>
          </a:xfrm>
          <a:prstGeom prst="rect">
            <a:avLst/>
          </a:prstGeom>
          <a:noFill/>
        </p:spPr>
        <p:txBody>
          <a:bodyPr wrap="none" rtlCol="0">
            <a:spAutoFit/>
          </a:bodyPr>
          <a:lstStyle/>
          <a:p>
            <a:r>
              <a:rPr lang="en-GB" sz="2400" b="1" dirty="0" smtClean="0"/>
              <a:t>Who were all these people?</a:t>
            </a:r>
            <a:endParaRPr lang="en-GB" sz="2400" b="1" dirty="0"/>
          </a:p>
        </p:txBody>
      </p:sp>
    </p:spTree>
    <p:extLst>
      <p:ext uri="{BB962C8B-B14F-4D97-AF65-F5344CB8AC3E}">
        <p14:creationId xmlns:p14="http://schemas.microsoft.com/office/powerpoint/2010/main" val="390653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56085" y="376990"/>
            <a:ext cx="3709670" cy="646331"/>
          </a:xfrm>
          <a:prstGeom prst="rect">
            <a:avLst/>
          </a:prstGeom>
          <a:noFill/>
        </p:spPr>
        <p:txBody>
          <a:bodyPr wrap="none" rtlCol="0">
            <a:spAutoFit/>
          </a:bodyPr>
          <a:lstStyle/>
          <a:p>
            <a:r>
              <a:rPr lang="en-GB" sz="3600" b="1" dirty="0" smtClean="0"/>
              <a:t>Who is the Serpent?</a:t>
            </a:r>
            <a:endParaRPr lang="en-GB" sz="3600" b="1" dirty="0"/>
          </a:p>
        </p:txBody>
      </p:sp>
      <p:sp>
        <p:nvSpPr>
          <p:cNvPr id="3" name="Rectangle 2"/>
          <p:cNvSpPr/>
          <p:nvPr/>
        </p:nvSpPr>
        <p:spPr>
          <a:xfrm>
            <a:off x="248651" y="5889551"/>
            <a:ext cx="7499685" cy="646331"/>
          </a:xfrm>
          <a:prstGeom prst="rect">
            <a:avLst/>
          </a:prstGeom>
        </p:spPr>
        <p:txBody>
          <a:bodyPr wrap="square">
            <a:spAutoFit/>
          </a:bodyPr>
          <a:lstStyle/>
          <a:p>
            <a:r>
              <a:rPr lang="en-GB" dirty="0"/>
              <a:t>I saw an angel coming down out of </a:t>
            </a:r>
            <a:r>
              <a:rPr lang="en-GB" dirty="0" smtClean="0"/>
              <a:t>heaven … he </a:t>
            </a:r>
            <a:r>
              <a:rPr lang="en-GB" dirty="0"/>
              <a:t>seized the </a:t>
            </a:r>
            <a:r>
              <a:rPr lang="en-GB" b="1" dirty="0"/>
              <a:t>dragon, the old serpent</a:t>
            </a:r>
            <a:r>
              <a:rPr lang="en-GB" dirty="0"/>
              <a:t>, </a:t>
            </a:r>
            <a:r>
              <a:rPr lang="en-GB" b="1" dirty="0"/>
              <a:t>which is the devil and Satan</a:t>
            </a:r>
            <a:r>
              <a:rPr lang="en-GB" dirty="0"/>
              <a:t>, who deceives the whole inhabited </a:t>
            </a:r>
            <a:r>
              <a:rPr lang="en-GB" dirty="0" smtClean="0"/>
              <a:t>earth. Rev. 20:1-2</a:t>
            </a:r>
            <a:endParaRPr lang="en-GB" dirty="0"/>
          </a:p>
        </p:txBody>
      </p:sp>
      <p:sp>
        <p:nvSpPr>
          <p:cNvPr id="4" name="Rectangle 3"/>
          <p:cNvSpPr/>
          <p:nvPr/>
        </p:nvSpPr>
        <p:spPr>
          <a:xfrm>
            <a:off x="176462" y="1315213"/>
            <a:ext cx="8614612" cy="923330"/>
          </a:xfrm>
          <a:prstGeom prst="rect">
            <a:avLst/>
          </a:prstGeom>
        </p:spPr>
        <p:txBody>
          <a:bodyPr wrap="square">
            <a:spAutoFit/>
          </a:bodyPr>
          <a:lstStyle/>
          <a:p>
            <a:r>
              <a:rPr lang="en-GB" dirty="0"/>
              <a:t> In that day, Yahweh with his hard and great and strong sword will punish </a:t>
            </a:r>
            <a:r>
              <a:rPr lang="en-GB" b="1" dirty="0"/>
              <a:t>leviathan, </a:t>
            </a:r>
            <a:r>
              <a:rPr lang="en-GB" b="1" dirty="0" smtClean="0"/>
              <a:t>the</a:t>
            </a:r>
          </a:p>
          <a:p>
            <a:r>
              <a:rPr lang="en-GB" b="1" dirty="0" smtClean="0"/>
              <a:t> </a:t>
            </a:r>
            <a:r>
              <a:rPr lang="en-GB" b="1" dirty="0"/>
              <a:t>fleeing serpent</a:t>
            </a:r>
            <a:r>
              <a:rPr lang="en-GB" dirty="0"/>
              <a:t>, and </a:t>
            </a:r>
            <a:r>
              <a:rPr lang="en-GB" b="1" dirty="0"/>
              <a:t>leviathan the twisted serpent</a:t>
            </a:r>
            <a:r>
              <a:rPr lang="en-GB" dirty="0"/>
              <a:t>; and he will kill </a:t>
            </a:r>
            <a:r>
              <a:rPr lang="en-GB" b="1" dirty="0"/>
              <a:t>the dragon</a:t>
            </a:r>
            <a:r>
              <a:rPr lang="en-GB" dirty="0"/>
              <a:t> that is in the </a:t>
            </a:r>
            <a:endParaRPr lang="en-GB" dirty="0" smtClean="0"/>
          </a:p>
          <a:p>
            <a:r>
              <a:rPr lang="en-GB" dirty="0" smtClean="0"/>
              <a:t>sea. Isaiah 27:1</a:t>
            </a:r>
            <a:endParaRPr lang="en-GB" dirty="0"/>
          </a:p>
        </p:txBody>
      </p:sp>
      <p:sp>
        <p:nvSpPr>
          <p:cNvPr id="5" name="Rectangle 4"/>
          <p:cNvSpPr/>
          <p:nvPr/>
        </p:nvSpPr>
        <p:spPr>
          <a:xfrm>
            <a:off x="202497" y="2125095"/>
            <a:ext cx="7355305" cy="646331"/>
          </a:xfrm>
          <a:prstGeom prst="rect">
            <a:avLst/>
          </a:prstGeom>
        </p:spPr>
        <p:txBody>
          <a:bodyPr wrap="square">
            <a:spAutoFit/>
          </a:bodyPr>
          <a:lstStyle/>
          <a:p>
            <a:r>
              <a:rPr lang="en-GB" dirty="0"/>
              <a:t>Be sober and self-controlled. Be watchful. </a:t>
            </a:r>
            <a:r>
              <a:rPr lang="en-GB" b="1" dirty="0"/>
              <a:t>Your adversary, the devil, walks around like a roaring lion</a:t>
            </a:r>
            <a:r>
              <a:rPr lang="en-GB" dirty="0"/>
              <a:t>, seeking whom he may devour</a:t>
            </a:r>
            <a:r>
              <a:rPr lang="en-GB" dirty="0" smtClean="0"/>
              <a:t>. 1Peter 5:8</a:t>
            </a:r>
            <a:endParaRPr lang="en-GB" dirty="0"/>
          </a:p>
        </p:txBody>
      </p:sp>
      <p:sp>
        <p:nvSpPr>
          <p:cNvPr id="6" name="Rectangle 5"/>
          <p:cNvSpPr/>
          <p:nvPr/>
        </p:nvSpPr>
        <p:spPr>
          <a:xfrm>
            <a:off x="248651" y="2884873"/>
            <a:ext cx="7948865" cy="923330"/>
          </a:xfrm>
          <a:prstGeom prst="rect">
            <a:avLst/>
          </a:prstGeom>
        </p:spPr>
        <p:txBody>
          <a:bodyPr wrap="square">
            <a:spAutoFit/>
          </a:bodyPr>
          <a:lstStyle/>
          <a:p>
            <a:r>
              <a:rPr lang="en-GB" dirty="0"/>
              <a:t>For such men are false apostles, deceitful workers, masquerading as Christ’s apostles. </a:t>
            </a:r>
            <a:r>
              <a:rPr lang="en-GB" dirty="0" smtClean="0"/>
              <a:t>And </a:t>
            </a:r>
            <a:r>
              <a:rPr lang="en-GB" dirty="0"/>
              <a:t>no wonder, for even </a:t>
            </a:r>
            <a:r>
              <a:rPr lang="en-GB" b="1" dirty="0"/>
              <a:t>Satan masquerades as an angel of light</a:t>
            </a:r>
            <a:r>
              <a:rPr lang="en-GB" dirty="0"/>
              <a:t>. 15 It is no great thing therefore if his servants also masquerade as servants of </a:t>
            </a:r>
            <a:r>
              <a:rPr lang="en-GB" dirty="0" smtClean="0"/>
              <a:t>righteousness … 2Cor 11:14-15</a:t>
            </a:r>
            <a:endParaRPr lang="en-GB" dirty="0"/>
          </a:p>
        </p:txBody>
      </p:sp>
      <p:sp>
        <p:nvSpPr>
          <p:cNvPr id="7" name="Rectangle 6"/>
          <p:cNvSpPr/>
          <p:nvPr/>
        </p:nvSpPr>
        <p:spPr>
          <a:xfrm>
            <a:off x="248651" y="4004080"/>
            <a:ext cx="9127960" cy="1754326"/>
          </a:xfrm>
          <a:prstGeom prst="rect">
            <a:avLst/>
          </a:prstGeom>
        </p:spPr>
        <p:txBody>
          <a:bodyPr wrap="square">
            <a:spAutoFit/>
          </a:bodyPr>
          <a:lstStyle/>
          <a:p>
            <a:r>
              <a:rPr lang="en-GB" dirty="0"/>
              <a:t>Behold, a </a:t>
            </a:r>
            <a:r>
              <a:rPr lang="en-GB" b="1" dirty="0"/>
              <a:t>great red dragon</a:t>
            </a:r>
            <a:r>
              <a:rPr lang="en-GB" dirty="0"/>
              <a:t>, having seven heads and ten horns, and on his heads seven crowns. </a:t>
            </a:r>
            <a:r>
              <a:rPr lang="en-GB" dirty="0" smtClean="0"/>
              <a:t>His </a:t>
            </a:r>
            <a:r>
              <a:rPr lang="en-GB" dirty="0"/>
              <a:t>tail drew one third of the stars of the sky, and threw them to the earth. The dragon stood before the woman who was about to give birth, so that when she gave birth he might devour her child … The great </a:t>
            </a:r>
            <a:r>
              <a:rPr lang="en-GB" dirty="0" smtClean="0"/>
              <a:t>dragon … </a:t>
            </a:r>
            <a:r>
              <a:rPr lang="en-GB" b="1" dirty="0"/>
              <a:t>the old serpent, he who is called the devil and Satan</a:t>
            </a:r>
            <a:r>
              <a:rPr lang="en-GB" dirty="0"/>
              <a:t>, </a:t>
            </a:r>
            <a:r>
              <a:rPr lang="en-GB" b="1" dirty="0"/>
              <a:t>the deceiver </a:t>
            </a:r>
            <a:r>
              <a:rPr lang="en-GB" dirty="0"/>
              <a:t>of the whole </a:t>
            </a:r>
            <a:r>
              <a:rPr lang="en-GB" dirty="0" smtClean="0"/>
              <a:t>world … was </a:t>
            </a:r>
            <a:r>
              <a:rPr lang="en-GB" dirty="0"/>
              <a:t>thrown down to the earth, and his angels were thrown down with </a:t>
            </a:r>
            <a:r>
              <a:rPr lang="en-GB" dirty="0" smtClean="0"/>
              <a:t>him … </a:t>
            </a:r>
            <a:r>
              <a:rPr lang="en-GB" b="1" dirty="0"/>
              <a:t>the accuser </a:t>
            </a:r>
            <a:r>
              <a:rPr lang="en-GB" dirty="0"/>
              <a:t>of our brothers has been thrown down, who accuses them before our God day and night. Rev</a:t>
            </a:r>
            <a:r>
              <a:rPr lang="en-GB" dirty="0" smtClean="0"/>
              <a:t>. 12: 3-4, 9-10.</a:t>
            </a:r>
            <a:endParaRPr lang="en-GB" dirty="0"/>
          </a:p>
        </p:txBody>
      </p:sp>
    </p:spTree>
    <p:extLst>
      <p:ext uri="{BB962C8B-B14F-4D97-AF65-F5344CB8AC3E}">
        <p14:creationId xmlns:p14="http://schemas.microsoft.com/office/powerpoint/2010/main" val="7577126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5642" y="1573269"/>
            <a:ext cx="6096000" cy="2031325"/>
          </a:xfrm>
          <a:prstGeom prst="rect">
            <a:avLst/>
          </a:prstGeom>
        </p:spPr>
        <p:txBody>
          <a:bodyPr>
            <a:spAutoFit/>
          </a:bodyPr>
          <a:lstStyle/>
          <a:p>
            <a:r>
              <a:rPr lang="en-GB" dirty="0"/>
              <a:t>Who has believed our message?</a:t>
            </a:r>
          </a:p>
          <a:p>
            <a:r>
              <a:rPr lang="en-GB" dirty="0"/>
              <a:t>    To whom has Yahweh’s arm been revealed?</a:t>
            </a:r>
          </a:p>
          <a:p>
            <a:r>
              <a:rPr lang="en-GB" b="1" dirty="0" smtClean="0"/>
              <a:t>For </a:t>
            </a:r>
            <a:r>
              <a:rPr lang="en-GB" b="1" dirty="0"/>
              <a:t>he grew up before him as a tender plant,</a:t>
            </a:r>
          </a:p>
          <a:p>
            <a:r>
              <a:rPr lang="en-GB" b="1" dirty="0"/>
              <a:t>    and as a root out of dry ground.</a:t>
            </a:r>
          </a:p>
          <a:p>
            <a:r>
              <a:rPr lang="en-GB" dirty="0"/>
              <a:t>He has no good looks or majesty.</a:t>
            </a:r>
          </a:p>
          <a:p>
            <a:r>
              <a:rPr lang="en-GB" dirty="0"/>
              <a:t>    When we see him, there is no beauty that we should desire him</a:t>
            </a:r>
            <a:r>
              <a:rPr lang="en-GB" dirty="0" smtClean="0"/>
              <a:t>. Isaiah 53:1-2</a:t>
            </a:r>
            <a:endParaRPr lang="en-GB" dirty="0"/>
          </a:p>
        </p:txBody>
      </p:sp>
      <p:sp>
        <p:nvSpPr>
          <p:cNvPr id="4" name="Rectangle 3"/>
          <p:cNvSpPr/>
          <p:nvPr/>
        </p:nvSpPr>
        <p:spPr>
          <a:xfrm>
            <a:off x="625642" y="3825352"/>
            <a:ext cx="6096000" cy="1200329"/>
          </a:xfrm>
          <a:prstGeom prst="rect">
            <a:avLst/>
          </a:prstGeom>
        </p:spPr>
        <p:txBody>
          <a:bodyPr>
            <a:spAutoFit/>
          </a:bodyPr>
          <a:lstStyle/>
          <a:p>
            <a:r>
              <a:rPr lang="en-GB" dirty="0"/>
              <a:t>Philip found Nathanael, and said to him, “We have found him, of whom Moses in the law, and the prophets, wrote: Jesus of Nazareth, the son of Joseph</a:t>
            </a:r>
            <a:r>
              <a:rPr lang="en-GB" dirty="0" smtClean="0"/>
              <a:t>.” Nathanael </a:t>
            </a:r>
            <a:r>
              <a:rPr lang="en-GB" dirty="0"/>
              <a:t>said to him, “</a:t>
            </a:r>
            <a:r>
              <a:rPr lang="en-GB" b="1" dirty="0"/>
              <a:t>Can any good thing come out of Nazareth</a:t>
            </a:r>
            <a:r>
              <a:rPr lang="en-GB" dirty="0" smtClean="0"/>
              <a:t>?” John 1:45-46</a:t>
            </a:r>
            <a:endParaRPr lang="en-GB" dirty="0"/>
          </a:p>
        </p:txBody>
      </p:sp>
      <p:sp>
        <p:nvSpPr>
          <p:cNvPr id="3" name="TextBox 2"/>
          <p:cNvSpPr txBox="1"/>
          <p:nvPr/>
        </p:nvSpPr>
        <p:spPr>
          <a:xfrm>
            <a:off x="362138" y="380246"/>
            <a:ext cx="6359504" cy="646331"/>
          </a:xfrm>
          <a:prstGeom prst="rect">
            <a:avLst/>
          </a:prstGeom>
          <a:noFill/>
        </p:spPr>
        <p:txBody>
          <a:bodyPr wrap="square" rtlCol="0">
            <a:spAutoFit/>
          </a:bodyPr>
          <a:lstStyle/>
          <a:p>
            <a:r>
              <a:rPr lang="en-GB" sz="3600" b="1" dirty="0" smtClean="0"/>
              <a:t>The Seed grew in unpromising soil</a:t>
            </a:r>
            <a:endParaRPr lang="en-GB" sz="3600" b="1" dirty="0"/>
          </a:p>
        </p:txBody>
      </p:sp>
    </p:spTree>
    <p:extLst>
      <p:ext uri="{BB962C8B-B14F-4D97-AF65-F5344CB8AC3E}">
        <p14:creationId xmlns:p14="http://schemas.microsoft.com/office/powerpoint/2010/main" val="5220642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51284" y="200526"/>
            <a:ext cx="3801041" cy="646331"/>
          </a:xfrm>
          <a:prstGeom prst="rect">
            <a:avLst/>
          </a:prstGeom>
          <a:noFill/>
        </p:spPr>
        <p:txBody>
          <a:bodyPr wrap="none" rtlCol="0">
            <a:spAutoFit/>
          </a:bodyPr>
          <a:lstStyle/>
          <a:p>
            <a:r>
              <a:rPr lang="en-GB" sz="3600" b="1" dirty="0" smtClean="0"/>
              <a:t>A Faithful Remnant</a:t>
            </a:r>
            <a:endParaRPr lang="en-GB" sz="3600" b="1" dirty="0"/>
          </a:p>
        </p:txBody>
      </p:sp>
      <p:sp>
        <p:nvSpPr>
          <p:cNvPr id="3" name="Rectangle 2"/>
          <p:cNvSpPr/>
          <p:nvPr/>
        </p:nvSpPr>
        <p:spPr>
          <a:xfrm>
            <a:off x="256672" y="4125430"/>
            <a:ext cx="8365958" cy="2031325"/>
          </a:xfrm>
          <a:prstGeom prst="rect">
            <a:avLst/>
          </a:prstGeom>
        </p:spPr>
        <p:txBody>
          <a:bodyPr wrap="square">
            <a:spAutoFit/>
          </a:bodyPr>
          <a:lstStyle/>
          <a:p>
            <a:r>
              <a:rPr lang="en-GB" dirty="0"/>
              <a:t>“‘“</a:t>
            </a:r>
            <a:r>
              <a:rPr lang="en-GB" b="1" dirty="0"/>
              <a:t>Yet I will leave a remnant</a:t>
            </a:r>
            <a:r>
              <a:rPr lang="en-GB" dirty="0"/>
              <a:t>, in that you will have some that escape the sword among the nations, when you are scattered through the countries. </a:t>
            </a:r>
            <a:r>
              <a:rPr lang="en-GB" b="1" dirty="0" smtClean="0"/>
              <a:t>Those </a:t>
            </a:r>
            <a:r>
              <a:rPr lang="en-GB" b="1" dirty="0"/>
              <a:t>of you that escape will remember me among the nations where they are carried captive</a:t>
            </a:r>
            <a:r>
              <a:rPr lang="en-GB" dirty="0"/>
              <a:t>, how I have been broken with their lewd heart, which has departed from me, and with their eyes, which play the prostitute after their idols. Then </a:t>
            </a:r>
            <a:r>
              <a:rPr lang="en-GB" b="1" dirty="0"/>
              <a:t>they will loathe themselves in their own sight for the evils which they have committed in all their abominations</a:t>
            </a:r>
            <a:r>
              <a:rPr lang="en-GB" dirty="0"/>
              <a:t>. </a:t>
            </a:r>
            <a:r>
              <a:rPr lang="en-GB" b="1" dirty="0" smtClean="0"/>
              <a:t>They </a:t>
            </a:r>
            <a:r>
              <a:rPr lang="en-GB" b="1" dirty="0"/>
              <a:t>will know that I am Yahweh</a:t>
            </a:r>
            <a:r>
              <a:rPr lang="en-GB" dirty="0"/>
              <a:t>. I have not said in vain that I would do this evil to them</a:t>
            </a:r>
            <a:r>
              <a:rPr lang="en-GB" dirty="0" smtClean="0"/>
              <a:t>.”’ Ezek. 6: 8-10</a:t>
            </a:r>
            <a:endParaRPr lang="en-GB" dirty="0"/>
          </a:p>
        </p:txBody>
      </p:sp>
      <p:sp>
        <p:nvSpPr>
          <p:cNvPr id="5" name="Rectangle 4"/>
          <p:cNvSpPr/>
          <p:nvPr/>
        </p:nvSpPr>
        <p:spPr>
          <a:xfrm>
            <a:off x="368968" y="1136394"/>
            <a:ext cx="7732295" cy="1815882"/>
          </a:xfrm>
          <a:prstGeom prst="rect">
            <a:avLst/>
          </a:prstGeom>
        </p:spPr>
        <p:txBody>
          <a:bodyPr wrap="square">
            <a:spAutoFit/>
          </a:bodyPr>
          <a:lstStyle/>
          <a:p>
            <a:r>
              <a:rPr lang="en-GB" sz="2000" b="1" dirty="0" smtClean="0"/>
              <a:t>Initial mention of “remnant”</a:t>
            </a:r>
          </a:p>
          <a:p>
            <a:endParaRPr lang="en-GB" sz="2000" dirty="0"/>
          </a:p>
          <a:p>
            <a:r>
              <a:rPr lang="en-GB" b="1" dirty="0" smtClean="0"/>
              <a:t>God </a:t>
            </a:r>
            <a:r>
              <a:rPr lang="en-GB" b="1" dirty="0"/>
              <a:t>sent me </a:t>
            </a:r>
            <a:r>
              <a:rPr lang="en-GB" b="1" dirty="0" smtClean="0"/>
              <a:t>[Joseph] before </a:t>
            </a:r>
            <a:r>
              <a:rPr lang="en-GB" b="1" dirty="0"/>
              <a:t>you to preserve for you a remnant in the earth</a:t>
            </a:r>
            <a:r>
              <a:rPr lang="en-GB" dirty="0"/>
              <a:t>, and to save you alive by a great deliverance. </a:t>
            </a:r>
            <a:r>
              <a:rPr lang="en-GB" dirty="0" smtClean="0"/>
              <a:t>So </a:t>
            </a:r>
            <a:r>
              <a:rPr lang="en-GB" dirty="0"/>
              <a:t>now it wasn’t you who sent me here, but God, and he has made me a father to Pharaoh, lord of all his house, and ruler over all the land of Egypt</a:t>
            </a:r>
            <a:r>
              <a:rPr lang="en-GB" dirty="0" smtClean="0"/>
              <a:t>. Gen. 45:7-8</a:t>
            </a:r>
            <a:endParaRPr lang="en-GB" dirty="0"/>
          </a:p>
        </p:txBody>
      </p:sp>
      <p:sp>
        <p:nvSpPr>
          <p:cNvPr id="6" name="Rectangle 5"/>
          <p:cNvSpPr/>
          <p:nvPr/>
        </p:nvSpPr>
        <p:spPr>
          <a:xfrm>
            <a:off x="368966" y="3180257"/>
            <a:ext cx="8141369" cy="646331"/>
          </a:xfrm>
          <a:prstGeom prst="rect">
            <a:avLst/>
          </a:prstGeom>
        </p:spPr>
        <p:txBody>
          <a:bodyPr wrap="square">
            <a:spAutoFit/>
          </a:bodyPr>
          <a:lstStyle/>
          <a:p>
            <a:r>
              <a:rPr lang="en-GB" b="1" dirty="0"/>
              <a:t>Unless </a:t>
            </a:r>
            <a:r>
              <a:rPr lang="en-GB" dirty="0"/>
              <a:t>Yahweh of Armies </a:t>
            </a:r>
            <a:r>
              <a:rPr lang="en-GB" dirty="0" smtClean="0"/>
              <a:t>[</a:t>
            </a:r>
            <a:r>
              <a:rPr lang="en-GB" b="1" dirty="0" smtClean="0"/>
              <a:t>The  </a:t>
            </a:r>
            <a:r>
              <a:rPr lang="en-GB" sz="1600" b="1" dirty="0" smtClean="0"/>
              <a:t>LORD</a:t>
            </a:r>
            <a:r>
              <a:rPr lang="en-GB" b="1" dirty="0" smtClean="0"/>
              <a:t> of Hosts</a:t>
            </a:r>
            <a:r>
              <a:rPr lang="en-GB" dirty="0" smtClean="0"/>
              <a:t>]</a:t>
            </a:r>
            <a:r>
              <a:rPr lang="en-GB" b="1" dirty="0" smtClean="0"/>
              <a:t> had </a:t>
            </a:r>
            <a:r>
              <a:rPr lang="en-GB" b="1" dirty="0"/>
              <a:t>left to us a very small remnant, we would have been as Sodom. </a:t>
            </a:r>
            <a:r>
              <a:rPr lang="en-GB" dirty="0"/>
              <a:t>We would have been like Gomorrah</a:t>
            </a:r>
            <a:r>
              <a:rPr lang="en-GB" dirty="0" smtClean="0"/>
              <a:t>. Isaiah 1: 9</a:t>
            </a:r>
            <a:endParaRPr lang="en-GB" dirty="0"/>
          </a:p>
        </p:txBody>
      </p:sp>
    </p:spTree>
    <p:extLst>
      <p:ext uri="{BB962C8B-B14F-4D97-AF65-F5344CB8AC3E}">
        <p14:creationId xmlns:p14="http://schemas.microsoft.com/office/powerpoint/2010/main" val="21106892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48270" y="408678"/>
            <a:ext cx="7380547" cy="646331"/>
          </a:xfrm>
          <a:prstGeom prst="rect">
            <a:avLst/>
          </a:prstGeom>
        </p:spPr>
        <p:txBody>
          <a:bodyPr wrap="none">
            <a:spAutoFit/>
          </a:bodyPr>
          <a:lstStyle/>
          <a:p>
            <a:r>
              <a:rPr lang="en-GB" sz="3600" b="1" dirty="0" smtClean="0"/>
              <a:t>The Faithful Remnant - Who </a:t>
            </a:r>
            <a:r>
              <a:rPr lang="en-GB" sz="3600" b="1" dirty="0"/>
              <a:t>were they?</a:t>
            </a:r>
          </a:p>
        </p:txBody>
      </p:sp>
      <p:sp>
        <p:nvSpPr>
          <p:cNvPr id="4" name="Rectangle 3"/>
          <p:cNvSpPr/>
          <p:nvPr/>
        </p:nvSpPr>
        <p:spPr>
          <a:xfrm>
            <a:off x="393029" y="1499859"/>
            <a:ext cx="8518358" cy="1200329"/>
          </a:xfrm>
          <a:prstGeom prst="rect">
            <a:avLst/>
          </a:prstGeom>
        </p:spPr>
        <p:txBody>
          <a:bodyPr wrap="square">
            <a:spAutoFit/>
          </a:bodyPr>
          <a:lstStyle/>
          <a:p>
            <a:r>
              <a:rPr lang="en-GB" dirty="0"/>
              <a:t>There was in the days of Herod, the king of Judea, a certain priest named </a:t>
            </a:r>
            <a:r>
              <a:rPr lang="en-GB" b="1" dirty="0"/>
              <a:t>Zacharias</a:t>
            </a:r>
            <a:r>
              <a:rPr lang="en-GB" dirty="0"/>
              <a:t>, </a:t>
            </a:r>
            <a:endParaRPr lang="en-GB" dirty="0" smtClean="0"/>
          </a:p>
          <a:p>
            <a:r>
              <a:rPr lang="en-GB" dirty="0" smtClean="0"/>
              <a:t>of </a:t>
            </a:r>
            <a:r>
              <a:rPr lang="en-GB" dirty="0"/>
              <a:t>the priestly division of </a:t>
            </a:r>
            <a:r>
              <a:rPr lang="en-GB" dirty="0" err="1"/>
              <a:t>Abijah</a:t>
            </a:r>
            <a:r>
              <a:rPr lang="en-GB" dirty="0"/>
              <a:t>. He had a wife of the daughters of Aaron, and her </a:t>
            </a:r>
            <a:endParaRPr lang="en-GB" dirty="0" smtClean="0"/>
          </a:p>
          <a:p>
            <a:r>
              <a:rPr lang="en-GB" dirty="0" smtClean="0"/>
              <a:t>name was </a:t>
            </a:r>
            <a:r>
              <a:rPr lang="en-GB" b="1" dirty="0"/>
              <a:t>Elizabeth. </a:t>
            </a:r>
            <a:r>
              <a:rPr lang="en-GB" b="1" dirty="0" smtClean="0"/>
              <a:t>They </a:t>
            </a:r>
            <a:r>
              <a:rPr lang="en-GB" b="1" dirty="0"/>
              <a:t>were both righteous before God, walking blamelessly in </a:t>
            </a:r>
            <a:endParaRPr lang="en-GB" b="1" dirty="0" smtClean="0"/>
          </a:p>
          <a:p>
            <a:r>
              <a:rPr lang="en-GB" b="1" dirty="0" smtClean="0"/>
              <a:t>all </a:t>
            </a:r>
            <a:r>
              <a:rPr lang="en-GB" b="1" dirty="0"/>
              <a:t>the </a:t>
            </a:r>
            <a:r>
              <a:rPr lang="en-GB" b="1" dirty="0" smtClean="0"/>
              <a:t>commandments </a:t>
            </a:r>
            <a:r>
              <a:rPr lang="en-GB" b="1" dirty="0"/>
              <a:t>and ordinances of the Lord</a:t>
            </a:r>
            <a:r>
              <a:rPr lang="en-GB" b="1" dirty="0" smtClean="0"/>
              <a:t>.</a:t>
            </a:r>
            <a:r>
              <a:rPr lang="en-GB" dirty="0" smtClean="0"/>
              <a:t> Luke 1: 5-6</a:t>
            </a:r>
            <a:endParaRPr lang="en-GB" dirty="0"/>
          </a:p>
        </p:txBody>
      </p:sp>
      <p:sp>
        <p:nvSpPr>
          <p:cNvPr id="2" name="Rectangle 1"/>
          <p:cNvSpPr/>
          <p:nvPr/>
        </p:nvSpPr>
        <p:spPr>
          <a:xfrm>
            <a:off x="495932" y="3074814"/>
            <a:ext cx="8662737" cy="2585323"/>
          </a:xfrm>
          <a:prstGeom prst="rect">
            <a:avLst/>
          </a:prstGeom>
        </p:spPr>
        <p:txBody>
          <a:bodyPr wrap="square">
            <a:spAutoFit/>
          </a:bodyPr>
          <a:lstStyle/>
          <a:p>
            <a:r>
              <a:rPr lang="en-GB" dirty="0"/>
              <a:t>Mary, was engaged to </a:t>
            </a:r>
            <a:r>
              <a:rPr lang="en-GB" b="1" dirty="0"/>
              <a:t>Joseph</a:t>
            </a:r>
            <a:r>
              <a:rPr lang="en-GB" dirty="0"/>
              <a:t>, before they came together, she was found pregnant by the Holy Spirit. </a:t>
            </a:r>
            <a:r>
              <a:rPr lang="en-GB" b="1" dirty="0" smtClean="0"/>
              <a:t>Joseph</a:t>
            </a:r>
            <a:r>
              <a:rPr lang="en-GB" b="1" dirty="0"/>
              <a:t>, her husband, being a righteous man</a:t>
            </a:r>
            <a:r>
              <a:rPr lang="en-GB" dirty="0"/>
              <a:t>, and not willing to make her a public example, intended to put her away secretly. </a:t>
            </a:r>
            <a:r>
              <a:rPr lang="en-GB" dirty="0" smtClean="0"/>
              <a:t>But </a:t>
            </a:r>
            <a:r>
              <a:rPr lang="en-GB" dirty="0"/>
              <a:t>when he thought about these things, behold</a:t>
            </a:r>
            <a:r>
              <a:rPr lang="en-GB" dirty="0" smtClean="0"/>
              <a:t>, an </a:t>
            </a:r>
            <a:r>
              <a:rPr lang="en-GB" dirty="0"/>
              <a:t>angel of the Lord appeared to him in a dream, saying, “</a:t>
            </a:r>
            <a:r>
              <a:rPr lang="en-GB" b="1" dirty="0"/>
              <a:t>Joseph, son of David, don’t be afraid to take to yourself Mary as your wife</a:t>
            </a:r>
            <a:r>
              <a:rPr lang="en-GB" dirty="0"/>
              <a:t>, for that which is conceived in her is of the Holy Spirit. </a:t>
            </a:r>
            <a:r>
              <a:rPr lang="en-GB" dirty="0" smtClean="0"/>
              <a:t>She </a:t>
            </a:r>
            <a:r>
              <a:rPr lang="en-GB" dirty="0"/>
              <a:t>shall give birth to a son. You shall name him Jesus</a:t>
            </a:r>
            <a:r>
              <a:rPr lang="en-GB" dirty="0" smtClean="0"/>
              <a:t>, [</a:t>
            </a:r>
            <a:r>
              <a:rPr lang="en-GB" b="1" dirty="0" err="1" smtClean="0"/>
              <a:t>Yeshuah</a:t>
            </a:r>
            <a:r>
              <a:rPr lang="en-GB" dirty="0" smtClean="0"/>
              <a:t>] for </a:t>
            </a:r>
            <a:r>
              <a:rPr lang="en-GB" dirty="0"/>
              <a:t>it is he who shall save his people from their sins</a:t>
            </a:r>
            <a:r>
              <a:rPr lang="en-GB" dirty="0" smtClean="0"/>
              <a:t>.” … </a:t>
            </a:r>
            <a:r>
              <a:rPr lang="en-GB" b="1" dirty="0" smtClean="0"/>
              <a:t>Joseph </a:t>
            </a:r>
            <a:r>
              <a:rPr lang="en-GB" b="1" dirty="0"/>
              <a:t>arose from his sleep, and did as the angel of the Lord commanded him</a:t>
            </a:r>
            <a:r>
              <a:rPr lang="en-GB" dirty="0"/>
              <a:t>, and took his wife to himself; </a:t>
            </a:r>
            <a:r>
              <a:rPr lang="en-GB" dirty="0" smtClean="0"/>
              <a:t>and </a:t>
            </a:r>
            <a:r>
              <a:rPr lang="en-GB" dirty="0"/>
              <a:t>didn’t know her sexually until she had given birth to her firstborn son. He named him </a:t>
            </a:r>
            <a:r>
              <a:rPr lang="en-GB" dirty="0" smtClean="0"/>
              <a:t>Jesus. Matt. 1: 18-25</a:t>
            </a:r>
            <a:endParaRPr lang="en-GB" dirty="0"/>
          </a:p>
        </p:txBody>
      </p:sp>
    </p:spTree>
    <p:extLst>
      <p:ext uri="{BB962C8B-B14F-4D97-AF65-F5344CB8AC3E}">
        <p14:creationId xmlns:p14="http://schemas.microsoft.com/office/powerpoint/2010/main" val="4493844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379" y="376988"/>
            <a:ext cx="7561685" cy="584775"/>
          </a:xfrm>
          <a:prstGeom prst="rect">
            <a:avLst/>
          </a:prstGeom>
          <a:noFill/>
        </p:spPr>
        <p:txBody>
          <a:bodyPr wrap="none" rtlCol="0">
            <a:spAutoFit/>
          </a:bodyPr>
          <a:lstStyle/>
          <a:p>
            <a:r>
              <a:rPr lang="en-GB" sz="3200" b="1" dirty="0" smtClean="0"/>
              <a:t>The Faithful Remnant – the Supreme Example</a:t>
            </a:r>
            <a:endParaRPr lang="en-GB" sz="3200" b="1" dirty="0"/>
          </a:p>
        </p:txBody>
      </p:sp>
      <p:sp>
        <p:nvSpPr>
          <p:cNvPr id="3" name="Rectangle 2"/>
          <p:cNvSpPr/>
          <p:nvPr/>
        </p:nvSpPr>
        <p:spPr>
          <a:xfrm>
            <a:off x="144379" y="1660371"/>
            <a:ext cx="9071810" cy="4524315"/>
          </a:xfrm>
          <a:prstGeom prst="rect">
            <a:avLst/>
          </a:prstGeom>
        </p:spPr>
        <p:txBody>
          <a:bodyPr wrap="square">
            <a:spAutoFit/>
          </a:bodyPr>
          <a:lstStyle/>
          <a:p>
            <a:r>
              <a:rPr lang="en-GB" dirty="0"/>
              <a:t>Now in the sixth month, the angel </a:t>
            </a:r>
            <a:r>
              <a:rPr lang="en-GB" b="1" dirty="0"/>
              <a:t>Gabriel was sent from God to a city of Galilee named </a:t>
            </a:r>
            <a:endParaRPr lang="en-GB" b="1" dirty="0" smtClean="0"/>
          </a:p>
          <a:p>
            <a:r>
              <a:rPr lang="en-GB" b="1" dirty="0" smtClean="0"/>
              <a:t>Nazareth, </a:t>
            </a:r>
            <a:r>
              <a:rPr lang="en-GB" b="1" dirty="0"/>
              <a:t>to a virgin</a:t>
            </a:r>
            <a:r>
              <a:rPr lang="en-GB" dirty="0"/>
              <a:t> pledged to be married to a man whose name was Joseph, of David’s </a:t>
            </a:r>
            <a:endParaRPr lang="en-GB" dirty="0" smtClean="0"/>
          </a:p>
          <a:p>
            <a:r>
              <a:rPr lang="en-GB" dirty="0" smtClean="0"/>
              <a:t>house</a:t>
            </a:r>
            <a:r>
              <a:rPr lang="en-GB" dirty="0"/>
              <a:t>. The virgin’s name was </a:t>
            </a:r>
            <a:r>
              <a:rPr lang="en-GB" b="1" dirty="0"/>
              <a:t>Mary</a:t>
            </a:r>
            <a:r>
              <a:rPr lang="en-GB" dirty="0"/>
              <a:t>. </a:t>
            </a:r>
            <a:r>
              <a:rPr lang="en-GB" dirty="0" smtClean="0"/>
              <a:t>Having </a:t>
            </a:r>
            <a:r>
              <a:rPr lang="en-GB" dirty="0"/>
              <a:t>come in, the angel said to her, </a:t>
            </a:r>
            <a:r>
              <a:rPr lang="en-GB" b="1" dirty="0"/>
              <a:t>“Rejoice, you </a:t>
            </a:r>
            <a:endParaRPr lang="en-GB" b="1" dirty="0" smtClean="0"/>
          </a:p>
          <a:p>
            <a:r>
              <a:rPr lang="en-GB" b="1" dirty="0" smtClean="0"/>
              <a:t>highly favoured </a:t>
            </a:r>
            <a:r>
              <a:rPr lang="en-GB" b="1" dirty="0"/>
              <a:t>one! The Lord is with you. Blessed are you among women</a:t>
            </a:r>
            <a:r>
              <a:rPr lang="en-GB" b="1" dirty="0" smtClean="0"/>
              <a:t>!” </a:t>
            </a:r>
            <a:r>
              <a:rPr lang="en-GB" dirty="0" smtClean="0"/>
              <a:t>But </a:t>
            </a:r>
            <a:r>
              <a:rPr lang="en-GB" dirty="0"/>
              <a:t>when </a:t>
            </a:r>
            <a:endParaRPr lang="en-GB" dirty="0" smtClean="0"/>
          </a:p>
          <a:p>
            <a:r>
              <a:rPr lang="en-GB" dirty="0" smtClean="0"/>
              <a:t>she </a:t>
            </a:r>
            <a:r>
              <a:rPr lang="en-GB" dirty="0"/>
              <a:t>saw </a:t>
            </a:r>
            <a:r>
              <a:rPr lang="en-GB" dirty="0" smtClean="0"/>
              <a:t>him</a:t>
            </a:r>
            <a:r>
              <a:rPr lang="en-GB" dirty="0"/>
              <a:t>, she was greatly troubled at the saying, and considered what kind of salutation </a:t>
            </a:r>
            <a:endParaRPr lang="en-GB" dirty="0" smtClean="0"/>
          </a:p>
          <a:p>
            <a:r>
              <a:rPr lang="en-GB" dirty="0" smtClean="0"/>
              <a:t>this </a:t>
            </a:r>
            <a:r>
              <a:rPr lang="en-GB" dirty="0"/>
              <a:t>might be. </a:t>
            </a:r>
            <a:r>
              <a:rPr lang="en-GB" dirty="0" smtClean="0"/>
              <a:t>The </a:t>
            </a:r>
            <a:r>
              <a:rPr lang="en-GB" dirty="0"/>
              <a:t>angel said to her, “Don’t be afraid, Mary, for you have found </a:t>
            </a:r>
            <a:r>
              <a:rPr lang="en-GB" dirty="0" smtClean="0"/>
              <a:t>favour </a:t>
            </a:r>
            <a:r>
              <a:rPr lang="en-GB" dirty="0"/>
              <a:t>with God. </a:t>
            </a:r>
            <a:r>
              <a:rPr lang="en-GB" b="1" dirty="0" smtClean="0"/>
              <a:t>Behold</a:t>
            </a:r>
            <a:r>
              <a:rPr lang="en-GB" b="1" dirty="0"/>
              <a:t>, you </a:t>
            </a:r>
            <a:r>
              <a:rPr lang="en-GB" b="1" dirty="0" smtClean="0"/>
              <a:t>will </a:t>
            </a:r>
            <a:r>
              <a:rPr lang="en-GB" b="1" dirty="0"/>
              <a:t>conceive in your womb and give birth to a son, and shall name him ‘Jesus.’</a:t>
            </a:r>
            <a:r>
              <a:rPr lang="en-GB" dirty="0"/>
              <a:t> </a:t>
            </a:r>
            <a:r>
              <a:rPr lang="en-GB" dirty="0" smtClean="0"/>
              <a:t>He </a:t>
            </a:r>
            <a:r>
              <a:rPr lang="en-GB" dirty="0"/>
              <a:t>will be great and will be called the Son of the Most High. The Lord God will give him the throne of his father David, </a:t>
            </a:r>
            <a:r>
              <a:rPr lang="en-GB" dirty="0" smtClean="0"/>
              <a:t>and </a:t>
            </a:r>
            <a:r>
              <a:rPr lang="en-GB" dirty="0"/>
              <a:t>he will reign over the house of Jacob forever. There will be no end to his Kingdom</a:t>
            </a:r>
            <a:r>
              <a:rPr lang="en-GB" dirty="0" smtClean="0"/>
              <a:t>.” </a:t>
            </a:r>
            <a:r>
              <a:rPr lang="en-GB" b="1" dirty="0" smtClean="0"/>
              <a:t>Mary </a:t>
            </a:r>
            <a:r>
              <a:rPr lang="en-GB" b="1" dirty="0"/>
              <a:t>said to the angel, “How can this be, seeing I am a virgin</a:t>
            </a:r>
            <a:r>
              <a:rPr lang="en-GB" b="1" dirty="0" smtClean="0"/>
              <a:t>?” </a:t>
            </a:r>
            <a:r>
              <a:rPr lang="en-GB" dirty="0" smtClean="0"/>
              <a:t>The </a:t>
            </a:r>
            <a:r>
              <a:rPr lang="en-GB" dirty="0"/>
              <a:t>angel answered her, </a:t>
            </a:r>
            <a:r>
              <a:rPr lang="en-GB" b="1" dirty="0"/>
              <a:t>“The Holy Spirit will come on you,</a:t>
            </a:r>
            <a:r>
              <a:rPr lang="en-GB" dirty="0"/>
              <a:t> and the power of the Most High will overshadow you. Therefore also the holy one who is born from you will be called the Son of God. 36 Behold, Elizabeth your relative also has conceived a son in her old age; and this is the sixth month with her who was called barren. 37 For </a:t>
            </a:r>
            <a:r>
              <a:rPr lang="en-GB" b="1" dirty="0"/>
              <a:t>nothing spoken by God is impossible</a:t>
            </a:r>
            <a:r>
              <a:rPr lang="en-GB" b="1" dirty="0" smtClean="0"/>
              <a:t>.</a:t>
            </a:r>
            <a:r>
              <a:rPr lang="en-GB" dirty="0" smtClean="0"/>
              <a:t>” </a:t>
            </a:r>
            <a:r>
              <a:rPr lang="en-GB" b="1" dirty="0" smtClean="0"/>
              <a:t>Mary </a:t>
            </a:r>
            <a:r>
              <a:rPr lang="en-GB" b="1" dirty="0"/>
              <a:t>said, “Behold, the servant of the Lord; let it be done to me according to your word.”</a:t>
            </a:r>
          </a:p>
          <a:p>
            <a:r>
              <a:rPr lang="en-GB" dirty="0" smtClean="0"/>
              <a:t>Then </a:t>
            </a:r>
            <a:r>
              <a:rPr lang="en-GB" dirty="0"/>
              <a:t>the angel departed from her</a:t>
            </a:r>
            <a:r>
              <a:rPr lang="en-GB" dirty="0" smtClean="0"/>
              <a:t>. Luke 1: 26-38</a:t>
            </a:r>
            <a:endParaRPr lang="en-GB" dirty="0"/>
          </a:p>
        </p:txBody>
      </p:sp>
    </p:spTree>
    <p:extLst>
      <p:ext uri="{BB962C8B-B14F-4D97-AF65-F5344CB8AC3E}">
        <p14:creationId xmlns:p14="http://schemas.microsoft.com/office/powerpoint/2010/main" val="3716887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399" y="1371653"/>
            <a:ext cx="8245643" cy="2862322"/>
          </a:xfrm>
          <a:prstGeom prst="rect">
            <a:avLst/>
          </a:prstGeom>
        </p:spPr>
        <p:txBody>
          <a:bodyPr wrap="square">
            <a:spAutoFit/>
          </a:bodyPr>
          <a:lstStyle/>
          <a:p>
            <a:r>
              <a:rPr lang="en-GB" dirty="0"/>
              <a:t>Behold, there was a man in Jerusalem whose name was </a:t>
            </a:r>
            <a:r>
              <a:rPr lang="en-GB" b="1" dirty="0"/>
              <a:t>Simeon</a:t>
            </a:r>
            <a:r>
              <a:rPr lang="en-GB" dirty="0"/>
              <a:t>. This man was </a:t>
            </a:r>
            <a:r>
              <a:rPr lang="en-GB" b="1" dirty="0"/>
              <a:t>righteous </a:t>
            </a:r>
            <a:endParaRPr lang="en-GB" b="1" dirty="0" smtClean="0"/>
          </a:p>
          <a:p>
            <a:r>
              <a:rPr lang="en-GB" b="1" dirty="0" smtClean="0"/>
              <a:t>and </a:t>
            </a:r>
            <a:r>
              <a:rPr lang="en-GB" b="1" dirty="0"/>
              <a:t>devout, looking for the consolation of Israel, and the Holy Spirit was on him</a:t>
            </a:r>
            <a:r>
              <a:rPr lang="en-GB" dirty="0"/>
              <a:t>. It had been revealed to him by the Holy Spirit that he should not see death before he had seen </a:t>
            </a:r>
            <a:endParaRPr lang="en-GB" dirty="0" smtClean="0"/>
          </a:p>
          <a:p>
            <a:r>
              <a:rPr lang="en-GB" dirty="0" smtClean="0"/>
              <a:t>the </a:t>
            </a:r>
            <a:r>
              <a:rPr lang="en-GB" dirty="0"/>
              <a:t>Lord’s </a:t>
            </a:r>
            <a:r>
              <a:rPr lang="en-GB" dirty="0" smtClean="0"/>
              <a:t>Christ [Messiah]. </a:t>
            </a:r>
            <a:r>
              <a:rPr lang="en-GB" dirty="0"/>
              <a:t> </a:t>
            </a:r>
            <a:r>
              <a:rPr lang="en-GB" b="1" dirty="0"/>
              <a:t>He came in the Spirit into the temple</a:t>
            </a:r>
            <a:r>
              <a:rPr lang="en-GB" dirty="0"/>
              <a:t>. When the parents brought in </a:t>
            </a:r>
            <a:endParaRPr lang="en-GB" dirty="0" smtClean="0"/>
          </a:p>
          <a:p>
            <a:r>
              <a:rPr lang="en-GB" dirty="0" smtClean="0"/>
              <a:t>the </a:t>
            </a:r>
            <a:r>
              <a:rPr lang="en-GB" dirty="0"/>
              <a:t>child, Jesus, that they might do concerning him according to the custom of the law, </a:t>
            </a:r>
            <a:endParaRPr lang="en-GB" dirty="0" smtClean="0"/>
          </a:p>
          <a:p>
            <a:r>
              <a:rPr lang="en-GB" dirty="0" smtClean="0"/>
              <a:t>then </a:t>
            </a:r>
            <a:r>
              <a:rPr lang="en-GB" dirty="0"/>
              <a:t>he received him into his arms, and blessed God, and said,</a:t>
            </a:r>
          </a:p>
          <a:p>
            <a:r>
              <a:rPr lang="en-GB" dirty="0"/>
              <a:t> “Now you are releasing your servant, Master, according to your word, in peace;</a:t>
            </a:r>
            <a:br>
              <a:rPr lang="en-GB" dirty="0"/>
            </a:br>
            <a:r>
              <a:rPr lang="en-GB" dirty="0"/>
              <a:t> for </a:t>
            </a:r>
            <a:r>
              <a:rPr lang="en-GB" b="1" dirty="0"/>
              <a:t>my eyes have seen your salvation</a:t>
            </a:r>
            <a:r>
              <a:rPr lang="en-GB" dirty="0"/>
              <a:t>, which you have prepared before the face of all </a:t>
            </a:r>
            <a:r>
              <a:rPr lang="en-GB" dirty="0" smtClean="0"/>
              <a:t>peoples; a </a:t>
            </a:r>
            <a:r>
              <a:rPr lang="en-GB" dirty="0"/>
              <a:t>light for revelation to the nations, and the glory of your people Israel.” Luke 2: 25-32</a:t>
            </a:r>
          </a:p>
        </p:txBody>
      </p:sp>
      <p:sp>
        <p:nvSpPr>
          <p:cNvPr id="3" name="Rectangle 2"/>
          <p:cNvSpPr/>
          <p:nvPr/>
        </p:nvSpPr>
        <p:spPr>
          <a:xfrm>
            <a:off x="240630" y="4282243"/>
            <a:ext cx="8414085" cy="1477328"/>
          </a:xfrm>
          <a:prstGeom prst="rect">
            <a:avLst/>
          </a:prstGeom>
        </p:spPr>
        <p:txBody>
          <a:bodyPr wrap="square">
            <a:spAutoFit/>
          </a:bodyPr>
          <a:lstStyle/>
          <a:p>
            <a:r>
              <a:rPr lang="en-GB" dirty="0"/>
              <a:t>There was one </a:t>
            </a:r>
            <a:r>
              <a:rPr lang="en-GB" b="1" dirty="0"/>
              <a:t>Anna, a prophetess</a:t>
            </a:r>
            <a:r>
              <a:rPr lang="en-GB" dirty="0"/>
              <a:t>, the daughter of </a:t>
            </a:r>
            <a:r>
              <a:rPr lang="en-GB" dirty="0" err="1"/>
              <a:t>Phanuel</a:t>
            </a:r>
            <a:r>
              <a:rPr lang="en-GB" dirty="0"/>
              <a:t>, </a:t>
            </a:r>
            <a:r>
              <a:rPr lang="en-GB" b="1" dirty="0"/>
              <a:t>of the tribe of Asher </a:t>
            </a:r>
            <a:r>
              <a:rPr lang="en-GB" dirty="0"/>
              <a:t>(she was </a:t>
            </a:r>
            <a:r>
              <a:rPr lang="en-GB" b="1" dirty="0"/>
              <a:t>of a great age</a:t>
            </a:r>
            <a:r>
              <a:rPr lang="en-GB" dirty="0"/>
              <a:t>, having lived with a husband seven years from her virginity, and she had been a widow for about eighty-four years), who </a:t>
            </a:r>
            <a:r>
              <a:rPr lang="en-GB" b="1" dirty="0"/>
              <a:t>didn’t depart from the temple, worshiping with </a:t>
            </a:r>
            <a:r>
              <a:rPr lang="en-GB" b="1" dirty="0" err="1"/>
              <a:t>fastings</a:t>
            </a:r>
            <a:r>
              <a:rPr lang="en-GB" b="1" dirty="0"/>
              <a:t> and petitions night and day</a:t>
            </a:r>
            <a:r>
              <a:rPr lang="en-GB" dirty="0"/>
              <a:t>. Coming up at that very hour, she gave thanks to the Lord, and spoke of him to </a:t>
            </a:r>
            <a:r>
              <a:rPr lang="en-GB" b="1" dirty="0"/>
              <a:t>all those who were looking for redemption in Jerusalem</a:t>
            </a:r>
            <a:r>
              <a:rPr lang="en-GB" dirty="0"/>
              <a:t>. Luke 2: 36-38</a:t>
            </a:r>
          </a:p>
        </p:txBody>
      </p:sp>
      <p:sp>
        <p:nvSpPr>
          <p:cNvPr id="4" name="TextBox 3"/>
          <p:cNvSpPr txBox="1"/>
          <p:nvPr/>
        </p:nvSpPr>
        <p:spPr>
          <a:xfrm>
            <a:off x="1860884" y="561474"/>
            <a:ext cx="4458272" cy="646331"/>
          </a:xfrm>
          <a:prstGeom prst="rect">
            <a:avLst/>
          </a:prstGeom>
          <a:noFill/>
        </p:spPr>
        <p:txBody>
          <a:bodyPr wrap="none" rtlCol="0">
            <a:spAutoFit/>
          </a:bodyPr>
          <a:lstStyle/>
          <a:p>
            <a:r>
              <a:rPr lang="en-GB" sz="3600" b="1" dirty="0" smtClean="0"/>
              <a:t>More ‘Remnant People’</a:t>
            </a:r>
            <a:endParaRPr lang="en-GB" sz="3600" b="1" dirty="0"/>
          </a:p>
        </p:txBody>
      </p:sp>
    </p:spTree>
    <p:extLst>
      <p:ext uri="{BB962C8B-B14F-4D97-AF65-F5344CB8AC3E}">
        <p14:creationId xmlns:p14="http://schemas.microsoft.com/office/powerpoint/2010/main" val="15784689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 y="4012013"/>
            <a:ext cx="8622633" cy="923330"/>
          </a:xfrm>
          <a:prstGeom prst="rect">
            <a:avLst/>
          </a:prstGeom>
        </p:spPr>
        <p:txBody>
          <a:bodyPr wrap="square">
            <a:spAutoFit/>
          </a:bodyPr>
          <a:lstStyle/>
          <a:p>
            <a:r>
              <a:rPr lang="en-GB" dirty="0"/>
              <a:t>Behold, a man named </a:t>
            </a:r>
            <a:r>
              <a:rPr lang="en-GB" b="1" dirty="0"/>
              <a:t>Joseph</a:t>
            </a:r>
            <a:r>
              <a:rPr lang="en-GB" dirty="0"/>
              <a:t>, who was a member of the council, </a:t>
            </a:r>
            <a:r>
              <a:rPr lang="en-GB" b="1" dirty="0"/>
              <a:t>a good and righteous man </a:t>
            </a:r>
            <a:r>
              <a:rPr lang="en-GB" dirty="0"/>
              <a:t> (he had not consented to their counsel and deed), from </a:t>
            </a:r>
            <a:r>
              <a:rPr lang="en-GB" dirty="0" err="1"/>
              <a:t>Arimathaea</a:t>
            </a:r>
            <a:r>
              <a:rPr lang="en-GB" dirty="0"/>
              <a:t>, a city of the Jews, who was also </a:t>
            </a:r>
            <a:r>
              <a:rPr lang="en-GB" b="1" dirty="0"/>
              <a:t>waiting for God’s Kingdom</a:t>
            </a:r>
            <a:r>
              <a:rPr lang="en-GB" dirty="0"/>
              <a:t>: this man went to Pilate, and asked for Jesus’ body. Luke 24: 50-52</a:t>
            </a:r>
          </a:p>
        </p:txBody>
      </p:sp>
      <p:sp>
        <p:nvSpPr>
          <p:cNvPr id="3" name="Rectangle 2"/>
          <p:cNvSpPr/>
          <p:nvPr/>
        </p:nvSpPr>
        <p:spPr>
          <a:xfrm>
            <a:off x="1775242" y="247752"/>
            <a:ext cx="3425938" cy="646331"/>
          </a:xfrm>
          <a:prstGeom prst="rect">
            <a:avLst/>
          </a:prstGeom>
        </p:spPr>
        <p:txBody>
          <a:bodyPr wrap="none">
            <a:spAutoFit/>
          </a:bodyPr>
          <a:lstStyle/>
          <a:p>
            <a:pPr lvl="0"/>
            <a:r>
              <a:rPr lang="en-GB" sz="3600" b="1" dirty="0" smtClean="0">
                <a:solidFill>
                  <a:prstClr val="black"/>
                </a:solidFill>
              </a:rPr>
              <a:t>And some more …</a:t>
            </a:r>
            <a:endParaRPr lang="en-GB" sz="3600" b="1" dirty="0">
              <a:solidFill>
                <a:prstClr val="black"/>
              </a:solidFill>
            </a:endParaRPr>
          </a:p>
        </p:txBody>
      </p:sp>
      <p:sp>
        <p:nvSpPr>
          <p:cNvPr id="6" name="Rectangle 5"/>
          <p:cNvSpPr/>
          <p:nvPr/>
        </p:nvSpPr>
        <p:spPr>
          <a:xfrm>
            <a:off x="304799" y="1124915"/>
            <a:ext cx="8422106" cy="646331"/>
          </a:xfrm>
          <a:prstGeom prst="rect">
            <a:avLst/>
          </a:prstGeom>
        </p:spPr>
        <p:txBody>
          <a:bodyPr wrap="square">
            <a:spAutoFit/>
          </a:bodyPr>
          <a:lstStyle/>
          <a:p>
            <a:r>
              <a:rPr lang="en-GB" dirty="0"/>
              <a:t>There came </a:t>
            </a:r>
            <a:r>
              <a:rPr lang="en-GB" b="1" dirty="0"/>
              <a:t>a man, sent from God, whose name was John </a:t>
            </a:r>
            <a:r>
              <a:rPr lang="en-GB" b="1" dirty="0" smtClean="0"/>
              <a:t>… “</a:t>
            </a:r>
            <a:r>
              <a:rPr lang="en-GB" b="1" dirty="0"/>
              <a:t>I am the voice of one </a:t>
            </a:r>
            <a:endParaRPr lang="en-GB" b="1" dirty="0" smtClean="0"/>
          </a:p>
          <a:p>
            <a:r>
              <a:rPr lang="en-GB" b="1" dirty="0" smtClean="0"/>
              <a:t>crying in </a:t>
            </a:r>
            <a:r>
              <a:rPr lang="en-GB" b="1" dirty="0"/>
              <a:t>the wilderness, ‘Make straight the way of the </a:t>
            </a:r>
            <a:r>
              <a:rPr lang="en-GB" b="1" dirty="0" smtClean="0"/>
              <a:t>Lord … </a:t>
            </a:r>
            <a:r>
              <a:rPr lang="en-GB" dirty="0" smtClean="0"/>
              <a:t>John 1: 6, 23.</a:t>
            </a:r>
            <a:endParaRPr lang="en-GB" dirty="0"/>
          </a:p>
        </p:txBody>
      </p:sp>
      <p:sp>
        <p:nvSpPr>
          <p:cNvPr id="7" name="Rectangle 6"/>
          <p:cNvSpPr/>
          <p:nvPr/>
        </p:nvSpPr>
        <p:spPr>
          <a:xfrm>
            <a:off x="304799" y="1933393"/>
            <a:ext cx="8053138" cy="2031325"/>
          </a:xfrm>
          <a:prstGeom prst="rect">
            <a:avLst/>
          </a:prstGeom>
        </p:spPr>
        <p:txBody>
          <a:bodyPr wrap="square">
            <a:spAutoFit/>
          </a:bodyPr>
          <a:lstStyle/>
          <a:p>
            <a:r>
              <a:rPr lang="en-GB" b="1" dirty="0"/>
              <a:t>John was standing with two of his disciples</a:t>
            </a:r>
            <a:r>
              <a:rPr lang="en-GB" dirty="0"/>
              <a:t>, </a:t>
            </a:r>
            <a:r>
              <a:rPr lang="en-GB" dirty="0" smtClean="0"/>
              <a:t>and </a:t>
            </a:r>
            <a:r>
              <a:rPr lang="en-GB" dirty="0"/>
              <a:t>he looked at Jesus as he walked, </a:t>
            </a:r>
            <a:endParaRPr lang="en-GB" dirty="0" smtClean="0"/>
          </a:p>
          <a:p>
            <a:r>
              <a:rPr lang="en-GB" dirty="0" smtClean="0"/>
              <a:t>and said</a:t>
            </a:r>
            <a:r>
              <a:rPr lang="en-GB" dirty="0"/>
              <a:t>, “Behold, the Lamb of God!” </a:t>
            </a:r>
            <a:r>
              <a:rPr lang="en-GB" dirty="0" smtClean="0"/>
              <a:t>The </a:t>
            </a:r>
            <a:r>
              <a:rPr lang="en-GB" dirty="0"/>
              <a:t>two disciples heard him speak, and </a:t>
            </a:r>
            <a:r>
              <a:rPr lang="en-GB" b="1" dirty="0"/>
              <a:t>they </a:t>
            </a:r>
            <a:endParaRPr lang="en-GB" b="1" dirty="0" smtClean="0"/>
          </a:p>
          <a:p>
            <a:r>
              <a:rPr lang="en-GB" b="1" dirty="0" smtClean="0"/>
              <a:t>followed </a:t>
            </a:r>
            <a:r>
              <a:rPr lang="en-GB" b="1" dirty="0"/>
              <a:t>Jesus </a:t>
            </a:r>
            <a:r>
              <a:rPr lang="en-GB" dirty="0"/>
              <a:t>… One of the two who heard John and followed him was </a:t>
            </a:r>
            <a:r>
              <a:rPr lang="en-GB" b="1" dirty="0"/>
              <a:t>Andrew</a:t>
            </a:r>
            <a:r>
              <a:rPr lang="en-GB" dirty="0"/>
              <a:t>, </a:t>
            </a:r>
            <a:endParaRPr lang="en-GB" dirty="0" smtClean="0"/>
          </a:p>
          <a:p>
            <a:r>
              <a:rPr lang="en-GB" dirty="0" smtClean="0"/>
              <a:t>Simon </a:t>
            </a:r>
            <a:r>
              <a:rPr lang="en-GB" dirty="0"/>
              <a:t>Peter’s brother. </a:t>
            </a:r>
            <a:r>
              <a:rPr lang="en-GB" dirty="0" smtClean="0"/>
              <a:t>He </a:t>
            </a:r>
            <a:r>
              <a:rPr lang="en-GB" b="1" dirty="0"/>
              <a:t>first found his own brother, Simon, and said to him, “We </a:t>
            </a:r>
            <a:endParaRPr lang="en-GB" b="1" dirty="0" smtClean="0"/>
          </a:p>
          <a:p>
            <a:r>
              <a:rPr lang="en-GB" b="1" dirty="0" smtClean="0"/>
              <a:t>have </a:t>
            </a:r>
            <a:r>
              <a:rPr lang="en-GB" b="1" dirty="0"/>
              <a:t>found the Messiah</a:t>
            </a:r>
            <a:r>
              <a:rPr lang="en-GB" dirty="0"/>
              <a:t>!” … </a:t>
            </a:r>
            <a:r>
              <a:rPr lang="en-GB" b="1" dirty="0"/>
              <a:t>Philip found Nathanael, and said to him, “We have found him, of whom Moses in the law, and the prophets, wrote: Jesus of Nazareth</a:t>
            </a:r>
            <a:r>
              <a:rPr lang="en-GB" dirty="0"/>
              <a:t>, the son of Joseph</a:t>
            </a:r>
            <a:r>
              <a:rPr lang="en-GB" dirty="0" smtClean="0"/>
              <a:t>.” John 1: 35-37, 40-41, 45</a:t>
            </a:r>
            <a:endParaRPr lang="en-GB" dirty="0"/>
          </a:p>
        </p:txBody>
      </p:sp>
      <p:sp>
        <p:nvSpPr>
          <p:cNvPr id="8" name="TextBox 7"/>
          <p:cNvSpPr txBox="1"/>
          <p:nvPr/>
        </p:nvSpPr>
        <p:spPr>
          <a:xfrm>
            <a:off x="304799" y="4935343"/>
            <a:ext cx="5514651" cy="400110"/>
          </a:xfrm>
          <a:prstGeom prst="rect">
            <a:avLst/>
          </a:prstGeom>
          <a:noFill/>
        </p:spPr>
        <p:txBody>
          <a:bodyPr wrap="none" rtlCol="0">
            <a:spAutoFit/>
          </a:bodyPr>
          <a:lstStyle/>
          <a:p>
            <a:r>
              <a:rPr lang="en-GB" sz="2000" b="1" dirty="0" smtClean="0"/>
              <a:t>And many others such as Mary, Martha and Lazarus …</a:t>
            </a:r>
            <a:endParaRPr lang="en-GB" sz="2000" b="1" dirty="0"/>
          </a:p>
        </p:txBody>
      </p:sp>
      <p:sp>
        <p:nvSpPr>
          <p:cNvPr id="9" name="Rectangle 8"/>
          <p:cNvSpPr/>
          <p:nvPr/>
        </p:nvSpPr>
        <p:spPr>
          <a:xfrm>
            <a:off x="304799" y="5497600"/>
            <a:ext cx="8205538" cy="923330"/>
          </a:xfrm>
          <a:prstGeom prst="rect">
            <a:avLst/>
          </a:prstGeom>
        </p:spPr>
        <p:txBody>
          <a:bodyPr wrap="square">
            <a:spAutoFit/>
          </a:bodyPr>
          <a:lstStyle/>
          <a:p>
            <a:r>
              <a:rPr lang="en-GB" dirty="0"/>
              <a:t> He came to his own, and those who were his own didn’t receive him. </a:t>
            </a:r>
            <a:r>
              <a:rPr lang="en-GB" dirty="0" smtClean="0"/>
              <a:t>But </a:t>
            </a:r>
            <a:r>
              <a:rPr lang="en-GB" b="1" dirty="0"/>
              <a:t>as many as received him, to them he gave the right to become God’s children, to those who believe in his </a:t>
            </a:r>
            <a:r>
              <a:rPr lang="en-GB" b="1" dirty="0" smtClean="0"/>
              <a:t>name … </a:t>
            </a:r>
            <a:r>
              <a:rPr lang="en-GB" dirty="0" smtClean="0"/>
              <a:t>John 1: 11-12 </a:t>
            </a:r>
            <a:endParaRPr lang="en-GB" dirty="0"/>
          </a:p>
        </p:txBody>
      </p:sp>
    </p:spTree>
    <p:extLst>
      <p:ext uri="{BB962C8B-B14F-4D97-AF65-F5344CB8AC3E}">
        <p14:creationId xmlns:p14="http://schemas.microsoft.com/office/powerpoint/2010/main" val="2490410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2358189" y="376407"/>
            <a:ext cx="2943726" cy="963110"/>
          </a:xfrm>
        </p:spPr>
        <p:txBody>
          <a:bodyPr>
            <a:normAutofit/>
          </a:bodyPr>
          <a:lstStyle/>
          <a:p>
            <a:r>
              <a:rPr lang="en-GB" sz="3600" b="1" dirty="0" smtClean="0"/>
              <a:t>A False Start</a:t>
            </a:r>
            <a:endParaRPr lang="en-GB" sz="3600" b="1" dirty="0"/>
          </a:p>
        </p:txBody>
      </p:sp>
      <p:sp>
        <p:nvSpPr>
          <p:cNvPr id="4" name="Rectangle 3"/>
          <p:cNvSpPr/>
          <p:nvPr/>
        </p:nvSpPr>
        <p:spPr>
          <a:xfrm>
            <a:off x="970548" y="1667925"/>
            <a:ext cx="6096000" cy="923330"/>
          </a:xfrm>
          <a:prstGeom prst="rect">
            <a:avLst/>
          </a:prstGeom>
        </p:spPr>
        <p:txBody>
          <a:bodyPr>
            <a:spAutoFit/>
          </a:bodyPr>
          <a:lstStyle/>
          <a:p>
            <a:r>
              <a:rPr lang="en-GB" b="0" i="0" dirty="0" smtClean="0">
                <a:solidFill>
                  <a:srgbClr val="000000"/>
                </a:solidFill>
                <a:effectLst/>
                <a:latin typeface="+mj-lt"/>
              </a:rPr>
              <a:t>The man knew </a:t>
            </a:r>
            <a:r>
              <a:rPr lang="en-GB" b="1" i="0" dirty="0" smtClean="0">
                <a:solidFill>
                  <a:srgbClr val="000000"/>
                </a:solidFill>
                <a:effectLst/>
                <a:latin typeface="+mj-lt"/>
              </a:rPr>
              <a:t>Eve</a:t>
            </a:r>
            <a:r>
              <a:rPr lang="en-GB" b="0" i="0" dirty="0" smtClean="0">
                <a:solidFill>
                  <a:srgbClr val="000000"/>
                </a:solidFill>
                <a:effectLst/>
                <a:latin typeface="+mj-lt"/>
              </a:rPr>
              <a:t> his wife. She </a:t>
            </a:r>
            <a:r>
              <a:rPr lang="en-GB" b="1" i="0" dirty="0" smtClean="0">
                <a:solidFill>
                  <a:srgbClr val="000000"/>
                </a:solidFill>
                <a:effectLst/>
                <a:latin typeface="+mj-lt"/>
              </a:rPr>
              <a:t>conceived</a:t>
            </a:r>
            <a:r>
              <a:rPr lang="en-GB" b="0" i="0" dirty="0" smtClean="0">
                <a:solidFill>
                  <a:srgbClr val="000000"/>
                </a:solidFill>
                <a:effectLst/>
                <a:latin typeface="+mj-lt"/>
              </a:rPr>
              <a:t>, and </a:t>
            </a:r>
            <a:r>
              <a:rPr lang="en-GB" b="1" i="0" dirty="0" smtClean="0">
                <a:solidFill>
                  <a:srgbClr val="000000"/>
                </a:solidFill>
                <a:effectLst/>
                <a:latin typeface="+mj-lt"/>
              </a:rPr>
              <a:t>gave birth to Cain</a:t>
            </a:r>
            <a:r>
              <a:rPr lang="en-GB" b="0" i="0" dirty="0" smtClean="0">
                <a:solidFill>
                  <a:srgbClr val="000000"/>
                </a:solidFill>
                <a:effectLst/>
                <a:latin typeface="+mj-lt"/>
              </a:rPr>
              <a:t>, and said, “</a:t>
            </a:r>
            <a:r>
              <a:rPr lang="en-GB" b="1" i="0" dirty="0" smtClean="0">
                <a:solidFill>
                  <a:srgbClr val="000000"/>
                </a:solidFill>
                <a:effectLst/>
                <a:latin typeface="+mj-lt"/>
              </a:rPr>
              <a:t>I have gotten a man with Yahweh’s help</a:t>
            </a:r>
            <a:r>
              <a:rPr lang="en-GB" b="0" i="0" dirty="0" smtClean="0">
                <a:solidFill>
                  <a:srgbClr val="000000"/>
                </a:solidFill>
                <a:effectLst/>
                <a:latin typeface="+mj-lt"/>
              </a:rPr>
              <a:t>.” … </a:t>
            </a:r>
            <a:r>
              <a:rPr lang="en-GB" b="1" i="0" dirty="0" smtClean="0">
                <a:solidFill>
                  <a:srgbClr val="000000"/>
                </a:solidFill>
                <a:effectLst/>
                <a:latin typeface="+mj-lt"/>
              </a:rPr>
              <a:t>Cain rose up against Abel, his brother, and killed him</a:t>
            </a:r>
            <a:r>
              <a:rPr lang="en-GB" b="0" i="0" dirty="0" smtClean="0">
                <a:solidFill>
                  <a:srgbClr val="000000"/>
                </a:solidFill>
                <a:effectLst/>
                <a:latin typeface="+mj-lt"/>
              </a:rPr>
              <a:t>. Gen. 4: 1, 8.</a:t>
            </a:r>
            <a:endParaRPr lang="en-GB" dirty="0">
              <a:latin typeface="+mj-lt"/>
            </a:endParaRPr>
          </a:p>
        </p:txBody>
      </p:sp>
      <p:sp>
        <p:nvSpPr>
          <p:cNvPr id="5" name="Rectangle 4"/>
          <p:cNvSpPr/>
          <p:nvPr/>
        </p:nvSpPr>
        <p:spPr>
          <a:xfrm>
            <a:off x="970548" y="3100410"/>
            <a:ext cx="6096000" cy="2585323"/>
          </a:xfrm>
          <a:prstGeom prst="rect">
            <a:avLst/>
          </a:prstGeom>
        </p:spPr>
        <p:txBody>
          <a:bodyPr>
            <a:spAutoFit/>
          </a:bodyPr>
          <a:lstStyle/>
          <a:p>
            <a:r>
              <a:rPr lang="en-GB" dirty="0" smtClean="0"/>
              <a:t>This is the book of the generations of Adam. </a:t>
            </a:r>
            <a:r>
              <a:rPr lang="en-GB" b="1" dirty="0" smtClean="0"/>
              <a:t>In the day that God created man, he made him in God’s likeness</a:t>
            </a:r>
            <a:r>
              <a:rPr lang="en-GB" dirty="0" smtClean="0"/>
              <a:t>. He created them male and female, and blessed them. On the day they were created, he named them Adam. </a:t>
            </a:r>
            <a:r>
              <a:rPr lang="en-GB" b="1" dirty="0" smtClean="0"/>
              <a:t>Adam lived one hundred thirty years, and became the father of a son in his own likeness, after his image</a:t>
            </a:r>
            <a:r>
              <a:rPr lang="en-GB" dirty="0" smtClean="0"/>
              <a:t>, and named him Seth. The days of Adam after he became the father of Seth were eight hundred years, and he became the father of other sons and daughters. All the days that </a:t>
            </a:r>
            <a:r>
              <a:rPr lang="en-GB" b="1" dirty="0" smtClean="0"/>
              <a:t>Adam </a:t>
            </a:r>
            <a:r>
              <a:rPr lang="en-GB" dirty="0" smtClean="0"/>
              <a:t>lived were nine hundred thirty years, then he</a:t>
            </a:r>
            <a:r>
              <a:rPr lang="en-GB" b="1" dirty="0" smtClean="0"/>
              <a:t> died</a:t>
            </a:r>
            <a:r>
              <a:rPr lang="en-GB" dirty="0" smtClean="0"/>
              <a:t>. Gen. 5:1-5</a:t>
            </a:r>
            <a:endParaRPr lang="en-GB" dirty="0"/>
          </a:p>
        </p:txBody>
      </p:sp>
    </p:spTree>
    <p:extLst>
      <p:ext uri="{BB962C8B-B14F-4D97-AF65-F5344CB8AC3E}">
        <p14:creationId xmlns:p14="http://schemas.microsoft.com/office/powerpoint/2010/main" val="1183335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2072" y="140537"/>
            <a:ext cx="4375485" cy="830012"/>
          </a:xfrm>
        </p:spPr>
        <p:txBody>
          <a:bodyPr>
            <a:normAutofit/>
          </a:bodyPr>
          <a:lstStyle/>
          <a:p>
            <a:r>
              <a:rPr lang="en-GB" sz="3600" b="1" dirty="0" smtClean="0"/>
              <a:t>A Fresh Start</a:t>
            </a:r>
            <a:endParaRPr lang="en-GB" sz="3600" b="1" dirty="0"/>
          </a:p>
        </p:txBody>
      </p:sp>
      <p:sp>
        <p:nvSpPr>
          <p:cNvPr id="3" name="Rectangle 2"/>
          <p:cNvSpPr/>
          <p:nvPr/>
        </p:nvSpPr>
        <p:spPr>
          <a:xfrm>
            <a:off x="489283" y="1192502"/>
            <a:ext cx="7644063" cy="4247317"/>
          </a:xfrm>
          <a:prstGeom prst="rect">
            <a:avLst/>
          </a:prstGeom>
        </p:spPr>
        <p:txBody>
          <a:bodyPr wrap="square">
            <a:spAutoFit/>
          </a:bodyPr>
          <a:lstStyle/>
          <a:p>
            <a:r>
              <a:rPr lang="en-GB" b="1" dirty="0" smtClean="0"/>
              <a:t>Yahweh saw that the wickedness of man was great in the earth, and that every imagination of the thoughts of man’s heart was continually only evil. </a:t>
            </a:r>
            <a:r>
              <a:rPr lang="en-GB" dirty="0" smtClean="0"/>
              <a:t>Yahweh was sorry that he had made man on the earth, and it grieved him in his heart. </a:t>
            </a:r>
            <a:r>
              <a:rPr lang="en-GB" b="1" dirty="0" smtClean="0"/>
              <a:t>Yahweh said, “I will destroy man whom I have created from the surface of the ground</a:t>
            </a:r>
            <a:r>
              <a:rPr lang="en-GB" dirty="0" smtClean="0"/>
              <a:t>—man, along with animals, creeping things, and birds of the sky—for </a:t>
            </a:r>
            <a:r>
              <a:rPr lang="en-GB" b="1" dirty="0" smtClean="0"/>
              <a:t>I am sorry that I have made them.” </a:t>
            </a:r>
            <a:r>
              <a:rPr lang="en-GB" sz="2000" b="1" dirty="0" smtClean="0"/>
              <a:t>But Noah found favour in Yahweh’s eyes</a:t>
            </a:r>
            <a:r>
              <a:rPr lang="en-GB" b="1" dirty="0" smtClean="0"/>
              <a:t>.</a:t>
            </a:r>
          </a:p>
          <a:p>
            <a:endParaRPr lang="en-GB" dirty="0" smtClean="0"/>
          </a:p>
          <a:p>
            <a:r>
              <a:rPr lang="en-GB" dirty="0" smtClean="0"/>
              <a:t>This is the history of the generations of Noah: </a:t>
            </a:r>
            <a:r>
              <a:rPr lang="en-GB" b="1" dirty="0" smtClean="0"/>
              <a:t>Noah was a righteous man, blameless among the people of his time. Noah walked with God. </a:t>
            </a:r>
            <a:r>
              <a:rPr lang="en-GB" dirty="0" smtClean="0"/>
              <a:t>Noah became the father of three sons: Shem, Ham, and Japheth. </a:t>
            </a:r>
            <a:r>
              <a:rPr lang="en-GB" b="1" dirty="0" smtClean="0"/>
              <a:t>The earth was corrupt before God, and the earth was filled with violence. God saw the earth, and saw that it was corrupt</a:t>
            </a:r>
            <a:r>
              <a:rPr lang="en-GB" dirty="0" smtClean="0"/>
              <a:t>, for all flesh had corrupted their way on the earth.</a:t>
            </a:r>
          </a:p>
          <a:p>
            <a:endParaRPr lang="en-GB" dirty="0" smtClean="0"/>
          </a:p>
          <a:p>
            <a:r>
              <a:rPr lang="en-GB" b="1" dirty="0" smtClean="0"/>
              <a:t>God said to Noah, “I will bring an end to all flesh, for the earth is filled with violence through them. Behold, I will destroy them and the earth.</a:t>
            </a:r>
            <a:r>
              <a:rPr lang="en-GB" dirty="0" smtClean="0"/>
              <a:t> Gen. 6:5-13</a:t>
            </a:r>
            <a:endParaRPr lang="en-GB" dirty="0"/>
          </a:p>
        </p:txBody>
      </p:sp>
    </p:spTree>
    <p:extLst>
      <p:ext uri="{BB962C8B-B14F-4D97-AF65-F5344CB8AC3E}">
        <p14:creationId xmlns:p14="http://schemas.microsoft.com/office/powerpoint/2010/main" val="2385214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9357" y="357104"/>
            <a:ext cx="4824663" cy="974391"/>
          </a:xfrm>
        </p:spPr>
        <p:txBody>
          <a:bodyPr>
            <a:normAutofit fontScale="90000"/>
          </a:bodyPr>
          <a:lstStyle/>
          <a:p>
            <a:r>
              <a:rPr lang="en-GB" sz="3600" b="1" dirty="0" smtClean="0"/>
              <a:t>The Covenant with Mankind</a:t>
            </a:r>
            <a:endParaRPr lang="en-GB" sz="3600" b="1" dirty="0"/>
          </a:p>
        </p:txBody>
      </p:sp>
      <p:sp>
        <p:nvSpPr>
          <p:cNvPr id="3" name="Rectangle 2"/>
          <p:cNvSpPr/>
          <p:nvPr/>
        </p:nvSpPr>
        <p:spPr>
          <a:xfrm>
            <a:off x="561472" y="1331495"/>
            <a:ext cx="7122696" cy="954107"/>
          </a:xfrm>
          <a:prstGeom prst="rect">
            <a:avLst/>
          </a:prstGeom>
        </p:spPr>
        <p:txBody>
          <a:bodyPr wrap="square">
            <a:spAutoFit/>
          </a:bodyPr>
          <a:lstStyle/>
          <a:p>
            <a:r>
              <a:rPr lang="en-GB" b="1" dirty="0" smtClean="0"/>
              <a:t>I, even I</a:t>
            </a:r>
            <a:r>
              <a:rPr lang="en-GB" dirty="0" smtClean="0"/>
              <a:t>, will bring the flood of waters on this earth, to destroy all flesh having the breath of life from under the sky. Everything that is in the earth will die. But </a:t>
            </a:r>
            <a:r>
              <a:rPr lang="en-GB" sz="2000" b="1" dirty="0" smtClean="0"/>
              <a:t>I will establish my covenant with you</a:t>
            </a:r>
            <a:r>
              <a:rPr lang="en-GB" dirty="0" smtClean="0"/>
              <a:t>. Gen. 6:17-18</a:t>
            </a:r>
            <a:endParaRPr lang="en-GB" dirty="0"/>
          </a:p>
        </p:txBody>
      </p:sp>
      <p:sp>
        <p:nvSpPr>
          <p:cNvPr id="4" name="Rectangle 3"/>
          <p:cNvSpPr/>
          <p:nvPr/>
        </p:nvSpPr>
        <p:spPr>
          <a:xfrm>
            <a:off x="457198" y="2518611"/>
            <a:ext cx="8101263" cy="4216539"/>
          </a:xfrm>
          <a:prstGeom prst="rect">
            <a:avLst/>
          </a:prstGeom>
        </p:spPr>
        <p:txBody>
          <a:bodyPr wrap="square">
            <a:spAutoFit/>
          </a:bodyPr>
          <a:lstStyle/>
          <a:p>
            <a:r>
              <a:rPr lang="en-GB" dirty="0" smtClean="0"/>
              <a:t>God blessed Noah and his sons, and said to them, “Be fruitful, multiply, and replenish </a:t>
            </a:r>
          </a:p>
          <a:p>
            <a:r>
              <a:rPr lang="en-GB" dirty="0" smtClean="0"/>
              <a:t>the earth … God spoke to Noah and to his sons with him, saying, “</a:t>
            </a:r>
            <a:r>
              <a:rPr lang="en-GB" b="1" dirty="0" smtClean="0"/>
              <a:t>As for me</a:t>
            </a:r>
            <a:r>
              <a:rPr lang="en-GB" dirty="0" smtClean="0"/>
              <a:t>, behold, </a:t>
            </a:r>
            <a:r>
              <a:rPr lang="en-GB" b="1" dirty="0" smtClean="0"/>
              <a:t>I establish </a:t>
            </a:r>
            <a:r>
              <a:rPr lang="en-GB" sz="2000" b="1" dirty="0" smtClean="0"/>
              <a:t>my covenant </a:t>
            </a:r>
            <a:r>
              <a:rPr lang="en-GB" b="1" dirty="0" smtClean="0"/>
              <a:t>with you, and with your offspring after you … I will establish </a:t>
            </a:r>
            <a:r>
              <a:rPr lang="en-GB" sz="2000" b="1" dirty="0" smtClean="0"/>
              <a:t>my covenant </a:t>
            </a:r>
            <a:r>
              <a:rPr lang="en-GB" b="1" dirty="0" smtClean="0"/>
              <a:t>with you:</a:t>
            </a:r>
            <a:r>
              <a:rPr lang="en-GB" dirty="0" smtClean="0"/>
              <a:t> All flesh will not be cut off any more by the waters of the flood. There will never again be a flood to destroy the earth.” God said, “This is </a:t>
            </a:r>
            <a:r>
              <a:rPr lang="en-GB" b="1" dirty="0" smtClean="0"/>
              <a:t>the token of </a:t>
            </a:r>
            <a:r>
              <a:rPr lang="en-GB" sz="2000" b="1" dirty="0" smtClean="0"/>
              <a:t>the covenant</a:t>
            </a:r>
            <a:r>
              <a:rPr lang="en-GB" b="1" dirty="0" smtClean="0"/>
              <a:t> which I make between me and you and every living creature that is with you, for perpetual generations</a:t>
            </a:r>
            <a:r>
              <a:rPr lang="en-GB" dirty="0" smtClean="0"/>
              <a:t>: I set </a:t>
            </a:r>
            <a:r>
              <a:rPr lang="en-GB" b="1" dirty="0" smtClean="0"/>
              <a:t>my rainbow </a:t>
            </a:r>
            <a:r>
              <a:rPr lang="en-GB" dirty="0" smtClean="0"/>
              <a:t>in the cloud, and it will be a sign of a </a:t>
            </a:r>
            <a:r>
              <a:rPr lang="en-GB" sz="2000" b="1" dirty="0" smtClean="0"/>
              <a:t>covenant </a:t>
            </a:r>
            <a:r>
              <a:rPr lang="en-GB" dirty="0" smtClean="0"/>
              <a:t>between me and the earth. When I bring a cloud over the earth, that the rainbow will be seen in the cloud, </a:t>
            </a:r>
            <a:r>
              <a:rPr lang="en-GB" b="1" dirty="0" smtClean="0"/>
              <a:t>I will remember </a:t>
            </a:r>
            <a:r>
              <a:rPr lang="en-GB" sz="2000" b="1" dirty="0" smtClean="0"/>
              <a:t>my covenant</a:t>
            </a:r>
            <a:r>
              <a:rPr lang="en-GB" b="1" dirty="0" smtClean="0"/>
              <a:t>, which is between me and you </a:t>
            </a:r>
            <a:r>
              <a:rPr lang="en-GB" dirty="0" smtClean="0"/>
              <a:t>and every living creature of all flesh, and the waters will no more become a flood to destroy all flesh. The rainbow will be in the cloud. I will look at it, </a:t>
            </a:r>
            <a:r>
              <a:rPr lang="en-GB" b="1" dirty="0" smtClean="0"/>
              <a:t>that I may remember </a:t>
            </a:r>
            <a:r>
              <a:rPr lang="en-GB" sz="2000" b="1" dirty="0" smtClean="0"/>
              <a:t>the everlasting covenant </a:t>
            </a:r>
            <a:r>
              <a:rPr lang="en-GB" b="1" dirty="0" smtClean="0"/>
              <a:t>between God and every living creature</a:t>
            </a:r>
            <a:r>
              <a:rPr lang="en-GB" dirty="0" smtClean="0"/>
              <a:t> of all flesh that is on the earth.” God said to Noah, </a:t>
            </a:r>
            <a:r>
              <a:rPr lang="en-GB" b="1" dirty="0" smtClean="0"/>
              <a:t>“This is the token of </a:t>
            </a:r>
            <a:r>
              <a:rPr lang="en-GB" sz="2000" b="1" dirty="0" smtClean="0"/>
              <a:t>the covenant </a:t>
            </a:r>
            <a:r>
              <a:rPr lang="en-GB" b="1" dirty="0" smtClean="0"/>
              <a:t>which I have established between me and all flesh that is on the earth.” </a:t>
            </a:r>
            <a:r>
              <a:rPr lang="en-GB" dirty="0" smtClean="0"/>
              <a:t>Gen. 9:1, 8-17</a:t>
            </a:r>
            <a:endParaRPr lang="en-GB" dirty="0"/>
          </a:p>
        </p:txBody>
      </p:sp>
    </p:spTree>
    <p:extLst>
      <p:ext uri="{BB962C8B-B14F-4D97-AF65-F5344CB8AC3E}">
        <p14:creationId xmlns:p14="http://schemas.microsoft.com/office/powerpoint/2010/main" val="960421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5610726" cy="894180"/>
          </a:xfrm>
        </p:spPr>
        <p:txBody>
          <a:bodyPr>
            <a:normAutofit/>
          </a:bodyPr>
          <a:lstStyle/>
          <a:p>
            <a:r>
              <a:rPr lang="en-GB" sz="3600" b="1" dirty="0" smtClean="0"/>
              <a:t>The Covenant with Abraham</a:t>
            </a:r>
            <a:endParaRPr lang="en-GB" sz="3600" b="1" dirty="0"/>
          </a:p>
        </p:txBody>
      </p:sp>
      <p:sp>
        <p:nvSpPr>
          <p:cNvPr id="3" name="Rectangle 2"/>
          <p:cNvSpPr/>
          <p:nvPr/>
        </p:nvSpPr>
        <p:spPr>
          <a:xfrm>
            <a:off x="264693" y="1428889"/>
            <a:ext cx="7443537" cy="1477328"/>
          </a:xfrm>
          <a:prstGeom prst="rect">
            <a:avLst/>
          </a:prstGeom>
        </p:spPr>
        <p:txBody>
          <a:bodyPr wrap="square">
            <a:spAutoFit/>
          </a:bodyPr>
          <a:lstStyle/>
          <a:p>
            <a:r>
              <a:rPr lang="en-GB" dirty="0" smtClean="0"/>
              <a:t>Now </a:t>
            </a:r>
            <a:r>
              <a:rPr lang="en-GB" b="1" dirty="0" smtClean="0"/>
              <a:t>Yahweh said to Abram</a:t>
            </a:r>
            <a:r>
              <a:rPr lang="en-GB" dirty="0" smtClean="0"/>
              <a:t>, “Leave your country, and your relatives, and your father’s house, and go to the land that I will show you. </a:t>
            </a:r>
            <a:r>
              <a:rPr lang="en-GB" b="1" dirty="0" smtClean="0"/>
              <a:t>I will make of you a great nation</a:t>
            </a:r>
            <a:r>
              <a:rPr lang="en-GB" dirty="0" smtClean="0"/>
              <a:t>. I will bless you and make your name great. You will be a blessing. I will bless those who bless you, and I will curse him who treats you with contempt. </a:t>
            </a:r>
            <a:r>
              <a:rPr lang="en-GB" b="1" dirty="0" smtClean="0"/>
              <a:t>All the families of the earth will be blessed through you</a:t>
            </a:r>
            <a:r>
              <a:rPr lang="en-GB" dirty="0" smtClean="0"/>
              <a:t>.” Gen. 12: 1-3</a:t>
            </a:r>
            <a:endParaRPr lang="en-GB" dirty="0"/>
          </a:p>
        </p:txBody>
      </p:sp>
      <p:sp>
        <p:nvSpPr>
          <p:cNvPr id="4" name="Rectangle 3"/>
          <p:cNvSpPr/>
          <p:nvPr/>
        </p:nvSpPr>
        <p:spPr>
          <a:xfrm>
            <a:off x="200524" y="3075800"/>
            <a:ext cx="9160044" cy="3600986"/>
          </a:xfrm>
          <a:prstGeom prst="rect">
            <a:avLst/>
          </a:prstGeom>
        </p:spPr>
        <p:txBody>
          <a:bodyPr wrap="square">
            <a:spAutoFit/>
          </a:bodyPr>
          <a:lstStyle/>
          <a:p>
            <a:r>
              <a:rPr lang="en-GB" dirty="0" smtClean="0"/>
              <a:t>When Abram was ninety-nine years old, </a:t>
            </a:r>
            <a:r>
              <a:rPr lang="en-GB" b="1" dirty="0" smtClean="0"/>
              <a:t>Yahweh appeared to Abram and said to him, “I am God Almighty. Walk before me and be blameless. </a:t>
            </a:r>
            <a:r>
              <a:rPr lang="en-GB" sz="2400" b="1" dirty="0" smtClean="0"/>
              <a:t>I will make my covenant between me and you</a:t>
            </a:r>
            <a:r>
              <a:rPr lang="en-GB" b="1" dirty="0" smtClean="0"/>
              <a:t>, and will multiply you exceedingly.” </a:t>
            </a:r>
            <a:r>
              <a:rPr lang="en-GB" dirty="0" smtClean="0"/>
              <a:t>Abram fell on his face. </a:t>
            </a:r>
            <a:r>
              <a:rPr lang="en-GB" b="1" dirty="0" smtClean="0"/>
              <a:t>God talked with him, saying, “As for me, </a:t>
            </a:r>
            <a:r>
              <a:rPr lang="en-GB" sz="2400" b="1" dirty="0" smtClean="0"/>
              <a:t>behold, my covenant is with you</a:t>
            </a:r>
            <a:r>
              <a:rPr lang="en-GB" b="1" dirty="0" smtClean="0"/>
              <a:t>.</a:t>
            </a:r>
            <a:r>
              <a:rPr lang="en-GB" dirty="0" smtClean="0"/>
              <a:t> You will be the father of a multitude of nations. Your name will no more be called Abram, but your name will be Abraham; for I have made you the father of a multitude of nations. </a:t>
            </a:r>
            <a:r>
              <a:rPr lang="en-GB" b="1" dirty="0" smtClean="0"/>
              <a:t>I will make you exceedingly fruitful</a:t>
            </a:r>
            <a:r>
              <a:rPr lang="en-GB" dirty="0" smtClean="0"/>
              <a:t>, and I will make nations of you. Kings will come out of you. </a:t>
            </a:r>
            <a:r>
              <a:rPr lang="en-GB" sz="2400" b="1" dirty="0" smtClean="0"/>
              <a:t>I will establish my covenant between me and you and your </a:t>
            </a:r>
            <a:r>
              <a:rPr lang="en-GB" dirty="0" smtClean="0"/>
              <a:t>offspring</a:t>
            </a:r>
            <a:r>
              <a:rPr lang="en-GB" sz="2400" b="1" dirty="0" smtClean="0"/>
              <a:t> [seed] </a:t>
            </a:r>
            <a:r>
              <a:rPr lang="en-GB" b="1" dirty="0" smtClean="0"/>
              <a:t>after you throughout their generations for </a:t>
            </a:r>
            <a:r>
              <a:rPr lang="en-GB" sz="2400" b="1" dirty="0" smtClean="0"/>
              <a:t>an everlasting covenant</a:t>
            </a:r>
            <a:r>
              <a:rPr lang="en-GB" b="1" dirty="0" smtClean="0"/>
              <a:t>, to be a God to you and to your </a:t>
            </a:r>
            <a:r>
              <a:rPr lang="en-GB" dirty="0" smtClean="0"/>
              <a:t>offspring</a:t>
            </a:r>
            <a:r>
              <a:rPr lang="en-GB" b="1" dirty="0" smtClean="0"/>
              <a:t> [seed] after you</a:t>
            </a:r>
            <a:r>
              <a:rPr lang="en-GB" dirty="0" smtClean="0"/>
              <a:t>. I will give to you, and to your offspring [seed] after you, the land where you are traveling, all the land of Canaan, for an everlasting possession. I will be their God.” Gen. 17: 1-8.</a:t>
            </a:r>
            <a:endParaRPr lang="en-GB" dirty="0"/>
          </a:p>
        </p:txBody>
      </p:sp>
    </p:spTree>
    <p:extLst>
      <p:ext uri="{BB962C8B-B14F-4D97-AF65-F5344CB8AC3E}">
        <p14:creationId xmlns:p14="http://schemas.microsoft.com/office/powerpoint/2010/main" val="369071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4446" y="916093"/>
            <a:ext cx="8245642" cy="2308324"/>
          </a:xfrm>
          <a:prstGeom prst="rect">
            <a:avLst/>
          </a:prstGeom>
        </p:spPr>
        <p:txBody>
          <a:bodyPr wrap="square">
            <a:spAutoFit/>
          </a:bodyPr>
          <a:lstStyle/>
          <a:p>
            <a:r>
              <a:rPr lang="en-GB" dirty="0"/>
              <a:t>God said to Abraham, “As for Sarai your wife, you shall not call her name Sarai, but </a:t>
            </a:r>
            <a:endParaRPr lang="en-GB" dirty="0" smtClean="0"/>
          </a:p>
          <a:p>
            <a:r>
              <a:rPr lang="en-GB" dirty="0" smtClean="0"/>
              <a:t>her </a:t>
            </a:r>
            <a:r>
              <a:rPr lang="en-GB" dirty="0"/>
              <a:t>name shall be Sarah. </a:t>
            </a:r>
            <a:r>
              <a:rPr lang="en-GB" dirty="0" smtClean="0"/>
              <a:t>I </a:t>
            </a:r>
            <a:r>
              <a:rPr lang="en-GB" dirty="0"/>
              <a:t>will bless her, and moreover I will give you a son by her. Yes, </a:t>
            </a:r>
            <a:endParaRPr lang="en-GB" dirty="0" smtClean="0"/>
          </a:p>
          <a:p>
            <a:r>
              <a:rPr lang="en-GB" dirty="0" smtClean="0"/>
              <a:t>I will </a:t>
            </a:r>
            <a:r>
              <a:rPr lang="en-GB" dirty="0"/>
              <a:t>bless her, and she will be a mother of nations. Kings of peoples will come from her.”</a:t>
            </a:r>
          </a:p>
          <a:p>
            <a:r>
              <a:rPr lang="en-GB" dirty="0" smtClean="0"/>
              <a:t>Then </a:t>
            </a:r>
            <a:r>
              <a:rPr lang="en-GB" b="1" dirty="0"/>
              <a:t>Abraham fell on his face, and laughed, and said in his heart, “Will a child be born </a:t>
            </a:r>
            <a:endParaRPr lang="en-GB" b="1" dirty="0" smtClean="0"/>
          </a:p>
          <a:p>
            <a:r>
              <a:rPr lang="en-GB" b="1" dirty="0" smtClean="0"/>
              <a:t>to </a:t>
            </a:r>
            <a:r>
              <a:rPr lang="en-GB" b="1" dirty="0"/>
              <a:t>him who is one hundred years old? Will Sarah, who is ninety years old, give birth?” </a:t>
            </a:r>
            <a:r>
              <a:rPr lang="en-GB" b="1" dirty="0" smtClean="0"/>
              <a:t> </a:t>
            </a:r>
            <a:r>
              <a:rPr lang="en-GB" dirty="0"/>
              <a:t>Abraham said to God, “Oh that Ishmael might live before you</a:t>
            </a:r>
            <a:r>
              <a:rPr lang="en-GB" dirty="0" smtClean="0"/>
              <a:t>!” God </a:t>
            </a:r>
            <a:r>
              <a:rPr lang="en-GB" dirty="0"/>
              <a:t>said, “No, but </a:t>
            </a:r>
            <a:r>
              <a:rPr lang="en-GB" dirty="0" smtClean="0"/>
              <a:t>Sarah</a:t>
            </a:r>
            <a:r>
              <a:rPr lang="en-GB" dirty="0"/>
              <a:t>, your wife, will bear you a son. </a:t>
            </a:r>
            <a:r>
              <a:rPr lang="en-GB" b="1" dirty="0"/>
              <a:t>You shall call his name Isaac</a:t>
            </a:r>
            <a:r>
              <a:rPr lang="en-GB" b="1" dirty="0" smtClean="0"/>
              <a:t>. I </a:t>
            </a:r>
            <a:r>
              <a:rPr lang="en-GB" b="1" dirty="0"/>
              <a:t>will establish my covenant with him for an everlasting covenant for his </a:t>
            </a:r>
            <a:r>
              <a:rPr lang="en-GB" dirty="0"/>
              <a:t>offspring </a:t>
            </a:r>
            <a:r>
              <a:rPr lang="en-GB" b="1" dirty="0" smtClean="0"/>
              <a:t>[seed] after </a:t>
            </a:r>
            <a:r>
              <a:rPr lang="en-GB" b="1" dirty="0"/>
              <a:t>him</a:t>
            </a:r>
            <a:r>
              <a:rPr lang="en-GB" dirty="0"/>
              <a:t>. </a:t>
            </a:r>
            <a:r>
              <a:rPr lang="en-GB" dirty="0" smtClean="0"/>
              <a:t>Gen. 17: 15-18</a:t>
            </a:r>
            <a:endParaRPr lang="en-GB" dirty="0"/>
          </a:p>
        </p:txBody>
      </p:sp>
      <p:sp>
        <p:nvSpPr>
          <p:cNvPr id="3" name="TextBox 2"/>
          <p:cNvSpPr txBox="1"/>
          <p:nvPr/>
        </p:nvSpPr>
        <p:spPr>
          <a:xfrm>
            <a:off x="254446" y="119908"/>
            <a:ext cx="7117654" cy="646331"/>
          </a:xfrm>
          <a:prstGeom prst="rect">
            <a:avLst/>
          </a:prstGeom>
          <a:noFill/>
        </p:spPr>
        <p:txBody>
          <a:bodyPr wrap="none" rtlCol="0">
            <a:spAutoFit/>
          </a:bodyPr>
          <a:lstStyle/>
          <a:p>
            <a:r>
              <a:rPr lang="en-GB" sz="3600" b="1" dirty="0" smtClean="0"/>
              <a:t>The miraculous production </a:t>
            </a:r>
            <a:r>
              <a:rPr lang="en-GB" sz="3600" b="1" dirty="0"/>
              <a:t>of </a:t>
            </a:r>
            <a:r>
              <a:rPr lang="en-GB" sz="3600" b="1" dirty="0" smtClean="0"/>
              <a:t>the Seed</a:t>
            </a:r>
            <a:endParaRPr lang="en-GB" sz="3600" b="1" dirty="0"/>
          </a:p>
        </p:txBody>
      </p:sp>
      <p:sp>
        <p:nvSpPr>
          <p:cNvPr id="4" name="Rectangle 3"/>
          <p:cNvSpPr/>
          <p:nvPr/>
        </p:nvSpPr>
        <p:spPr>
          <a:xfrm>
            <a:off x="254446" y="5425514"/>
            <a:ext cx="8021052" cy="1200329"/>
          </a:xfrm>
          <a:prstGeom prst="rect">
            <a:avLst/>
          </a:prstGeom>
        </p:spPr>
        <p:txBody>
          <a:bodyPr wrap="square">
            <a:spAutoFit/>
          </a:bodyPr>
          <a:lstStyle/>
          <a:p>
            <a:r>
              <a:rPr lang="en-GB" dirty="0"/>
              <a:t> </a:t>
            </a:r>
            <a:r>
              <a:rPr lang="en-GB" b="1" dirty="0"/>
              <a:t>By faith, even Sarah herself received power to conceive</a:t>
            </a:r>
            <a:r>
              <a:rPr lang="en-GB" dirty="0"/>
              <a:t>, and she bore a child when she was past age, since she counted him faithful who had promised. </a:t>
            </a:r>
            <a:r>
              <a:rPr lang="en-GB" dirty="0" smtClean="0"/>
              <a:t>Therefore </a:t>
            </a:r>
            <a:r>
              <a:rPr lang="en-GB" dirty="0"/>
              <a:t>as many as the stars of the sky in multitude, and as innumerable as the sand which is by the sea shore, were </a:t>
            </a:r>
            <a:r>
              <a:rPr lang="en-GB" b="1" dirty="0"/>
              <a:t>fathered by one man, and him as good as dead</a:t>
            </a:r>
            <a:r>
              <a:rPr lang="en-GB" dirty="0" smtClean="0"/>
              <a:t>. Heb. 11:11-12</a:t>
            </a:r>
            <a:endParaRPr lang="en-GB" dirty="0"/>
          </a:p>
        </p:txBody>
      </p:sp>
      <p:sp>
        <p:nvSpPr>
          <p:cNvPr id="5" name="Rectangle 4"/>
          <p:cNvSpPr/>
          <p:nvPr/>
        </p:nvSpPr>
        <p:spPr>
          <a:xfrm>
            <a:off x="254446" y="3374271"/>
            <a:ext cx="8889554" cy="2031325"/>
          </a:xfrm>
          <a:prstGeom prst="rect">
            <a:avLst/>
          </a:prstGeom>
        </p:spPr>
        <p:txBody>
          <a:bodyPr wrap="square">
            <a:spAutoFit/>
          </a:bodyPr>
          <a:lstStyle/>
          <a:p>
            <a:r>
              <a:rPr lang="en-GB" dirty="0"/>
              <a:t>He </a:t>
            </a:r>
            <a:r>
              <a:rPr lang="en-GB" dirty="0" smtClean="0"/>
              <a:t>[the </a:t>
            </a:r>
            <a:r>
              <a:rPr lang="en-GB" sz="1400" dirty="0" smtClean="0"/>
              <a:t>LORD</a:t>
            </a:r>
            <a:r>
              <a:rPr lang="en-GB" dirty="0" smtClean="0"/>
              <a:t>] said</a:t>
            </a:r>
            <a:r>
              <a:rPr lang="en-GB" dirty="0"/>
              <a:t>, “I will certainly return to you at about this time next year; and behold, </a:t>
            </a:r>
            <a:r>
              <a:rPr lang="en-GB" b="1" dirty="0"/>
              <a:t>Sarah your wife will have a son</a:t>
            </a:r>
            <a:r>
              <a:rPr lang="en-GB" dirty="0" smtClean="0"/>
              <a:t>.” Sarah </a:t>
            </a:r>
            <a:r>
              <a:rPr lang="en-GB" dirty="0"/>
              <a:t>heard in the tent door, which was behind him. </a:t>
            </a:r>
            <a:r>
              <a:rPr lang="en-GB" dirty="0" smtClean="0"/>
              <a:t>Now </a:t>
            </a:r>
            <a:r>
              <a:rPr lang="en-GB" b="1" dirty="0"/>
              <a:t>Abraham and Sarah were old, well advanced in age. Sarah had passed the age of childbearing. </a:t>
            </a:r>
            <a:r>
              <a:rPr lang="en-GB" b="1" dirty="0" smtClean="0"/>
              <a:t>Sarah </a:t>
            </a:r>
            <a:r>
              <a:rPr lang="en-GB" b="1" dirty="0"/>
              <a:t>laughed within herself, saying, “After I have grown old will I have pleasure, my lord being old also</a:t>
            </a:r>
            <a:r>
              <a:rPr lang="en-GB" b="1" dirty="0" smtClean="0"/>
              <a:t>?” </a:t>
            </a:r>
            <a:r>
              <a:rPr lang="en-GB" dirty="0" smtClean="0"/>
              <a:t>Yahweh </a:t>
            </a:r>
            <a:r>
              <a:rPr lang="en-GB" dirty="0"/>
              <a:t>said to Abraham, “Why did Sarah laugh, saying, ‘Will I really bear a child when I am old?’ </a:t>
            </a:r>
            <a:r>
              <a:rPr lang="en-GB" b="1" dirty="0" smtClean="0"/>
              <a:t>Is </a:t>
            </a:r>
            <a:r>
              <a:rPr lang="en-GB" b="1" dirty="0"/>
              <a:t>anything too hard for Yahweh? </a:t>
            </a:r>
            <a:r>
              <a:rPr lang="en-GB" dirty="0"/>
              <a:t>At the set time I will return to you, when the season comes around, and Sarah will have a son</a:t>
            </a:r>
            <a:r>
              <a:rPr lang="en-GB" dirty="0" smtClean="0"/>
              <a:t>.” Gen. 18: 10-14</a:t>
            </a:r>
            <a:endParaRPr lang="en-GB" dirty="0"/>
          </a:p>
        </p:txBody>
      </p:sp>
    </p:spTree>
    <p:extLst>
      <p:ext uri="{BB962C8B-B14F-4D97-AF65-F5344CB8AC3E}">
        <p14:creationId xmlns:p14="http://schemas.microsoft.com/office/powerpoint/2010/main" val="892224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610" y="252831"/>
            <a:ext cx="6308557" cy="765843"/>
          </a:xfrm>
        </p:spPr>
        <p:txBody>
          <a:bodyPr>
            <a:normAutofit fontScale="90000"/>
          </a:bodyPr>
          <a:lstStyle/>
          <a:p>
            <a:r>
              <a:rPr lang="en-GB" sz="3600" b="1" dirty="0" smtClean="0"/>
              <a:t>The Covenant confirmed by an Oath</a:t>
            </a:r>
            <a:endParaRPr lang="en-GB" sz="3600" b="1" dirty="0"/>
          </a:p>
        </p:txBody>
      </p:sp>
      <p:sp>
        <p:nvSpPr>
          <p:cNvPr id="3" name="Rectangle 2"/>
          <p:cNvSpPr/>
          <p:nvPr/>
        </p:nvSpPr>
        <p:spPr>
          <a:xfrm>
            <a:off x="320842" y="1408563"/>
            <a:ext cx="8133348" cy="2031325"/>
          </a:xfrm>
          <a:prstGeom prst="rect">
            <a:avLst/>
          </a:prstGeom>
        </p:spPr>
        <p:txBody>
          <a:bodyPr wrap="square">
            <a:spAutoFit/>
          </a:bodyPr>
          <a:lstStyle/>
          <a:p>
            <a:r>
              <a:rPr lang="en-GB" dirty="0" smtClean="0"/>
              <a:t>Yahweh’s angel called to Abraham a second time out of the sky, and said, </a:t>
            </a:r>
            <a:r>
              <a:rPr lang="en-GB" b="1" dirty="0" smtClean="0"/>
              <a:t>“‘I have </a:t>
            </a:r>
          </a:p>
          <a:p>
            <a:r>
              <a:rPr lang="en-GB" b="1" dirty="0" smtClean="0"/>
              <a:t>sworn by myself,’ says Yahweh,</a:t>
            </a:r>
            <a:r>
              <a:rPr lang="en-GB" dirty="0" smtClean="0"/>
              <a:t> ‘because you have done this thing, and have not </a:t>
            </a:r>
          </a:p>
          <a:p>
            <a:r>
              <a:rPr lang="en-GB" dirty="0" smtClean="0"/>
              <a:t>withheld your son, your only son, </a:t>
            </a:r>
            <a:r>
              <a:rPr lang="en-GB" b="1" dirty="0" smtClean="0"/>
              <a:t>that I will bless you greatly [blessing I will bless you], and I will multiply your </a:t>
            </a:r>
            <a:r>
              <a:rPr lang="en-GB" dirty="0" smtClean="0"/>
              <a:t>offspring</a:t>
            </a:r>
            <a:r>
              <a:rPr lang="en-GB" b="1" dirty="0" smtClean="0"/>
              <a:t> [seed] greatly </a:t>
            </a:r>
            <a:r>
              <a:rPr lang="en-GB" dirty="0" smtClean="0"/>
              <a:t>like the stars of the heavens, and like the sand which is on the seashore. </a:t>
            </a:r>
            <a:r>
              <a:rPr lang="en-GB" b="1" dirty="0" smtClean="0"/>
              <a:t>Your offspring will possess the gate of his enemies. All the nations of the earth will be blessed by your </a:t>
            </a:r>
            <a:r>
              <a:rPr lang="en-GB" dirty="0" smtClean="0"/>
              <a:t>offspring</a:t>
            </a:r>
            <a:r>
              <a:rPr lang="en-GB" b="1" dirty="0" smtClean="0"/>
              <a:t> [seed], because you have obeyed my voice.’</a:t>
            </a:r>
            <a:r>
              <a:rPr lang="en-GB" dirty="0" smtClean="0"/>
              <a:t>” Gen. 22: 15-18</a:t>
            </a:r>
            <a:endParaRPr lang="en-GB" dirty="0"/>
          </a:p>
        </p:txBody>
      </p:sp>
      <p:sp>
        <p:nvSpPr>
          <p:cNvPr id="4" name="Rectangle 3"/>
          <p:cNvSpPr/>
          <p:nvPr/>
        </p:nvSpPr>
        <p:spPr>
          <a:xfrm>
            <a:off x="216569" y="3665672"/>
            <a:ext cx="8638673" cy="2862322"/>
          </a:xfrm>
          <a:prstGeom prst="rect">
            <a:avLst/>
          </a:prstGeom>
        </p:spPr>
        <p:txBody>
          <a:bodyPr wrap="square">
            <a:spAutoFit/>
          </a:bodyPr>
          <a:lstStyle/>
          <a:p>
            <a:r>
              <a:rPr lang="en-GB" dirty="0" smtClean="0"/>
              <a:t> For </a:t>
            </a:r>
            <a:r>
              <a:rPr lang="en-GB" b="1" dirty="0" smtClean="0"/>
              <a:t>when God made a promise to Abraham, since he could swear by no one greater, he swore by himself</a:t>
            </a:r>
            <a:r>
              <a:rPr lang="en-GB" dirty="0" smtClean="0"/>
              <a:t>, saying, “Surely blessing I will bless you, and multiplying I will multiply you.” Thus, having patiently endured, he obtained the promise. For men indeed swear by a greater one, and in every dispute of theirs the oath is final for confirmation. </a:t>
            </a:r>
            <a:r>
              <a:rPr lang="en-GB" b="1" dirty="0" smtClean="0"/>
              <a:t>In this way God, being determined to show more abundantly to the heirs of the promise the immutability of his counsel, interposed with an oath, that by two immutable things, in which it is impossible for God to lie</a:t>
            </a:r>
            <a:r>
              <a:rPr lang="en-GB" dirty="0" smtClean="0"/>
              <a:t>, we may have a strong encouragement, who have fled for refuge to take hold of the hope set before us. </a:t>
            </a:r>
            <a:r>
              <a:rPr lang="en-GB" b="1" dirty="0" smtClean="0"/>
              <a:t>This hope we have as an anchor of the soul, a hope both sure and steadfast and entering into that which is within the veil; where as a forerunner Jesus entered for us, having become a high priest forever after the order of Melchizedek. </a:t>
            </a:r>
            <a:r>
              <a:rPr lang="en-GB" dirty="0" smtClean="0"/>
              <a:t>Heb. 6:13-20</a:t>
            </a:r>
            <a:endParaRPr lang="en-GB" dirty="0"/>
          </a:p>
        </p:txBody>
      </p:sp>
    </p:spTree>
    <p:extLst>
      <p:ext uri="{BB962C8B-B14F-4D97-AF65-F5344CB8AC3E}">
        <p14:creationId xmlns:p14="http://schemas.microsoft.com/office/powerpoint/2010/main" val="33089274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EB Garamond 12"/>
        <a:ea typeface=""/>
        <a:cs typeface=""/>
      </a:majorFont>
      <a:minorFont>
        <a:latin typeface="EB Garamond 12"/>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3737</TotalTime>
  <Words>7660</Words>
  <Application>Microsoft Office PowerPoint</Application>
  <PresentationFormat>Widescreen</PresentationFormat>
  <Paragraphs>306</Paragraphs>
  <Slides>35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EB Garamond 12</vt:lpstr>
      <vt:lpstr>Office Theme</vt:lpstr>
      <vt:lpstr>PowerPoint Presentation</vt:lpstr>
      <vt:lpstr>Promise of the Seed</vt:lpstr>
      <vt:lpstr>PowerPoint Presentation</vt:lpstr>
      <vt:lpstr>A False Start</vt:lpstr>
      <vt:lpstr>A Fresh Start</vt:lpstr>
      <vt:lpstr>The Covenant with Mankind</vt:lpstr>
      <vt:lpstr>The Covenant with Abraham</vt:lpstr>
      <vt:lpstr>PowerPoint Presentation</vt:lpstr>
      <vt:lpstr>The Covenant confirmed by an Oath</vt:lpstr>
      <vt:lpstr>The Seed is actually a Single Individual</vt:lpstr>
      <vt:lpstr>The Royal Line of Judah</vt:lpstr>
      <vt:lpstr>Unusual Propagation</vt:lpstr>
      <vt:lpstr>A Curious Genealogy</vt:lpstr>
      <vt:lpstr>PowerPoint Presentation</vt:lpstr>
      <vt:lpstr>PowerPoint Presentation</vt:lpstr>
      <vt:lpstr>The Seed Opposed</vt:lpstr>
      <vt:lpstr>PowerPoint Presentation</vt:lpstr>
      <vt:lpstr>PowerPoint Presentation</vt:lpstr>
      <vt:lpstr>The Cosmic Dimension</vt:lpstr>
      <vt:lpstr>Israel’s Apostasy – the greatest threat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Roy MIllar</dc:creator>
  <cp:lastModifiedBy>Roy MIllar</cp:lastModifiedBy>
  <cp:revision>99</cp:revision>
  <dcterms:created xsi:type="dcterms:W3CDTF">2020-10-12T10:28:14Z</dcterms:created>
  <dcterms:modified xsi:type="dcterms:W3CDTF">2020-11-02T17:11:32Z</dcterms:modified>
</cp:coreProperties>
</file>