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79" r:id="rId3"/>
    <p:sldId id="284" r:id="rId4"/>
    <p:sldId id="283" r:id="rId5"/>
    <p:sldId id="262" r:id="rId6"/>
    <p:sldId id="280" r:id="rId7"/>
    <p:sldId id="299" r:id="rId8"/>
    <p:sldId id="281" r:id="rId9"/>
    <p:sldId id="282" r:id="rId10"/>
    <p:sldId id="297" r:id="rId11"/>
    <p:sldId id="298" r:id="rId12"/>
    <p:sldId id="286" r:id="rId13"/>
    <p:sldId id="287" r:id="rId14"/>
    <p:sldId id="265" r:id="rId15"/>
    <p:sldId id="308" r:id="rId16"/>
    <p:sldId id="277" r:id="rId17"/>
    <p:sldId id="276" r:id="rId18"/>
    <p:sldId id="301" r:id="rId19"/>
    <p:sldId id="288" r:id="rId20"/>
    <p:sldId id="267" r:id="rId21"/>
    <p:sldId id="293" r:id="rId22"/>
    <p:sldId id="304" r:id="rId23"/>
    <p:sldId id="268" r:id="rId24"/>
    <p:sldId id="303" r:id="rId25"/>
    <p:sldId id="289" r:id="rId26"/>
    <p:sldId id="302" r:id="rId27"/>
    <p:sldId id="269" r:id="rId28"/>
    <p:sldId id="305" r:id="rId29"/>
    <p:sldId id="274" r:id="rId30"/>
    <p:sldId id="306" r:id="rId31"/>
    <p:sldId id="275" r:id="rId32"/>
    <p:sldId id="270" r:id="rId33"/>
    <p:sldId id="290" r:id="rId34"/>
    <p:sldId id="291" r:id="rId35"/>
    <p:sldId id="271" r:id="rId36"/>
    <p:sldId id="300" r:id="rId37"/>
    <p:sldId id="272" r:id="rId38"/>
    <p:sldId id="273" r:id="rId39"/>
    <p:sldId id="296" r:id="rId40"/>
    <p:sldId id="294" r:id="rId41"/>
    <p:sldId id="30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E63449-AA49-489D-BB73-221C5754627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321315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63449-AA49-489D-BB73-221C5754627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1662483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63449-AA49-489D-BB73-221C5754627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40138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E63449-AA49-489D-BB73-221C5754627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38938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E63449-AA49-489D-BB73-221C5754627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4200450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E63449-AA49-489D-BB73-221C57546277}"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202856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E63449-AA49-489D-BB73-221C57546277}" type="datetimeFigureOut">
              <a:rPr lang="en-GB" smtClean="0"/>
              <a:t>16/11/2020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27756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E63449-AA49-489D-BB73-221C57546277}" type="datetimeFigureOut">
              <a:rPr lang="en-GB" smtClean="0"/>
              <a:t>16/11/2020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121857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63449-AA49-489D-BB73-221C57546277}" type="datetimeFigureOut">
              <a:rPr lang="en-GB" smtClean="0"/>
              <a:t>16/11/2020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19348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63449-AA49-489D-BB73-221C57546277}"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422991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63449-AA49-489D-BB73-221C57546277}"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615858-9008-4B27-B996-F15EC81BED19}" type="slidenum">
              <a:rPr lang="en-GB" smtClean="0"/>
              <a:t>‹#›</a:t>
            </a:fld>
            <a:endParaRPr lang="en-GB"/>
          </a:p>
        </p:txBody>
      </p:sp>
    </p:spTree>
    <p:extLst>
      <p:ext uri="{BB962C8B-B14F-4D97-AF65-F5344CB8AC3E}">
        <p14:creationId xmlns:p14="http://schemas.microsoft.com/office/powerpoint/2010/main" val="398513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63449-AA49-489D-BB73-221C57546277}" type="datetimeFigureOut">
              <a:rPr lang="en-GB" smtClean="0"/>
              <a:t>16/11/2020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15858-9008-4B27-B996-F15EC81BED19}" type="slidenum">
              <a:rPr lang="en-GB" smtClean="0"/>
              <a:t>‹#›</a:t>
            </a:fld>
            <a:endParaRPr lang="en-GB"/>
          </a:p>
        </p:txBody>
      </p:sp>
    </p:spTree>
    <p:extLst>
      <p:ext uri="{BB962C8B-B14F-4D97-AF65-F5344CB8AC3E}">
        <p14:creationId xmlns:p14="http://schemas.microsoft.com/office/powerpoint/2010/main" val="1484216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4173" y="2331478"/>
            <a:ext cx="6096000" cy="1200329"/>
          </a:xfrm>
          <a:prstGeom prst="rect">
            <a:avLst/>
          </a:prstGeom>
        </p:spPr>
        <p:txBody>
          <a:bodyPr>
            <a:spAutoFit/>
          </a:bodyPr>
          <a:lstStyle/>
          <a:p>
            <a:pPr algn="ctr"/>
            <a:r>
              <a:rPr lang="en-GB" sz="3600" b="1" dirty="0" smtClean="0">
                <a:latin typeface="EB Garamond 12" panose="02020502060206020403" pitchFamily="18" charset="0"/>
                <a:ea typeface="EB Garamond 12" panose="02020502060206020403" pitchFamily="18" charset="0"/>
              </a:rPr>
              <a:t>The Incarnation of Jesus the </a:t>
            </a:r>
          </a:p>
          <a:p>
            <a:pPr algn="ctr"/>
            <a:r>
              <a:rPr lang="en-GB" sz="3600" b="1" dirty="0" smtClean="0">
                <a:latin typeface="EB Garamond 12" panose="02020502060206020403" pitchFamily="18" charset="0"/>
                <a:ea typeface="EB Garamond 12" panose="02020502060206020403" pitchFamily="18" charset="0"/>
              </a:rPr>
              <a:t>Son of God </a:t>
            </a:r>
            <a:endParaRPr lang="en-GB" sz="3600" b="1" dirty="0">
              <a:latin typeface="EB Garamond 12" panose="02020502060206020403" pitchFamily="18" charset="0"/>
              <a:ea typeface="EB Garamond 12" panose="02020502060206020403" pitchFamily="18" charset="0"/>
            </a:endParaRPr>
          </a:p>
        </p:txBody>
      </p:sp>
      <p:sp>
        <p:nvSpPr>
          <p:cNvPr id="3" name="Rectangle 2"/>
          <p:cNvSpPr/>
          <p:nvPr/>
        </p:nvSpPr>
        <p:spPr>
          <a:xfrm>
            <a:off x="4327967" y="3876790"/>
            <a:ext cx="1406154" cy="523220"/>
          </a:xfrm>
          <a:prstGeom prst="rect">
            <a:avLst/>
          </a:prstGeom>
        </p:spPr>
        <p:txBody>
          <a:bodyPr wrap="none">
            <a:spAutoFit/>
          </a:bodyPr>
          <a:lstStyle/>
          <a:p>
            <a:r>
              <a:rPr lang="en-GB" sz="2800" b="1" dirty="0" smtClean="0">
                <a:latin typeface="EB Garamond 12" panose="02020502060206020403" pitchFamily="18" charset="0"/>
                <a:ea typeface="EB Garamond 12" panose="02020502060206020403" pitchFamily="18" charset="0"/>
              </a:rPr>
              <a:t>Session 2</a:t>
            </a:r>
            <a:endParaRPr lang="en-GB" sz="2800" b="1" dirty="0">
              <a:latin typeface="EB Garamond 12" panose="02020502060206020403" pitchFamily="18" charset="0"/>
              <a:ea typeface="EB Garamond 12" panose="02020502060206020403" pitchFamily="18" charset="0"/>
            </a:endParaRPr>
          </a:p>
        </p:txBody>
      </p:sp>
      <p:sp>
        <p:nvSpPr>
          <p:cNvPr id="5" name="TextBox 4"/>
          <p:cNvSpPr txBox="1"/>
          <p:nvPr/>
        </p:nvSpPr>
        <p:spPr>
          <a:xfrm>
            <a:off x="2718487" y="4744994"/>
            <a:ext cx="5543505" cy="584775"/>
          </a:xfrm>
          <a:prstGeom prst="rect">
            <a:avLst/>
          </a:prstGeom>
          <a:noFill/>
        </p:spPr>
        <p:txBody>
          <a:bodyPr wrap="none" rtlCol="0">
            <a:spAutoFit/>
          </a:bodyPr>
          <a:lstStyle/>
          <a:p>
            <a:r>
              <a:rPr lang="en-GB" sz="3200" b="1" dirty="0" smtClean="0">
                <a:latin typeface="EB Garamond 12" panose="02020502060206020403" pitchFamily="18" charset="0"/>
                <a:ea typeface="EB Garamond 12" panose="02020502060206020403" pitchFamily="18" charset="0"/>
              </a:rPr>
              <a:t>The LORD has visited His People</a:t>
            </a:r>
            <a:endParaRPr lang="en-GB" sz="3200" b="1" dirty="0">
              <a:latin typeface="EB Garamond 12" panose="02020502060206020403" pitchFamily="18" charset="0"/>
              <a:ea typeface="EB Garamond 12" panose="02020502060206020403" pitchFamily="18" charset="0"/>
            </a:endParaRPr>
          </a:p>
        </p:txBody>
      </p:sp>
    </p:spTree>
    <p:extLst>
      <p:ext uri="{BB962C8B-B14F-4D97-AF65-F5344CB8AC3E}">
        <p14:creationId xmlns:p14="http://schemas.microsoft.com/office/powerpoint/2010/main" val="316195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275" y="1428535"/>
            <a:ext cx="8962768" cy="5016758"/>
          </a:xfrm>
          <a:prstGeom prst="rect">
            <a:avLst/>
          </a:prstGeom>
        </p:spPr>
        <p:txBody>
          <a:bodyPr wrap="square">
            <a:spAutoFit/>
          </a:bodyPr>
          <a:lstStyle/>
          <a:p>
            <a:r>
              <a:rPr lang="en-GB" sz="2000" dirty="0">
                <a:solidFill>
                  <a:srgbClr val="000000"/>
                </a:solidFill>
                <a:latin typeface="system-ui"/>
              </a:rPr>
              <a:t>Behold, Elizabeth your relative also has conceived a son in her old age; and this is the sixth month with her who was called barren. For </a:t>
            </a:r>
            <a:r>
              <a:rPr lang="en-GB" sz="2000" b="1" dirty="0">
                <a:solidFill>
                  <a:srgbClr val="000000"/>
                </a:solidFill>
                <a:latin typeface="system-ui"/>
              </a:rPr>
              <a:t>nothing spoken by God is impossible</a:t>
            </a:r>
            <a:r>
              <a:rPr lang="en-GB" sz="2000" dirty="0">
                <a:solidFill>
                  <a:srgbClr val="000000"/>
                </a:solidFill>
                <a:latin typeface="system-ui"/>
              </a:rPr>
              <a:t>.”</a:t>
            </a:r>
            <a:r>
              <a:rPr lang="en-GB" sz="2000" baseline="30000" dirty="0">
                <a:solidFill>
                  <a:srgbClr val="000000"/>
                </a:solidFill>
                <a:latin typeface="system-ui"/>
              </a:rPr>
              <a:t> </a:t>
            </a:r>
            <a:r>
              <a:rPr lang="en-GB" sz="2000" dirty="0">
                <a:solidFill>
                  <a:srgbClr val="000000"/>
                </a:solidFill>
                <a:latin typeface="system-ui"/>
              </a:rPr>
              <a:t>Mary said, “Behold, the servant of the Lord; </a:t>
            </a:r>
            <a:r>
              <a:rPr lang="en-GB" sz="2000" b="1" dirty="0">
                <a:solidFill>
                  <a:srgbClr val="000000"/>
                </a:solidFill>
                <a:latin typeface="system-ui"/>
              </a:rPr>
              <a:t>let it be done to me according to your word</a:t>
            </a:r>
            <a:r>
              <a:rPr lang="en-GB" sz="2000" dirty="0">
                <a:solidFill>
                  <a:srgbClr val="000000"/>
                </a:solidFill>
                <a:latin typeface="system-ui"/>
              </a:rPr>
              <a:t>.” Then the angel departed from her. </a:t>
            </a:r>
            <a:endParaRPr lang="en-GB" sz="2000" dirty="0" smtClean="0">
              <a:solidFill>
                <a:srgbClr val="000000"/>
              </a:solidFill>
              <a:latin typeface="system-ui"/>
            </a:endParaRPr>
          </a:p>
          <a:p>
            <a:endParaRPr lang="en-GB" sz="2000" b="1" dirty="0">
              <a:solidFill>
                <a:srgbClr val="000000"/>
              </a:solidFill>
              <a:latin typeface="system-ui"/>
            </a:endParaRPr>
          </a:p>
          <a:p>
            <a:r>
              <a:rPr lang="en-GB" sz="2000" b="1" dirty="0" smtClean="0">
                <a:solidFill>
                  <a:srgbClr val="000000"/>
                </a:solidFill>
                <a:latin typeface="system-ui"/>
              </a:rPr>
              <a:t>Mary</a:t>
            </a:r>
            <a:r>
              <a:rPr lang="en-GB" sz="2000" dirty="0" smtClean="0">
                <a:solidFill>
                  <a:srgbClr val="000000"/>
                </a:solidFill>
                <a:latin typeface="system-ui"/>
              </a:rPr>
              <a:t> </a:t>
            </a:r>
            <a:r>
              <a:rPr lang="en-GB" sz="2000" dirty="0">
                <a:solidFill>
                  <a:srgbClr val="000000"/>
                </a:solidFill>
                <a:latin typeface="system-ui"/>
              </a:rPr>
              <a:t>arose in those days and went into the hill country with haste, into a city of Judah, </a:t>
            </a:r>
            <a:r>
              <a:rPr lang="en-GB" sz="2000" dirty="0" smtClean="0">
                <a:solidFill>
                  <a:srgbClr val="000000"/>
                </a:solidFill>
                <a:latin typeface="system-ui"/>
              </a:rPr>
              <a:t>and </a:t>
            </a:r>
            <a:r>
              <a:rPr lang="en-GB" sz="2000" b="1" dirty="0">
                <a:solidFill>
                  <a:srgbClr val="000000"/>
                </a:solidFill>
                <a:latin typeface="system-ui"/>
              </a:rPr>
              <a:t>entered into the house of Zacharias and greeted Elizabeth</a:t>
            </a:r>
            <a:r>
              <a:rPr lang="en-GB" sz="2000" dirty="0">
                <a:solidFill>
                  <a:srgbClr val="000000"/>
                </a:solidFill>
                <a:latin typeface="system-ui"/>
              </a:rPr>
              <a:t>. </a:t>
            </a:r>
            <a:r>
              <a:rPr lang="en-GB" sz="2000" dirty="0" smtClean="0">
                <a:solidFill>
                  <a:srgbClr val="000000"/>
                </a:solidFill>
                <a:latin typeface="system-ui"/>
              </a:rPr>
              <a:t>When </a:t>
            </a:r>
            <a:r>
              <a:rPr lang="en-GB" sz="2000" dirty="0">
                <a:solidFill>
                  <a:srgbClr val="000000"/>
                </a:solidFill>
                <a:latin typeface="system-ui"/>
              </a:rPr>
              <a:t>Elizabeth heard Mary’s greeting, </a:t>
            </a:r>
            <a:r>
              <a:rPr lang="en-GB" sz="2000" b="1" dirty="0">
                <a:solidFill>
                  <a:srgbClr val="000000"/>
                </a:solidFill>
                <a:latin typeface="system-ui"/>
              </a:rPr>
              <a:t>the baby leaped in her womb; and Elizabeth was filled with the Holy Spirit</a:t>
            </a:r>
            <a:r>
              <a:rPr lang="en-GB" sz="2000" dirty="0">
                <a:solidFill>
                  <a:srgbClr val="000000"/>
                </a:solidFill>
                <a:latin typeface="system-ui"/>
              </a:rPr>
              <a:t>.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She </a:t>
            </a:r>
            <a:r>
              <a:rPr lang="en-GB" sz="2000" dirty="0">
                <a:solidFill>
                  <a:srgbClr val="000000"/>
                </a:solidFill>
                <a:latin typeface="system-ui"/>
              </a:rPr>
              <a:t>called out with a loud voice and said, “</a:t>
            </a:r>
            <a:r>
              <a:rPr lang="en-GB" sz="2000" b="1" dirty="0">
                <a:solidFill>
                  <a:srgbClr val="000000"/>
                </a:solidFill>
                <a:latin typeface="system-ui"/>
              </a:rPr>
              <a:t>Blessed are you among women, and blessed is the fruit of your womb!</a:t>
            </a:r>
            <a:r>
              <a:rPr lang="en-GB" sz="2000" dirty="0">
                <a:solidFill>
                  <a:srgbClr val="000000"/>
                </a:solidFill>
                <a:latin typeface="system-ui"/>
              </a:rPr>
              <a:t> </a:t>
            </a:r>
            <a:r>
              <a:rPr lang="en-GB" sz="2000" dirty="0" smtClean="0">
                <a:solidFill>
                  <a:srgbClr val="000000"/>
                </a:solidFill>
                <a:latin typeface="system-ui"/>
              </a:rPr>
              <a:t>Why </a:t>
            </a:r>
            <a:r>
              <a:rPr lang="en-GB" sz="2000" dirty="0">
                <a:solidFill>
                  <a:srgbClr val="000000"/>
                </a:solidFill>
                <a:latin typeface="system-ui"/>
              </a:rPr>
              <a:t>am I so </a:t>
            </a:r>
            <a:r>
              <a:rPr lang="en-GB" sz="2000" dirty="0" smtClean="0">
                <a:solidFill>
                  <a:srgbClr val="000000"/>
                </a:solidFill>
                <a:latin typeface="system-ui"/>
              </a:rPr>
              <a:t>favoured</a:t>
            </a:r>
            <a:r>
              <a:rPr lang="en-GB" sz="2000" dirty="0">
                <a:solidFill>
                  <a:srgbClr val="000000"/>
                </a:solidFill>
                <a:latin typeface="system-ui"/>
              </a:rPr>
              <a:t>, that </a:t>
            </a:r>
            <a:r>
              <a:rPr lang="en-GB" sz="2000" b="1" dirty="0">
                <a:solidFill>
                  <a:srgbClr val="000000"/>
                </a:solidFill>
                <a:latin typeface="system-ui"/>
              </a:rPr>
              <a:t>the mother of my Lord </a:t>
            </a:r>
            <a:r>
              <a:rPr lang="en-GB" sz="2000" dirty="0">
                <a:solidFill>
                  <a:srgbClr val="000000"/>
                </a:solidFill>
                <a:latin typeface="system-ui"/>
              </a:rPr>
              <a:t>should come to me? </a:t>
            </a:r>
            <a:r>
              <a:rPr lang="en-GB" sz="2000" dirty="0" smtClean="0">
                <a:solidFill>
                  <a:srgbClr val="000000"/>
                </a:solidFill>
                <a:latin typeface="system-ui"/>
              </a:rPr>
              <a:t>For </a:t>
            </a:r>
            <a:r>
              <a:rPr lang="en-GB" sz="2000" dirty="0">
                <a:solidFill>
                  <a:srgbClr val="000000"/>
                </a:solidFill>
                <a:latin typeface="system-ui"/>
              </a:rPr>
              <a:t>behold, when the voice of your greeting came into my ears, </a:t>
            </a:r>
            <a:r>
              <a:rPr lang="en-GB" sz="2000" b="1" dirty="0">
                <a:solidFill>
                  <a:srgbClr val="000000"/>
                </a:solidFill>
                <a:latin typeface="system-ui"/>
              </a:rPr>
              <a:t>the baby leaped in my womb for joy</a:t>
            </a:r>
            <a:r>
              <a:rPr lang="en-GB" sz="2000" dirty="0">
                <a:solidFill>
                  <a:srgbClr val="000000"/>
                </a:solidFill>
                <a:latin typeface="system-ui"/>
              </a:rPr>
              <a:t>! </a:t>
            </a:r>
            <a:r>
              <a:rPr lang="en-GB" sz="2000" b="1" dirty="0" smtClean="0">
                <a:solidFill>
                  <a:srgbClr val="000000"/>
                </a:solidFill>
                <a:latin typeface="system-ui"/>
              </a:rPr>
              <a:t>Blessed </a:t>
            </a:r>
            <a:r>
              <a:rPr lang="en-GB" sz="2000" b="1" dirty="0">
                <a:solidFill>
                  <a:srgbClr val="000000"/>
                </a:solidFill>
                <a:latin typeface="system-ui"/>
              </a:rPr>
              <a:t>is she who believed</a:t>
            </a:r>
            <a:r>
              <a:rPr lang="en-GB" sz="2000" dirty="0">
                <a:solidFill>
                  <a:srgbClr val="000000"/>
                </a:solidFill>
                <a:latin typeface="system-ui"/>
              </a:rPr>
              <a:t>, for there will be a </a:t>
            </a:r>
            <a:r>
              <a:rPr lang="en-GB" sz="2000" dirty="0" smtClean="0">
                <a:solidFill>
                  <a:srgbClr val="000000"/>
                </a:solidFill>
                <a:latin typeface="system-ui"/>
              </a:rPr>
              <a:t>fulfilment </a:t>
            </a:r>
            <a:r>
              <a:rPr lang="en-GB" sz="2000" dirty="0">
                <a:solidFill>
                  <a:srgbClr val="000000"/>
                </a:solidFill>
                <a:latin typeface="system-ui"/>
              </a:rPr>
              <a:t>of the things which have been spoken to her from the Lord</a:t>
            </a:r>
            <a:r>
              <a:rPr lang="en-GB" sz="2000" dirty="0" smtClean="0">
                <a:solidFill>
                  <a:srgbClr val="000000"/>
                </a:solidFill>
                <a:latin typeface="system-ui"/>
              </a:rPr>
              <a:t>!” Luke 1:36-45</a:t>
            </a:r>
            <a:endParaRPr lang="en-GB" sz="2000" dirty="0">
              <a:solidFill>
                <a:srgbClr val="000000"/>
              </a:solidFill>
              <a:latin typeface="system-ui"/>
            </a:endParaRPr>
          </a:p>
        </p:txBody>
      </p:sp>
      <p:sp>
        <p:nvSpPr>
          <p:cNvPr id="3" name="TextBox 2"/>
          <p:cNvSpPr txBox="1"/>
          <p:nvPr/>
        </p:nvSpPr>
        <p:spPr>
          <a:xfrm>
            <a:off x="1318054" y="691978"/>
            <a:ext cx="5272662" cy="523220"/>
          </a:xfrm>
          <a:prstGeom prst="rect">
            <a:avLst/>
          </a:prstGeom>
          <a:noFill/>
        </p:spPr>
        <p:txBody>
          <a:bodyPr wrap="none" rtlCol="0">
            <a:spAutoFit/>
          </a:bodyPr>
          <a:lstStyle/>
          <a:p>
            <a:r>
              <a:rPr lang="en-GB" sz="2800" b="1" dirty="0" smtClean="0">
                <a:latin typeface="system-ui"/>
              </a:rPr>
              <a:t>The Witness of the Holy Spirit</a:t>
            </a:r>
            <a:endParaRPr lang="en-GB" sz="2800" b="1" dirty="0">
              <a:latin typeface="system-ui"/>
            </a:endParaRPr>
          </a:p>
        </p:txBody>
      </p:sp>
    </p:spTree>
    <p:extLst>
      <p:ext uri="{BB962C8B-B14F-4D97-AF65-F5344CB8AC3E}">
        <p14:creationId xmlns:p14="http://schemas.microsoft.com/office/powerpoint/2010/main" val="101299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081" y="948532"/>
            <a:ext cx="8559114" cy="5632311"/>
          </a:xfrm>
          <a:prstGeom prst="rect">
            <a:avLst/>
          </a:prstGeom>
        </p:spPr>
        <p:txBody>
          <a:bodyPr wrap="square">
            <a:spAutoFit/>
          </a:bodyPr>
          <a:lstStyle/>
          <a:p>
            <a:r>
              <a:rPr lang="en-GB" b="1" baseline="30000" dirty="0" smtClean="0">
                <a:solidFill>
                  <a:srgbClr val="000000"/>
                </a:solidFill>
                <a:latin typeface="system-ui"/>
              </a:rPr>
              <a:t> </a:t>
            </a:r>
            <a:r>
              <a:rPr lang="en-GB" sz="2000" b="1" dirty="0" smtClean="0">
                <a:solidFill>
                  <a:srgbClr val="000000"/>
                </a:solidFill>
                <a:latin typeface="system-ui"/>
              </a:rPr>
              <a:t>Mary</a:t>
            </a:r>
            <a:r>
              <a:rPr lang="en-GB" sz="2000" dirty="0" smtClean="0">
                <a:solidFill>
                  <a:srgbClr val="000000"/>
                </a:solidFill>
                <a:latin typeface="system-ui"/>
              </a:rPr>
              <a:t> </a:t>
            </a:r>
            <a:r>
              <a:rPr lang="en-GB" sz="2000" dirty="0">
                <a:solidFill>
                  <a:srgbClr val="000000"/>
                </a:solidFill>
                <a:latin typeface="system-ui"/>
              </a:rPr>
              <a:t>said,</a:t>
            </a:r>
          </a:p>
          <a:p>
            <a:r>
              <a:rPr lang="en-GB" sz="2000" dirty="0">
                <a:solidFill>
                  <a:srgbClr val="000000"/>
                </a:solidFill>
                <a:latin typeface="system-ui"/>
              </a:rPr>
              <a:t>“My soul magnifies </a:t>
            </a:r>
            <a:r>
              <a:rPr lang="en-GB" sz="2000" b="1" dirty="0">
                <a:solidFill>
                  <a:srgbClr val="000000"/>
                </a:solidFill>
                <a:latin typeface="system-ui"/>
              </a:rPr>
              <a:t>the Lord</a:t>
            </a:r>
            <a:r>
              <a:rPr lang="en-GB" sz="2000" dirty="0">
                <a:solidFill>
                  <a:srgbClr val="000000"/>
                </a:solidFill>
                <a:latin typeface="system-ui"/>
              </a:rPr>
              <a:t>.</a:t>
            </a:r>
            <a:br>
              <a:rPr lang="en-GB" sz="2000" dirty="0">
                <a:solidFill>
                  <a:srgbClr val="000000"/>
                </a:solidFill>
                <a:latin typeface="system-ui"/>
              </a:rPr>
            </a:br>
            <a:r>
              <a:rPr lang="en-GB" sz="2000" b="1" baseline="30000" dirty="0" smtClean="0">
                <a:solidFill>
                  <a:srgbClr val="000000"/>
                </a:solidFill>
                <a:latin typeface="system-ui"/>
              </a:rPr>
              <a:t> </a:t>
            </a:r>
            <a:r>
              <a:rPr lang="en-GB" sz="2000" dirty="0" smtClean="0">
                <a:solidFill>
                  <a:srgbClr val="000000"/>
                </a:solidFill>
                <a:latin typeface="system-ui"/>
              </a:rPr>
              <a:t>    My </a:t>
            </a:r>
            <a:r>
              <a:rPr lang="en-GB" sz="2000" dirty="0">
                <a:solidFill>
                  <a:srgbClr val="000000"/>
                </a:solidFill>
                <a:latin typeface="system-ui"/>
              </a:rPr>
              <a:t>spirit has rejoiced in </a:t>
            </a:r>
            <a:r>
              <a:rPr lang="en-GB" sz="2000" b="1" dirty="0">
                <a:solidFill>
                  <a:srgbClr val="000000"/>
                </a:solidFill>
                <a:latin typeface="system-ui"/>
              </a:rPr>
              <a:t>God my </a:t>
            </a:r>
            <a:r>
              <a:rPr lang="en-GB" sz="2000" b="1" dirty="0" smtClean="0">
                <a:solidFill>
                  <a:srgbClr val="000000"/>
                </a:solidFill>
                <a:latin typeface="system-ui"/>
              </a:rPr>
              <a:t>Saviour</a:t>
            </a:r>
            <a:r>
              <a:rPr lang="en-GB" sz="2000" dirty="0">
                <a:solidFill>
                  <a:srgbClr val="000000"/>
                </a:solidFill>
                <a:latin typeface="system-ui"/>
              </a:rPr>
              <a:t>,</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    for </a:t>
            </a:r>
            <a:r>
              <a:rPr lang="en-GB" sz="2000" b="1" dirty="0">
                <a:solidFill>
                  <a:srgbClr val="000000"/>
                </a:solidFill>
                <a:latin typeface="system-ui"/>
              </a:rPr>
              <a:t>he has looked </a:t>
            </a:r>
            <a:r>
              <a:rPr lang="en-GB" sz="2000" dirty="0">
                <a:solidFill>
                  <a:srgbClr val="000000"/>
                </a:solidFill>
                <a:latin typeface="system-ui"/>
              </a:rPr>
              <a:t>at the humble state of his servant.</a:t>
            </a:r>
            <a:br>
              <a:rPr lang="en-GB" sz="2000" dirty="0">
                <a:solidFill>
                  <a:srgbClr val="000000"/>
                </a:solidFill>
                <a:latin typeface="system-ui"/>
              </a:rPr>
            </a:br>
            <a:r>
              <a:rPr lang="en-GB" sz="2000" dirty="0">
                <a:solidFill>
                  <a:srgbClr val="000000"/>
                </a:solidFill>
                <a:latin typeface="system-ui"/>
              </a:rPr>
              <a:t>For behold, from now on, all generations will call me blessed.</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    For </a:t>
            </a:r>
            <a:r>
              <a:rPr lang="en-GB" sz="2000" b="1" dirty="0">
                <a:solidFill>
                  <a:srgbClr val="000000"/>
                </a:solidFill>
                <a:latin typeface="system-ui"/>
              </a:rPr>
              <a:t>he who is mighty </a:t>
            </a:r>
            <a:r>
              <a:rPr lang="en-GB" sz="2000" dirty="0">
                <a:solidFill>
                  <a:srgbClr val="000000"/>
                </a:solidFill>
                <a:latin typeface="system-ui"/>
              </a:rPr>
              <a:t>has done great things for me.</a:t>
            </a:r>
            <a:br>
              <a:rPr lang="en-GB" sz="2000" dirty="0">
                <a:solidFill>
                  <a:srgbClr val="000000"/>
                </a:solidFill>
                <a:latin typeface="system-ui"/>
              </a:rPr>
            </a:br>
            <a:r>
              <a:rPr lang="en-GB" sz="2000" dirty="0">
                <a:solidFill>
                  <a:srgbClr val="000000"/>
                </a:solidFill>
                <a:latin typeface="system-ui"/>
              </a:rPr>
              <a:t>    </a:t>
            </a:r>
            <a:r>
              <a:rPr lang="en-GB" sz="2000" b="1" dirty="0">
                <a:solidFill>
                  <a:srgbClr val="000000"/>
                </a:solidFill>
                <a:latin typeface="system-ui"/>
              </a:rPr>
              <a:t>Holy is his name</a:t>
            </a:r>
            <a:r>
              <a:rPr lang="en-GB" sz="2000" dirty="0">
                <a:solidFill>
                  <a:srgbClr val="000000"/>
                </a:solidFill>
                <a:latin typeface="system-ui"/>
              </a:rPr>
              <a:t>.</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    </a:t>
            </a:r>
            <a:r>
              <a:rPr lang="en-GB" sz="2000" b="1" dirty="0">
                <a:solidFill>
                  <a:srgbClr val="000000"/>
                </a:solidFill>
                <a:latin typeface="system-ui"/>
              </a:rPr>
              <a:t>His mercy </a:t>
            </a:r>
            <a:r>
              <a:rPr lang="en-GB" sz="2000" dirty="0">
                <a:solidFill>
                  <a:srgbClr val="000000"/>
                </a:solidFill>
                <a:latin typeface="system-ui"/>
              </a:rPr>
              <a:t>is for generations and generations on those who fear him.</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He has shown </a:t>
            </a:r>
            <a:r>
              <a:rPr lang="en-GB" sz="2000" b="1" dirty="0">
                <a:solidFill>
                  <a:srgbClr val="000000"/>
                </a:solidFill>
                <a:latin typeface="system-ui"/>
              </a:rPr>
              <a:t>strength</a:t>
            </a:r>
            <a:r>
              <a:rPr lang="en-GB" sz="2000" dirty="0">
                <a:solidFill>
                  <a:srgbClr val="000000"/>
                </a:solidFill>
                <a:latin typeface="system-ui"/>
              </a:rPr>
              <a:t> with his arm.</a:t>
            </a:r>
            <a:br>
              <a:rPr lang="en-GB" sz="2000" dirty="0">
                <a:solidFill>
                  <a:srgbClr val="000000"/>
                </a:solidFill>
                <a:latin typeface="system-ui"/>
              </a:rPr>
            </a:br>
            <a:r>
              <a:rPr lang="en-GB" sz="2000" dirty="0">
                <a:solidFill>
                  <a:srgbClr val="000000"/>
                </a:solidFill>
                <a:latin typeface="system-ui"/>
              </a:rPr>
              <a:t>    He has </a:t>
            </a:r>
            <a:r>
              <a:rPr lang="en-GB" sz="2000" b="1" dirty="0">
                <a:solidFill>
                  <a:srgbClr val="000000"/>
                </a:solidFill>
                <a:latin typeface="system-ui"/>
              </a:rPr>
              <a:t>scattered the proud </a:t>
            </a:r>
            <a:r>
              <a:rPr lang="en-GB" sz="2000" dirty="0">
                <a:solidFill>
                  <a:srgbClr val="000000"/>
                </a:solidFill>
                <a:latin typeface="system-ui"/>
              </a:rPr>
              <a:t>in the imagination of their hearts.</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He has </a:t>
            </a:r>
            <a:r>
              <a:rPr lang="en-GB" sz="2000" b="1" dirty="0">
                <a:solidFill>
                  <a:srgbClr val="000000"/>
                </a:solidFill>
                <a:latin typeface="system-ui"/>
              </a:rPr>
              <a:t>put down princes </a:t>
            </a:r>
            <a:r>
              <a:rPr lang="en-GB" sz="2000" dirty="0">
                <a:solidFill>
                  <a:srgbClr val="000000"/>
                </a:solidFill>
                <a:latin typeface="system-ui"/>
              </a:rPr>
              <a:t>from their thrones,</a:t>
            </a:r>
            <a:br>
              <a:rPr lang="en-GB" sz="2000" dirty="0">
                <a:solidFill>
                  <a:srgbClr val="000000"/>
                </a:solidFill>
                <a:latin typeface="system-ui"/>
              </a:rPr>
            </a:br>
            <a:r>
              <a:rPr lang="en-GB" sz="2000" dirty="0">
                <a:solidFill>
                  <a:srgbClr val="000000"/>
                </a:solidFill>
                <a:latin typeface="system-ui"/>
              </a:rPr>
              <a:t>    and has </a:t>
            </a:r>
            <a:r>
              <a:rPr lang="en-GB" sz="2000" b="1" dirty="0">
                <a:solidFill>
                  <a:srgbClr val="000000"/>
                </a:solidFill>
                <a:latin typeface="system-ui"/>
              </a:rPr>
              <a:t>exalted the lowly</a:t>
            </a:r>
            <a:r>
              <a:rPr lang="en-GB" sz="2000" dirty="0" smtClean="0">
                <a:solidFill>
                  <a:srgbClr val="000000"/>
                </a:solidFill>
                <a:latin typeface="system-ui"/>
              </a:rPr>
              <a:t>.</a:t>
            </a:r>
            <a:br>
              <a:rPr lang="en-GB" sz="2000" dirty="0" smtClean="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He has </a:t>
            </a:r>
            <a:r>
              <a:rPr lang="en-GB" sz="2000" b="1" dirty="0">
                <a:solidFill>
                  <a:srgbClr val="000000"/>
                </a:solidFill>
                <a:latin typeface="system-ui"/>
              </a:rPr>
              <a:t>filled the hungry </a:t>
            </a:r>
            <a:r>
              <a:rPr lang="en-GB" sz="2000" dirty="0">
                <a:solidFill>
                  <a:srgbClr val="000000"/>
                </a:solidFill>
                <a:latin typeface="system-ui"/>
              </a:rPr>
              <a:t>with good things.</a:t>
            </a:r>
            <a:br>
              <a:rPr lang="en-GB" sz="2000" dirty="0">
                <a:solidFill>
                  <a:srgbClr val="000000"/>
                </a:solidFill>
                <a:latin typeface="system-ui"/>
              </a:rPr>
            </a:br>
            <a:r>
              <a:rPr lang="en-GB" sz="2000" dirty="0">
                <a:solidFill>
                  <a:srgbClr val="000000"/>
                </a:solidFill>
                <a:latin typeface="system-ui"/>
              </a:rPr>
              <a:t>    He has </a:t>
            </a:r>
            <a:r>
              <a:rPr lang="en-GB" sz="2000" b="1" dirty="0">
                <a:solidFill>
                  <a:srgbClr val="000000"/>
                </a:solidFill>
                <a:latin typeface="system-ui"/>
              </a:rPr>
              <a:t>sent the rich away empty</a:t>
            </a:r>
            <a:r>
              <a:rPr lang="en-GB" sz="2000" dirty="0">
                <a:solidFill>
                  <a:srgbClr val="000000"/>
                </a:solidFill>
                <a:latin typeface="system-ui"/>
              </a:rPr>
              <a:t>.</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He has </a:t>
            </a:r>
            <a:r>
              <a:rPr lang="en-GB" sz="2000" b="1" dirty="0">
                <a:solidFill>
                  <a:srgbClr val="000000"/>
                </a:solidFill>
                <a:latin typeface="system-ui"/>
              </a:rPr>
              <a:t>given help to Israel</a:t>
            </a:r>
            <a:r>
              <a:rPr lang="en-GB" sz="2000" dirty="0">
                <a:solidFill>
                  <a:srgbClr val="000000"/>
                </a:solidFill>
                <a:latin typeface="system-ui"/>
              </a:rPr>
              <a:t>, his servant, that he might </a:t>
            </a:r>
            <a:r>
              <a:rPr lang="en-GB" sz="2000" b="1" dirty="0">
                <a:solidFill>
                  <a:srgbClr val="000000"/>
                </a:solidFill>
                <a:latin typeface="system-ui"/>
              </a:rPr>
              <a:t>remember mercy</a:t>
            </a:r>
            <a:r>
              <a:rPr lang="en-GB" sz="2000" dirty="0">
                <a:solidFill>
                  <a:srgbClr val="000000"/>
                </a:solidFill>
                <a:latin typeface="system-ui"/>
              </a:rPr>
              <a:t>,</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    </a:t>
            </a:r>
            <a:r>
              <a:rPr lang="en-GB" sz="2000" b="1" dirty="0">
                <a:solidFill>
                  <a:srgbClr val="000000"/>
                </a:solidFill>
                <a:latin typeface="system-ui"/>
              </a:rPr>
              <a:t>as he spoke </a:t>
            </a:r>
            <a:r>
              <a:rPr lang="en-GB" sz="2000" dirty="0">
                <a:solidFill>
                  <a:srgbClr val="000000"/>
                </a:solidFill>
                <a:latin typeface="system-ui"/>
              </a:rPr>
              <a:t>to our </a:t>
            </a:r>
            <a:r>
              <a:rPr lang="en-GB" sz="2000" dirty="0" smtClean="0">
                <a:solidFill>
                  <a:srgbClr val="000000"/>
                </a:solidFill>
                <a:latin typeface="system-ui"/>
              </a:rPr>
              <a:t>fathers, to </a:t>
            </a:r>
            <a:r>
              <a:rPr lang="en-GB" sz="2000" dirty="0">
                <a:solidFill>
                  <a:srgbClr val="000000"/>
                </a:solidFill>
                <a:latin typeface="system-ui"/>
              </a:rPr>
              <a:t>Abraham and his </a:t>
            </a:r>
            <a:r>
              <a:rPr lang="en-GB" sz="2000" dirty="0" smtClean="0">
                <a:solidFill>
                  <a:srgbClr val="000000"/>
                </a:solidFill>
                <a:latin typeface="system-ui"/>
              </a:rPr>
              <a:t>offspring</a:t>
            </a:r>
            <a:r>
              <a:rPr lang="en-GB" sz="2000" dirty="0">
                <a:solidFill>
                  <a:srgbClr val="000000"/>
                </a:solidFill>
                <a:latin typeface="system-ui"/>
              </a:rPr>
              <a:t> forever.”</a:t>
            </a:r>
          </a:p>
          <a:p>
            <a:r>
              <a:rPr lang="en-GB" sz="2000" b="1" baseline="30000" dirty="0">
                <a:solidFill>
                  <a:srgbClr val="000000"/>
                </a:solidFill>
                <a:latin typeface="system-ui"/>
              </a:rPr>
              <a:t> </a:t>
            </a:r>
            <a:r>
              <a:rPr lang="en-GB" sz="2000" dirty="0">
                <a:solidFill>
                  <a:srgbClr val="000000"/>
                </a:solidFill>
                <a:latin typeface="system-ui"/>
              </a:rPr>
              <a:t>Mary stayed with her about three months, and then returned to her house</a:t>
            </a:r>
            <a:r>
              <a:rPr lang="en-GB" sz="2000" dirty="0" smtClean="0">
                <a:solidFill>
                  <a:srgbClr val="000000"/>
                </a:solidFill>
                <a:latin typeface="system-ui"/>
              </a:rPr>
              <a:t>. </a:t>
            </a:r>
          </a:p>
          <a:p>
            <a:r>
              <a:rPr lang="en-GB" sz="2000" dirty="0" smtClean="0">
                <a:solidFill>
                  <a:srgbClr val="000000"/>
                </a:solidFill>
                <a:latin typeface="system-ui"/>
              </a:rPr>
              <a:t>Luke 1:46-56</a:t>
            </a:r>
            <a:endParaRPr lang="en-GB" sz="2000" dirty="0">
              <a:solidFill>
                <a:srgbClr val="000000"/>
              </a:solidFill>
              <a:latin typeface="system-ui"/>
            </a:endParaRPr>
          </a:p>
        </p:txBody>
      </p:sp>
      <p:sp>
        <p:nvSpPr>
          <p:cNvPr id="3" name="TextBox 2"/>
          <p:cNvSpPr txBox="1"/>
          <p:nvPr/>
        </p:nvSpPr>
        <p:spPr>
          <a:xfrm>
            <a:off x="1515762" y="230659"/>
            <a:ext cx="4809265" cy="523220"/>
          </a:xfrm>
          <a:prstGeom prst="rect">
            <a:avLst/>
          </a:prstGeom>
          <a:noFill/>
        </p:spPr>
        <p:txBody>
          <a:bodyPr wrap="none" rtlCol="0">
            <a:spAutoFit/>
          </a:bodyPr>
          <a:lstStyle/>
          <a:p>
            <a:r>
              <a:rPr lang="en-GB" sz="2800" b="1" dirty="0" smtClean="0">
                <a:latin typeface="system-ui"/>
              </a:rPr>
              <a:t>Scripture-inspired Worship</a:t>
            </a:r>
            <a:endParaRPr lang="en-GB" sz="2800" b="1" dirty="0">
              <a:latin typeface="system-ui"/>
            </a:endParaRPr>
          </a:p>
        </p:txBody>
      </p:sp>
    </p:spTree>
    <p:extLst>
      <p:ext uri="{BB962C8B-B14F-4D97-AF65-F5344CB8AC3E}">
        <p14:creationId xmlns:p14="http://schemas.microsoft.com/office/powerpoint/2010/main" val="330911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161" y="810170"/>
            <a:ext cx="9440779" cy="5940088"/>
          </a:xfrm>
          <a:prstGeom prst="rect">
            <a:avLst/>
          </a:prstGeom>
        </p:spPr>
        <p:txBody>
          <a:bodyPr wrap="square">
            <a:spAutoFit/>
          </a:bodyPr>
          <a:lstStyle/>
          <a:p>
            <a:r>
              <a:rPr lang="en-GB" sz="2000" dirty="0" smtClean="0">
                <a:solidFill>
                  <a:srgbClr val="000000"/>
                </a:solidFill>
                <a:latin typeface="system-ui"/>
              </a:rPr>
              <a:t>Now </a:t>
            </a:r>
            <a:r>
              <a:rPr lang="en-GB" sz="2000" b="1" dirty="0">
                <a:solidFill>
                  <a:srgbClr val="000000"/>
                </a:solidFill>
                <a:latin typeface="system-ui"/>
              </a:rPr>
              <a:t>the birth of Jesus </a:t>
            </a:r>
            <a:r>
              <a:rPr lang="en-GB" sz="2000" dirty="0" smtClean="0">
                <a:solidFill>
                  <a:srgbClr val="000000"/>
                </a:solidFill>
                <a:latin typeface="system-ui"/>
              </a:rPr>
              <a:t>Christ [</a:t>
            </a:r>
            <a:r>
              <a:rPr lang="en-GB" sz="2000" b="1" dirty="0" smtClean="0">
                <a:solidFill>
                  <a:srgbClr val="000000"/>
                </a:solidFill>
                <a:latin typeface="system-ui"/>
              </a:rPr>
              <a:t>Messiah</a:t>
            </a:r>
            <a:r>
              <a:rPr lang="en-GB" sz="2000" dirty="0" smtClean="0">
                <a:solidFill>
                  <a:srgbClr val="000000"/>
                </a:solidFill>
                <a:latin typeface="system-ui"/>
              </a:rPr>
              <a:t>] </a:t>
            </a:r>
            <a:r>
              <a:rPr lang="en-GB" sz="2000" dirty="0">
                <a:solidFill>
                  <a:srgbClr val="000000"/>
                </a:solidFill>
                <a:latin typeface="system-ui"/>
              </a:rPr>
              <a:t>was like this: After his mother, </a:t>
            </a:r>
            <a:r>
              <a:rPr lang="en-GB" sz="2000" b="1" dirty="0">
                <a:solidFill>
                  <a:srgbClr val="000000"/>
                </a:solidFill>
                <a:latin typeface="system-ui"/>
              </a:rPr>
              <a:t>Mary</a:t>
            </a:r>
            <a:r>
              <a:rPr lang="en-GB" sz="2000" dirty="0">
                <a:solidFill>
                  <a:srgbClr val="000000"/>
                </a:solidFill>
                <a:latin typeface="system-ui"/>
              </a:rPr>
              <a:t>, was </a:t>
            </a:r>
            <a:r>
              <a:rPr lang="en-GB" sz="2000" b="1" dirty="0">
                <a:solidFill>
                  <a:srgbClr val="000000"/>
                </a:solidFill>
                <a:latin typeface="system-ui"/>
              </a:rPr>
              <a:t>engaged to Joseph</a:t>
            </a:r>
            <a:r>
              <a:rPr lang="en-GB" sz="2000" dirty="0">
                <a:solidFill>
                  <a:srgbClr val="000000"/>
                </a:solidFill>
                <a:latin typeface="system-ui"/>
              </a:rPr>
              <a:t>, before they came together, she </a:t>
            </a:r>
            <a:r>
              <a:rPr lang="en-GB" sz="2000" b="1" dirty="0">
                <a:solidFill>
                  <a:srgbClr val="000000"/>
                </a:solidFill>
                <a:latin typeface="system-ui"/>
              </a:rPr>
              <a:t>was found pregnant by the Holy Spirit</a:t>
            </a:r>
            <a:r>
              <a:rPr lang="en-GB" sz="2000" dirty="0">
                <a:solidFill>
                  <a:srgbClr val="000000"/>
                </a:solidFill>
                <a:latin typeface="system-ui"/>
              </a:rPr>
              <a:t>. </a:t>
            </a:r>
            <a:r>
              <a:rPr lang="en-GB" sz="2000" b="1" dirty="0" smtClean="0">
                <a:solidFill>
                  <a:srgbClr val="000000"/>
                </a:solidFill>
                <a:latin typeface="system-ui"/>
              </a:rPr>
              <a:t>Joseph</a:t>
            </a:r>
            <a:r>
              <a:rPr lang="en-GB" sz="2000" b="1" dirty="0">
                <a:solidFill>
                  <a:srgbClr val="000000"/>
                </a:solidFill>
                <a:latin typeface="system-ui"/>
              </a:rPr>
              <a:t>, her husband</a:t>
            </a:r>
            <a:r>
              <a:rPr lang="en-GB" sz="2000" dirty="0">
                <a:solidFill>
                  <a:srgbClr val="000000"/>
                </a:solidFill>
                <a:latin typeface="system-ui"/>
              </a:rPr>
              <a:t>, being </a:t>
            </a:r>
            <a:r>
              <a:rPr lang="en-GB" sz="2000" b="1" dirty="0">
                <a:solidFill>
                  <a:srgbClr val="000000"/>
                </a:solidFill>
                <a:latin typeface="system-ui"/>
              </a:rPr>
              <a:t>a righteous man</a:t>
            </a:r>
            <a:r>
              <a:rPr lang="en-GB" sz="2000" dirty="0">
                <a:solidFill>
                  <a:srgbClr val="000000"/>
                </a:solidFill>
                <a:latin typeface="system-ui"/>
              </a:rPr>
              <a:t>, and not willing to make her a public example, </a:t>
            </a:r>
            <a:r>
              <a:rPr lang="en-GB" sz="2000" b="1" dirty="0">
                <a:solidFill>
                  <a:srgbClr val="000000"/>
                </a:solidFill>
                <a:latin typeface="system-ui"/>
              </a:rPr>
              <a:t>intended to put her away secretly</a:t>
            </a:r>
            <a:r>
              <a:rPr lang="en-GB" sz="2000" dirty="0">
                <a:solidFill>
                  <a:srgbClr val="000000"/>
                </a:solidFill>
                <a:latin typeface="system-ui"/>
              </a:rPr>
              <a:t>.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But </a:t>
            </a:r>
            <a:r>
              <a:rPr lang="en-GB" sz="2000" dirty="0">
                <a:solidFill>
                  <a:srgbClr val="000000"/>
                </a:solidFill>
                <a:latin typeface="system-ui"/>
              </a:rPr>
              <a:t>when he thought about these things, behold</a:t>
            </a:r>
            <a:r>
              <a:rPr lang="en-GB" sz="2000" dirty="0" smtClean="0">
                <a:solidFill>
                  <a:srgbClr val="000000"/>
                </a:solidFill>
                <a:latin typeface="system-ui"/>
              </a:rPr>
              <a:t>,</a:t>
            </a:r>
            <a:r>
              <a:rPr lang="en-GB" sz="2000" baseline="30000" dirty="0" smtClean="0">
                <a:solidFill>
                  <a:srgbClr val="000000"/>
                </a:solidFill>
                <a:latin typeface="system-ui"/>
              </a:rPr>
              <a:t> </a:t>
            </a:r>
            <a:r>
              <a:rPr lang="en-GB" sz="2000" b="1" dirty="0" smtClean="0">
                <a:solidFill>
                  <a:srgbClr val="000000"/>
                </a:solidFill>
                <a:latin typeface="system-ui"/>
              </a:rPr>
              <a:t>an </a:t>
            </a:r>
            <a:r>
              <a:rPr lang="en-GB" sz="2000" b="1" dirty="0">
                <a:solidFill>
                  <a:srgbClr val="000000"/>
                </a:solidFill>
                <a:latin typeface="system-ui"/>
              </a:rPr>
              <a:t>angel of the Lord </a:t>
            </a:r>
            <a:r>
              <a:rPr lang="en-GB" sz="2000" dirty="0">
                <a:solidFill>
                  <a:srgbClr val="000000"/>
                </a:solidFill>
                <a:latin typeface="system-ui"/>
              </a:rPr>
              <a:t>appeared to him </a:t>
            </a:r>
            <a:r>
              <a:rPr lang="en-GB" sz="2000" b="1" dirty="0">
                <a:solidFill>
                  <a:srgbClr val="000000"/>
                </a:solidFill>
                <a:latin typeface="system-ui"/>
              </a:rPr>
              <a:t>in a dream</a:t>
            </a:r>
            <a:r>
              <a:rPr lang="en-GB" sz="2000" dirty="0">
                <a:solidFill>
                  <a:srgbClr val="000000"/>
                </a:solidFill>
                <a:latin typeface="system-ui"/>
              </a:rPr>
              <a:t>, saying, “</a:t>
            </a:r>
            <a:r>
              <a:rPr lang="en-GB" sz="2000" b="1" dirty="0">
                <a:solidFill>
                  <a:srgbClr val="000000"/>
                </a:solidFill>
                <a:latin typeface="system-ui"/>
              </a:rPr>
              <a:t>Joseph, son of David</a:t>
            </a:r>
            <a:r>
              <a:rPr lang="en-GB" sz="2000" dirty="0">
                <a:solidFill>
                  <a:srgbClr val="000000"/>
                </a:solidFill>
                <a:latin typeface="system-ui"/>
              </a:rPr>
              <a:t>, don’t be afraid to take to yourself Mary as your wife, for </a:t>
            </a:r>
            <a:r>
              <a:rPr lang="en-GB" sz="2000" b="1" dirty="0">
                <a:solidFill>
                  <a:srgbClr val="000000"/>
                </a:solidFill>
                <a:latin typeface="system-ui"/>
              </a:rPr>
              <a:t>that which is conceived in her is of the Holy Spirit</a:t>
            </a:r>
            <a:r>
              <a:rPr lang="en-GB" sz="2000" dirty="0">
                <a:solidFill>
                  <a:srgbClr val="000000"/>
                </a:solidFill>
                <a:latin typeface="system-ui"/>
              </a:rPr>
              <a:t>. </a:t>
            </a:r>
            <a:r>
              <a:rPr lang="en-GB" sz="2000" dirty="0" smtClean="0">
                <a:solidFill>
                  <a:srgbClr val="000000"/>
                </a:solidFill>
                <a:latin typeface="system-ui"/>
              </a:rPr>
              <a:t>She </a:t>
            </a:r>
            <a:r>
              <a:rPr lang="en-GB" sz="2000" dirty="0">
                <a:solidFill>
                  <a:srgbClr val="000000"/>
                </a:solidFill>
                <a:latin typeface="system-ui"/>
              </a:rPr>
              <a:t>shall give birth to </a:t>
            </a:r>
            <a:r>
              <a:rPr lang="en-GB" sz="2000" b="1" dirty="0">
                <a:solidFill>
                  <a:srgbClr val="000000"/>
                </a:solidFill>
                <a:latin typeface="system-ui"/>
              </a:rPr>
              <a:t>a son. You shall name him </a:t>
            </a:r>
            <a:r>
              <a:rPr lang="en-GB" sz="2000" dirty="0" smtClean="0">
                <a:solidFill>
                  <a:srgbClr val="000000"/>
                </a:solidFill>
                <a:latin typeface="system-ui"/>
              </a:rPr>
              <a:t>Jesus [</a:t>
            </a:r>
            <a:r>
              <a:rPr lang="en-GB" sz="2000" b="1" dirty="0" err="1" smtClean="0">
                <a:solidFill>
                  <a:srgbClr val="000000"/>
                </a:solidFill>
                <a:latin typeface="system-ui"/>
              </a:rPr>
              <a:t>Yeshua</a:t>
            </a:r>
            <a:r>
              <a:rPr lang="en-GB" sz="2000" dirty="0" smtClean="0">
                <a:solidFill>
                  <a:srgbClr val="000000"/>
                </a:solidFill>
                <a:latin typeface="system-ui"/>
              </a:rPr>
              <a:t>],</a:t>
            </a:r>
            <a:r>
              <a:rPr lang="en-GB" sz="2000" baseline="30000" dirty="0" smtClean="0">
                <a:solidFill>
                  <a:srgbClr val="000000"/>
                </a:solidFill>
                <a:latin typeface="system-ui"/>
              </a:rPr>
              <a:t> </a:t>
            </a:r>
            <a:r>
              <a:rPr lang="en-GB" sz="2000" dirty="0" smtClean="0">
                <a:solidFill>
                  <a:srgbClr val="000000"/>
                </a:solidFill>
                <a:latin typeface="system-ui"/>
              </a:rPr>
              <a:t>it </a:t>
            </a:r>
            <a:r>
              <a:rPr lang="en-GB" sz="2000" dirty="0">
                <a:solidFill>
                  <a:srgbClr val="000000"/>
                </a:solidFill>
                <a:latin typeface="system-ui"/>
              </a:rPr>
              <a:t>is he who </a:t>
            </a:r>
            <a:r>
              <a:rPr lang="en-GB" sz="2000" b="1" dirty="0">
                <a:solidFill>
                  <a:srgbClr val="000000"/>
                </a:solidFill>
                <a:latin typeface="system-ui"/>
              </a:rPr>
              <a:t>shall</a:t>
            </a:r>
            <a:r>
              <a:rPr lang="en-GB" sz="2000" dirty="0">
                <a:solidFill>
                  <a:srgbClr val="000000"/>
                </a:solidFill>
                <a:latin typeface="system-ui"/>
              </a:rPr>
              <a:t> </a:t>
            </a:r>
            <a:r>
              <a:rPr lang="en-GB" sz="2000" b="1" dirty="0">
                <a:solidFill>
                  <a:srgbClr val="000000"/>
                </a:solidFill>
                <a:latin typeface="system-ui"/>
              </a:rPr>
              <a:t>save his people from their sins</a:t>
            </a:r>
            <a:r>
              <a:rPr lang="en-GB" sz="2000" dirty="0">
                <a:solidFill>
                  <a:srgbClr val="000000"/>
                </a:solidFill>
                <a:latin typeface="system-ui"/>
              </a:rPr>
              <a:t>.”</a:t>
            </a:r>
          </a:p>
          <a:p>
            <a:endParaRPr lang="en-GB" sz="2000" dirty="0" smtClean="0">
              <a:solidFill>
                <a:srgbClr val="000000"/>
              </a:solidFill>
              <a:latin typeface="system-ui"/>
            </a:endParaRPr>
          </a:p>
          <a:p>
            <a:r>
              <a:rPr lang="en-GB" sz="2000" dirty="0" smtClean="0">
                <a:solidFill>
                  <a:srgbClr val="000000"/>
                </a:solidFill>
                <a:latin typeface="system-ui"/>
              </a:rPr>
              <a:t>Now </a:t>
            </a:r>
            <a:r>
              <a:rPr lang="en-GB" sz="2000" dirty="0">
                <a:solidFill>
                  <a:srgbClr val="000000"/>
                </a:solidFill>
                <a:latin typeface="system-ui"/>
              </a:rPr>
              <a:t>all this has happened </a:t>
            </a:r>
            <a:r>
              <a:rPr lang="en-GB" sz="2000" b="1" dirty="0">
                <a:solidFill>
                  <a:srgbClr val="000000"/>
                </a:solidFill>
                <a:latin typeface="system-ui"/>
              </a:rPr>
              <a:t>that it might be fulfilled </a:t>
            </a:r>
            <a:r>
              <a:rPr lang="en-GB" sz="2000" dirty="0">
                <a:solidFill>
                  <a:srgbClr val="000000"/>
                </a:solidFill>
                <a:latin typeface="system-ui"/>
              </a:rPr>
              <a:t>which was spoken by the Lord through the prophet, saying,</a:t>
            </a:r>
          </a:p>
          <a:p>
            <a:r>
              <a:rPr lang="en-GB" sz="2000" b="1" dirty="0" smtClean="0">
                <a:solidFill>
                  <a:srgbClr val="000000"/>
                </a:solidFill>
                <a:latin typeface="system-ui"/>
              </a:rPr>
              <a:t>“</a:t>
            </a:r>
            <a:r>
              <a:rPr lang="en-GB" sz="2000" b="1" dirty="0">
                <a:solidFill>
                  <a:srgbClr val="000000"/>
                </a:solidFill>
                <a:latin typeface="system-ui"/>
              </a:rPr>
              <a:t>Behold, the virgin shall be with </a:t>
            </a:r>
            <a:r>
              <a:rPr lang="en-GB" sz="2000" b="1" dirty="0" smtClean="0">
                <a:solidFill>
                  <a:srgbClr val="000000"/>
                </a:solidFill>
                <a:latin typeface="system-ui"/>
              </a:rPr>
              <a:t>child, and </a:t>
            </a:r>
            <a:r>
              <a:rPr lang="en-GB" sz="2000" b="1" dirty="0">
                <a:solidFill>
                  <a:srgbClr val="000000"/>
                </a:solidFill>
                <a:latin typeface="system-ui"/>
              </a:rPr>
              <a:t>shall give birth to a son.</a:t>
            </a:r>
            <a:br>
              <a:rPr lang="en-GB" sz="2000" b="1" dirty="0">
                <a:solidFill>
                  <a:srgbClr val="000000"/>
                </a:solidFill>
                <a:latin typeface="system-ui"/>
              </a:rPr>
            </a:br>
            <a:r>
              <a:rPr lang="en-GB" sz="2000" b="1" dirty="0">
                <a:solidFill>
                  <a:srgbClr val="000000"/>
                </a:solidFill>
                <a:latin typeface="system-ui"/>
              </a:rPr>
              <a:t>They shall call his name Immanuel</a:t>
            </a:r>
            <a:r>
              <a:rPr lang="en-GB" sz="2000" b="1" dirty="0" smtClean="0">
                <a:solidFill>
                  <a:srgbClr val="000000"/>
                </a:solidFill>
                <a:latin typeface="system-ui"/>
              </a:rPr>
              <a:t>,” </a:t>
            </a:r>
            <a:r>
              <a:rPr lang="en-GB" sz="2000" dirty="0" smtClean="0">
                <a:solidFill>
                  <a:srgbClr val="000000"/>
                </a:solidFill>
                <a:latin typeface="system-ui"/>
              </a:rPr>
              <a:t>which </a:t>
            </a:r>
            <a:r>
              <a:rPr lang="en-GB" sz="2000" dirty="0">
                <a:solidFill>
                  <a:srgbClr val="000000"/>
                </a:solidFill>
                <a:latin typeface="system-ui"/>
              </a:rPr>
              <a:t>is, being interpreted, “</a:t>
            </a:r>
            <a:r>
              <a:rPr lang="en-GB" sz="2000" b="1" dirty="0">
                <a:solidFill>
                  <a:srgbClr val="000000"/>
                </a:solidFill>
                <a:latin typeface="system-ui"/>
              </a:rPr>
              <a:t>God with us</a:t>
            </a:r>
            <a:r>
              <a:rPr lang="en-GB" sz="2000" dirty="0" smtClean="0">
                <a:solidFill>
                  <a:srgbClr val="000000"/>
                </a:solidFill>
                <a:latin typeface="system-ui"/>
              </a:rPr>
              <a:t>.”</a:t>
            </a:r>
            <a:r>
              <a:rPr lang="en-GB" sz="2000" dirty="0" smtClean="0">
                <a:solidFill>
                  <a:srgbClr val="517E90"/>
                </a:solidFill>
                <a:latin typeface="system-ui"/>
              </a:rPr>
              <a:t> </a:t>
            </a:r>
          </a:p>
          <a:p>
            <a:endParaRPr lang="en-GB" sz="2000" dirty="0" smtClean="0">
              <a:solidFill>
                <a:srgbClr val="000000"/>
              </a:solidFill>
              <a:latin typeface="system-ui"/>
            </a:endParaRPr>
          </a:p>
          <a:p>
            <a:r>
              <a:rPr lang="en-GB" sz="2000" b="1" dirty="0" smtClean="0">
                <a:solidFill>
                  <a:srgbClr val="000000"/>
                </a:solidFill>
                <a:latin typeface="system-ui"/>
              </a:rPr>
              <a:t>Joseph</a:t>
            </a:r>
            <a:r>
              <a:rPr lang="en-GB" sz="2000" dirty="0" smtClean="0">
                <a:solidFill>
                  <a:srgbClr val="000000"/>
                </a:solidFill>
                <a:latin typeface="system-ui"/>
              </a:rPr>
              <a:t> </a:t>
            </a:r>
            <a:r>
              <a:rPr lang="en-GB" sz="2000" dirty="0">
                <a:solidFill>
                  <a:srgbClr val="000000"/>
                </a:solidFill>
                <a:latin typeface="system-ui"/>
              </a:rPr>
              <a:t>arose from his sleep, and </a:t>
            </a:r>
            <a:r>
              <a:rPr lang="en-GB" sz="2000" b="1" dirty="0">
                <a:solidFill>
                  <a:srgbClr val="000000"/>
                </a:solidFill>
                <a:latin typeface="system-ui"/>
              </a:rPr>
              <a:t>did as the angel of the Lord commanded him</a:t>
            </a:r>
            <a:r>
              <a:rPr lang="en-GB" sz="2000" dirty="0">
                <a:solidFill>
                  <a:srgbClr val="000000"/>
                </a:solidFill>
                <a:latin typeface="system-ui"/>
              </a:rPr>
              <a:t>, and took his wife to himself; </a:t>
            </a:r>
            <a:r>
              <a:rPr lang="en-GB" sz="2000" dirty="0" smtClean="0">
                <a:solidFill>
                  <a:srgbClr val="000000"/>
                </a:solidFill>
                <a:latin typeface="system-ui"/>
              </a:rPr>
              <a:t>and </a:t>
            </a:r>
            <a:r>
              <a:rPr lang="en-GB" sz="2000" dirty="0">
                <a:solidFill>
                  <a:srgbClr val="000000"/>
                </a:solidFill>
                <a:latin typeface="system-ui"/>
              </a:rPr>
              <a:t>didn’t know her sexually until she had given birth to her firstborn son. </a:t>
            </a:r>
            <a:r>
              <a:rPr lang="en-GB" sz="2000" b="1" dirty="0">
                <a:solidFill>
                  <a:srgbClr val="000000"/>
                </a:solidFill>
                <a:latin typeface="system-ui"/>
              </a:rPr>
              <a:t>He named him </a:t>
            </a:r>
            <a:r>
              <a:rPr lang="en-GB" sz="2000" b="1" dirty="0" smtClean="0">
                <a:solidFill>
                  <a:srgbClr val="000000"/>
                </a:solidFill>
                <a:latin typeface="system-ui"/>
              </a:rPr>
              <a:t>Jesus [</a:t>
            </a:r>
            <a:r>
              <a:rPr lang="en-GB" sz="2000" b="1" dirty="0" err="1" smtClean="0">
                <a:solidFill>
                  <a:srgbClr val="000000"/>
                </a:solidFill>
                <a:latin typeface="system-ui"/>
              </a:rPr>
              <a:t>Yeshua</a:t>
            </a:r>
            <a:r>
              <a:rPr lang="en-GB" sz="2000" b="1" dirty="0" smtClean="0">
                <a:solidFill>
                  <a:srgbClr val="000000"/>
                </a:solidFill>
                <a:latin typeface="system-ui"/>
              </a:rPr>
              <a:t>]</a:t>
            </a:r>
            <a:r>
              <a:rPr lang="en-GB" sz="2000" dirty="0" smtClean="0">
                <a:solidFill>
                  <a:srgbClr val="000000"/>
                </a:solidFill>
                <a:latin typeface="system-ui"/>
              </a:rPr>
              <a:t>. </a:t>
            </a:r>
            <a:r>
              <a:rPr lang="en-GB" sz="2000" dirty="0" smtClean="0">
                <a:solidFill>
                  <a:srgbClr val="000000"/>
                </a:solidFill>
                <a:latin typeface="system-ui"/>
              </a:rPr>
              <a:t>Matt. 1:18-25</a:t>
            </a:r>
            <a:endParaRPr lang="en-GB" sz="2000" b="0" i="0" dirty="0">
              <a:solidFill>
                <a:srgbClr val="000000"/>
              </a:solidFill>
              <a:effectLst/>
              <a:latin typeface="system-ui"/>
            </a:endParaRPr>
          </a:p>
        </p:txBody>
      </p:sp>
      <p:sp>
        <p:nvSpPr>
          <p:cNvPr id="3" name="Rectangle 2"/>
          <p:cNvSpPr/>
          <p:nvPr/>
        </p:nvSpPr>
        <p:spPr>
          <a:xfrm>
            <a:off x="1128297" y="204571"/>
            <a:ext cx="6458819" cy="523220"/>
          </a:xfrm>
          <a:prstGeom prst="rect">
            <a:avLst/>
          </a:prstGeom>
        </p:spPr>
        <p:txBody>
          <a:bodyPr wrap="none">
            <a:spAutoFit/>
          </a:bodyPr>
          <a:lstStyle/>
          <a:p>
            <a:r>
              <a:rPr lang="en-GB" sz="2800" b="1" dirty="0" smtClean="0">
                <a:solidFill>
                  <a:srgbClr val="000000"/>
                </a:solidFill>
                <a:latin typeface="system-ui"/>
              </a:rPr>
              <a:t>The Mystery and Mission of Messiah</a:t>
            </a:r>
            <a:endParaRPr lang="en-GB" sz="2800" dirty="0"/>
          </a:p>
        </p:txBody>
      </p:sp>
    </p:spTree>
    <p:extLst>
      <p:ext uri="{BB962C8B-B14F-4D97-AF65-F5344CB8AC3E}">
        <p14:creationId xmlns:p14="http://schemas.microsoft.com/office/powerpoint/2010/main" val="2631638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8404" y="215838"/>
            <a:ext cx="8093242" cy="523220"/>
          </a:xfrm>
          <a:prstGeom prst="rect">
            <a:avLst/>
          </a:prstGeom>
        </p:spPr>
        <p:txBody>
          <a:bodyPr wrap="square">
            <a:spAutoFit/>
          </a:bodyPr>
          <a:lstStyle/>
          <a:p>
            <a:r>
              <a:rPr lang="en-GB" sz="2800" b="1" dirty="0">
                <a:solidFill>
                  <a:prstClr val="black"/>
                </a:solidFill>
                <a:latin typeface="system-ui"/>
              </a:rPr>
              <a:t>Ambiguity </a:t>
            </a:r>
            <a:r>
              <a:rPr lang="en-GB" sz="2800" b="1" dirty="0" smtClean="0">
                <a:solidFill>
                  <a:prstClr val="black"/>
                </a:solidFill>
                <a:latin typeface="system-ui"/>
              </a:rPr>
              <a:t>and Double Fulfilment</a:t>
            </a:r>
            <a:endParaRPr lang="en-GB" sz="2800" dirty="0"/>
          </a:p>
        </p:txBody>
      </p:sp>
      <p:sp>
        <p:nvSpPr>
          <p:cNvPr id="4" name="Rectangle 3"/>
          <p:cNvSpPr/>
          <p:nvPr/>
        </p:nvSpPr>
        <p:spPr>
          <a:xfrm>
            <a:off x="539361" y="4447362"/>
            <a:ext cx="7552132" cy="1754326"/>
          </a:xfrm>
          <a:prstGeom prst="rect">
            <a:avLst/>
          </a:prstGeom>
        </p:spPr>
        <p:txBody>
          <a:bodyPr wrap="none">
            <a:spAutoFit/>
          </a:bodyPr>
          <a:lstStyle/>
          <a:p>
            <a:pPr marL="285750" indent="-285750">
              <a:buFont typeface="Arial" panose="020B0604020202020204" pitchFamily="34" charset="0"/>
              <a:buChar char="•"/>
            </a:pPr>
            <a:r>
              <a:rPr lang="en-GB" dirty="0" err="1">
                <a:solidFill>
                  <a:prstClr val="black"/>
                </a:solidFill>
                <a:latin typeface="system-ui"/>
              </a:rPr>
              <a:t>na’ara</a:t>
            </a:r>
            <a:r>
              <a:rPr lang="en-GB" dirty="0">
                <a:solidFill>
                  <a:prstClr val="black"/>
                </a:solidFill>
                <a:latin typeface="system-ui"/>
              </a:rPr>
              <a:t> - A young woman, a damsel</a:t>
            </a:r>
          </a:p>
          <a:p>
            <a:endParaRPr lang="en-GB" b="1" i="1" dirty="0" smtClean="0">
              <a:solidFill>
                <a:prstClr val="black"/>
              </a:solidFill>
              <a:latin typeface="system-ui"/>
            </a:endParaRPr>
          </a:p>
          <a:p>
            <a:pPr marL="285750" indent="-285750">
              <a:buFont typeface="Arial" panose="020B0604020202020204" pitchFamily="34" charset="0"/>
              <a:buChar char="•"/>
            </a:pPr>
            <a:r>
              <a:rPr lang="en-GB" dirty="0" err="1" smtClean="0">
                <a:solidFill>
                  <a:prstClr val="black"/>
                </a:solidFill>
                <a:latin typeface="system-ui"/>
              </a:rPr>
              <a:t>betula</a:t>
            </a:r>
            <a:r>
              <a:rPr lang="en-GB" dirty="0" smtClean="0">
                <a:solidFill>
                  <a:prstClr val="black"/>
                </a:solidFill>
                <a:latin typeface="system-ui"/>
              </a:rPr>
              <a:t> – A virgin</a:t>
            </a:r>
          </a:p>
          <a:p>
            <a:pPr marL="285750" indent="-285750">
              <a:buFont typeface="Arial" panose="020B0604020202020204" pitchFamily="34" charset="0"/>
              <a:buChar char="•"/>
            </a:pPr>
            <a:endParaRPr lang="en-GB" b="1" i="1" dirty="0">
              <a:solidFill>
                <a:prstClr val="black"/>
              </a:solidFill>
              <a:latin typeface="system-ui"/>
            </a:endParaRPr>
          </a:p>
          <a:p>
            <a:pPr marL="285750" indent="-285750">
              <a:buFont typeface="Arial" panose="020B0604020202020204" pitchFamily="34" charset="0"/>
              <a:buChar char="•"/>
            </a:pPr>
            <a:r>
              <a:rPr lang="en-GB" b="1" i="1" dirty="0" smtClean="0">
                <a:solidFill>
                  <a:prstClr val="black"/>
                </a:solidFill>
                <a:latin typeface="system-ui"/>
              </a:rPr>
              <a:t>alma</a:t>
            </a:r>
            <a:r>
              <a:rPr lang="en-GB" b="1" dirty="0" smtClean="0">
                <a:solidFill>
                  <a:prstClr val="black"/>
                </a:solidFill>
                <a:latin typeface="system-ui"/>
              </a:rPr>
              <a:t> </a:t>
            </a:r>
            <a:r>
              <a:rPr lang="en-GB" b="1" dirty="0">
                <a:solidFill>
                  <a:prstClr val="black"/>
                </a:solidFill>
                <a:latin typeface="system-ui"/>
              </a:rPr>
              <a:t>– </a:t>
            </a:r>
            <a:r>
              <a:rPr lang="en-GB" dirty="0">
                <a:solidFill>
                  <a:prstClr val="black"/>
                </a:solidFill>
                <a:latin typeface="system-ui"/>
              </a:rPr>
              <a:t>A young woman of marriageable age, presumed to be a virgin</a:t>
            </a:r>
          </a:p>
          <a:p>
            <a:pPr marL="285750" indent="-285750">
              <a:buFont typeface="Arial" panose="020B0604020202020204" pitchFamily="34" charset="0"/>
              <a:buChar char="•"/>
            </a:pPr>
            <a:endParaRPr lang="en-GB" dirty="0"/>
          </a:p>
        </p:txBody>
      </p:sp>
      <p:sp>
        <p:nvSpPr>
          <p:cNvPr id="5" name="TextBox 4"/>
          <p:cNvSpPr txBox="1"/>
          <p:nvPr/>
        </p:nvSpPr>
        <p:spPr>
          <a:xfrm>
            <a:off x="966925" y="6246756"/>
            <a:ext cx="6405921" cy="400110"/>
          </a:xfrm>
          <a:prstGeom prst="rect">
            <a:avLst/>
          </a:prstGeom>
          <a:noFill/>
        </p:spPr>
        <p:txBody>
          <a:bodyPr wrap="none" rtlCol="0">
            <a:spAutoFit/>
          </a:bodyPr>
          <a:lstStyle/>
          <a:p>
            <a:r>
              <a:rPr lang="en-GB" sz="2000" dirty="0" smtClean="0">
                <a:latin typeface="system-ui"/>
              </a:rPr>
              <a:t>All three words were used of Rebecca. Gen. 24: 16, 43</a:t>
            </a:r>
            <a:endParaRPr lang="en-GB" sz="2000" dirty="0">
              <a:latin typeface="system-ui"/>
            </a:endParaRPr>
          </a:p>
        </p:txBody>
      </p:sp>
      <p:sp>
        <p:nvSpPr>
          <p:cNvPr id="6" name="Rectangle 5"/>
          <p:cNvSpPr/>
          <p:nvPr/>
        </p:nvSpPr>
        <p:spPr>
          <a:xfrm>
            <a:off x="242799" y="924419"/>
            <a:ext cx="8422105" cy="3477875"/>
          </a:xfrm>
          <a:prstGeom prst="rect">
            <a:avLst/>
          </a:prstGeom>
        </p:spPr>
        <p:txBody>
          <a:bodyPr wrap="square">
            <a:spAutoFit/>
          </a:bodyPr>
          <a:lstStyle/>
          <a:p>
            <a:r>
              <a:rPr lang="en-GB" sz="2000" dirty="0">
                <a:solidFill>
                  <a:srgbClr val="000000"/>
                </a:solidFill>
                <a:latin typeface="system-ui"/>
              </a:rPr>
              <a:t>Therefore the Lord himself will give you a sign. Behold, the </a:t>
            </a:r>
            <a:r>
              <a:rPr lang="en-GB" sz="2000" b="1" dirty="0">
                <a:solidFill>
                  <a:srgbClr val="000000"/>
                </a:solidFill>
                <a:latin typeface="system-ui"/>
              </a:rPr>
              <a:t>virgin </a:t>
            </a:r>
            <a:r>
              <a:rPr lang="en-GB" sz="2000" b="1" dirty="0" smtClean="0">
                <a:solidFill>
                  <a:srgbClr val="000000"/>
                </a:solidFill>
                <a:latin typeface="system-ui"/>
              </a:rPr>
              <a:t>[alma] will </a:t>
            </a:r>
            <a:r>
              <a:rPr lang="en-GB" sz="2000" b="1" dirty="0">
                <a:solidFill>
                  <a:srgbClr val="000000"/>
                </a:solidFill>
                <a:latin typeface="system-ui"/>
              </a:rPr>
              <a:t>conceive</a:t>
            </a:r>
            <a:r>
              <a:rPr lang="en-GB" sz="2000" dirty="0">
                <a:solidFill>
                  <a:srgbClr val="000000"/>
                </a:solidFill>
                <a:latin typeface="system-ui"/>
              </a:rPr>
              <a:t>, and bear a son, and shall call his name </a:t>
            </a:r>
            <a:r>
              <a:rPr lang="en-GB" sz="2000" b="1" dirty="0">
                <a:solidFill>
                  <a:srgbClr val="000000"/>
                </a:solidFill>
                <a:latin typeface="system-ui"/>
              </a:rPr>
              <a:t>Immanuel</a:t>
            </a:r>
            <a:r>
              <a:rPr lang="en-GB" sz="2000" dirty="0" smtClean="0">
                <a:solidFill>
                  <a:srgbClr val="000000"/>
                </a:solidFill>
                <a:latin typeface="system-ui"/>
              </a:rPr>
              <a:t>.</a:t>
            </a:r>
            <a:r>
              <a:rPr lang="en-GB" sz="2000" baseline="30000" dirty="0" smtClean="0">
                <a:solidFill>
                  <a:srgbClr val="000000"/>
                </a:solidFill>
                <a:latin typeface="system-ui"/>
              </a:rPr>
              <a:t> </a:t>
            </a:r>
            <a:r>
              <a:rPr lang="en-GB" sz="2000" dirty="0">
                <a:solidFill>
                  <a:srgbClr val="000000"/>
                </a:solidFill>
                <a:latin typeface="system-ui"/>
              </a:rPr>
              <a:t>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shall eat butter and honey when he knows to refuse the evil and choose the good. </a:t>
            </a:r>
            <a:r>
              <a:rPr lang="en-GB" sz="2000" dirty="0" smtClean="0">
                <a:solidFill>
                  <a:srgbClr val="000000"/>
                </a:solidFill>
                <a:latin typeface="system-ui"/>
              </a:rPr>
              <a:t>For </a:t>
            </a:r>
            <a:r>
              <a:rPr lang="en-GB" sz="2000" b="1" dirty="0">
                <a:solidFill>
                  <a:srgbClr val="000000"/>
                </a:solidFill>
                <a:latin typeface="system-ui"/>
              </a:rPr>
              <a:t>before the child knows to refuse the evil and choose the good</a:t>
            </a:r>
            <a:r>
              <a:rPr lang="en-GB" sz="2000" dirty="0">
                <a:solidFill>
                  <a:srgbClr val="000000"/>
                </a:solidFill>
                <a:latin typeface="system-ui"/>
              </a:rPr>
              <a:t>, the land whose two kings you abhor shall be forsaken. </a:t>
            </a:r>
            <a:r>
              <a:rPr lang="en-GB" sz="2000" dirty="0" smtClean="0">
                <a:solidFill>
                  <a:srgbClr val="000000"/>
                </a:solidFill>
                <a:latin typeface="system-ui"/>
              </a:rPr>
              <a:t>Yahweh </a:t>
            </a:r>
            <a:r>
              <a:rPr lang="en-GB" sz="2000" dirty="0">
                <a:solidFill>
                  <a:srgbClr val="000000"/>
                </a:solidFill>
                <a:latin typeface="system-ui"/>
              </a:rPr>
              <a:t>will bring on you, on your people, and on your father’s </a:t>
            </a:r>
            <a:r>
              <a:rPr lang="en-GB" sz="2000" dirty="0" smtClean="0">
                <a:solidFill>
                  <a:srgbClr val="000000"/>
                </a:solidFill>
                <a:latin typeface="system-ui"/>
              </a:rPr>
              <a:t>house … </a:t>
            </a:r>
            <a:r>
              <a:rPr lang="en-GB" sz="2000" b="1" dirty="0" smtClean="0">
                <a:latin typeface="system-ui"/>
              </a:rPr>
              <a:t>the </a:t>
            </a:r>
            <a:r>
              <a:rPr lang="en-GB" sz="2000" b="1" dirty="0">
                <a:latin typeface="system-ui"/>
              </a:rPr>
              <a:t>king of Assyria and all his </a:t>
            </a:r>
            <a:r>
              <a:rPr lang="en-GB" sz="2000" b="1" dirty="0" smtClean="0">
                <a:latin typeface="system-ui"/>
              </a:rPr>
              <a:t>glory </a:t>
            </a:r>
            <a:r>
              <a:rPr lang="en-GB" sz="2000" dirty="0" smtClean="0">
                <a:latin typeface="system-ui"/>
              </a:rPr>
              <a:t>… </a:t>
            </a:r>
            <a:r>
              <a:rPr lang="en-GB" sz="2000" b="1" dirty="0">
                <a:latin typeface="system-ui"/>
              </a:rPr>
              <a:t>will sweep onward into Judah</a:t>
            </a:r>
            <a:r>
              <a:rPr lang="en-GB" sz="2000" dirty="0">
                <a:latin typeface="system-ui"/>
              </a:rPr>
              <a:t>. It will overflow and pass through. It will reach even to the neck. </a:t>
            </a:r>
            <a:r>
              <a:rPr lang="en-GB" sz="2000" b="1" dirty="0">
                <a:latin typeface="system-ui"/>
              </a:rPr>
              <a:t>The stretching out of its wings will fill the width of your land, </a:t>
            </a:r>
            <a:r>
              <a:rPr lang="en-GB" sz="2000" b="1" dirty="0" smtClean="0">
                <a:latin typeface="system-ui"/>
              </a:rPr>
              <a:t>Immanuel</a:t>
            </a:r>
            <a:r>
              <a:rPr lang="en-GB" sz="2000" dirty="0">
                <a:latin typeface="system-ui"/>
              </a:rPr>
              <a:t> </a:t>
            </a:r>
            <a:r>
              <a:rPr lang="en-GB" sz="2000" dirty="0" smtClean="0">
                <a:solidFill>
                  <a:srgbClr val="000000"/>
                </a:solidFill>
                <a:latin typeface="system-ui"/>
              </a:rPr>
              <a:t>Isaiah 7: 14-17; 8: 7-8</a:t>
            </a:r>
            <a:endParaRPr lang="en-GB" sz="2000" dirty="0"/>
          </a:p>
        </p:txBody>
      </p:sp>
    </p:spTree>
    <p:extLst>
      <p:ext uri="{BB962C8B-B14F-4D97-AF65-F5344CB8AC3E}">
        <p14:creationId xmlns:p14="http://schemas.microsoft.com/office/powerpoint/2010/main" val="157353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9072" y="1478338"/>
            <a:ext cx="6096000" cy="1323439"/>
          </a:xfrm>
          <a:prstGeom prst="rect">
            <a:avLst/>
          </a:prstGeom>
        </p:spPr>
        <p:txBody>
          <a:bodyPr>
            <a:spAutoFit/>
          </a:bodyPr>
          <a:lstStyle/>
          <a:p>
            <a:r>
              <a:rPr lang="en-GB" sz="2000" dirty="0">
                <a:latin typeface="system-ui"/>
              </a:rPr>
              <a:t>I will put hostility between you and </a:t>
            </a:r>
            <a:r>
              <a:rPr lang="en-GB" sz="2000" b="1" dirty="0">
                <a:latin typeface="system-ui"/>
              </a:rPr>
              <a:t>the woman</a:t>
            </a:r>
            <a:r>
              <a:rPr lang="en-GB" sz="2000" dirty="0">
                <a:latin typeface="system-ui"/>
              </a:rPr>
              <a:t>,</a:t>
            </a:r>
            <a:br>
              <a:rPr lang="en-GB" sz="2000" dirty="0">
                <a:latin typeface="system-ui"/>
              </a:rPr>
            </a:br>
            <a:r>
              <a:rPr lang="en-GB" sz="2000" dirty="0">
                <a:latin typeface="system-ui"/>
              </a:rPr>
              <a:t>    and between your offspring and her offspring.</a:t>
            </a:r>
            <a:br>
              <a:rPr lang="en-GB" sz="2000" dirty="0">
                <a:latin typeface="system-ui"/>
              </a:rPr>
            </a:br>
            <a:r>
              <a:rPr lang="en-GB" sz="2000" dirty="0">
                <a:latin typeface="system-ui"/>
              </a:rPr>
              <a:t>He will bruise your head,</a:t>
            </a:r>
            <a:br>
              <a:rPr lang="en-GB" sz="2000" dirty="0">
                <a:latin typeface="system-ui"/>
              </a:rPr>
            </a:br>
            <a:r>
              <a:rPr lang="en-GB" sz="2000" dirty="0">
                <a:latin typeface="system-ui"/>
              </a:rPr>
              <a:t>    and you will bruise his heel.” </a:t>
            </a:r>
            <a:r>
              <a:rPr lang="en-GB" sz="2000" dirty="0" smtClean="0">
                <a:solidFill>
                  <a:srgbClr val="000000"/>
                </a:solidFill>
                <a:latin typeface="system-ui"/>
              </a:rPr>
              <a:t>Gen. 3:15</a:t>
            </a:r>
            <a:endParaRPr lang="en-GB" sz="2000" dirty="0">
              <a:latin typeface="system-ui"/>
            </a:endParaRPr>
          </a:p>
        </p:txBody>
      </p:sp>
      <p:sp>
        <p:nvSpPr>
          <p:cNvPr id="4" name="Rectangle 3"/>
          <p:cNvSpPr/>
          <p:nvPr/>
        </p:nvSpPr>
        <p:spPr>
          <a:xfrm>
            <a:off x="409072" y="4313565"/>
            <a:ext cx="7218949" cy="1323439"/>
          </a:xfrm>
          <a:prstGeom prst="rect">
            <a:avLst/>
          </a:prstGeom>
        </p:spPr>
        <p:txBody>
          <a:bodyPr wrap="square">
            <a:spAutoFit/>
          </a:bodyPr>
          <a:lstStyle/>
          <a:p>
            <a:r>
              <a:rPr lang="en-GB" sz="2000" dirty="0">
                <a:latin typeface="system-ui"/>
              </a:rPr>
              <a:t>Now in the sixth month, the angel Gabriel was sent from God to a city of Galilee named Nazareth, </a:t>
            </a:r>
            <a:r>
              <a:rPr lang="en-GB" sz="2000" dirty="0" smtClean="0">
                <a:latin typeface="system-ui"/>
              </a:rPr>
              <a:t>to </a:t>
            </a:r>
            <a:r>
              <a:rPr lang="en-GB" sz="2000" b="1" dirty="0">
                <a:latin typeface="system-ui"/>
              </a:rPr>
              <a:t>a virgin </a:t>
            </a:r>
            <a:r>
              <a:rPr lang="en-GB" sz="2000" dirty="0">
                <a:latin typeface="system-ui"/>
              </a:rPr>
              <a:t>pledged to be married to a man whose name was Joseph, of David’s house. </a:t>
            </a:r>
            <a:r>
              <a:rPr lang="en-GB" sz="2000" b="1" dirty="0">
                <a:latin typeface="system-ui"/>
              </a:rPr>
              <a:t>The virgin’s name was </a:t>
            </a:r>
            <a:r>
              <a:rPr lang="en-GB" sz="2000" dirty="0" smtClean="0">
                <a:latin typeface="system-ui"/>
              </a:rPr>
              <a:t>Mary [</a:t>
            </a:r>
            <a:r>
              <a:rPr lang="en-GB" sz="2000" b="1" dirty="0" smtClean="0">
                <a:latin typeface="system-ui"/>
              </a:rPr>
              <a:t>Miriam</a:t>
            </a:r>
            <a:r>
              <a:rPr lang="en-GB" sz="2000" dirty="0" smtClean="0">
                <a:latin typeface="system-ui"/>
              </a:rPr>
              <a:t>].</a:t>
            </a:r>
            <a:r>
              <a:rPr lang="en-GB" sz="2000" dirty="0">
                <a:latin typeface="system-ui"/>
              </a:rPr>
              <a:t>  </a:t>
            </a:r>
            <a:r>
              <a:rPr lang="en-GB" sz="2000" dirty="0" smtClean="0">
                <a:solidFill>
                  <a:srgbClr val="000000"/>
                </a:solidFill>
                <a:latin typeface="system-ui"/>
              </a:rPr>
              <a:t>Luke 1:26-27</a:t>
            </a:r>
            <a:endParaRPr lang="en-GB" sz="2000" dirty="0">
              <a:latin typeface="system-ui"/>
            </a:endParaRPr>
          </a:p>
        </p:txBody>
      </p:sp>
      <p:sp>
        <p:nvSpPr>
          <p:cNvPr id="6" name="Rectangle 5"/>
          <p:cNvSpPr/>
          <p:nvPr/>
        </p:nvSpPr>
        <p:spPr>
          <a:xfrm>
            <a:off x="409072" y="3169559"/>
            <a:ext cx="6096000" cy="707886"/>
          </a:xfrm>
          <a:prstGeom prst="rect">
            <a:avLst/>
          </a:prstGeom>
        </p:spPr>
        <p:txBody>
          <a:bodyPr>
            <a:spAutoFit/>
          </a:bodyPr>
          <a:lstStyle/>
          <a:p>
            <a:r>
              <a:rPr lang="en-GB" sz="2000" dirty="0">
                <a:solidFill>
                  <a:srgbClr val="000000"/>
                </a:solidFill>
                <a:latin typeface="system-ui"/>
              </a:rPr>
              <a:t>Behold, </a:t>
            </a:r>
            <a:r>
              <a:rPr lang="en-GB" sz="2000" b="1" dirty="0">
                <a:solidFill>
                  <a:srgbClr val="000000"/>
                </a:solidFill>
                <a:latin typeface="system-ui"/>
              </a:rPr>
              <a:t>the virgin </a:t>
            </a:r>
            <a:r>
              <a:rPr lang="en-GB" sz="2000" dirty="0">
                <a:solidFill>
                  <a:srgbClr val="000000"/>
                </a:solidFill>
                <a:latin typeface="system-ui"/>
              </a:rPr>
              <a:t>[alma] will conceive, and bear a son, and shall call his name Immanuel.</a:t>
            </a:r>
            <a:endParaRPr lang="en-GB" dirty="0"/>
          </a:p>
        </p:txBody>
      </p:sp>
      <p:sp>
        <p:nvSpPr>
          <p:cNvPr id="7" name="TextBox 6"/>
          <p:cNvSpPr txBox="1"/>
          <p:nvPr/>
        </p:nvSpPr>
        <p:spPr>
          <a:xfrm>
            <a:off x="409072" y="518998"/>
            <a:ext cx="5859296" cy="523220"/>
          </a:xfrm>
          <a:prstGeom prst="rect">
            <a:avLst/>
          </a:prstGeom>
          <a:noFill/>
        </p:spPr>
        <p:txBody>
          <a:bodyPr wrap="none" rtlCol="0">
            <a:spAutoFit/>
          </a:bodyPr>
          <a:lstStyle/>
          <a:p>
            <a:r>
              <a:rPr lang="en-GB" sz="2800" b="1" dirty="0" smtClean="0">
                <a:latin typeface="system-ui"/>
              </a:rPr>
              <a:t>The promise had a specific focus</a:t>
            </a:r>
            <a:endParaRPr lang="en-GB" sz="2800" b="1" dirty="0">
              <a:latin typeface="system-ui"/>
            </a:endParaRPr>
          </a:p>
        </p:txBody>
      </p:sp>
    </p:spTree>
    <p:extLst>
      <p:ext uri="{BB962C8B-B14F-4D97-AF65-F5344CB8AC3E}">
        <p14:creationId xmlns:p14="http://schemas.microsoft.com/office/powerpoint/2010/main" val="71855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140" y="2340741"/>
            <a:ext cx="7724124" cy="3170099"/>
          </a:xfrm>
          <a:prstGeom prst="rect">
            <a:avLst/>
          </a:prstGeom>
        </p:spPr>
        <p:txBody>
          <a:bodyPr wrap="square">
            <a:spAutoFit/>
          </a:bodyPr>
          <a:lstStyle/>
          <a:p>
            <a:r>
              <a:rPr lang="en-GB" sz="2000" dirty="0">
                <a:solidFill>
                  <a:srgbClr val="000000"/>
                </a:solidFill>
                <a:latin typeface="system-ui"/>
              </a:rPr>
              <a:t>Therefore </a:t>
            </a:r>
            <a:r>
              <a:rPr lang="en-GB" sz="2000" b="1" dirty="0">
                <a:solidFill>
                  <a:srgbClr val="000000"/>
                </a:solidFill>
                <a:latin typeface="system-ui"/>
              </a:rPr>
              <a:t>when </a:t>
            </a:r>
            <a:r>
              <a:rPr lang="en-GB" sz="2000" dirty="0">
                <a:solidFill>
                  <a:srgbClr val="000000"/>
                </a:solidFill>
                <a:latin typeface="system-ui"/>
              </a:rPr>
              <a:t>he [</a:t>
            </a:r>
            <a:r>
              <a:rPr lang="en-GB" sz="2000" b="1" dirty="0">
                <a:solidFill>
                  <a:srgbClr val="000000"/>
                </a:solidFill>
                <a:latin typeface="system-ui"/>
              </a:rPr>
              <a:t>Messiah</a:t>
            </a:r>
            <a:r>
              <a:rPr lang="en-GB" sz="2000" dirty="0">
                <a:solidFill>
                  <a:srgbClr val="000000"/>
                </a:solidFill>
                <a:latin typeface="system-ui"/>
              </a:rPr>
              <a:t>] </a:t>
            </a:r>
            <a:r>
              <a:rPr lang="en-GB" sz="2000" b="1" dirty="0" smtClean="0">
                <a:solidFill>
                  <a:srgbClr val="000000"/>
                </a:solidFill>
                <a:latin typeface="system-ui"/>
              </a:rPr>
              <a:t>comes </a:t>
            </a:r>
            <a:r>
              <a:rPr lang="en-GB" sz="2000" b="1" dirty="0">
                <a:solidFill>
                  <a:srgbClr val="000000"/>
                </a:solidFill>
                <a:latin typeface="system-ui"/>
              </a:rPr>
              <a:t>into the world</a:t>
            </a:r>
            <a:r>
              <a:rPr lang="en-GB" sz="2000" dirty="0">
                <a:solidFill>
                  <a:srgbClr val="000000"/>
                </a:solidFill>
                <a:latin typeface="system-ui"/>
              </a:rPr>
              <a:t>, </a:t>
            </a:r>
            <a:r>
              <a:rPr lang="en-GB" sz="2000" dirty="0" smtClean="0">
                <a:solidFill>
                  <a:srgbClr val="000000"/>
                </a:solidFill>
                <a:latin typeface="system-ui"/>
              </a:rPr>
              <a:t>he says</a:t>
            </a:r>
            <a:r>
              <a:rPr lang="en-GB" sz="2000" dirty="0">
                <a:solidFill>
                  <a:srgbClr val="000000"/>
                </a:solidFill>
                <a:latin typeface="system-ui"/>
              </a:rPr>
              <a:t>,</a:t>
            </a:r>
          </a:p>
          <a:p>
            <a:r>
              <a:rPr lang="en-GB" sz="2000" dirty="0">
                <a:solidFill>
                  <a:srgbClr val="000000"/>
                </a:solidFill>
                <a:latin typeface="system-ui"/>
              </a:rPr>
              <a:t>“You didn’t desire sacrifice and offering,</a:t>
            </a:r>
            <a:br>
              <a:rPr lang="en-GB" sz="2000" dirty="0">
                <a:solidFill>
                  <a:srgbClr val="000000"/>
                </a:solidFill>
                <a:latin typeface="system-ui"/>
              </a:rPr>
            </a:br>
            <a:r>
              <a:rPr lang="en-GB" sz="2000" dirty="0">
                <a:solidFill>
                  <a:srgbClr val="000000"/>
                </a:solidFill>
                <a:latin typeface="system-ui"/>
              </a:rPr>
              <a:t>but </a:t>
            </a:r>
            <a:r>
              <a:rPr lang="en-GB" sz="2000" b="1" dirty="0">
                <a:solidFill>
                  <a:srgbClr val="000000"/>
                </a:solidFill>
                <a:latin typeface="system-ui"/>
              </a:rPr>
              <a:t>you prepared a body for me</a:t>
            </a:r>
            <a:r>
              <a:rPr lang="en-GB" sz="2000" dirty="0">
                <a:solidFill>
                  <a:srgbClr val="000000"/>
                </a:solidFill>
                <a:latin typeface="system-ui"/>
              </a:rPr>
              <a:t>.</a:t>
            </a:r>
            <a:br>
              <a:rPr lang="en-GB" sz="2000" dirty="0">
                <a:solidFill>
                  <a:srgbClr val="000000"/>
                </a:solidFill>
                <a:latin typeface="system-ui"/>
              </a:rPr>
            </a:br>
            <a:endParaRPr lang="en-GB" sz="2000" dirty="0" smtClean="0">
              <a:solidFill>
                <a:srgbClr val="000000"/>
              </a:solidFill>
              <a:latin typeface="system-ui"/>
            </a:endParaRPr>
          </a:p>
          <a:p>
            <a:r>
              <a:rPr lang="en-GB" sz="2000" dirty="0" smtClean="0">
                <a:solidFill>
                  <a:srgbClr val="000000"/>
                </a:solidFill>
                <a:latin typeface="system-ui"/>
              </a:rPr>
              <a:t>You </a:t>
            </a:r>
            <a:r>
              <a:rPr lang="en-GB" sz="2000" dirty="0">
                <a:solidFill>
                  <a:srgbClr val="000000"/>
                </a:solidFill>
                <a:latin typeface="system-ui"/>
              </a:rPr>
              <a:t>had no pleasure in whole burnt offerings and sacrifices for sin.</a:t>
            </a:r>
            <a:br>
              <a:rPr lang="en-GB" sz="2000" dirty="0">
                <a:solidFill>
                  <a:srgbClr val="000000"/>
                </a:solidFill>
                <a:latin typeface="system-ui"/>
              </a:rPr>
            </a:br>
            <a:r>
              <a:rPr lang="en-GB" sz="2000" dirty="0">
                <a:solidFill>
                  <a:srgbClr val="000000"/>
                </a:solidFill>
                <a:latin typeface="system-ui"/>
              </a:rPr>
              <a:t>Then I said, </a:t>
            </a:r>
            <a:r>
              <a:rPr lang="en-GB" sz="2000" b="1" dirty="0">
                <a:solidFill>
                  <a:srgbClr val="000000"/>
                </a:solidFill>
                <a:latin typeface="system-ui"/>
              </a:rPr>
              <a:t>‘Behold, I have come </a:t>
            </a:r>
            <a:r>
              <a:rPr lang="en-GB" sz="2000" dirty="0">
                <a:solidFill>
                  <a:srgbClr val="000000"/>
                </a:solidFill>
                <a:latin typeface="system-ui"/>
              </a:rPr>
              <a:t>(in the scroll of the book it is written of </a:t>
            </a:r>
            <a:r>
              <a:rPr lang="en-GB" sz="2000" dirty="0" smtClean="0">
                <a:solidFill>
                  <a:srgbClr val="000000"/>
                </a:solidFill>
                <a:latin typeface="system-ui"/>
              </a:rPr>
              <a:t>me)</a:t>
            </a:r>
            <a:r>
              <a:rPr lang="en-GB" sz="2000" dirty="0">
                <a:solidFill>
                  <a:srgbClr val="000000"/>
                </a:solidFill>
                <a:latin typeface="system-ui"/>
              </a:rPr>
              <a:t> </a:t>
            </a:r>
            <a:r>
              <a:rPr lang="en-GB" sz="2000" dirty="0" smtClean="0">
                <a:solidFill>
                  <a:srgbClr val="000000"/>
                </a:solidFill>
                <a:latin typeface="system-ui"/>
              </a:rPr>
              <a:t>t</a:t>
            </a:r>
            <a:r>
              <a:rPr lang="en-GB" sz="2000" b="1" dirty="0" smtClean="0">
                <a:solidFill>
                  <a:srgbClr val="000000"/>
                </a:solidFill>
                <a:latin typeface="system-ui"/>
              </a:rPr>
              <a:t>o </a:t>
            </a:r>
            <a:r>
              <a:rPr lang="en-GB" sz="2000" b="1" dirty="0">
                <a:solidFill>
                  <a:srgbClr val="000000"/>
                </a:solidFill>
                <a:latin typeface="system-ui"/>
              </a:rPr>
              <a:t>do your will, O God</a:t>
            </a:r>
            <a:r>
              <a:rPr lang="en-GB" sz="2000" dirty="0">
                <a:solidFill>
                  <a:srgbClr val="000000"/>
                </a:solidFill>
                <a:latin typeface="system-ui"/>
              </a:rPr>
              <a:t>.’” </a:t>
            </a:r>
            <a:r>
              <a:rPr lang="en-GB" sz="2000" dirty="0" smtClean="0">
                <a:solidFill>
                  <a:srgbClr val="000000"/>
                </a:solidFill>
                <a:latin typeface="system-ui"/>
              </a:rPr>
              <a:t>… </a:t>
            </a:r>
            <a:r>
              <a:rPr lang="en-GB" sz="2000" b="1" dirty="0" smtClean="0">
                <a:solidFill>
                  <a:srgbClr val="000000"/>
                </a:solidFill>
                <a:latin typeface="system-ui"/>
              </a:rPr>
              <a:t>by </a:t>
            </a:r>
            <a:r>
              <a:rPr lang="en-GB" sz="2000" b="1" dirty="0">
                <a:solidFill>
                  <a:srgbClr val="000000"/>
                </a:solidFill>
                <a:latin typeface="system-ui"/>
              </a:rPr>
              <a:t>which will we have been sanctified through the offering of the body of Jesus Christ once for </a:t>
            </a:r>
            <a:r>
              <a:rPr lang="en-GB" sz="2000" b="1" dirty="0" smtClean="0">
                <a:solidFill>
                  <a:srgbClr val="000000"/>
                </a:solidFill>
                <a:latin typeface="system-ui"/>
              </a:rPr>
              <a:t>all.</a:t>
            </a:r>
            <a:r>
              <a:rPr lang="en-GB" sz="2000" dirty="0" smtClean="0">
                <a:solidFill>
                  <a:srgbClr val="000000"/>
                </a:solidFill>
                <a:latin typeface="system-ui"/>
              </a:rPr>
              <a:t> </a:t>
            </a:r>
            <a:r>
              <a:rPr lang="en-GB" sz="2000" dirty="0">
                <a:latin typeface="system-ui"/>
              </a:rPr>
              <a:t>Psalm 40: 5-8; </a:t>
            </a:r>
            <a:r>
              <a:rPr lang="en-GB" sz="2000" dirty="0">
                <a:solidFill>
                  <a:srgbClr val="000000"/>
                </a:solidFill>
                <a:latin typeface="system-ui"/>
              </a:rPr>
              <a:t>Heb. </a:t>
            </a:r>
            <a:r>
              <a:rPr lang="en-GB" sz="2000" dirty="0" smtClean="0">
                <a:solidFill>
                  <a:srgbClr val="000000"/>
                </a:solidFill>
                <a:latin typeface="system-ui"/>
              </a:rPr>
              <a:t>10:5-10</a:t>
            </a:r>
            <a:endParaRPr lang="en-GB" sz="2000" dirty="0"/>
          </a:p>
          <a:p>
            <a:endParaRPr lang="en-GB" sz="2000" dirty="0">
              <a:latin typeface="system-ui"/>
            </a:endParaRPr>
          </a:p>
        </p:txBody>
      </p:sp>
      <p:sp>
        <p:nvSpPr>
          <p:cNvPr id="3" name="TextBox 2"/>
          <p:cNvSpPr txBox="1"/>
          <p:nvPr/>
        </p:nvSpPr>
        <p:spPr>
          <a:xfrm>
            <a:off x="930876" y="782595"/>
            <a:ext cx="6339621" cy="523220"/>
          </a:xfrm>
          <a:prstGeom prst="rect">
            <a:avLst/>
          </a:prstGeom>
          <a:noFill/>
        </p:spPr>
        <p:txBody>
          <a:bodyPr wrap="none" rtlCol="0">
            <a:spAutoFit/>
          </a:bodyPr>
          <a:lstStyle/>
          <a:p>
            <a:r>
              <a:rPr lang="en-GB" sz="2800" b="1" dirty="0" smtClean="0">
                <a:latin typeface="system-ui"/>
              </a:rPr>
              <a:t>Jesus’ pre-conception commitment</a:t>
            </a:r>
            <a:endParaRPr lang="en-GB" sz="2800" b="1" dirty="0">
              <a:latin typeface="system-ui"/>
            </a:endParaRPr>
          </a:p>
        </p:txBody>
      </p:sp>
      <p:sp>
        <p:nvSpPr>
          <p:cNvPr id="4" name="Rectangle 3"/>
          <p:cNvSpPr/>
          <p:nvPr/>
        </p:nvSpPr>
        <p:spPr>
          <a:xfrm>
            <a:off x="844984" y="4871991"/>
            <a:ext cx="6096000" cy="369332"/>
          </a:xfrm>
          <a:prstGeom prst="rect">
            <a:avLst/>
          </a:prstGeom>
        </p:spPr>
        <p:txBody>
          <a:bodyPr>
            <a:spAutoFit/>
          </a:bodyPr>
          <a:lstStyle/>
          <a:p>
            <a:r>
              <a:rPr lang="en-GB" dirty="0" smtClean="0">
                <a:solidFill>
                  <a:srgbClr val="000000"/>
                </a:solidFill>
                <a:latin typeface="system-ui"/>
              </a:rPr>
              <a:t>…</a:t>
            </a:r>
            <a:endParaRPr lang="en-GB" dirty="0"/>
          </a:p>
        </p:txBody>
      </p:sp>
    </p:spTree>
    <p:extLst>
      <p:ext uri="{BB962C8B-B14F-4D97-AF65-F5344CB8AC3E}">
        <p14:creationId xmlns:p14="http://schemas.microsoft.com/office/powerpoint/2010/main" val="2467005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533" y="942357"/>
            <a:ext cx="8887326" cy="5324535"/>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Now the time that </a:t>
            </a:r>
            <a:r>
              <a:rPr lang="en-GB" sz="2000" b="1" dirty="0">
                <a:solidFill>
                  <a:srgbClr val="000000"/>
                </a:solidFill>
                <a:latin typeface="system-ui"/>
              </a:rPr>
              <a:t>Elizabeth</a:t>
            </a:r>
            <a:r>
              <a:rPr lang="en-GB" sz="2000" dirty="0">
                <a:solidFill>
                  <a:srgbClr val="000000"/>
                </a:solidFill>
                <a:latin typeface="system-ui"/>
              </a:rPr>
              <a:t> should give birth was fulfilled, and she </a:t>
            </a:r>
            <a:r>
              <a:rPr lang="en-GB" sz="2000" b="1" dirty="0">
                <a:solidFill>
                  <a:srgbClr val="000000"/>
                </a:solidFill>
                <a:latin typeface="system-ui"/>
              </a:rPr>
              <a:t>gave birth to a son</a:t>
            </a:r>
            <a:r>
              <a:rPr lang="en-GB" sz="2000" dirty="0">
                <a:solidFill>
                  <a:srgbClr val="000000"/>
                </a:solidFill>
                <a:latin typeface="system-ui"/>
              </a:rPr>
              <a:t>. </a:t>
            </a:r>
            <a:r>
              <a:rPr lang="en-GB" sz="2000" dirty="0" smtClean="0">
                <a:solidFill>
                  <a:srgbClr val="000000"/>
                </a:solidFill>
                <a:latin typeface="system-ui"/>
              </a:rPr>
              <a:t>Her neighbours </a:t>
            </a:r>
            <a:r>
              <a:rPr lang="en-GB" sz="2000" dirty="0">
                <a:solidFill>
                  <a:srgbClr val="000000"/>
                </a:solidFill>
                <a:latin typeface="system-ui"/>
              </a:rPr>
              <a:t>and her relatives heard that the Lord had magnified his mercy toward her, and they rejoiced with her. </a:t>
            </a:r>
            <a:r>
              <a:rPr lang="en-GB" sz="2000" b="1" dirty="0" smtClean="0">
                <a:solidFill>
                  <a:srgbClr val="000000"/>
                </a:solidFill>
                <a:latin typeface="system-ui"/>
              </a:rPr>
              <a:t>On </a:t>
            </a:r>
            <a:r>
              <a:rPr lang="en-GB" sz="2000" b="1" dirty="0">
                <a:solidFill>
                  <a:srgbClr val="000000"/>
                </a:solidFill>
                <a:latin typeface="system-ui"/>
              </a:rPr>
              <a:t>the eighth day, they came to circumcise the child</a:t>
            </a:r>
            <a:r>
              <a:rPr lang="en-GB" sz="2000" dirty="0">
                <a:solidFill>
                  <a:srgbClr val="000000"/>
                </a:solidFill>
                <a:latin typeface="system-ui"/>
              </a:rPr>
              <a:t>; and they would have called him </a:t>
            </a:r>
            <a:r>
              <a:rPr lang="en-GB" sz="2000" b="1" dirty="0">
                <a:solidFill>
                  <a:srgbClr val="000000"/>
                </a:solidFill>
                <a:latin typeface="system-ui"/>
              </a:rPr>
              <a:t>Zacharias</a:t>
            </a:r>
            <a:r>
              <a:rPr lang="en-GB" sz="2000" dirty="0">
                <a:solidFill>
                  <a:srgbClr val="000000"/>
                </a:solidFill>
                <a:latin typeface="system-ui"/>
              </a:rPr>
              <a:t>, </a:t>
            </a:r>
            <a:r>
              <a:rPr lang="en-GB" sz="2000" b="1" dirty="0">
                <a:solidFill>
                  <a:srgbClr val="000000"/>
                </a:solidFill>
                <a:latin typeface="system-ui"/>
              </a:rPr>
              <a:t>after the name of his father</a:t>
            </a:r>
            <a:r>
              <a:rPr lang="en-GB" sz="2000" dirty="0">
                <a:solidFill>
                  <a:srgbClr val="000000"/>
                </a:solidFill>
                <a:latin typeface="system-ui"/>
              </a:rPr>
              <a:t>.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His </a:t>
            </a:r>
            <a:r>
              <a:rPr lang="en-GB" sz="2000" dirty="0">
                <a:solidFill>
                  <a:srgbClr val="000000"/>
                </a:solidFill>
                <a:latin typeface="system-ui"/>
              </a:rPr>
              <a:t>mother answered, “</a:t>
            </a:r>
            <a:r>
              <a:rPr lang="en-GB" sz="2000" b="1" dirty="0">
                <a:solidFill>
                  <a:srgbClr val="000000"/>
                </a:solidFill>
                <a:latin typeface="system-ui"/>
              </a:rPr>
              <a:t>Not so</a:t>
            </a:r>
            <a:r>
              <a:rPr lang="en-GB" sz="2000" dirty="0">
                <a:solidFill>
                  <a:srgbClr val="000000"/>
                </a:solidFill>
                <a:latin typeface="system-ui"/>
              </a:rPr>
              <a:t>; but he will be called </a:t>
            </a:r>
            <a:r>
              <a:rPr lang="en-GB" sz="2000" b="1" dirty="0" smtClean="0">
                <a:solidFill>
                  <a:srgbClr val="000000"/>
                </a:solidFill>
                <a:latin typeface="system-ui"/>
              </a:rPr>
              <a:t>John </a:t>
            </a:r>
            <a:r>
              <a:rPr lang="en-GB" sz="2000" b="1" dirty="0" smtClean="0">
                <a:solidFill>
                  <a:srgbClr val="000000"/>
                </a:solidFill>
                <a:latin typeface="system-ui"/>
              </a:rPr>
              <a:t>[</a:t>
            </a:r>
            <a:r>
              <a:rPr lang="en-GB" sz="2000" b="1" dirty="0" err="1" smtClean="0">
                <a:solidFill>
                  <a:srgbClr val="000000"/>
                </a:solidFill>
                <a:latin typeface="system-ui"/>
              </a:rPr>
              <a:t>Yohanan</a:t>
            </a:r>
            <a:r>
              <a:rPr lang="en-GB" sz="2000" b="1" dirty="0" smtClean="0">
                <a:solidFill>
                  <a:srgbClr val="000000"/>
                </a:solidFill>
                <a:latin typeface="system-ui"/>
              </a:rPr>
              <a:t> - the </a:t>
            </a:r>
            <a:r>
              <a:rPr lang="en-GB" sz="1600" b="1" dirty="0" smtClean="0">
                <a:solidFill>
                  <a:srgbClr val="000000"/>
                </a:solidFill>
                <a:latin typeface="system-ui"/>
              </a:rPr>
              <a:t>LORD </a:t>
            </a:r>
            <a:r>
              <a:rPr lang="en-GB" sz="2000" b="1" dirty="0" smtClean="0">
                <a:solidFill>
                  <a:srgbClr val="000000"/>
                </a:solidFill>
                <a:latin typeface="system-ui"/>
              </a:rPr>
              <a:t>is gracious]</a:t>
            </a:r>
            <a:r>
              <a:rPr lang="en-GB" sz="2000" dirty="0" smtClean="0">
                <a:solidFill>
                  <a:srgbClr val="000000"/>
                </a:solidFill>
                <a:latin typeface="system-ui"/>
              </a:rPr>
              <a:t>.”</a:t>
            </a:r>
            <a:endParaRPr lang="en-GB" sz="2000" dirty="0">
              <a:solidFill>
                <a:srgbClr val="000000"/>
              </a:solidFill>
              <a:latin typeface="system-ui"/>
            </a:endParaRPr>
          </a:p>
          <a:p>
            <a:r>
              <a:rPr lang="en-GB" sz="2000" dirty="0" smtClean="0">
                <a:solidFill>
                  <a:srgbClr val="000000"/>
                </a:solidFill>
                <a:latin typeface="system-ui"/>
              </a:rPr>
              <a:t>They </a:t>
            </a:r>
            <a:r>
              <a:rPr lang="en-GB" sz="2000" dirty="0">
                <a:solidFill>
                  <a:srgbClr val="000000"/>
                </a:solidFill>
                <a:latin typeface="system-ui"/>
              </a:rPr>
              <a:t>said to her, “There is no one among your relatives who is called by this name.” </a:t>
            </a:r>
            <a:r>
              <a:rPr lang="en-GB" sz="2000" dirty="0" smtClean="0">
                <a:solidFill>
                  <a:srgbClr val="000000"/>
                </a:solidFill>
                <a:latin typeface="system-ui"/>
              </a:rPr>
              <a:t>He [</a:t>
            </a:r>
            <a:r>
              <a:rPr lang="en-GB" sz="2000" b="1" dirty="0" smtClean="0">
                <a:solidFill>
                  <a:srgbClr val="000000"/>
                </a:solidFill>
                <a:latin typeface="system-ui"/>
              </a:rPr>
              <a:t>Zacharias] </a:t>
            </a:r>
            <a:r>
              <a:rPr lang="en-GB" sz="2000" dirty="0" smtClean="0">
                <a:solidFill>
                  <a:srgbClr val="000000"/>
                </a:solidFill>
                <a:latin typeface="system-ui"/>
              </a:rPr>
              <a:t>asked </a:t>
            </a:r>
            <a:r>
              <a:rPr lang="en-GB" sz="2000" dirty="0">
                <a:solidFill>
                  <a:srgbClr val="000000"/>
                </a:solidFill>
                <a:latin typeface="system-ui"/>
              </a:rPr>
              <a:t>for a writing tablet, and wrote, “</a:t>
            </a:r>
            <a:r>
              <a:rPr lang="en-GB" sz="2000" b="1" dirty="0">
                <a:solidFill>
                  <a:srgbClr val="000000"/>
                </a:solidFill>
                <a:latin typeface="system-ui"/>
              </a:rPr>
              <a:t>His name is </a:t>
            </a:r>
            <a:r>
              <a:rPr lang="en-GB" sz="2000" b="1" dirty="0" smtClean="0">
                <a:solidFill>
                  <a:srgbClr val="000000"/>
                </a:solidFill>
                <a:latin typeface="system-ui"/>
              </a:rPr>
              <a:t>John</a:t>
            </a:r>
            <a:r>
              <a:rPr lang="en-GB" sz="2000"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a:t>
            </a:r>
            <a:r>
              <a:rPr lang="en-GB" sz="2000" b="1" dirty="0" err="1" smtClean="0">
                <a:solidFill>
                  <a:srgbClr val="000000"/>
                </a:solidFill>
                <a:latin typeface="system-ui"/>
              </a:rPr>
              <a:t>Yohanan</a:t>
            </a:r>
            <a:r>
              <a:rPr lang="en-GB" sz="2000" b="1" dirty="0" smtClean="0">
                <a:solidFill>
                  <a:srgbClr val="000000"/>
                </a:solidFill>
                <a:latin typeface="system-ui"/>
              </a:rPr>
              <a:t>].</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They </a:t>
            </a:r>
            <a:r>
              <a:rPr lang="en-GB" sz="2000" dirty="0">
                <a:solidFill>
                  <a:srgbClr val="000000"/>
                </a:solidFill>
                <a:latin typeface="system-ui"/>
              </a:rPr>
              <a:t>all </a:t>
            </a:r>
            <a:r>
              <a:rPr lang="en-GB" sz="2000" dirty="0" smtClean="0">
                <a:solidFill>
                  <a:srgbClr val="000000"/>
                </a:solidFill>
                <a:latin typeface="system-ui"/>
              </a:rPr>
              <a:t>marvelled</a:t>
            </a:r>
            <a:r>
              <a:rPr lang="en-GB" sz="2000" dirty="0">
                <a:solidFill>
                  <a:srgbClr val="000000"/>
                </a:solidFill>
                <a:latin typeface="system-ui"/>
              </a:rPr>
              <a:t>. </a:t>
            </a:r>
            <a:r>
              <a:rPr lang="en-GB" sz="2000" dirty="0" smtClean="0">
                <a:solidFill>
                  <a:srgbClr val="000000"/>
                </a:solidFill>
                <a:latin typeface="system-ui"/>
              </a:rPr>
              <a:t>His </a:t>
            </a:r>
            <a:r>
              <a:rPr lang="en-GB" sz="2000" dirty="0">
                <a:solidFill>
                  <a:srgbClr val="000000"/>
                </a:solidFill>
                <a:latin typeface="system-ui"/>
              </a:rPr>
              <a:t>mouth was opened immediately and his tongue freed, and </a:t>
            </a:r>
            <a:r>
              <a:rPr lang="en-GB" sz="2000" b="1" dirty="0">
                <a:solidFill>
                  <a:srgbClr val="000000"/>
                </a:solidFill>
                <a:latin typeface="system-ui"/>
              </a:rPr>
              <a:t>he spoke, blessing God</a:t>
            </a:r>
            <a:r>
              <a:rPr lang="en-GB" sz="2000" dirty="0">
                <a:solidFill>
                  <a:srgbClr val="000000"/>
                </a:solidFill>
                <a:latin typeface="system-ui"/>
              </a:rPr>
              <a:t>. </a:t>
            </a:r>
            <a:r>
              <a:rPr lang="en-GB" sz="2000" dirty="0" smtClean="0">
                <a:solidFill>
                  <a:srgbClr val="000000"/>
                </a:solidFill>
                <a:latin typeface="system-ui"/>
              </a:rPr>
              <a:t>Fear </a:t>
            </a:r>
            <a:r>
              <a:rPr lang="en-GB" sz="2000" dirty="0">
                <a:solidFill>
                  <a:srgbClr val="000000"/>
                </a:solidFill>
                <a:latin typeface="system-ui"/>
              </a:rPr>
              <a:t>came on all who lived around them, and all these sayings were </a:t>
            </a:r>
            <a:r>
              <a:rPr lang="en-GB" sz="2000" b="1" dirty="0">
                <a:solidFill>
                  <a:srgbClr val="000000"/>
                </a:solidFill>
                <a:latin typeface="system-ui"/>
              </a:rPr>
              <a:t>talked about throughout all the hill country of Judea</a:t>
            </a:r>
            <a:r>
              <a:rPr lang="en-GB" sz="2000" dirty="0">
                <a:solidFill>
                  <a:srgbClr val="000000"/>
                </a:solidFill>
                <a:latin typeface="system-ui"/>
              </a:rPr>
              <a:t>. </a:t>
            </a:r>
            <a:r>
              <a:rPr lang="en-GB" sz="2000" dirty="0" smtClean="0">
                <a:solidFill>
                  <a:srgbClr val="000000"/>
                </a:solidFill>
                <a:latin typeface="system-ui"/>
              </a:rPr>
              <a:t>All </a:t>
            </a:r>
            <a:r>
              <a:rPr lang="en-GB" sz="2000" dirty="0">
                <a:solidFill>
                  <a:srgbClr val="000000"/>
                </a:solidFill>
                <a:latin typeface="system-ui"/>
              </a:rPr>
              <a:t>who heard them laid them up in their heart, saying, </a:t>
            </a:r>
            <a:r>
              <a:rPr lang="en-GB" sz="2000" b="1" dirty="0">
                <a:solidFill>
                  <a:srgbClr val="000000"/>
                </a:solidFill>
                <a:latin typeface="system-ui"/>
              </a:rPr>
              <a:t>“What then will this child be?” The hand of the Lord was with him</a:t>
            </a:r>
            <a:r>
              <a:rPr lang="en-GB" sz="2000" b="1" dirty="0" smtClean="0">
                <a:solidFill>
                  <a:srgbClr val="000000"/>
                </a:solidFill>
                <a:latin typeface="system-ui"/>
              </a:rPr>
              <a:t>.</a:t>
            </a:r>
            <a:r>
              <a:rPr lang="en-GB" sz="2000" dirty="0" smtClean="0">
                <a:solidFill>
                  <a:srgbClr val="000000"/>
                </a:solidFill>
                <a:latin typeface="system-ui"/>
              </a:rPr>
              <a:t> Luke 1:57-66</a:t>
            </a:r>
            <a:endParaRPr lang="en-GB" sz="2000" dirty="0">
              <a:solidFill>
                <a:srgbClr val="000000"/>
              </a:solidFill>
              <a:latin typeface="system-ui"/>
            </a:endParaRPr>
          </a:p>
        </p:txBody>
      </p:sp>
      <p:sp>
        <p:nvSpPr>
          <p:cNvPr id="3" name="TextBox 2"/>
          <p:cNvSpPr txBox="1"/>
          <p:nvPr/>
        </p:nvSpPr>
        <p:spPr>
          <a:xfrm>
            <a:off x="1490742" y="107093"/>
            <a:ext cx="3366114" cy="523220"/>
          </a:xfrm>
          <a:prstGeom prst="rect">
            <a:avLst/>
          </a:prstGeom>
          <a:noFill/>
        </p:spPr>
        <p:txBody>
          <a:bodyPr wrap="none" rtlCol="0">
            <a:spAutoFit/>
          </a:bodyPr>
          <a:lstStyle/>
          <a:p>
            <a:r>
              <a:rPr lang="en-GB" sz="2800" b="1" dirty="0" smtClean="0">
                <a:latin typeface="system-ui"/>
              </a:rPr>
              <a:t>What’s in a Name?</a:t>
            </a:r>
            <a:endParaRPr lang="en-GB" sz="2800" b="1" dirty="0">
              <a:latin typeface="system-ui"/>
            </a:endParaRPr>
          </a:p>
        </p:txBody>
      </p:sp>
    </p:spTree>
    <p:extLst>
      <p:ext uri="{BB962C8B-B14F-4D97-AF65-F5344CB8AC3E}">
        <p14:creationId xmlns:p14="http://schemas.microsoft.com/office/powerpoint/2010/main" val="3048791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079" y="1054603"/>
            <a:ext cx="9225295" cy="5324535"/>
          </a:xfrm>
          <a:prstGeom prst="rect">
            <a:avLst/>
          </a:prstGeom>
        </p:spPr>
        <p:txBody>
          <a:bodyPr wrap="square">
            <a:spAutoFit/>
          </a:bodyPr>
          <a:lstStyle/>
          <a:p>
            <a:r>
              <a:rPr lang="en-GB" b="1" baseline="30000" dirty="0">
                <a:solidFill>
                  <a:srgbClr val="000000"/>
                </a:solidFill>
                <a:latin typeface="system-ui"/>
              </a:rPr>
              <a:t> </a:t>
            </a:r>
            <a:r>
              <a:rPr lang="en-GB" sz="2000" dirty="0" smtClean="0">
                <a:solidFill>
                  <a:srgbClr val="000000"/>
                </a:solidFill>
                <a:latin typeface="system-ui"/>
              </a:rPr>
              <a:t>His father </a:t>
            </a:r>
            <a:r>
              <a:rPr lang="en-GB" sz="2000" b="1" dirty="0" smtClean="0">
                <a:solidFill>
                  <a:srgbClr val="000000"/>
                </a:solidFill>
                <a:latin typeface="system-ui"/>
              </a:rPr>
              <a:t>Zacharias was filled with the Holy Spirit, and prophesied</a:t>
            </a:r>
            <a:r>
              <a:rPr lang="en-GB" sz="2000" dirty="0" smtClean="0">
                <a:solidFill>
                  <a:srgbClr val="000000"/>
                </a:solidFill>
                <a:latin typeface="system-ui"/>
              </a:rPr>
              <a:t>, </a:t>
            </a:r>
          </a:p>
          <a:p>
            <a:r>
              <a:rPr lang="en-GB" sz="2000" dirty="0" smtClean="0">
                <a:solidFill>
                  <a:srgbClr val="000000"/>
                </a:solidFill>
                <a:latin typeface="system-ui"/>
              </a:rPr>
              <a:t>saying,</a:t>
            </a:r>
          </a:p>
          <a:p>
            <a:r>
              <a:rPr lang="en-GB" sz="2000" b="1" baseline="30000" dirty="0" smtClean="0">
                <a:solidFill>
                  <a:srgbClr val="000000"/>
                </a:solidFill>
                <a:latin typeface="system-ui"/>
              </a:rPr>
              <a:t> </a:t>
            </a:r>
            <a:r>
              <a:rPr lang="en-GB" sz="2000" dirty="0" smtClean="0">
                <a:solidFill>
                  <a:srgbClr val="000000"/>
                </a:solidFill>
                <a:latin typeface="system-ui"/>
              </a:rPr>
              <a:t>“Blessed be the Lord, </a:t>
            </a:r>
            <a:r>
              <a:rPr lang="en-GB" sz="2000" b="1" dirty="0" smtClean="0">
                <a:solidFill>
                  <a:srgbClr val="000000"/>
                </a:solidFill>
                <a:latin typeface="system-ui"/>
              </a:rPr>
              <a:t>the God of Israel</a:t>
            </a:r>
            <a:r>
              <a:rPr lang="en-GB" sz="2000" dirty="0" smtClean="0">
                <a:solidFill>
                  <a:srgbClr val="000000"/>
                </a:solidFill>
                <a:latin typeface="system-ui"/>
              </a:rPr>
              <a:t>,</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for he </a:t>
            </a:r>
            <a:r>
              <a:rPr lang="en-GB" sz="2000" b="1" dirty="0" smtClean="0">
                <a:solidFill>
                  <a:srgbClr val="000000"/>
                </a:solidFill>
                <a:latin typeface="system-ui"/>
              </a:rPr>
              <a:t>has visited and redeemed his people</a:t>
            </a:r>
            <a:r>
              <a:rPr lang="en-GB" sz="2000" dirty="0" smtClean="0">
                <a:solidFill>
                  <a:srgbClr val="000000"/>
                </a:solidFill>
                <a:latin typeface="system-ui"/>
              </a:rPr>
              <a:t>;</a:t>
            </a:r>
            <a:br>
              <a:rPr lang="en-GB" sz="2000" dirty="0" smtClean="0">
                <a:solidFill>
                  <a:srgbClr val="000000"/>
                </a:solidFill>
                <a:latin typeface="system-ui"/>
              </a:rPr>
            </a:br>
            <a:r>
              <a:rPr lang="en-GB" sz="2000" b="1" baseline="30000" dirty="0" smtClean="0">
                <a:solidFill>
                  <a:srgbClr val="000000"/>
                </a:solidFill>
                <a:latin typeface="system-ui"/>
              </a:rPr>
              <a:t> </a:t>
            </a:r>
            <a:r>
              <a:rPr lang="en-GB" sz="2000" dirty="0" smtClean="0">
                <a:solidFill>
                  <a:srgbClr val="000000"/>
                </a:solidFill>
                <a:latin typeface="system-ui"/>
              </a:rPr>
              <a:t>and has raised up </a:t>
            </a:r>
            <a:r>
              <a:rPr lang="en-GB" sz="2000" b="1" dirty="0" smtClean="0">
                <a:solidFill>
                  <a:srgbClr val="000000"/>
                </a:solidFill>
                <a:latin typeface="system-ui"/>
              </a:rPr>
              <a:t>a horn of salvation </a:t>
            </a:r>
            <a:r>
              <a:rPr lang="en-GB" sz="2000" dirty="0" smtClean="0">
                <a:solidFill>
                  <a:srgbClr val="000000"/>
                </a:solidFill>
                <a:latin typeface="system-ui"/>
              </a:rPr>
              <a:t>for us </a:t>
            </a:r>
            <a:r>
              <a:rPr lang="en-GB" sz="2000" b="1" dirty="0" smtClean="0">
                <a:solidFill>
                  <a:srgbClr val="000000"/>
                </a:solidFill>
                <a:latin typeface="system-ui"/>
              </a:rPr>
              <a:t>in the house of his servant David</a:t>
            </a:r>
            <a:br>
              <a:rPr lang="en-GB" sz="2000" b="1" dirty="0" smtClean="0">
                <a:solidFill>
                  <a:srgbClr val="000000"/>
                </a:solidFill>
                <a:latin typeface="system-ui"/>
              </a:rPr>
            </a:br>
            <a:r>
              <a:rPr lang="en-GB" sz="2000" dirty="0" smtClean="0">
                <a:solidFill>
                  <a:srgbClr val="000000"/>
                </a:solidFill>
                <a:latin typeface="system-ui"/>
              </a:rPr>
              <a:t>    (as he spoke by the mouth of his holy prophets who have been from of old),</a:t>
            </a:r>
            <a:br>
              <a:rPr lang="en-GB" sz="2000" dirty="0" smtClean="0">
                <a:solidFill>
                  <a:srgbClr val="000000"/>
                </a:solidFill>
                <a:latin typeface="system-ui"/>
              </a:rPr>
            </a:br>
            <a:r>
              <a:rPr lang="en-GB" sz="2000" b="1" dirty="0" smtClean="0">
                <a:solidFill>
                  <a:srgbClr val="000000"/>
                </a:solidFill>
                <a:latin typeface="system-ui"/>
              </a:rPr>
              <a:t>salvation </a:t>
            </a:r>
            <a:r>
              <a:rPr lang="en-GB" sz="2000" b="1" dirty="0" smtClean="0">
                <a:solidFill>
                  <a:srgbClr val="000000"/>
                </a:solidFill>
                <a:latin typeface="system-ui"/>
              </a:rPr>
              <a:t>from our enemies </a:t>
            </a:r>
            <a:endParaRPr lang="en-GB" sz="2000" b="1" dirty="0" smtClean="0">
              <a:solidFill>
                <a:srgbClr val="000000"/>
              </a:solidFill>
              <a:latin typeface="system-ui"/>
            </a:endParaRPr>
          </a:p>
          <a:p>
            <a:r>
              <a:rPr lang="en-GB" sz="2000" dirty="0" smtClean="0">
                <a:solidFill>
                  <a:srgbClr val="000000"/>
                </a:solidFill>
                <a:latin typeface="system-ui"/>
              </a:rPr>
              <a:t>and </a:t>
            </a:r>
            <a:r>
              <a:rPr lang="en-GB" sz="2000" dirty="0" smtClean="0">
                <a:solidFill>
                  <a:srgbClr val="000000"/>
                </a:solidFill>
                <a:latin typeface="system-ui"/>
              </a:rPr>
              <a:t>from the hand of all who hate us;</a:t>
            </a:r>
            <a:br>
              <a:rPr lang="en-GB" sz="2000" dirty="0" smtClean="0">
                <a:solidFill>
                  <a:srgbClr val="000000"/>
                </a:solidFill>
                <a:latin typeface="system-ui"/>
              </a:rPr>
            </a:br>
            <a:r>
              <a:rPr lang="en-GB" sz="2000" b="1" baseline="30000" dirty="0" smtClean="0">
                <a:solidFill>
                  <a:srgbClr val="000000"/>
                </a:solidFill>
                <a:latin typeface="system-ui"/>
              </a:rPr>
              <a:t> </a:t>
            </a:r>
            <a:r>
              <a:rPr lang="en-GB" sz="2000" dirty="0" smtClean="0">
                <a:solidFill>
                  <a:srgbClr val="000000"/>
                </a:solidFill>
                <a:latin typeface="system-ui"/>
              </a:rPr>
              <a:t>to show </a:t>
            </a:r>
            <a:r>
              <a:rPr lang="en-GB" sz="2000" b="1" dirty="0" smtClean="0">
                <a:solidFill>
                  <a:srgbClr val="000000"/>
                </a:solidFill>
                <a:latin typeface="system-ui"/>
              </a:rPr>
              <a:t>mercy</a:t>
            </a:r>
            <a:r>
              <a:rPr lang="en-GB" sz="2000" dirty="0" smtClean="0">
                <a:solidFill>
                  <a:srgbClr val="000000"/>
                </a:solidFill>
                <a:latin typeface="system-ui"/>
              </a:rPr>
              <a:t> toward our fathers,</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b="1" dirty="0" smtClean="0">
                <a:solidFill>
                  <a:srgbClr val="000000"/>
                </a:solidFill>
                <a:latin typeface="system-ui"/>
              </a:rPr>
              <a:t>remember his holy covenant</a:t>
            </a:r>
            <a:r>
              <a:rPr lang="en-GB" sz="2000" dirty="0" smtClean="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smtClean="0">
                <a:solidFill>
                  <a:srgbClr val="000000"/>
                </a:solidFill>
                <a:latin typeface="system-ui"/>
              </a:rPr>
              <a:t>oath which he swore to Abraham our father,</a:t>
            </a:r>
            <a:br>
              <a:rPr lang="en-GB" sz="2000" dirty="0" smtClean="0">
                <a:solidFill>
                  <a:srgbClr val="000000"/>
                </a:solidFill>
                <a:latin typeface="system-ui"/>
              </a:rPr>
            </a:br>
            <a:r>
              <a:rPr lang="en-GB" sz="2000" b="1" baseline="30000" dirty="0" smtClean="0">
                <a:solidFill>
                  <a:srgbClr val="000000"/>
                </a:solidFill>
                <a:latin typeface="system-ui"/>
              </a:rPr>
              <a:t> </a:t>
            </a:r>
            <a:r>
              <a:rPr lang="en-GB" sz="2000" dirty="0" smtClean="0">
                <a:solidFill>
                  <a:srgbClr val="000000"/>
                </a:solidFill>
                <a:latin typeface="system-ui"/>
              </a:rPr>
              <a:t>    to grant to us </a:t>
            </a:r>
            <a:r>
              <a:rPr lang="en-GB" sz="2000" b="1" dirty="0" smtClean="0">
                <a:solidFill>
                  <a:srgbClr val="000000"/>
                </a:solidFill>
                <a:latin typeface="system-ui"/>
              </a:rPr>
              <a:t>that we</a:t>
            </a:r>
            <a:r>
              <a:rPr lang="en-GB" sz="2000" dirty="0" smtClean="0">
                <a:solidFill>
                  <a:srgbClr val="000000"/>
                </a:solidFill>
                <a:latin typeface="system-ui"/>
              </a:rPr>
              <a:t>, </a:t>
            </a:r>
            <a:r>
              <a:rPr lang="en-GB" sz="2000" dirty="0" smtClean="0">
                <a:solidFill>
                  <a:srgbClr val="000000"/>
                </a:solidFill>
                <a:latin typeface="system-ui"/>
              </a:rPr>
              <a:t>being </a:t>
            </a:r>
            <a:r>
              <a:rPr lang="en-GB" sz="2000" dirty="0" smtClean="0">
                <a:solidFill>
                  <a:srgbClr val="000000"/>
                </a:solidFill>
                <a:latin typeface="system-ui"/>
              </a:rPr>
              <a:t>delivered out of the hand of our enemies,</a:t>
            </a:r>
            <a:br>
              <a:rPr lang="en-GB" sz="2000" dirty="0" smtClean="0">
                <a:solidFill>
                  <a:srgbClr val="000000"/>
                </a:solidFill>
                <a:latin typeface="system-ui"/>
              </a:rPr>
            </a:br>
            <a:r>
              <a:rPr lang="en-GB" sz="2000" dirty="0" smtClean="0">
                <a:solidFill>
                  <a:srgbClr val="000000"/>
                </a:solidFill>
                <a:latin typeface="system-ui"/>
              </a:rPr>
              <a:t>    </a:t>
            </a:r>
            <a:r>
              <a:rPr lang="en-GB" sz="2000" b="1" dirty="0" smtClean="0">
                <a:solidFill>
                  <a:srgbClr val="000000"/>
                </a:solidFill>
                <a:latin typeface="system-ui"/>
              </a:rPr>
              <a:t>should serve him without fear</a:t>
            </a:r>
            <a:r>
              <a:rPr lang="en-GB" sz="2000" dirty="0" smtClean="0">
                <a:solidFill>
                  <a:srgbClr val="000000"/>
                </a:solidFill>
                <a:latin typeface="system-ui"/>
              </a:rPr>
              <a:t>,</a:t>
            </a:r>
            <a:br>
              <a:rPr lang="en-GB" sz="2000" dirty="0" smtClean="0">
                <a:solidFill>
                  <a:srgbClr val="000000"/>
                </a:solidFill>
                <a:latin typeface="system-ui"/>
              </a:rPr>
            </a:br>
            <a:r>
              <a:rPr lang="en-GB" sz="2000" b="1" baseline="30000" dirty="0" smtClean="0">
                <a:solidFill>
                  <a:srgbClr val="000000"/>
                </a:solidFill>
                <a:latin typeface="system-ui"/>
              </a:rPr>
              <a:t> </a:t>
            </a:r>
            <a:r>
              <a:rPr lang="en-GB" sz="2000" dirty="0" smtClean="0">
                <a:solidFill>
                  <a:srgbClr val="000000"/>
                </a:solidFill>
                <a:latin typeface="system-ui"/>
              </a:rPr>
              <a:t>    </a:t>
            </a:r>
            <a:r>
              <a:rPr lang="en-GB" sz="2000" b="1" dirty="0" smtClean="0">
                <a:solidFill>
                  <a:srgbClr val="000000"/>
                </a:solidFill>
                <a:latin typeface="system-ui"/>
              </a:rPr>
              <a:t>in holiness and righteousness </a:t>
            </a:r>
            <a:endParaRPr lang="en-GB" sz="2000" b="1" dirty="0" smtClean="0">
              <a:solidFill>
                <a:srgbClr val="000000"/>
              </a:solidFill>
              <a:latin typeface="system-ui"/>
            </a:endParaRPr>
          </a:p>
          <a:p>
            <a:r>
              <a:rPr lang="en-GB" sz="2000" b="1" dirty="0" smtClean="0">
                <a:solidFill>
                  <a:srgbClr val="000000"/>
                </a:solidFill>
                <a:latin typeface="system-ui"/>
              </a:rPr>
              <a:t>before </a:t>
            </a:r>
            <a:r>
              <a:rPr lang="en-GB" sz="2000" b="1" dirty="0" smtClean="0">
                <a:solidFill>
                  <a:srgbClr val="000000"/>
                </a:solidFill>
                <a:latin typeface="system-ui"/>
              </a:rPr>
              <a:t>him all the days of our life.</a:t>
            </a:r>
            <a:br>
              <a:rPr lang="en-GB" sz="2000" b="1" dirty="0" smtClean="0">
                <a:solidFill>
                  <a:srgbClr val="000000"/>
                </a:solidFill>
                <a:latin typeface="system-ui"/>
              </a:rPr>
            </a:br>
            <a:r>
              <a:rPr lang="en-GB" sz="2000" b="1" baseline="30000" dirty="0" smtClean="0">
                <a:solidFill>
                  <a:srgbClr val="000000"/>
                </a:solidFill>
                <a:latin typeface="system-ui"/>
              </a:rPr>
              <a:t> </a:t>
            </a:r>
            <a:r>
              <a:rPr lang="en-GB" sz="2000" dirty="0" smtClean="0">
                <a:solidFill>
                  <a:srgbClr val="000000"/>
                </a:solidFill>
                <a:latin typeface="system-ui"/>
              </a:rPr>
              <a:t>Luke 1:67-74</a:t>
            </a:r>
            <a:endParaRPr lang="en-GB" sz="2000" b="0" i="0" dirty="0">
              <a:solidFill>
                <a:srgbClr val="000000"/>
              </a:solidFill>
              <a:effectLst/>
              <a:latin typeface="system-ui"/>
            </a:endParaRPr>
          </a:p>
        </p:txBody>
      </p:sp>
      <p:sp>
        <p:nvSpPr>
          <p:cNvPr id="3" name="TextBox 2"/>
          <p:cNvSpPr txBox="1"/>
          <p:nvPr/>
        </p:nvSpPr>
        <p:spPr>
          <a:xfrm>
            <a:off x="2183028" y="222422"/>
            <a:ext cx="3566489" cy="523220"/>
          </a:xfrm>
          <a:prstGeom prst="rect">
            <a:avLst/>
          </a:prstGeom>
          <a:noFill/>
        </p:spPr>
        <p:txBody>
          <a:bodyPr wrap="none" rtlCol="0">
            <a:spAutoFit/>
          </a:bodyPr>
          <a:lstStyle/>
          <a:p>
            <a:r>
              <a:rPr lang="en-GB" sz="2800" b="1" dirty="0" smtClean="0">
                <a:latin typeface="system-ui"/>
              </a:rPr>
              <a:t>A Priest Prophesies</a:t>
            </a:r>
            <a:endParaRPr lang="en-GB" sz="2800" b="1" dirty="0">
              <a:latin typeface="system-ui"/>
            </a:endParaRPr>
          </a:p>
        </p:txBody>
      </p:sp>
    </p:spTree>
    <p:extLst>
      <p:ext uri="{BB962C8B-B14F-4D97-AF65-F5344CB8AC3E}">
        <p14:creationId xmlns:p14="http://schemas.microsoft.com/office/powerpoint/2010/main" val="3926394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02" y="1064902"/>
            <a:ext cx="8517925" cy="4503797"/>
          </a:xfrm>
          <a:prstGeom prst="rect">
            <a:avLst/>
          </a:prstGeom>
        </p:spPr>
        <p:txBody>
          <a:bodyPr wrap="square">
            <a:spAutoFit/>
          </a:bodyPr>
          <a:lstStyle/>
          <a:p>
            <a:r>
              <a:rPr lang="en-GB" sz="2000" dirty="0" smtClean="0">
                <a:solidFill>
                  <a:srgbClr val="000000"/>
                </a:solidFill>
                <a:latin typeface="system-ui"/>
              </a:rPr>
              <a:t>	And </a:t>
            </a:r>
            <a:r>
              <a:rPr lang="en-GB" sz="2000" b="1" dirty="0">
                <a:solidFill>
                  <a:srgbClr val="000000"/>
                </a:solidFill>
                <a:latin typeface="system-ui"/>
              </a:rPr>
              <a:t>you, child, will be called a prophet of the Most </a:t>
            </a:r>
            <a:r>
              <a:rPr lang="en-GB" sz="2000" b="1" dirty="0" smtClean="0">
                <a:solidFill>
                  <a:srgbClr val="000000"/>
                </a:solidFill>
                <a:latin typeface="system-ui"/>
              </a:rPr>
              <a:t>High;</a:t>
            </a:r>
            <a:endParaRPr lang="en-GB" sz="2000" b="1" dirty="0">
              <a:solidFill>
                <a:srgbClr val="000000"/>
              </a:solidFill>
              <a:latin typeface="system-ui"/>
            </a:endParaRPr>
          </a:p>
          <a:p>
            <a:endParaRPr lang="en-GB" sz="2000" b="1" dirty="0" smtClean="0">
              <a:solidFill>
                <a:srgbClr val="000000"/>
              </a:solidFill>
              <a:latin typeface="system-ui"/>
            </a:endParaRPr>
          </a:p>
          <a:p>
            <a:r>
              <a:rPr lang="en-GB" sz="2000" b="1" dirty="0" smtClean="0">
                <a:solidFill>
                  <a:srgbClr val="000000"/>
                </a:solidFill>
                <a:latin typeface="system-ui"/>
              </a:rPr>
              <a:t>for </a:t>
            </a:r>
            <a:r>
              <a:rPr lang="en-GB" sz="2000" b="1" dirty="0">
                <a:solidFill>
                  <a:srgbClr val="000000"/>
                </a:solidFill>
                <a:latin typeface="system-ui"/>
              </a:rPr>
              <a:t>you will go before the face of the Lord to prepare his ways,</a:t>
            </a:r>
            <a:br>
              <a:rPr lang="en-GB" sz="2000" b="1" dirty="0">
                <a:solidFill>
                  <a:srgbClr val="000000"/>
                </a:solidFill>
                <a:latin typeface="system-ui"/>
              </a:rPr>
            </a:br>
            <a:r>
              <a:rPr lang="en-GB" sz="2000" b="1" dirty="0" smtClean="0">
                <a:solidFill>
                  <a:srgbClr val="000000"/>
                </a:solidFill>
                <a:latin typeface="system-ui"/>
              </a:rPr>
              <a:t>to </a:t>
            </a:r>
            <a:r>
              <a:rPr lang="en-GB" sz="2000" b="1" dirty="0">
                <a:solidFill>
                  <a:srgbClr val="000000"/>
                </a:solidFill>
                <a:latin typeface="system-ui"/>
              </a:rPr>
              <a:t>give knowledge of salvation to his people by the remission of </a:t>
            </a:r>
            <a:r>
              <a:rPr lang="en-GB" sz="2000" b="1" dirty="0" smtClean="0">
                <a:solidFill>
                  <a:srgbClr val="000000"/>
                </a:solidFill>
                <a:latin typeface="system-ui"/>
              </a:rPr>
              <a:t>            their </a:t>
            </a:r>
            <a:r>
              <a:rPr lang="en-GB" sz="2000" b="1" dirty="0">
                <a:solidFill>
                  <a:srgbClr val="000000"/>
                </a:solidFill>
                <a:latin typeface="system-ui"/>
              </a:rPr>
              <a:t>sins</a:t>
            </a:r>
            <a:r>
              <a:rPr lang="en-GB" sz="2000" dirty="0">
                <a:solidFill>
                  <a:srgbClr val="000000"/>
                </a:solidFill>
                <a:latin typeface="system-ui"/>
              </a:rPr>
              <a:t>,</a:t>
            </a:r>
            <a:br>
              <a:rPr lang="en-GB" sz="2000" dirty="0">
                <a:solidFill>
                  <a:srgbClr val="000000"/>
                </a:solidFill>
                <a:latin typeface="system-ui"/>
              </a:rPr>
            </a:br>
            <a:r>
              <a:rPr lang="en-GB" sz="2000" b="1" baseline="30000" dirty="0">
                <a:solidFill>
                  <a:srgbClr val="000000"/>
                </a:solidFill>
                <a:latin typeface="system-ui"/>
              </a:rPr>
              <a:t> </a:t>
            </a:r>
            <a:r>
              <a:rPr lang="en-GB" sz="2000" b="1" baseline="30000" dirty="0" smtClean="0">
                <a:solidFill>
                  <a:srgbClr val="000000"/>
                </a:solidFill>
                <a:latin typeface="system-ui"/>
              </a:rPr>
              <a:t>       </a:t>
            </a:r>
          </a:p>
          <a:p>
            <a:r>
              <a:rPr lang="en-GB" sz="2000" b="1" baseline="30000" dirty="0">
                <a:solidFill>
                  <a:srgbClr val="000000"/>
                </a:solidFill>
                <a:latin typeface="system-ui"/>
              </a:rPr>
              <a:t> </a:t>
            </a:r>
            <a:r>
              <a:rPr lang="en-GB" sz="2000" b="1" baseline="30000" dirty="0" smtClean="0">
                <a:solidFill>
                  <a:srgbClr val="000000"/>
                </a:solidFill>
                <a:latin typeface="system-ui"/>
              </a:rPr>
              <a:t>      </a:t>
            </a:r>
            <a:r>
              <a:rPr lang="en-GB" sz="2000" dirty="0" smtClean="0">
                <a:solidFill>
                  <a:srgbClr val="000000"/>
                </a:solidFill>
                <a:latin typeface="system-ui"/>
              </a:rPr>
              <a:t>because </a:t>
            </a:r>
            <a:r>
              <a:rPr lang="en-GB" sz="2000" dirty="0">
                <a:solidFill>
                  <a:srgbClr val="000000"/>
                </a:solidFill>
                <a:latin typeface="system-ui"/>
              </a:rPr>
              <a:t>of the tender mercy of our God</a:t>
            </a:r>
            <a:r>
              <a:rPr lang="en-GB" sz="2000" dirty="0" smtClean="0">
                <a:solidFill>
                  <a:srgbClr val="000000"/>
                </a:solidFill>
                <a:latin typeface="system-ui"/>
              </a:rPr>
              <a:t>,</a:t>
            </a:r>
            <a:r>
              <a:rPr lang="en-GB" sz="2000" dirty="0">
                <a:solidFill>
                  <a:srgbClr val="000000"/>
                </a:solidFill>
                <a:latin typeface="system-ui"/>
              </a:rPr>
              <a:t>    </a:t>
            </a:r>
            <a:endParaRPr lang="en-GB" sz="2000" dirty="0" smtClean="0">
              <a:solidFill>
                <a:srgbClr val="000000"/>
              </a:solidFill>
              <a:latin typeface="system-ui"/>
            </a:endParaRPr>
          </a:p>
          <a:p>
            <a:r>
              <a:rPr lang="en-GB" sz="2000" dirty="0">
                <a:solidFill>
                  <a:srgbClr val="000000"/>
                </a:solidFill>
                <a:latin typeface="system-ui"/>
              </a:rPr>
              <a:t> </a:t>
            </a:r>
            <a:r>
              <a:rPr lang="en-GB" sz="2000" dirty="0" smtClean="0">
                <a:solidFill>
                  <a:srgbClr val="000000"/>
                </a:solidFill>
                <a:latin typeface="system-ui"/>
              </a:rPr>
              <a:t>   </a:t>
            </a:r>
            <a:r>
              <a:rPr lang="en-GB" sz="2000" dirty="0" smtClean="0">
                <a:solidFill>
                  <a:srgbClr val="000000"/>
                </a:solidFill>
                <a:latin typeface="system-ui"/>
              </a:rPr>
              <a:t> </a:t>
            </a:r>
            <a:r>
              <a:rPr lang="en-GB" sz="2000" dirty="0" smtClean="0">
                <a:solidFill>
                  <a:srgbClr val="000000"/>
                </a:solidFill>
                <a:latin typeface="system-ui"/>
              </a:rPr>
              <a:t>by </a:t>
            </a:r>
            <a:r>
              <a:rPr lang="en-GB" sz="2000" dirty="0">
                <a:solidFill>
                  <a:srgbClr val="000000"/>
                </a:solidFill>
                <a:latin typeface="system-ui"/>
              </a:rPr>
              <a:t>which the dawn from on high will visit us,</a:t>
            </a:r>
            <a:br>
              <a:rPr lang="en-GB" sz="2000" dirty="0">
                <a:solidFill>
                  <a:srgbClr val="000000"/>
                </a:solidFill>
                <a:latin typeface="system-ui"/>
              </a:rPr>
            </a:br>
            <a:r>
              <a:rPr lang="en-GB" sz="2000" b="1" baseline="30000" dirty="0">
                <a:solidFill>
                  <a:srgbClr val="000000"/>
                </a:solidFill>
                <a:latin typeface="system-ui"/>
              </a:rPr>
              <a:t> </a:t>
            </a:r>
            <a:r>
              <a:rPr lang="en-GB" sz="2000" dirty="0">
                <a:solidFill>
                  <a:srgbClr val="000000"/>
                </a:solidFill>
                <a:latin typeface="system-ui"/>
              </a:rPr>
              <a:t>    to shine on those who sit in darkness and the shadow of death;</a:t>
            </a:r>
            <a:br>
              <a:rPr lang="en-GB" sz="2000" dirty="0">
                <a:solidFill>
                  <a:srgbClr val="000000"/>
                </a:solidFill>
                <a:latin typeface="system-ui"/>
              </a:rPr>
            </a:br>
            <a:r>
              <a:rPr lang="en-GB" sz="2000" dirty="0">
                <a:solidFill>
                  <a:srgbClr val="000000"/>
                </a:solidFill>
                <a:latin typeface="system-ui"/>
              </a:rPr>
              <a:t>    to guide our feet into the way of peace.”</a:t>
            </a:r>
          </a:p>
          <a:p>
            <a:r>
              <a:rPr lang="en-GB" sz="2000" b="1" baseline="30000" dirty="0">
                <a:solidFill>
                  <a:srgbClr val="000000"/>
                </a:solidFill>
                <a:latin typeface="system-ui"/>
              </a:rPr>
              <a:t> </a:t>
            </a:r>
            <a:endParaRPr lang="en-GB" sz="2000" b="1" baseline="30000"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child was growing and becoming strong in spirit, </a:t>
            </a:r>
            <a:endParaRPr lang="en-GB" sz="2000" b="1" dirty="0" smtClean="0">
              <a:solidFill>
                <a:srgbClr val="000000"/>
              </a:solidFill>
              <a:latin typeface="system-ui"/>
            </a:endParaRPr>
          </a:p>
          <a:p>
            <a:r>
              <a:rPr lang="en-GB" sz="2000" b="1" dirty="0" smtClean="0">
                <a:solidFill>
                  <a:srgbClr val="000000"/>
                </a:solidFill>
                <a:latin typeface="system-ui"/>
              </a:rPr>
              <a:t>and </a:t>
            </a:r>
            <a:r>
              <a:rPr lang="en-GB" sz="2000" b="1" dirty="0">
                <a:solidFill>
                  <a:srgbClr val="000000"/>
                </a:solidFill>
                <a:latin typeface="system-ui"/>
              </a:rPr>
              <a:t>was in the desert </a:t>
            </a:r>
            <a:r>
              <a:rPr lang="en-GB" sz="2000" b="1" dirty="0" smtClean="0">
                <a:solidFill>
                  <a:srgbClr val="000000"/>
                </a:solidFill>
                <a:latin typeface="system-ui"/>
              </a:rPr>
              <a:t>until </a:t>
            </a:r>
            <a:r>
              <a:rPr lang="en-GB" sz="2000" b="1" dirty="0">
                <a:solidFill>
                  <a:srgbClr val="000000"/>
                </a:solidFill>
                <a:latin typeface="system-ui"/>
              </a:rPr>
              <a:t>the day of his public appearance to Israel. </a:t>
            </a:r>
            <a:endParaRPr lang="en-GB" sz="2000" b="1" dirty="0" smtClean="0">
              <a:solidFill>
                <a:srgbClr val="000000"/>
              </a:solidFill>
              <a:latin typeface="system-ui"/>
            </a:endParaRPr>
          </a:p>
          <a:p>
            <a:r>
              <a:rPr lang="en-GB" sz="2000" dirty="0" smtClean="0">
                <a:solidFill>
                  <a:srgbClr val="000000"/>
                </a:solidFill>
                <a:latin typeface="system-ui"/>
              </a:rPr>
              <a:t>Luke 1:75-80</a:t>
            </a:r>
            <a:endParaRPr lang="en-GB" sz="2000" dirty="0">
              <a:solidFill>
                <a:srgbClr val="000000"/>
              </a:solidFill>
              <a:latin typeface="system-ui"/>
            </a:endParaRPr>
          </a:p>
          <a:p>
            <a:endParaRPr lang="en-GB" sz="2000" dirty="0"/>
          </a:p>
        </p:txBody>
      </p:sp>
      <p:sp>
        <p:nvSpPr>
          <p:cNvPr id="3" name="TextBox 2"/>
          <p:cNvSpPr txBox="1"/>
          <p:nvPr/>
        </p:nvSpPr>
        <p:spPr>
          <a:xfrm>
            <a:off x="2545491" y="214184"/>
            <a:ext cx="3944798" cy="523220"/>
          </a:xfrm>
          <a:prstGeom prst="rect">
            <a:avLst/>
          </a:prstGeom>
          <a:noFill/>
        </p:spPr>
        <p:txBody>
          <a:bodyPr wrap="none" rtlCol="0">
            <a:spAutoFit/>
          </a:bodyPr>
          <a:lstStyle/>
          <a:p>
            <a:r>
              <a:rPr lang="en-GB" sz="2800" b="1" dirty="0" smtClean="0">
                <a:latin typeface="system-ui"/>
              </a:rPr>
              <a:t>A Prophet is Prepared</a:t>
            </a:r>
            <a:endParaRPr lang="en-GB" sz="2800" b="1" dirty="0">
              <a:latin typeface="system-ui"/>
            </a:endParaRPr>
          </a:p>
        </p:txBody>
      </p:sp>
    </p:spTree>
    <p:extLst>
      <p:ext uri="{BB962C8B-B14F-4D97-AF65-F5344CB8AC3E}">
        <p14:creationId xmlns:p14="http://schemas.microsoft.com/office/powerpoint/2010/main" val="190155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787" y="1766826"/>
            <a:ext cx="8141369" cy="4093428"/>
          </a:xfrm>
          <a:prstGeom prst="rect">
            <a:avLst/>
          </a:prstGeom>
        </p:spPr>
        <p:txBody>
          <a:bodyPr wrap="square">
            <a:spAutoFit/>
          </a:bodyPr>
          <a:lstStyle/>
          <a:p>
            <a:r>
              <a:rPr lang="en-GB" b="1" dirty="0">
                <a:solidFill>
                  <a:srgbClr val="000000"/>
                </a:solidFill>
                <a:latin typeface="system-ui"/>
              </a:rPr>
              <a:t> </a:t>
            </a:r>
            <a:r>
              <a:rPr lang="en-GB" sz="2000" dirty="0">
                <a:solidFill>
                  <a:srgbClr val="000000"/>
                </a:solidFill>
                <a:latin typeface="system-ui"/>
              </a:rPr>
              <a:t>Now in those days, </a:t>
            </a:r>
            <a:r>
              <a:rPr lang="en-GB" sz="2000" b="1" dirty="0">
                <a:solidFill>
                  <a:srgbClr val="000000"/>
                </a:solidFill>
                <a:latin typeface="system-ui"/>
              </a:rPr>
              <a:t>a decree went out from Caesar Augustus that all the world should be </a:t>
            </a:r>
            <a:r>
              <a:rPr lang="en-GB" sz="2000" b="1" dirty="0" err="1" smtClean="0">
                <a:solidFill>
                  <a:srgbClr val="000000"/>
                </a:solidFill>
                <a:latin typeface="system-ui"/>
              </a:rPr>
              <a:t>enroled</a:t>
            </a:r>
            <a:r>
              <a:rPr lang="en-GB" sz="2000" dirty="0">
                <a:solidFill>
                  <a:srgbClr val="000000"/>
                </a:solidFill>
                <a:latin typeface="system-ui"/>
              </a:rPr>
              <a:t>. </a:t>
            </a:r>
            <a:r>
              <a:rPr lang="en-GB" sz="2000" dirty="0" smtClean="0">
                <a:solidFill>
                  <a:srgbClr val="000000"/>
                </a:solidFill>
                <a:latin typeface="system-ui"/>
              </a:rPr>
              <a:t>This </a:t>
            </a:r>
            <a:r>
              <a:rPr lang="en-GB" sz="2000" dirty="0">
                <a:solidFill>
                  <a:srgbClr val="000000"/>
                </a:solidFill>
                <a:latin typeface="system-ui"/>
              </a:rPr>
              <a:t>was the first </a:t>
            </a:r>
            <a:r>
              <a:rPr lang="en-GB" sz="2000" dirty="0" smtClean="0">
                <a:solidFill>
                  <a:srgbClr val="000000"/>
                </a:solidFill>
                <a:latin typeface="system-ui"/>
              </a:rPr>
              <a:t>enrolment </a:t>
            </a:r>
            <a:r>
              <a:rPr lang="en-GB" sz="2000" dirty="0">
                <a:solidFill>
                  <a:srgbClr val="000000"/>
                </a:solidFill>
                <a:latin typeface="system-ui"/>
              </a:rPr>
              <a:t>made when </a:t>
            </a:r>
            <a:r>
              <a:rPr lang="en-GB" sz="2000" dirty="0" err="1">
                <a:solidFill>
                  <a:srgbClr val="000000"/>
                </a:solidFill>
                <a:latin typeface="system-ui"/>
              </a:rPr>
              <a:t>Quirinius</a:t>
            </a:r>
            <a:r>
              <a:rPr lang="en-GB" sz="2000" dirty="0">
                <a:solidFill>
                  <a:srgbClr val="000000"/>
                </a:solidFill>
                <a:latin typeface="system-ui"/>
              </a:rPr>
              <a:t> was governor of Syria. </a:t>
            </a:r>
            <a:r>
              <a:rPr lang="en-GB" sz="2000" dirty="0" smtClean="0">
                <a:solidFill>
                  <a:srgbClr val="000000"/>
                </a:solidFill>
                <a:latin typeface="system-ui"/>
              </a:rPr>
              <a:t>All </a:t>
            </a:r>
            <a:r>
              <a:rPr lang="en-GB" sz="2000" dirty="0">
                <a:solidFill>
                  <a:srgbClr val="000000"/>
                </a:solidFill>
                <a:latin typeface="system-ui"/>
              </a:rPr>
              <a:t>went to </a:t>
            </a:r>
            <a:r>
              <a:rPr lang="en-GB" sz="2000" dirty="0" smtClean="0">
                <a:solidFill>
                  <a:srgbClr val="000000"/>
                </a:solidFill>
                <a:latin typeface="system-ui"/>
              </a:rPr>
              <a:t>enrol </a:t>
            </a:r>
            <a:r>
              <a:rPr lang="en-GB" sz="2000" dirty="0">
                <a:solidFill>
                  <a:srgbClr val="000000"/>
                </a:solidFill>
                <a:latin typeface="system-ui"/>
              </a:rPr>
              <a:t>themselves, </a:t>
            </a:r>
            <a:r>
              <a:rPr lang="en-GB" sz="2000" b="1" dirty="0">
                <a:solidFill>
                  <a:srgbClr val="000000"/>
                </a:solidFill>
                <a:latin typeface="system-ui"/>
              </a:rPr>
              <a:t>everyone to his own city</a:t>
            </a:r>
            <a:r>
              <a:rPr lang="en-GB" sz="2000" dirty="0">
                <a:solidFill>
                  <a:srgbClr val="000000"/>
                </a:solidFill>
                <a:latin typeface="system-ui"/>
              </a:rPr>
              <a:t>. </a:t>
            </a:r>
            <a:r>
              <a:rPr lang="en-GB" sz="2000" dirty="0" smtClean="0">
                <a:solidFill>
                  <a:srgbClr val="000000"/>
                </a:solidFill>
                <a:latin typeface="system-ui"/>
              </a:rPr>
              <a:t>Joseph </a:t>
            </a:r>
            <a:r>
              <a:rPr lang="en-GB" sz="2000" dirty="0">
                <a:solidFill>
                  <a:srgbClr val="000000"/>
                </a:solidFill>
                <a:latin typeface="system-ui"/>
              </a:rPr>
              <a:t>also went up from Galilee, out of the city of Nazareth, into Judea, to </a:t>
            </a:r>
            <a:r>
              <a:rPr lang="en-GB" sz="2000" b="1" dirty="0">
                <a:solidFill>
                  <a:srgbClr val="000000"/>
                </a:solidFill>
                <a:latin typeface="system-ui"/>
              </a:rPr>
              <a:t>David’s city</a:t>
            </a:r>
            <a:r>
              <a:rPr lang="en-GB" sz="2000" dirty="0">
                <a:solidFill>
                  <a:srgbClr val="000000"/>
                </a:solidFill>
                <a:latin typeface="system-ui"/>
              </a:rPr>
              <a:t>, which is called </a:t>
            </a:r>
            <a:r>
              <a:rPr lang="en-GB" sz="2000" b="1" dirty="0">
                <a:solidFill>
                  <a:srgbClr val="000000"/>
                </a:solidFill>
                <a:latin typeface="system-ui"/>
              </a:rPr>
              <a:t>Bethlehem</a:t>
            </a:r>
            <a:r>
              <a:rPr lang="en-GB" sz="2000" dirty="0">
                <a:solidFill>
                  <a:srgbClr val="000000"/>
                </a:solidFill>
                <a:latin typeface="system-ui"/>
              </a:rPr>
              <a:t>, because </a:t>
            </a:r>
            <a:r>
              <a:rPr lang="en-GB" sz="2000" b="1" dirty="0">
                <a:solidFill>
                  <a:srgbClr val="000000"/>
                </a:solidFill>
                <a:latin typeface="system-ui"/>
              </a:rPr>
              <a:t>he was of the house and family of David</a:t>
            </a:r>
            <a:r>
              <a:rPr lang="en-GB" sz="2000" dirty="0">
                <a:solidFill>
                  <a:srgbClr val="000000"/>
                </a:solidFill>
                <a:latin typeface="system-ui"/>
              </a:rPr>
              <a:t>; </a:t>
            </a:r>
            <a:r>
              <a:rPr lang="en-GB" sz="2000" dirty="0" smtClean="0">
                <a:solidFill>
                  <a:srgbClr val="000000"/>
                </a:solidFill>
                <a:latin typeface="system-ui"/>
              </a:rPr>
              <a:t>to enrol </a:t>
            </a:r>
            <a:r>
              <a:rPr lang="en-GB" sz="2000" dirty="0">
                <a:solidFill>
                  <a:srgbClr val="000000"/>
                </a:solidFill>
                <a:latin typeface="system-ui"/>
              </a:rPr>
              <a:t>himself with Mary, who was pledged to be married to him as wife, being pregnant.</a:t>
            </a:r>
          </a:p>
          <a:p>
            <a:endParaRPr lang="en-GB" sz="2000" dirty="0" smtClean="0">
              <a:solidFill>
                <a:srgbClr val="000000"/>
              </a:solidFill>
              <a:latin typeface="system-ui"/>
            </a:endParaRPr>
          </a:p>
          <a:p>
            <a:r>
              <a:rPr lang="en-GB" sz="2000" dirty="0" smtClean="0">
                <a:solidFill>
                  <a:srgbClr val="000000"/>
                </a:solidFill>
                <a:latin typeface="system-ui"/>
              </a:rPr>
              <a:t>While </a:t>
            </a:r>
            <a:r>
              <a:rPr lang="en-GB" sz="2000" dirty="0">
                <a:solidFill>
                  <a:srgbClr val="000000"/>
                </a:solidFill>
                <a:latin typeface="system-ui"/>
              </a:rPr>
              <a:t>they were there, the day had come for her to give birth. </a:t>
            </a:r>
            <a:r>
              <a:rPr lang="en-GB" sz="2000" dirty="0" smtClean="0">
                <a:solidFill>
                  <a:srgbClr val="000000"/>
                </a:solidFill>
                <a:latin typeface="system-ui"/>
              </a:rPr>
              <a:t>She </a:t>
            </a:r>
            <a:r>
              <a:rPr lang="en-GB" sz="2000" dirty="0">
                <a:solidFill>
                  <a:srgbClr val="000000"/>
                </a:solidFill>
                <a:latin typeface="system-ui"/>
              </a:rPr>
              <a:t>gave birth to her firstborn son. </a:t>
            </a:r>
            <a:r>
              <a:rPr lang="en-GB" sz="2000" b="1" dirty="0">
                <a:solidFill>
                  <a:srgbClr val="000000"/>
                </a:solidFill>
                <a:latin typeface="system-ui"/>
              </a:rPr>
              <a:t>She wrapped him in bands of cloth</a:t>
            </a:r>
            <a:r>
              <a:rPr lang="en-GB" sz="2000" dirty="0">
                <a:solidFill>
                  <a:srgbClr val="000000"/>
                </a:solidFill>
                <a:latin typeface="system-ui"/>
              </a:rPr>
              <a:t>, and laid him in </a:t>
            </a:r>
            <a:r>
              <a:rPr lang="en-GB" sz="2000" b="1" dirty="0">
                <a:solidFill>
                  <a:srgbClr val="000000"/>
                </a:solidFill>
                <a:latin typeface="system-ui"/>
              </a:rPr>
              <a:t>a feeding trough</a:t>
            </a:r>
            <a:r>
              <a:rPr lang="en-GB" sz="2000" dirty="0">
                <a:solidFill>
                  <a:srgbClr val="000000"/>
                </a:solidFill>
                <a:latin typeface="system-ui"/>
              </a:rPr>
              <a:t>, because there was no room for them in the </a:t>
            </a:r>
            <a:r>
              <a:rPr lang="en-GB" sz="2000" dirty="0" smtClean="0">
                <a:solidFill>
                  <a:srgbClr val="000000"/>
                </a:solidFill>
                <a:latin typeface="system-ui"/>
              </a:rPr>
              <a:t>inn [guest room]. Luke 2:1-7</a:t>
            </a:r>
            <a:endParaRPr lang="en-GB" sz="2000" b="0" i="0" dirty="0">
              <a:solidFill>
                <a:srgbClr val="000000"/>
              </a:solidFill>
              <a:effectLst/>
              <a:latin typeface="system-ui"/>
            </a:endParaRPr>
          </a:p>
        </p:txBody>
      </p:sp>
      <p:sp>
        <p:nvSpPr>
          <p:cNvPr id="3" name="TextBox 2"/>
          <p:cNvSpPr txBox="1"/>
          <p:nvPr/>
        </p:nvSpPr>
        <p:spPr>
          <a:xfrm>
            <a:off x="1122947" y="810126"/>
            <a:ext cx="6186245" cy="584775"/>
          </a:xfrm>
          <a:prstGeom prst="rect">
            <a:avLst/>
          </a:prstGeom>
          <a:noFill/>
        </p:spPr>
        <p:txBody>
          <a:bodyPr wrap="none" rtlCol="0">
            <a:spAutoFit/>
          </a:bodyPr>
          <a:lstStyle/>
          <a:p>
            <a:r>
              <a:rPr lang="en-GB" sz="3200" b="1" dirty="0" smtClean="0">
                <a:latin typeface="system-ui"/>
              </a:rPr>
              <a:t>God’s purpose/ man’s purpose</a:t>
            </a:r>
            <a:endParaRPr lang="en-GB" sz="3200" b="1" dirty="0">
              <a:latin typeface="system-ui"/>
            </a:endParaRPr>
          </a:p>
        </p:txBody>
      </p:sp>
    </p:spTree>
    <p:extLst>
      <p:ext uri="{BB962C8B-B14F-4D97-AF65-F5344CB8AC3E}">
        <p14:creationId xmlns:p14="http://schemas.microsoft.com/office/powerpoint/2010/main" val="176391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916" y="1808021"/>
            <a:ext cx="6432884" cy="1631216"/>
          </a:xfrm>
          <a:prstGeom prst="rect">
            <a:avLst/>
          </a:prstGeom>
        </p:spPr>
        <p:txBody>
          <a:bodyPr wrap="square">
            <a:spAutoFit/>
          </a:bodyPr>
          <a:lstStyle/>
          <a:p>
            <a:r>
              <a:rPr lang="en-GB" sz="2000" dirty="0">
                <a:solidFill>
                  <a:srgbClr val="000000"/>
                </a:solidFill>
                <a:latin typeface="system-ui"/>
              </a:rPr>
              <a:t>“Behold, I send </a:t>
            </a:r>
            <a:r>
              <a:rPr lang="en-GB" sz="2000" b="1" dirty="0">
                <a:solidFill>
                  <a:srgbClr val="000000"/>
                </a:solidFill>
                <a:latin typeface="system-ui"/>
              </a:rPr>
              <a:t>my </a:t>
            </a:r>
            <a:r>
              <a:rPr lang="en-GB" sz="2000" b="1" dirty="0" smtClean="0">
                <a:solidFill>
                  <a:srgbClr val="000000"/>
                </a:solidFill>
                <a:latin typeface="system-ui"/>
              </a:rPr>
              <a:t>messenger [</a:t>
            </a:r>
            <a:r>
              <a:rPr lang="en-GB" sz="2000" b="1" dirty="0" err="1" smtClean="0">
                <a:solidFill>
                  <a:srgbClr val="000000"/>
                </a:solidFill>
                <a:latin typeface="system-ui"/>
              </a:rPr>
              <a:t>malachi</a:t>
            </a:r>
            <a:r>
              <a:rPr lang="en-GB" sz="2000" b="1" dirty="0" smtClean="0">
                <a:solidFill>
                  <a:srgbClr val="000000"/>
                </a:solidFill>
                <a:latin typeface="system-ui"/>
              </a:rPr>
              <a:t>]</a:t>
            </a:r>
            <a:r>
              <a:rPr lang="en-GB" sz="2000" dirty="0" smtClean="0">
                <a:solidFill>
                  <a:srgbClr val="000000"/>
                </a:solidFill>
                <a:latin typeface="system-ui"/>
              </a:rPr>
              <a:t>, </a:t>
            </a:r>
            <a:r>
              <a:rPr lang="en-GB" sz="2000" dirty="0">
                <a:solidFill>
                  <a:srgbClr val="000000"/>
                </a:solidFill>
                <a:latin typeface="system-ui"/>
              </a:rPr>
              <a:t>and he will prepare the way before me; and the Lord, whom you seek, will suddenly come to his temple; and </a:t>
            </a:r>
            <a:r>
              <a:rPr lang="en-GB" sz="2000" b="1" dirty="0">
                <a:solidFill>
                  <a:srgbClr val="000000"/>
                </a:solidFill>
                <a:latin typeface="system-ui"/>
              </a:rPr>
              <a:t>the </a:t>
            </a:r>
            <a:r>
              <a:rPr lang="en-GB" sz="2000" b="1" dirty="0" smtClean="0">
                <a:solidFill>
                  <a:srgbClr val="000000"/>
                </a:solidFill>
                <a:latin typeface="system-ui"/>
              </a:rPr>
              <a:t>Messenger </a:t>
            </a:r>
            <a:r>
              <a:rPr lang="en-GB" sz="2000" b="1" dirty="0">
                <a:solidFill>
                  <a:srgbClr val="000000"/>
                </a:solidFill>
                <a:latin typeface="system-ui"/>
              </a:rPr>
              <a:t>of the </a:t>
            </a:r>
            <a:r>
              <a:rPr lang="en-GB" sz="2000" b="1" dirty="0" smtClean="0">
                <a:solidFill>
                  <a:srgbClr val="000000"/>
                </a:solidFill>
                <a:latin typeface="system-ui"/>
              </a:rPr>
              <a:t>Covenant</a:t>
            </a:r>
            <a:r>
              <a:rPr lang="en-GB" sz="2000" dirty="0">
                <a:solidFill>
                  <a:srgbClr val="000000"/>
                </a:solidFill>
                <a:latin typeface="system-ui"/>
              </a:rPr>
              <a:t>, whom you desire, behold, he comes!” says </a:t>
            </a:r>
            <a:r>
              <a:rPr lang="en-GB" sz="2000" dirty="0" smtClean="0">
                <a:solidFill>
                  <a:srgbClr val="000000"/>
                </a:solidFill>
                <a:latin typeface="system-ui"/>
              </a:rPr>
              <a:t>[the LORD of Hosts].</a:t>
            </a:r>
            <a:r>
              <a:rPr lang="en-GB" sz="2000" dirty="0">
                <a:solidFill>
                  <a:srgbClr val="000000"/>
                </a:solidFill>
                <a:latin typeface="system-ui"/>
              </a:rPr>
              <a:t> </a:t>
            </a:r>
            <a:r>
              <a:rPr lang="en-GB" sz="2000" dirty="0" smtClean="0">
                <a:solidFill>
                  <a:srgbClr val="000000"/>
                </a:solidFill>
                <a:latin typeface="system-ui"/>
              </a:rPr>
              <a:t>Mal. 3:1</a:t>
            </a:r>
            <a:endParaRPr lang="en-GB" sz="2000" dirty="0"/>
          </a:p>
        </p:txBody>
      </p:sp>
      <p:sp>
        <p:nvSpPr>
          <p:cNvPr id="3" name="Rectangle 2"/>
          <p:cNvSpPr/>
          <p:nvPr/>
        </p:nvSpPr>
        <p:spPr>
          <a:xfrm>
            <a:off x="729916" y="4021831"/>
            <a:ext cx="6096000" cy="1631216"/>
          </a:xfrm>
          <a:prstGeom prst="rect">
            <a:avLst/>
          </a:prstGeom>
        </p:spPr>
        <p:txBody>
          <a:bodyPr>
            <a:spAutoFit/>
          </a:bodyPr>
          <a:lstStyle/>
          <a:p>
            <a:r>
              <a:rPr lang="en-GB" sz="2000" dirty="0" smtClean="0">
                <a:solidFill>
                  <a:srgbClr val="000000"/>
                </a:solidFill>
                <a:latin typeface="system-ui"/>
              </a:rPr>
              <a:t>Behold</a:t>
            </a:r>
            <a:r>
              <a:rPr lang="en-GB" sz="2000" dirty="0">
                <a:solidFill>
                  <a:srgbClr val="000000"/>
                </a:solidFill>
                <a:latin typeface="system-ui"/>
              </a:rPr>
              <a:t>, I will send you </a:t>
            </a:r>
            <a:r>
              <a:rPr lang="en-GB" sz="2000" b="1" dirty="0">
                <a:solidFill>
                  <a:srgbClr val="000000"/>
                </a:solidFill>
                <a:latin typeface="system-ui"/>
              </a:rPr>
              <a:t>Elijah the prophet </a:t>
            </a:r>
            <a:r>
              <a:rPr lang="en-GB" sz="2000" dirty="0">
                <a:solidFill>
                  <a:srgbClr val="000000"/>
                </a:solidFill>
                <a:latin typeface="system-ui"/>
              </a:rPr>
              <a:t>before the great and terrible day of Yahweh comes. </a:t>
            </a:r>
            <a:r>
              <a:rPr lang="en-GB" sz="2000" b="1" baseline="30000" dirty="0">
                <a:solidFill>
                  <a:srgbClr val="000000"/>
                </a:solidFill>
                <a:latin typeface="system-ui"/>
              </a:rPr>
              <a:t> </a:t>
            </a:r>
            <a:r>
              <a:rPr lang="en-GB" sz="2000" dirty="0">
                <a:solidFill>
                  <a:srgbClr val="000000"/>
                </a:solidFill>
                <a:latin typeface="system-ui"/>
              </a:rPr>
              <a:t>He will turn the hearts of the fathers to the children, and the hearts of the children to their fathers, lest I come and strike the earth with a curse</a:t>
            </a:r>
            <a:r>
              <a:rPr lang="en-GB" sz="2000" dirty="0" smtClean="0">
                <a:solidFill>
                  <a:srgbClr val="000000"/>
                </a:solidFill>
                <a:latin typeface="system-ui"/>
              </a:rPr>
              <a:t>.” Mal. 4:5-6</a:t>
            </a:r>
            <a:endParaRPr lang="en-GB" sz="2000" dirty="0"/>
          </a:p>
        </p:txBody>
      </p:sp>
      <p:sp>
        <p:nvSpPr>
          <p:cNvPr id="4" name="TextBox 3"/>
          <p:cNvSpPr txBox="1"/>
          <p:nvPr/>
        </p:nvSpPr>
        <p:spPr>
          <a:xfrm>
            <a:off x="1342768" y="731894"/>
            <a:ext cx="4358886" cy="523220"/>
          </a:xfrm>
          <a:prstGeom prst="rect">
            <a:avLst/>
          </a:prstGeom>
          <a:noFill/>
        </p:spPr>
        <p:txBody>
          <a:bodyPr wrap="none" rtlCol="0">
            <a:spAutoFit/>
          </a:bodyPr>
          <a:lstStyle/>
          <a:p>
            <a:r>
              <a:rPr lang="en-GB" sz="2800" b="1" dirty="0" smtClean="0">
                <a:latin typeface="system-ui"/>
              </a:rPr>
              <a:t>From Malachi to Malachi</a:t>
            </a:r>
            <a:endParaRPr lang="en-GB" sz="2800" b="1" dirty="0">
              <a:latin typeface="system-ui"/>
            </a:endParaRPr>
          </a:p>
        </p:txBody>
      </p:sp>
    </p:spTree>
    <p:extLst>
      <p:ext uri="{BB962C8B-B14F-4D97-AF65-F5344CB8AC3E}">
        <p14:creationId xmlns:p14="http://schemas.microsoft.com/office/powerpoint/2010/main" val="3608610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974" y="1419496"/>
            <a:ext cx="8888627" cy="3477875"/>
          </a:xfrm>
          <a:prstGeom prst="rect">
            <a:avLst/>
          </a:prstGeom>
        </p:spPr>
        <p:txBody>
          <a:bodyPr wrap="square">
            <a:spAutoFit/>
          </a:bodyPr>
          <a:lstStyle/>
          <a:p>
            <a:r>
              <a:rPr lang="en-GB" sz="2000" dirty="0" smtClean="0">
                <a:latin typeface="system-ui"/>
              </a:rPr>
              <a:t>There </a:t>
            </a:r>
            <a:r>
              <a:rPr lang="en-GB" sz="2000" dirty="0">
                <a:latin typeface="system-ui"/>
              </a:rPr>
              <a:t>were </a:t>
            </a:r>
            <a:r>
              <a:rPr lang="en-GB" sz="2000" b="1" dirty="0">
                <a:latin typeface="system-ui"/>
              </a:rPr>
              <a:t>shepherds</a:t>
            </a:r>
            <a:r>
              <a:rPr lang="en-GB" sz="2000" dirty="0">
                <a:latin typeface="system-ui"/>
              </a:rPr>
              <a:t> in the same country staying in the field, and </a:t>
            </a:r>
            <a:endParaRPr lang="en-GB" sz="2000" dirty="0" smtClean="0">
              <a:latin typeface="system-ui"/>
            </a:endParaRPr>
          </a:p>
          <a:p>
            <a:r>
              <a:rPr lang="en-GB" sz="2000" dirty="0" smtClean="0">
                <a:latin typeface="system-ui"/>
              </a:rPr>
              <a:t>keeping </a:t>
            </a:r>
            <a:r>
              <a:rPr lang="en-GB" sz="2000" dirty="0">
                <a:latin typeface="system-ui"/>
              </a:rPr>
              <a:t>watch by night over their flock. </a:t>
            </a:r>
            <a:r>
              <a:rPr lang="en-GB" sz="2000" dirty="0" smtClean="0">
                <a:latin typeface="system-ui"/>
              </a:rPr>
              <a:t>Behold</a:t>
            </a:r>
            <a:r>
              <a:rPr lang="en-GB" sz="2000" dirty="0">
                <a:latin typeface="system-ui"/>
              </a:rPr>
              <a:t>, </a:t>
            </a:r>
            <a:r>
              <a:rPr lang="en-GB" sz="2000" b="1" dirty="0">
                <a:latin typeface="system-ui"/>
              </a:rPr>
              <a:t>an angel of the Lord </a:t>
            </a:r>
            <a:endParaRPr lang="en-GB" sz="2000" b="1" dirty="0" smtClean="0">
              <a:latin typeface="system-ui"/>
            </a:endParaRPr>
          </a:p>
          <a:p>
            <a:r>
              <a:rPr lang="en-GB" sz="2000" b="1" dirty="0" smtClean="0">
                <a:latin typeface="system-ui"/>
              </a:rPr>
              <a:t>stood </a:t>
            </a:r>
            <a:r>
              <a:rPr lang="en-GB" sz="2000" b="1" dirty="0">
                <a:latin typeface="system-ui"/>
              </a:rPr>
              <a:t>by them, and the glory of the Lord shone around them</a:t>
            </a:r>
            <a:r>
              <a:rPr lang="en-GB" sz="2000" dirty="0">
                <a:latin typeface="system-ui"/>
              </a:rPr>
              <a:t>, and </a:t>
            </a:r>
            <a:endParaRPr lang="en-GB" sz="2000" dirty="0" smtClean="0">
              <a:latin typeface="system-ui"/>
            </a:endParaRPr>
          </a:p>
          <a:p>
            <a:r>
              <a:rPr lang="en-GB" sz="2000" dirty="0" smtClean="0">
                <a:latin typeface="system-ui"/>
              </a:rPr>
              <a:t>they </a:t>
            </a:r>
            <a:r>
              <a:rPr lang="en-GB" sz="2000" dirty="0">
                <a:latin typeface="system-ui"/>
              </a:rPr>
              <a:t>were terrified. </a:t>
            </a:r>
            <a:r>
              <a:rPr lang="en-GB" sz="2000" dirty="0" smtClean="0">
                <a:latin typeface="system-ui"/>
              </a:rPr>
              <a:t>The </a:t>
            </a:r>
            <a:r>
              <a:rPr lang="en-GB" sz="2000" dirty="0">
                <a:latin typeface="system-ui"/>
              </a:rPr>
              <a:t>angel said to them, “Don’t be afraid, for behold, </a:t>
            </a:r>
            <a:endParaRPr lang="en-GB" sz="2000" dirty="0" smtClean="0">
              <a:latin typeface="system-ui"/>
            </a:endParaRPr>
          </a:p>
          <a:p>
            <a:r>
              <a:rPr lang="en-GB" sz="2000" dirty="0" smtClean="0">
                <a:latin typeface="system-ui"/>
              </a:rPr>
              <a:t>I </a:t>
            </a:r>
            <a:r>
              <a:rPr lang="en-GB" sz="2000" dirty="0">
                <a:latin typeface="system-ui"/>
              </a:rPr>
              <a:t>bring you </a:t>
            </a:r>
            <a:r>
              <a:rPr lang="en-GB" sz="2000" b="1" dirty="0">
                <a:latin typeface="system-ui"/>
              </a:rPr>
              <a:t>good news of great joy which will be to all the people</a:t>
            </a:r>
            <a:r>
              <a:rPr lang="en-GB" sz="2000" dirty="0">
                <a:latin typeface="system-ui"/>
              </a:rPr>
              <a:t>. </a:t>
            </a:r>
            <a:endParaRPr lang="en-GB" sz="2000" dirty="0" smtClean="0">
              <a:latin typeface="system-ui"/>
            </a:endParaRPr>
          </a:p>
          <a:p>
            <a:r>
              <a:rPr lang="en-GB" sz="2000" b="1" dirty="0" smtClean="0">
                <a:latin typeface="system-ui"/>
              </a:rPr>
              <a:t>For </a:t>
            </a:r>
            <a:r>
              <a:rPr lang="en-GB" sz="2000" b="1" dirty="0">
                <a:latin typeface="system-ui"/>
              </a:rPr>
              <a:t>there is born to you today, in David’s city, a </a:t>
            </a:r>
            <a:r>
              <a:rPr lang="en-GB" sz="2000" b="1" dirty="0" smtClean="0">
                <a:latin typeface="system-ui"/>
              </a:rPr>
              <a:t>Saviour</a:t>
            </a:r>
            <a:r>
              <a:rPr lang="en-GB" sz="2000" b="1" dirty="0">
                <a:latin typeface="system-ui"/>
              </a:rPr>
              <a:t>, who is </a:t>
            </a:r>
            <a:endParaRPr lang="en-GB" sz="2000" b="1" dirty="0" smtClean="0">
              <a:latin typeface="system-ui"/>
            </a:endParaRPr>
          </a:p>
          <a:p>
            <a:r>
              <a:rPr lang="en-GB" sz="2000" b="1" dirty="0" smtClean="0">
                <a:latin typeface="system-ui"/>
              </a:rPr>
              <a:t>Christ </a:t>
            </a:r>
            <a:r>
              <a:rPr lang="en-GB" sz="2000" b="1" dirty="0">
                <a:latin typeface="system-ui"/>
              </a:rPr>
              <a:t>the Lord.</a:t>
            </a:r>
            <a:r>
              <a:rPr lang="en-GB" sz="2000" dirty="0">
                <a:latin typeface="system-ui"/>
              </a:rPr>
              <a:t> </a:t>
            </a:r>
            <a:r>
              <a:rPr lang="en-GB" sz="2000" dirty="0" smtClean="0">
                <a:latin typeface="system-ui"/>
              </a:rPr>
              <a:t>This </a:t>
            </a:r>
            <a:r>
              <a:rPr lang="en-GB" sz="2000" dirty="0">
                <a:latin typeface="system-ui"/>
              </a:rPr>
              <a:t>is </a:t>
            </a:r>
            <a:r>
              <a:rPr lang="en-GB" sz="2000" b="1" dirty="0">
                <a:latin typeface="system-ui"/>
              </a:rPr>
              <a:t>the sign </a:t>
            </a:r>
            <a:r>
              <a:rPr lang="en-GB" sz="2000" dirty="0">
                <a:latin typeface="system-ui"/>
              </a:rPr>
              <a:t>to you: you will find </a:t>
            </a:r>
            <a:r>
              <a:rPr lang="en-GB" sz="2000" b="1" dirty="0">
                <a:latin typeface="system-ui"/>
              </a:rPr>
              <a:t>a baby wrapped </a:t>
            </a:r>
            <a:endParaRPr lang="en-GB" sz="2000" b="1" dirty="0" smtClean="0">
              <a:latin typeface="system-ui"/>
            </a:endParaRPr>
          </a:p>
          <a:p>
            <a:r>
              <a:rPr lang="en-GB" sz="2000" b="1" dirty="0" smtClean="0">
                <a:latin typeface="system-ui"/>
              </a:rPr>
              <a:t>in </a:t>
            </a:r>
            <a:r>
              <a:rPr lang="en-GB" sz="2000" b="1" dirty="0">
                <a:latin typeface="system-ui"/>
              </a:rPr>
              <a:t>strips of cloth, lying in a feeding trough.”</a:t>
            </a:r>
            <a:r>
              <a:rPr lang="en-GB" sz="2000" dirty="0">
                <a:latin typeface="system-ui"/>
              </a:rPr>
              <a:t> </a:t>
            </a:r>
            <a:r>
              <a:rPr lang="en-GB" sz="2000" dirty="0" smtClean="0">
                <a:latin typeface="system-ui"/>
              </a:rPr>
              <a:t>Suddenly</a:t>
            </a:r>
            <a:r>
              <a:rPr lang="en-GB" sz="2000" dirty="0">
                <a:latin typeface="system-ui"/>
              </a:rPr>
              <a:t>, there was with </a:t>
            </a:r>
            <a:endParaRPr lang="en-GB" sz="2000" dirty="0" smtClean="0">
              <a:latin typeface="system-ui"/>
            </a:endParaRPr>
          </a:p>
          <a:p>
            <a:r>
              <a:rPr lang="en-GB" sz="2000" dirty="0" smtClean="0">
                <a:latin typeface="system-ui"/>
              </a:rPr>
              <a:t>the </a:t>
            </a:r>
            <a:r>
              <a:rPr lang="en-GB" sz="2000" dirty="0">
                <a:latin typeface="system-ui"/>
              </a:rPr>
              <a:t>angel </a:t>
            </a:r>
            <a:r>
              <a:rPr lang="en-GB" sz="2000" b="1" dirty="0">
                <a:latin typeface="system-ui"/>
              </a:rPr>
              <a:t>a multitude of the heavenly army praising God</a:t>
            </a:r>
            <a:r>
              <a:rPr lang="en-GB" sz="2000" dirty="0">
                <a:latin typeface="system-ui"/>
              </a:rPr>
              <a:t>, and saying,</a:t>
            </a:r>
          </a:p>
          <a:p>
            <a:r>
              <a:rPr lang="en-GB" sz="2000" dirty="0" smtClean="0">
                <a:latin typeface="system-ui"/>
              </a:rPr>
              <a:t>“</a:t>
            </a:r>
            <a:r>
              <a:rPr lang="en-GB" sz="2000" dirty="0">
                <a:latin typeface="system-ui"/>
              </a:rPr>
              <a:t>Glory to God in the </a:t>
            </a:r>
            <a:r>
              <a:rPr lang="en-GB" sz="2000" dirty="0" smtClean="0">
                <a:latin typeface="system-ui"/>
              </a:rPr>
              <a:t>highest,</a:t>
            </a:r>
            <a:r>
              <a:rPr lang="en-GB" sz="2000" dirty="0">
                <a:latin typeface="system-ui"/>
              </a:rPr>
              <a:t> </a:t>
            </a:r>
            <a:r>
              <a:rPr lang="en-GB" sz="2000" dirty="0" smtClean="0">
                <a:latin typeface="system-ui"/>
              </a:rPr>
              <a:t>on </a:t>
            </a:r>
            <a:r>
              <a:rPr lang="en-GB" sz="2000" dirty="0">
                <a:latin typeface="system-ui"/>
              </a:rPr>
              <a:t>earth peace, good will toward men.”</a:t>
            </a:r>
          </a:p>
          <a:p>
            <a:r>
              <a:rPr lang="en-GB" sz="2000" dirty="0" smtClean="0">
                <a:solidFill>
                  <a:srgbClr val="000000"/>
                </a:solidFill>
                <a:latin typeface="system-ui"/>
              </a:rPr>
              <a:t>Luke 2:8-14</a:t>
            </a:r>
            <a:endParaRPr lang="en-GB" sz="2000" i="0" dirty="0">
              <a:solidFill>
                <a:srgbClr val="000000"/>
              </a:solidFill>
              <a:effectLst/>
              <a:latin typeface="system-ui"/>
            </a:endParaRPr>
          </a:p>
        </p:txBody>
      </p:sp>
      <p:sp>
        <p:nvSpPr>
          <p:cNvPr id="4" name="TextBox 3"/>
          <p:cNvSpPr txBox="1"/>
          <p:nvPr/>
        </p:nvSpPr>
        <p:spPr>
          <a:xfrm>
            <a:off x="518983" y="650789"/>
            <a:ext cx="7529385" cy="523220"/>
          </a:xfrm>
          <a:prstGeom prst="rect">
            <a:avLst/>
          </a:prstGeom>
          <a:noFill/>
        </p:spPr>
        <p:txBody>
          <a:bodyPr wrap="square" rtlCol="0">
            <a:spAutoFit/>
          </a:bodyPr>
          <a:lstStyle/>
          <a:p>
            <a:r>
              <a:rPr lang="en-GB" sz="2800" b="1" dirty="0" smtClean="0">
                <a:latin typeface="system-ui"/>
              </a:rPr>
              <a:t>Shepherds are first to hear the Good News</a:t>
            </a:r>
            <a:endParaRPr lang="en-GB" sz="2800" b="1" dirty="0">
              <a:latin typeface="system-ui"/>
            </a:endParaRPr>
          </a:p>
        </p:txBody>
      </p:sp>
      <p:sp>
        <p:nvSpPr>
          <p:cNvPr id="3" name="Rectangle 2"/>
          <p:cNvSpPr/>
          <p:nvPr/>
        </p:nvSpPr>
        <p:spPr>
          <a:xfrm>
            <a:off x="782593" y="5142858"/>
            <a:ext cx="7875375" cy="707886"/>
          </a:xfrm>
          <a:prstGeom prst="rect">
            <a:avLst/>
          </a:prstGeom>
        </p:spPr>
        <p:txBody>
          <a:bodyPr wrap="square">
            <a:spAutoFit/>
          </a:bodyPr>
          <a:lstStyle/>
          <a:p>
            <a:r>
              <a:rPr lang="en-GB" sz="2000" dirty="0">
                <a:solidFill>
                  <a:srgbClr val="000000"/>
                </a:solidFill>
                <a:latin typeface="system-ui"/>
              </a:rPr>
              <a:t>And when </a:t>
            </a:r>
            <a:r>
              <a:rPr lang="en-GB" sz="2000" dirty="0" smtClean="0">
                <a:solidFill>
                  <a:srgbClr val="000000"/>
                </a:solidFill>
                <a:latin typeface="system-ui"/>
              </a:rPr>
              <a:t>he [God] </a:t>
            </a:r>
            <a:r>
              <a:rPr lang="en-GB" sz="2000" dirty="0">
                <a:solidFill>
                  <a:srgbClr val="000000"/>
                </a:solidFill>
                <a:latin typeface="system-ui"/>
              </a:rPr>
              <a:t>brought his </a:t>
            </a:r>
            <a:r>
              <a:rPr lang="en-GB" sz="2000" dirty="0" smtClean="0">
                <a:solidFill>
                  <a:srgbClr val="000000"/>
                </a:solidFill>
                <a:latin typeface="system-ui"/>
              </a:rPr>
              <a:t>supreme [firstborn]</a:t>
            </a:r>
            <a:r>
              <a:rPr lang="en-GB" sz="2000" baseline="30000" dirty="0" smtClean="0">
                <a:solidFill>
                  <a:srgbClr val="000000"/>
                </a:solidFill>
                <a:latin typeface="system-ui"/>
              </a:rPr>
              <a:t> </a:t>
            </a:r>
            <a:r>
              <a:rPr lang="en-GB" sz="2000" dirty="0">
                <a:solidFill>
                  <a:srgbClr val="000000"/>
                </a:solidFill>
                <a:latin typeface="system-ui"/>
              </a:rPr>
              <a:t> Son into the world, </a:t>
            </a:r>
            <a:r>
              <a:rPr lang="en-GB" sz="2000" b="1" dirty="0">
                <a:solidFill>
                  <a:srgbClr val="000000"/>
                </a:solidFill>
                <a:latin typeface="system-ui"/>
              </a:rPr>
              <a:t>God said</a:t>
            </a:r>
            <a:r>
              <a:rPr lang="en-GB" sz="2000" b="1" dirty="0" smtClean="0">
                <a:solidFill>
                  <a:srgbClr val="000000"/>
                </a:solidFill>
                <a:latin typeface="system-ui"/>
              </a:rPr>
              <a:t>,</a:t>
            </a:r>
            <a:r>
              <a:rPr lang="en-GB" sz="2000" b="1" baseline="30000" dirty="0" smtClean="0">
                <a:solidFill>
                  <a:srgbClr val="000000"/>
                </a:solidFill>
                <a:latin typeface="system-ui"/>
              </a:rPr>
              <a:t> </a:t>
            </a:r>
            <a:r>
              <a:rPr lang="en-GB" sz="2000" b="1" dirty="0" smtClean="0">
                <a:solidFill>
                  <a:srgbClr val="000000"/>
                </a:solidFill>
                <a:latin typeface="system-ui"/>
              </a:rPr>
              <a:t>“</a:t>
            </a:r>
            <a:r>
              <a:rPr lang="en-GB" sz="2000" b="1" dirty="0">
                <a:solidFill>
                  <a:srgbClr val="000000"/>
                </a:solidFill>
                <a:latin typeface="system-ui"/>
              </a:rPr>
              <a:t>Let all of God’s angels worship him</a:t>
            </a:r>
            <a:r>
              <a:rPr lang="en-GB" sz="2000" dirty="0" smtClean="0">
                <a:solidFill>
                  <a:srgbClr val="000000"/>
                </a:solidFill>
                <a:latin typeface="system-ui"/>
              </a:rPr>
              <a:t>.”</a:t>
            </a:r>
            <a:r>
              <a:rPr lang="en-GB" sz="2000" dirty="0" err="1" smtClean="0">
                <a:solidFill>
                  <a:srgbClr val="000000"/>
                </a:solidFill>
                <a:latin typeface="system-ui"/>
              </a:rPr>
              <a:t>Heb</a:t>
            </a:r>
            <a:r>
              <a:rPr lang="en-GB" sz="2000" dirty="0" smtClean="0">
                <a:solidFill>
                  <a:srgbClr val="000000"/>
                </a:solidFill>
                <a:latin typeface="system-ui"/>
              </a:rPr>
              <a:t>. 1: 6</a:t>
            </a:r>
            <a:endParaRPr lang="en-GB" sz="2000" i="0" dirty="0">
              <a:solidFill>
                <a:srgbClr val="000000"/>
              </a:solidFill>
              <a:effectLst/>
              <a:latin typeface="system-ui"/>
            </a:endParaRPr>
          </a:p>
        </p:txBody>
      </p:sp>
    </p:spTree>
    <p:extLst>
      <p:ext uri="{BB962C8B-B14F-4D97-AF65-F5344CB8AC3E}">
        <p14:creationId xmlns:p14="http://schemas.microsoft.com/office/powerpoint/2010/main" val="3914570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8259" y="1840628"/>
            <a:ext cx="8678779" cy="4093428"/>
          </a:xfrm>
          <a:prstGeom prst="rect">
            <a:avLst/>
          </a:prstGeom>
        </p:spPr>
        <p:txBody>
          <a:bodyPr wrap="square">
            <a:spAutoFit/>
          </a:bodyPr>
          <a:lstStyle/>
          <a:p>
            <a:pPr lvl="0"/>
            <a:r>
              <a:rPr lang="en-GB" sz="2000" dirty="0">
                <a:solidFill>
                  <a:prstClr val="black"/>
                </a:solidFill>
                <a:latin typeface="system-ui"/>
              </a:rPr>
              <a:t>When the angels went away from them into the sky, the shepherds </a:t>
            </a:r>
            <a:endParaRPr lang="en-GB" sz="2000" dirty="0" smtClean="0">
              <a:solidFill>
                <a:prstClr val="black"/>
              </a:solidFill>
              <a:latin typeface="system-ui"/>
            </a:endParaRPr>
          </a:p>
          <a:p>
            <a:pPr lvl="0"/>
            <a:r>
              <a:rPr lang="en-GB" sz="2000" dirty="0" smtClean="0">
                <a:solidFill>
                  <a:prstClr val="black"/>
                </a:solidFill>
                <a:latin typeface="system-ui"/>
              </a:rPr>
              <a:t>said </a:t>
            </a:r>
            <a:r>
              <a:rPr lang="en-GB" sz="2000" dirty="0">
                <a:solidFill>
                  <a:prstClr val="black"/>
                </a:solidFill>
                <a:latin typeface="system-ui"/>
              </a:rPr>
              <a:t>to one another, “</a:t>
            </a:r>
            <a:r>
              <a:rPr lang="en-GB" sz="2000" b="1" dirty="0">
                <a:solidFill>
                  <a:prstClr val="black"/>
                </a:solidFill>
                <a:latin typeface="system-ui"/>
              </a:rPr>
              <a:t>Let’s go to Bethlehem, </a:t>
            </a:r>
            <a:r>
              <a:rPr lang="en-GB" sz="2000" dirty="0">
                <a:solidFill>
                  <a:prstClr val="black"/>
                </a:solidFill>
                <a:latin typeface="system-ui"/>
              </a:rPr>
              <a:t>now, and see this thing </a:t>
            </a:r>
            <a:endParaRPr lang="en-GB" sz="2000" dirty="0" smtClean="0">
              <a:solidFill>
                <a:prstClr val="black"/>
              </a:solidFill>
              <a:latin typeface="system-ui"/>
            </a:endParaRPr>
          </a:p>
          <a:p>
            <a:pPr lvl="0"/>
            <a:r>
              <a:rPr lang="en-GB" sz="2000" dirty="0" smtClean="0">
                <a:solidFill>
                  <a:prstClr val="black"/>
                </a:solidFill>
                <a:latin typeface="system-ui"/>
              </a:rPr>
              <a:t>that </a:t>
            </a:r>
            <a:r>
              <a:rPr lang="en-GB" sz="2000" dirty="0">
                <a:solidFill>
                  <a:prstClr val="black"/>
                </a:solidFill>
                <a:latin typeface="system-ui"/>
              </a:rPr>
              <a:t>has happened, which the Lord has made known to us.” They </a:t>
            </a:r>
            <a:endParaRPr lang="en-GB" sz="2000" dirty="0" smtClean="0">
              <a:solidFill>
                <a:prstClr val="black"/>
              </a:solidFill>
              <a:latin typeface="system-ui"/>
            </a:endParaRPr>
          </a:p>
          <a:p>
            <a:pPr lvl="0"/>
            <a:r>
              <a:rPr lang="en-GB" sz="2000" dirty="0" smtClean="0">
                <a:solidFill>
                  <a:prstClr val="black"/>
                </a:solidFill>
                <a:latin typeface="system-ui"/>
              </a:rPr>
              <a:t>came </a:t>
            </a:r>
            <a:r>
              <a:rPr lang="en-GB" sz="2000" dirty="0">
                <a:solidFill>
                  <a:prstClr val="black"/>
                </a:solidFill>
                <a:latin typeface="system-ui"/>
              </a:rPr>
              <a:t>with haste, and </a:t>
            </a:r>
            <a:r>
              <a:rPr lang="en-GB" sz="2000" b="1" dirty="0">
                <a:solidFill>
                  <a:prstClr val="black"/>
                </a:solidFill>
                <a:latin typeface="system-ui"/>
              </a:rPr>
              <a:t>found both Mary and Joseph, and the baby </a:t>
            </a:r>
            <a:endParaRPr lang="en-GB" sz="2000" b="1" dirty="0" smtClean="0">
              <a:solidFill>
                <a:prstClr val="black"/>
              </a:solidFill>
              <a:latin typeface="system-ui"/>
            </a:endParaRPr>
          </a:p>
          <a:p>
            <a:pPr lvl="0"/>
            <a:r>
              <a:rPr lang="en-GB" sz="2000" b="1" dirty="0" smtClean="0">
                <a:solidFill>
                  <a:prstClr val="black"/>
                </a:solidFill>
                <a:latin typeface="system-ui"/>
              </a:rPr>
              <a:t>was </a:t>
            </a:r>
            <a:r>
              <a:rPr lang="en-GB" sz="2000" b="1" dirty="0">
                <a:solidFill>
                  <a:prstClr val="black"/>
                </a:solidFill>
                <a:latin typeface="system-ui"/>
              </a:rPr>
              <a:t>lying in the feeding trough.</a:t>
            </a:r>
            <a:r>
              <a:rPr lang="en-GB" sz="2000" dirty="0">
                <a:solidFill>
                  <a:prstClr val="black"/>
                </a:solidFill>
                <a:latin typeface="system-ui"/>
              </a:rPr>
              <a:t> </a:t>
            </a:r>
            <a:endParaRPr lang="en-GB" sz="2000" dirty="0" smtClean="0">
              <a:solidFill>
                <a:prstClr val="black"/>
              </a:solidFill>
              <a:latin typeface="system-ui"/>
            </a:endParaRPr>
          </a:p>
          <a:p>
            <a:pPr lvl="0"/>
            <a:endParaRPr lang="en-GB" sz="2000" dirty="0">
              <a:solidFill>
                <a:prstClr val="black"/>
              </a:solidFill>
              <a:latin typeface="system-ui"/>
            </a:endParaRPr>
          </a:p>
          <a:p>
            <a:pPr lvl="0"/>
            <a:endParaRPr lang="en-GB" sz="2000" dirty="0" smtClean="0">
              <a:solidFill>
                <a:prstClr val="black"/>
              </a:solidFill>
              <a:latin typeface="system-ui"/>
            </a:endParaRPr>
          </a:p>
          <a:p>
            <a:pPr lvl="0"/>
            <a:r>
              <a:rPr lang="en-GB" sz="2000" dirty="0" smtClean="0">
                <a:solidFill>
                  <a:prstClr val="black"/>
                </a:solidFill>
                <a:latin typeface="system-ui"/>
              </a:rPr>
              <a:t>When </a:t>
            </a:r>
            <a:r>
              <a:rPr lang="en-GB" sz="2000" dirty="0">
                <a:solidFill>
                  <a:prstClr val="black"/>
                </a:solidFill>
                <a:latin typeface="system-ui"/>
              </a:rPr>
              <a:t>they saw it, </a:t>
            </a:r>
            <a:r>
              <a:rPr lang="en-GB" sz="2000" b="1" dirty="0">
                <a:solidFill>
                  <a:prstClr val="black"/>
                </a:solidFill>
                <a:latin typeface="system-ui"/>
              </a:rPr>
              <a:t>they publicized widely the saying which was spoken to them about this child</a:t>
            </a:r>
            <a:r>
              <a:rPr lang="en-GB" sz="2000" dirty="0">
                <a:solidFill>
                  <a:prstClr val="black"/>
                </a:solidFill>
                <a:latin typeface="system-ui"/>
              </a:rPr>
              <a:t>. All who heard it wondered at the things which were spoken to them by the shepherds. But Mary kept all these sayings, pondering them in her heart. </a:t>
            </a:r>
            <a:r>
              <a:rPr lang="en-GB" sz="2000" b="1" dirty="0">
                <a:solidFill>
                  <a:prstClr val="black"/>
                </a:solidFill>
                <a:latin typeface="system-ui"/>
              </a:rPr>
              <a:t>The shepherds returned, glorifying and praising God </a:t>
            </a:r>
            <a:r>
              <a:rPr lang="en-GB" sz="2000" dirty="0">
                <a:solidFill>
                  <a:prstClr val="black"/>
                </a:solidFill>
                <a:latin typeface="system-ui"/>
              </a:rPr>
              <a:t>for all the things that they had heard and seen, just as it was told them. </a:t>
            </a:r>
            <a:r>
              <a:rPr lang="en-GB" sz="2000" dirty="0">
                <a:solidFill>
                  <a:srgbClr val="000000"/>
                </a:solidFill>
                <a:latin typeface="system-ui"/>
              </a:rPr>
              <a:t>Luke </a:t>
            </a:r>
            <a:r>
              <a:rPr lang="en-GB" sz="2000" dirty="0" smtClean="0">
                <a:solidFill>
                  <a:srgbClr val="000000"/>
                </a:solidFill>
                <a:latin typeface="system-ui"/>
              </a:rPr>
              <a:t>2:15-20</a:t>
            </a:r>
            <a:endParaRPr lang="en-GB" sz="2000" dirty="0">
              <a:solidFill>
                <a:srgbClr val="000000"/>
              </a:solidFill>
              <a:latin typeface="system-ui"/>
            </a:endParaRPr>
          </a:p>
        </p:txBody>
      </p:sp>
      <p:sp>
        <p:nvSpPr>
          <p:cNvPr id="3" name="TextBox 2"/>
          <p:cNvSpPr txBox="1"/>
          <p:nvPr/>
        </p:nvSpPr>
        <p:spPr>
          <a:xfrm>
            <a:off x="2034746" y="741406"/>
            <a:ext cx="5445211" cy="523220"/>
          </a:xfrm>
          <a:prstGeom prst="rect">
            <a:avLst/>
          </a:prstGeom>
          <a:noFill/>
        </p:spPr>
        <p:txBody>
          <a:bodyPr wrap="square" rtlCol="0">
            <a:spAutoFit/>
          </a:bodyPr>
          <a:lstStyle/>
          <a:p>
            <a:r>
              <a:rPr lang="en-GB" sz="2800" b="1" dirty="0" smtClean="0">
                <a:latin typeface="system-ui"/>
              </a:rPr>
              <a:t>Seeing Hearing Sharing</a:t>
            </a:r>
            <a:endParaRPr lang="en-GB" sz="2800" b="1" dirty="0">
              <a:latin typeface="system-ui"/>
            </a:endParaRPr>
          </a:p>
        </p:txBody>
      </p:sp>
    </p:spTree>
    <p:extLst>
      <p:ext uri="{BB962C8B-B14F-4D97-AF65-F5344CB8AC3E}">
        <p14:creationId xmlns:p14="http://schemas.microsoft.com/office/powerpoint/2010/main" val="4064318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908" y="2431357"/>
            <a:ext cx="6096000" cy="2308324"/>
          </a:xfrm>
          <a:prstGeom prst="rect">
            <a:avLst/>
          </a:prstGeom>
        </p:spPr>
        <p:txBody>
          <a:bodyPr>
            <a:spAutoFit/>
          </a:bodyPr>
          <a:lstStyle/>
          <a:p>
            <a:r>
              <a:rPr lang="en-GB" dirty="0">
                <a:solidFill>
                  <a:srgbClr val="000000"/>
                </a:solidFill>
                <a:latin typeface="system-ui"/>
              </a:rPr>
              <a:t>Behold, a man named </a:t>
            </a:r>
            <a:r>
              <a:rPr lang="en-GB" b="1" dirty="0">
                <a:solidFill>
                  <a:srgbClr val="000000"/>
                </a:solidFill>
                <a:latin typeface="system-ui"/>
              </a:rPr>
              <a:t>Joseph</a:t>
            </a:r>
            <a:r>
              <a:rPr lang="en-GB" dirty="0">
                <a:solidFill>
                  <a:srgbClr val="000000"/>
                </a:solidFill>
                <a:latin typeface="system-ui"/>
              </a:rPr>
              <a:t>, who was a member of the council, </a:t>
            </a:r>
            <a:r>
              <a:rPr lang="en-GB" b="1" dirty="0">
                <a:solidFill>
                  <a:srgbClr val="000000"/>
                </a:solidFill>
                <a:latin typeface="system-ui"/>
              </a:rPr>
              <a:t>a good and righteous man</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(he had not consented to their counsel and deed), </a:t>
            </a:r>
            <a:r>
              <a:rPr lang="en-GB" b="1" dirty="0">
                <a:solidFill>
                  <a:srgbClr val="000000"/>
                </a:solidFill>
                <a:latin typeface="system-ui"/>
              </a:rPr>
              <a:t>from </a:t>
            </a:r>
            <a:r>
              <a:rPr lang="en-GB" b="1" dirty="0" err="1">
                <a:solidFill>
                  <a:srgbClr val="000000"/>
                </a:solidFill>
                <a:latin typeface="system-ui"/>
              </a:rPr>
              <a:t>Arimathaea</a:t>
            </a:r>
            <a:r>
              <a:rPr lang="en-GB" dirty="0">
                <a:solidFill>
                  <a:srgbClr val="000000"/>
                </a:solidFill>
                <a:latin typeface="system-ui"/>
              </a:rPr>
              <a:t>, a city of the Jews, who was also waiting for God’s Kingdom: this man went to Pilate, and asked for </a:t>
            </a:r>
            <a:r>
              <a:rPr lang="en-GB" b="1" dirty="0">
                <a:solidFill>
                  <a:srgbClr val="000000"/>
                </a:solidFill>
                <a:latin typeface="system-ui"/>
              </a:rPr>
              <a:t>Jesus’ body</a:t>
            </a:r>
            <a:r>
              <a:rPr lang="en-GB" dirty="0">
                <a:solidFill>
                  <a:srgbClr val="000000"/>
                </a:solidFill>
                <a:latin typeface="system-ui"/>
              </a:rPr>
              <a:t>. He took it down, and </a:t>
            </a:r>
            <a:r>
              <a:rPr lang="en-GB" b="1" dirty="0">
                <a:solidFill>
                  <a:srgbClr val="000000"/>
                </a:solidFill>
                <a:latin typeface="system-ui"/>
              </a:rPr>
              <a:t>wrapped it in a linen cloth</a:t>
            </a:r>
            <a:r>
              <a:rPr lang="en-GB" dirty="0">
                <a:solidFill>
                  <a:srgbClr val="000000"/>
                </a:solidFill>
                <a:latin typeface="system-ui"/>
              </a:rPr>
              <a:t>, and laid him in </a:t>
            </a:r>
            <a:r>
              <a:rPr lang="en-GB" b="1" dirty="0">
                <a:solidFill>
                  <a:srgbClr val="000000"/>
                </a:solidFill>
                <a:latin typeface="system-ui"/>
              </a:rPr>
              <a:t>a tomb that was cut in stone</a:t>
            </a:r>
            <a:r>
              <a:rPr lang="en-GB" dirty="0">
                <a:solidFill>
                  <a:srgbClr val="000000"/>
                </a:solidFill>
                <a:latin typeface="system-ui"/>
              </a:rPr>
              <a:t>, where no one had ever been laid. Luke 23: 50-53</a:t>
            </a:r>
            <a:endParaRPr lang="en-GB" dirty="0"/>
          </a:p>
        </p:txBody>
      </p:sp>
      <p:sp>
        <p:nvSpPr>
          <p:cNvPr id="3" name="TextBox 2"/>
          <p:cNvSpPr txBox="1"/>
          <p:nvPr/>
        </p:nvSpPr>
        <p:spPr>
          <a:xfrm>
            <a:off x="2314833" y="1054444"/>
            <a:ext cx="3820277" cy="523220"/>
          </a:xfrm>
          <a:prstGeom prst="rect">
            <a:avLst/>
          </a:prstGeom>
          <a:noFill/>
        </p:spPr>
        <p:txBody>
          <a:bodyPr wrap="none" rtlCol="0">
            <a:spAutoFit/>
          </a:bodyPr>
          <a:lstStyle/>
          <a:p>
            <a:r>
              <a:rPr lang="en-GB" sz="2800" b="1" dirty="0" smtClean="0">
                <a:latin typeface="system-ui"/>
              </a:rPr>
              <a:t>Pointers to the Cross</a:t>
            </a:r>
            <a:endParaRPr lang="en-GB" sz="2800" b="1" dirty="0">
              <a:latin typeface="system-ui"/>
            </a:endParaRPr>
          </a:p>
        </p:txBody>
      </p:sp>
    </p:spTree>
    <p:extLst>
      <p:ext uri="{BB962C8B-B14F-4D97-AF65-F5344CB8AC3E}">
        <p14:creationId xmlns:p14="http://schemas.microsoft.com/office/powerpoint/2010/main" val="566197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269" y="2144911"/>
            <a:ext cx="8693303" cy="3170099"/>
          </a:xfrm>
          <a:prstGeom prst="rect">
            <a:avLst/>
          </a:prstGeom>
        </p:spPr>
        <p:txBody>
          <a:bodyPr wrap="square">
            <a:spAutoFit/>
          </a:bodyPr>
          <a:lstStyle/>
          <a:p>
            <a:r>
              <a:rPr lang="en-GB" sz="2000" dirty="0" smtClean="0">
                <a:solidFill>
                  <a:srgbClr val="000000"/>
                </a:solidFill>
                <a:latin typeface="system-ui"/>
              </a:rPr>
              <a:t>And </a:t>
            </a:r>
            <a:r>
              <a:rPr lang="en-GB" sz="2000" dirty="0">
                <a:solidFill>
                  <a:srgbClr val="000000"/>
                </a:solidFill>
                <a:latin typeface="system-ui"/>
              </a:rPr>
              <a:t>when eight days were completed </a:t>
            </a:r>
            <a:r>
              <a:rPr lang="en-GB" sz="2000" dirty="0" smtClean="0">
                <a:solidFill>
                  <a:srgbClr val="000000"/>
                </a:solidFill>
                <a:latin typeface="system-ui"/>
              </a:rPr>
              <a:t>for </a:t>
            </a:r>
            <a:r>
              <a:rPr lang="en-GB" sz="2000" b="1" dirty="0">
                <a:solidFill>
                  <a:srgbClr val="000000"/>
                </a:solidFill>
                <a:latin typeface="system-ui"/>
              </a:rPr>
              <a:t>the circumcision </a:t>
            </a:r>
            <a:r>
              <a:rPr lang="en-GB" sz="2000" dirty="0">
                <a:solidFill>
                  <a:srgbClr val="000000"/>
                </a:solidFill>
                <a:latin typeface="system-ui"/>
              </a:rPr>
              <a:t>of the Child, </a:t>
            </a:r>
            <a:r>
              <a:rPr lang="en-GB" sz="2000" b="1" dirty="0">
                <a:solidFill>
                  <a:srgbClr val="000000"/>
                </a:solidFill>
                <a:latin typeface="system-ui"/>
              </a:rPr>
              <a:t>His name </a:t>
            </a:r>
            <a:r>
              <a:rPr lang="en-GB" sz="2000" dirty="0">
                <a:solidFill>
                  <a:srgbClr val="000000"/>
                </a:solidFill>
                <a:latin typeface="system-ui"/>
              </a:rPr>
              <a:t>was called </a:t>
            </a:r>
            <a:r>
              <a:rPr lang="en-GB" sz="2000" cap="small" dirty="0" err="1" smtClean="0">
                <a:solidFill>
                  <a:srgbClr val="000000"/>
                </a:solidFill>
                <a:latin typeface="system-ui"/>
              </a:rPr>
              <a:t>jesus</a:t>
            </a:r>
            <a:r>
              <a:rPr lang="en-GB" sz="2000" cap="small" dirty="0" smtClean="0">
                <a:solidFill>
                  <a:srgbClr val="000000"/>
                </a:solidFill>
                <a:latin typeface="system-ui"/>
              </a:rPr>
              <a:t> [</a:t>
            </a:r>
            <a:r>
              <a:rPr lang="en-GB" sz="2000" b="1" cap="small" dirty="0" err="1" smtClean="0">
                <a:solidFill>
                  <a:srgbClr val="000000"/>
                </a:solidFill>
                <a:latin typeface="system-ui"/>
              </a:rPr>
              <a:t>Yesua</a:t>
            </a:r>
            <a:r>
              <a:rPr lang="en-GB" sz="2000" cap="small" dirty="0" smtClean="0">
                <a:solidFill>
                  <a:srgbClr val="000000"/>
                </a:solidFill>
                <a:latin typeface="system-ui"/>
              </a:rPr>
              <a:t>]</a:t>
            </a:r>
            <a:r>
              <a:rPr lang="en-GB" sz="2000" dirty="0" smtClean="0">
                <a:solidFill>
                  <a:srgbClr val="000000"/>
                </a:solidFill>
                <a:latin typeface="system-ui"/>
              </a:rPr>
              <a:t>, </a:t>
            </a:r>
            <a:r>
              <a:rPr lang="en-GB" sz="2000" dirty="0">
                <a:solidFill>
                  <a:srgbClr val="000000"/>
                </a:solidFill>
                <a:latin typeface="system-ui"/>
              </a:rPr>
              <a:t>the name given by the angel before He was conceived in the </a:t>
            </a:r>
            <a:r>
              <a:rPr lang="en-GB" sz="2000" dirty="0" smtClean="0">
                <a:solidFill>
                  <a:srgbClr val="000000"/>
                </a:solidFill>
                <a:latin typeface="system-ui"/>
              </a:rPr>
              <a:t>womb.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Now </a:t>
            </a:r>
            <a:r>
              <a:rPr lang="en-GB" sz="2000" dirty="0">
                <a:solidFill>
                  <a:srgbClr val="000000"/>
                </a:solidFill>
                <a:latin typeface="system-ui"/>
              </a:rPr>
              <a:t>when </a:t>
            </a:r>
            <a:r>
              <a:rPr lang="en-GB" sz="2000" b="1" dirty="0">
                <a:solidFill>
                  <a:srgbClr val="000000"/>
                </a:solidFill>
                <a:latin typeface="system-ui"/>
              </a:rPr>
              <a:t>the days of her purification according to the law of Moses </a:t>
            </a:r>
            <a:r>
              <a:rPr lang="en-GB" sz="2000" dirty="0">
                <a:solidFill>
                  <a:srgbClr val="000000"/>
                </a:solidFill>
                <a:latin typeface="system-ui"/>
              </a:rPr>
              <a:t>were completed, they brought Him to Jerusalem to present </a:t>
            </a:r>
            <a:r>
              <a:rPr lang="en-GB" sz="2000" i="1" dirty="0">
                <a:solidFill>
                  <a:srgbClr val="000000"/>
                </a:solidFill>
                <a:latin typeface="system-ui"/>
              </a:rPr>
              <a:t>Him</a:t>
            </a:r>
            <a:r>
              <a:rPr lang="en-GB" sz="2000" dirty="0">
                <a:solidFill>
                  <a:srgbClr val="000000"/>
                </a:solidFill>
                <a:latin typeface="system-ui"/>
              </a:rPr>
              <a:t> to the Lord </a:t>
            </a:r>
            <a:r>
              <a:rPr lang="en-GB" sz="2000" b="1" baseline="30000" dirty="0" smtClean="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as it is written in the law of the Lord, </a:t>
            </a:r>
            <a:r>
              <a:rPr lang="en-GB" sz="2000" b="1" dirty="0">
                <a:solidFill>
                  <a:srgbClr val="000000"/>
                </a:solidFill>
                <a:latin typeface="system-ui"/>
              </a:rPr>
              <a:t>“Every male who opens the womb shall be called holy to the </a:t>
            </a:r>
            <a:r>
              <a:rPr lang="en-GB" sz="2000" b="1" cap="small" dirty="0">
                <a:solidFill>
                  <a:srgbClr val="000000"/>
                </a:solidFill>
                <a:latin typeface="system-ui"/>
              </a:rPr>
              <a:t>Lord</a:t>
            </a:r>
            <a:r>
              <a:rPr lang="en-GB" sz="2000" b="1" dirty="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to offer </a:t>
            </a:r>
            <a:r>
              <a:rPr lang="en-GB" sz="2000" b="1" dirty="0">
                <a:solidFill>
                  <a:srgbClr val="000000"/>
                </a:solidFill>
                <a:latin typeface="system-ui"/>
              </a:rPr>
              <a:t>a sacrifice according to what is said in the law of the Lord, “A pair of turtledoves or two young pigeons</a:t>
            </a:r>
            <a:r>
              <a:rPr lang="en-GB" sz="2000" b="1" dirty="0" smtClean="0">
                <a:solidFill>
                  <a:srgbClr val="000000"/>
                </a:solidFill>
                <a:latin typeface="system-ui"/>
              </a:rPr>
              <a:t>.” </a:t>
            </a:r>
            <a:r>
              <a:rPr lang="en-GB" sz="2000" dirty="0" smtClean="0">
                <a:solidFill>
                  <a:srgbClr val="000000"/>
                </a:solidFill>
                <a:latin typeface="system-ui"/>
              </a:rPr>
              <a:t>Luke 2:21-24</a:t>
            </a:r>
            <a:endParaRPr lang="en-GB" sz="2000" dirty="0">
              <a:solidFill>
                <a:srgbClr val="000000"/>
              </a:solidFill>
              <a:latin typeface="system-ui"/>
            </a:endParaRPr>
          </a:p>
        </p:txBody>
      </p:sp>
      <p:sp>
        <p:nvSpPr>
          <p:cNvPr id="5" name="Rectangle 4"/>
          <p:cNvSpPr/>
          <p:nvPr/>
        </p:nvSpPr>
        <p:spPr>
          <a:xfrm>
            <a:off x="763300" y="644838"/>
            <a:ext cx="6673516" cy="523220"/>
          </a:xfrm>
          <a:prstGeom prst="rect">
            <a:avLst/>
          </a:prstGeom>
        </p:spPr>
        <p:txBody>
          <a:bodyPr wrap="square">
            <a:spAutoFit/>
          </a:bodyPr>
          <a:lstStyle/>
          <a:p>
            <a:r>
              <a:rPr lang="en-GB" sz="2800" b="1" dirty="0" smtClean="0"/>
              <a:t>Jesus was a Torah-observant Jewish Person</a:t>
            </a:r>
            <a:endParaRPr lang="en-GB" sz="2800" b="1" dirty="0"/>
          </a:p>
        </p:txBody>
      </p:sp>
      <p:sp>
        <p:nvSpPr>
          <p:cNvPr id="6" name="Rectangle 5"/>
          <p:cNvSpPr/>
          <p:nvPr/>
        </p:nvSpPr>
        <p:spPr>
          <a:xfrm>
            <a:off x="161939" y="5676309"/>
            <a:ext cx="9609222" cy="369332"/>
          </a:xfrm>
          <a:prstGeom prst="rect">
            <a:avLst/>
          </a:prstGeom>
        </p:spPr>
        <p:txBody>
          <a:bodyPr wrap="square">
            <a:spAutoFit/>
          </a:bodyPr>
          <a:lstStyle/>
          <a:p>
            <a:r>
              <a:rPr lang="en-GB" b="1" baseline="30000" dirty="0">
                <a:solidFill>
                  <a:srgbClr val="000000"/>
                </a:solidFill>
                <a:latin typeface="system-ui"/>
              </a:rPr>
              <a:t> </a:t>
            </a:r>
            <a:endParaRPr lang="en-GB" sz="2000" dirty="0"/>
          </a:p>
        </p:txBody>
      </p:sp>
    </p:spTree>
    <p:extLst>
      <p:ext uri="{BB962C8B-B14F-4D97-AF65-F5344CB8AC3E}">
        <p14:creationId xmlns:p14="http://schemas.microsoft.com/office/powerpoint/2010/main" val="1705963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0788" y="1239958"/>
            <a:ext cx="7306964" cy="2862322"/>
          </a:xfrm>
          <a:prstGeom prst="rect">
            <a:avLst/>
          </a:prstGeom>
        </p:spPr>
        <p:txBody>
          <a:bodyPr wrap="square">
            <a:spAutoFit/>
          </a:bodyPr>
          <a:lstStyle/>
          <a:p>
            <a:r>
              <a:rPr lang="en-GB" sz="2000" b="1" dirty="0">
                <a:solidFill>
                  <a:srgbClr val="000000"/>
                </a:solidFill>
                <a:latin typeface="system-ui"/>
              </a:rPr>
              <a:t>God said to Abraham … This is my covenant</a:t>
            </a:r>
            <a:r>
              <a:rPr lang="en-GB" sz="2000" dirty="0">
                <a:solidFill>
                  <a:srgbClr val="000000"/>
                </a:solidFill>
                <a:latin typeface="system-ui"/>
              </a:rPr>
              <a:t>, which you shall keep, between me and you and your offspring after you …</a:t>
            </a:r>
            <a:r>
              <a:rPr lang="en-GB" sz="2000" b="1" baseline="30000" dirty="0">
                <a:solidFill>
                  <a:srgbClr val="000000"/>
                </a:solidFill>
                <a:latin typeface="system-ui"/>
              </a:rPr>
              <a:t> </a:t>
            </a:r>
            <a:r>
              <a:rPr lang="en-GB" sz="2000" b="1" dirty="0">
                <a:solidFill>
                  <a:srgbClr val="000000"/>
                </a:solidFill>
                <a:latin typeface="system-ui"/>
              </a:rPr>
              <a:t>You shall be circumcised </a:t>
            </a:r>
            <a:r>
              <a:rPr lang="en-GB" sz="2000" dirty="0">
                <a:solidFill>
                  <a:srgbClr val="000000"/>
                </a:solidFill>
                <a:latin typeface="system-ui"/>
              </a:rPr>
              <a:t>in the flesh of your foreskin. It will be </a:t>
            </a:r>
            <a:r>
              <a:rPr lang="en-GB" sz="2000" b="1" dirty="0">
                <a:solidFill>
                  <a:srgbClr val="000000"/>
                </a:solidFill>
                <a:latin typeface="system-ui"/>
              </a:rPr>
              <a:t>a token of the covenant between me and you.</a:t>
            </a:r>
            <a:r>
              <a:rPr lang="en-GB" sz="2000" dirty="0">
                <a:solidFill>
                  <a:srgbClr val="000000"/>
                </a:solidFill>
                <a:latin typeface="system-ui"/>
              </a:rPr>
              <a:t> He who is </a:t>
            </a:r>
            <a:r>
              <a:rPr lang="en-GB" sz="2000" b="1" dirty="0">
                <a:solidFill>
                  <a:srgbClr val="000000"/>
                </a:solidFill>
                <a:latin typeface="system-ui"/>
              </a:rPr>
              <a:t>eight days old </a:t>
            </a:r>
            <a:r>
              <a:rPr lang="en-GB" sz="2000" dirty="0">
                <a:solidFill>
                  <a:srgbClr val="000000"/>
                </a:solidFill>
                <a:latin typeface="system-ui"/>
              </a:rPr>
              <a:t>shall be circumcised among you, </a:t>
            </a:r>
            <a:r>
              <a:rPr lang="en-GB" sz="2000" b="1" dirty="0">
                <a:solidFill>
                  <a:srgbClr val="000000"/>
                </a:solidFill>
                <a:latin typeface="system-ui"/>
              </a:rPr>
              <a:t>every male throughout your generations</a:t>
            </a:r>
            <a:r>
              <a:rPr lang="en-GB" sz="2000" dirty="0">
                <a:solidFill>
                  <a:srgbClr val="000000"/>
                </a:solidFill>
                <a:latin typeface="system-ui"/>
              </a:rPr>
              <a:t> … must be circumcised. My covenant shall be in your flesh </a:t>
            </a:r>
            <a:r>
              <a:rPr lang="en-GB" sz="2000" b="1" dirty="0">
                <a:solidFill>
                  <a:srgbClr val="000000"/>
                </a:solidFill>
                <a:latin typeface="system-ui"/>
              </a:rPr>
              <a:t>for an everlasting covenant</a:t>
            </a:r>
            <a:r>
              <a:rPr lang="en-GB" sz="2000" dirty="0">
                <a:solidFill>
                  <a:srgbClr val="000000"/>
                </a:solidFill>
                <a:latin typeface="system-ui"/>
              </a:rPr>
              <a:t>. The uncircumcised male … shall be cut off from his people. He has broken my covenant.” Gen. 17: 9-14</a:t>
            </a:r>
            <a:endParaRPr lang="en-GB" sz="2000" dirty="0"/>
          </a:p>
        </p:txBody>
      </p:sp>
      <p:sp>
        <p:nvSpPr>
          <p:cNvPr id="3" name="Rectangle 2"/>
          <p:cNvSpPr/>
          <p:nvPr/>
        </p:nvSpPr>
        <p:spPr>
          <a:xfrm>
            <a:off x="650788" y="4476058"/>
            <a:ext cx="6952735" cy="1631216"/>
          </a:xfrm>
          <a:prstGeom prst="rect">
            <a:avLst/>
          </a:prstGeom>
        </p:spPr>
        <p:txBody>
          <a:bodyPr wrap="square">
            <a:spAutoFit/>
          </a:bodyPr>
          <a:lstStyle/>
          <a:p>
            <a:r>
              <a:rPr lang="en-GB" sz="2000" b="1" dirty="0">
                <a:solidFill>
                  <a:srgbClr val="000000"/>
                </a:solidFill>
                <a:latin typeface="system-ui"/>
              </a:rPr>
              <a:t>Moses has given you circumcision (not that it is of Moses, but of the fathers)</a:t>
            </a:r>
            <a:r>
              <a:rPr lang="en-GB" sz="2000" dirty="0">
                <a:solidFill>
                  <a:srgbClr val="000000"/>
                </a:solidFill>
                <a:latin typeface="system-ui"/>
              </a:rPr>
              <a:t>, and on the Sabbath you circumcise a boy. If a boy receives circumcision on the Sabbath, that the law of Moses may not be broken … John 7: 22-23</a:t>
            </a:r>
            <a:endParaRPr lang="en-GB" sz="2000" dirty="0"/>
          </a:p>
        </p:txBody>
      </p:sp>
      <p:sp>
        <p:nvSpPr>
          <p:cNvPr id="4" name="TextBox 3"/>
          <p:cNvSpPr txBox="1"/>
          <p:nvPr/>
        </p:nvSpPr>
        <p:spPr>
          <a:xfrm>
            <a:off x="856734" y="342960"/>
            <a:ext cx="5972433" cy="523220"/>
          </a:xfrm>
          <a:prstGeom prst="rect">
            <a:avLst/>
          </a:prstGeom>
          <a:noFill/>
        </p:spPr>
        <p:txBody>
          <a:bodyPr wrap="square" rtlCol="0">
            <a:spAutoFit/>
          </a:bodyPr>
          <a:lstStyle/>
          <a:p>
            <a:r>
              <a:rPr lang="en-GB" sz="2800" b="1" dirty="0" smtClean="0">
                <a:latin typeface="system-ui"/>
              </a:rPr>
              <a:t>The significance of Circumcision</a:t>
            </a:r>
            <a:endParaRPr lang="en-GB" sz="2800" b="1" dirty="0">
              <a:latin typeface="system-ui"/>
            </a:endParaRPr>
          </a:p>
        </p:txBody>
      </p:sp>
    </p:spTree>
    <p:extLst>
      <p:ext uri="{BB962C8B-B14F-4D97-AF65-F5344CB8AC3E}">
        <p14:creationId xmlns:p14="http://schemas.microsoft.com/office/powerpoint/2010/main" val="3211276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12" y="1535983"/>
            <a:ext cx="8758991" cy="4606389"/>
          </a:xfrm>
          <a:prstGeom prst="rect">
            <a:avLst/>
          </a:prstGeom>
        </p:spPr>
        <p:txBody>
          <a:bodyPr wrap="square">
            <a:spAutoFit/>
          </a:bodyPr>
          <a:lstStyle/>
          <a:p>
            <a:pPr lvl="0"/>
            <a:r>
              <a:rPr lang="en-GB" sz="2000" dirty="0" smtClean="0">
                <a:solidFill>
                  <a:srgbClr val="000000"/>
                </a:solidFill>
                <a:latin typeface="system-ui"/>
              </a:rPr>
              <a:t>And </a:t>
            </a:r>
            <a:r>
              <a:rPr lang="en-GB" sz="2000" dirty="0">
                <a:solidFill>
                  <a:srgbClr val="000000"/>
                </a:solidFill>
                <a:latin typeface="system-ui"/>
              </a:rPr>
              <a:t>behold, there was a man in Jerusalem whose name </a:t>
            </a:r>
            <a:r>
              <a:rPr lang="en-GB" sz="2000" i="1" dirty="0">
                <a:solidFill>
                  <a:srgbClr val="000000"/>
                </a:solidFill>
                <a:latin typeface="system-ui"/>
              </a:rPr>
              <a:t>was</a:t>
            </a:r>
            <a:r>
              <a:rPr lang="en-GB" sz="2000" dirty="0">
                <a:solidFill>
                  <a:srgbClr val="000000"/>
                </a:solidFill>
                <a:latin typeface="system-ui"/>
              </a:rPr>
              <a:t> </a:t>
            </a:r>
            <a:r>
              <a:rPr lang="en-GB" sz="2000" b="1" dirty="0">
                <a:solidFill>
                  <a:srgbClr val="000000"/>
                </a:solidFill>
                <a:latin typeface="system-ui"/>
              </a:rPr>
              <a:t>Simeon</a:t>
            </a:r>
            <a:r>
              <a:rPr lang="en-GB" sz="2000" dirty="0">
                <a:solidFill>
                  <a:srgbClr val="000000"/>
                </a:solidFill>
                <a:latin typeface="system-ui"/>
              </a:rPr>
              <a:t>, </a:t>
            </a:r>
            <a:endParaRPr lang="en-GB" sz="2000" dirty="0" smtClean="0">
              <a:solidFill>
                <a:srgbClr val="000000"/>
              </a:solidFill>
              <a:latin typeface="system-ui"/>
            </a:endParaRPr>
          </a:p>
          <a:p>
            <a:pPr lvl="0"/>
            <a:r>
              <a:rPr lang="en-GB" sz="2000" dirty="0" smtClean="0">
                <a:solidFill>
                  <a:srgbClr val="000000"/>
                </a:solidFill>
                <a:latin typeface="system-ui"/>
              </a:rPr>
              <a:t>and </a:t>
            </a:r>
            <a:r>
              <a:rPr lang="en-GB" sz="2000" dirty="0">
                <a:solidFill>
                  <a:srgbClr val="000000"/>
                </a:solidFill>
                <a:latin typeface="system-ui"/>
              </a:rPr>
              <a:t>this man </a:t>
            </a:r>
            <a:r>
              <a:rPr lang="en-GB" sz="2000" i="1" dirty="0">
                <a:solidFill>
                  <a:srgbClr val="000000"/>
                </a:solidFill>
                <a:latin typeface="system-ui"/>
              </a:rPr>
              <a:t>was</a:t>
            </a:r>
            <a:r>
              <a:rPr lang="en-GB" sz="2000" dirty="0">
                <a:solidFill>
                  <a:srgbClr val="000000"/>
                </a:solidFill>
                <a:latin typeface="system-ui"/>
              </a:rPr>
              <a:t> </a:t>
            </a:r>
            <a:r>
              <a:rPr lang="en-GB" sz="2000" b="1" dirty="0">
                <a:solidFill>
                  <a:srgbClr val="000000"/>
                </a:solidFill>
                <a:latin typeface="system-ui"/>
              </a:rPr>
              <a:t>just and devout, waiting for the Consolation of </a:t>
            </a:r>
            <a:endParaRPr lang="en-GB" sz="2000" b="1" dirty="0" smtClean="0">
              <a:solidFill>
                <a:srgbClr val="000000"/>
              </a:solidFill>
              <a:latin typeface="system-ui"/>
            </a:endParaRPr>
          </a:p>
          <a:p>
            <a:pPr lvl="0"/>
            <a:r>
              <a:rPr lang="en-GB" sz="2000" b="1" dirty="0" smtClean="0">
                <a:solidFill>
                  <a:srgbClr val="000000"/>
                </a:solidFill>
                <a:latin typeface="system-ui"/>
              </a:rPr>
              <a:t>Israel</a:t>
            </a:r>
            <a:r>
              <a:rPr lang="en-GB" sz="2000" b="1" dirty="0">
                <a:solidFill>
                  <a:srgbClr val="000000"/>
                </a:solidFill>
                <a:latin typeface="system-ui"/>
              </a:rPr>
              <a:t>, and the Holy Spirit was upon him</a:t>
            </a:r>
            <a:r>
              <a:rPr lang="en-GB" sz="2000" dirty="0" smtClean="0">
                <a:solidFill>
                  <a:srgbClr val="000000"/>
                </a:solidFill>
                <a:latin typeface="system-ui"/>
              </a:rPr>
              <a:t>. And it </a:t>
            </a:r>
            <a:r>
              <a:rPr lang="en-GB" sz="2000" dirty="0">
                <a:solidFill>
                  <a:srgbClr val="000000"/>
                </a:solidFill>
                <a:latin typeface="system-ui"/>
              </a:rPr>
              <a:t>had been </a:t>
            </a:r>
            <a:r>
              <a:rPr lang="en-GB" sz="2000" b="1" dirty="0">
                <a:solidFill>
                  <a:srgbClr val="000000"/>
                </a:solidFill>
                <a:latin typeface="system-ui"/>
              </a:rPr>
              <a:t>revealed</a:t>
            </a:r>
            <a:r>
              <a:rPr lang="en-GB" sz="2000" dirty="0">
                <a:solidFill>
                  <a:srgbClr val="000000"/>
                </a:solidFill>
                <a:latin typeface="system-ui"/>
              </a:rPr>
              <a:t> </a:t>
            </a:r>
            <a:r>
              <a:rPr lang="en-GB" sz="2000" dirty="0" smtClean="0">
                <a:solidFill>
                  <a:srgbClr val="000000"/>
                </a:solidFill>
                <a:latin typeface="system-ui"/>
              </a:rPr>
              <a:t>to</a:t>
            </a:r>
          </a:p>
          <a:p>
            <a:pPr lvl="0"/>
            <a:r>
              <a:rPr lang="en-GB" sz="2000" dirty="0" smtClean="0">
                <a:solidFill>
                  <a:srgbClr val="000000"/>
                </a:solidFill>
                <a:latin typeface="system-ui"/>
              </a:rPr>
              <a:t> </a:t>
            </a:r>
            <a:r>
              <a:rPr lang="en-GB" sz="2000" dirty="0">
                <a:solidFill>
                  <a:srgbClr val="000000"/>
                </a:solidFill>
                <a:latin typeface="system-ui"/>
              </a:rPr>
              <a:t>him </a:t>
            </a:r>
            <a:r>
              <a:rPr lang="en-GB" sz="2000" b="1" dirty="0">
                <a:solidFill>
                  <a:srgbClr val="000000"/>
                </a:solidFill>
                <a:latin typeface="system-ui"/>
              </a:rPr>
              <a:t>by the Holy Spirit </a:t>
            </a:r>
            <a:r>
              <a:rPr lang="en-GB" sz="2000" dirty="0">
                <a:solidFill>
                  <a:srgbClr val="000000"/>
                </a:solidFill>
                <a:latin typeface="system-ui"/>
              </a:rPr>
              <a:t>that he would not see death before he had seen </a:t>
            </a:r>
            <a:endParaRPr lang="en-GB" sz="2000" dirty="0" smtClean="0">
              <a:solidFill>
                <a:srgbClr val="000000"/>
              </a:solidFill>
              <a:latin typeface="system-ui"/>
            </a:endParaRPr>
          </a:p>
          <a:p>
            <a:pPr lvl="0"/>
            <a:r>
              <a:rPr lang="en-GB" sz="2000" dirty="0" smtClean="0">
                <a:solidFill>
                  <a:srgbClr val="000000"/>
                </a:solidFill>
                <a:latin typeface="system-ui"/>
              </a:rPr>
              <a:t>the </a:t>
            </a:r>
            <a:r>
              <a:rPr lang="en-GB" sz="2000" dirty="0">
                <a:solidFill>
                  <a:srgbClr val="000000"/>
                </a:solidFill>
                <a:latin typeface="system-ui"/>
              </a:rPr>
              <a:t>Lord’s </a:t>
            </a:r>
            <a:r>
              <a:rPr lang="en-GB" sz="2000" dirty="0" smtClean="0">
                <a:solidFill>
                  <a:srgbClr val="000000"/>
                </a:solidFill>
                <a:latin typeface="system-ui"/>
              </a:rPr>
              <a:t>Christ [Messiah]. </a:t>
            </a:r>
            <a:r>
              <a:rPr lang="en-GB" sz="2000" dirty="0">
                <a:solidFill>
                  <a:srgbClr val="000000"/>
                </a:solidFill>
                <a:latin typeface="system-ui"/>
              </a:rPr>
              <a:t>So </a:t>
            </a:r>
            <a:r>
              <a:rPr lang="en-GB" sz="2000" b="1" dirty="0">
                <a:solidFill>
                  <a:srgbClr val="000000"/>
                </a:solidFill>
                <a:latin typeface="system-ui"/>
              </a:rPr>
              <a:t>he came by the Spirit </a:t>
            </a:r>
            <a:r>
              <a:rPr lang="en-GB" sz="2000" dirty="0">
                <a:solidFill>
                  <a:srgbClr val="000000"/>
                </a:solidFill>
                <a:latin typeface="system-ui"/>
              </a:rPr>
              <a:t>into the temple. </a:t>
            </a:r>
            <a:endParaRPr lang="en-GB" sz="2000" dirty="0" smtClean="0">
              <a:solidFill>
                <a:srgbClr val="000000"/>
              </a:solidFill>
              <a:latin typeface="system-ui"/>
            </a:endParaRPr>
          </a:p>
          <a:p>
            <a:pPr lvl="0"/>
            <a:r>
              <a:rPr lang="en-GB" sz="2000" dirty="0" smtClean="0">
                <a:solidFill>
                  <a:srgbClr val="000000"/>
                </a:solidFill>
                <a:latin typeface="system-ui"/>
              </a:rPr>
              <a:t>And </a:t>
            </a:r>
            <a:r>
              <a:rPr lang="en-GB" sz="2000" dirty="0">
                <a:solidFill>
                  <a:srgbClr val="000000"/>
                </a:solidFill>
                <a:latin typeface="system-ui"/>
              </a:rPr>
              <a:t>when the parents brought in the Child Jesus, to do for Him </a:t>
            </a:r>
            <a:r>
              <a:rPr lang="en-GB" sz="2000" b="1" dirty="0">
                <a:solidFill>
                  <a:srgbClr val="000000"/>
                </a:solidFill>
                <a:latin typeface="system-ui"/>
              </a:rPr>
              <a:t>according to the custom of the law</a:t>
            </a:r>
            <a:r>
              <a:rPr lang="en-GB" sz="2000" dirty="0">
                <a:solidFill>
                  <a:srgbClr val="000000"/>
                </a:solidFill>
                <a:latin typeface="system-ui"/>
              </a:rPr>
              <a:t>, </a:t>
            </a:r>
            <a:r>
              <a:rPr lang="en-GB" sz="2000" dirty="0" smtClean="0">
                <a:solidFill>
                  <a:srgbClr val="000000"/>
                </a:solidFill>
                <a:latin typeface="system-ui"/>
              </a:rPr>
              <a:t>he </a:t>
            </a:r>
            <a:r>
              <a:rPr lang="en-GB" sz="2000" dirty="0">
                <a:solidFill>
                  <a:srgbClr val="000000"/>
                </a:solidFill>
                <a:latin typeface="system-ui"/>
              </a:rPr>
              <a:t>took Him up in his arms and blessed God and said:</a:t>
            </a:r>
          </a:p>
          <a:p>
            <a:pPr lvl="0"/>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r>
              <a:rPr lang="en-GB" sz="2000" dirty="0" smtClean="0">
                <a:solidFill>
                  <a:srgbClr val="000000"/>
                </a:solidFill>
                <a:latin typeface="system-ui"/>
              </a:rPr>
              <a:t>“</a:t>
            </a:r>
            <a:r>
              <a:rPr lang="en-GB" sz="2000" dirty="0">
                <a:solidFill>
                  <a:srgbClr val="000000"/>
                </a:solidFill>
                <a:latin typeface="system-ui"/>
              </a:rPr>
              <a:t>Lord, now You are letting Your servant depart in peace,</a:t>
            </a:r>
            <a:br>
              <a:rPr lang="en-GB" sz="2000" dirty="0">
                <a:solidFill>
                  <a:srgbClr val="000000"/>
                </a:solidFill>
                <a:latin typeface="system-ui"/>
              </a:rPr>
            </a:br>
            <a:r>
              <a:rPr lang="en-GB" sz="2000" b="1" dirty="0">
                <a:solidFill>
                  <a:srgbClr val="000000"/>
                </a:solidFill>
                <a:latin typeface="system-ui"/>
              </a:rPr>
              <a:t>According to Your word</a:t>
            </a:r>
            <a:r>
              <a:rPr lang="en-GB" sz="2000" dirty="0">
                <a:solidFill>
                  <a:srgbClr val="000000"/>
                </a:solidFill>
                <a:latin typeface="system-ui"/>
              </a:rPr>
              <a:t>; </a:t>
            </a:r>
            <a:r>
              <a:rPr lang="en-GB" sz="2000" b="1" dirty="0">
                <a:solidFill>
                  <a:srgbClr val="000000"/>
                </a:solidFill>
                <a:latin typeface="system-ui"/>
              </a:rPr>
              <a:t>For my eyes have seen Your salvation</a:t>
            </a:r>
            <a:br>
              <a:rPr lang="en-GB" sz="2000" b="1" dirty="0">
                <a:solidFill>
                  <a:srgbClr val="000000"/>
                </a:solidFill>
                <a:latin typeface="system-ui"/>
              </a:rPr>
            </a:br>
            <a:r>
              <a:rPr lang="en-GB" sz="2000" dirty="0" smtClean="0">
                <a:solidFill>
                  <a:srgbClr val="000000"/>
                </a:solidFill>
                <a:latin typeface="system-ui"/>
              </a:rPr>
              <a:t>Which </a:t>
            </a:r>
            <a:r>
              <a:rPr lang="en-GB" sz="2000" dirty="0">
                <a:solidFill>
                  <a:srgbClr val="000000"/>
                </a:solidFill>
                <a:latin typeface="system-ui"/>
              </a:rPr>
              <a:t>You have prepared before the face of all peoples,</a:t>
            </a:r>
            <a:br>
              <a:rPr lang="en-GB" sz="2000" dirty="0">
                <a:solidFill>
                  <a:srgbClr val="000000"/>
                </a:solidFill>
                <a:latin typeface="system-ui"/>
              </a:rPr>
            </a:br>
            <a:r>
              <a:rPr lang="en-GB" sz="2000" b="1" dirty="0" smtClean="0">
                <a:solidFill>
                  <a:srgbClr val="000000"/>
                </a:solidFill>
                <a:latin typeface="system-ui"/>
              </a:rPr>
              <a:t>A </a:t>
            </a:r>
            <a:r>
              <a:rPr lang="en-GB" sz="2000" b="1" dirty="0">
                <a:solidFill>
                  <a:srgbClr val="000000"/>
                </a:solidFill>
                <a:latin typeface="system-ui"/>
              </a:rPr>
              <a:t>light to </a:t>
            </a:r>
            <a:r>
              <a:rPr lang="en-GB" sz="2000" b="1" i="1" dirty="0">
                <a:solidFill>
                  <a:srgbClr val="000000"/>
                </a:solidFill>
                <a:latin typeface="system-ui"/>
              </a:rPr>
              <a:t>bring</a:t>
            </a:r>
            <a:r>
              <a:rPr lang="en-GB" sz="2000" b="1" dirty="0">
                <a:solidFill>
                  <a:srgbClr val="000000"/>
                </a:solidFill>
                <a:latin typeface="system-ui"/>
              </a:rPr>
              <a:t> revelation to the Gentiles, And the glory of Your people Israel</a:t>
            </a:r>
            <a:r>
              <a:rPr lang="en-GB" sz="2000" b="1" dirty="0" smtClean="0">
                <a:solidFill>
                  <a:srgbClr val="000000"/>
                </a:solidFill>
                <a:latin typeface="system-ui"/>
              </a:rPr>
              <a:t>.” </a:t>
            </a:r>
            <a:r>
              <a:rPr lang="en-GB" sz="2000" dirty="0" smtClean="0">
                <a:solidFill>
                  <a:srgbClr val="000000"/>
                </a:solidFill>
                <a:latin typeface="system-ui"/>
              </a:rPr>
              <a:t>Luke 2: 25-32</a:t>
            </a:r>
            <a:endParaRPr lang="en-GB" sz="2000" dirty="0">
              <a:solidFill>
                <a:srgbClr val="000000"/>
              </a:solidFill>
              <a:latin typeface="system-ui"/>
            </a:endParaRPr>
          </a:p>
          <a:p>
            <a:pPr lvl="0"/>
            <a:endParaRPr lang="en-GB" sz="2000" dirty="0" smtClean="0">
              <a:solidFill>
                <a:srgbClr val="000000"/>
              </a:solidFill>
              <a:latin typeface="system-ui"/>
            </a:endParaRPr>
          </a:p>
        </p:txBody>
      </p:sp>
      <p:sp>
        <p:nvSpPr>
          <p:cNvPr id="3" name="TextBox 2"/>
          <p:cNvSpPr txBox="1"/>
          <p:nvPr/>
        </p:nvSpPr>
        <p:spPr>
          <a:xfrm>
            <a:off x="1514461" y="474760"/>
            <a:ext cx="4670446" cy="523220"/>
          </a:xfrm>
          <a:prstGeom prst="rect">
            <a:avLst/>
          </a:prstGeom>
          <a:noFill/>
        </p:spPr>
        <p:txBody>
          <a:bodyPr wrap="none" rtlCol="0">
            <a:spAutoFit/>
          </a:bodyPr>
          <a:lstStyle/>
          <a:p>
            <a:r>
              <a:rPr lang="en-GB" sz="2800" b="1" dirty="0" smtClean="0">
                <a:latin typeface="system-ui"/>
              </a:rPr>
              <a:t>The Prophet in the Temple</a:t>
            </a:r>
            <a:endParaRPr lang="en-GB" sz="2800" b="1" dirty="0">
              <a:latin typeface="system-ui"/>
            </a:endParaRPr>
          </a:p>
        </p:txBody>
      </p:sp>
    </p:spTree>
    <p:extLst>
      <p:ext uri="{BB962C8B-B14F-4D97-AF65-F5344CB8AC3E}">
        <p14:creationId xmlns:p14="http://schemas.microsoft.com/office/powerpoint/2010/main" val="834768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447" y="2372149"/>
            <a:ext cx="7133968" cy="2246769"/>
          </a:xfrm>
          <a:prstGeom prst="rect">
            <a:avLst/>
          </a:prstGeom>
        </p:spPr>
        <p:txBody>
          <a:bodyPr wrap="square">
            <a:spAutoFit/>
          </a:bodyPr>
          <a:lstStyle/>
          <a:p>
            <a:pPr lvl="0"/>
            <a:r>
              <a:rPr lang="en-GB" sz="2000" dirty="0">
                <a:solidFill>
                  <a:srgbClr val="000000"/>
                </a:solidFill>
                <a:latin typeface="system-ui"/>
              </a:rPr>
              <a:t>And </a:t>
            </a:r>
            <a:r>
              <a:rPr lang="en-GB" sz="2000" b="1" dirty="0">
                <a:solidFill>
                  <a:srgbClr val="000000"/>
                </a:solidFill>
                <a:latin typeface="system-ui"/>
              </a:rPr>
              <a:t>Joseph and His mother </a:t>
            </a:r>
            <a:r>
              <a:rPr lang="en-GB" sz="2000" dirty="0">
                <a:solidFill>
                  <a:srgbClr val="000000"/>
                </a:solidFill>
                <a:latin typeface="system-ui"/>
              </a:rPr>
              <a:t>marvelled at those things which were spoken of Him. </a:t>
            </a:r>
            <a:r>
              <a:rPr lang="en-GB" sz="2000" b="1" dirty="0">
                <a:solidFill>
                  <a:srgbClr val="000000"/>
                </a:solidFill>
                <a:latin typeface="system-ui"/>
              </a:rPr>
              <a:t>Then Simeon blessed them</a:t>
            </a:r>
            <a:r>
              <a:rPr lang="en-GB" sz="2000" dirty="0">
                <a:solidFill>
                  <a:srgbClr val="000000"/>
                </a:solidFill>
                <a:latin typeface="system-ui"/>
              </a:rPr>
              <a:t>, and said to </a:t>
            </a:r>
            <a:r>
              <a:rPr lang="en-GB" sz="2000" b="1" dirty="0">
                <a:solidFill>
                  <a:srgbClr val="000000"/>
                </a:solidFill>
                <a:latin typeface="system-ui"/>
              </a:rPr>
              <a:t>Mary His mother</a:t>
            </a:r>
            <a:r>
              <a:rPr lang="en-GB" sz="2000" dirty="0">
                <a:solidFill>
                  <a:srgbClr val="000000"/>
                </a:solidFill>
                <a:latin typeface="system-ui"/>
              </a:rPr>
              <a:t>, “Behold, this </a:t>
            </a:r>
            <a:r>
              <a:rPr lang="en-GB" sz="2000" i="1" dirty="0">
                <a:solidFill>
                  <a:srgbClr val="000000"/>
                </a:solidFill>
                <a:latin typeface="system-ui"/>
              </a:rPr>
              <a:t>Child</a:t>
            </a:r>
            <a:r>
              <a:rPr lang="en-GB" sz="2000" dirty="0">
                <a:solidFill>
                  <a:srgbClr val="000000"/>
                </a:solidFill>
                <a:latin typeface="system-ui"/>
              </a:rPr>
              <a:t> is destined for the fall and rising of many in Israel, and for </a:t>
            </a:r>
            <a:r>
              <a:rPr lang="en-GB" sz="2000" b="1" dirty="0">
                <a:solidFill>
                  <a:srgbClr val="000000"/>
                </a:solidFill>
                <a:latin typeface="system-ui"/>
              </a:rPr>
              <a:t>a sign which will be spoken against</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(yes, </a:t>
            </a:r>
            <a:r>
              <a:rPr lang="en-GB" sz="2000" b="1" dirty="0">
                <a:solidFill>
                  <a:srgbClr val="000000"/>
                </a:solidFill>
                <a:latin typeface="system-ui"/>
              </a:rPr>
              <a:t>a sword will pierce through your own soul also</a:t>
            </a:r>
            <a:r>
              <a:rPr lang="en-GB" sz="2000" dirty="0">
                <a:solidFill>
                  <a:srgbClr val="000000"/>
                </a:solidFill>
                <a:latin typeface="system-ui"/>
              </a:rPr>
              <a:t>), </a:t>
            </a:r>
            <a:r>
              <a:rPr lang="en-GB" sz="2000" b="1" dirty="0">
                <a:solidFill>
                  <a:srgbClr val="000000"/>
                </a:solidFill>
                <a:latin typeface="system-ui"/>
              </a:rPr>
              <a:t>that the thoughts of many hearts may be revealed</a:t>
            </a:r>
            <a:r>
              <a:rPr lang="en-GB" sz="2000" dirty="0">
                <a:solidFill>
                  <a:srgbClr val="000000"/>
                </a:solidFill>
                <a:latin typeface="system-ui"/>
              </a:rPr>
              <a:t>.” Luke 2: </a:t>
            </a:r>
            <a:r>
              <a:rPr lang="en-GB" sz="2000" dirty="0" smtClean="0">
                <a:solidFill>
                  <a:srgbClr val="000000"/>
                </a:solidFill>
                <a:latin typeface="system-ui"/>
              </a:rPr>
              <a:t>33-35</a:t>
            </a:r>
            <a:endParaRPr lang="en-GB" sz="2000" dirty="0"/>
          </a:p>
        </p:txBody>
      </p:sp>
      <p:sp>
        <p:nvSpPr>
          <p:cNvPr id="3" name="TextBox 2"/>
          <p:cNvSpPr txBox="1"/>
          <p:nvPr/>
        </p:nvSpPr>
        <p:spPr>
          <a:xfrm>
            <a:off x="2401329" y="988540"/>
            <a:ext cx="5033319" cy="523220"/>
          </a:xfrm>
          <a:prstGeom prst="rect">
            <a:avLst/>
          </a:prstGeom>
          <a:noFill/>
        </p:spPr>
        <p:txBody>
          <a:bodyPr wrap="square" rtlCol="0">
            <a:spAutoFit/>
          </a:bodyPr>
          <a:lstStyle/>
          <a:p>
            <a:r>
              <a:rPr lang="en-GB" sz="2800" b="1" dirty="0" smtClean="0">
                <a:latin typeface="system-ui"/>
              </a:rPr>
              <a:t>Privilege and Pain</a:t>
            </a:r>
            <a:endParaRPr lang="en-GB" sz="2800" b="1" dirty="0">
              <a:latin typeface="system-ui"/>
            </a:endParaRPr>
          </a:p>
        </p:txBody>
      </p:sp>
    </p:spTree>
    <p:extLst>
      <p:ext uri="{BB962C8B-B14F-4D97-AF65-F5344CB8AC3E}">
        <p14:creationId xmlns:p14="http://schemas.microsoft.com/office/powerpoint/2010/main" val="3217441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660" y="976894"/>
            <a:ext cx="8995719" cy="2246769"/>
          </a:xfrm>
          <a:prstGeom prst="rect">
            <a:avLst/>
          </a:prstGeom>
        </p:spPr>
        <p:txBody>
          <a:bodyPr wrap="square">
            <a:spAutoFit/>
          </a:bodyPr>
          <a:lstStyle/>
          <a:p>
            <a:pPr lvl="0"/>
            <a:r>
              <a:rPr lang="en-GB" sz="2000" dirty="0" smtClean="0">
                <a:solidFill>
                  <a:srgbClr val="000000"/>
                </a:solidFill>
                <a:latin typeface="system-ui"/>
              </a:rPr>
              <a:t>Now </a:t>
            </a:r>
            <a:r>
              <a:rPr lang="en-GB" sz="2000" dirty="0">
                <a:solidFill>
                  <a:srgbClr val="000000"/>
                </a:solidFill>
                <a:latin typeface="system-ui"/>
              </a:rPr>
              <a:t>there was one, </a:t>
            </a:r>
            <a:r>
              <a:rPr lang="en-GB" sz="2000" b="1" dirty="0">
                <a:solidFill>
                  <a:srgbClr val="000000"/>
                </a:solidFill>
                <a:latin typeface="system-ui"/>
              </a:rPr>
              <a:t>Anna, a prophetess</a:t>
            </a:r>
            <a:r>
              <a:rPr lang="en-GB" sz="2000" dirty="0">
                <a:solidFill>
                  <a:srgbClr val="000000"/>
                </a:solidFill>
                <a:latin typeface="system-ui"/>
              </a:rPr>
              <a:t>, the daughter of </a:t>
            </a:r>
            <a:r>
              <a:rPr lang="en-GB" sz="2000" dirty="0" err="1">
                <a:solidFill>
                  <a:srgbClr val="000000"/>
                </a:solidFill>
                <a:latin typeface="system-ui"/>
              </a:rPr>
              <a:t>Phanuel</a:t>
            </a:r>
            <a:r>
              <a:rPr lang="en-GB" sz="2000" dirty="0">
                <a:solidFill>
                  <a:srgbClr val="000000"/>
                </a:solidFill>
                <a:latin typeface="system-ui"/>
              </a:rPr>
              <a:t>, of the tribe of </a:t>
            </a:r>
            <a:r>
              <a:rPr lang="en-GB" sz="2000" b="1" dirty="0">
                <a:solidFill>
                  <a:srgbClr val="000000"/>
                </a:solidFill>
                <a:latin typeface="system-ui"/>
              </a:rPr>
              <a:t>Asher</a:t>
            </a:r>
            <a:r>
              <a:rPr lang="en-GB" sz="2000" dirty="0">
                <a:solidFill>
                  <a:srgbClr val="000000"/>
                </a:solidFill>
                <a:latin typeface="system-ui"/>
              </a:rPr>
              <a:t>. She was of a great age, and had lived with a husband seven years from her virginity; </a:t>
            </a:r>
            <a:r>
              <a:rPr lang="en-GB" sz="2000" dirty="0" smtClean="0">
                <a:solidFill>
                  <a:srgbClr val="000000"/>
                </a:solidFill>
                <a:latin typeface="system-ui"/>
              </a:rPr>
              <a:t>and </a:t>
            </a:r>
            <a:r>
              <a:rPr lang="en-GB" sz="2000" dirty="0">
                <a:solidFill>
                  <a:srgbClr val="000000"/>
                </a:solidFill>
                <a:latin typeface="system-ui"/>
              </a:rPr>
              <a:t>this woman </a:t>
            </a:r>
            <a:r>
              <a:rPr lang="en-GB" sz="2000" i="1" dirty="0">
                <a:solidFill>
                  <a:srgbClr val="000000"/>
                </a:solidFill>
                <a:latin typeface="system-ui"/>
              </a:rPr>
              <a:t>was</a:t>
            </a:r>
            <a:r>
              <a:rPr lang="en-GB" sz="2000" dirty="0">
                <a:solidFill>
                  <a:srgbClr val="000000"/>
                </a:solidFill>
                <a:latin typeface="system-ui"/>
              </a:rPr>
              <a:t> </a:t>
            </a:r>
            <a:r>
              <a:rPr lang="en-GB" sz="2000" b="1" dirty="0">
                <a:solidFill>
                  <a:srgbClr val="000000"/>
                </a:solidFill>
                <a:latin typeface="system-ui"/>
              </a:rPr>
              <a:t>a widow </a:t>
            </a:r>
            <a:r>
              <a:rPr lang="en-GB" sz="2000" b="1" dirty="0" smtClean="0">
                <a:solidFill>
                  <a:srgbClr val="000000"/>
                </a:solidFill>
                <a:latin typeface="system-ui"/>
              </a:rPr>
              <a:t>of </a:t>
            </a:r>
            <a:r>
              <a:rPr lang="en-GB" sz="2000" b="1" dirty="0">
                <a:solidFill>
                  <a:srgbClr val="000000"/>
                </a:solidFill>
                <a:latin typeface="system-ui"/>
              </a:rPr>
              <a:t>about eighty-four years, who did not depart from the temple, but served </a:t>
            </a:r>
            <a:r>
              <a:rPr lang="en-GB" sz="2000" b="1" i="1" dirty="0">
                <a:solidFill>
                  <a:srgbClr val="000000"/>
                </a:solidFill>
                <a:latin typeface="system-ui"/>
              </a:rPr>
              <a:t>God</a:t>
            </a:r>
            <a:r>
              <a:rPr lang="en-GB" sz="2000" b="1" dirty="0">
                <a:solidFill>
                  <a:srgbClr val="000000"/>
                </a:solidFill>
                <a:latin typeface="system-ui"/>
              </a:rPr>
              <a:t> with </a:t>
            </a:r>
            <a:r>
              <a:rPr lang="en-GB" sz="2000" b="1" dirty="0" err="1">
                <a:solidFill>
                  <a:srgbClr val="000000"/>
                </a:solidFill>
                <a:latin typeface="system-ui"/>
              </a:rPr>
              <a:t>fastings</a:t>
            </a:r>
            <a:r>
              <a:rPr lang="en-GB" sz="2000" b="1" dirty="0">
                <a:solidFill>
                  <a:srgbClr val="000000"/>
                </a:solidFill>
                <a:latin typeface="system-ui"/>
              </a:rPr>
              <a:t> and prayers night and day.</a:t>
            </a:r>
            <a:r>
              <a:rPr lang="en-GB" sz="2000" dirty="0">
                <a:solidFill>
                  <a:srgbClr val="000000"/>
                </a:solidFill>
                <a:latin typeface="system-ui"/>
              </a:rPr>
              <a:t> </a:t>
            </a:r>
            <a:r>
              <a:rPr lang="en-GB" sz="2000" dirty="0" smtClean="0">
                <a:solidFill>
                  <a:srgbClr val="000000"/>
                </a:solidFill>
                <a:latin typeface="system-ui"/>
              </a:rPr>
              <a:t>And </a:t>
            </a:r>
            <a:r>
              <a:rPr lang="en-GB" sz="2000" b="1" dirty="0">
                <a:solidFill>
                  <a:srgbClr val="000000"/>
                </a:solidFill>
                <a:latin typeface="system-ui"/>
              </a:rPr>
              <a:t>coming in that instant she gave thanks to </a:t>
            </a:r>
            <a:r>
              <a:rPr lang="en-GB" sz="2000" b="1" dirty="0" smtClean="0">
                <a:solidFill>
                  <a:srgbClr val="000000"/>
                </a:solidFill>
                <a:latin typeface="system-ui"/>
              </a:rPr>
              <a:t>the </a:t>
            </a:r>
            <a:r>
              <a:rPr lang="en-GB" sz="2000" b="1" dirty="0">
                <a:solidFill>
                  <a:srgbClr val="000000"/>
                </a:solidFill>
                <a:latin typeface="system-ui"/>
              </a:rPr>
              <a:t>Lord, and spoke of Him to all those who looked for redemption in Jerusalem</a:t>
            </a:r>
            <a:r>
              <a:rPr lang="en-GB" sz="2000" b="1" dirty="0" smtClean="0">
                <a:solidFill>
                  <a:srgbClr val="000000"/>
                </a:solidFill>
                <a:latin typeface="system-ui"/>
              </a:rPr>
              <a:t>. </a:t>
            </a:r>
            <a:r>
              <a:rPr lang="en-GB" sz="2000" dirty="0" smtClean="0">
                <a:solidFill>
                  <a:srgbClr val="000000"/>
                </a:solidFill>
                <a:latin typeface="system-ui"/>
              </a:rPr>
              <a:t>Luke 2: 27-38</a:t>
            </a:r>
            <a:endParaRPr lang="en-GB" sz="2000" dirty="0">
              <a:solidFill>
                <a:srgbClr val="000000"/>
              </a:solidFill>
              <a:latin typeface="system-ui"/>
            </a:endParaRPr>
          </a:p>
        </p:txBody>
      </p:sp>
      <p:sp>
        <p:nvSpPr>
          <p:cNvPr id="3" name="Rectangle 2"/>
          <p:cNvSpPr/>
          <p:nvPr/>
        </p:nvSpPr>
        <p:spPr>
          <a:xfrm>
            <a:off x="233257" y="5008768"/>
            <a:ext cx="8789341" cy="1631216"/>
          </a:xfrm>
          <a:prstGeom prst="rect">
            <a:avLst/>
          </a:prstGeom>
        </p:spPr>
        <p:txBody>
          <a:bodyPr wrap="square">
            <a:spAutoFit/>
          </a:bodyPr>
          <a:lstStyle/>
          <a:p>
            <a:r>
              <a:rPr lang="en-GB" sz="2000" dirty="0">
                <a:solidFill>
                  <a:srgbClr val="000000"/>
                </a:solidFill>
                <a:latin typeface="system-ui"/>
              </a:rPr>
              <a:t>They said to him, “The things concerning </a:t>
            </a:r>
            <a:r>
              <a:rPr lang="en-GB" sz="2000" b="1" dirty="0">
                <a:solidFill>
                  <a:srgbClr val="000000"/>
                </a:solidFill>
                <a:latin typeface="system-ui"/>
              </a:rPr>
              <a:t>Jesus, the Nazarene</a:t>
            </a:r>
            <a:r>
              <a:rPr lang="en-GB" sz="2000" dirty="0">
                <a:solidFill>
                  <a:srgbClr val="000000"/>
                </a:solidFill>
                <a:latin typeface="system-ui"/>
              </a:rPr>
              <a:t>, who was </a:t>
            </a:r>
            <a:r>
              <a:rPr lang="en-GB" sz="2000" b="1" dirty="0">
                <a:solidFill>
                  <a:srgbClr val="000000"/>
                </a:solidFill>
                <a:latin typeface="system-ui"/>
              </a:rPr>
              <a:t>a prophet mighty in deed and word before God and all the people</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how the chief priests and our rulers delivered him up to be condemned to death, and crucified him. </a:t>
            </a:r>
            <a:r>
              <a:rPr lang="en-GB" sz="2000" dirty="0" smtClean="0">
                <a:solidFill>
                  <a:srgbClr val="000000"/>
                </a:solidFill>
                <a:latin typeface="system-ui"/>
              </a:rPr>
              <a:t>But </a:t>
            </a:r>
            <a:r>
              <a:rPr lang="en-GB" sz="2000" b="1" dirty="0">
                <a:solidFill>
                  <a:srgbClr val="000000"/>
                </a:solidFill>
                <a:latin typeface="system-ui"/>
              </a:rPr>
              <a:t>we were hoping that it was he who would redeem Israel</a:t>
            </a:r>
            <a:r>
              <a:rPr lang="en-GB" sz="2000" dirty="0" smtClean="0">
                <a:solidFill>
                  <a:srgbClr val="000000"/>
                </a:solidFill>
                <a:latin typeface="system-ui"/>
              </a:rPr>
              <a:t>. Luke 24:19-20</a:t>
            </a:r>
            <a:endParaRPr lang="en-GB" sz="2000" dirty="0"/>
          </a:p>
        </p:txBody>
      </p:sp>
      <p:sp>
        <p:nvSpPr>
          <p:cNvPr id="4" name="Rectangle 3"/>
          <p:cNvSpPr/>
          <p:nvPr/>
        </p:nvSpPr>
        <p:spPr>
          <a:xfrm>
            <a:off x="212660" y="3377552"/>
            <a:ext cx="9199501" cy="1323439"/>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Behold, a man named </a:t>
            </a:r>
            <a:r>
              <a:rPr lang="en-GB" sz="2000" b="1" dirty="0">
                <a:solidFill>
                  <a:srgbClr val="000000"/>
                </a:solidFill>
                <a:latin typeface="system-ui"/>
              </a:rPr>
              <a:t>Joseph</a:t>
            </a:r>
            <a:r>
              <a:rPr lang="en-GB" sz="2000" dirty="0">
                <a:solidFill>
                  <a:srgbClr val="000000"/>
                </a:solidFill>
                <a:latin typeface="system-ui"/>
              </a:rPr>
              <a:t>, who was a member of the council, a good and </a:t>
            </a:r>
            <a:r>
              <a:rPr lang="en-GB" sz="2000" b="1" dirty="0">
                <a:solidFill>
                  <a:srgbClr val="000000"/>
                </a:solidFill>
                <a:latin typeface="system-ui"/>
              </a:rPr>
              <a:t>righteous man</a:t>
            </a:r>
            <a:r>
              <a:rPr lang="en-GB" sz="2000" dirty="0">
                <a:solidFill>
                  <a:srgbClr val="000000"/>
                </a:solidFill>
                <a:latin typeface="system-ui"/>
              </a:rPr>
              <a:t> </a:t>
            </a:r>
            <a:r>
              <a:rPr lang="en-GB" sz="2000" b="1" baseline="30000" dirty="0" smtClean="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he had not consented to their counsel and deed), from </a:t>
            </a:r>
            <a:r>
              <a:rPr lang="en-GB" sz="2000" b="1" dirty="0" err="1" smtClean="0">
                <a:solidFill>
                  <a:srgbClr val="000000"/>
                </a:solidFill>
                <a:latin typeface="system-ui"/>
              </a:rPr>
              <a:t>Arimathaea</a:t>
            </a:r>
            <a:r>
              <a:rPr lang="en-GB" sz="2000" dirty="0" smtClean="0">
                <a:solidFill>
                  <a:srgbClr val="000000"/>
                </a:solidFill>
                <a:latin typeface="system-ui"/>
              </a:rPr>
              <a:t> … </a:t>
            </a:r>
            <a:r>
              <a:rPr lang="en-GB" sz="2000" dirty="0">
                <a:solidFill>
                  <a:srgbClr val="000000"/>
                </a:solidFill>
                <a:latin typeface="system-ui"/>
              </a:rPr>
              <a:t>who was also </a:t>
            </a:r>
            <a:r>
              <a:rPr lang="en-GB" sz="2000" b="1" dirty="0">
                <a:solidFill>
                  <a:srgbClr val="000000"/>
                </a:solidFill>
                <a:latin typeface="system-ui"/>
              </a:rPr>
              <a:t>waiting for God’s Kingdom</a:t>
            </a:r>
            <a:r>
              <a:rPr lang="en-GB" sz="2000" dirty="0">
                <a:solidFill>
                  <a:srgbClr val="000000"/>
                </a:solidFill>
                <a:latin typeface="system-ui"/>
              </a:rPr>
              <a:t>: </a:t>
            </a:r>
            <a:r>
              <a:rPr lang="en-GB" sz="2000" dirty="0" smtClean="0">
                <a:solidFill>
                  <a:srgbClr val="000000"/>
                </a:solidFill>
                <a:latin typeface="system-ui"/>
              </a:rPr>
              <a:t>this </a:t>
            </a:r>
            <a:r>
              <a:rPr lang="en-GB" sz="2000" dirty="0">
                <a:solidFill>
                  <a:srgbClr val="000000"/>
                </a:solidFill>
                <a:latin typeface="system-ui"/>
              </a:rPr>
              <a:t>man went to Pilate, and asked for Jesus’ </a:t>
            </a:r>
            <a:r>
              <a:rPr lang="en-GB" sz="2000" dirty="0" smtClean="0">
                <a:solidFill>
                  <a:srgbClr val="000000"/>
                </a:solidFill>
                <a:latin typeface="system-ui"/>
              </a:rPr>
              <a:t>body. Luke 23: 50-52</a:t>
            </a:r>
            <a:endParaRPr lang="en-GB" sz="2000" dirty="0"/>
          </a:p>
        </p:txBody>
      </p:sp>
      <p:sp>
        <p:nvSpPr>
          <p:cNvPr id="5" name="TextBox 4"/>
          <p:cNvSpPr txBox="1"/>
          <p:nvPr/>
        </p:nvSpPr>
        <p:spPr>
          <a:xfrm>
            <a:off x="1507958" y="145897"/>
            <a:ext cx="5301451" cy="523220"/>
          </a:xfrm>
          <a:prstGeom prst="rect">
            <a:avLst/>
          </a:prstGeom>
          <a:noFill/>
        </p:spPr>
        <p:txBody>
          <a:bodyPr wrap="none" rtlCol="0">
            <a:spAutoFit/>
          </a:bodyPr>
          <a:lstStyle/>
          <a:p>
            <a:r>
              <a:rPr lang="en-GB" sz="2800" b="1" dirty="0" smtClean="0">
                <a:latin typeface="system-ui"/>
              </a:rPr>
              <a:t>People expecting the Messiah</a:t>
            </a:r>
            <a:endParaRPr lang="en-GB" sz="2800" b="1" dirty="0">
              <a:latin typeface="system-ui"/>
            </a:endParaRPr>
          </a:p>
        </p:txBody>
      </p:sp>
    </p:spTree>
    <p:extLst>
      <p:ext uri="{BB962C8B-B14F-4D97-AF65-F5344CB8AC3E}">
        <p14:creationId xmlns:p14="http://schemas.microsoft.com/office/powerpoint/2010/main" val="2555760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1284" y="296779"/>
            <a:ext cx="4179349" cy="523220"/>
          </a:xfrm>
          <a:prstGeom prst="rect">
            <a:avLst/>
          </a:prstGeom>
          <a:noFill/>
        </p:spPr>
        <p:txBody>
          <a:bodyPr wrap="none" rtlCol="0">
            <a:spAutoFit/>
          </a:bodyPr>
          <a:lstStyle/>
          <a:p>
            <a:r>
              <a:rPr lang="en-GB" sz="2800" b="1" dirty="0" smtClean="0">
                <a:latin typeface="system-ui"/>
              </a:rPr>
              <a:t>When was Jesus born?</a:t>
            </a:r>
            <a:endParaRPr lang="en-GB" sz="2800" b="1" dirty="0">
              <a:latin typeface="system-ui"/>
            </a:endParaRPr>
          </a:p>
        </p:txBody>
      </p:sp>
      <p:sp>
        <p:nvSpPr>
          <p:cNvPr id="3" name="TextBox 2"/>
          <p:cNvSpPr txBox="1"/>
          <p:nvPr/>
        </p:nvSpPr>
        <p:spPr>
          <a:xfrm>
            <a:off x="168442" y="1451810"/>
            <a:ext cx="8385629" cy="4247317"/>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Star in the east 7 BC(E) Conjunction of Jupiter and Saturn in Pisces (X3)</a:t>
            </a:r>
          </a:p>
          <a:p>
            <a:r>
              <a:rPr lang="en-GB" b="1" dirty="0">
                <a:latin typeface="system-ui"/>
              </a:rPr>
              <a:t> </a:t>
            </a:r>
            <a:r>
              <a:rPr lang="en-GB" b="1" dirty="0" smtClean="0">
                <a:latin typeface="system-ui"/>
              </a:rPr>
              <a:t>    </a:t>
            </a:r>
            <a:endParaRPr lang="en-GB" b="1" dirty="0">
              <a:latin typeface="system-ui"/>
            </a:endParaRPr>
          </a:p>
          <a:p>
            <a:pPr marL="285750" indent="-285750">
              <a:buFont typeface="Arial" panose="020B0604020202020204" pitchFamily="34" charset="0"/>
              <a:buChar char="•"/>
            </a:pPr>
            <a:r>
              <a:rPr lang="en-GB" b="1" dirty="0" smtClean="0">
                <a:latin typeface="system-ui"/>
              </a:rPr>
              <a:t>John the Baptist was conceived soon after 10</a:t>
            </a:r>
            <a:r>
              <a:rPr lang="en-GB" b="1" baseline="30000" dirty="0" smtClean="0">
                <a:latin typeface="system-ui"/>
              </a:rPr>
              <a:t>th</a:t>
            </a:r>
            <a:r>
              <a:rPr lang="en-GB" b="1" dirty="0" smtClean="0">
                <a:latin typeface="system-ui"/>
              </a:rPr>
              <a:t> October 6 BC(E) </a:t>
            </a:r>
          </a:p>
          <a:p>
            <a:r>
              <a:rPr lang="en-GB" b="1" dirty="0">
                <a:latin typeface="system-ui"/>
              </a:rPr>
              <a:t> </a:t>
            </a:r>
            <a:r>
              <a:rPr lang="en-GB" b="1" dirty="0" smtClean="0">
                <a:latin typeface="system-ui"/>
              </a:rPr>
              <a:t>    Feast of Tabernacles</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Jesus was conceived 6 months later March 5 BC(E)</a:t>
            </a:r>
          </a:p>
          <a:p>
            <a:r>
              <a:rPr lang="en-GB" b="1" dirty="0" smtClean="0">
                <a:latin typeface="system-ui"/>
              </a:rPr>
              <a:t>      Feast of Passover/Feast of Annunciation</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Jesus was born late December 5 BC(E)</a:t>
            </a:r>
          </a:p>
          <a:p>
            <a:r>
              <a:rPr lang="en-GB" b="1" dirty="0" smtClean="0">
                <a:latin typeface="system-ui"/>
              </a:rPr>
              <a:t>      Feast of Hanukkah/ Christmas 25 December</a:t>
            </a:r>
          </a:p>
          <a:p>
            <a:pPr marL="285750" indent="-285750">
              <a:buFont typeface="Arial" panose="020B0604020202020204" pitchFamily="34" charset="0"/>
              <a:buChar char="•"/>
            </a:pPr>
            <a:endParaRPr lang="en-GB" b="1" dirty="0" smtClean="0">
              <a:latin typeface="system-ui"/>
            </a:endParaRPr>
          </a:p>
          <a:p>
            <a:pPr marL="285750" indent="-285750">
              <a:buFont typeface="Arial" panose="020B0604020202020204" pitchFamily="34" charset="0"/>
              <a:buChar char="•"/>
            </a:pPr>
            <a:r>
              <a:rPr lang="en-GB" b="1" dirty="0" smtClean="0">
                <a:latin typeface="system-ui"/>
              </a:rPr>
              <a:t>Magi arrived in Bethlehem early 4 BC(E)</a:t>
            </a:r>
          </a:p>
          <a:p>
            <a:pPr marL="285750" indent="-285750">
              <a:buFont typeface="Arial" panose="020B0604020202020204" pitchFamily="34" charset="0"/>
              <a:buChar char="•"/>
            </a:pPr>
            <a:endParaRPr lang="en-GB" b="1" dirty="0">
              <a:latin typeface="system-ui"/>
            </a:endParaRPr>
          </a:p>
          <a:p>
            <a:pPr marL="285750" indent="-285750">
              <a:buFont typeface="Arial" panose="020B0604020202020204" pitchFamily="34" charset="0"/>
              <a:buChar char="•"/>
            </a:pPr>
            <a:r>
              <a:rPr lang="en-GB" b="1" dirty="0" smtClean="0">
                <a:latin typeface="system-ui"/>
              </a:rPr>
              <a:t>Herod died </a:t>
            </a:r>
            <a:r>
              <a:rPr lang="en-GB" b="1" dirty="0">
                <a:latin typeface="system-ui"/>
              </a:rPr>
              <a:t>March 4 BC(E)</a:t>
            </a:r>
          </a:p>
          <a:p>
            <a:endParaRPr lang="en-GB" dirty="0"/>
          </a:p>
        </p:txBody>
      </p:sp>
    </p:spTree>
    <p:extLst>
      <p:ext uri="{BB962C8B-B14F-4D97-AF65-F5344CB8AC3E}">
        <p14:creationId xmlns:p14="http://schemas.microsoft.com/office/powerpoint/2010/main" val="2178441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7305" y="3258793"/>
            <a:ext cx="8967536" cy="369332"/>
          </a:xfrm>
          <a:prstGeom prst="rect">
            <a:avLst/>
          </a:prstGeom>
        </p:spPr>
        <p:txBody>
          <a:bodyPr wrap="square">
            <a:spAutoFit/>
          </a:bodyPr>
          <a:lstStyle/>
          <a:p>
            <a:r>
              <a:rPr lang="en-GB" b="1" baseline="30000" dirty="0">
                <a:solidFill>
                  <a:srgbClr val="000000"/>
                </a:solidFill>
                <a:latin typeface="system-ui"/>
              </a:rPr>
              <a:t> </a:t>
            </a:r>
            <a:endParaRPr lang="en-GB" sz="2000" b="0" i="0" dirty="0">
              <a:solidFill>
                <a:srgbClr val="000000"/>
              </a:solidFill>
              <a:effectLst/>
              <a:latin typeface="system-ui"/>
            </a:endParaRPr>
          </a:p>
        </p:txBody>
      </p:sp>
      <p:sp>
        <p:nvSpPr>
          <p:cNvPr id="3" name="Rectangle 2"/>
          <p:cNvSpPr/>
          <p:nvPr/>
        </p:nvSpPr>
        <p:spPr>
          <a:xfrm>
            <a:off x="342520" y="2627851"/>
            <a:ext cx="8430126" cy="1631216"/>
          </a:xfrm>
          <a:prstGeom prst="rect">
            <a:avLst/>
          </a:prstGeom>
        </p:spPr>
        <p:txBody>
          <a:bodyPr wrap="square">
            <a:spAutoFit/>
          </a:bodyPr>
          <a:lstStyle/>
          <a:p>
            <a:r>
              <a:rPr lang="en-GB" sz="2000" dirty="0">
                <a:solidFill>
                  <a:srgbClr val="000000"/>
                </a:solidFill>
                <a:latin typeface="system-ui"/>
              </a:rPr>
              <a:t>Now after Jesus was born in Bethlehem of Judea in the days of Herod the king, behold, </a:t>
            </a:r>
            <a:r>
              <a:rPr lang="en-GB" sz="2000" b="1" dirty="0">
                <a:solidFill>
                  <a:srgbClr val="000000"/>
                </a:solidFill>
                <a:latin typeface="system-ui"/>
              </a:rPr>
              <a:t>wise men from the East came </a:t>
            </a:r>
            <a:r>
              <a:rPr lang="en-GB" sz="2000" b="1" dirty="0" smtClean="0">
                <a:solidFill>
                  <a:srgbClr val="000000"/>
                </a:solidFill>
                <a:latin typeface="system-ui"/>
              </a:rPr>
              <a:t>to Jerusalem</a:t>
            </a:r>
            <a:r>
              <a:rPr lang="en-GB" sz="2000" dirty="0" smtClean="0">
                <a:solidFill>
                  <a:srgbClr val="000000"/>
                </a:solidFill>
                <a:latin typeface="system-ui"/>
              </a:rPr>
              <a:t>, saying,</a:t>
            </a:r>
            <a:r>
              <a:rPr lang="en-GB" sz="2000" dirty="0">
                <a:solidFill>
                  <a:srgbClr val="000000"/>
                </a:solidFill>
                <a:latin typeface="system-ui"/>
              </a:rPr>
              <a:t> “Where is He who has been born </a:t>
            </a:r>
            <a:r>
              <a:rPr lang="en-GB" sz="2000" b="1" dirty="0">
                <a:solidFill>
                  <a:srgbClr val="000000"/>
                </a:solidFill>
                <a:latin typeface="system-ui"/>
              </a:rPr>
              <a:t>King of the Jews</a:t>
            </a:r>
            <a:r>
              <a:rPr lang="en-GB" sz="2000" dirty="0">
                <a:solidFill>
                  <a:srgbClr val="000000"/>
                </a:solidFill>
                <a:latin typeface="system-ui"/>
              </a:rPr>
              <a:t>? For </a:t>
            </a:r>
            <a:r>
              <a:rPr lang="en-GB" sz="2000" b="1" dirty="0">
                <a:solidFill>
                  <a:srgbClr val="000000"/>
                </a:solidFill>
                <a:latin typeface="system-ui"/>
              </a:rPr>
              <a:t>we have seen His star </a:t>
            </a:r>
            <a:r>
              <a:rPr lang="en-GB" sz="2000" dirty="0">
                <a:solidFill>
                  <a:srgbClr val="000000"/>
                </a:solidFill>
                <a:latin typeface="system-ui"/>
              </a:rPr>
              <a:t>in the East </a:t>
            </a:r>
            <a:r>
              <a:rPr lang="en-GB" sz="2000" dirty="0" smtClean="0">
                <a:solidFill>
                  <a:srgbClr val="000000"/>
                </a:solidFill>
                <a:latin typeface="system-ui"/>
              </a:rPr>
              <a:t>[at its rising] </a:t>
            </a:r>
            <a:r>
              <a:rPr lang="en-GB" sz="2000" b="1" dirty="0" smtClean="0">
                <a:solidFill>
                  <a:srgbClr val="000000"/>
                </a:solidFill>
                <a:latin typeface="system-ui"/>
              </a:rPr>
              <a:t>and </a:t>
            </a:r>
            <a:r>
              <a:rPr lang="en-GB" sz="2000" b="1" dirty="0">
                <a:solidFill>
                  <a:srgbClr val="000000"/>
                </a:solidFill>
                <a:latin typeface="system-ui"/>
              </a:rPr>
              <a:t>have come to worship Him</a:t>
            </a:r>
            <a:r>
              <a:rPr lang="en-GB" sz="2000" dirty="0" smtClean="0">
                <a:solidFill>
                  <a:srgbClr val="000000"/>
                </a:solidFill>
                <a:latin typeface="system-ui"/>
              </a:rPr>
              <a:t>.” Matt. 2: 1-2</a:t>
            </a:r>
            <a:endParaRPr lang="en-GB" sz="2000" dirty="0"/>
          </a:p>
        </p:txBody>
      </p:sp>
      <p:sp>
        <p:nvSpPr>
          <p:cNvPr id="4" name="TextBox 3"/>
          <p:cNvSpPr txBox="1"/>
          <p:nvPr/>
        </p:nvSpPr>
        <p:spPr>
          <a:xfrm>
            <a:off x="1210962" y="941633"/>
            <a:ext cx="5342616" cy="523220"/>
          </a:xfrm>
          <a:prstGeom prst="rect">
            <a:avLst/>
          </a:prstGeom>
          <a:noFill/>
        </p:spPr>
        <p:txBody>
          <a:bodyPr wrap="none" rtlCol="0">
            <a:spAutoFit/>
          </a:bodyPr>
          <a:lstStyle/>
          <a:p>
            <a:r>
              <a:rPr lang="en-GB" sz="2800" b="1" dirty="0" smtClean="0">
                <a:latin typeface="system-ui"/>
              </a:rPr>
              <a:t>A  Spectacular Sign in the Sky</a:t>
            </a:r>
            <a:endParaRPr lang="en-GB" sz="2800" b="1" dirty="0">
              <a:latin typeface="system-ui"/>
            </a:endParaRPr>
          </a:p>
        </p:txBody>
      </p:sp>
    </p:spTree>
    <p:extLst>
      <p:ext uri="{BB962C8B-B14F-4D97-AF65-F5344CB8AC3E}">
        <p14:creationId xmlns:p14="http://schemas.microsoft.com/office/powerpoint/2010/main" val="300415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74172"/>
            <a:ext cx="10165491" cy="5324535"/>
          </a:xfrm>
          <a:prstGeom prst="rect">
            <a:avLst/>
          </a:prstGeom>
        </p:spPr>
        <p:txBody>
          <a:bodyPr wrap="square">
            <a:spAutoFit/>
          </a:bodyPr>
          <a:lstStyle/>
          <a:p>
            <a:pPr marL="342900" indent="-342900">
              <a:buFont typeface="Arial" panose="020B0604020202020204" pitchFamily="34" charset="0"/>
              <a:buChar char="•"/>
            </a:pPr>
            <a:r>
              <a:rPr lang="en-GB" sz="2000" b="1" dirty="0" smtClean="0">
                <a:solidFill>
                  <a:srgbClr val="000000"/>
                </a:solidFill>
                <a:latin typeface="system-ui"/>
              </a:rPr>
              <a:t>Abraham</a:t>
            </a:r>
            <a:r>
              <a:rPr lang="en-GB" sz="2000" dirty="0" smtClean="0">
                <a:solidFill>
                  <a:srgbClr val="000000"/>
                </a:solidFill>
                <a:latin typeface="system-ui"/>
              </a:rPr>
              <a:t> </a:t>
            </a:r>
            <a:r>
              <a:rPr lang="en-GB" sz="2000" dirty="0">
                <a:solidFill>
                  <a:srgbClr val="000000"/>
                </a:solidFill>
                <a:latin typeface="system-ui"/>
              </a:rPr>
              <a:t>became the father of </a:t>
            </a:r>
            <a:r>
              <a:rPr lang="en-GB" sz="2000" b="1" dirty="0">
                <a:solidFill>
                  <a:srgbClr val="000000"/>
                </a:solidFill>
                <a:latin typeface="system-ui"/>
              </a:rPr>
              <a:t>Isaac</a:t>
            </a:r>
            <a:r>
              <a:rPr lang="en-GB" sz="2000" dirty="0">
                <a:solidFill>
                  <a:srgbClr val="000000"/>
                </a:solidFill>
                <a:latin typeface="system-ui"/>
              </a:rPr>
              <a:t>. Isaac </a:t>
            </a:r>
            <a:r>
              <a:rPr lang="en-GB" sz="2000" dirty="0" smtClean="0">
                <a:solidFill>
                  <a:srgbClr val="000000"/>
                </a:solidFill>
                <a:latin typeface="system-ui"/>
              </a:rPr>
              <a:t>… of </a:t>
            </a:r>
            <a:r>
              <a:rPr lang="en-GB" sz="2000" b="1" dirty="0">
                <a:solidFill>
                  <a:srgbClr val="000000"/>
                </a:solidFill>
                <a:latin typeface="system-ui"/>
              </a:rPr>
              <a:t>Jacob</a:t>
            </a:r>
            <a:r>
              <a:rPr lang="en-GB" sz="2000" dirty="0">
                <a:solidFill>
                  <a:srgbClr val="000000"/>
                </a:solidFill>
                <a:latin typeface="system-ui"/>
              </a:rPr>
              <a:t>. </a:t>
            </a:r>
            <a:r>
              <a:rPr lang="en-GB" sz="2000" dirty="0" smtClean="0">
                <a:solidFill>
                  <a:srgbClr val="000000"/>
                </a:solidFill>
                <a:latin typeface="system-ui"/>
              </a:rPr>
              <a:t>Jacob … </a:t>
            </a:r>
            <a:r>
              <a:rPr lang="en-GB" sz="2000" dirty="0">
                <a:solidFill>
                  <a:srgbClr val="000000"/>
                </a:solidFill>
                <a:latin typeface="system-ui"/>
              </a:rPr>
              <a:t>of </a:t>
            </a:r>
            <a:r>
              <a:rPr lang="en-GB" sz="2000" b="1" dirty="0">
                <a:solidFill>
                  <a:srgbClr val="000000"/>
                </a:solidFill>
                <a:latin typeface="system-ui"/>
              </a:rPr>
              <a:t>Judah</a:t>
            </a:r>
            <a:r>
              <a:rPr lang="en-GB" sz="2000" dirty="0">
                <a:solidFill>
                  <a:srgbClr val="000000"/>
                </a:solidFill>
                <a:latin typeface="system-ui"/>
              </a:rPr>
              <a:t> </a:t>
            </a:r>
            <a:endParaRPr lang="en-GB" sz="2000" dirty="0" smtClean="0">
              <a:solidFill>
                <a:srgbClr val="000000"/>
              </a:solidFill>
              <a:latin typeface="system-ui"/>
            </a:endParaRPr>
          </a:p>
          <a:p>
            <a:r>
              <a:rPr lang="en-GB" sz="2000" dirty="0">
                <a:solidFill>
                  <a:srgbClr val="000000"/>
                </a:solidFill>
                <a:latin typeface="system-ui"/>
              </a:rPr>
              <a:t> </a:t>
            </a:r>
            <a:r>
              <a:rPr lang="en-GB" sz="2000" dirty="0" smtClean="0">
                <a:solidFill>
                  <a:srgbClr val="000000"/>
                </a:solidFill>
                <a:latin typeface="system-ui"/>
              </a:rPr>
              <a:t>    …</a:t>
            </a:r>
            <a:r>
              <a:rPr lang="en-GB" sz="2000" dirty="0">
                <a:solidFill>
                  <a:srgbClr val="000000"/>
                </a:solidFill>
                <a:latin typeface="system-ui"/>
              </a:rPr>
              <a:t> </a:t>
            </a:r>
            <a:r>
              <a:rPr lang="en-GB" sz="2000" b="1" dirty="0" smtClean="0">
                <a:solidFill>
                  <a:srgbClr val="000000"/>
                </a:solidFill>
                <a:latin typeface="system-ui"/>
              </a:rPr>
              <a:t>Judah</a:t>
            </a:r>
            <a:r>
              <a:rPr lang="en-GB" sz="2000" dirty="0" smtClean="0">
                <a:solidFill>
                  <a:srgbClr val="000000"/>
                </a:solidFill>
                <a:latin typeface="system-ui"/>
              </a:rPr>
              <a:t> … </a:t>
            </a:r>
            <a:r>
              <a:rPr lang="en-GB" sz="2000" dirty="0">
                <a:solidFill>
                  <a:srgbClr val="000000"/>
                </a:solidFill>
                <a:latin typeface="system-ui"/>
              </a:rPr>
              <a:t>of  </a:t>
            </a:r>
            <a:r>
              <a:rPr lang="en-GB" sz="2000" b="1" dirty="0" smtClean="0">
                <a:solidFill>
                  <a:srgbClr val="000000"/>
                </a:solidFill>
                <a:latin typeface="system-ui"/>
              </a:rPr>
              <a:t>Perez</a:t>
            </a:r>
            <a:r>
              <a:rPr lang="en-GB" sz="2000" dirty="0" smtClean="0">
                <a:solidFill>
                  <a:srgbClr val="000000"/>
                </a:solidFill>
                <a:latin typeface="system-ui"/>
              </a:rPr>
              <a:t> … </a:t>
            </a:r>
            <a:r>
              <a:rPr lang="en-GB" sz="2000" b="1" dirty="0" smtClean="0">
                <a:solidFill>
                  <a:srgbClr val="000000"/>
                </a:solidFill>
                <a:latin typeface="system-ui"/>
              </a:rPr>
              <a:t>by Tamar</a:t>
            </a:r>
            <a:r>
              <a:rPr lang="en-GB" sz="2000" dirty="0" smtClean="0">
                <a:solidFill>
                  <a:srgbClr val="000000"/>
                </a:solidFill>
                <a:latin typeface="system-ui"/>
              </a:rPr>
              <a:t> …..</a:t>
            </a:r>
            <a:r>
              <a:rPr lang="en-GB" sz="2000" b="1" baseline="30000" dirty="0">
                <a:solidFill>
                  <a:srgbClr val="000000"/>
                </a:solidFill>
                <a:latin typeface="system-ui"/>
              </a:rPr>
              <a:t> </a:t>
            </a:r>
            <a:r>
              <a:rPr lang="en-GB" sz="2000" b="1" dirty="0">
                <a:solidFill>
                  <a:srgbClr val="000000"/>
                </a:solidFill>
                <a:latin typeface="system-ui"/>
              </a:rPr>
              <a:t>Salmon </a:t>
            </a:r>
            <a:r>
              <a:rPr lang="en-GB" sz="2000" b="1" dirty="0" smtClean="0">
                <a:solidFill>
                  <a:srgbClr val="000000"/>
                </a:solidFill>
                <a:latin typeface="system-ui"/>
              </a:rPr>
              <a:t>… </a:t>
            </a:r>
            <a:r>
              <a:rPr lang="en-GB" sz="2000" b="1" dirty="0">
                <a:solidFill>
                  <a:srgbClr val="000000"/>
                </a:solidFill>
                <a:latin typeface="system-ui"/>
              </a:rPr>
              <a:t>of Boaz by Rahab. </a:t>
            </a:r>
            <a:endParaRPr lang="en-GB" sz="2000" b="1" dirty="0" smtClean="0">
              <a:solidFill>
                <a:srgbClr val="000000"/>
              </a:solidFill>
              <a:latin typeface="system-ui"/>
            </a:endParaRPr>
          </a:p>
          <a:p>
            <a:r>
              <a:rPr lang="en-GB" sz="2000" b="1" dirty="0" smtClean="0">
                <a:solidFill>
                  <a:srgbClr val="000000"/>
                </a:solidFill>
                <a:latin typeface="system-ui"/>
              </a:rPr>
              <a:t>     Boaz … of </a:t>
            </a:r>
            <a:r>
              <a:rPr lang="en-GB" sz="2000" b="1" dirty="0">
                <a:solidFill>
                  <a:srgbClr val="000000"/>
                </a:solidFill>
                <a:latin typeface="system-ui"/>
              </a:rPr>
              <a:t>Obed by Ruth. Obed </a:t>
            </a:r>
            <a:r>
              <a:rPr lang="en-GB" sz="2000" b="1" dirty="0" smtClean="0">
                <a:solidFill>
                  <a:srgbClr val="000000"/>
                </a:solidFill>
                <a:latin typeface="system-ui"/>
              </a:rPr>
              <a:t>… of </a:t>
            </a:r>
            <a:r>
              <a:rPr lang="en-GB" sz="2000" b="1" dirty="0">
                <a:solidFill>
                  <a:srgbClr val="000000"/>
                </a:solidFill>
                <a:latin typeface="system-ui"/>
              </a:rPr>
              <a:t>Jesse</a:t>
            </a:r>
            <a:r>
              <a:rPr lang="en-GB" sz="2000" b="1" dirty="0" smtClean="0">
                <a:solidFill>
                  <a:srgbClr val="000000"/>
                </a:solidFill>
                <a:latin typeface="system-ui"/>
              </a:rPr>
              <a:t>. </a:t>
            </a:r>
            <a:r>
              <a:rPr lang="en-GB" sz="2000" b="1" baseline="30000" dirty="0">
                <a:solidFill>
                  <a:srgbClr val="000000"/>
                </a:solidFill>
                <a:latin typeface="system-ui"/>
              </a:rPr>
              <a:t> </a:t>
            </a:r>
            <a:r>
              <a:rPr lang="en-GB" sz="2000" b="1" dirty="0" smtClean="0">
                <a:solidFill>
                  <a:srgbClr val="000000"/>
                </a:solidFill>
                <a:latin typeface="system-ui"/>
              </a:rPr>
              <a:t>Jesse … of </a:t>
            </a:r>
            <a:r>
              <a:rPr lang="en-GB" sz="2000" b="1" dirty="0">
                <a:solidFill>
                  <a:srgbClr val="000000"/>
                </a:solidFill>
                <a:latin typeface="system-ui"/>
              </a:rPr>
              <a:t>King David. </a:t>
            </a:r>
            <a:endParaRPr lang="en-GB" sz="2000" b="1" dirty="0" smtClean="0">
              <a:solidFill>
                <a:srgbClr val="000000"/>
              </a:solidFill>
              <a:latin typeface="system-ui"/>
            </a:endParaRPr>
          </a:p>
          <a:p>
            <a:pPr marL="342900" indent="-342900">
              <a:buFont typeface="Arial" panose="020B0604020202020204" pitchFamily="34" charset="0"/>
              <a:buChar char="•"/>
            </a:pPr>
            <a:endParaRPr lang="en-GB" sz="2000" b="1" dirty="0" smtClean="0">
              <a:solidFill>
                <a:srgbClr val="000000"/>
              </a:solidFill>
              <a:latin typeface="system-ui"/>
            </a:endParaRPr>
          </a:p>
          <a:p>
            <a:pPr marL="342900" indent="-342900">
              <a:buFont typeface="Arial" panose="020B0604020202020204" pitchFamily="34" charset="0"/>
              <a:buChar char="•"/>
            </a:pPr>
            <a:r>
              <a:rPr lang="en-GB" sz="2000" b="1" dirty="0" smtClean="0">
                <a:solidFill>
                  <a:srgbClr val="000000"/>
                </a:solidFill>
                <a:latin typeface="system-ui"/>
              </a:rPr>
              <a:t>David … of </a:t>
            </a:r>
            <a:r>
              <a:rPr lang="en-GB" sz="2000" b="1" dirty="0">
                <a:solidFill>
                  <a:srgbClr val="000000"/>
                </a:solidFill>
                <a:latin typeface="system-ui"/>
              </a:rPr>
              <a:t>Solomon by her who had been Uriah’s wife. </a:t>
            </a:r>
            <a:r>
              <a:rPr lang="en-GB" sz="2000" b="1" dirty="0" smtClean="0">
                <a:solidFill>
                  <a:srgbClr val="000000"/>
                </a:solidFill>
                <a:latin typeface="system-ui"/>
              </a:rPr>
              <a:t>Solomon … </a:t>
            </a:r>
            <a:r>
              <a:rPr lang="en-GB" sz="2000" b="1" dirty="0">
                <a:solidFill>
                  <a:srgbClr val="000000"/>
                </a:solidFill>
                <a:latin typeface="system-ui"/>
              </a:rPr>
              <a:t>of </a:t>
            </a:r>
            <a:r>
              <a:rPr lang="en-GB" sz="2000" b="1" dirty="0" err="1" smtClean="0">
                <a:solidFill>
                  <a:srgbClr val="000000"/>
                </a:solidFill>
                <a:latin typeface="system-ui"/>
              </a:rPr>
              <a:t>Rehoboam</a:t>
            </a:r>
            <a:r>
              <a:rPr lang="en-GB" sz="2000" b="1" dirty="0" smtClean="0">
                <a:solidFill>
                  <a:srgbClr val="000000"/>
                </a:solidFill>
                <a:latin typeface="system-ui"/>
              </a:rPr>
              <a:t> </a:t>
            </a:r>
            <a:r>
              <a:rPr lang="en-GB" sz="2000" dirty="0" smtClean="0">
                <a:solidFill>
                  <a:srgbClr val="000000"/>
                </a:solidFill>
                <a:latin typeface="system-ui"/>
              </a:rPr>
              <a:t>… </a:t>
            </a:r>
            <a:r>
              <a:rPr lang="en-GB" sz="2000" dirty="0" err="1" smtClean="0">
                <a:solidFill>
                  <a:srgbClr val="000000"/>
                </a:solidFill>
                <a:latin typeface="system-ui"/>
              </a:rPr>
              <a:t>Abijah</a:t>
            </a:r>
            <a:r>
              <a:rPr lang="en-GB" sz="2000" dirty="0" smtClean="0">
                <a:solidFill>
                  <a:srgbClr val="000000"/>
                </a:solidFill>
                <a:latin typeface="system-ui"/>
              </a:rPr>
              <a:t> … Asa … Jehoshaphat … </a:t>
            </a:r>
            <a:r>
              <a:rPr lang="en-GB" sz="2000" dirty="0" err="1" smtClean="0">
                <a:solidFill>
                  <a:srgbClr val="000000"/>
                </a:solidFill>
                <a:latin typeface="system-ui"/>
              </a:rPr>
              <a:t>Joram</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err="1">
                <a:solidFill>
                  <a:srgbClr val="000000"/>
                </a:solidFill>
                <a:latin typeface="system-ui"/>
              </a:rPr>
              <a:t>Uzziah</a:t>
            </a:r>
            <a:r>
              <a:rPr lang="en-GB" sz="2000" dirty="0">
                <a:solidFill>
                  <a:srgbClr val="000000"/>
                </a:solidFill>
                <a:latin typeface="system-ui"/>
              </a:rPr>
              <a:t> </a:t>
            </a:r>
            <a:r>
              <a:rPr lang="en-GB" sz="2000" dirty="0" smtClean="0">
                <a:solidFill>
                  <a:srgbClr val="000000"/>
                </a:solidFill>
                <a:latin typeface="system-ui"/>
              </a:rPr>
              <a:t>of </a:t>
            </a:r>
            <a:r>
              <a:rPr lang="en-GB" sz="2000" dirty="0" err="1" smtClean="0">
                <a:solidFill>
                  <a:srgbClr val="000000"/>
                </a:solidFill>
                <a:latin typeface="system-ui"/>
              </a:rPr>
              <a:t>Jotham</a:t>
            </a:r>
            <a:r>
              <a:rPr lang="en-GB" sz="2000" dirty="0" smtClean="0">
                <a:solidFill>
                  <a:srgbClr val="000000"/>
                </a:solidFill>
                <a:latin typeface="system-ui"/>
              </a:rPr>
              <a:t> … </a:t>
            </a:r>
          </a:p>
          <a:p>
            <a:r>
              <a:rPr lang="en-GB" sz="2000" dirty="0" smtClean="0">
                <a:solidFill>
                  <a:srgbClr val="000000"/>
                </a:solidFill>
                <a:latin typeface="system-ui"/>
              </a:rPr>
              <a:t>     Ahaz …Hezekiah …Manasseh … Amon … Josiah … </a:t>
            </a:r>
            <a:r>
              <a:rPr lang="en-GB" sz="2000" b="1" dirty="0" err="1" smtClean="0">
                <a:solidFill>
                  <a:srgbClr val="000000"/>
                </a:solidFill>
                <a:latin typeface="system-ui"/>
              </a:rPr>
              <a:t>Jechoniah</a:t>
            </a:r>
            <a:r>
              <a:rPr lang="en-GB" sz="2000" dirty="0" smtClean="0">
                <a:solidFill>
                  <a:srgbClr val="000000"/>
                </a:solidFill>
                <a:latin typeface="system-ui"/>
              </a:rPr>
              <a:t> … </a:t>
            </a:r>
          </a:p>
          <a:p>
            <a:r>
              <a:rPr lang="en-GB" sz="2000" b="1" dirty="0" smtClean="0">
                <a:solidFill>
                  <a:srgbClr val="000000"/>
                </a:solidFill>
                <a:latin typeface="system-ui"/>
              </a:rPr>
              <a:t>     at </a:t>
            </a:r>
            <a:r>
              <a:rPr lang="en-GB" sz="2000" b="1" dirty="0">
                <a:solidFill>
                  <a:srgbClr val="000000"/>
                </a:solidFill>
                <a:latin typeface="system-ui"/>
              </a:rPr>
              <a:t>the </a:t>
            </a:r>
            <a:r>
              <a:rPr lang="en-GB" sz="2000" b="1" dirty="0" smtClean="0">
                <a:solidFill>
                  <a:srgbClr val="000000"/>
                </a:solidFill>
                <a:latin typeface="system-ui"/>
              </a:rPr>
              <a:t>time </a:t>
            </a:r>
            <a:r>
              <a:rPr lang="en-GB" sz="2000" b="1" dirty="0">
                <a:solidFill>
                  <a:srgbClr val="000000"/>
                </a:solidFill>
                <a:latin typeface="system-ui"/>
              </a:rPr>
              <a:t>of the exile to Babylon</a:t>
            </a:r>
            <a:r>
              <a:rPr lang="en-GB" sz="2000" dirty="0">
                <a:solidFill>
                  <a:srgbClr val="000000"/>
                </a:solidFill>
                <a:latin typeface="system-ui"/>
              </a:rPr>
              <a:t>.</a:t>
            </a:r>
          </a:p>
          <a:p>
            <a:pPr marL="342900" indent="-342900">
              <a:buFont typeface="Arial" panose="020B0604020202020204" pitchFamily="34" charset="0"/>
              <a:buChar char="•"/>
            </a:pPr>
            <a:endParaRPr lang="en-GB" sz="2000" b="1" dirty="0" smtClean="0">
              <a:solidFill>
                <a:srgbClr val="000000"/>
              </a:solidFill>
              <a:latin typeface="system-ui"/>
            </a:endParaRPr>
          </a:p>
          <a:p>
            <a:pPr marL="342900" indent="-342900">
              <a:buFont typeface="Arial" panose="020B0604020202020204" pitchFamily="34" charset="0"/>
              <a:buChar char="•"/>
            </a:pPr>
            <a:r>
              <a:rPr lang="en-GB" sz="2000" b="1" dirty="0" smtClean="0">
                <a:solidFill>
                  <a:srgbClr val="000000"/>
                </a:solidFill>
                <a:latin typeface="system-ui"/>
              </a:rPr>
              <a:t>After </a:t>
            </a:r>
            <a:r>
              <a:rPr lang="en-GB" sz="2000" b="1" dirty="0">
                <a:solidFill>
                  <a:srgbClr val="000000"/>
                </a:solidFill>
                <a:latin typeface="system-ui"/>
              </a:rPr>
              <a:t>the exile to Babylon</a:t>
            </a:r>
            <a:r>
              <a:rPr lang="en-GB" sz="2000" dirty="0">
                <a:solidFill>
                  <a:srgbClr val="000000"/>
                </a:solidFill>
                <a:latin typeface="system-ui"/>
              </a:rPr>
              <a:t>, </a:t>
            </a:r>
            <a:r>
              <a:rPr lang="en-GB" sz="2000" b="1" dirty="0" err="1">
                <a:solidFill>
                  <a:srgbClr val="000000"/>
                </a:solidFill>
                <a:latin typeface="system-ui"/>
              </a:rPr>
              <a:t>Jechoniah</a:t>
            </a:r>
            <a:r>
              <a:rPr lang="en-GB" sz="2000" b="1" dirty="0">
                <a:solidFill>
                  <a:srgbClr val="000000"/>
                </a:solidFill>
                <a:latin typeface="system-ui"/>
              </a:rPr>
              <a:t> </a:t>
            </a:r>
            <a:r>
              <a:rPr lang="en-GB" sz="2000" b="1" dirty="0" smtClean="0">
                <a:solidFill>
                  <a:srgbClr val="000000"/>
                </a:solidFill>
                <a:latin typeface="system-ui"/>
              </a:rPr>
              <a:t>… of </a:t>
            </a:r>
            <a:r>
              <a:rPr lang="en-GB" sz="2000" b="1" dirty="0" err="1" smtClean="0">
                <a:solidFill>
                  <a:srgbClr val="000000"/>
                </a:solidFill>
                <a:latin typeface="system-ui"/>
              </a:rPr>
              <a:t>Shealtiel</a:t>
            </a:r>
            <a:r>
              <a:rPr lang="en-GB" sz="2000" b="1" dirty="0" smtClean="0">
                <a:solidFill>
                  <a:srgbClr val="000000"/>
                </a:solidFill>
                <a:latin typeface="system-ui"/>
              </a:rPr>
              <a:t> … Zerubbabel</a:t>
            </a:r>
            <a:r>
              <a:rPr lang="en-GB" sz="2000" dirty="0">
                <a:solidFill>
                  <a:srgbClr val="000000"/>
                </a:solidFill>
                <a:latin typeface="system-ui"/>
              </a:rPr>
              <a:t> </a:t>
            </a:r>
            <a:r>
              <a:rPr lang="en-GB" sz="2000" b="1" baseline="30000" dirty="0" smtClean="0">
                <a:solidFill>
                  <a:srgbClr val="000000"/>
                </a:solidFill>
                <a:latin typeface="system-ui"/>
              </a:rPr>
              <a:t>……….</a:t>
            </a:r>
          </a:p>
          <a:p>
            <a:r>
              <a:rPr lang="en-GB" sz="2000" b="1" baseline="30000" dirty="0">
                <a:solidFill>
                  <a:srgbClr val="000000"/>
                </a:solidFill>
                <a:latin typeface="system-ui"/>
              </a:rPr>
              <a:t> </a:t>
            </a:r>
            <a:r>
              <a:rPr lang="en-GB" sz="2000" b="1" baseline="30000" dirty="0" smtClean="0">
                <a:solidFill>
                  <a:srgbClr val="000000"/>
                </a:solidFill>
                <a:latin typeface="system-ui"/>
              </a:rPr>
              <a:t>      </a:t>
            </a:r>
            <a:r>
              <a:rPr lang="en-GB" sz="2000" b="1" dirty="0" smtClean="0">
                <a:solidFill>
                  <a:srgbClr val="000000"/>
                </a:solidFill>
                <a:latin typeface="system-ui"/>
              </a:rPr>
              <a:t>Jacob</a:t>
            </a:r>
            <a:r>
              <a:rPr lang="en-GB" sz="2000" dirty="0" smtClean="0">
                <a:solidFill>
                  <a:srgbClr val="000000"/>
                </a:solidFill>
                <a:latin typeface="system-ui"/>
              </a:rPr>
              <a:t> … </a:t>
            </a:r>
            <a:r>
              <a:rPr lang="en-GB" sz="2000" dirty="0">
                <a:solidFill>
                  <a:srgbClr val="000000"/>
                </a:solidFill>
                <a:latin typeface="system-ui"/>
              </a:rPr>
              <a:t>of </a:t>
            </a:r>
            <a:r>
              <a:rPr lang="en-GB" sz="2000" b="1" dirty="0">
                <a:solidFill>
                  <a:srgbClr val="000000"/>
                </a:solidFill>
                <a:latin typeface="system-ui"/>
              </a:rPr>
              <a:t>Joseph, the husband of Mary, from whom was born </a:t>
            </a:r>
            <a:endParaRPr lang="en-GB" sz="2000" b="1" dirty="0" smtClean="0">
              <a:solidFill>
                <a:srgbClr val="000000"/>
              </a:solidFill>
              <a:latin typeface="system-ui"/>
            </a:endParaRPr>
          </a:p>
          <a:p>
            <a:r>
              <a:rPr lang="en-GB" sz="2000" b="1" dirty="0">
                <a:solidFill>
                  <a:srgbClr val="000000"/>
                </a:solidFill>
                <a:latin typeface="system-ui"/>
              </a:rPr>
              <a:t> </a:t>
            </a:r>
            <a:r>
              <a:rPr lang="en-GB" sz="2000" b="1" dirty="0" smtClean="0">
                <a:solidFill>
                  <a:srgbClr val="000000"/>
                </a:solidFill>
                <a:latin typeface="system-ui"/>
              </a:rPr>
              <a:t>   Jesus,</a:t>
            </a:r>
            <a:r>
              <a:rPr lang="en-GB" sz="2000" b="1" dirty="0">
                <a:solidFill>
                  <a:srgbClr val="000000"/>
                </a:solidFill>
                <a:latin typeface="system-ui"/>
              </a:rPr>
              <a:t> who is called </a:t>
            </a:r>
            <a:r>
              <a:rPr lang="en-GB" sz="2000" dirty="0" smtClean="0">
                <a:solidFill>
                  <a:srgbClr val="000000"/>
                </a:solidFill>
                <a:latin typeface="system-ui"/>
              </a:rPr>
              <a:t>Christ</a:t>
            </a:r>
            <a:r>
              <a:rPr lang="en-GB" sz="2000" b="1" dirty="0" smtClean="0">
                <a:solidFill>
                  <a:srgbClr val="000000"/>
                </a:solidFill>
                <a:latin typeface="system-ui"/>
              </a:rPr>
              <a:t> [Messiah]</a:t>
            </a:r>
            <a:r>
              <a:rPr lang="en-GB" sz="2000" dirty="0" smtClean="0">
                <a:solidFill>
                  <a:srgbClr val="000000"/>
                </a:solidFill>
                <a:latin typeface="system-ui"/>
              </a:rPr>
              <a:t>.</a:t>
            </a:r>
            <a:endParaRPr lang="en-GB" sz="2000" dirty="0">
              <a:solidFill>
                <a:srgbClr val="000000"/>
              </a:solidFill>
              <a:latin typeface="system-ui"/>
            </a:endParaRPr>
          </a:p>
          <a:p>
            <a:endParaRPr lang="en-GB" sz="2000" dirty="0" smtClean="0">
              <a:solidFill>
                <a:srgbClr val="000000"/>
              </a:solidFill>
              <a:latin typeface="system-ui"/>
            </a:endParaRPr>
          </a:p>
          <a:p>
            <a:r>
              <a:rPr lang="en-GB" sz="2000" b="1" dirty="0" smtClean="0">
                <a:solidFill>
                  <a:srgbClr val="000000"/>
                </a:solidFill>
                <a:latin typeface="system-ui"/>
              </a:rPr>
              <a:t>     So </a:t>
            </a:r>
            <a:r>
              <a:rPr lang="en-GB" sz="2000" b="1" dirty="0">
                <a:solidFill>
                  <a:srgbClr val="000000"/>
                </a:solidFill>
                <a:latin typeface="system-ui"/>
              </a:rPr>
              <a:t>all the generations from</a:t>
            </a:r>
            <a:r>
              <a:rPr lang="en-GB" sz="2000" dirty="0">
                <a:solidFill>
                  <a:srgbClr val="000000"/>
                </a:solidFill>
                <a:latin typeface="system-ui"/>
              </a:rPr>
              <a:t> </a:t>
            </a:r>
            <a:r>
              <a:rPr lang="en-GB" sz="2000" b="1" dirty="0">
                <a:solidFill>
                  <a:srgbClr val="000000"/>
                </a:solidFill>
                <a:latin typeface="system-ui"/>
              </a:rPr>
              <a:t>Abraham to David are fourteen generations; </a:t>
            </a:r>
            <a:endParaRPr lang="en-GB" sz="2000" b="1" dirty="0" smtClean="0">
              <a:solidFill>
                <a:srgbClr val="000000"/>
              </a:solidFill>
              <a:latin typeface="system-ui"/>
            </a:endParaRPr>
          </a:p>
          <a:p>
            <a:r>
              <a:rPr lang="en-GB" sz="2000" b="1" dirty="0" smtClean="0">
                <a:solidFill>
                  <a:srgbClr val="000000"/>
                </a:solidFill>
                <a:latin typeface="system-ui"/>
              </a:rPr>
              <a:t>     from </a:t>
            </a:r>
            <a:r>
              <a:rPr lang="en-GB" sz="2000" b="1" dirty="0">
                <a:solidFill>
                  <a:srgbClr val="000000"/>
                </a:solidFill>
                <a:latin typeface="system-ui"/>
              </a:rPr>
              <a:t>David to the exile to Babylon fourteen generations; </a:t>
            </a:r>
            <a:endParaRPr lang="en-GB" sz="2000" b="1" dirty="0" smtClean="0">
              <a:solidFill>
                <a:srgbClr val="000000"/>
              </a:solidFill>
              <a:latin typeface="system-ui"/>
            </a:endParaRPr>
          </a:p>
          <a:p>
            <a:r>
              <a:rPr lang="en-GB" sz="2000" b="1" dirty="0" smtClean="0">
                <a:solidFill>
                  <a:srgbClr val="000000"/>
                </a:solidFill>
                <a:latin typeface="system-ui"/>
              </a:rPr>
              <a:t>     and </a:t>
            </a:r>
            <a:r>
              <a:rPr lang="en-GB" sz="2000" b="1" dirty="0">
                <a:solidFill>
                  <a:srgbClr val="000000"/>
                </a:solidFill>
                <a:latin typeface="system-ui"/>
              </a:rPr>
              <a:t>from the carrying away to Babylon to the Christ, fourteen generations</a:t>
            </a:r>
            <a:r>
              <a:rPr lang="en-GB" sz="2000" dirty="0" smtClean="0">
                <a:solidFill>
                  <a:srgbClr val="000000"/>
                </a:solidFill>
                <a:latin typeface="system-ui"/>
              </a:rPr>
              <a:t>. </a:t>
            </a:r>
          </a:p>
          <a:p>
            <a:r>
              <a:rPr lang="en-GB" sz="2000" dirty="0" smtClean="0">
                <a:solidFill>
                  <a:srgbClr val="000000"/>
                </a:solidFill>
                <a:latin typeface="system-ui"/>
              </a:rPr>
              <a:t>     Matt. 1:1-17</a:t>
            </a:r>
            <a:endParaRPr lang="en-GB" sz="2000" b="0" i="0" dirty="0">
              <a:solidFill>
                <a:srgbClr val="000000"/>
              </a:solidFill>
              <a:effectLst/>
              <a:latin typeface="system-ui"/>
            </a:endParaRPr>
          </a:p>
        </p:txBody>
      </p:sp>
      <p:sp>
        <p:nvSpPr>
          <p:cNvPr id="3" name="TextBox 2"/>
          <p:cNvSpPr txBox="1"/>
          <p:nvPr/>
        </p:nvSpPr>
        <p:spPr>
          <a:xfrm>
            <a:off x="1507525" y="98854"/>
            <a:ext cx="6098144" cy="523220"/>
          </a:xfrm>
          <a:prstGeom prst="rect">
            <a:avLst/>
          </a:prstGeom>
          <a:noFill/>
        </p:spPr>
        <p:txBody>
          <a:bodyPr wrap="none" rtlCol="0">
            <a:spAutoFit/>
          </a:bodyPr>
          <a:lstStyle/>
          <a:p>
            <a:r>
              <a:rPr lang="en-GB" sz="2800" b="1" dirty="0" smtClean="0">
                <a:latin typeface="system-ui"/>
              </a:rPr>
              <a:t>Abraham – David – Exile - Messiah</a:t>
            </a:r>
            <a:endParaRPr lang="en-GB" sz="2800" b="1" dirty="0">
              <a:latin typeface="system-ui"/>
            </a:endParaRPr>
          </a:p>
        </p:txBody>
      </p:sp>
    </p:spTree>
    <p:extLst>
      <p:ext uri="{BB962C8B-B14F-4D97-AF65-F5344CB8AC3E}">
        <p14:creationId xmlns:p14="http://schemas.microsoft.com/office/powerpoint/2010/main" val="2416424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983" y="1387720"/>
            <a:ext cx="6096000" cy="4247317"/>
          </a:xfrm>
          <a:prstGeom prst="rect">
            <a:avLst/>
          </a:prstGeom>
        </p:spPr>
        <p:txBody>
          <a:bodyPr>
            <a:spAutoFit/>
          </a:bodyPr>
          <a:lstStyle/>
          <a:p>
            <a:r>
              <a:rPr lang="en-GB" dirty="0">
                <a:solidFill>
                  <a:srgbClr val="000000"/>
                </a:solidFill>
                <a:latin typeface="system-ui"/>
              </a:rPr>
              <a:t>Now, behold, </a:t>
            </a:r>
            <a:r>
              <a:rPr lang="en-GB" b="1" dirty="0">
                <a:solidFill>
                  <a:srgbClr val="000000"/>
                </a:solidFill>
                <a:latin typeface="system-ui"/>
              </a:rPr>
              <a:t>I go to my </a:t>
            </a:r>
            <a:r>
              <a:rPr lang="en-GB" b="1" dirty="0" smtClean="0">
                <a:solidFill>
                  <a:srgbClr val="000000"/>
                </a:solidFill>
                <a:latin typeface="system-ui"/>
              </a:rPr>
              <a:t>people*</a:t>
            </a:r>
            <a:r>
              <a:rPr lang="en-GB" dirty="0" smtClean="0">
                <a:solidFill>
                  <a:srgbClr val="000000"/>
                </a:solidFill>
                <a:latin typeface="system-ui"/>
              </a:rPr>
              <a:t>. </a:t>
            </a:r>
            <a:r>
              <a:rPr lang="en-GB" dirty="0">
                <a:solidFill>
                  <a:srgbClr val="000000"/>
                </a:solidFill>
                <a:latin typeface="system-ui"/>
              </a:rPr>
              <a:t>Come, I will inform you </a:t>
            </a:r>
            <a:r>
              <a:rPr lang="en-GB" b="1" dirty="0">
                <a:solidFill>
                  <a:srgbClr val="000000"/>
                </a:solidFill>
                <a:latin typeface="system-ui"/>
              </a:rPr>
              <a:t>what this people shall do to your people in the latter days</a:t>
            </a:r>
            <a:r>
              <a:rPr lang="en-GB" dirty="0">
                <a:solidFill>
                  <a:srgbClr val="000000"/>
                </a:solidFill>
                <a:latin typeface="system-ui"/>
              </a:rPr>
              <a:t>.”</a:t>
            </a:r>
          </a:p>
          <a:p>
            <a:r>
              <a:rPr lang="en-GB" dirty="0">
                <a:solidFill>
                  <a:srgbClr val="000000"/>
                </a:solidFill>
                <a:latin typeface="system-ui"/>
              </a:rPr>
              <a:t>He took up his parable, and said, “Balaam the son of </a:t>
            </a:r>
            <a:r>
              <a:rPr lang="en-GB" dirty="0" err="1">
                <a:solidFill>
                  <a:srgbClr val="000000"/>
                </a:solidFill>
                <a:latin typeface="system-ui"/>
              </a:rPr>
              <a:t>Beor</a:t>
            </a:r>
            <a:r>
              <a:rPr lang="en-GB" dirty="0">
                <a:solidFill>
                  <a:srgbClr val="000000"/>
                </a:solidFill>
                <a:latin typeface="system-ui"/>
              </a:rPr>
              <a:t> says,</a:t>
            </a:r>
            <a:br>
              <a:rPr lang="en-GB" dirty="0">
                <a:solidFill>
                  <a:srgbClr val="000000"/>
                </a:solidFill>
                <a:latin typeface="system-ui"/>
              </a:rPr>
            </a:br>
            <a:r>
              <a:rPr lang="en-GB" dirty="0">
                <a:solidFill>
                  <a:srgbClr val="000000"/>
                </a:solidFill>
                <a:latin typeface="system-ui"/>
              </a:rPr>
              <a:t>the man whose eyes are open says; he says, who hears the words of God,</a:t>
            </a:r>
            <a:br>
              <a:rPr lang="en-GB" dirty="0">
                <a:solidFill>
                  <a:srgbClr val="000000"/>
                </a:solidFill>
                <a:latin typeface="system-ui"/>
              </a:rPr>
            </a:br>
            <a:r>
              <a:rPr lang="en-GB" dirty="0">
                <a:solidFill>
                  <a:srgbClr val="000000"/>
                </a:solidFill>
                <a:latin typeface="system-ui"/>
              </a:rPr>
              <a:t>knows the knowledge of the Most High, and who sees the vision of the Almighty, falling down, and having his eyes open:</a:t>
            </a:r>
            <a:br>
              <a:rPr lang="en-GB" dirty="0">
                <a:solidFill>
                  <a:srgbClr val="000000"/>
                </a:solidFill>
                <a:latin typeface="system-ui"/>
              </a:rPr>
            </a:br>
            <a:r>
              <a:rPr lang="en-GB" b="1" dirty="0">
                <a:solidFill>
                  <a:srgbClr val="000000"/>
                </a:solidFill>
                <a:latin typeface="system-ui"/>
              </a:rPr>
              <a:t>I see him, but not now. I see him, but not near.</a:t>
            </a:r>
            <a:br>
              <a:rPr lang="en-GB" b="1" dirty="0">
                <a:solidFill>
                  <a:srgbClr val="000000"/>
                </a:solidFill>
                <a:latin typeface="system-ui"/>
              </a:rPr>
            </a:br>
            <a:r>
              <a:rPr lang="en-GB" b="1" dirty="0">
                <a:solidFill>
                  <a:srgbClr val="000000"/>
                </a:solidFill>
                <a:latin typeface="system-ui"/>
              </a:rPr>
              <a:t>A star will come out of Jacob. A sceptre will rise out of Israel</a:t>
            </a:r>
            <a:r>
              <a:rPr lang="en-GB" dirty="0">
                <a:solidFill>
                  <a:srgbClr val="000000"/>
                </a:solidFill>
                <a:latin typeface="system-ui"/>
              </a:rPr>
              <a:t>,</a:t>
            </a:r>
            <a:br>
              <a:rPr lang="en-GB" dirty="0">
                <a:solidFill>
                  <a:srgbClr val="000000"/>
                </a:solidFill>
                <a:latin typeface="system-ui"/>
              </a:rPr>
            </a:br>
            <a:r>
              <a:rPr lang="en-GB" dirty="0">
                <a:solidFill>
                  <a:srgbClr val="000000"/>
                </a:solidFill>
                <a:latin typeface="system-ui"/>
              </a:rPr>
              <a:t>and shall strike through the corners of Moab,</a:t>
            </a:r>
            <a:br>
              <a:rPr lang="en-GB" dirty="0">
                <a:solidFill>
                  <a:srgbClr val="000000"/>
                </a:solidFill>
                <a:latin typeface="system-ui"/>
              </a:rPr>
            </a:br>
            <a:r>
              <a:rPr lang="en-GB" dirty="0">
                <a:solidFill>
                  <a:srgbClr val="000000"/>
                </a:solidFill>
                <a:latin typeface="system-ui"/>
              </a:rPr>
              <a:t>and crush all the sons of </a:t>
            </a:r>
            <a:r>
              <a:rPr lang="en-GB" dirty="0" err="1">
                <a:solidFill>
                  <a:srgbClr val="000000"/>
                </a:solidFill>
                <a:latin typeface="system-ui"/>
              </a:rPr>
              <a:t>Sheth</a:t>
            </a:r>
            <a:r>
              <a:rPr lang="en-GB" dirty="0">
                <a:solidFill>
                  <a:srgbClr val="000000"/>
                </a:solidFill>
                <a:latin typeface="system-ui"/>
              </a:rPr>
              <a:t>. Num. 24: 14-17</a:t>
            </a:r>
          </a:p>
        </p:txBody>
      </p:sp>
      <p:sp>
        <p:nvSpPr>
          <p:cNvPr id="3" name="TextBox 2"/>
          <p:cNvSpPr txBox="1"/>
          <p:nvPr/>
        </p:nvSpPr>
        <p:spPr>
          <a:xfrm>
            <a:off x="1128584" y="708454"/>
            <a:ext cx="3806940" cy="523220"/>
          </a:xfrm>
          <a:prstGeom prst="rect">
            <a:avLst/>
          </a:prstGeom>
          <a:noFill/>
        </p:spPr>
        <p:txBody>
          <a:bodyPr wrap="none" rtlCol="0">
            <a:spAutoFit/>
          </a:bodyPr>
          <a:lstStyle/>
          <a:p>
            <a:r>
              <a:rPr lang="en-GB" sz="2800" b="1" dirty="0" smtClean="0">
                <a:latin typeface="system-ui"/>
              </a:rPr>
              <a:t>An Ancient Prophecy</a:t>
            </a:r>
            <a:endParaRPr lang="en-GB" sz="2800" b="1" dirty="0">
              <a:latin typeface="system-ui"/>
            </a:endParaRPr>
          </a:p>
        </p:txBody>
      </p:sp>
      <p:sp>
        <p:nvSpPr>
          <p:cNvPr id="4" name="TextBox 3"/>
          <p:cNvSpPr txBox="1"/>
          <p:nvPr/>
        </p:nvSpPr>
        <p:spPr>
          <a:xfrm>
            <a:off x="815546" y="5955957"/>
            <a:ext cx="4572000" cy="369332"/>
          </a:xfrm>
          <a:prstGeom prst="rect">
            <a:avLst/>
          </a:prstGeom>
          <a:noFill/>
        </p:spPr>
        <p:txBody>
          <a:bodyPr wrap="square" rtlCol="0">
            <a:spAutoFit/>
          </a:bodyPr>
          <a:lstStyle/>
          <a:p>
            <a:r>
              <a:rPr lang="en-GB" dirty="0" smtClean="0"/>
              <a:t>*Near the River Euphrates Num. 22: 5</a:t>
            </a:r>
            <a:endParaRPr lang="en-GB" dirty="0"/>
          </a:p>
        </p:txBody>
      </p:sp>
    </p:spTree>
    <p:extLst>
      <p:ext uri="{BB962C8B-B14F-4D97-AF65-F5344CB8AC3E}">
        <p14:creationId xmlns:p14="http://schemas.microsoft.com/office/powerpoint/2010/main" val="3739662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30" y="1270327"/>
            <a:ext cx="9045146" cy="4093428"/>
          </a:xfrm>
          <a:prstGeom prst="rect">
            <a:avLst/>
          </a:prstGeom>
        </p:spPr>
        <p:txBody>
          <a:bodyPr wrap="square">
            <a:spAutoFit/>
          </a:bodyPr>
          <a:lstStyle/>
          <a:p>
            <a:r>
              <a:rPr lang="en-GB" sz="2000" b="1" baseline="30000" dirty="0">
                <a:solidFill>
                  <a:srgbClr val="000000"/>
                </a:solidFill>
                <a:latin typeface="system-ui"/>
              </a:rPr>
              <a:t> </a:t>
            </a:r>
            <a:r>
              <a:rPr lang="en-GB" sz="2000" dirty="0">
                <a:solidFill>
                  <a:srgbClr val="000000"/>
                </a:solidFill>
                <a:latin typeface="system-ui"/>
              </a:rPr>
              <a:t>“</a:t>
            </a:r>
            <a:r>
              <a:rPr lang="en-GB" sz="2000" b="1" dirty="0">
                <a:solidFill>
                  <a:srgbClr val="000000"/>
                </a:solidFill>
                <a:latin typeface="system-ui"/>
              </a:rPr>
              <a:t>Seventy</a:t>
            </a:r>
            <a:r>
              <a:rPr lang="en-GB" sz="2000" dirty="0">
                <a:solidFill>
                  <a:srgbClr val="000000"/>
                </a:solidFill>
                <a:latin typeface="system-ui"/>
              </a:rPr>
              <a:t> weeks </a:t>
            </a:r>
            <a:r>
              <a:rPr lang="en-GB" sz="2000" dirty="0" smtClean="0">
                <a:solidFill>
                  <a:srgbClr val="000000"/>
                </a:solidFill>
                <a:latin typeface="system-ui"/>
              </a:rPr>
              <a:t>[</a:t>
            </a:r>
            <a:r>
              <a:rPr lang="en-GB" sz="2000" b="1" dirty="0" smtClean="0">
                <a:solidFill>
                  <a:srgbClr val="000000"/>
                </a:solidFill>
                <a:latin typeface="system-ui"/>
              </a:rPr>
              <a:t>sevens</a:t>
            </a:r>
            <a:r>
              <a:rPr lang="en-GB" sz="2000" dirty="0" smtClean="0">
                <a:solidFill>
                  <a:srgbClr val="000000"/>
                </a:solidFill>
                <a:latin typeface="system-ui"/>
              </a:rPr>
              <a:t>] are </a:t>
            </a:r>
            <a:r>
              <a:rPr lang="en-GB" sz="2000" dirty="0">
                <a:solidFill>
                  <a:srgbClr val="000000"/>
                </a:solidFill>
                <a:latin typeface="system-ui"/>
              </a:rPr>
              <a:t>decreed on your people and on your holy city, </a:t>
            </a:r>
            <a:r>
              <a:rPr lang="en-GB" sz="2000" b="1" dirty="0">
                <a:solidFill>
                  <a:srgbClr val="000000"/>
                </a:solidFill>
                <a:latin typeface="system-ui"/>
              </a:rPr>
              <a:t>to finish disobedience</a:t>
            </a:r>
            <a:r>
              <a:rPr lang="en-GB" sz="2000" dirty="0">
                <a:solidFill>
                  <a:srgbClr val="000000"/>
                </a:solidFill>
                <a:latin typeface="system-ui"/>
              </a:rPr>
              <a:t>, and </a:t>
            </a:r>
            <a:r>
              <a:rPr lang="en-GB" sz="2000" b="1" dirty="0">
                <a:solidFill>
                  <a:srgbClr val="000000"/>
                </a:solidFill>
                <a:latin typeface="system-ui"/>
              </a:rPr>
              <a:t>to make an end of sins</a:t>
            </a:r>
            <a:r>
              <a:rPr lang="en-GB" sz="2000" dirty="0">
                <a:solidFill>
                  <a:srgbClr val="000000"/>
                </a:solidFill>
                <a:latin typeface="system-ui"/>
              </a:rPr>
              <a:t>, and </a:t>
            </a:r>
            <a:r>
              <a:rPr lang="en-GB" sz="2000" b="1" dirty="0">
                <a:solidFill>
                  <a:srgbClr val="000000"/>
                </a:solidFill>
                <a:latin typeface="system-ui"/>
              </a:rPr>
              <a:t>to make reconciliation for iniquity</a:t>
            </a:r>
            <a:r>
              <a:rPr lang="en-GB" sz="2000" dirty="0">
                <a:solidFill>
                  <a:srgbClr val="000000"/>
                </a:solidFill>
                <a:latin typeface="system-ui"/>
              </a:rPr>
              <a:t>, and </a:t>
            </a:r>
            <a:r>
              <a:rPr lang="en-GB" sz="2000" b="1" dirty="0">
                <a:solidFill>
                  <a:srgbClr val="000000"/>
                </a:solidFill>
                <a:latin typeface="system-ui"/>
              </a:rPr>
              <a:t>to bring in everlasting righteousness</a:t>
            </a:r>
            <a:r>
              <a:rPr lang="en-GB" sz="2000" dirty="0">
                <a:solidFill>
                  <a:srgbClr val="000000"/>
                </a:solidFill>
                <a:latin typeface="system-ui"/>
              </a:rPr>
              <a:t>, and </a:t>
            </a:r>
            <a:r>
              <a:rPr lang="en-GB" sz="2000" b="1" dirty="0">
                <a:solidFill>
                  <a:srgbClr val="000000"/>
                </a:solidFill>
                <a:latin typeface="system-ui"/>
              </a:rPr>
              <a:t>to seal up vision and prophecy</a:t>
            </a:r>
            <a:r>
              <a:rPr lang="en-GB" sz="2000" dirty="0">
                <a:solidFill>
                  <a:srgbClr val="000000"/>
                </a:solidFill>
                <a:latin typeface="system-ui"/>
              </a:rPr>
              <a:t>, and </a:t>
            </a:r>
            <a:r>
              <a:rPr lang="en-GB" sz="2000" b="1" dirty="0">
                <a:solidFill>
                  <a:srgbClr val="000000"/>
                </a:solidFill>
                <a:latin typeface="system-ui"/>
              </a:rPr>
              <a:t>to anoint the most holy</a:t>
            </a:r>
            <a:r>
              <a:rPr lang="en-GB" sz="2000" dirty="0">
                <a:solidFill>
                  <a:srgbClr val="000000"/>
                </a:solidFill>
                <a:latin typeface="system-ui"/>
              </a:rPr>
              <a:t>.</a:t>
            </a:r>
          </a:p>
          <a:p>
            <a:endParaRPr lang="en-GB" sz="2000" dirty="0" smtClean="0">
              <a:solidFill>
                <a:srgbClr val="000000"/>
              </a:solidFill>
              <a:latin typeface="system-ui"/>
            </a:endParaRPr>
          </a:p>
          <a:p>
            <a:r>
              <a:rPr lang="en-GB" sz="2000" dirty="0" smtClean="0">
                <a:solidFill>
                  <a:srgbClr val="000000"/>
                </a:solidFill>
                <a:latin typeface="system-ui"/>
              </a:rPr>
              <a:t>“</a:t>
            </a:r>
            <a:r>
              <a:rPr lang="en-GB" sz="2000" dirty="0">
                <a:solidFill>
                  <a:srgbClr val="000000"/>
                </a:solidFill>
                <a:latin typeface="system-ui"/>
              </a:rPr>
              <a:t>Know therefore and discern that </a:t>
            </a:r>
            <a:r>
              <a:rPr lang="en-GB" sz="2000" b="1" dirty="0">
                <a:solidFill>
                  <a:srgbClr val="000000"/>
                </a:solidFill>
                <a:latin typeface="system-ui"/>
              </a:rPr>
              <a:t>from the going out of the commandment to restore and to build Jerusalem to the Anointed One</a:t>
            </a:r>
            <a:r>
              <a:rPr lang="en-GB" sz="2000" b="1" dirty="0" smtClean="0">
                <a:solidFill>
                  <a:srgbClr val="000000"/>
                </a:solidFill>
                <a:latin typeface="system-ui"/>
              </a:rPr>
              <a:t>,</a:t>
            </a:r>
            <a:r>
              <a:rPr lang="en-GB" sz="2000" b="1" dirty="0">
                <a:solidFill>
                  <a:srgbClr val="000000"/>
                </a:solidFill>
                <a:latin typeface="system-ui"/>
              </a:rPr>
              <a:t> the prince, will be seven </a:t>
            </a:r>
            <a:r>
              <a:rPr lang="en-GB" sz="2000" b="1" dirty="0" smtClean="0">
                <a:solidFill>
                  <a:srgbClr val="000000"/>
                </a:solidFill>
                <a:latin typeface="system-ui"/>
              </a:rPr>
              <a:t>[sevens] </a:t>
            </a:r>
            <a:r>
              <a:rPr lang="en-GB" sz="2000" dirty="0" smtClean="0">
                <a:solidFill>
                  <a:srgbClr val="000000"/>
                </a:solidFill>
                <a:latin typeface="system-ui"/>
              </a:rPr>
              <a:t>weeks</a:t>
            </a:r>
            <a:r>
              <a:rPr lang="en-GB" sz="2000" b="1" dirty="0" smtClean="0">
                <a:solidFill>
                  <a:srgbClr val="000000"/>
                </a:solidFill>
                <a:latin typeface="system-ui"/>
              </a:rPr>
              <a:t> </a:t>
            </a:r>
            <a:r>
              <a:rPr lang="en-GB" sz="2000" b="1" dirty="0">
                <a:solidFill>
                  <a:srgbClr val="000000"/>
                </a:solidFill>
                <a:latin typeface="system-ui"/>
              </a:rPr>
              <a:t>and sixty-two </a:t>
            </a:r>
            <a:r>
              <a:rPr lang="en-GB" sz="2000" b="1" dirty="0" smtClean="0">
                <a:solidFill>
                  <a:srgbClr val="000000"/>
                </a:solidFill>
                <a:latin typeface="system-ui"/>
              </a:rPr>
              <a:t>[sevens] </a:t>
            </a:r>
            <a:r>
              <a:rPr lang="en-GB" sz="2000" dirty="0" smtClean="0">
                <a:solidFill>
                  <a:srgbClr val="000000"/>
                </a:solidFill>
                <a:latin typeface="system-ui"/>
              </a:rPr>
              <a:t>weeks</a:t>
            </a:r>
            <a:r>
              <a:rPr lang="en-GB" sz="2000" dirty="0">
                <a:solidFill>
                  <a:srgbClr val="000000"/>
                </a:solidFill>
                <a:latin typeface="system-ui"/>
              </a:rPr>
              <a:t>. It will be built again, with street and moat, even in troubled times. </a:t>
            </a:r>
            <a:r>
              <a:rPr lang="en-GB" sz="2000" b="1" dirty="0" smtClean="0">
                <a:solidFill>
                  <a:srgbClr val="000000"/>
                </a:solidFill>
                <a:latin typeface="system-ui"/>
              </a:rPr>
              <a:t>After </a:t>
            </a:r>
            <a:r>
              <a:rPr lang="en-GB" sz="2000" b="1" dirty="0">
                <a:solidFill>
                  <a:srgbClr val="000000"/>
                </a:solidFill>
                <a:latin typeface="system-ui"/>
              </a:rPr>
              <a:t>the sixty-two </a:t>
            </a:r>
            <a:r>
              <a:rPr lang="en-GB" sz="2000" b="1" dirty="0" smtClean="0">
                <a:solidFill>
                  <a:srgbClr val="000000"/>
                </a:solidFill>
                <a:latin typeface="system-ui"/>
              </a:rPr>
              <a:t>[sevens] weeks </a:t>
            </a:r>
            <a:r>
              <a:rPr lang="en-GB" sz="2000" b="1" dirty="0">
                <a:solidFill>
                  <a:srgbClr val="000000"/>
                </a:solidFill>
                <a:latin typeface="system-ui"/>
              </a:rPr>
              <a:t>the Anointed </a:t>
            </a:r>
            <a:r>
              <a:rPr lang="en-GB" sz="2000" b="1" dirty="0" smtClean="0">
                <a:solidFill>
                  <a:srgbClr val="000000"/>
                </a:solidFill>
                <a:latin typeface="system-ui"/>
              </a:rPr>
              <a:t>One</a:t>
            </a:r>
            <a:r>
              <a:rPr lang="en-GB" sz="2000" b="1" dirty="0">
                <a:solidFill>
                  <a:srgbClr val="000000"/>
                </a:solidFill>
                <a:latin typeface="system-ui"/>
              </a:rPr>
              <a:t> will be cut off, and will have nothing</a:t>
            </a:r>
            <a:r>
              <a:rPr lang="en-GB" sz="2000" dirty="0">
                <a:solidFill>
                  <a:srgbClr val="000000"/>
                </a:solidFill>
                <a:latin typeface="system-ui"/>
              </a:rPr>
              <a:t>.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people of the prince who come will </a:t>
            </a:r>
            <a:r>
              <a:rPr lang="en-GB" sz="2000" b="1" dirty="0">
                <a:solidFill>
                  <a:srgbClr val="000000"/>
                </a:solidFill>
                <a:latin typeface="system-ui"/>
              </a:rPr>
              <a:t>destroy the city and the </a:t>
            </a:r>
            <a:r>
              <a:rPr lang="en-GB" sz="2000" b="1" dirty="0" smtClean="0">
                <a:solidFill>
                  <a:srgbClr val="000000"/>
                </a:solidFill>
                <a:latin typeface="system-ui"/>
              </a:rPr>
              <a:t>sanctuary </a:t>
            </a:r>
            <a:r>
              <a:rPr lang="en-GB" sz="2000" dirty="0" smtClean="0">
                <a:solidFill>
                  <a:srgbClr val="000000"/>
                </a:solidFill>
                <a:latin typeface="system-ui"/>
              </a:rPr>
              <a:t>… Daniel 9:24-27</a:t>
            </a:r>
            <a:endParaRPr lang="en-GB" sz="2000" b="0" i="0" dirty="0">
              <a:solidFill>
                <a:srgbClr val="000000"/>
              </a:solidFill>
              <a:effectLst/>
              <a:latin typeface="system-ui"/>
            </a:endParaRPr>
          </a:p>
        </p:txBody>
      </p:sp>
      <p:sp>
        <p:nvSpPr>
          <p:cNvPr id="3" name="TextBox 2"/>
          <p:cNvSpPr txBox="1"/>
          <p:nvPr/>
        </p:nvSpPr>
        <p:spPr>
          <a:xfrm>
            <a:off x="1795849" y="378940"/>
            <a:ext cx="5036956" cy="461665"/>
          </a:xfrm>
          <a:prstGeom prst="rect">
            <a:avLst/>
          </a:prstGeom>
          <a:noFill/>
        </p:spPr>
        <p:txBody>
          <a:bodyPr wrap="none" rtlCol="0">
            <a:spAutoFit/>
          </a:bodyPr>
          <a:lstStyle/>
          <a:p>
            <a:r>
              <a:rPr lang="en-GB" sz="2400" b="1" dirty="0" smtClean="0">
                <a:latin typeface="system-ui"/>
              </a:rPr>
              <a:t>When should the Messiah come?</a:t>
            </a:r>
            <a:endParaRPr lang="en-GB" sz="2400" b="1" dirty="0">
              <a:latin typeface="system-ui"/>
            </a:endParaRPr>
          </a:p>
        </p:txBody>
      </p:sp>
      <p:sp>
        <p:nvSpPr>
          <p:cNvPr id="4" name="TextBox 3"/>
          <p:cNvSpPr txBox="1"/>
          <p:nvPr/>
        </p:nvSpPr>
        <p:spPr>
          <a:xfrm>
            <a:off x="2345388" y="5550973"/>
            <a:ext cx="4487417" cy="830997"/>
          </a:xfrm>
          <a:prstGeom prst="rect">
            <a:avLst/>
          </a:prstGeom>
          <a:noFill/>
        </p:spPr>
        <p:txBody>
          <a:bodyPr wrap="square" rtlCol="0">
            <a:spAutoFit/>
          </a:bodyPr>
          <a:lstStyle/>
          <a:p>
            <a:r>
              <a:rPr lang="en-GB" sz="2400" b="1" dirty="0" smtClean="0">
                <a:latin typeface="system-ui"/>
              </a:rPr>
              <a:t>69 x 7 = 483 (</a:t>
            </a:r>
            <a:r>
              <a:rPr lang="en-GB" sz="2400" b="1" dirty="0" smtClean="0">
                <a:latin typeface="system-ui"/>
              </a:rPr>
              <a:t>years - 27CE</a:t>
            </a:r>
            <a:r>
              <a:rPr lang="en-GB" sz="2400" b="1" dirty="0">
                <a:latin typeface="system-ui"/>
              </a:rPr>
              <a:t>)</a:t>
            </a:r>
          </a:p>
          <a:p>
            <a:endParaRPr lang="en-GB" sz="2400" b="1" dirty="0">
              <a:latin typeface="system-ui"/>
            </a:endParaRPr>
          </a:p>
        </p:txBody>
      </p:sp>
    </p:spTree>
    <p:extLst>
      <p:ext uri="{BB962C8B-B14F-4D97-AF65-F5344CB8AC3E}">
        <p14:creationId xmlns:p14="http://schemas.microsoft.com/office/powerpoint/2010/main" val="2746378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870" y="1124587"/>
            <a:ext cx="8599436" cy="4093428"/>
          </a:xfrm>
          <a:prstGeom prst="rect">
            <a:avLst/>
          </a:prstGeom>
        </p:spPr>
        <p:txBody>
          <a:bodyPr wrap="square">
            <a:spAutoFit/>
          </a:bodyPr>
          <a:lstStyle/>
          <a:p>
            <a:r>
              <a:rPr lang="en-GB" sz="2000" dirty="0" smtClean="0">
                <a:solidFill>
                  <a:srgbClr val="000000"/>
                </a:solidFill>
                <a:latin typeface="system-ui"/>
              </a:rPr>
              <a:t>When </a:t>
            </a:r>
            <a:r>
              <a:rPr lang="en-GB" sz="2000" b="1" dirty="0">
                <a:solidFill>
                  <a:srgbClr val="000000"/>
                </a:solidFill>
                <a:latin typeface="system-ui"/>
              </a:rPr>
              <a:t>Herod</a:t>
            </a:r>
            <a:r>
              <a:rPr lang="en-GB" sz="2000" dirty="0">
                <a:solidFill>
                  <a:srgbClr val="000000"/>
                </a:solidFill>
                <a:latin typeface="system-ui"/>
              </a:rPr>
              <a:t> the king heard </a:t>
            </a:r>
            <a:r>
              <a:rPr lang="en-GB" sz="2000" i="1" dirty="0">
                <a:solidFill>
                  <a:srgbClr val="000000"/>
                </a:solidFill>
                <a:latin typeface="system-ui"/>
              </a:rPr>
              <a:t>this,</a:t>
            </a:r>
            <a:r>
              <a:rPr lang="en-GB" sz="2000" dirty="0">
                <a:solidFill>
                  <a:srgbClr val="000000"/>
                </a:solidFill>
                <a:latin typeface="system-ui"/>
              </a:rPr>
              <a:t> he </a:t>
            </a:r>
            <a:r>
              <a:rPr lang="en-GB" sz="2000" b="1" dirty="0">
                <a:solidFill>
                  <a:srgbClr val="000000"/>
                </a:solidFill>
                <a:latin typeface="system-ui"/>
              </a:rPr>
              <a:t>was troubled, and all Jerusalem with him</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when he had </a:t>
            </a:r>
            <a:r>
              <a:rPr lang="en-GB" sz="2000" b="1" dirty="0">
                <a:solidFill>
                  <a:srgbClr val="000000"/>
                </a:solidFill>
                <a:latin typeface="system-ui"/>
              </a:rPr>
              <a:t>gathered all the chief priests and scribes of the people</a:t>
            </a:r>
            <a:r>
              <a:rPr lang="en-GB" sz="2000" dirty="0">
                <a:solidFill>
                  <a:srgbClr val="000000"/>
                </a:solidFill>
                <a:latin typeface="system-ui"/>
              </a:rPr>
              <a:t> together, he </a:t>
            </a:r>
            <a:r>
              <a:rPr lang="en-GB" sz="2000" b="1" dirty="0">
                <a:solidFill>
                  <a:srgbClr val="000000"/>
                </a:solidFill>
                <a:latin typeface="system-ui"/>
              </a:rPr>
              <a:t>inquired of them where the</a:t>
            </a:r>
            <a:r>
              <a:rPr lang="en-GB" sz="2000" dirty="0">
                <a:solidFill>
                  <a:srgbClr val="000000"/>
                </a:solidFill>
                <a:latin typeface="system-ui"/>
              </a:rPr>
              <a:t> Christ </a:t>
            </a:r>
            <a:r>
              <a:rPr lang="en-GB" sz="2000" dirty="0" smtClean="0">
                <a:solidFill>
                  <a:srgbClr val="000000"/>
                </a:solidFill>
                <a:latin typeface="system-ui"/>
              </a:rPr>
              <a:t>[</a:t>
            </a:r>
            <a:r>
              <a:rPr lang="en-GB" sz="2000" b="1" dirty="0" smtClean="0">
                <a:solidFill>
                  <a:srgbClr val="000000"/>
                </a:solidFill>
                <a:latin typeface="system-ui"/>
              </a:rPr>
              <a:t>Messiah</a:t>
            </a:r>
            <a:r>
              <a:rPr lang="en-GB" sz="2000" dirty="0" smtClean="0">
                <a:solidFill>
                  <a:srgbClr val="000000"/>
                </a:solidFill>
                <a:latin typeface="system-ui"/>
              </a:rPr>
              <a:t>] </a:t>
            </a:r>
            <a:r>
              <a:rPr lang="en-GB" sz="2000" b="1" dirty="0" smtClean="0">
                <a:solidFill>
                  <a:srgbClr val="000000"/>
                </a:solidFill>
                <a:latin typeface="system-ui"/>
              </a:rPr>
              <a:t>was </a:t>
            </a:r>
            <a:r>
              <a:rPr lang="en-GB" sz="2000" b="1" dirty="0">
                <a:solidFill>
                  <a:srgbClr val="000000"/>
                </a:solidFill>
                <a:latin typeface="system-ui"/>
              </a:rPr>
              <a:t>to be </a:t>
            </a:r>
            <a:r>
              <a:rPr lang="en-GB" sz="2000" b="1" dirty="0" smtClean="0">
                <a:solidFill>
                  <a:srgbClr val="000000"/>
                </a:solidFill>
                <a:latin typeface="system-ui"/>
              </a:rPr>
              <a:t>born</a:t>
            </a:r>
            <a:r>
              <a:rPr lang="en-GB" sz="2000" dirty="0" smtClean="0">
                <a:solidFill>
                  <a:srgbClr val="000000"/>
                </a:solidFill>
                <a:latin typeface="system-ui"/>
              </a:rPr>
              <a:t>. So </a:t>
            </a:r>
            <a:r>
              <a:rPr lang="en-GB" sz="2000" dirty="0">
                <a:solidFill>
                  <a:srgbClr val="000000"/>
                </a:solidFill>
                <a:latin typeface="system-ui"/>
              </a:rPr>
              <a:t>they said to him, “</a:t>
            </a:r>
            <a:r>
              <a:rPr lang="en-GB" sz="2000" b="1" dirty="0">
                <a:solidFill>
                  <a:srgbClr val="000000"/>
                </a:solidFill>
                <a:latin typeface="system-ui"/>
              </a:rPr>
              <a:t>In Bethlehem of Judea</a:t>
            </a:r>
            <a:r>
              <a:rPr lang="en-GB" sz="2000" dirty="0">
                <a:solidFill>
                  <a:srgbClr val="000000"/>
                </a:solidFill>
                <a:latin typeface="system-ui"/>
              </a:rPr>
              <a:t>, for thus it is </a:t>
            </a:r>
            <a:r>
              <a:rPr lang="en-GB" sz="2000" b="1" dirty="0">
                <a:solidFill>
                  <a:srgbClr val="000000"/>
                </a:solidFill>
                <a:latin typeface="system-ui"/>
              </a:rPr>
              <a:t>written by the prophet</a:t>
            </a:r>
            <a:r>
              <a:rPr lang="en-GB" sz="2000" dirty="0" smtClean="0">
                <a:solidFill>
                  <a:srgbClr val="000000"/>
                </a:solidFill>
                <a:latin typeface="system-ui"/>
              </a:rPr>
              <a:t>: ‘But</a:t>
            </a:r>
            <a:r>
              <a:rPr lang="en-GB" sz="2000" dirty="0">
                <a:solidFill>
                  <a:srgbClr val="000000"/>
                </a:solidFill>
                <a:latin typeface="system-ui"/>
              </a:rPr>
              <a:t> you, </a:t>
            </a:r>
            <a:r>
              <a:rPr lang="en-GB" sz="2000" b="1" dirty="0">
                <a:solidFill>
                  <a:srgbClr val="000000"/>
                </a:solidFill>
                <a:latin typeface="system-ui"/>
              </a:rPr>
              <a:t>Bethlehem</a:t>
            </a:r>
            <a:r>
              <a:rPr lang="en-GB" sz="2000" dirty="0">
                <a:solidFill>
                  <a:srgbClr val="000000"/>
                </a:solidFill>
                <a:latin typeface="system-ui"/>
              </a:rPr>
              <a:t>, </a:t>
            </a:r>
            <a:r>
              <a:rPr lang="en-GB" sz="2000" i="1" dirty="0">
                <a:solidFill>
                  <a:srgbClr val="000000"/>
                </a:solidFill>
                <a:latin typeface="system-ui"/>
              </a:rPr>
              <a:t>in</a:t>
            </a:r>
            <a:r>
              <a:rPr lang="en-GB" sz="2000" dirty="0">
                <a:solidFill>
                  <a:srgbClr val="000000"/>
                </a:solidFill>
                <a:latin typeface="system-ui"/>
              </a:rPr>
              <a:t> the land of </a:t>
            </a:r>
            <a:r>
              <a:rPr lang="en-GB" sz="2000" dirty="0" smtClean="0">
                <a:solidFill>
                  <a:srgbClr val="000000"/>
                </a:solidFill>
                <a:latin typeface="system-ui"/>
              </a:rPr>
              <a:t>Judah, Are </a:t>
            </a:r>
            <a:r>
              <a:rPr lang="en-GB" sz="2000" dirty="0">
                <a:solidFill>
                  <a:srgbClr val="000000"/>
                </a:solidFill>
                <a:latin typeface="system-ui"/>
              </a:rPr>
              <a:t>not the least among the rulers of </a:t>
            </a:r>
            <a:r>
              <a:rPr lang="en-GB" sz="2000" dirty="0" smtClean="0">
                <a:solidFill>
                  <a:srgbClr val="000000"/>
                </a:solidFill>
                <a:latin typeface="system-ui"/>
              </a:rPr>
              <a:t>Judah; For </a:t>
            </a:r>
            <a:r>
              <a:rPr lang="en-GB" sz="2000" b="1" dirty="0">
                <a:solidFill>
                  <a:srgbClr val="000000"/>
                </a:solidFill>
                <a:latin typeface="system-ui"/>
              </a:rPr>
              <a:t>out of you shall come a </a:t>
            </a:r>
            <a:r>
              <a:rPr lang="en-GB" sz="2000" b="1" dirty="0" smtClean="0">
                <a:solidFill>
                  <a:srgbClr val="000000"/>
                </a:solidFill>
                <a:latin typeface="system-ui"/>
              </a:rPr>
              <a:t>Ruler Who </a:t>
            </a:r>
            <a:r>
              <a:rPr lang="en-GB" sz="2000" b="1" dirty="0">
                <a:solidFill>
                  <a:srgbClr val="000000"/>
                </a:solidFill>
                <a:latin typeface="system-ui"/>
              </a:rPr>
              <a:t>will shepherd My people Israel</a:t>
            </a:r>
            <a:r>
              <a:rPr lang="en-GB" sz="2000" dirty="0">
                <a:solidFill>
                  <a:srgbClr val="000000"/>
                </a:solidFill>
                <a:latin typeface="system-ui"/>
              </a:rPr>
              <a:t>.’ </a:t>
            </a:r>
            <a:r>
              <a:rPr lang="en-GB" sz="2000" dirty="0" smtClean="0">
                <a:solidFill>
                  <a:srgbClr val="000000"/>
                </a:solidFill>
                <a:latin typeface="system-ui"/>
              </a:rPr>
              <a:t>”</a:t>
            </a:r>
          </a:p>
          <a:p>
            <a:endParaRPr lang="en-GB" sz="2000" dirty="0" smtClean="0">
              <a:solidFill>
                <a:srgbClr val="000000"/>
              </a:solidFill>
              <a:latin typeface="system-ui"/>
            </a:endParaRPr>
          </a:p>
          <a:p>
            <a:r>
              <a:rPr lang="en-GB" sz="2000" dirty="0" smtClean="0">
                <a:solidFill>
                  <a:srgbClr val="000000"/>
                </a:solidFill>
                <a:latin typeface="system-ui"/>
              </a:rPr>
              <a:t>Then </a:t>
            </a:r>
            <a:r>
              <a:rPr lang="en-GB" sz="2000" b="1" dirty="0" smtClean="0">
                <a:solidFill>
                  <a:srgbClr val="000000"/>
                </a:solidFill>
                <a:latin typeface="system-ui"/>
              </a:rPr>
              <a:t>Herod</a:t>
            </a:r>
            <a:r>
              <a:rPr lang="en-GB" sz="2000" dirty="0" smtClean="0">
                <a:solidFill>
                  <a:srgbClr val="000000"/>
                </a:solidFill>
                <a:latin typeface="system-ui"/>
              </a:rPr>
              <a:t>, when he had secretly called the wise men, </a:t>
            </a:r>
            <a:r>
              <a:rPr lang="en-GB" sz="2000" b="1" dirty="0" smtClean="0">
                <a:solidFill>
                  <a:srgbClr val="000000"/>
                </a:solidFill>
                <a:latin typeface="system-ui"/>
              </a:rPr>
              <a:t>determined from them what time the star appeared</a:t>
            </a:r>
            <a:r>
              <a:rPr lang="en-GB" sz="2000" dirty="0" smtClean="0">
                <a:solidFill>
                  <a:srgbClr val="000000"/>
                </a:solidFill>
                <a:latin typeface="system-ui"/>
              </a:rPr>
              <a:t>. And he sent them to Bethlehem and said, “</a:t>
            </a:r>
            <a:r>
              <a:rPr lang="en-GB" sz="2000" b="1" dirty="0" smtClean="0">
                <a:solidFill>
                  <a:srgbClr val="000000"/>
                </a:solidFill>
                <a:latin typeface="system-ui"/>
              </a:rPr>
              <a:t>Go and search carefully for the young Child</a:t>
            </a:r>
            <a:r>
              <a:rPr lang="en-GB" sz="2000" dirty="0" smtClean="0">
                <a:solidFill>
                  <a:srgbClr val="000000"/>
                </a:solidFill>
                <a:latin typeface="system-ui"/>
              </a:rPr>
              <a:t>, and when you have found </a:t>
            </a:r>
            <a:r>
              <a:rPr lang="en-GB" sz="2000" i="1" dirty="0" smtClean="0">
                <a:solidFill>
                  <a:srgbClr val="000000"/>
                </a:solidFill>
                <a:latin typeface="system-ui"/>
              </a:rPr>
              <a:t>Him,</a:t>
            </a:r>
            <a:r>
              <a:rPr lang="en-GB" sz="2000" dirty="0" smtClean="0">
                <a:solidFill>
                  <a:srgbClr val="000000"/>
                </a:solidFill>
                <a:latin typeface="system-ui"/>
              </a:rPr>
              <a:t> bring back word to me, that I may come and worship Him also.” Matt 2: 3-8</a:t>
            </a:r>
            <a:endParaRPr lang="en-GB" sz="2000" b="0" i="0" dirty="0">
              <a:solidFill>
                <a:srgbClr val="000000"/>
              </a:solidFill>
              <a:effectLst/>
              <a:latin typeface="system-ui"/>
            </a:endParaRPr>
          </a:p>
        </p:txBody>
      </p:sp>
      <p:sp>
        <p:nvSpPr>
          <p:cNvPr id="3" name="Rectangle 2"/>
          <p:cNvSpPr/>
          <p:nvPr/>
        </p:nvSpPr>
        <p:spPr>
          <a:xfrm>
            <a:off x="353141" y="5482498"/>
            <a:ext cx="8702843" cy="1015663"/>
          </a:xfrm>
          <a:prstGeom prst="rect">
            <a:avLst/>
          </a:prstGeom>
        </p:spPr>
        <p:txBody>
          <a:bodyPr wrap="square">
            <a:spAutoFit/>
          </a:bodyPr>
          <a:lstStyle/>
          <a:p>
            <a:r>
              <a:rPr lang="en-GB" sz="2000" dirty="0">
                <a:solidFill>
                  <a:srgbClr val="000000"/>
                </a:solidFill>
                <a:latin typeface="system-ui"/>
              </a:rPr>
              <a:t>But you, </a:t>
            </a:r>
            <a:r>
              <a:rPr lang="en-GB" sz="2000" b="1" dirty="0">
                <a:solidFill>
                  <a:srgbClr val="000000"/>
                </a:solidFill>
                <a:latin typeface="system-ui"/>
              </a:rPr>
              <a:t>Bethlehem</a:t>
            </a:r>
            <a:r>
              <a:rPr lang="en-GB" sz="2000" dirty="0">
                <a:solidFill>
                  <a:srgbClr val="000000"/>
                </a:solidFill>
                <a:latin typeface="system-ui"/>
              </a:rPr>
              <a:t> </a:t>
            </a:r>
            <a:r>
              <a:rPr lang="en-GB" sz="2000" dirty="0" err="1" smtClean="0">
                <a:solidFill>
                  <a:srgbClr val="000000"/>
                </a:solidFill>
                <a:latin typeface="system-ui"/>
              </a:rPr>
              <a:t>Ephrathah</a:t>
            </a:r>
            <a:r>
              <a:rPr lang="en-GB" sz="2000" dirty="0" smtClean="0">
                <a:solidFill>
                  <a:srgbClr val="000000"/>
                </a:solidFill>
                <a:latin typeface="system-ui"/>
              </a:rPr>
              <a:t>, being </a:t>
            </a:r>
            <a:r>
              <a:rPr lang="en-GB" sz="2000" b="1" dirty="0">
                <a:solidFill>
                  <a:srgbClr val="000000"/>
                </a:solidFill>
                <a:latin typeface="system-ui"/>
              </a:rPr>
              <a:t>small</a:t>
            </a:r>
            <a:r>
              <a:rPr lang="en-GB" sz="2000" dirty="0">
                <a:solidFill>
                  <a:srgbClr val="000000"/>
                </a:solidFill>
                <a:latin typeface="system-ui"/>
              </a:rPr>
              <a:t> among the clans of </a:t>
            </a:r>
            <a:r>
              <a:rPr lang="en-GB" sz="2000" dirty="0" smtClean="0">
                <a:solidFill>
                  <a:srgbClr val="000000"/>
                </a:solidFill>
                <a:latin typeface="system-ui"/>
              </a:rPr>
              <a:t>Judah,</a:t>
            </a:r>
            <a:r>
              <a:rPr lang="en-GB" sz="2000" dirty="0">
                <a:latin typeface="system-ui"/>
              </a:rPr>
              <a:t> </a:t>
            </a:r>
            <a:r>
              <a:rPr lang="en-GB" sz="2000" dirty="0" smtClean="0">
                <a:solidFill>
                  <a:srgbClr val="000000"/>
                </a:solidFill>
                <a:latin typeface="system-ui"/>
              </a:rPr>
              <a:t>out </a:t>
            </a:r>
            <a:r>
              <a:rPr lang="en-GB" sz="2000" dirty="0">
                <a:solidFill>
                  <a:srgbClr val="000000"/>
                </a:solidFill>
                <a:latin typeface="system-ui"/>
              </a:rPr>
              <a:t>of you </a:t>
            </a:r>
            <a:r>
              <a:rPr lang="en-GB" sz="2000" b="1" dirty="0">
                <a:solidFill>
                  <a:srgbClr val="000000"/>
                </a:solidFill>
                <a:latin typeface="system-ui"/>
              </a:rPr>
              <a:t>one will come out to me that is to be ruler in </a:t>
            </a:r>
            <a:r>
              <a:rPr lang="en-GB" sz="2000" b="1" dirty="0" smtClean="0">
                <a:solidFill>
                  <a:srgbClr val="000000"/>
                </a:solidFill>
                <a:latin typeface="system-ui"/>
              </a:rPr>
              <a:t>Israel</a:t>
            </a:r>
            <a:r>
              <a:rPr lang="en-GB" sz="2000" dirty="0" smtClean="0">
                <a:solidFill>
                  <a:srgbClr val="000000"/>
                </a:solidFill>
                <a:latin typeface="system-ui"/>
              </a:rPr>
              <a:t>;</a:t>
            </a:r>
            <a:r>
              <a:rPr lang="en-GB" sz="2000" dirty="0" smtClean="0">
                <a:latin typeface="system-ui"/>
              </a:rPr>
              <a:t> </a:t>
            </a:r>
            <a:r>
              <a:rPr lang="en-GB" sz="2000" b="1" dirty="0" smtClean="0">
                <a:solidFill>
                  <a:srgbClr val="000000"/>
                </a:solidFill>
                <a:latin typeface="system-ui"/>
              </a:rPr>
              <a:t>whose </a:t>
            </a:r>
            <a:r>
              <a:rPr lang="en-GB" sz="2000" b="1" dirty="0">
                <a:solidFill>
                  <a:srgbClr val="000000"/>
                </a:solidFill>
                <a:latin typeface="system-ui"/>
              </a:rPr>
              <a:t>goings out are from of old, from ancient times</a:t>
            </a:r>
            <a:r>
              <a:rPr lang="en-GB" sz="2000" dirty="0" smtClean="0">
                <a:solidFill>
                  <a:srgbClr val="000000"/>
                </a:solidFill>
                <a:latin typeface="system-ui"/>
              </a:rPr>
              <a:t>. Micah 5: 2</a:t>
            </a:r>
            <a:endParaRPr lang="en-GB" sz="2000" dirty="0">
              <a:latin typeface="system-ui"/>
            </a:endParaRPr>
          </a:p>
        </p:txBody>
      </p:sp>
      <p:sp>
        <p:nvSpPr>
          <p:cNvPr id="4" name="TextBox 3"/>
          <p:cNvSpPr txBox="1"/>
          <p:nvPr/>
        </p:nvSpPr>
        <p:spPr>
          <a:xfrm>
            <a:off x="521369" y="336884"/>
            <a:ext cx="7041800" cy="523220"/>
          </a:xfrm>
          <a:prstGeom prst="rect">
            <a:avLst/>
          </a:prstGeom>
          <a:noFill/>
        </p:spPr>
        <p:txBody>
          <a:bodyPr wrap="none" rtlCol="0">
            <a:spAutoFit/>
          </a:bodyPr>
          <a:lstStyle/>
          <a:p>
            <a:r>
              <a:rPr lang="en-GB" sz="2800" b="1" dirty="0" smtClean="0">
                <a:latin typeface="system-ui"/>
              </a:rPr>
              <a:t>Herod pits himself against the Almighty </a:t>
            </a:r>
            <a:endParaRPr lang="en-GB" sz="2800" b="1" dirty="0">
              <a:latin typeface="system-ui"/>
            </a:endParaRPr>
          </a:p>
        </p:txBody>
      </p:sp>
    </p:spTree>
    <p:extLst>
      <p:ext uri="{BB962C8B-B14F-4D97-AF65-F5344CB8AC3E}">
        <p14:creationId xmlns:p14="http://schemas.microsoft.com/office/powerpoint/2010/main" val="94847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544" y="1298455"/>
            <a:ext cx="8101263" cy="5016758"/>
          </a:xfrm>
          <a:prstGeom prst="rect">
            <a:avLst/>
          </a:prstGeom>
        </p:spPr>
        <p:txBody>
          <a:bodyPr wrap="square">
            <a:spAutoFit/>
          </a:bodyPr>
          <a:lstStyle/>
          <a:p>
            <a:r>
              <a:rPr lang="en-GB" sz="2000" dirty="0">
                <a:solidFill>
                  <a:srgbClr val="000000"/>
                </a:solidFill>
                <a:latin typeface="system-ui"/>
              </a:rPr>
              <a:t>When they heard the king, they departed; and behold, </a:t>
            </a:r>
            <a:r>
              <a:rPr lang="en-GB" sz="2000" b="1" dirty="0">
                <a:solidFill>
                  <a:srgbClr val="000000"/>
                </a:solidFill>
                <a:latin typeface="system-ui"/>
              </a:rPr>
              <a:t>the star </a:t>
            </a:r>
            <a:r>
              <a:rPr lang="en-GB" sz="2000" dirty="0">
                <a:solidFill>
                  <a:srgbClr val="000000"/>
                </a:solidFill>
                <a:latin typeface="system-ui"/>
              </a:rPr>
              <a:t>which they had seen in the East </a:t>
            </a:r>
            <a:r>
              <a:rPr lang="en-GB" sz="2000" b="1" dirty="0">
                <a:solidFill>
                  <a:srgbClr val="000000"/>
                </a:solidFill>
                <a:latin typeface="system-ui"/>
              </a:rPr>
              <a:t>went before them</a:t>
            </a:r>
            <a:r>
              <a:rPr lang="en-GB" sz="2000" dirty="0">
                <a:solidFill>
                  <a:srgbClr val="000000"/>
                </a:solidFill>
                <a:latin typeface="system-ui"/>
              </a:rPr>
              <a:t>, till it came and </a:t>
            </a:r>
            <a:r>
              <a:rPr lang="en-GB" sz="2000" b="1" dirty="0">
                <a:solidFill>
                  <a:srgbClr val="000000"/>
                </a:solidFill>
                <a:latin typeface="system-ui"/>
              </a:rPr>
              <a:t>stood over where the young Child was</a:t>
            </a:r>
            <a:r>
              <a:rPr lang="en-GB" sz="2000" dirty="0">
                <a:solidFill>
                  <a:srgbClr val="000000"/>
                </a:solidFill>
                <a:latin typeface="system-ui"/>
              </a:rPr>
              <a:t>. </a:t>
            </a:r>
            <a:r>
              <a:rPr lang="en-GB" sz="2000" dirty="0" smtClean="0">
                <a:solidFill>
                  <a:srgbClr val="000000"/>
                </a:solidFill>
                <a:latin typeface="system-ui"/>
              </a:rPr>
              <a:t>When </a:t>
            </a:r>
            <a:r>
              <a:rPr lang="en-GB" sz="2000" dirty="0">
                <a:solidFill>
                  <a:srgbClr val="000000"/>
                </a:solidFill>
                <a:latin typeface="system-ui"/>
              </a:rPr>
              <a:t>they saw the star, they rejoiced with exceedingly great joy. </a:t>
            </a:r>
            <a:r>
              <a:rPr lang="en-GB" sz="2000" dirty="0" smtClean="0">
                <a:solidFill>
                  <a:srgbClr val="000000"/>
                </a:solidFill>
                <a:latin typeface="system-ui"/>
              </a:rPr>
              <a:t>And </a:t>
            </a:r>
            <a:r>
              <a:rPr lang="en-GB" sz="2000" dirty="0">
                <a:solidFill>
                  <a:srgbClr val="000000"/>
                </a:solidFill>
                <a:latin typeface="system-ui"/>
              </a:rPr>
              <a:t>when they had come into </a:t>
            </a:r>
            <a:r>
              <a:rPr lang="en-GB" sz="2000" b="1" dirty="0">
                <a:solidFill>
                  <a:srgbClr val="000000"/>
                </a:solidFill>
                <a:latin typeface="system-ui"/>
              </a:rPr>
              <a:t>the house</a:t>
            </a:r>
            <a:r>
              <a:rPr lang="en-GB" sz="2000" dirty="0">
                <a:solidFill>
                  <a:srgbClr val="000000"/>
                </a:solidFill>
                <a:latin typeface="system-ui"/>
              </a:rPr>
              <a:t>, they saw the young Child with Mary His mother, and </a:t>
            </a:r>
            <a:r>
              <a:rPr lang="en-GB" sz="2000" b="1" dirty="0">
                <a:solidFill>
                  <a:srgbClr val="000000"/>
                </a:solidFill>
                <a:latin typeface="system-ui"/>
              </a:rPr>
              <a:t>fell down and </a:t>
            </a:r>
            <a:r>
              <a:rPr lang="en-GB" sz="2000" b="1" dirty="0" smtClean="0">
                <a:solidFill>
                  <a:srgbClr val="000000"/>
                </a:solidFill>
                <a:latin typeface="system-ui"/>
              </a:rPr>
              <a:t>worshipped </a:t>
            </a:r>
            <a:r>
              <a:rPr lang="en-GB" sz="2000" b="1" dirty="0">
                <a:solidFill>
                  <a:srgbClr val="000000"/>
                </a:solidFill>
                <a:latin typeface="system-ui"/>
              </a:rPr>
              <a:t>Him</a:t>
            </a:r>
            <a:r>
              <a:rPr lang="en-GB" sz="2000" dirty="0">
                <a:solidFill>
                  <a:srgbClr val="000000"/>
                </a:solidFill>
                <a:latin typeface="system-ui"/>
              </a:rPr>
              <a:t>. And when they had opened their treasures, they presented gifts to Him: </a:t>
            </a:r>
            <a:r>
              <a:rPr lang="en-GB" sz="2000" b="1" dirty="0">
                <a:solidFill>
                  <a:srgbClr val="000000"/>
                </a:solidFill>
                <a:latin typeface="system-ui"/>
              </a:rPr>
              <a:t>gold, frankincense, and myrrh</a:t>
            </a:r>
            <a:r>
              <a:rPr lang="en-GB" sz="2000" dirty="0">
                <a:solidFill>
                  <a:srgbClr val="000000"/>
                </a:solidFill>
                <a:latin typeface="system-ui"/>
              </a:rPr>
              <a:t>. Then, being </a:t>
            </a:r>
            <a:r>
              <a:rPr lang="en-GB" sz="2000" b="1" dirty="0">
                <a:solidFill>
                  <a:srgbClr val="000000"/>
                </a:solidFill>
                <a:latin typeface="system-ui"/>
              </a:rPr>
              <a:t>divinely warned in a dream </a:t>
            </a:r>
            <a:r>
              <a:rPr lang="en-GB" sz="2000" dirty="0">
                <a:solidFill>
                  <a:srgbClr val="000000"/>
                </a:solidFill>
                <a:latin typeface="system-ui"/>
              </a:rPr>
              <a:t>that they should not return to Herod, they </a:t>
            </a:r>
            <a:r>
              <a:rPr lang="en-GB" sz="2000" b="1" dirty="0">
                <a:solidFill>
                  <a:srgbClr val="000000"/>
                </a:solidFill>
                <a:latin typeface="system-ui"/>
              </a:rPr>
              <a:t>departed for their own country another way</a:t>
            </a:r>
            <a:r>
              <a:rPr lang="en-GB" sz="2000" dirty="0" smtClean="0">
                <a:solidFill>
                  <a:srgbClr val="000000"/>
                </a:solidFill>
                <a:latin typeface="system-ui"/>
              </a:rPr>
              <a:t>. Matt. 2:  9-11</a:t>
            </a:r>
          </a:p>
          <a:p>
            <a:endParaRPr lang="en-GB" sz="2000" b="1" dirty="0" smtClean="0">
              <a:solidFill>
                <a:srgbClr val="000000"/>
              </a:solidFill>
              <a:latin typeface="system-ui"/>
            </a:endParaRPr>
          </a:p>
          <a:p>
            <a:r>
              <a:rPr lang="en-GB" sz="2000" b="1" dirty="0" smtClean="0">
                <a:solidFill>
                  <a:srgbClr val="000000"/>
                </a:solidFill>
                <a:latin typeface="system-ui"/>
              </a:rPr>
              <a:t>Nicodemus</a:t>
            </a:r>
            <a:r>
              <a:rPr lang="en-GB" sz="2000" dirty="0">
                <a:solidFill>
                  <a:srgbClr val="000000"/>
                </a:solidFill>
                <a:latin typeface="system-ui"/>
              </a:rPr>
              <a:t>, who at first came to Jesus by night, also came bringing </a:t>
            </a:r>
            <a:r>
              <a:rPr lang="en-GB" sz="2000" b="1" dirty="0">
                <a:solidFill>
                  <a:srgbClr val="000000"/>
                </a:solidFill>
                <a:latin typeface="system-ui"/>
              </a:rPr>
              <a:t>a mixture of myrrh and aloes</a:t>
            </a:r>
            <a:r>
              <a:rPr lang="en-GB" sz="2000" dirty="0">
                <a:solidFill>
                  <a:srgbClr val="000000"/>
                </a:solidFill>
                <a:latin typeface="system-ui"/>
              </a:rPr>
              <a:t>, about a hundred Roman pounds.</a:t>
            </a:r>
            <a:r>
              <a:rPr lang="en-GB" sz="2000" baseline="30000" dirty="0">
                <a:solidFill>
                  <a:srgbClr val="000000"/>
                </a:solidFill>
                <a:latin typeface="system-ui"/>
              </a:rPr>
              <a:t> </a:t>
            </a:r>
            <a:r>
              <a:rPr lang="en-GB" sz="2000" dirty="0">
                <a:solidFill>
                  <a:srgbClr val="000000"/>
                </a:solidFill>
                <a:latin typeface="system-ui"/>
              </a:rPr>
              <a:t> So </a:t>
            </a:r>
            <a:r>
              <a:rPr lang="en-GB" sz="2000" b="1" dirty="0">
                <a:solidFill>
                  <a:srgbClr val="000000"/>
                </a:solidFill>
                <a:latin typeface="system-ui"/>
              </a:rPr>
              <a:t>they took Jesus’ body, and bound it in linen cloths with the spices</a:t>
            </a:r>
            <a:r>
              <a:rPr lang="en-GB" sz="2000" dirty="0">
                <a:solidFill>
                  <a:srgbClr val="000000"/>
                </a:solidFill>
                <a:latin typeface="system-ui"/>
              </a:rPr>
              <a:t>, as the custom of the Jews is to bury. John 19: 39-40</a:t>
            </a:r>
            <a:endParaRPr lang="en-GB" sz="2000" dirty="0"/>
          </a:p>
          <a:p>
            <a:endParaRPr lang="en-GB" sz="2000" dirty="0"/>
          </a:p>
        </p:txBody>
      </p:sp>
      <p:sp>
        <p:nvSpPr>
          <p:cNvPr id="3" name="TextBox 2"/>
          <p:cNvSpPr txBox="1"/>
          <p:nvPr/>
        </p:nvSpPr>
        <p:spPr>
          <a:xfrm>
            <a:off x="1805602" y="165046"/>
            <a:ext cx="2760692" cy="523220"/>
          </a:xfrm>
          <a:prstGeom prst="rect">
            <a:avLst/>
          </a:prstGeom>
          <a:noFill/>
        </p:spPr>
        <p:txBody>
          <a:bodyPr wrap="none" rtlCol="0">
            <a:spAutoFit/>
          </a:bodyPr>
          <a:lstStyle/>
          <a:p>
            <a:r>
              <a:rPr lang="en-GB" sz="2800" b="1" dirty="0" smtClean="0">
                <a:latin typeface="system-ui"/>
              </a:rPr>
              <a:t>Prophetic Gifts</a:t>
            </a:r>
            <a:endParaRPr lang="en-GB" sz="2800" b="1" dirty="0">
              <a:latin typeface="system-ui"/>
            </a:endParaRPr>
          </a:p>
        </p:txBody>
      </p:sp>
    </p:spTree>
    <p:extLst>
      <p:ext uri="{BB962C8B-B14F-4D97-AF65-F5344CB8AC3E}">
        <p14:creationId xmlns:p14="http://schemas.microsoft.com/office/powerpoint/2010/main" val="32076992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703" y="2815540"/>
            <a:ext cx="8606589" cy="4093428"/>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Arise, shine; for your light has </a:t>
            </a:r>
            <a:r>
              <a:rPr lang="en-GB" sz="2000" b="1" dirty="0" smtClean="0">
                <a:solidFill>
                  <a:srgbClr val="000000"/>
                </a:solidFill>
                <a:latin typeface="system-ui"/>
              </a:rPr>
              <a:t>come,</a:t>
            </a:r>
            <a:r>
              <a:rPr lang="en-GB" sz="2000" b="1" dirty="0">
                <a:solidFill>
                  <a:srgbClr val="000000"/>
                </a:solidFill>
                <a:latin typeface="system-ui"/>
              </a:rPr>
              <a:t> </a:t>
            </a:r>
            <a:r>
              <a:rPr lang="en-GB" sz="2000" b="1" dirty="0" smtClean="0">
                <a:solidFill>
                  <a:srgbClr val="000000"/>
                </a:solidFill>
                <a:latin typeface="system-ui"/>
              </a:rPr>
              <a:t>and </a:t>
            </a:r>
            <a:r>
              <a:rPr lang="en-GB" sz="2000" b="1" dirty="0">
                <a:solidFill>
                  <a:srgbClr val="000000"/>
                </a:solidFill>
                <a:latin typeface="system-ui"/>
              </a:rPr>
              <a:t>Yahweh’s glory has risen on you</a:t>
            </a:r>
            <a:r>
              <a:rPr lang="en-GB" sz="2000" dirty="0">
                <a:solidFill>
                  <a:srgbClr val="000000"/>
                </a:solidFill>
                <a:latin typeface="system-ui"/>
              </a:rPr>
              <a:t>.</a:t>
            </a:r>
            <a:br>
              <a:rPr lang="en-GB" sz="2000" dirty="0">
                <a:solidFill>
                  <a:srgbClr val="000000"/>
                </a:solidFill>
                <a:latin typeface="system-ui"/>
              </a:rPr>
            </a:br>
            <a:r>
              <a:rPr lang="en-GB" sz="2000" dirty="0" smtClean="0">
                <a:solidFill>
                  <a:srgbClr val="000000"/>
                </a:solidFill>
                <a:latin typeface="system-ui"/>
              </a:rPr>
              <a:t>For</a:t>
            </a:r>
            <a:r>
              <a:rPr lang="en-GB" sz="2000" dirty="0">
                <a:solidFill>
                  <a:srgbClr val="000000"/>
                </a:solidFill>
                <a:latin typeface="system-ui"/>
              </a:rPr>
              <a:t>, behold, darkness will cover the earth</a:t>
            </a:r>
            <a:r>
              <a:rPr lang="en-GB" sz="2000" dirty="0" smtClean="0">
                <a:solidFill>
                  <a:srgbClr val="000000"/>
                </a:solidFill>
                <a:latin typeface="system-ui"/>
              </a:rPr>
              <a:t>,</a:t>
            </a:r>
            <a:r>
              <a:rPr lang="en-GB" sz="2000" dirty="0">
                <a:solidFill>
                  <a:srgbClr val="000000"/>
                </a:solidFill>
                <a:latin typeface="system-ui"/>
              </a:rPr>
              <a:t> and thick darkness the peoples;</a:t>
            </a:r>
            <a:br>
              <a:rPr lang="en-GB" sz="2000" dirty="0">
                <a:solidFill>
                  <a:srgbClr val="000000"/>
                </a:solidFill>
                <a:latin typeface="system-ui"/>
              </a:rPr>
            </a:br>
            <a:r>
              <a:rPr lang="en-GB" sz="2000" dirty="0">
                <a:solidFill>
                  <a:srgbClr val="000000"/>
                </a:solidFill>
                <a:latin typeface="system-ui"/>
              </a:rPr>
              <a:t>but </a:t>
            </a:r>
            <a:r>
              <a:rPr lang="en-GB" sz="2000" b="1" dirty="0">
                <a:solidFill>
                  <a:srgbClr val="000000"/>
                </a:solidFill>
                <a:latin typeface="system-ui"/>
              </a:rPr>
              <a:t>Yahweh will arise on </a:t>
            </a:r>
            <a:r>
              <a:rPr lang="en-GB" sz="2000" b="1" dirty="0" smtClean="0">
                <a:solidFill>
                  <a:srgbClr val="000000"/>
                </a:solidFill>
                <a:latin typeface="system-ui"/>
              </a:rPr>
              <a:t>you, and </a:t>
            </a:r>
            <a:r>
              <a:rPr lang="en-GB" sz="2000" b="1" dirty="0">
                <a:solidFill>
                  <a:srgbClr val="000000"/>
                </a:solidFill>
                <a:latin typeface="system-ui"/>
              </a:rPr>
              <a:t>his glory shall be seen on you</a:t>
            </a:r>
            <a:r>
              <a:rPr lang="en-GB" sz="2000" dirty="0">
                <a:solidFill>
                  <a:srgbClr val="000000"/>
                </a:solidFill>
                <a:latin typeface="system-ui"/>
              </a:rPr>
              <a:t>.</a:t>
            </a:r>
            <a:br>
              <a:rPr lang="en-GB" sz="2000" dirty="0">
                <a:solidFill>
                  <a:srgbClr val="000000"/>
                </a:solidFill>
                <a:latin typeface="system-ui"/>
              </a:rPr>
            </a:br>
            <a:r>
              <a:rPr lang="en-GB" sz="2000" b="1" dirty="0" smtClean="0">
                <a:solidFill>
                  <a:srgbClr val="000000"/>
                </a:solidFill>
                <a:latin typeface="system-ui"/>
              </a:rPr>
              <a:t>Nations </a:t>
            </a:r>
            <a:r>
              <a:rPr lang="en-GB" sz="2000" b="1" dirty="0">
                <a:solidFill>
                  <a:srgbClr val="000000"/>
                </a:solidFill>
                <a:latin typeface="system-ui"/>
              </a:rPr>
              <a:t>will come to your light</a:t>
            </a:r>
            <a:r>
              <a:rPr lang="en-GB" sz="2000" b="1" dirty="0" smtClean="0">
                <a:solidFill>
                  <a:srgbClr val="000000"/>
                </a:solidFill>
                <a:latin typeface="system-ui"/>
              </a:rPr>
              <a:t>,</a:t>
            </a:r>
            <a:r>
              <a:rPr lang="en-GB" sz="2000" b="1" dirty="0">
                <a:solidFill>
                  <a:srgbClr val="000000"/>
                </a:solidFill>
                <a:latin typeface="system-ui"/>
              </a:rPr>
              <a:t> and kings to the brightness of your </a:t>
            </a:r>
            <a:r>
              <a:rPr lang="en-GB" sz="2000" b="1" dirty="0" smtClean="0">
                <a:solidFill>
                  <a:srgbClr val="000000"/>
                </a:solidFill>
                <a:latin typeface="system-ui"/>
              </a:rPr>
              <a:t>rising</a:t>
            </a:r>
            <a:r>
              <a:rPr lang="en-GB" sz="2000" dirty="0">
                <a:solidFill>
                  <a:srgbClr val="000000"/>
                </a:solidFill>
                <a:latin typeface="system-ui"/>
              </a:rPr>
              <a:t> </a:t>
            </a:r>
            <a:r>
              <a:rPr lang="en-GB" sz="2000" dirty="0" smtClean="0">
                <a:solidFill>
                  <a:srgbClr val="000000"/>
                </a:solidFill>
                <a:latin typeface="system-ui"/>
              </a:rPr>
              <a:t>…</a:t>
            </a:r>
            <a:endParaRPr lang="en-GB" sz="2000" dirty="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wealth of the nations will come to you.</a:t>
            </a:r>
            <a:br>
              <a:rPr lang="en-GB" sz="2000" dirty="0">
                <a:solidFill>
                  <a:srgbClr val="000000"/>
                </a:solidFill>
                <a:latin typeface="system-ui"/>
              </a:rPr>
            </a:br>
            <a:r>
              <a:rPr lang="en-GB" sz="2000" b="1" baseline="30000" dirty="0">
                <a:solidFill>
                  <a:srgbClr val="000000"/>
                </a:solidFill>
                <a:latin typeface="system-ui"/>
              </a:rPr>
              <a:t> </a:t>
            </a:r>
            <a:r>
              <a:rPr lang="en-GB" sz="2000" b="1" dirty="0">
                <a:solidFill>
                  <a:srgbClr val="000000"/>
                </a:solidFill>
                <a:latin typeface="system-ui"/>
              </a:rPr>
              <a:t>A multitude of camels will cover you</a:t>
            </a:r>
            <a:r>
              <a:rPr lang="en-GB" sz="2000" b="1" dirty="0" smtClean="0">
                <a:solidFill>
                  <a:srgbClr val="000000"/>
                </a:solidFill>
                <a:latin typeface="system-ui"/>
              </a:rPr>
              <a:t>,</a:t>
            </a:r>
            <a:r>
              <a:rPr lang="en-GB" sz="2000" b="1" dirty="0">
                <a:solidFill>
                  <a:srgbClr val="000000"/>
                </a:solidFill>
                <a:latin typeface="system-ui"/>
              </a:rPr>
              <a:t> the dromedaries of Midian and </a:t>
            </a:r>
            <a:r>
              <a:rPr lang="en-GB" sz="2000" b="1" dirty="0" err="1" smtClean="0">
                <a:solidFill>
                  <a:srgbClr val="000000"/>
                </a:solidFill>
                <a:latin typeface="system-ui"/>
              </a:rPr>
              <a:t>Ephah</a:t>
            </a:r>
            <a:r>
              <a:rPr lang="en-GB" sz="2000" b="1" dirty="0" smtClean="0">
                <a:solidFill>
                  <a:srgbClr val="000000"/>
                </a:solidFill>
                <a:latin typeface="system-ui"/>
              </a:rPr>
              <a:t>. All </a:t>
            </a:r>
            <a:r>
              <a:rPr lang="en-GB" sz="2000" b="1" dirty="0">
                <a:solidFill>
                  <a:srgbClr val="000000"/>
                </a:solidFill>
                <a:latin typeface="system-ui"/>
              </a:rPr>
              <a:t>from Sheba will come.</a:t>
            </a:r>
            <a:br>
              <a:rPr lang="en-GB" sz="2000" b="1" dirty="0">
                <a:solidFill>
                  <a:srgbClr val="000000"/>
                </a:solidFill>
                <a:latin typeface="system-ui"/>
              </a:rPr>
            </a:br>
            <a:r>
              <a:rPr lang="en-GB" sz="2000" b="1" dirty="0" smtClean="0">
                <a:solidFill>
                  <a:srgbClr val="000000"/>
                </a:solidFill>
                <a:latin typeface="system-ui"/>
              </a:rPr>
              <a:t>They </a:t>
            </a:r>
            <a:r>
              <a:rPr lang="en-GB" sz="2000" b="1" dirty="0">
                <a:solidFill>
                  <a:srgbClr val="000000"/>
                </a:solidFill>
                <a:latin typeface="system-ui"/>
              </a:rPr>
              <a:t>will bring gold and </a:t>
            </a:r>
            <a:r>
              <a:rPr lang="en-GB" sz="2000" b="1" dirty="0" smtClean="0">
                <a:solidFill>
                  <a:srgbClr val="000000"/>
                </a:solidFill>
                <a:latin typeface="system-ui"/>
              </a:rPr>
              <a:t>frankincense,</a:t>
            </a:r>
            <a:r>
              <a:rPr lang="en-GB" sz="2000" b="1" dirty="0">
                <a:solidFill>
                  <a:srgbClr val="000000"/>
                </a:solidFill>
                <a:latin typeface="system-ui"/>
              </a:rPr>
              <a:t> </a:t>
            </a:r>
            <a:r>
              <a:rPr lang="en-GB" sz="2000" b="1" dirty="0" smtClean="0">
                <a:solidFill>
                  <a:srgbClr val="000000"/>
                </a:solidFill>
                <a:latin typeface="system-ui"/>
              </a:rPr>
              <a:t>and </a:t>
            </a:r>
            <a:r>
              <a:rPr lang="en-GB" sz="2000" b="1" dirty="0">
                <a:solidFill>
                  <a:srgbClr val="000000"/>
                </a:solidFill>
                <a:latin typeface="system-ui"/>
              </a:rPr>
              <a:t>will proclaim the praises of Yahweh</a:t>
            </a:r>
            <a:r>
              <a:rPr lang="en-GB" sz="2000" dirty="0" smtClean="0">
                <a:solidFill>
                  <a:srgbClr val="000000"/>
                </a:solidFill>
                <a:latin typeface="system-ui"/>
              </a:rPr>
              <a:t>. Isaiah 60: 1-6</a:t>
            </a:r>
          </a:p>
          <a:p>
            <a:endParaRPr lang="en-GB" sz="2000" b="0" i="0" dirty="0">
              <a:solidFill>
                <a:srgbClr val="000000"/>
              </a:solidFill>
              <a:effectLst/>
              <a:latin typeface="system-ui"/>
            </a:endParaRPr>
          </a:p>
          <a:p>
            <a:endParaRPr lang="en-GB" sz="2000" b="0" i="0" dirty="0">
              <a:solidFill>
                <a:srgbClr val="000000"/>
              </a:solidFill>
              <a:effectLst/>
              <a:latin typeface="system-ui"/>
            </a:endParaRPr>
          </a:p>
        </p:txBody>
      </p:sp>
      <p:sp>
        <p:nvSpPr>
          <p:cNvPr id="4" name="Rectangle 3"/>
          <p:cNvSpPr/>
          <p:nvPr/>
        </p:nvSpPr>
        <p:spPr>
          <a:xfrm>
            <a:off x="405604" y="1965580"/>
            <a:ext cx="8293552" cy="707886"/>
          </a:xfrm>
          <a:prstGeom prst="rect">
            <a:avLst/>
          </a:prstGeom>
        </p:spPr>
        <p:txBody>
          <a:bodyPr wrap="square">
            <a:spAutoFit/>
          </a:bodyPr>
          <a:lstStyle/>
          <a:p>
            <a:pPr lvl="0"/>
            <a:r>
              <a:rPr lang="en-GB" sz="2000" dirty="0">
                <a:solidFill>
                  <a:srgbClr val="000000"/>
                </a:solidFill>
                <a:latin typeface="system-ui"/>
              </a:rPr>
              <a:t>Make vows to Yahweh your God, and fulfil them!</a:t>
            </a:r>
            <a:r>
              <a:rPr lang="en-GB" sz="2000" dirty="0">
                <a:solidFill>
                  <a:prstClr val="black"/>
                </a:solidFill>
                <a:latin typeface="system-ui"/>
              </a:rPr>
              <a:t> </a:t>
            </a:r>
            <a:r>
              <a:rPr lang="en-GB" sz="2000" b="1" dirty="0">
                <a:solidFill>
                  <a:srgbClr val="000000"/>
                </a:solidFill>
                <a:latin typeface="system-ui"/>
              </a:rPr>
              <a:t>Let all of his neighbours bring presents to him who is to be feared</a:t>
            </a:r>
            <a:r>
              <a:rPr lang="en-GB" sz="2000" dirty="0">
                <a:solidFill>
                  <a:srgbClr val="000000"/>
                </a:solidFill>
                <a:latin typeface="system-ui"/>
              </a:rPr>
              <a:t>. Psalm 76: 11</a:t>
            </a:r>
            <a:endParaRPr lang="en-GB" sz="2000" dirty="0">
              <a:solidFill>
                <a:prstClr val="black"/>
              </a:solidFill>
              <a:latin typeface="system-ui"/>
            </a:endParaRPr>
          </a:p>
        </p:txBody>
      </p:sp>
      <p:sp>
        <p:nvSpPr>
          <p:cNvPr id="5" name="Rectangle 4"/>
          <p:cNvSpPr/>
          <p:nvPr/>
        </p:nvSpPr>
        <p:spPr>
          <a:xfrm>
            <a:off x="405604" y="1115620"/>
            <a:ext cx="6926071" cy="707886"/>
          </a:xfrm>
          <a:prstGeom prst="rect">
            <a:avLst/>
          </a:prstGeom>
        </p:spPr>
        <p:txBody>
          <a:bodyPr wrap="square">
            <a:spAutoFit/>
          </a:bodyPr>
          <a:lstStyle/>
          <a:p>
            <a:r>
              <a:rPr lang="en-GB" sz="2000" b="1" dirty="0">
                <a:solidFill>
                  <a:srgbClr val="000000"/>
                </a:solidFill>
                <a:latin typeface="system-ui"/>
              </a:rPr>
              <a:t>The kings of Sheba and </a:t>
            </a:r>
            <a:r>
              <a:rPr lang="en-GB" sz="2000" b="1" dirty="0" err="1">
                <a:solidFill>
                  <a:srgbClr val="000000"/>
                </a:solidFill>
                <a:latin typeface="system-ui"/>
              </a:rPr>
              <a:t>Seba</a:t>
            </a:r>
            <a:r>
              <a:rPr lang="en-GB" sz="2000" b="1" dirty="0">
                <a:solidFill>
                  <a:srgbClr val="000000"/>
                </a:solidFill>
                <a:latin typeface="system-ui"/>
              </a:rPr>
              <a:t> shall offer gifts. Yes, all kings shall fall down before him.</a:t>
            </a:r>
            <a:r>
              <a:rPr lang="en-GB" sz="2000" dirty="0">
                <a:solidFill>
                  <a:srgbClr val="000000"/>
                </a:solidFill>
                <a:latin typeface="system-ui"/>
              </a:rPr>
              <a:t> Psalm 72: 10-11</a:t>
            </a:r>
            <a:endParaRPr lang="en-GB" sz="2000" dirty="0">
              <a:latin typeface="system-ui"/>
            </a:endParaRPr>
          </a:p>
        </p:txBody>
      </p:sp>
      <p:sp>
        <p:nvSpPr>
          <p:cNvPr id="3" name="TextBox 2"/>
          <p:cNvSpPr txBox="1"/>
          <p:nvPr/>
        </p:nvSpPr>
        <p:spPr>
          <a:xfrm>
            <a:off x="1614616" y="259753"/>
            <a:ext cx="3719288" cy="523220"/>
          </a:xfrm>
          <a:prstGeom prst="rect">
            <a:avLst/>
          </a:prstGeom>
          <a:noFill/>
        </p:spPr>
        <p:txBody>
          <a:bodyPr wrap="none" rtlCol="0">
            <a:spAutoFit/>
          </a:bodyPr>
          <a:lstStyle/>
          <a:p>
            <a:r>
              <a:rPr lang="en-GB" sz="2800" b="1" dirty="0" smtClean="0">
                <a:latin typeface="system-ui"/>
              </a:rPr>
              <a:t>Prophetic Scriptures</a:t>
            </a:r>
            <a:endParaRPr lang="en-GB" sz="2800" b="1" dirty="0">
              <a:latin typeface="system-ui"/>
            </a:endParaRPr>
          </a:p>
        </p:txBody>
      </p:sp>
    </p:spTree>
    <p:extLst>
      <p:ext uri="{BB962C8B-B14F-4D97-AF65-F5344CB8AC3E}">
        <p14:creationId xmlns:p14="http://schemas.microsoft.com/office/powerpoint/2010/main" val="3322345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745" y="1924192"/>
            <a:ext cx="8863914" cy="2862322"/>
          </a:xfrm>
          <a:prstGeom prst="rect">
            <a:avLst/>
          </a:prstGeom>
        </p:spPr>
        <p:txBody>
          <a:bodyPr wrap="square">
            <a:spAutoFit/>
          </a:bodyPr>
          <a:lstStyle/>
          <a:p>
            <a:r>
              <a:rPr lang="en-GB" sz="2000" dirty="0">
                <a:solidFill>
                  <a:srgbClr val="000000"/>
                </a:solidFill>
                <a:latin typeface="system-ui"/>
              </a:rPr>
              <a:t>Now when they had departed, behold, </a:t>
            </a:r>
            <a:r>
              <a:rPr lang="en-GB" sz="2000" b="1" dirty="0">
                <a:solidFill>
                  <a:srgbClr val="000000"/>
                </a:solidFill>
                <a:latin typeface="system-ui"/>
              </a:rPr>
              <a:t>an angel of the Lord appeared </a:t>
            </a:r>
            <a:endParaRPr lang="en-GB" sz="2000" b="1" dirty="0" smtClean="0">
              <a:solidFill>
                <a:srgbClr val="000000"/>
              </a:solidFill>
              <a:latin typeface="system-ui"/>
            </a:endParaRPr>
          </a:p>
          <a:p>
            <a:r>
              <a:rPr lang="en-GB" sz="2000" b="1" dirty="0" smtClean="0">
                <a:solidFill>
                  <a:srgbClr val="000000"/>
                </a:solidFill>
                <a:latin typeface="system-ui"/>
              </a:rPr>
              <a:t>to </a:t>
            </a:r>
            <a:r>
              <a:rPr lang="en-GB" sz="2000" b="1" dirty="0">
                <a:solidFill>
                  <a:srgbClr val="000000"/>
                </a:solidFill>
                <a:latin typeface="system-ui"/>
              </a:rPr>
              <a:t>Joseph in a dream</a:t>
            </a:r>
            <a:r>
              <a:rPr lang="en-GB" sz="2000" dirty="0">
                <a:solidFill>
                  <a:srgbClr val="000000"/>
                </a:solidFill>
                <a:latin typeface="system-ui"/>
              </a:rPr>
              <a:t>, saying, “Arise, </a:t>
            </a:r>
            <a:r>
              <a:rPr lang="en-GB" sz="2000" b="1" dirty="0">
                <a:solidFill>
                  <a:srgbClr val="000000"/>
                </a:solidFill>
                <a:latin typeface="system-ui"/>
              </a:rPr>
              <a:t>take the young Child and His mother, flee to Egypt</a:t>
            </a:r>
            <a:r>
              <a:rPr lang="en-GB" sz="2000" dirty="0">
                <a:solidFill>
                  <a:srgbClr val="000000"/>
                </a:solidFill>
                <a:latin typeface="system-ui"/>
              </a:rPr>
              <a:t>, and stay there until I bring you word; for </a:t>
            </a:r>
            <a:r>
              <a:rPr lang="en-GB" sz="2000" b="1" dirty="0">
                <a:solidFill>
                  <a:srgbClr val="000000"/>
                </a:solidFill>
                <a:latin typeface="system-ui"/>
              </a:rPr>
              <a:t>Herod </a:t>
            </a:r>
            <a:endParaRPr lang="en-GB" sz="2000" b="1" dirty="0" smtClean="0">
              <a:solidFill>
                <a:srgbClr val="000000"/>
              </a:solidFill>
              <a:latin typeface="system-ui"/>
            </a:endParaRPr>
          </a:p>
          <a:p>
            <a:r>
              <a:rPr lang="en-GB" sz="2000" b="1" dirty="0" smtClean="0">
                <a:solidFill>
                  <a:srgbClr val="000000"/>
                </a:solidFill>
                <a:latin typeface="system-ui"/>
              </a:rPr>
              <a:t>will </a:t>
            </a:r>
            <a:r>
              <a:rPr lang="en-GB" sz="2000" b="1" dirty="0">
                <a:solidFill>
                  <a:srgbClr val="000000"/>
                </a:solidFill>
                <a:latin typeface="system-ui"/>
              </a:rPr>
              <a:t>seek the young Child to destroy Him</a:t>
            </a:r>
            <a:r>
              <a:rPr lang="en-GB" sz="2000" dirty="0">
                <a:solidFill>
                  <a:srgbClr val="000000"/>
                </a:solidFill>
                <a:latin typeface="system-ui"/>
              </a:rPr>
              <a:t>.”</a:t>
            </a:r>
          </a:p>
          <a:p>
            <a:endParaRPr lang="en-GB" sz="2000" dirty="0" smtClean="0">
              <a:solidFill>
                <a:srgbClr val="000000"/>
              </a:solidFill>
              <a:latin typeface="system-ui"/>
            </a:endParaRPr>
          </a:p>
          <a:p>
            <a:r>
              <a:rPr lang="en-GB" sz="2000" dirty="0" smtClean="0">
                <a:solidFill>
                  <a:srgbClr val="000000"/>
                </a:solidFill>
                <a:latin typeface="system-ui"/>
              </a:rPr>
              <a:t>When </a:t>
            </a:r>
            <a:r>
              <a:rPr lang="en-GB" sz="2000" dirty="0">
                <a:solidFill>
                  <a:srgbClr val="000000"/>
                </a:solidFill>
                <a:latin typeface="system-ui"/>
              </a:rPr>
              <a:t>he arose, he took the young Child and His mother by night and departed for Egypt, </a:t>
            </a:r>
            <a:r>
              <a:rPr lang="en-GB" sz="2000" dirty="0" smtClean="0">
                <a:solidFill>
                  <a:srgbClr val="000000"/>
                </a:solidFill>
                <a:latin typeface="system-ui"/>
              </a:rPr>
              <a:t>and </a:t>
            </a:r>
            <a:r>
              <a:rPr lang="en-GB" sz="2000" b="1" dirty="0">
                <a:solidFill>
                  <a:srgbClr val="000000"/>
                </a:solidFill>
                <a:latin typeface="system-ui"/>
              </a:rPr>
              <a:t>was there until the death of Herod</a:t>
            </a:r>
            <a:r>
              <a:rPr lang="en-GB" sz="2000" dirty="0">
                <a:solidFill>
                  <a:srgbClr val="000000"/>
                </a:solidFill>
                <a:latin typeface="system-ui"/>
              </a:rPr>
              <a:t>, </a:t>
            </a:r>
            <a:r>
              <a:rPr lang="en-GB" sz="2000" b="1" dirty="0">
                <a:solidFill>
                  <a:srgbClr val="000000"/>
                </a:solidFill>
                <a:latin typeface="system-ui"/>
              </a:rPr>
              <a:t>that it </a:t>
            </a:r>
            <a:endParaRPr lang="en-GB" sz="2000" b="1" dirty="0" smtClean="0">
              <a:solidFill>
                <a:srgbClr val="000000"/>
              </a:solidFill>
              <a:latin typeface="system-ui"/>
            </a:endParaRPr>
          </a:p>
          <a:p>
            <a:r>
              <a:rPr lang="en-GB" sz="2000" b="1" dirty="0" smtClean="0">
                <a:solidFill>
                  <a:srgbClr val="000000"/>
                </a:solidFill>
                <a:latin typeface="system-ui"/>
              </a:rPr>
              <a:t>might </a:t>
            </a:r>
            <a:r>
              <a:rPr lang="en-GB" sz="2000" b="1" dirty="0">
                <a:solidFill>
                  <a:srgbClr val="000000"/>
                </a:solidFill>
                <a:latin typeface="system-ui"/>
              </a:rPr>
              <a:t>be fulfilled which was spoken by the Lord through the prophet, saying, “Out of Egypt I called My Son</a:t>
            </a:r>
            <a:r>
              <a:rPr lang="en-GB" sz="2000" b="1" dirty="0" smtClean="0">
                <a:solidFill>
                  <a:srgbClr val="000000"/>
                </a:solidFill>
                <a:latin typeface="system-ui"/>
              </a:rPr>
              <a:t>.</a:t>
            </a:r>
            <a:r>
              <a:rPr lang="en-GB" sz="2000" dirty="0" smtClean="0">
                <a:solidFill>
                  <a:srgbClr val="000000"/>
                </a:solidFill>
                <a:latin typeface="system-ui"/>
              </a:rPr>
              <a:t>” Matt.2: 13-15</a:t>
            </a:r>
            <a:endParaRPr lang="en-GB" sz="2000" dirty="0">
              <a:solidFill>
                <a:srgbClr val="000000"/>
              </a:solidFill>
              <a:latin typeface="system-ui"/>
            </a:endParaRPr>
          </a:p>
        </p:txBody>
      </p:sp>
      <p:sp>
        <p:nvSpPr>
          <p:cNvPr id="3" name="TextBox 2"/>
          <p:cNvSpPr txBox="1"/>
          <p:nvPr/>
        </p:nvSpPr>
        <p:spPr>
          <a:xfrm>
            <a:off x="1466335" y="518984"/>
            <a:ext cx="4404860" cy="523220"/>
          </a:xfrm>
          <a:prstGeom prst="rect">
            <a:avLst/>
          </a:prstGeom>
          <a:noFill/>
        </p:spPr>
        <p:txBody>
          <a:bodyPr wrap="none" rtlCol="0">
            <a:spAutoFit/>
          </a:bodyPr>
          <a:lstStyle/>
          <a:p>
            <a:r>
              <a:rPr lang="en-GB" sz="2800" b="1" dirty="0" smtClean="0">
                <a:latin typeface="system-ui"/>
              </a:rPr>
              <a:t>A Prophecy from History</a:t>
            </a:r>
            <a:endParaRPr lang="en-GB" sz="2800" b="1" dirty="0">
              <a:latin typeface="system-ui"/>
            </a:endParaRPr>
          </a:p>
        </p:txBody>
      </p:sp>
      <p:sp>
        <p:nvSpPr>
          <p:cNvPr id="4" name="Rectangle 3"/>
          <p:cNvSpPr/>
          <p:nvPr/>
        </p:nvSpPr>
        <p:spPr>
          <a:xfrm>
            <a:off x="510745" y="4987149"/>
            <a:ext cx="8452021" cy="1015663"/>
          </a:xfrm>
          <a:prstGeom prst="rect">
            <a:avLst/>
          </a:prstGeom>
        </p:spPr>
        <p:txBody>
          <a:bodyPr wrap="square">
            <a:spAutoFit/>
          </a:bodyPr>
          <a:lstStyle/>
          <a:p>
            <a:r>
              <a:rPr lang="en-GB" sz="2000" dirty="0">
                <a:solidFill>
                  <a:srgbClr val="000000"/>
                </a:solidFill>
                <a:latin typeface="system-ui"/>
              </a:rPr>
              <a:t>Behold, two men were talking with him, who were </a:t>
            </a:r>
            <a:r>
              <a:rPr lang="en-GB" sz="2000" b="1" dirty="0">
                <a:solidFill>
                  <a:srgbClr val="000000"/>
                </a:solidFill>
                <a:latin typeface="system-ui"/>
              </a:rPr>
              <a:t>Moses and Elijah, </a:t>
            </a:r>
            <a:endParaRPr lang="en-GB" sz="2000" b="1" baseline="30000" dirty="0" smtClean="0">
              <a:solidFill>
                <a:srgbClr val="000000"/>
              </a:solidFill>
              <a:latin typeface="system-ui"/>
            </a:endParaRPr>
          </a:p>
          <a:p>
            <a:r>
              <a:rPr lang="en-GB" sz="2000" b="1" baseline="30000" dirty="0">
                <a:solidFill>
                  <a:srgbClr val="000000"/>
                </a:solidFill>
                <a:latin typeface="system-ui"/>
              </a:rPr>
              <a:t> </a:t>
            </a:r>
            <a:r>
              <a:rPr lang="en-GB" sz="2000" b="1" dirty="0">
                <a:solidFill>
                  <a:srgbClr val="000000"/>
                </a:solidFill>
                <a:latin typeface="system-ui"/>
              </a:rPr>
              <a:t>who appeared in glory, and spoke of his</a:t>
            </a:r>
            <a:r>
              <a:rPr lang="en-GB" sz="2000" dirty="0">
                <a:solidFill>
                  <a:srgbClr val="000000"/>
                </a:solidFill>
                <a:latin typeface="system-ui"/>
              </a:rPr>
              <a:t> </a:t>
            </a:r>
            <a:r>
              <a:rPr lang="en-GB" sz="2000" dirty="0" smtClean="0">
                <a:solidFill>
                  <a:srgbClr val="000000"/>
                </a:solidFill>
                <a:latin typeface="system-ui"/>
              </a:rPr>
              <a:t>departure [</a:t>
            </a:r>
            <a:r>
              <a:rPr lang="en-GB" sz="2000" b="1" dirty="0" smtClean="0">
                <a:solidFill>
                  <a:srgbClr val="000000"/>
                </a:solidFill>
                <a:latin typeface="system-ui"/>
              </a:rPr>
              <a:t>exodus</a:t>
            </a:r>
            <a:r>
              <a:rPr lang="en-GB" sz="2000" dirty="0" smtClean="0">
                <a:solidFill>
                  <a:srgbClr val="000000"/>
                </a:solidFill>
                <a:latin typeface="system-ui"/>
              </a:rPr>
              <a:t>],</a:t>
            </a:r>
            <a:r>
              <a:rPr lang="en-GB" sz="2000" baseline="30000" dirty="0" smtClean="0">
                <a:solidFill>
                  <a:srgbClr val="000000"/>
                </a:solidFill>
                <a:latin typeface="system-ui"/>
              </a:rPr>
              <a:t>]</a:t>
            </a:r>
            <a:r>
              <a:rPr lang="en-GB" sz="2000" dirty="0">
                <a:solidFill>
                  <a:srgbClr val="000000"/>
                </a:solidFill>
                <a:latin typeface="system-ui"/>
              </a:rPr>
              <a:t> which he was about to accomplish at Jerusalem</a:t>
            </a:r>
            <a:r>
              <a:rPr lang="en-GB" sz="2000" dirty="0" smtClean="0">
                <a:solidFill>
                  <a:srgbClr val="000000"/>
                </a:solidFill>
                <a:latin typeface="system-ui"/>
              </a:rPr>
              <a:t>. Luke 9: 30-31</a:t>
            </a:r>
            <a:endParaRPr lang="en-GB" sz="2000" dirty="0"/>
          </a:p>
        </p:txBody>
      </p:sp>
    </p:spTree>
    <p:extLst>
      <p:ext uri="{BB962C8B-B14F-4D97-AF65-F5344CB8AC3E}">
        <p14:creationId xmlns:p14="http://schemas.microsoft.com/office/powerpoint/2010/main" val="3359515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028" y="1654938"/>
            <a:ext cx="7315200" cy="3785652"/>
          </a:xfrm>
          <a:prstGeom prst="rect">
            <a:avLst/>
          </a:prstGeom>
        </p:spPr>
        <p:txBody>
          <a:bodyPr wrap="square">
            <a:spAutoFit/>
          </a:bodyPr>
          <a:lstStyle/>
          <a:p>
            <a:r>
              <a:rPr lang="en-GB" sz="2000" dirty="0">
                <a:solidFill>
                  <a:srgbClr val="000000"/>
                </a:solidFill>
                <a:latin typeface="system-ui"/>
              </a:rPr>
              <a:t>Then </a:t>
            </a:r>
            <a:r>
              <a:rPr lang="en-GB" sz="2000" b="1" dirty="0">
                <a:solidFill>
                  <a:srgbClr val="000000"/>
                </a:solidFill>
                <a:latin typeface="system-ui"/>
              </a:rPr>
              <a:t>Herod</a:t>
            </a:r>
            <a:r>
              <a:rPr lang="en-GB" sz="2000" dirty="0">
                <a:solidFill>
                  <a:srgbClr val="000000"/>
                </a:solidFill>
                <a:latin typeface="system-ui"/>
              </a:rPr>
              <a:t>, when he saw that he was deceived by the wise men, </a:t>
            </a:r>
            <a:r>
              <a:rPr lang="en-GB" sz="2000" b="1" dirty="0">
                <a:solidFill>
                  <a:srgbClr val="000000"/>
                </a:solidFill>
                <a:latin typeface="system-ui"/>
              </a:rPr>
              <a:t>was exceedingly angry</a:t>
            </a:r>
            <a:r>
              <a:rPr lang="en-GB" sz="2000" dirty="0">
                <a:solidFill>
                  <a:srgbClr val="000000"/>
                </a:solidFill>
                <a:latin typeface="system-ui"/>
              </a:rPr>
              <a:t>; and he sent forth and </a:t>
            </a:r>
            <a:r>
              <a:rPr lang="en-GB" sz="2000" b="1" dirty="0">
                <a:solidFill>
                  <a:srgbClr val="000000"/>
                </a:solidFill>
                <a:latin typeface="system-ui"/>
              </a:rPr>
              <a:t>put to death all the male children </a:t>
            </a:r>
            <a:r>
              <a:rPr lang="en-GB" sz="2000" dirty="0">
                <a:solidFill>
                  <a:srgbClr val="000000"/>
                </a:solidFill>
                <a:latin typeface="system-ui"/>
              </a:rPr>
              <a:t>who were in Bethlehem and in all its districts, from two years old and under, </a:t>
            </a:r>
            <a:r>
              <a:rPr lang="en-GB" sz="2000" b="1" dirty="0">
                <a:solidFill>
                  <a:srgbClr val="000000"/>
                </a:solidFill>
                <a:latin typeface="system-ui"/>
              </a:rPr>
              <a:t>according to the time which he had determined from the wise men.</a:t>
            </a:r>
            <a:r>
              <a:rPr lang="en-GB" sz="2000" dirty="0">
                <a:solidFill>
                  <a:srgbClr val="000000"/>
                </a:solidFill>
                <a:latin typeface="system-ui"/>
              </a:rPr>
              <a:t> </a:t>
            </a:r>
            <a:r>
              <a:rPr lang="en-GB" sz="2000" b="1" dirty="0">
                <a:solidFill>
                  <a:srgbClr val="000000"/>
                </a:solidFill>
                <a:latin typeface="system-ui"/>
              </a:rPr>
              <a:t>Then was fulfilled what was spoken by Jeremiah the prophet</a:t>
            </a:r>
            <a:r>
              <a:rPr lang="en-GB" sz="2000" dirty="0">
                <a:solidFill>
                  <a:srgbClr val="000000"/>
                </a:solidFill>
                <a:latin typeface="system-ui"/>
              </a:rPr>
              <a:t>, saying:</a:t>
            </a:r>
          </a:p>
          <a:p>
            <a:r>
              <a:rPr lang="en-GB" sz="2000" dirty="0">
                <a:solidFill>
                  <a:srgbClr val="000000"/>
                </a:solidFill>
                <a:latin typeface="system-ui"/>
              </a:rPr>
              <a:t>“A voice was heard in Ramah,</a:t>
            </a:r>
            <a:br>
              <a:rPr lang="en-GB" sz="2000" dirty="0">
                <a:solidFill>
                  <a:srgbClr val="000000"/>
                </a:solidFill>
                <a:latin typeface="system-ui"/>
              </a:rPr>
            </a:br>
            <a:r>
              <a:rPr lang="en-GB" sz="2000" dirty="0">
                <a:solidFill>
                  <a:srgbClr val="000000"/>
                </a:solidFill>
                <a:latin typeface="system-ui"/>
              </a:rPr>
              <a:t>Lamentation, weeping, and great mourning,</a:t>
            </a:r>
            <a:br>
              <a:rPr lang="en-GB" sz="2000" dirty="0">
                <a:solidFill>
                  <a:srgbClr val="000000"/>
                </a:solidFill>
                <a:latin typeface="system-ui"/>
              </a:rPr>
            </a:br>
            <a:r>
              <a:rPr lang="en-GB" sz="2000" dirty="0">
                <a:solidFill>
                  <a:srgbClr val="000000"/>
                </a:solidFill>
                <a:latin typeface="system-ui"/>
              </a:rPr>
              <a:t>Rachel weeping </a:t>
            </a:r>
            <a:r>
              <a:rPr lang="en-GB" sz="2000" i="1" dirty="0">
                <a:solidFill>
                  <a:srgbClr val="000000"/>
                </a:solidFill>
                <a:latin typeface="system-ui"/>
              </a:rPr>
              <a:t>for</a:t>
            </a:r>
            <a:r>
              <a:rPr lang="en-GB" sz="2000" dirty="0">
                <a:solidFill>
                  <a:srgbClr val="000000"/>
                </a:solidFill>
                <a:latin typeface="system-ui"/>
              </a:rPr>
              <a:t> her children,</a:t>
            </a:r>
            <a:br>
              <a:rPr lang="en-GB" sz="2000" dirty="0">
                <a:solidFill>
                  <a:srgbClr val="000000"/>
                </a:solidFill>
                <a:latin typeface="system-ui"/>
              </a:rPr>
            </a:br>
            <a:r>
              <a:rPr lang="en-GB" sz="2000" dirty="0">
                <a:solidFill>
                  <a:srgbClr val="000000"/>
                </a:solidFill>
                <a:latin typeface="system-ui"/>
              </a:rPr>
              <a:t>Refusing to be comforted,</a:t>
            </a:r>
            <a:br>
              <a:rPr lang="en-GB" sz="2000" dirty="0">
                <a:solidFill>
                  <a:srgbClr val="000000"/>
                </a:solidFill>
                <a:latin typeface="system-ui"/>
              </a:rPr>
            </a:br>
            <a:r>
              <a:rPr lang="en-GB" sz="2000" dirty="0">
                <a:solidFill>
                  <a:srgbClr val="000000"/>
                </a:solidFill>
                <a:latin typeface="system-ui"/>
              </a:rPr>
              <a:t>Because they are no more.” Matt. </a:t>
            </a:r>
            <a:r>
              <a:rPr lang="en-GB" sz="2000" dirty="0" smtClean="0">
                <a:solidFill>
                  <a:srgbClr val="000000"/>
                </a:solidFill>
                <a:latin typeface="system-ui"/>
              </a:rPr>
              <a:t>2:16-18 </a:t>
            </a:r>
            <a:r>
              <a:rPr lang="en-GB" sz="2000" dirty="0">
                <a:solidFill>
                  <a:srgbClr val="000000"/>
                </a:solidFill>
                <a:latin typeface="system-ui"/>
              </a:rPr>
              <a:t>(Jer.31:15)</a:t>
            </a:r>
          </a:p>
        </p:txBody>
      </p:sp>
      <p:sp>
        <p:nvSpPr>
          <p:cNvPr id="3" name="Rectangle 2"/>
          <p:cNvSpPr/>
          <p:nvPr/>
        </p:nvSpPr>
        <p:spPr>
          <a:xfrm>
            <a:off x="974540" y="567037"/>
            <a:ext cx="5537093" cy="523220"/>
          </a:xfrm>
          <a:prstGeom prst="rect">
            <a:avLst/>
          </a:prstGeom>
        </p:spPr>
        <p:txBody>
          <a:bodyPr wrap="none">
            <a:spAutoFit/>
          </a:bodyPr>
          <a:lstStyle/>
          <a:p>
            <a:r>
              <a:rPr lang="en-GB" sz="2800" b="1" dirty="0" smtClean="0">
                <a:latin typeface="system-ui"/>
              </a:rPr>
              <a:t>Another </a:t>
            </a:r>
            <a:r>
              <a:rPr lang="en-GB" sz="2800" b="1" dirty="0">
                <a:latin typeface="system-ui"/>
              </a:rPr>
              <a:t>Prophecy from History</a:t>
            </a:r>
          </a:p>
        </p:txBody>
      </p:sp>
    </p:spTree>
    <p:extLst>
      <p:ext uri="{BB962C8B-B14F-4D97-AF65-F5344CB8AC3E}">
        <p14:creationId xmlns:p14="http://schemas.microsoft.com/office/powerpoint/2010/main" val="382493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038" y="1236352"/>
            <a:ext cx="8254313" cy="3170099"/>
          </a:xfrm>
          <a:prstGeom prst="rect">
            <a:avLst/>
          </a:prstGeom>
        </p:spPr>
        <p:txBody>
          <a:bodyPr wrap="square">
            <a:spAutoFit/>
          </a:bodyPr>
          <a:lstStyle/>
          <a:p>
            <a:pPr lvl="0"/>
            <a:r>
              <a:rPr lang="en-GB" sz="2000" dirty="0" smtClean="0">
                <a:solidFill>
                  <a:srgbClr val="000000"/>
                </a:solidFill>
                <a:latin typeface="system-ui"/>
              </a:rPr>
              <a:t>Now </a:t>
            </a:r>
            <a:r>
              <a:rPr lang="en-GB" sz="2000" dirty="0">
                <a:solidFill>
                  <a:srgbClr val="000000"/>
                </a:solidFill>
                <a:latin typeface="system-ui"/>
              </a:rPr>
              <a:t>when </a:t>
            </a:r>
            <a:r>
              <a:rPr lang="en-GB" sz="2000" b="1" dirty="0">
                <a:solidFill>
                  <a:srgbClr val="000000"/>
                </a:solidFill>
                <a:latin typeface="system-ui"/>
              </a:rPr>
              <a:t>Herod was dead</a:t>
            </a:r>
            <a:r>
              <a:rPr lang="en-GB" sz="2000" dirty="0">
                <a:solidFill>
                  <a:srgbClr val="000000"/>
                </a:solidFill>
                <a:latin typeface="system-ui"/>
              </a:rPr>
              <a:t>, behold, </a:t>
            </a:r>
            <a:r>
              <a:rPr lang="en-GB" sz="2000" b="1" dirty="0">
                <a:solidFill>
                  <a:srgbClr val="000000"/>
                </a:solidFill>
                <a:latin typeface="system-ui"/>
              </a:rPr>
              <a:t>an angel of the Lord appeared in a dream to Joseph in Egypt</a:t>
            </a:r>
            <a:r>
              <a:rPr lang="en-GB" sz="2000" dirty="0">
                <a:solidFill>
                  <a:srgbClr val="000000"/>
                </a:solidFill>
                <a:latin typeface="system-ui"/>
              </a:rPr>
              <a:t>, </a:t>
            </a:r>
            <a:r>
              <a:rPr lang="en-GB" sz="2000" dirty="0" smtClean="0">
                <a:solidFill>
                  <a:srgbClr val="000000"/>
                </a:solidFill>
                <a:latin typeface="system-ui"/>
              </a:rPr>
              <a:t>saying</a:t>
            </a:r>
            <a:r>
              <a:rPr lang="en-GB" sz="2000" dirty="0">
                <a:solidFill>
                  <a:srgbClr val="000000"/>
                </a:solidFill>
                <a:latin typeface="system-ui"/>
              </a:rPr>
              <a:t>, “Arise, take the young Child and His mother, and go to the land of Israel, for those who sought the young Child’s life are dead.” </a:t>
            </a:r>
            <a:r>
              <a:rPr lang="en-GB" sz="2000" dirty="0" smtClean="0">
                <a:solidFill>
                  <a:srgbClr val="000000"/>
                </a:solidFill>
                <a:latin typeface="system-ui"/>
              </a:rPr>
              <a:t>Then </a:t>
            </a:r>
            <a:r>
              <a:rPr lang="en-GB" sz="2000" dirty="0">
                <a:solidFill>
                  <a:srgbClr val="000000"/>
                </a:solidFill>
                <a:latin typeface="system-ui"/>
              </a:rPr>
              <a:t>he arose, </a:t>
            </a:r>
            <a:r>
              <a:rPr lang="en-GB" sz="2000" b="1" dirty="0">
                <a:solidFill>
                  <a:srgbClr val="000000"/>
                </a:solidFill>
                <a:latin typeface="system-ui"/>
              </a:rPr>
              <a:t>took the young Child and His mother, and came into the land of </a:t>
            </a:r>
            <a:r>
              <a:rPr lang="en-GB" sz="2000" b="1" dirty="0" smtClean="0">
                <a:solidFill>
                  <a:srgbClr val="000000"/>
                </a:solidFill>
                <a:latin typeface="system-ui"/>
              </a:rPr>
              <a:t>Israel</a:t>
            </a:r>
            <a:r>
              <a:rPr lang="en-GB" sz="2000" dirty="0" smtClean="0">
                <a:solidFill>
                  <a:srgbClr val="000000"/>
                </a:solidFill>
                <a:latin typeface="system-ui"/>
              </a:rPr>
              <a:t>. But </a:t>
            </a:r>
            <a:r>
              <a:rPr lang="en-GB" sz="2000" dirty="0">
                <a:solidFill>
                  <a:srgbClr val="000000"/>
                </a:solidFill>
                <a:latin typeface="system-ui"/>
              </a:rPr>
              <a:t>when he heard that </a:t>
            </a:r>
            <a:r>
              <a:rPr lang="en-GB" sz="2000" dirty="0" err="1">
                <a:solidFill>
                  <a:srgbClr val="000000"/>
                </a:solidFill>
                <a:latin typeface="system-ui"/>
              </a:rPr>
              <a:t>Archelaus</a:t>
            </a:r>
            <a:r>
              <a:rPr lang="en-GB" sz="2000" dirty="0">
                <a:solidFill>
                  <a:srgbClr val="000000"/>
                </a:solidFill>
                <a:latin typeface="system-ui"/>
              </a:rPr>
              <a:t> was reigning over </a:t>
            </a:r>
            <a:r>
              <a:rPr lang="en-GB" sz="2000" b="1" dirty="0">
                <a:solidFill>
                  <a:srgbClr val="000000"/>
                </a:solidFill>
                <a:latin typeface="system-ui"/>
              </a:rPr>
              <a:t>Judea</a:t>
            </a:r>
            <a:r>
              <a:rPr lang="en-GB" sz="2000" dirty="0">
                <a:solidFill>
                  <a:srgbClr val="000000"/>
                </a:solidFill>
                <a:latin typeface="system-ui"/>
              </a:rPr>
              <a:t> instead of his father Herod, he was </a:t>
            </a:r>
            <a:r>
              <a:rPr lang="en-GB" sz="2000" b="1" dirty="0">
                <a:solidFill>
                  <a:srgbClr val="000000"/>
                </a:solidFill>
                <a:latin typeface="system-ui"/>
              </a:rPr>
              <a:t>afraid to go there</a:t>
            </a:r>
            <a:r>
              <a:rPr lang="en-GB" sz="2000" dirty="0">
                <a:solidFill>
                  <a:srgbClr val="000000"/>
                </a:solidFill>
                <a:latin typeface="system-ui"/>
              </a:rPr>
              <a:t>. And being </a:t>
            </a:r>
            <a:r>
              <a:rPr lang="en-GB" sz="2000" b="1" dirty="0">
                <a:solidFill>
                  <a:srgbClr val="000000"/>
                </a:solidFill>
                <a:latin typeface="system-ui"/>
              </a:rPr>
              <a:t>warned by God in a dream</a:t>
            </a:r>
            <a:r>
              <a:rPr lang="en-GB" sz="2000" dirty="0">
                <a:solidFill>
                  <a:srgbClr val="000000"/>
                </a:solidFill>
                <a:latin typeface="system-ui"/>
              </a:rPr>
              <a:t>, he turned aside into the region of </a:t>
            </a:r>
            <a:r>
              <a:rPr lang="en-GB" sz="2000" b="1" dirty="0">
                <a:solidFill>
                  <a:srgbClr val="000000"/>
                </a:solidFill>
                <a:latin typeface="system-ui"/>
              </a:rPr>
              <a:t>Galilee</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he came and dwelt in a city called </a:t>
            </a:r>
            <a:r>
              <a:rPr lang="en-GB" sz="2000" b="1" dirty="0">
                <a:solidFill>
                  <a:srgbClr val="000000"/>
                </a:solidFill>
                <a:latin typeface="system-ui"/>
              </a:rPr>
              <a:t>Nazareth</a:t>
            </a:r>
            <a:r>
              <a:rPr lang="en-GB" sz="2000" dirty="0">
                <a:solidFill>
                  <a:srgbClr val="000000"/>
                </a:solidFill>
                <a:latin typeface="system-ui"/>
              </a:rPr>
              <a:t>, that it might be fulfilled which was spoken by </a:t>
            </a:r>
            <a:r>
              <a:rPr lang="en-GB" sz="2000" b="1" dirty="0">
                <a:solidFill>
                  <a:srgbClr val="000000"/>
                </a:solidFill>
                <a:latin typeface="system-ui"/>
              </a:rPr>
              <a:t>the prophets</a:t>
            </a:r>
            <a:r>
              <a:rPr lang="en-GB" sz="2000" dirty="0">
                <a:solidFill>
                  <a:srgbClr val="000000"/>
                </a:solidFill>
                <a:latin typeface="system-ui"/>
              </a:rPr>
              <a:t>, “</a:t>
            </a:r>
            <a:r>
              <a:rPr lang="en-GB" sz="2000" b="1" dirty="0">
                <a:solidFill>
                  <a:srgbClr val="000000"/>
                </a:solidFill>
                <a:latin typeface="system-ui"/>
              </a:rPr>
              <a:t>He shall be called a Nazarene</a:t>
            </a:r>
            <a:r>
              <a:rPr lang="en-GB" sz="2000" dirty="0" smtClean="0">
                <a:solidFill>
                  <a:srgbClr val="000000"/>
                </a:solidFill>
                <a:latin typeface="system-ui"/>
              </a:rPr>
              <a:t>.” Matt. 2:19-23</a:t>
            </a:r>
            <a:endParaRPr lang="en-GB" sz="2000" dirty="0">
              <a:solidFill>
                <a:srgbClr val="000000"/>
              </a:solidFill>
              <a:latin typeface="system-ui"/>
            </a:endParaRPr>
          </a:p>
        </p:txBody>
      </p:sp>
      <p:sp>
        <p:nvSpPr>
          <p:cNvPr id="3" name="Rectangle 2"/>
          <p:cNvSpPr/>
          <p:nvPr/>
        </p:nvSpPr>
        <p:spPr>
          <a:xfrm>
            <a:off x="370703" y="4881602"/>
            <a:ext cx="7957752" cy="1323439"/>
          </a:xfrm>
          <a:prstGeom prst="rect">
            <a:avLst/>
          </a:prstGeom>
        </p:spPr>
        <p:txBody>
          <a:bodyPr wrap="square">
            <a:spAutoFit/>
          </a:bodyPr>
          <a:lstStyle/>
          <a:p>
            <a:r>
              <a:rPr lang="en-GB" sz="2000" dirty="0">
                <a:solidFill>
                  <a:srgbClr val="000000"/>
                </a:solidFill>
                <a:latin typeface="system-ui"/>
              </a:rPr>
              <a:t>So </a:t>
            </a:r>
            <a:r>
              <a:rPr lang="en-GB" sz="2000" b="1" dirty="0">
                <a:solidFill>
                  <a:srgbClr val="000000"/>
                </a:solidFill>
                <a:latin typeface="system-ui"/>
              </a:rPr>
              <a:t>when they had performed all things according to the law of the Lord, </a:t>
            </a:r>
            <a:r>
              <a:rPr lang="en-GB" sz="2000" dirty="0">
                <a:solidFill>
                  <a:srgbClr val="000000"/>
                </a:solidFill>
                <a:latin typeface="system-ui"/>
              </a:rPr>
              <a:t>they</a:t>
            </a:r>
            <a:r>
              <a:rPr lang="en-GB" sz="2000" b="1" dirty="0">
                <a:solidFill>
                  <a:srgbClr val="000000"/>
                </a:solidFill>
                <a:latin typeface="system-ui"/>
              </a:rPr>
              <a:t> returned to Galilee</a:t>
            </a:r>
            <a:r>
              <a:rPr lang="en-GB" sz="2000" dirty="0">
                <a:solidFill>
                  <a:srgbClr val="000000"/>
                </a:solidFill>
                <a:latin typeface="system-ui"/>
              </a:rPr>
              <a:t>, to their </a:t>
            </a:r>
            <a:r>
              <a:rPr lang="en-GB" sz="2000" i="1" dirty="0">
                <a:solidFill>
                  <a:srgbClr val="000000"/>
                </a:solidFill>
                <a:latin typeface="system-ui"/>
              </a:rPr>
              <a:t>own</a:t>
            </a:r>
            <a:r>
              <a:rPr lang="en-GB" sz="2000" dirty="0">
                <a:solidFill>
                  <a:srgbClr val="000000"/>
                </a:solidFill>
                <a:latin typeface="system-ui"/>
              </a:rPr>
              <a:t> city, </a:t>
            </a:r>
            <a:r>
              <a:rPr lang="en-GB" sz="2000" b="1" dirty="0">
                <a:solidFill>
                  <a:srgbClr val="000000"/>
                </a:solidFill>
                <a:latin typeface="system-ui"/>
              </a:rPr>
              <a:t>Nazareth</a:t>
            </a:r>
            <a:r>
              <a:rPr lang="en-GB" sz="2000" dirty="0" smtClean="0">
                <a:solidFill>
                  <a:srgbClr val="000000"/>
                </a:solidFill>
                <a:latin typeface="system-ui"/>
              </a:rPr>
              <a:t>. </a:t>
            </a:r>
            <a:r>
              <a:rPr lang="en-GB" sz="2000" b="1" baseline="30000" dirty="0">
                <a:solidFill>
                  <a:srgbClr val="000000"/>
                </a:solidFill>
                <a:latin typeface="system-ui"/>
              </a:rPr>
              <a:t> </a:t>
            </a:r>
            <a:r>
              <a:rPr lang="en-GB" sz="2000" b="1" dirty="0">
                <a:solidFill>
                  <a:srgbClr val="000000"/>
                </a:solidFill>
                <a:latin typeface="system-ui"/>
              </a:rPr>
              <a:t>And the Child grew and became strong </a:t>
            </a:r>
            <a:r>
              <a:rPr lang="en-GB" sz="2000" b="1" dirty="0" smtClean="0">
                <a:solidFill>
                  <a:srgbClr val="000000"/>
                </a:solidFill>
                <a:latin typeface="system-ui"/>
              </a:rPr>
              <a:t>in </a:t>
            </a:r>
            <a:r>
              <a:rPr lang="en-GB" sz="2000" b="1" dirty="0">
                <a:solidFill>
                  <a:srgbClr val="000000"/>
                </a:solidFill>
                <a:latin typeface="system-ui"/>
              </a:rPr>
              <a:t>spirit, filled with wisdom; and the grace of God was upon Him</a:t>
            </a:r>
            <a:r>
              <a:rPr lang="en-GB" sz="2000" dirty="0" smtClean="0">
                <a:solidFill>
                  <a:srgbClr val="000000"/>
                </a:solidFill>
                <a:latin typeface="system-ui"/>
              </a:rPr>
              <a:t>. Luke 2: 39-40</a:t>
            </a:r>
            <a:endParaRPr lang="en-GB" sz="2000" dirty="0"/>
          </a:p>
        </p:txBody>
      </p:sp>
      <p:sp>
        <p:nvSpPr>
          <p:cNvPr id="4" name="TextBox 3"/>
          <p:cNvSpPr txBox="1"/>
          <p:nvPr/>
        </p:nvSpPr>
        <p:spPr>
          <a:xfrm>
            <a:off x="2067697" y="403654"/>
            <a:ext cx="3401893" cy="523220"/>
          </a:xfrm>
          <a:prstGeom prst="rect">
            <a:avLst/>
          </a:prstGeom>
          <a:noFill/>
        </p:spPr>
        <p:txBody>
          <a:bodyPr wrap="none" rtlCol="0">
            <a:spAutoFit/>
          </a:bodyPr>
          <a:lstStyle/>
          <a:p>
            <a:r>
              <a:rPr lang="en-GB" sz="2800" b="1" dirty="0" smtClean="0">
                <a:latin typeface="system-ui"/>
              </a:rPr>
              <a:t>Return to Nazareth</a:t>
            </a:r>
            <a:endParaRPr lang="en-GB" sz="2800" b="1" dirty="0">
              <a:latin typeface="system-ui"/>
            </a:endParaRPr>
          </a:p>
        </p:txBody>
      </p:sp>
    </p:spTree>
    <p:extLst>
      <p:ext uri="{BB962C8B-B14F-4D97-AF65-F5344CB8AC3E}">
        <p14:creationId xmlns:p14="http://schemas.microsoft.com/office/powerpoint/2010/main" val="19739252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508" y="1739897"/>
            <a:ext cx="8122508" cy="369332"/>
          </a:xfrm>
          <a:prstGeom prst="rect">
            <a:avLst/>
          </a:prstGeom>
        </p:spPr>
        <p:txBody>
          <a:bodyPr wrap="square">
            <a:spAutoFit/>
          </a:bodyPr>
          <a:lstStyle/>
          <a:p>
            <a:endParaRPr lang="en-GB" dirty="0"/>
          </a:p>
        </p:txBody>
      </p:sp>
      <p:sp>
        <p:nvSpPr>
          <p:cNvPr id="3" name="Rectangle 2"/>
          <p:cNvSpPr/>
          <p:nvPr/>
        </p:nvSpPr>
        <p:spPr>
          <a:xfrm>
            <a:off x="271972" y="2208438"/>
            <a:ext cx="8886735" cy="1938992"/>
          </a:xfrm>
          <a:prstGeom prst="rect">
            <a:avLst/>
          </a:prstGeom>
        </p:spPr>
        <p:txBody>
          <a:bodyPr wrap="square">
            <a:spAutoFit/>
          </a:bodyPr>
          <a:lstStyle/>
          <a:p>
            <a:pPr lvl="0"/>
            <a:r>
              <a:rPr lang="en-GB" sz="2000" dirty="0">
                <a:solidFill>
                  <a:srgbClr val="000000"/>
                </a:solidFill>
                <a:latin typeface="system-ui"/>
              </a:rPr>
              <a:t>The following day </a:t>
            </a:r>
            <a:r>
              <a:rPr lang="en-GB" sz="2000" b="1" dirty="0">
                <a:solidFill>
                  <a:srgbClr val="000000"/>
                </a:solidFill>
                <a:latin typeface="system-ui"/>
              </a:rPr>
              <a:t>Jesus wanted to go to Galilee</a:t>
            </a:r>
            <a:r>
              <a:rPr lang="en-GB" sz="2000" dirty="0">
                <a:solidFill>
                  <a:srgbClr val="000000"/>
                </a:solidFill>
                <a:latin typeface="system-ui"/>
              </a:rPr>
              <a:t>, and </a:t>
            </a:r>
            <a:r>
              <a:rPr lang="en-GB" sz="2000" b="1" dirty="0">
                <a:solidFill>
                  <a:srgbClr val="000000"/>
                </a:solidFill>
                <a:latin typeface="system-ui"/>
              </a:rPr>
              <a:t>He found Philip </a:t>
            </a:r>
            <a:endParaRPr lang="en-GB" sz="2000" b="1" dirty="0" smtClean="0">
              <a:solidFill>
                <a:srgbClr val="000000"/>
              </a:solidFill>
              <a:latin typeface="system-ui"/>
            </a:endParaRPr>
          </a:p>
          <a:p>
            <a:pPr lvl="0"/>
            <a:r>
              <a:rPr lang="en-GB" sz="2000" dirty="0" smtClean="0">
                <a:solidFill>
                  <a:srgbClr val="000000"/>
                </a:solidFill>
                <a:latin typeface="system-ui"/>
              </a:rPr>
              <a:t>and </a:t>
            </a:r>
            <a:r>
              <a:rPr lang="en-GB" sz="2000" dirty="0">
                <a:solidFill>
                  <a:srgbClr val="000000"/>
                </a:solidFill>
                <a:latin typeface="system-ui"/>
              </a:rPr>
              <a:t>said to him, “Follow Me.” </a:t>
            </a:r>
            <a:r>
              <a:rPr lang="en-GB" sz="2000" dirty="0" smtClean="0">
                <a:solidFill>
                  <a:srgbClr val="000000"/>
                </a:solidFill>
                <a:latin typeface="system-ui"/>
              </a:rPr>
              <a:t>Now</a:t>
            </a:r>
            <a:r>
              <a:rPr lang="en-GB" sz="2000" dirty="0">
                <a:solidFill>
                  <a:srgbClr val="000000"/>
                </a:solidFill>
                <a:latin typeface="system-ui"/>
              </a:rPr>
              <a:t> Philip was from Bethsaida, the city of Andrew and Peter. </a:t>
            </a:r>
            <a:r>
              <a:rPr lang="en-GB" sz="2000" b="1" dirty="0" smtClean="0">
                <a:solidFill>
                  <a:srgbClr val="000000"/>
                </a:solidFill>
                <a:latin typeface="system-ui"/>
              </a:rPr>
              <a:t>Philip </a:t>
            </a:r>
            <a:r>
              <a:rPr lang="en-GB" sz="2000" b="1" dirty="0">
                <a:solidFill>
                  <a:srgbClr val="000000"/>
                </a:solidFill>
                <a:latin typeface="system-ui"/>
              </a:rPr>
              <a:t>found Nathanael </a:t>
            </a:r>
            <a:r>
              <a:rPr lang="en-GB" sz="2000" dirty="0">
                <a:solidFill>
                  <a:srgbClr val="000000"/>
                </a:solidFill>
                <a:latin typeface="system-ui"/>
              </a:rPr>
              <a:t>and said to him, </a:t>
            </a:r>
            <a:r>
              <a:rPr lang="en-GB" sz="2000" b="1" dirty="0">
                <a:solidFill>
                  <a:srgbClr val="000000"/>
                </a:solidFill>
                <a:latin typeface="system-ui"/>
              </a:rPr>
              <a:t>“We have found Him of whom Moses in the law, and also the prophets, </a:t>
            </a:r>
            <a:r>
              <a:rPr lang="en-GB" sz="2000" b="1" dirty="0" smtClean="0">
                <a:solidFill>
                  <a:srgbClr val="000000"/>
                </a:solidFill>
                <a:latin typeface="system-ui"/>
              </a:rPr>
              <a:t>wrote —</a:t>
            </a:r>
            <a:r>
              <a:rPr lang="en-GB" sz="2000" b="1" dirty="0">
                <a:solidFill>
                  <a:srgbClr val="000000"/>
                </a:solidFill>
                <a:latin typeface="system-ui"/>
              </a:rPr>
              <a:t>Jesus of Nazareth</a:t>
            </a:r>
            <a:r>
              <a:rPr lang="en-GB" sz="2000" dirty="0">
                <a:solidFill>
                  <a:srgbClr val="000000"/>
                </a:solidFill>
                <a:latin typeface="system-ui"/>
              </a:rPr>
              <a:t>, the son of Joseph.” And Nathanael said to him, </a:t>
            </a:r>
            <a:endParaRPr lang="en-GB" sz="2000" dirty="0" smtClean="0">
              <a:solidFill>
                <a:srgbClr val="000000"/>
              </a:solidFill>
              <a:latin typeface="system-ui"/>
            </a:endParaRPr>
          </a:p>
          <a:p>
            <a:pPr lvl="0"/>
            <a:r>
              <a:rPr lang="en-GB" sz="2000" b="1" dirty="0" smtClean="0">
                <a:solidFill>
                  <a:srgbClr val="000000"/>
                </a:solidFill>
                <a:latin typeface="system-ui"/>
              </a:rPr>
              <a:t>“</a:t>
            </a:r>
            <a:r>
              <a:rPr lang="en-GB" sz="2000" b="1" dirty="0">
                <a:solidFill>
                  <a:srgbClr val="000000"/>
                </a:solidFill>
                <a:latin typeface="system-ui"/>
              </a:rPr>
              <a:t>Can anything good come out of Nazareth?”</a:t>
            </a:r>
            <a:r>
              <a:rPr lang="en-GB" sz="2000" dirty="0">
                <a:solidFill>
                  <a:srgbClr val="000000"/>
                </a:solidFill>
                <a:latin typeface="system-ui"/>
              </a:rPr>
              <a:t> John 1:43-45</a:t>
            </a:r>
          </a:p>
        </p:txBody>
      </p:sp>
      <p:sp>
        <p:nvSpPr>
          <p:cNvPr id="6" name="TextBox 5"/>
          <p:cNvSpPr txBox="1"/>
          <p:nvPr/>
        </p:nvSpPr>
        <p:spPr>
          <a:xfrm>
            <a:off x="2356022" y="446185"/>
            <a:ext cx="3262432" cy="523220"/>
          </a:xfrm>
          <a:prstGeom prst="rect">
            <a:avLst/>
          </a:prstGeom>
          <a:noFill/>
        </p:spPr>
        <p:txBody>
          <a:bodyPr wrap="none" rtlCol="0">
            <a:spAutoFit/>
          </a:bodyPr>
          <a:lstStyle/>
          <a:p>
            <a:r>
              <a:rPr lang="en-GB" sz="2800" b="1" dirty="0" smtClean="0">
                <a:latin typeface="system-ui"/>
              </a:rPr>
              <a:t>Called a Nazarene</a:t>
            </a:r>
            <a:endParaRPr lang="en-GB" sz="2800" b="1" dirty="0">
              <a:latin typeface="system-ui"/>
            </a:endParaRPr>
          </a:p>
        </p:txBody>
      </p:sp>
      <p:sp>
        <p:nvSpPr>
          <p:cNvPr id="7" name="Rectangle 6"/>
          <p:cNvSpPr/>
          <p:nvPr/>
        </p:nvSpPr>
        <p:spPr>
          <a:xfrm>
            <a:off x="346112" y="1214194"/>
            <a:ext cx="7348028" cy="1015663"/>
          </a:xfrm>
          <a:prstGeom prst="rect">
            <a:avLst/>
          </a:prstGeom>
        </p:spPr>
        <p:txBody>
          <a:bodyPr wrap="square">
            <a:spAutoFit/>
          </a:bodyPr>
          <a:lstStyle/>
          <a:p>
            <a:r>
              <a:rPr lang="en-GB" sz="2000" dirty="0">
                <a:solidFill>
                  <a:srgbClr val="000000"/>
                </a:solidFill>
                <a:latin typeface="system-ui"/>
              </a:rPr>
              <a:t>A shoot will come out of the stock of Jesse,</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dirty="0">
                <a:solidFill>
                  <a:srgbClr val="000000"/>
                </a:solidFill>
                <a:latin typeface="system-ui"/>
              </a:rPr>
              <a:t>a </a:t>
            </a:r>
            <a:r>
              <a:rPr lang="en-GB" sz="2000" b="1" dirty="0">
                <a:solidFill>
                  <a:srgbClr val="000000"/>
                </a:solidFill>
                <a:latin typeface="system-ui"/>
              </a:rPr>
              <a:t>branch </a:t>
            </a:r>
            <a:r>
              <a:rPr lang="en-GB" sz="2000" b="1" dirty="0" smtClean="0">
                <a:solidFill>
                  <a:srgbClr val="000000"/>
                </a:solidFill>
                <a:latin typeface="system-ui"/>
              </a:rPr>
              <a:t>[</a:t>
            </a:r>
            <a:r>
              <a:rPr lang="en-GB" sz="2000" b="1" dirty="0" err="1" smtClean="0">
                <a:solidFill>
                  <a:srgbClr val="000000"/>
                </a:solidFill>
                <a:latin typeface="system-ui"/>
              </a:rPr>
              <a:t>netzer</a:t>
            </a:r>
            <a:r>
              <a:rPr lang="en-GB" sz="2000" b="1" dirty="0" smtClean="0">
                <a:solidFill>
                  <a:srgbClr val="000000"/>
                </a:solidFill>
                <a:latin typeface="system-ui"/>
              </a:rPr>
              <a:t>]</a:t>
            </a:r>
            <a:r>
              <a:rPr lang="en-GB" sz="2000" dirty="0" smtClean="0">
                <a:solidFill>
                  <a:srgbClr val="000000"/>
                </a:solidFill>
                <a:latin typeface="system-ui"/>
              </a:rPr>
              <a:t> out </a:t>
            </a:r>
            <a:r>
              <a:rPr lang="en-GB" sz="2000" dirty="0">
                <a:solidFill>
                  <a:srgbClr val="000000"/>
                </a:solidFill>
                <a:latin typeface="system-ui"/>
              </a:rPr>
              <a:t>of his roots will bear fruit</a:t>
            </a:r>
            <a:r>
              <a:rPr lang="en-GB" sz="2000" dirty="0" smtClean="0">
                <a:solidFill>
                  <a:srgbClr val="000000"/>
                </a:solidFill>
                <a:latin typeface="system-ui"/>
              </a:rPr>
              <a:t>. Isaiah 11:1</a:t>
            </a:r>
            <a:r>
              <a:rPr lang="en-GB" sz="2000" dirty="0">
                <a:latin typeface="system-ui"/>
              </a:rPr>
              <a:t/>
            </a:r>
            <a:br>
              <a:rPr lang="en-GB" sz="2000" dirty="0">
                <a:latin typeface="system-ui"/>
              </a:rPr>
            </a:br>
            <a:endParaRPr lang="en-GB" sz="2000" dirty="0">
              <a:latin typeface="system-ui"/>
            </a:endParaRPr>
          </a:p>
        </p:txBody>
      </p:sp>
      <p:sp>
        <p:nvSpPr>
          <p:cNvPr id="9" name="Rectangle 8"/>
          <p:cNvSpPr/>
          <p:nvPr/>
        </p:nvSpPr>
        <p:spPr>
          <a:xfrm>
            <a:off x="346112" y="4341511"/>
            <a:ext cx="8616655" cy="1877437"/>
          </a:xfrm>
          <a:prstGeom prst="rect">
            <a:avLst/>
          </a:prstGeom>
        </p:spPr>
        <p:txBody>
          <a:bodyPr wrap="square">
            <a:spAutoFit/>
          </a:bodyPr>
          <a:lstStyle/>
          <a:p>
            <a:r>
              <a:rPr lang="en-GB" sz="2000" dirty="0">
                <a:solidFill>
                  <a:srgbClr val="000000"/>
                </a:solidFill>
                <a:latin typeface="system-ui"/>
              </a:rPr>
              <a:t>… some said, “</a:t>
            </a:r>
            <a:r>
              <a:rPr lang="en-GB" sz="2000" b="1" dirty="0">
                <a:solidFill>
                  <a:srgbClr val="000000"/>
                </a:solidFill>
                <a:latin typeface="system-ui"/>
              </a:rPr>
              <a:t>What, does the Christ come out of Galilee</a:t>
            </a:r>
            <a:r>
              <a:rPr lang="en-GB" sz="2000" dirty="0">
                <a:solidFill>
                  <a:srgbClr val="000000"/>
                </a:solidFill>
                <a:latin typeface="system-ui"/>
              </a:rPr>
              <a:t>? Hasn’t the Scripture said that the Christ comes of the offspring of David, and </a:t>
            </a:r>
            <a:r>
              <a:rPr lang="en-GB" sz="2000" b="1" dirty="0">
                <a:solidFill>
                  <a:srgbClr val="000000"/>
                </a:solidFill>
                <a:latin typeface="system-ui"/>
              </a:rPr>
              <a:t>from Bethlehem</a:t>
            </a:r>
            <a:r>
              <a:rPr lang="en-GB" sz="2000" dirty="0">
                <a:solidFill>
                  <a:srgbClr val="000000"/>
                </a:solidFill>
                <a:latin typeface="system-ui"/>
              </a:rPr>
              <a:t>,</a:t>
            </a:r>
            <a:r>
              <a:rPr lang="en-GB" sz="2000" dirty="0">
                <a:solidFill>
                  <a:srgbClr val="517E90"/>
                </a:solidFill>
                <a:latin typeface="system-ui"/>
              </a:rPr>
              <a:t> </a:t>
            </a:r>
            <a:r>
              <a:rPr lang="en-GB" sz="2000" dirty="0">
                <a:solidFill>
                  <a:srgbClr val="000000"/>
                </a:solidFill>
                <a:latin typeface="system-ui"/>
              </a:rPr>
              <a:t> the village where David was</a:t>
            </a:r>
            <a:r>
              <a:rPr lang="en-GB" sz="2000" dirty="0" smtClean="0">
                <a:solidFill>
                  <a:srgbClr val="000000"/>
                </a:solidFill>
                <a:latin typeface="system-ui"/>
              </a:rPr>
              <a:t>?”</a:t>
            </a:r>
            <a:r>
              <a:rPr lang="en-GB" sz="2000" dirty="0">
                <a:solidFill>
                  <a:srgbClr val="000000"/>
                </a:solidFill>
                <a:latin typeface="system-ui"/>
              </a:rPr>
              <a:t> John 7:41-42</a:t>
            </a:r>
            <a:endParaRPr lang="en-GB" sz="2000" dirty="0">
              <a:latin typeface="system-ui"/>
            </a:endParaRPr>
          </a:p>
          <a:p>
            <a:endParaRPr lang="en-GB" dirty="0" smtClean="0">
              <a:solidFill>
                <a:srgbClr val="000000"/>
              </a:solidFill>
              <a:latin typeface="system-ui"/>
            </a:endParaRPr>
          </a:p>
          <a:p>
            <a:r>
              <a:rPr lang="en-GB" dirty="0" smtClean="0">
                <a:solidFill>
                  <a:srgbClr val="000000"/>
                </a:solidFill>
                <a:latin typeface="system-ui"/>
              </a:rPr>
              <a:t>They </a:t>
            </a:r>
            <a:r>
              <a:rPr lang="en-GB" dirty="0">
                <a:solidFill>
                  <a:srgbClr val="000000"/>
                </a:solidFill>
                <a:latin typeface="system-ui"/>
              </a:rPr>
              <a:t>answered </a:t>
            </a:r>
            <a:r>
              <a:rPr lang="en-GB" dirty="0" smtClean="0">
                <a:solidFill>
                  <a:srgbClr val="000000"/>
                </a:solidFill>
                <a:latin typeface="system-ui"/>
              </a:rPr>
              <a:t>him [Nicodemus], </a:t>
            </a:r>
            <a:r>
              <a:rPr lang="en-GB" dirty="0">
                <a:solidFill>
                  <a:srgbClr val="000000"/>
                </a:solidFill>
                <a:latin typeface="system-ui"/>
              </a:rPr>
              <a:t>“Are you also from Galilee? </a:t>
            </a:r>
            <a:r>
              <a:rPr lang="en-GB" b="1" dirty="0">
                <a:solidFill>
                  <a:srgbClr val="000000"/>
                </a:solidFill>
                <a:latin typeface="system-ui"/>
              </a:rPr>
              <a:t>Search, and see that </a:t>
            </a:r>
            <a:r>
              <a:rPr lang="en-GB" sz="2000" b="1" dirty="0">
                <a:solidFill>
                  <a:srgbClr val="000000"/>
                </a:solidFill>
                <a:latin typeface="system-ui"/>
              </a:rPr>
              <a:t>no prophet has arisen out of Galilee</a:t>
            </a:r>
            <a:r>
              <a:rPr lang="en-GB" sz="2000" b="1" dirty="0" smtClean="0">
                <a:solidFill>
                  <a:srgbClr val="000000"/>
                </a:solidFill>
                <a:latin typeface="system-ui"/>
              </a:rPr>
              <a:t>.”</a:t>
            </a:r>
            <a:r>
              <a:rPr lang="en-GB" sz="2000" dirty="0" smtClean="0">
                <a:solidFill>
                  <a:srgbClr val="000000"/>
                </a:solidFill>
                <a:latin typeface="system-ui"/>
              </a:rPr>
              <a:t>, John 7: 52</a:t>
            </a:r>
            <a:endParaRPr lang="en-GB" sz="2000" b="1" dirty="0"/>
          </a:p>
        </p:txBody>
      </p:sp>
    </p:spTree>
    <p:extLst>
      <p:ext uri="{BB962C8B-B14F-4D97-AF65-F5344CB8AC3E}">
        <p14:creationId xmlns:p14="http://schemas.microsoft.com/office/powerpoint/2010/main" val="41625806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513" y="1649269"/>
            <a:ext cx="8979244" cy="4708981"/>
          </a:xfrm>
          <a:prstGeom prst="rect">
            <a:avLst/>
          </a:prstGeom>
        </p:spPr>
        <p:txBody>
          <a:bodyPr wrap="square">
            <a:spAutoFit/>
          </a:bodyPr>
          <a:lstStyle/>
          <a:p>
            <a:r>
              <a:rPr lang="en-GB" sz="2000" dirty="0">
                <a:solidFill>
                  <a:srgbClr val="000000"/>
                </a:solidFill>
                <a:latin typeface="system-ui"/>
              </a:rPr>
              <a:t>But there shall be no more gloom for her who was in anguish. In the former time, </a:t>
            </a:r>
            <a:r>
              <a:rPr lang="en-GB" sz="2000" b="1" dirty="0">
                <a:solidFill>
                  <a:srgbClr val="000000"/>
                </a:solidFill>
                <a:latin typeface="system-ui"/>
              </a:rPr>
              <a:t>he brought into contempt the land of Zebulun and the land of Naphtali</a:t>
            </a:r>
            <a:r>
              <a:rPr lang="en-GB" sz="2000" dirty="0">
                <a:solidFill>
                  <a:srgbClr val="000000"/>
                </a:solidFill>
                <a:latin typeface="system-ui"/>
              </a:rPr>
              <a:t>; but in the latter time he has made it glorious, by the way of the sea, beyond the Jordan, </a:t>
            </a:r>
            <a:r>
              <a:rPr lang="en-GB" sz="2000" b="1" dirty="0">
                <a:solidFill>
                  <a:srgbClr val="000000"/>
                </a:solidFill>
                <a:latin typeface="system-ui"/>
              </a:rPr>
              <a:t>Galilee of the nations</a:t>
            </a:r>
            <a:r>
              <a:rPr lang="en-GB" sz="2000" dirty="0">
                <a:solidFill>
                  <a:srgbClr val="000000"/>
                </a:solidFill>
                <a:latin typeface="system-ui"/>
              </a:rPr>
              <a:t>. </a:t>
            </a:r>
          </a:p>
          <a:p>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people who walked in darkness have seen a great light</a:t>
            </a:r>
            <a:r>
              <a:rPr lang="en-GB" sz="2000" dirty="0">
                <a:solidFill>
                  <a:srgbClr val="000000"/>
                </a:solidFill>
                <a:latin typeface="system-ui"/>
              </a:rPr>
              <a:t>.</a:t>
            </a:r>
          </a:p>
          <a:p>
            <a:r>
              <a:rPr lang="en-GB" sz="2000" dirty="0">
                <a:solidFill>
                  <a:srgbClr val="000000"/>
                </a:solidFill>
                <a:latin typeface="system-ui"/>
              </a:rPr>
              <a:t>The light has shined on those who lived in </a:t>
            </a:r>
            <a:r>
              <a:rPr lang="en-GB" sz="2000" b="1" dirty="0">
                <a:solidFill>
                  <a:srgbClr val="000000"/>
                </a:solidFill>
                <a:latin typeface="system-ui"/>
              </a:rPr>
              <a:t>the land of the shadow of death</a:t>
            </a:r>
            <a:r>
              <a:rPr lang="en-GB" sz="2000" dirty="0">
                <a:solidFill>
                  <a:srgbClr val="000000"/>
                </a:solidFill>
                <a:latin typeface="system-ui"/>
              </a:rPr>
              <a:t>.</a:t>
            </a:r>
            <a:br>
              <a:rPr lang="en-GB" sz="2000" dirty="0">
                <a:solidFill>
                  <a:srgbClr val="000000"/>
                </a:solidFill>
                <a:latin typeface="system-ui"/>
              </a:rPr>
            </a:br>
            <a:r>
              <a:rPr lang="en-GB" sz="2000" dirty="0">
                <a:solidFill>
                  <a:srgbClr val="000000"/>
                </a:solidFill>
                <a:latin typeface="system-ui"/>
              </a:rPr>
              <a:t>You have multiplied the nation. You have increased their joy … </a:t>
            </a:r>
            <a:r>
              <a:rPr lang="en-GB" sz="2000" b="1" baseline="30000" dirty="0">
                <a:latin typeface="system-ui"/>
              </a:rPr>
              <a:t> </a:t>
            </a:r>
            <a:r>
              <a:rPr lang="en-GB" sz="2000" b="1" dirty="0">
                <a:latin typeface="system-ui"/>
              </a:rPr>
              <a:t>For a child is born to us. A son is given to us</a:t>
            </a:r>
            <a:r>
              <a:rPr lang="en-GB" sz="2000" dirty="0">
                <a:latin typeface="system-ui"/>
              </a:rPr>
              <a:t>; and the government will be on his shoulders. His name will be called </a:t>
            </a:r>
            <a:r>
              <a:rPr lang="en-GB" sz="2000" b="1" dirty="0">
                <a:latin typeface="system-ui"/>
              </a:rPr>
              <a:t>Wonderful Counsellor, Mighty God, Everlasting Father, Prince of Peace</a:t>
            </a:r>
            <a:r>
              <a:rPr lang="en-GB" sz="2000" dirty="0">
                <a:latin typeface="system-ui"/>
              </a:rPr>
              <a:t>. Of the increase of his government and of peace there shall be no end, </a:t>
            </a:r>
            <a:r>
              <a:rPr lang="en-GB" sz="2000" b="1" dirty="0">
                <a:latin typeface="system-ui"/>
              </a:rPr>
              <a:t>on David’s throne</a:t>
            </a:r>
            <a:r>
              <a:rPr lang="en-GB" sz="2000" dirty="0">
                <a:latin typeface="system-ui"/>
              </a:rPr>
              <a:t>, and on </a:t>
            </a:r>
            <a:r>
              <a:rPr lang="en-GB" sz="2000" b="1" dirty="0">
                <a:latin typeface="system-ui"/>
              </a:rPr>
              <a:t>his kingdom</a:t>
            </a:r>
            <a:r>
              <a:rPr lang="en-GB" sz="2000" dirty="0">
                <a:latin typeface="system-ui"/>
              </a:rPr>
              <a:t>, to establish it, and to uphold it with justice and with righteousness from that time on, even forever. </a:t>
            </a:r>
            <a:r>
              <a:rPr lang="en-GB" sz="2000" b="1" dirty="0">
                <a:latin typeface="system-ui"/>
              </a:rPr>
              <a:t>The zeal of </a:t>
            </a:r>
            <a:r>
              <a:rPr lang="en-GB" sz="2000" dirty="0">
                <a:latin typeface="system-ui"/>
              </a:rPr>
              <a:t>Yahweh of Armies </a:t>
            </a:r>
            <a:r>
              <a:rPr lang="en-GB" sz="2000" dirty="0" smtClean="0">
                <a:latin typeface="system-ui"/>
              </a:rPr>
              <a:t>[</a:t>
            </a:r>
            <a:r>
              <a:rPr lang="en-GB" sz="2000" b="1" dirty="0" smtClean="0">
                <a:latin typeface="system-ui"/>
              </a:rPr>
              <a:t>the </a:t>
            </a:r>
            <a:r>
              <a:rPr lang="en-GB" sz="1600" b="1" dirty="0" smtClean="0">
                <a:latin typeface="system-ui"/>
              </a:rPr>
              <a:t>LORD</a:t>
            </a:r>
            <a:r>
              <a:rPr lang="en-GB" sz="2000" b="1" dirty="0" smtClean="0">
                <a:latin typeface="system-ui"/>
              </a:rPr>
              <a:t> of Hosts</a:t>
            </a:r>
            <a:r>
              <a:rPr lang="en-GB" sz="2000" dirty="0" smtClean="0">
                <a:latin typeface="system-ui"/>
              </a:rPr>
              <a:t>] </a:t>
            </a:r>
            <a:r>
              <a:rPr lang="en-GB" sz="2000" b="1" dirty="0" smtClean="0">
                <a:latin typeface="system-ui"/>
              </a:rPr>
              <a:t>will </a:t>
            </a:r>
            <a:r>
              <a:rPr lang="en-GB" sz="2000" b="1" dirty="0">
                <a:latin typeface="system-ui"/>
              </a:rPr>
              <a:t>perform this</a:t>
            </a:r>
            <a:r>
              <a:rPr lang="en-GB" sz="2000" dirty="0">
                <a:latin typeface="system-ui"/>
              </a:rPr>
              <a:t>.</a:t>
            </a:r>
            <a:r>
              <a:rPr lang="en-GB" sz="2000" dirty="0">
                <a:solidFill>
                  <a:srgbClr val="000000"/>
                </a:solidFill>
                <a:latin typeface="system-ui"/>
              </a:rPr>
              <a:t> Isaiah 9: 1-7</a:t>
            </a:r>
          </a:p>
        </p:txBody>
      </p:sp>
      <p:sp>
        <p:nvSpPr>
          <p:cNvPr id="3" name="TextBox 2"/>
          <p:cNvSpPr txBox="1"/>
          <p:nvPr/>
        </p:nvSpPr>
        <p:spPr>
          <a:xfrm>
            <a:off x="2364259" y="593124"/>
            <a:ext cx="2978701" cy="523220"/>
          </a:xfrm>
          <a:prstGeom prst="rect">
            <a:avLst/>
          </a:prstGeom>
          <a:noFill/>
        </p:spPr>
        <p:txBody>
          <a:bodyPr wrap="none" rtlCol="0">
            <a:spAutoFit/>
          </a:bodyPr>
          <a:lstStyle/>
          <a:p>
            <a:r>
              <a:rPr lang="en-GB" sz="2800" b="1" dirty="0" smtClean="0">
                <a:latin typeface="system-ui"/>
              </a:rPr>
              <a:t>Glory for Galilee</a:t>
            </a:r>
            <a:endParaRPr lang="en-GB" sz="2800" b="1" dirty="0">
              <a:latin typeface="system-ui"/>
            </a:endParaRPr>
          </a:p>
        </p:txBody>
      </p:sp>
    </p:spTree>
    <p:extLst>
      <p:ext uri="{BB962C8B-B14F-4D97-AF65-F5344CB8AC3E}">
        <p14:creationId xmlns:p14="http://schemas.microsoft.com/office/powerpoint/2010/main" val="2151583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937" y="2118527"/>
            <a:ext cx="9039726" cy="2554545"/>
          </a:xfrm>
          <a:prstGeom prst="rect">
            <a:avLst/>
          </a:prstGeom>
        </p:spPr>
        <p:txBody>
          <a:bodyPr wrap="square">
            <a:spAutoFit/>
          </a:bodyPr>
          <a:lstStyle/>
          <a:p>
            <a:r>
              <a:rPr lang="en-GB" sz="2000" b="1" dirty="0">
                <a:solidFill>
                  <a:srgbClr val="000000"/>
                </a:solidFill>
                <a:latin typeface="system-ui"/>
              </a:rPr>
              <a:t>Jesus </a:t>
            </a:r>
            <a:r>
              <a:rPr lang="en-GB" sz="2000" dirty="0">
                <a:solidFill>
                  <a:srgbClr val="000000"/>
                </a:solidFill>
                <a:latin typeface="system-ui"/>
              </a:rPr>
              <a:t>himself, when he began to teach, was </a:t>
            </a:r>
            <a:r>
              <a:rPr lang="en-GB" sz="2000" b="1" dirty="0">
                <a:solidFill>
                  <a:srgbClr val="000000"/>
                </a:solidFill>
                <a:latin typeface="system-ui"/>
              </a:rPr>
              <a:t>about thirty years old</a:t>
            </a:r>
            <a:r>
              <a:rPr lang="en-GB" sz="2000" dirty="0">
                <a:solidFill>
                  <a:srgbClr val="000000"/>
                </a:solidFill>
                <a:latin typeface="system-ui"/>
              </a:rPr>
              <a:t>, being the </a:t>
            </a:r>
            <a:r>
              <a:rPr lang="en-GB" sz="2000" b="1" dirty="0">
                <a:solidFill>
                  <a:srgbClr val="000000"/>
                </a:solidFill>
                <a:latin typeface="system-ui"/>
              </a:rPr>
              <a:t>son (as was supposed) of Joseph</a:t>
            </a:r>
            <a:r>
              <a:rPr lang="en-GB" sz="2000" dirty="0">
                <a:solidFill>
                  <a:srgbClr val="000000"/>
                </a:solidFill>
                <a:latin typeface="system-ui"/>
              </a:rPr>
              <a:t>, </a:t>
            </a:r>
            <a:r>
              <a:rPr lang="en-GB" sz="2000" b="1" dirty="0">
                <a:solidFill>
                  <a:srgbClr val="000000"/>
                </a:solidFill>
                <a:latin typeface="system-ui"/>
              </a:rPr>
              <a:t>the son of </a:t>
            </a:r>
            <a:r>
              <a:rPr lang="en-GB" sz="2000" b="1" dirty="0" smtClean="0">
                <a:solidFill>
                  <a:srgbClr val="000000"/>
                </a:solidFill>
                <a:latin typeface="system-ui"/>
              </a:rPr>
              <a:t>Heli </a:t>
            </a:r>
            <a:r>
              <a:rPr lang="en-GB" sz="2000" dirty="0" smtClean="0">
                <a:solidFill>
                  <a:srgbClr val="000000"/>
                </a:solidFill>
                <a:latin typeface="system-ui"/>
              </a:rPr>
              <a:t>…… </a:t>
            </a:r>
            <a:r>
              <a:rPr lang="en-GB" sz="2000" dirty="0">
                <a:solidFill>
                  <a:srgbClr val="000000"/>
                </a:solidFill>
                <a:latin typeface="system-ui"/>
              </a:rPr>
              <a:t>the son of </a:t>
            </a:r>
            <a:r>
              <a:rPr lang="en-GB" sz="2000" b="1" dirty="0">
                <a:solidFill>
                  <a:srgbClr val="000000"/>
                </a:solidFill>
                <a:latin typeface="system-ui"/>
              </a:rPr>
              <a:t>Zerubbabel</a:t>
            </a:r>
            <a:r>
              <a:rPr lang="en-GB" sz="2000" dirty="0">
                <a:solidFill>
                  <a:srgbClr val="000000"/>
                </a:solidFill>
                <a:latin typeface="system-ui"/>
              </a:rPr>
              <a:t>, the son of </a:t>
            </a:r>
            <a:r>
              <a:rPr lang="en-GB" sz="2000" b="1" dirty="0" err="1">
                <a:solidFill>
                  <a:srgbClr val="000000"/>
                </a:solidFill>
                <a:latin typeface="system-ui"/>
              </a:rPr>
              <a:t>Shealtiel</a:t>
            </a:r>
            <a:r>
              <a:rPr lang="en-GB" sz="2000" dirty="0">
                <a:solidFill>
                  <a:srgbClr val="000000"/>
                </a:solidFill>
                <a:latin typeface="system-ui"/>
              </a:rPr>
              <a:t>, the son of </a:t>
            </a:r>
            <a:r>
              <a:rPr lang="en-GB" sz="2000" b="1" dirty="0" err="1" smtClean="0">
                <a:solidFill>
                  <a:srgbClr val="000000"/>
                </a:solidFill>
                <a:latin typeface="system-ui"/>
              </a:rPr>
              <a:t>Neri</a:t>
            </a:r>
            <a:r>
              <a:rPr lang="en-GB" sz="2000" dirty="0">
                <a:solidFill>
                  <a:srgbClr val="000000"/>
                </a:solidFill>
                <a:latin typeface="system-ui"/>
              </a:rPr>
              <a:t> </a:t>
            </a:r>
            <a:r>
              <a:rPr lang="en-GB" sz="2000" dirty="0" smtClean="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son of Nathan, the son of David</a:t>
            </a:r>
            <a:r>
              <a:rPr lang="en-GB" sz="2000" dirty="0">
                <a:solidFill>
                  <a:srgbClr val="000000"/>
                </a:solidFill>
                <a:latin typeface="system-ui"/>
              </a:rPr>
              <a:t>, </a:t>
            </a:r>
            <a:r>
              <a:rPr lang="en-GB" sz="2000" dirty="0" smtClean="0">
                <a:solidFill>
                  <a:srgbClr val="000000"/>
                </a:solidFill>
                <a:latin typeface="system-ui"/>
              </a:rPr>
              <a:t>the </a:t>
            </a:r>
            <a:r>
              <a:rPr lang="en-GB" sz="2000" dirty="0">
                <a:solidFill>
                  <a:srgbClr val="000000"/>
                </a:solidFill>
                <a:latin typeface="system-ui"/>
              </a:rPr>
              <a:t>son of </a:t>
            </a:r>
            <a:r>
              <a:rPr lang="en-GB" sz="2000" b="1" dirty="0">
                <a:solidFill>
                  <a:srgbClr val="000000"/>
                </a:solidFill>
                <a:latin typeface="system-ui"/>
              </a:rPr>
              <a:t>Jesse</a:t>
            </a:r>
            <a:r>
              <a:rPr lang="en-GB" sz="2000" dirty="0">
                <a:solidFill>
                  <a:srgbClr val="000000"/>
                </a:solidFill>
                <a:latin typeface="system-ui"/>
              </a:rPr>
              <a:t>, the son of </a:t>
            </a:r>
            <a:r>
              <a:rPr lang="en-GB" sz="2000" b="1" dirty="0">
                <a:solidFill>
                  <a:srgbClr val="000000"/>
                </a:solidFill>
                <a:latin typeface="system-ui"/>
              </a:rPr>
              <a:t>Obed</a:t>
            </a:r>
            <a:r>
              <a:rPr lang="en-GB" sz="2000" dirty="0">
                <a:solidFill>
                  <a:srgbClr val="000000"/>
                </a:solidFill>
                <a:latin typeface="system-ui"/>
              </a:rPr>
              <a:t>, the son of </a:t>
            </a:r>
            <a:r>
              <a:rPr lang="en-GB" sz="2000" b="1" dirty="0" smtClean="0">
                <a:solidFill>
                  <a:srgbClr val="000000"/>
                </a:solidFill>
                <a:latin typeface="system-ui"/>
              </a:rPr>
              <a:t>Boaz</a:t>
            </a:r>
            <a:r>
              <a:rPr lang="en-GB" sz="2000" dirty="0" smtClean="0">
                <a:solidFill>
                  <a:srgbClr val="000000"/>
                </a:solidFill>
                <a:latin typeface="system-ui"/>
              </a:rPr>
              <a:t> …… the </a:t>
            </a:r>
            <a:r>
              <a:rPr lang="en-GB" sz="2000" dirty="0">
                <a:solidFill>
                  <a:srgbClr val="000000"/>
                </a:solidFill>
                <a:latin typeface="system-ui"/>
              </a:rPr>
              <a:t>son of </a:t>
            </a:r>
            <a:r>
              <a:rPr lang="en-GB" sz="2000" b="1" dirty="0">
                <a:solidFill>
                  <a:srgbClr val="000000"/>
                </a:solidFill>
                <a:latin typeface="system-ui"/>
              </a:rPr>
              <a:t>Perez</a:t>
            </a:r>
            <a:r>
              <a:rPr lang="en-GB" sz="2000" dirty="0">
                <a:solidFill>
                  <a:srgbClr val="000000"/>
                </a:solidFill>
                <a:latin typeface="system-ui"/>
              </a:rPr>
              <a:t>, the son of </a:t>
            </a:r>
            <a:r>
              <a:rPr lang="en-GB" sz="2000" b="1" dirty="0">
                <a:solidFill>
                  <a:srgbClr val="000000"/>
                </a:solidFill>
                <a:latin typeface="system-ui"/>
              </a:rPr>
              <a:t>Judah</a:t>
            </a:r>
            <a:r>
              <a:rPr lang="en-GB" sz="2000" dirty="0">
                <a:solidFill>
                  <a:srgbClr val="000000"/>
                </a:solidFill>
                <a:latin typeface="system-ui"/>
              </a:rPr>
              <a:t>, </a:t>
            </a:r>
            <a:r>
              <a:rPr lang="en-GB" sz="2000" dirty="0" smtClean="0">
                <a:solidFill>
                  <a:srgbClr val="000000"/>
                </a:solidFill>
                <a:latin typeface="system-ui"/>
              </a:rPr>
              <a:t>the </a:t>
            </a:r>
            <a:r>
              <a:rPr lang="en-GB" sz="2000" dirty="0">
                <a:solidFill>
                  <a:srgbClr val="000000"/>
                </a:solidFill>
                <a:latin typeface="system-ui"/>
              </a:rPr>
              <a:t>son of </a:t>
            </a:r>
            <a:r>
              <a:rPr lang="en-GB" sz="2000" b="1" dirty="0">
                <a:solidFill>
                  <a:srgbClr val="000000"/>
                </a:solidFill>
                <a:latin typeface="system-ui"/>
              </a:rPr>
              <a:t>Jacob</a:t>
            </a:r>
            <a:r>
              <a:rPr lang="en-GB" sz="2000" dirty="0">
                <a:solidFill>
                  <a:srgbClr val="000000"/>
                </a:solidFill>
                <a:latin typeface="system-ui"/>
              </a:rPr>
              <a:t>, the son of </a:t>
            </a:r>
            <a:r>
              <a:rPr lang="en-GB" sz="2000" b="1" dirty="0">
                <a:solidFill>
                  <a:srgbClr val="000000"/>
                </a:solidFill>
                <a:latin typeface="system-ui"/>
              </a:rPr>
              <a:t>Isaac</a:t>
            </a:r>
            <a:r>
              <a:rPr lang="en-GB" sz="2000" dirty="0">
                <a:solidFill>
                  <a:srgbClr val="000000"/>
                </a:solidFill>
                <a:latin typeface="system-ui"/>
              </a:rPr>
              <a:t>, the son of </a:t>
            </a:r>
            <a:r>
              <a:rPr lang="en-GB" sz="2000" b="1" dirty="0">
                <a:solidFill>
                  <a:srgbClr val="000000"/>
                </a:solidFill>
                <a:latin typeface="system-ui"/>
              </a:rPr>
              <a:t>Abraham</a:t>
            </a:r>
            <a:r>
              <a:rPr lang="en-GB" sz="2000" dirty="0">
                <a:solidFill>
                  <a:srgbClr val="000000"/>
                </a:solidFill>
                <a:latin typeface="system-ui"/>
              </a:rPr>
              <a:t>, the son of </a:t>
            </a:r>
            <a:r>
              <a:rPr lang="en-GB" sz="2000" dirty="0" err="1" smtClean="0">
                <a:solidFill>
                  <a:srgbClr val="000000"/>
                </a:solidFill>
                <a:latin typeface="system-ui"/>
              </a:rPr>
              <a:t>Terah</a:t>
            </a:r>
            <a:r>
              <a:rPr lang="en-GB" sz="2000" dirty="0" smtClean="0">
                <a:solidFill>
                  <a:srgbClr val="000000"/>
                </a:solidFill>
                <a:latin typeface="system-ui"/>
              </a:rPr>
              <a:t> ….. the </a:t>
            </a:r>
            <a:r>
              <a:rPr lang="en-GB" sz="2000" dirty="0">
                <a:solidFill>
                  <a:srgbClr val="000000"/>
                </a:solidFill>
                <a:latin typeface="system-ui"/>
              </a:rPr>
              <a:t>son of </a:t>
            </a:r>
            <a:r>
              <a:rPr lang="en-GB" sz="2000" b="1" dirty="0">
                <a:solidFill>
                  <a:srgbClr val="000000"/>
                </a:solidFill>
                <a:latin typeface="system-ui"/>
              </a:rPr>
              <a:t>Shem</a:t>
            </a:r>
            <a:r>
              <a:rPr lang="en-GB" sz="2000" dirty="0">
                <a:solidFill>
                  <a:srgbClr val="000000"/>
                </a:solidFill>
                <a:latin typeface="system-ui"/>
              </a:rPr>
              <a:t>, the son of </a:t>
            </a:r>
            <a:r>
              <a:rPr lang="en-GB" sz="2000" b="1" dirty="0" smtClean="0">
                <a:solidFill>
                  <a:srgbClr val="000000"/>
                </a:solidFill>
                <a:latin typeface="system-ui"/>
              </a:rPr>
              <a:t>Noah</a:t>
            </a:r>
            <a:r>
              <a:rPr lang="en-GB" sz="2000" dirty="0" smtClean="0">
                <a:solidFill>
                  <a:srgbClr val="000000"/>
                </a:solidFill>
                <a:latin typeface="system-ui"/>
              </a:rPr>
              <a:t> … </a:t>
            </a:r>
            <a:r>
              <a:rPr lang="en-GB" sz="2000" dirty="0">
                <a:solidFill>
                  <a:srgbClr val="000000"/>
                </a:solidFill>
                <a:latin typeface="system-ui"/>
              </a:rPr>
              <a:t>the son of </a:t>
            </a:r>
            <a:r>
              <a:rPr lang="en-GB" sz="2000" b="1" dirty="0" smtClean="0">
                <a:solidFill>
                  <a:srgbClr val="000000"/>
                </a:solidFill>
                <a:latin typeface="system-ui"/>
              </a:rPr>
              <a:t>Enoch</a:t>
            </a:r>
            <a:r>
              <a:rPr lang="en-GB" sz="2000" dirty="0" smtClean="0">
                <a:solidFill>
                  <a:srgbClr val="000000"/>
                </a:solidFill>
                <a:latin typeface="system-ui"/>
              </a:rPr>
              <a:t> ….. the </a:t>
            </a:r>
            <a:r>
              <a:rPr lang="en-GB" sz="2000" dirty="0">
                <a:solidFill>
                  <a:srgbClr val="000000"/>
                </a:solidFill>
                <a:latin typeface="system-ui"/>
              </a:rPr>
              <a:t>son of </a:t>
            </a:r>
            <a:r>
              <a:rPr lang="en-GB" sz="2000" b="1" dirty="0">
                <a:solidFill>
                  <a:srgbClr val="000000"/>
                </a:solidFill>
                <a:latin typeface="system-ui"/>
              </a:rPr>
              <a:t>Seth</a:t>
            </a:r>
            <a:r>
              <a:rPr lang="en-GB" sz="2000" dirty="0">
                <a:solidFill>
                  <a:srgbClr val="000000"/>
                </a:solidFill>
                <a:latin typeface="system-ui"/>
              </a:rPr>
              <a:t>, the son of </a:t>
            </a:r>
            <a:r>
              <a:rPr lang="en-GB" sz="2000" b="1" dirty="0">
                <a:solidFill>
                  <a:srgbClr val="000000"/>
                </a:solidFill>
                <a:latin typeface="system-ui"/>
              </a:rPr>
              <a:t>Adam</a:t>
            </a:r>
            <a:r>
              <a:rPr lang="en-GB" sz="2000" dirty="0">
                <a:solidFill>
                  <a:srgbClr val="000000"/>
                </a:solidFill>
                <a:latin typeface="system-ui"/>
              </a:rPr>
              <a:t>, </a:t>
            </a:r>
            <a:r>
              <a:rPr lang="en-GB" sz="2000" b="1" dirty="0">
                <a:solidFill>
                  <a:srgbClr val="000000"/>
                </a:solidFill>
                <a:latin typeface="system-ui"/>
              </a:rPr>
              <a:t>the son of God</a:t>
            </a:r>
            <a:r>
              <a:rPr lang="en-GB" sz="2000" dirty="0" smtClean="0">
                <a:solidFill>
                  <a:srgbClr val="000000"/>
                </a:solidFill>
                <a:latin typeface="system-ui"/>
              </a:rPr>
              <a:t>. Luke 3: 23-38</a:t>
            </a:r>
            <a:endParaRPr lang="en-GB" sz="2000" dirty="0"/>
          </a:p>
        </p:txBody>
      </p:sp>
      <p:sp>
        <p:nvSpPr>
          <p:cNvPr id="3" name="Rectangle 2"/>
          <p:cNvSpPr/>
          <p:nvPr/>
        </p:nvSpPr>
        <p:spPr>
          <a:xfrm>
            <a:off x="1232359" y="641177"/>
            <a:ext cx="6830716" cy="523220"/>
          </a:xfrm>
          <a:prstGeom prst="rect">
            <a:avLst/>
          </a:prstGeom>
        </p:spPr>
        <p:txBody>
          <a:bodyPr wrap="none">
            <a:spAutoFit/>
          </a:bodyPr>
          <a:lstStyle/>
          <a:p>
            <a:r>
              <a:rPr lang="en-GB" sz="2800" b="1" dirty="0">
                <a:latin typeface="system-ui"/>
              </a:rPr>
              <a:t>From the son of God to the Son of God</a:t>
            </a:r>
          </a:p>
        </p:txBody>
      </p:sp>
      <p:sp>
        <p:nvSpPr>
          <p:cNvPr id="4" name="TextBox 3"/>
          <p:cNvSpPr txBox="1"/>
          <p:nvPr/>
        </p:nvSpPr>
        <p:spPr>
          <a:xfrm>
            <a:off x="737937" y="4797313"/>
            <a:ext cx="8682681" cy="1015663"/>
          </a:xfrm>
          <a:prstGeom prst="rect">
            <a:avLst/>
          </a:prstGeom>
          <a:noFill/>
        </p:spPr>
        <p:txBody>
          <a:bodyPr wrap="square" rtlCol="0">
            <a:spAutoFit/>
          </a:bodyPr>
          <a:lstStyle/>
          <a:p>
            <a:r>
              <a:rPr lang="en-GB" sz="2000" b="1" dirty="0" smtClean="0">
                <a:solidFill>
                  <a:srgbClr val="000000"/>
                </a:solidFill>
                <a:latin typeface="system-ui"/>
              </a:rPr>
              <a:t>Note: the </a:t>
            </a:r>
            <a:r>
              <a:rPr lang="en-GB" sz="2000" b="1" dirty="0">
                <a:solidFill>
                  <a:srgbClr val="000000"/>
                </a:solidFill>
                <a:latin typeface="system-ui"/>
              </a:rPr>
              <a:t>son of Nathan, the son of </a:t>
            </a:r>
            <a:r>
              <a:rPr lang="en-GB" sz="2000" b="1" dirty="0" smtClean="0">
                <a:solidFill>
                  <a:srgbClr val="000000"/>
                </a:solidFill>
                <a:latin typeface="system-ui"/>
              </a:rPr>
              <a:t>David</a:t>
            </a:r>
          </a:p>
          <a:p>
            <a:endParaRPr lang="en-GB" sz="2000" b="1" dirty="0" smtClean="0">
              <a:solidFill>
                <a:srgbClr val="000000"/>
              </a:solidFill>
              <a:latin typeface="system-ui"/>
            </a:endParaRPr>
          </a:p>
          <a:p>
            <a:r>
              <a:rPr lang="en-GB" sz="2000" b="1" dirty="0" smtClean="0">
                <a:solidFill>
                  <a:srgbClr val="000000"/>
                </a:solidFill>
                <a:latin typeface="system-ui"/>
              </a:rPr>
              <a:t>c.f. David became the father of Solomon, in Matthew’s genealogy</a:t>
            </a:r>
            <a:endParaRPr lang="en-GB" sz="2000" dirty="0"/>
          </a:p>
        </p:txBody>
      </p:sp>
      <p:sp>
        <p:nvSpPr>
          <p:cNvPr id="5" name="TextBox 4"/>
          <p:cNvSpPr txBox="1"/>
          <p:nvPr/>
        </p:nvSpPr>
        <p:spPr>
          <a:xfrm>
            <a:off x="2878815" y="1363909"/>
            <a:ext cx="2378985" cy="461665"/>
          </a:xfrm>
          <a:prstGeom prst="rect">
            <a:avLst/>
          </a:prstGeom>
          <a:noFill/>
        </p:spPr>
        <p:txBody>
          <a:bodyPr wrap="none" rtlCol="0">
            <a:spAutoFit/>
          </a:bodyPr>
          <a:lstStyle/>
          <a:p>
            <a:r>
              <a:rPr lang="en-GB" sz="2400" b="1" dirty="0" smtClean="0">
                <a:latin typeface="system-ui"/>
              </a:rPr>
              <a:t>The New Adam</a:t>
            </a:r>
            <a:endParaRPr lang="en-GB" sz="2400" b="1" dirty="0">
              <a:latin typeface="system-ui"/>
            </a:endParaRPr>
          </a:p>
        </p:txBody>
      </p:sp>
    </p:spTree>
    <p:extLst>
      <p:ext uri="{BB962C8B-B14F-4D97-AF65-F5344CB8AC3E}">
        <p14:creationId xmlns:p14="http://schemas.microsoft.com/office/powerpoint/2010/main" val="1244004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709" y="2093593"/>
            <a:ext cx="9102810" cy="2862322"/>
          </a:xfrm>
          <a:prstGeom prst="rect">
            <a:avLst/>
          </a:prstGeom>
        </p:spPr>
        <p:txBody>
          <a:bodyPr wrap="square">
            <a:spAutoFit/>
          </a:bodyPr>
          <a:lstStyle/>
          <a:p>
            <a:r>
              <a:rPr lang="en-GB" sz="2000" b="1" dirty="0">
                <a:solidFill>
                  <a:srgbClr val="000000"/>
                </a:solidFill>
                <a:latin typeface="system-ui"/>
              </a:rPr>
              <a:t>His parents went every year to Jerusalem at the feast of the Passover.</a:t>
            </a:r>
          </a:p>
          <a:p>
            <a:r>
              <a:rPr lang="en-GB" sz="2000" b="1" dirty="0" smtClean="0">
                <a:solidFill>
                  <a:srgbClr val="000000"/>
                </a:solidFill>
                <a:latin typeface="system-ui"/>
              </a:rPr>
              <a:t>When </a:t>
            </a:r>
            <a:r>
              <a:rPr lang="en-GB" sz="2000" b="1" dirty="0">
                <a:solidFill>
                  <a:srgbClr val="000000"/>
                </a:solidFill>
                <a:latin typeface="system-ui"/>
              </a:rPr>
              <a:t>he </a:t>
            </a:r>
            <a:r>
              <a:rPr lang="en-GB" sz="2000" b="1" dirty="0" smtClean="0">
                <a:solidFill>
                  <a:srgbClr val="000000"/>
                </a:solidFill>
                <a:latin typeface="system-ui"/>
              </a:rPr>
              <a:t>[Jesus] was </a:t>
            </a:r>
            <a:r>
              <a:rPr lang="en-GB" sz="2000" b="1" dirty="0">
                <a:solidFill>
                  <a:srgbClr val="000000"/>
                </a:solidFill>
                <a:latin typeface="system-ui"/>
              </a:rPr>
              <a:t>twelve years old, they went up to Jerusalem </a:t>
            </a:r>
            <a:endParaRPr lang="en-GB" sz="2000" b="1" dirty="0" smtClean="0">
              <a:solidFill>
                <a:srgbClr val="000000"/>
              </a:solidFill>
              <a:latin typeface="system-ui"/>
            </a:endParaRPr>
          </a:p>
          <a:p>
            <a:r>
              <a:rPr lang="en-GB" sz="2000" b="1" dirty="0" smtClean="0">
                <a:solidFill>
                  <a:srgbClr val="000000"/>
                </a:solidFill>
                <a:latin typeface="system-ui"/>
              </a:rPr>
              <a:t>according </a:t>
            </a:r>
            <a:r>
              <a:rPr lang="en-GB" sz="2000" b="1" dirty="0">
                <a:solidFill>
                  <a:srgbClr val="000000"/>
                </a:solidFill>
                <a:latin typeface="system-ui"/>
              </a:rPr>
              <a:t>to the custom of the feast</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when they had fulfilled the </a:t>
            </a:r>
            <a:endParaRPr lang="en-GB" sz="2000" dirty="0" smtClean="0">
              <a:solidFill>
                <a:srgbClr val="000000"/>
              </a:solidFill>
              <a:latin typeface="system-ui"/>
            </a:endParaRPr>
          </a:p>
          <a:p>
            <a:r>
              <a:rPr lang="en-GB" sz="2000" dirty="0" smtClean="0">
                <a:solidFill>
                  <a:srgbClr val="000000"/>
                </a:solidFill>
                <a:latin typeface="system-ui"/>
              </a:rPr>
              <a:t>days</a:t>
            </a:r>
            <a:r>
              <a:rPr lang="en-GB" sz="2000" dirty="0">
                <a:solidFill>
                  <a:srgbClr val="000000"/>
                </a:solidFill>
                <a:latin typeface="system-ui"/>
              </a:rPr>
              <a:t>, </a:t>
            </a:r>
            <a:r>
              <a:rPr lang="en-GB" sz="2000" dirty="0" smtClean="0">
                <a:solidFill>
                  <a:srgbClr val="000000"/>
                </a:solidFill>
                <a:latin typeface="system-ui"/>
              </a:rPr>
              <a:t>as </a:t>
            </a:r>
            <a:r>
              <a:rPr lang="en-GB" sz="2000" dirty="0">
                <a:solidFill>
                  <a:srgbClr val="000000"/>
                </a:solidFill>
                <a:latin typeface="system-ui"/>
              </a:rPr>
              <a:t>they were returning, the boy </a:t>
            </a:r>
            <a:r>
              <a:rPr lang="en-GB" sz="2000" b="1" dirty="0">
                <a:solidFill>
                  <a:srgbClr val="000000"/>
                </a:solidFill>
                <a:latin typeface="system-ui"/>
              </a:rPr>
              <a:t>Jesus stayed behind in Jerusalem</a:t>
            </a:r>
            <a:r>
              <a:rPr lang="en-GB" sz="2000" dirty="0">
                <a:solidFill>
                  <a:srgbClr val="000000"/>
                </a:solidFill>
                <a:latin typeface="system-ui"/>
              </a:rPr>
              <a:t>. </a:t>
            </a:r>
          </a:p>
          <a:p>
            <a:r>
              <a:rPr lang="en-GB" sz="2000" dirty="0" smtClean="0">
                <a:solidFill>
                  <a:srgbClr val="000000"/>
                </a:solidFill>
                <a:latin typeface="system-ui"/>
              </a:rPr>
              <a:t>Joseph and </a:t>
            </a:r>
            <a:r>
              <a:rPr lang="en-GB" sz="2000" dirty="0">
                <a:solidFill>
                  <a:srgbClr val="000000"/>
                </a:solidFill>
                <a:latin typeface="system-ui"/>
              </a:rPr>
              <a:t>his mother </a:t>
            </a:r>
            <a:r>
              <a:rPr lang="en-GB" sz="2000" dirty="0" smtClean="0">
                <a:solidFill>
                  <a:srgbClr val="000000"/>
                </a:solidFill>
                <a:latin typeface="system-ui"/>
              </a:rPr>
              <a:t>… returned </a:t>
            </a:r>
            <a:r>
              <a:rPr lang="en-GB" sz="2000" dirty="0">
                <a:solidFill>
                  <a:srgbClr val="000000"/>
                </a:solidFill>
                <a:latin typeface="system-ui"/>
              </a:rPr>
              <a:t>to Jerusalem, looking for </a:t>
            </a:r>
            <a:r>
              <a:rPr lang="en-GB" sz="2000" dirty="0" smtClean="0">
                <a:solidFill>
                  <a:srgbClr val="000000"/>
                </a:solidFill>
                <a:latin typeface="system-ui"/>
              </a:rPr>
              <a:t>him.</a:t>
            </a:r>
          </a:p>
          <a:p>
            <a:r>
              <a:rPr lang="en-GB" sz="2000" dirty="0" smtClean="0">
                <a:solidFill>
                  <a:srgbClr val="000000"/>
                </a:solidFill>
                <a:latin typeface="system-ui"/>
              </a:rPr>
              <a:t>After </a:t>
            </a:r>
            <a:r>
              <a:rPr lang="en-GB" sz="2000" dirty="0">
                <a:solidFill>
                  <a:srgbClr val="000000"/>
                </a:solidFill>
                <a:latin typeface="system-ui"/>
              </a:rPr>
              <a:t>three </a:t>
            </a:r>
            <a:r>
              <a:rPr lang="en-GB" sz="2000" dirty="0" smtClean="0">
                <a:solidFill>
                  <a:srgbClr val="000000"/>
                </a:solidFill>
                <a:latin typeface="system-ui"/>
              </a:rPr>
              <a:t>days </a:t>
            </a:r>
            <a:r>
              <a:rPr lang="en-GB" sz="2000" b="1" dirty="0">
                <a:solidFill>
                  <a:srgbClr val="000000"/>
                </a:solidFill>
                <a:latin typeface="system-ui"/>
              </a:rPr>
              <a:t>they </a:t>
            </a:r>
            <a:r>
              <a:rPr lang="en-GB" sz="2000" b="1" dirty="0" smtClean="0">
                <a:solidFill>
                  <a:srgbClr val="000000"/>
                </a:solidFill>
                <a:latin typeface="system-ui"/>
              </a:rPr>
              <a:t>found </a:t>
            </a:r>
            <a:r>
              <a:rPr lang="en-GB" sz="2000" b="1" dirty="0">
                <a:solidFill>
                  <a:srgbClr val="000000"/>
                </a:solidFill>
                <a:latin typeface="system-ui"/>
              </a:rPr>
              <a:t>him in the temple, sitting in the middle of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teachers</a:t>
            </a:r>
            <a:r>
              <a:rPr lang="en-GB" sz="2000" dirty="0">
                <a:solidFill>
                  <a:srgbClr val="000000"/>
                </a:solidFill>
                <a:latin typeface="system-ui"/>
              </a:rPr>
              <a:t>, </a:t>
            </a:r>
            <a:r>
              <a:rPr lang="en-GB" sz="2000" dirty="0" smtClean="0">
                <a:solidFill>
                  <a:srgbClr val="000000"/>
                </a:solidFill>
                <a:latin typeface="system-ui"/>
              </a:rPr>
              <a:t>both </a:t>
            </a:r>
            <a:r>
              <a:rPr lang="en-GB" sz="2000" dirty="0">
                <a:solidFill>
                  <a:srgbClr val="000000"/>
                </a:solidFill>
                <a:latin typeface="system-ui"/>
              </a:rPr>
              <a:t>listening </a:t>
            </a:r>
            <a:r>
              <a:rPr lang="en-GB" sz="2000" dirty="0" smtClean="0">
                <a:solidFill>
                  <a:srgbClr val="000000"/>
                </a:solidFill>
                <a:latin typeface="system-ui"/>
              </a:rPr>
              <a:t>to </a:t>
            </a:r>
            <a:r>
              <a:rPr lang="en-GB" sz="2000" dirty="0">
                <a:solidFill>
                  <a:srgbClr val="000000"/>
                </a:solidFill>
                <a:latin typeface="system-ui"/>
              </a:rPr>
              <a:t>them, and asking them questions. </a:t>
            </a:r>
            <a:r>
              <a:rPr lang="en-GB" sz="2000" dirty="0" smtClean="0">
                <a:solidFill>
                  <a:srgbClr val="000000"/>
                </a:solidFill>
                <a:latin typeface="system-ui"/>
              </a:rPr>
              <a:t>All </a:t>
            </a:r>
            <a:r>
              <a:rPr lang="en-GB" sz="2000" dirty="0">
                <a:solidFill>
                  <a:srgbClr val="000000"/>
                </a:solidFill>
                <a:latin typeface="system-ui"/>
              </a:rPr>
              <a:t>who </a:t>
            </a:r>
            <a:endParaRPr lang="en-GB" sz="2000" dirty="0" smtClean="0">
              <a:solidFill>
                <a:srgbClr val="000000"/>
              </a:solidFill>
              <a:latin typeface="system-ui"/>
            </a:endParaRPr>
          </a:p>
          <a:p>
            <a:r>
              <a:rPr lang="en-GB" sz="2000" dirty="0" smtClean="0">
                <a:solidFill>
                  <a:srgbClr val="000000"/>
                </a:solidFill>
                <a:latin typeface="system-ui"/>
              </a:rPr>
              <a:t>heard </a:t>
            </a:r>
            <a:r>
              <a:rPr lang="en-GB" sz="2000" dirty="0">
                <a:solidFill>
                  <a:srgbClr val="000000"/>
                </a:solidFill>
                <a:latin typeface="system-ui"/>
              </a:rPr>
              <a:t>him </a:t>
            </a:r>
            <a:r>
              <a:rPr lang="en-GB" sz="2000" dirty="0" smtClean="0">
                <a:solidFill>
                  <a:srgbClr val="000000"/>
                </a:solidFill>
                <a:latin typeface="system-ui"/>
              </a:rPr>
              <a:t>were </a:t>
            </a:r>
            <a:r>
              <a:rPr lang="en-GB" sz="2000" b="1" dirty="0" smtClean="0">
                <a:solidFill>
                  <a:srgbClr val="000000"/>
                </a:solidFill>
                <a:latin typeface="system-ui"/>
              </a:rPr>
              <a:t>amazed </a:t>
            </a:r>
            <a:r>
              <a:rPr lang="en-GB" sz="2000" b="1" dirty="0">
                <a:solidFill>
                  <a:srgbClr val="000000"/>
                </a:solidFill>
                <a:latin typeface="system-ui"/>
              </a:rPr>
              <a:t>at his understanding and his answers</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Luke 2: 41-47</a:t>
            </a:r>
            <a:endParaRPr lang="en-GB" sz="2000" b="0" i="0" dirty="0">
              <a:solidFill>
                <a:srgbClr val="000000"/>
              </a:solidFill>
              <a:effectLst/>
              <a:latin typeface="system-ui"/>
            </a:endParaRPr>
          </a:p>
        </p:txBody>
      </p:sp>
      <p:sp>
        <p:nvSpPr>
          <p:cNvPr id="4" name="TextBox 3"/>
          <p:cNvSpPr txBox="1"/>
          <p:nvPr/>
        </p:nvSpPr>
        <p:spPr>
          <a:xfrm>
            <a:off x="1598141" y="832022"/>
            <a:ext cx="4618572" cy="523220"/>
          </a:xfrm>
          <a:prstGeom prst="rect">
            <a:avLst/>
          </a:prstGeom>
          <a:noFill/>
        </p:spPr>
        <p:txBody>
          <a:bodyPr wrap="none" rtlCol="0">
            <a:spAutoFit/>
          </a:bodyPr>
          <a:lstStyle/>
          <a:p>
            <a:r>
              <a:rPr lang="en-GB" sz="2800" b="1" dirty="0" smtClean="0">
                <a:latin typeface="system-ui"/>
              </a:rPr>
              <a:t>From Baby to Bar Mitzvah</a:t>
            </a:r>
            <a:endParaRPr lang="en-GB" sz="2800" b="1" dirty="0">
              <a:latin typeface="system-ui"/>
            </a:endParaRPr>
          </a:p>
        </p:txBody>
      </p:sp>
    </p:spTree>
    <p:extLst>
      <p:ext uri="{BB962C8B-B14F-4D97-AF65-F5344CB8AC3E}">
        <p14:creationId xmlns:p14="http://schemas.microsoft.com/office/powerpoint/2010/main" val="3763564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130" y="1869121"/>
            <a:ext cx="8040129" cy="4093428"/>
          </a:xfrm>
          <a:prstGeom prst="rect">
            <a:avLst/>
          </a:prstGeom>
        </p:spPr>
        <p:txBody>
          <a:bodyPr wrap="square">
            <a:spAutoFit/>
          </a:bodyPr>
          <a:lstStyle/>
          <a:p>
            <a:r>
              <a:rPr lang="en-GB" sz="2000" dirty="0">
                <a:solidFill>
                  <a:srgbClr val="000000"/>
                </a:solidFill>
                <a:latin typeface="system-ui"/>
              </a:rPr>
              <a:t>When they saw him, they were astonished, and </a:t>
            </a:r>
            <a:r>
              <a:rPr lang="en-GB" sz="2000" b="1" dirty="0">
                <a:solidFill>
                  <a:srgbClr val="000000"/>
                </a:solidFill>
                <a:latin typeface="system-ui"/>
              </a:rPr>
              <a:t>his mother said to him, “Son, why have you treated us this way?</a:t>
            </a:r>
            <a:r>
              <a:rPr lang="en-GB" sz="2000" dirty="0">
                <a:solidFill>
                  <a:srgbClr val="000000"/>
                </a:solidFill>
                <a:latin typeface="system-ui"/>
              </a:rPr>
              <a:t> Behold, your father and I were anxiously looking for you.” </a:t>
            </a:r>
          </a:p>
          <a:p>
            <a:r>
              <a:rPr lang="en-GB" sz="2000" dirty="0">
                <a:solidFill>
                  <a:srgbClr val="000000"/>
                </a:solidFill>
                <a:latin typeface="system-ui"/>
              </a:rPr>
              <a:t>He said to them, “Why were you looking for me? </a:t>
            </a:r>
            <a:r>
              <a:rPr lang="en-GB" sz="2000" b="1" dirty="0">
                <a:solidFill>
                  <a:srgbClr val="000000"/>
                </a:solidFill>
                <a:latin typeface="system-ui"/>
              </a:rPr>
              <a:t>Didn’t you know that I must be in my Father’s house?”</a:t>
            </a:r>
            <a:r>
              <a:rPr lang="en-GB" sz="2000" dirty="0">
                <a:solidFill>
                  <a:srgbClr val="000000"/>
                </a:solidFill>
                <a:latin typeface="system-ui"/>
              </a:rPr>
              <a:t> They didn’t understand the saying which he spoke to them. </a:t>
            </a:r>
          </a:p>
          <a:p>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he went down with them, and </a:t>
            </a:r>
            <a:r>
              <a:rPr lang="en-GB" sz="2000" b="1" dirty="0">
                <a:solidFill>
                  <a:srgbClr val="000000"/>
                </a:solidFill>
                <a:latin typeface="system-ui"/>
              </a:rPr>
              <a:t>came to Nazareth. He was subject to them</a:t>
            </a:r>
            <a:r>
              <a:rPr lang="en-GB" sz="2000" dirty="0">
                <a:solidFill>
                  <a:srgbClr val="000000"/>
                </a:solidFill>
                <a:latin typeface="system-ui"/>
              </a:rPr>
              <a:t>,</a:t>
            </a:r>
          </a:p>
          <a:p>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his mother kept all these sayings in her heart. </a:t>
            </a:r>
          </a:p>
          <a:p>
            <a:r>
              <a:rPr lang="en-GB" sz="2000" dirty="0">
                <a:solidFill>
                  <a:srgbClr val="000000"/>
                </a:solidFill>
                <a:latin typeface="system-ui"/>
              </a:rPr>
              <a:t>And </a:t>
            </a:r>
            <a:r>
              <a:rPr lang="en-GB" sz="2000" b="1" dirty="0">
                <a:solidFill>
                  <a:srgbClr val="000000"/>
                </a:solidFill>
                <a:latin typeface="system-ui"/>
              </a:rPr>
              <a:t>Jesus increased in wisdom and stature, and in favour with God and men</a:t>
            </a:r>
            <a:r>
              <a:rPr lang="en-GB" sz="2000" b="1" dirty="0" smtClean="0">
                <a:solidFill>
                  <a:srgbClr val="000000"/>
                </a:solidFill>
                <a:latin typeface="system-ui"/>
              </a:rPr>
              <a:t>. </a:t>
            </a:r>
            <a:r>
              <a:rPr lang="en-GB" sz="2000" dirty="0" smtClean="0">
                <a:solidFill>
                  <a:srgbClr val="000000"/>
                </a:solidFill>
                <a:latin typeface="system-ui"/>
              </a:rPr>
              <a:t>Luke 2: 48-51</a:t>
            </a:r>
            <a:endParaRPr lang="en-GB" sz="2000" dirty="0"/>
          </a:p>
        </p:txBody>
      </p:sp>
      <p:sp>
        <p:nvSpPr>
          <p:cNvPr id="3" name="TextBox 2"/>
          <p:cNvSpPr txBox="1"/>
          <p:nvPr/>
        </p:nvSpPr>
        <p:spPr>
          <a:xfrm>
            <a:off x="1005016" y="864973"/>
            <a:ext cx="5342616" cy="523220"/>
          </a:xfrm>
          <a:prstGeom prst="rect">
            <a:avLst/>
          </a:prstGeom>
          <a:noFill/>
        </p:spPr>
        <p:txBody>
          <a:bodyPr wrap="none" rtlCol="0">
            <a:spAutoFit/>
          </a:bodyPr>
          <a:lstStyle/>
          <a:p>
            <a:r>
              <a:rPr lang="en-GB" sz="2800" b="1" dirty="0" smtClean="0">
                <a:latin typeface="system-ui"/>
              </a:rPr>
              <a:t>A Perfect but Perplexing Child</a:t>
            </a:r>
            <a:endParaRPr lang="en-GB" sz="2800" b="1" dirty="0">
              <a:latin typeface="system-ui"/>
            </a:endParaRPr>
          </a:p>
        </p:txBody>
      </p:sp>
    </p:spTree>
    <p:extLst>
      <p:ext uri="{BB962C8B-B14F-4D97-AF65-F5344CB8AC3E}">
        <p14:creationId xmlns:p14="http://schemas.microsoft.com/office/powerpoint/2010/main" val="2075760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668" y="3466346"/>
            <a:ext cx="8430127" cy="1631216"/>
          </a:xfrm>
          <a:prstGeom prst="rect">
            <a:avLst/>
          </a:prstGeom>
        </p:spPr>
        <p:txBody>
          <a:bodyPr wrap="square">
            <a:spAutoFit/>
          </a:bodyPr>
          <a:lstStyle/>
          <a:p>
            <a:r>
              <a:rPr lang="en-GB" sz="2000" dirty="0">
                <a:solidFill>
                  <a:srgbClr val="000000"/>
                </a:solidFill>
                <a:latin typeface="system-ui"/>
              </a:rPr>
              <a:t>Now </a:t>
            </a:r>
            <a:r>
              <a:rPr lang="en-GB" sz="2000" b="1" dirty="0">
                <a:solidFill>
                  <a:srgbClr val="000000"/>
                </a:solidFill>
                <a:latin typeface="system-ui"/>
              </a:rPr>
              <a:t>Jesus Himself </a:t>
            </a:r>
            <a:r>
              <a:rPr lang="en-GB" sz="2000" dirty="0">
                <a:solidFill>
                  <a:srgbClr val="000000"/>
                </a:solidFill>
                <a:latin typeface="system-ui"/>
              </a:rPr>
              <a:t>began </a:t>
            </a:r>
            <a:r>
              <a:rPr lang="en-GB" sz="2000" i="1" dirty="0">
                <a:solidFill>
                  <a:srgbClr val="000000"/>
                </a:solidFill>
                <a:latin typeface="system-ui"/>
              </a:rPr>
              <a:t>His ministry at</a:t>
            </a:r>
            <a:r>
              <a:rPr lang="en-GB" sz="2000" dirty="0">
                <a:solidFill>
                  <a:srgbClr val="000000"/>
                </a:solidFill>
                <a:latin typeface="system-ui"/>
              </a:rPr>
              <a:t> about </a:t>
            </a:r>
            <a:r>
              <a:rPr lang="en-GB" sz="2000" b="1" dirty="0">
                <a:solidFill>
                  <a:srgbClr val="000000"/>
                </a:solidFill>
                <a:latin typeface="system-ui"/>
              </a:rPr>
              <a:t>thirty years of age</a:t>
            </a:r>
            <a:r>
              <a:rPr lang="en-GB" sz="2000" dirty="0">
                <a:solidFill>
                  <a:srgbClr val="000000"/>
                </a:solidFill>
                <a:latin typeface="system-ui"/>
              </a:rPr>
              <a:t>, being </a:t>
            </a:r>
            <a:r>
              <a:rPr lang="en-GB" sz="2000" i="1" dirty="0">
                <a:solidFill>
                  <a:srgbClr val="000000"/>
                </a:solidFill>
                <a:latin typeface="system-ui"/>
              </a:rPr>
              <a:t>the</a:t>
            </a:r>
            <a:r>
              <a:rPr lang="en-GB" sz="2000" dirty="0">
                <a:solidFill>
                  <a:srgbClr val="000000"/>
                </a:solidFill>
                <a:latin typeface="system-ui"/>
              </a:rPr>
              <a:t> son </a:t>
            </a:r>
            <a:r>
              <a:rPr lang="en-GB" sz="2000" dirty="0" smtClean="0">
                <a:solidFill>
                  <a:srgbClr val="000000"/>
                </a:solidFill>
                <a:latin typeface="system-ui"/>
              </a:rPr>
              <a:t>(</a:t>
            </a:r>
            <a:r>
              <a:rPr lang="en-GB" sz="2000" dirty="0">
                <a:solidFill>
                  <a:srgbClr val="000000"/>
                </a:solidFill>
                <a:latin typeface="system-ui"/>
              </a:rPr>
              <a:t>as was </a:t>
            </a:r>
            <a:r>
              <a:rPr lang="en-GB" sz="2000" dirty="0" smtClean="0">
                <a:solidFill>
                  <a:srgbClr val="000000"/>
                </a:solidFill>
                <a:latin typeface="system-ui"/>
              </a:rPr>
              <a:t>supposed</a:t>
            </a:r>
            <a:r>
              <a:rPr lang="en-GB" sz="2000" dirty="0">
                <a:solidFill>
                  <a:srgbClr val="000000"/>
                </a:solidFill>
                <a:latin typeface="system-ui"/>
              </a:rPr>
              <a:t> </a:t>
            </a:r>
            <a:r>
              <a:rPr lang="en-GB" sz="2000" dirty="0" smtClean="0">
                <a:solidFill>
                  <a:srgbClr val="000000"/>
                </a:solidFill>
                <a:latin typeface="system-ui"/>
              </a:rPr>
              <a:t>of Joseph</a:t>
            </a:r>
            <a:r>
              <a:rPr lang="en-GB" sz="2000" dirty="0">
                <a:solidFill>
                  <a:srgbClr val="000000"/>
                </a:solidFill>
                <a:latin typeface="system-ui"/>
              </a:rPr>
              <a:t>)</a:t>
            </a:r>
            <a:r>
              <a:rPr lang="en-GB" sz="2000" dirty="0" smtClean="0">
                <a:solidFill>
                  <a:srgbClr val="000000"/>
                </a:solidFill>
                <a:latin typeface="system-ui"/>
              </a:rPr>
              <a:t>,</a:t>
            </a:r>
            <a:r>
              <a:rPr lang="en-GB" sz="2000" dirty="0">
                <a:solidFill>
                  <a:srgbClr val="000000"/>
                </a:solidFill>
                <a:latin typeface="system-ui"/>
              </a:rPr>
              <a:t> </a:t>
            </a:r>
            <a:r>
              <a:rPr lang="en-GB" sz="2000" i="1" dirty="0">
                <a:solidFill>
                  <a:srgbClr val="000000"/>
                </a:solidFill>
                <a:latin typeface="system-ui"/>
              </a:rPr>
              <a:t>the son</a:t>
            </a:r>
            <a:r>
              <a:rPr lang="en-GB" sz="2000" dirty="0">
                <a:solidFill>
                  <a:srgbClr val="000000"/>
                </a:solidFill>
                <a:latin typeface="system-ui"/>
              </a:rPr>
              <a:t> of </a:t>
            </a:r>
            <a:r>
              <a:rPr lang="en-GB" sz="2000" dirty="0" smtClean="0">
                <a:solidFill>
                  <a:srgbClr val="000000"/>
                </a:solidFill>
                <a:latin typeface="system-ui"/>
              </a:rPr>
              <a:t>the Heli</a:t>
            </a:r>
            <a:r>
              <a:rPr lang="en-GB" sz="2000" dirty="0">
                <a:solidFill>
                  <a:srgbClr val="000000"/>
                </a:solidFill>
                <a:latin typeface="system-ui"/>
              </a:rPr>
              <a:t>, </a:t>
            </a:r>
            <a:r>
              <a:rPr lang="en-GB" sz="2000" i="1" dirty="0" smtClean="0">
                <a:solidFill>
                  <a:srgbClr val="000000"/>
                </a:solidFill>
                <a:latin typeface="system-ui"/>
              </a:rPr>
              <a:t>the </a:t>
            </a:r>
            <a:r>
              <a:rPr lang="en-GB" sz="2000" i="1" dirty="0">
                <a:solidFill>
                  <a:srgbClr val="000000"/>
                </a:solidFill>
                <a:latin typeface="system-ui"/>
              </a:rPr>
              <a:t>son</a:t>
            </a:r>
            <a:r>
              <a:rPr lang="en-GB" sz="2000" dirty="0">
                <a:solidFill>
                  <a:srgbClr val="000000"/>
                </a:solidFill>
                <a:latin typeface="system-ui"/>
              </a:rPr>
              <a:t> of </a:t>
            </a:r>
            <a:r>
              <a:rPr lang="en-GB" sz="2000" dirty="0" smtClean="0">
                <a:solidFill>
                  <a:srgbClr val="000000"/>
                </a:solidFill>
                <a:latin typeface="system-ui"/>
              </a:rPr>
              <a:t>the </a:t>
            </a:r>
            <a:r>
              <a:rPr lang="en-GB" sz="2000" dirty="0" err="1" smtClean="0">
                <a:solidFill>
                  <a:srgbClr val="000000"/>
                </a:solidFill>
                <a:latin typeface="system-ui"/>
              </a:rPr>
              <a:t>Matthat</a:t>
            </a:r>
            <a:r>
              <a:rPr lang="en-GB" sz="2000" dirty="0">
                <a:solidFill>
                  <a:srgbClr val="000000"/>
                </a:solidFill>
                <a:latin typeface="system-ui"/>
              </a:rPr>
              <a:t>, </a:t>
            </a:r>
            <a:r>
              <a:rPr lang="en-GB" sz="2000" i="1" dirty="0">
                <a:solidFill>
                  <a:srgbClr val="000000"/>
                </a:solidFill>
                <a:latin typeface="system-ui"/>
              </a:rPr>
              <a:t>the son</a:t>
            </a:r>
            <a:r>
              <a:rPr lang="en-GB" sz="2000" dirty="0">
                <a:solidFill>
                  <a:srgbClr val="000000"/>
                </a:solidFill>
                <a:latin typeface="system-ui"/>
              </a:rPr>
              <a:t> of </a:t>
            </a:r>
            <a:r>
              <a:rPr lang="en-GB" sz="2000" dirty="0" smtClean="0">
                <a:solidFill>
                  <a:srgbClr val="000000"/>
                </a:solidFill>
                <a:latin typeface="system-ui"/>
              </a:rPr>
              <a:t>the Levi</a:t>
            </a:r>
            <a:r>
              <a:rPr lang="en-GB" sz="2000" dirty="0">
                <a:solidFill>
                  <a:srgbClr val="000000"/>
                </a:solidFill>
                <a:latin typeface="system-ui"/>
              </a:rPr>
              <a:t>, </a:t>
            </a:r>
            <a:r>
              <a:rPr lang="en-GB" sz="2000" i="1" dirty="0">
                <a:solidFill>
                  <a:srgbClr val="000000"/>
                </a:solidFill>
                <a:latin typeface="system-ui"/>
              </a:rPr>
              <a:t>the son</a:t>
            </a:r>
            <a:r>
              <a:rPr lang="en-GB" sz="2000" dirty="0">
                <a:solidFill>
                  <a:srgbClr val="000000"/>
                </a:solidFill>
                <a:latin typeface="system-ui"/>
              </a:rPr>
              <a:t> of </a:t>
            </a:r>
            <a:r>
              <a:rPr lang="en-GB" sz="2000" dirty="0" smtClean="0">
                <a:solidFill>
                  <a:srgbClr val="000000"/>
                </a:solidFill>
                <a:latin typeface="system-ui"/>
              </a:rPr>
              <a:t>the </a:t>
            </a:r>
            <a:r>
              <a:rPr lang="en-GB" sz="2000" dirty="0" err="1" smtClean="0">
                <a:solidFill>
                  <a:srgbClr val="000000"/>
                </a:solidFill>
                <a:latin typeface="system-ui"/>
              </a:rPr>
              <a:t>Melchi</a:t>
            </a:r>
            <a:r>
              <a:rPr lang="en-GB" sz="2000" dirty="0" smtClean="0">
                <a:solidFill>
                  <a:srgbClr val="000000"/>
                </a:solidFill>
                <a:latin typeface="system-ui"/>
              </a:rPr>
              <a:t> … </a:t>
            </a:r>
            <a:r>
              <a:rPr lang="en-GB" sz="2000" dirty="0">
                <a:solidFill>
                  <a:prstClr val="black"/>
                </a:solidFill>
                <a:latin typeface="system-ui"/>
              </a:rPr>
              <a:t>the son of </a:t>
            </a:r>
            <a:r>
              <a:rPr lang="en-GB" sz="2000" dirty="0" err="1">
                <a:solidFill>
                  <a:prstClr val="black"/>
                </a:solidFill>
                <a:latin typeface="system-ui"/>
              </a:rPr>
              <a:t>Mattathah</a:t>
            </a:r>
            <a:r>
              <a:rPr lang="en-GB" sz="2000" dirty="0">
                <a:solidFill>
                  <a:prstClr val="black"/>
                </a:solidFill>
                <a:latin typeface="system-ui"/>
              </a:rPr>
              <a:t>, </a:t>
            </a:r>
            <a:r>
              <a:rPr lang="en-GB" sz="2000" b="1" dirty="0">
                <a:solidFill>
                  <a:prstClr val="black"/>
                </a:solidFill>
                <a:latin typeface="system-ui"/>
              </a:rPr>
              <a:t>the son of Nathan, the son of </a:t>
            </a:r>
            <a:r>
              <a:rPr lang="en-GB" sz="2000" b="1" dirty="0" smtClean="0">
                <a:solidFill>
                  <a:prstClr val="black"/>
                </a:solidFill>
                <a:latin typeface="system-ui"/>
              </a:rPr>
              <a:t>David …</a:t>
            </a:r>
            <a:r>
              <a:rPr lang="en-GB" sz="2000" dirty="0">
                <a:solidFill>
                  <a:srgbClr val="000000"/>
                </a:solidFill>
                <a:latin typeface="system-ui"/>
              </a:rPr>
              <a:t> </a:t>
            </a:r>
            <a:r>
              <a:rPr lang="en-GB" sz="2000" b="1" dirty="0">
                <a:solidFill>
                  <a:srgbClr val="000000"/>
                </a:solidFill>
                <a:latin typeface="Segoe UI Emoji" panose="020B0502040204020203" pitchFamily="34" charset="0"/>
                <a:ea typeface="Segoe UI Emoji" panose="020B0502040204020203" pitchFamily="34" charset="0"/>
              </a:rPr>
              <a:t>the son of </a:t>
            </a:r>
            <a:r>
              <a:rPr lang="en-GB" sz="2000" b="1" dirty="0" smtClean="0">
                <a:solidFill>
                  <a:srgbClr val="000000"/>
                </a:solidFill>
                <a:latin typeface="Segoe UI Emoji" panose="020B0502040204020203" pitchFamily="34" charset="0"/>
                <a:ea typeface="Segoe UI Emoji" panose="020B0502040204020203" pitchFamily="34" charset="0"/>
              </a:rPr>
              <a:t>Abraham …</a:t>
            </a:r>
            <a:r>
              <a:rPr lang="en-GB" sz="2000" b="1" dirty="0" smtClean="0">
                <a:solidFill>
                  <a:prstClr val="black"/>
                </a:solidFill>
                <a:latin typeface="Segoe UI Emoji" panose="020B0502040204020203" pitchFamily="34" charset="0"/>
                <a:ea typeface="Segoe UI Emoji" panose="020B0502040204020203" pitchFamily="34" charset="0"/>
              </a:rPr>
              <a:t> </a:t>
            </a:r>
            <a:r>
              <a:rPr lang="en-GB" sz="2000" b="1" dirty="0" smtClean="0">
                <a:latin typeface="Segoe UI Emoji" panose="020B0502040204020203" pitchFamily="34" charset="0"/>
                <a:ea typeface="Segoe UI Emoji" panose="020B0502040204020203" pitchFamily="34" charset="0"/>
              </a:rPr>
              <a:t>the </a:t>
            </a:r>
            <a:r>
              <a:rPr lang="en-GB" sz="2000" b="1" dirty="0">
                <a:latin typeface="Segoe UI Emoji" panose="020B0502040204020203" pitchFamily="34" charset="0"/>
                <a:ea typeface="Segoe UI Emoji" panose="020B0502040204020203" pitchFamily="34" charset="0"/>
              </a:rPr>
              <a:t>son of Adam, the son of God.</a:t>
            </a:r>
            <a:r>
              <a:rPr lang="en-GB" sz="2000" b="1" dirty="0" smtClean="0">
                <a:solidFill>
                  <a:prstClr val="black"/>
                </a:solidFill>
                <a:latin typeface="Segoe UI Emoji" panose="020B0502040204020203" pitchFamily="34" charset="0"/>
                <a:ea typeface="Segoe UI Emoji" panose="020B0502040204020203" pitchFamily="34" charset="0"/>
              </a:rPr>
              <a:t> </a:t>
            </a:r>
            <a:endParaRPr lang="en-GB" dirty="0">
              <a:latin typeface="Segoe UI Emoji" panose="020B0502040204020203" pitchFamily="34" charset="0"/>
              <a:ea typeface="Segoe UI Emoji" panose="020B0502040204020203" pitchFamily="34" charset="0"/>
            </a:endParaRPr>
          </a:p>
        </p:txBody>
      </p:sp>
      <p:sp>
        <p:nvSpPr>
          <p:cNvPr id="3" name="TextBox 2"/>
          <p:cNvSpPr txBox="1"/>
          <p:nvPr/>
        </p:nvSpPr>
        <p:spPr>
          <a:xfrm>
            <a:off x="693402" y="5537903"/>
            <a:ext cx="7265322" cy="400110"/>
          </a:xfrm>
          <a:prstGeom prst="rect">
            <a:avLst/>
          </a:prstGeom>
          <a:noFill/>
        </p:spPr>
        <p:txBody>
          <a:bodyPr wrap="none" rtlCol="0">
            <a:spAutoFit/>
          </a:bodyPr>
          <a:lstStyle/>
          <a:p>
            <a:r>
              <a:rPr lang="en-GB" sz="2000" b="1" dirty="0" smtClean="0">
                <a:latin typeface="system-ui"/>
              </a:rPr>
              <a:t>The Talmud refers to Mary [Miriam] as the daughter of Heli</a:t>
            </a:r>
            <a:endParaRPr lang="en-GB" sz="2000" b="1" dirty="0">
              <a:latin typeface="system-ui"/>
            </a:endParaRPr>
          </a:p>
        </p:txBody>
      </p:sp>
      <p:sp>
        <p:nvSpPr>
          <p:cNvPr id="6" name="Rectangle 5"/>
          <p:cNvSpPr/>
          <p:nvPr/>
        </p:nvSpPr>
        <p:spPr>
          <a:xfrm>
            <a:off x="491886" y="1087013"/>
            <a:ext cx="6096000" cy="1938992"/>
          </a:xfrm>
          <a:prstGeom prst="rect">
            <a:avLst/>
          </a:prstGeom>
        </p:spPr>
        <p:txBody>
          <a:bodyPr>
            <a:spAutoFit/>
          </a:bodyPr>
          <a:lstStyle/>
          <a:p>
            <a:r>
              <a:rPr lang="en-GB" sz="2000" dirty="0">
                <a:solidFill>
                  <a:srgbClr val="000000"/>
                </a:solidFill>
                <a:latin typeface="system-ui"/>
              </a:rPr>
              <a:t>Yahweh says,</a:t>
            </a:r>
            <a:r>
              <a:rPr lang="en-GB" sz="2000" dirty="0">
                <a:latin typeface="system-ui"/>
              </a:rPr>
              <a:t/>
            </a:r>
            <a:br>
              <a:rPr lang="en-GB" sz="2000" dirty="0">
                <a:latin typeface="system-ui"/>
              </a:rPr>
            </a:br>
            <a:r>
              <a:rPr lang="en-GB" sz="2000" dirty="0">
                <a:solidFill>
                  <a:srgbClr val="000000"/>
                </a:solidFill>
                <a:latin typeface="system-ui"/>
              </a:rPr>
              <a:t>    “Record this man </a:t>
            </a:r>
            <a:r>
              <a:rPr lang="en-GB" sz="2000" dirty="0" smtClean="0">
                <a:solidFill>
                  <a:srgbClr val="000000"/>
                </a:solidFill>
                <a:latin typeface="system-ui"/>
              </a:rPr>
              <a:t>[</a:t>
            </a:r>
            <a:r>
              <a:rPr lang="en-GB" sz="2000" b="1" dirty="0" err="1" smtClean="0">
                <a:solidFill>
                  <a:srgbClr val="000000"/>
                </a:solidFill>
                <a:latin typeface="system-ui"/>
              </a:rPr>
              <a:t>Jehoiakin</a:t>
            </a:r>
            <a:r>
              <a:rPr lang="en-GB" sz="2000" dirty="0" smtClean="0">
                <a:solidFill>
                  <a:srgbClr val="000000"/>
                </a:solidFill>
                <a:latin typeface="system-ui"/>
              </a:rPr>
              <a:t>] as </a:t>
            </a:r>
            <a:r>
              <a:rPr lang="en-GB" sz="2000" dirty="0">
                <a:solidFill>
                  <a:srgbClr val="000000"/>
                </a:solidFill>
                <a:latin typeface="system-ui"/>
              </a:rPr>
              <a:t>childless,</a:t>
            </a:r>
            <a:r>
              <a:rPr lang="en-GB" sz="2000" dirty="0">
                <a:latin typeface="system-ui"/>
              </a:rPr>
              <a:t/>
            </a:r>
            <a:br>
              <a:rPr lang="en-GB" sz="2000" dirty="0">
                <a:latin typeface="system-ui"/>
              </a:rPr>
            </a:br>
            <a:r>
              <a:rPr lang="en-GB" sz="2000" dirty="0">
                <a:solidFill>
                  <a:srgbClr val="000000"/>
                </a:solidFill>
                <a:latin typeface="system-ui"/>
              </a:rPr>
              <a:t>    a man who will not prosper in his days;</a:t>
            </a:r>
            <a:r>
              <a:rPr lang="en-GB" sz="2000" dirty="0">
                <a:latin typeface="system-ui"/>
              </a:rPr>
              <a:t/>
            </a:r>
            <a:br>
              <a:rPr lang="en-GB" sz="2000" dirty="0">
                <a:latin typeface="system-ui"/>
              </a:rPr>
            </a:br>
            <a:r>
              <a:rPr lang="en-GB" sz="2000" dirty="0">
                <a:solidFill>
                  <a:srgbClr val="000000"/>
                </a:solidFill>
                <a:latin typeface="system-ui"/>
              </a:rPr>
              <a:t>for </a:t>
            </a:r>
            <a:r>
              <a:rPr lang="en-GB" sz="2000" b="1" dirty="0">
                <a:solidFill>
                  <a:srgbClr val="000000"/>
                </a:solidFill>
                <a:latin typeface="system-ui"/>
              </a:rPr>
              <a:t>no more will a man of his offspring prosper,</a:t>
            </a:r>
            <a:r>
              <a:rPr lang="en-GB" sz="2000" b="1" dirty="0">
                <a:latin typeface="system-ui"/>
              </a:rPr>
              <a:t/>
            </a:r>
            <a:br>
              <a:rPr lang="en-GB" sz="2000" b="1" dirty="0">
                <a:latin typeface="system-ui"/>
              </a:rPr>
            </a:br>
            <a:r>
              <a:rPr lang="en-GB" sz="2000" b="1" dirty="0">
                <a:solidFill>
                  <a:srgbClr val="000000"/>
                </a:solidFill>
                <a:latin typeface="system-ui"/>
              </a:rPr>
              <a:t>    sitting on David’s throne</a:t>
            </a:r>
            <a:r>
              <a:rPr lang="en-GB" sz="2000" dirty="0">
                <a:solidFill>
                  <a:srgbClr val="000000"/>
                </a:solidFill>
                <a:latin typeface="system-ui"/>
              </a:rPr>
              <a:t>,</a:t>
            </a:r>
            <a:r>
              <a:rPr lang="en-GB" sz="2000" dirty="0">
                <a:latin typeface="system-ui"/>
              </a:rPr>
              <a:t/>
            </a:r>
            <a:br>
              <a:rPr lang="en-GB" sz="2000" dirty="0">
                <a:latin typeface="system-ui"/>
              </a:rPr>
            </a:br>
            <a:r>
              <a:rPr lang="en-GB" sz="2000" dirty="0">
                <a:solidFill>
                  <a:srgbClr val="000000"/>
                </a:solidFill>
                <a:latin typeface="system-ui"/>
              </a:rPr>
              <a:t>    and ruling in Judah.” </a:t>
            </a:r>
            <a:r>
              <a:rPr lang="en-GB" sz="2000" dirty="0" smtClean="0">
                <a:solidFill>
                  <a:srgbClr val="000000"/>
                </a:solidFill>
                <a:latin typeface="system-ui"/>
              </a:rPr>
              <a:t>Jer. 22:30</a:t>
            </a:r>
            <a:endParaRPr lang="en-GB" sz="2000" dirty="0">
              <a:latin typeface="system-ui"/>
            </a:endParaRPr>
          </a:p>
        </p:txBody>
      </p:sp>
      <p:sp>
        <p:nvSpPr>
          <p:cNvPr id="7" name="TextBox 6"/>
          <p:cNvSpPr txBox="1"/>
          <p:nvPr/>
        </p:nvSpPr>
        <p:spPr>
          <a:xfrm>
            <a:off x="1320125" y="252337"/>
            <a:ext cx="6729214" cy="523220"/>
          </a:xfrm>
          <a:prstGeom prst="rect">
            <a:avLst/>
          </a:prstGeom>
          <a:noFill/>
        </p:spPr>
        <p:txBody>
          <a:bodyPr wrap="none" rtlCol="0">
            <a:spAutoFit/>
          </a:bodyPr>
          <a:lstStyle/>
          <a:p>
            <a:r>
              <a:rPr lang="en-GB" sz="2800" b="1" dirty="0" smtClean="0">
                <a:latin typeface="system-ui"/>
              </a:rPr>
              <a:t>Mary’s ancestry bypassed </a:t>
            </a:r>
            <a:r>
              <a:rPr lang="en-GB" sz="2800" b="1" dirty="0" err="1" smtClean="0">
                <a:latin typeface="system-ui"/>
              </a:rPr>
              <a:t>Jehoiakin</a:t>
            </a:r>
            <a:r>
              <a:rPr lang="en-GB" sz="2800" b="1" dirty="0" smtClean="0">
                <a:latin typeface="system-ui"/>
              </a:rPr>
              <a:t> </a:t>
            </a:r>
            <a:endParaRPr lang="en-GB" sz="2800" b="1" dirty="0">
              <a:latin typeface="system-ui"/>
            </a:endParaRPr>
          </a:p>
        </p:txBody>
      </p:sp>
    </p:spTree>
    <p:extLst>
      <p:ext uri="{BB962C8B-B14F-4D97-AF65-F5344CB8AC3E}">
        <p14:creationId xmlns:p14="http://schemas.microsoft.com/office/powerpoint/2010/main" val="360766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485" y="1127788"/>
            <a:ext cx="8895347" cy="5324535"/>
          </a:xfrm>
          <a:prstGeom prst="rect">
            <a:avLst/>
          </a:prstGeom>
        </p:spPr>
        <p:txBody>
          <a:bodyPr wrap="square">
            <a:spAutoFit/>
          </a:bodyPr>
          <a:lstStyle/>
          <a:p>
            <a:r>
              <a:rPr lang="en-GB" sz="2000" dirty="0">
                <a:solidFill>
                  <a:srgbClr val="000000"/>
                </a:solidFill>
                <a:latin typeface="system-ui"/>
              </a:rPr>
              <a:t>There was </a:t>
            </a:r>
            <a:r>
              <a:rPr lang="en-GB" sz="2000" b="1" dirty="0">
                <a:solidFill>
                  <a:srgbClr val="000000"/>
                </a:solidFill>
                <a:latin typeface="system-ui"/>
              </a:rPr>
              <a:t>in the days of Herod</a:t>
            </a:r>
            <a:r>
              <a:rPr lang="en-GB" sz="2000" dirty="0">
                <a:solidFill>
                  <a:srgbClr val="000000"/>
                </a:solidFill>
                <a:latin typeface="system-ui"/>
              </a:rPr>
              <a:t>, the king of Judea, a certain </a:t>
            </a:r>
            <a:r>
              <a:rPr lang="en-GB" sz="2000" b="1" dirty="0">
                <a:solidFill>
                  <a:srgbClr val="000000"/>
                </a:solidFill>
                <a:latin typeface="system-ui"/>
              </a:rPr>
              <a:t>priest named Zacharias</a:t>
            </a:r>
            <a:r>
              <a:rPr lang="en-GB" sz="2000" dirty="0">
                <a:solidFill>
                  <a:srgbClr val="000000"/>
                </a:solidFill>
                <a:latin typeface="system-ui"/>
              </a:rPr>
              <a:t>, of </a:t>
            </a:r>
            <a:r>
              <a:rPr lang="en-GB" sz="2000" b="1" dirty="0">
                <a:solidFill>
                  <a:srgbClr val="000000"/>
                </a:solidFill>
                <a:latin typeface="system-ui"/>
              </a:rPr>
              <a:t>the priestly division of </a:t>
            </a:r>
            <a:r>
              <a:rPr lang="en-GB" sz="2000" b="1" dirty="0" err="1">
                <a:solidFill>
                  <a:srgbClr val="000000"/>
                </a:solidFill>
                <a:latin typeface="system-ui"/>
              </a:rPr>
              <a:t>Abijah</a:t>
            </a:r>
            <a:r>
              <a:rPr lang="en-GB" sz="2000" dirty="0">
                <a:solidFill>
                  <a:srgbClr val="000000"/>
                </a:solidFill>
                <a:latin typeface="system-ui"/>
              </a:rPr>
              <a:t>. He had </a:t>
            </a:r>
            <a:r>
              <a:rPr lang="en-GB" sz="2000" b="1" dirty="0">
                <a:solidFill>
                  <a:srgbClr val="000000"/>
                </a:solidFill>
                <a:latin typeface="system-ui"/>
              </a:rPr>
              <a:t>a wife of the daughters of Aaron</a:t>
            </a:r>
            <a:r>
              <a:rPr lang="en-GB" sz="2000" dirty="0">
                <a:solidFill>
                  <a:srgbClr val="000000"/>
                </a:solidFill>
                <a:latin typeface="system-ui"/>
              </a:rPr>
              <a:t>, and her name was </a:t>
            </a:r>
            <a:r>
              <a:rPr lang="en-GB" sz="2000" b="1" dirty="0">
                <a:solidFill>
                  <a:srgbClr val="000000"/>
                </a:solidFill>
                <a:latin typeface="system-ui"/>
              </a:rPr>
              <a:t>Elizabeth</a:t>
            </a:r>
            <a:r>
              <a:rPr lang="en-GB" sz="2000" dirty="0">
                <a:solidFill>
                  <a:srgbClr val="000000"/>
                </a:solidFill>
                <a:latin typeface="system-ui"/>
              </a:rPr>
              <a:t>. </a:t>
            </a:r>
            <a:r>
              <a:rPr lang="en-GB" sz="2000" dirty="0" smtClean="0">
                <a:solidFill>
                  <a:srgbClr val="000000"/>
                </a:solidFill>
                <a:latin typeface="system-ui"/>
              </a:rPr>
              <a:t>They </a:t>
            </a:r>
            <a:r>
              <a:rPr lang="en-GB" sz="2000" dirty="0">
                <a:solidFill>
                  <a:srgbClr val="000000"/>
                </a:solidFill>
                <a:latin typeface="system-ui"/>
              </a:rPr>
              <a:t>were </a:t>
            </a:r>
            <a:r>
              <a:rPr lang="en-GB" sz="2000" b="1" dirty="0">
                <a:solidFill>
                  <a:srgbClr val="000000"/>
                </a:solidFill>
                <a:latin typeface="system-ui"/>
              </a:rPr>
              <a:t>both righteous </a:t>
            </a:r>
            <a:r>
              <a:rPr lang="en-GB" sz="2000" dirty="0">
                <a:solidFill>
                  <a:srgbClr val="000000"/>
                </a:solidFill>
                <a:latin typeface="system-ui"/>
              </a:rPr>
              <a:t>before God, walking blamelessly in all the commandments and ordinances of the Lord. </a:t>
            </a:r>
            <a:r>
              <a:rPr lang="en-GB" sz="2000" dirty="0" smtClean="0">
                <a:solidFill>
                  <a:srgbClr val="000000"/>
                </a:solidFill>
                <a:latin typeface="system-ui"/>
              </a:rPr>
              <a:t>But </a:t>
            </a:r>
            <a:r>
              <a:rPr lang="en-GB" sz="2000" dirty="0">
                <a:solidFill>
                  <a:srgbClr val="000000"/>
                </a:solidFill>
                <a:latin typeface="system-ui"/>
              </a:rPr>
              <a:t>they had </a:t>
            </a:r>
            <a:r>
              <a:rPr lang="en-GB" sz="2000" b="1" dirty="0">
                <a:solidFill>
                  <a:srgbClr val="000000"/>
                </a:solidFill>
                <a:latin typeface="system-ui"/>
              </a:rPr>
              <a:t>no child</a:t>
            </a:r>
            <a:r>
              <a:rPr lang="en-GB" sz="2000" dirty="0">
                <a:solidFill>
                  <a:srgbClr val="000000"/>
                </a:solidFill>
                <a:latin typeface="system-ui"/>
              </a:rPr>
              <a:t>, because Elizabeth was barren, and they both were </a:t>
            </a:r>
            <a:r>
              <a:rPr lang="en-GB" sz="2000" b="1" dirty="0">
                <a:solidFill>
                  <a:srgbClr val="000000"/>
                </a:solidFill>
                <a:latin typeface="system-ui"/>
              </a:rPr>
              <a:t>well advanced in years</a:t>
            </a:r>
            <a:r>
              <a:rPr lang="en-GB" sz="2000" dirty="0">
                <a:solidFill>
                  <a:srgbClr val="000000"/>
                </a:solidFill>
                <a:latin typeface="system-ui"/>
              </a:rPr>
              <a:t>.</a:t>
            </a:r>
          </a:p>
          <a:p>
            <a:endParaRPr lang="en-GB" sz="2000" dirty="0" smtClean="0">
              <a:solidFill>
                <a:srgbClr val="000000"/>
              </a:solidFill>
              <a:latin typeface="system-ui"/>
            </a:endParaRPr>
          </a:p>
          <a:p>
            <a:r>
              <a:rPr lang="en-GB" sz="2000" dirty="0" smtClean="0">
                <a:solidFill>
                  <a:srgbClr val="000000"/>
                </a:solidFill>
                <a:latin typeface="system-ui"/>
              </a:rPr>
              <a:t>(When did this previously happen?)</a:t>
            </a:r>
          </a:p>
          <a:p>
            <a:endParaRPr lang="en-GB" sz="2000" dirty="0" smtClean="0">
              <a:solidFill>
                <a:srgbClr val="000000"/>
              </a:solidFill>
              <a:latin typeface="system-ui"/>
            </a:endParaRPr>
          </a:p>
          <a:p>
            <a:r>
              <a:rPr lang="en-GB" sz="2000" dirty="0" smtClean="0">
                <a:solidFill>
                  <a:srgbClr val="000000"/>
                </a:solidFill>
                <a:latin typeface="system-ui"/>
              </a:rPr>
              <a:t>Now </a:t>
            </a:r>
            <a:r>
              <a:rPr lang="en-GB" sz="2000" dirty="0">
                <a:solidFill>
                  <a:srgbClr val="000000"/>
                </a:solidFill>
                <a:latin typeface="system-ui"/>
              </a:rPr>
              <a:t>while he executed the priest’s office before God in the order of his division </a:t>
            </a:r>
            <a:r>
              <a:rPr lang="en-GB" sz="2000" dirty="0" smtClean="0">
                <a:solidFill>
                  <a:srgbClr val="000000"/>
                </a:solidFill>
                <a:latin typeface="system-ui"/>
              </a:rPr>
              <a:t>according </a:t>
            </a:r>
            <a:r>
              <a:rPr lang="en-GB" sz="2000" dirty="0">
                <a:solidFill>
                  <a:srgbClr val="000000"/>
                </a:solidFill>
                <a:latin typeface="system-ui"/>
              </a:rPr>
              <a:t>to the custom of the priest’s office, </a:t>
            </a:r>
            <a:r>
              <a:rPr lang="en-GB" sz="2000" b="1" dirty="0">
                <a:solidFill>
                  <a:srgbClr val="000000"/>
                </a:solidFill>
                <a:latin typeface="system-ui"/>
              </a:rPr>
              <a:t>his lot was to enter into the temple of the Lord and burn incense</a:t>
            </a:r>
            <a:r>
              <a:rPr lang="en-GB" sz="2000" dirty="0">
                <a:solidFill>
                  <a:srgbClr val="000000"/>
                </a:solidFill>
                <a:latin typeface="system-ui"/>
              </a:rPr>
              <a:t>. </a:t>
            </a:r>
            <a:r>
              <a:rPr lang="en-GB" sz="2000" dirty="0" smtClean="0">
                <a:solidFill>
                  <a:srgbClr val="000000"/>
                </a:solidFill>
                <a:latin typeface="system-ui"/>
              </a:rPr>
              <a:t>The </a:t>
            </a:r>
            <a:r>
              <a:rPr lang="en-GB" sz="2000" dirty="0">
                <a:solidFill>
                  <a:srgbClr val="000000"/>
                </a:solidFill>
                <a:latin typeface="system-ui"/>
              </a:rPr>
              <a:t>whole multitude of the people were praying outside at the hour of incense.</a:t>
            </a:r>
          </a:p>
          <a:p>
            <a:endParaRPr lang="en-GB" sz="2000" b="1" dirty="0" smtClean="0">
              <a:solidFill>
                <a:srgbClr val="000000"/>
              </a:solidFill>
              <a:latin typeface="system-ui"/>
            </a:endParaRPr>
          </a:p>
          <a:p>
            <a:r>
              <a:rPr lang="en-GB" sz="2000" b="1" dirty="0" smtClean="0">
                <a:solidFill>
                  <a:srgbClr val="000000"/>
                </a:solidFill>
                <a:latin typeface="system-ui"/>
              </a:rPr>
              <a:t>An </a:t>
            </a:r>
            <a:r>
              <a:rPr lang="en-GB" sz="2000" b="1" dirty="0">
                <a:solidFill>
                  <a:srgbClr val="000000"/>
                </a:solidFill>
                <a:latin typeface="system-ui"/>
              </a:rPr>
              <a:t>angel of the Lord appeared </a:t>
            </a:r>
            <a:r>
              <a:rPr lang="en-GB" sz="2000" dirty="0">
                <a:solidFill>
                  <a:srgbClr val="000000"/>
                </a:solidFill>
                <a:latin typeface="system-ui"/>
              </a:rPr>
              <a:t>to him, standing on the right side of the altar of incense. </a:t>
            </a:r>
            <a:r>
              <a:rPr lang="en-GB" sz="2000" b="1" dirty="0" smtClean="0">
                <a:solidFill>
                  <a:srgbClr val="000000"/>
                </a:solidFill>
                <a:latin typeface="system-ui"/>
              </a:rPr>
              <a:t>Zacharias </a:t>
            </a:r>
            <a:r>
              <a:rPr lang="en-GB" sz="2000" b="1" dirty="0">
                <a:solidFill>
                  <a:srgbClr val="000000"/>
                </a:solidFill>
                <a:latin typeface="system-ui"/>
              </a:rPr>
              <a:t>was troubled </a:t>
            </a:r>
            <a:r>
              <a:rPr lang="en-GB" sz="2000" dirty="0">
                <a:solidFill>
                  <a:srgbClr val="000000"/>
                </a:solidFill>
                <a:latin typeface="system-ui"/>
              </a:rPr>
              <a:t>when he saw him, and </a:t>
            </a:r>
            <a:r>
              <a:rPr lang="en-GB" sz="2000" b="1" dirty="0">
                <a:solidFill>
                  <a:srgbClr val="000000"/>
                </a:solidFill>
                <a:latin typeface="system-ui"/>
              </a:rPr>
              <a:t>fear</a:t>
            </a:r>
            <a:r>
              <a:rPr lang="en-GB" sz="2000" dirty="0">
                <a:solidFill>
                  <a:srgbClr val="000000"/>
                </a:solidFill>
                <a:latin typeface="system-ui"/>
              </a:rPr>
              <a:t> fell upon him.  </a:t>
            </a:r>
            <a:r>
              <a:rPr lang="en-GB" sz="2000" dirty="0" smtClean="0">
                <a:solidFill>
                  <a:srgbClr val="000000"/>
                </a:solidFill>
                <a:latin typeface="system-ui"/>
              </a:rPr>
              <a:t>Luke 1:5-12</a:t>
            </a:r>
            <a:endParaRPr lang="en-GB" sz="2000" b="0" i="0" dirty="0">
              <a:solidFill>
                <a:srgbClr val="000000"/>
              </a:solidFill>
              <a:effectLst/>
              <a:latin typeface="system-ui"/>
            </a:endParaRPr>
          </a:p>
        </p:txBody>
      </p:sp>
      <p:sp>
        <p:nvSpPr>
          <p:cNvPr id="3" name="Rectangle 2"/>
          <p:cNvSpPr/>
          <p:nvPr/>
        </p:nvSpPr>
        <p:spPr>
          <a:xfrm>
            <a:off x="1389237" y="236439"/>
            <a:ext cx="4228017" cy="584775"/>
          </a:xfrm>
          <a:prstGeom prst="rect">
            <a:avLst/>
          </a:prstGeom>
        </p:spPr>
        <p:txBody>
          <a:bodyPr wrap="none">
            <a:spAutoFit/>
          </a:bodyPr>
          <a:lstStyle/>
          <a:p>
            <a:r>
              <a:rPr lang="en-GB" sz="3200" b="1" dirty="0" smtClean="0">
                <a:latin typeface="system-ui"/>
              </a:rPr>
              <a:t>An </a:t>
            </a:r>
            <a:r>
              <a:rPr lang="en-GB" sz="2800" b="1" dirty="0" smtClean="0">
                <a:latin typeface="system-ui"/>
              </a:rPr>
              <a:t>unexpected</a:t>
            </a:r>
            <a:r>
              <a:rPr lang="en-GB" sz="3200" b="1" dirty="0" smtClean="0">
                <a:latin typeface="system-ui"/>
              </a:rPr>
              <a:t> Visitor</a:t>
            </a:r>
            <a:endParaRPr lang="en-GB" sz="3200" b="1" dirty="0">
              <a:latin typeface="system-ui"/>
            </a:endParaRPr>
          </a:p>
        </p:txBody>
      </p:sp>
    </p:spTree>
    <p:extLst>
      <p:ext uri="{BB962C8B-B14F-4D97-AF65-F5344CB8AC3E}">
        <p14:creationId xmlns:p14="http://schemas.microsoft.com/office/powerpoint/2010/main" val="220047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7222" y="1346026"/>
            <a:ext cx="7735330" cy="5293757"/>
          </a:xfrm>
          <a:prstGeom prst="rect">
            <a:avLst/>
          </a:prstGeom>
        </p:spPr>
        <p:txBody>
          <a:bodyPr wrap="square">
            <a:spAutoFit/>
          </a:bodyPr>
          <a:lstStyle/>
          <a:p>
            <a:r>
              <a:rPr lang="en-GB" sz="2000" dirty="0">
                <a:solidFill>
                  <a:srgbClr val="000000"/>
                </a:solidFill>
                <a:latin typeface="system-ui"/>
              </a:rPr>
              <a:t>But the angel said to him, “</a:t>
            </a:r>
            <a:r>
              <a:rPr lang="en-GB" sz="2000" b="1" dirty="0">
                <a:solidFill>
                  <a:srgbClr val="000000"/>
                </a:solidFill>
                <a:latin typeface="system-ui"/>
              </a:rPr>
              <a:t>Don’t be afraid, Zacharias</a:t>
            </a:r>
            <a:r>
              <a:rPr lang="en-GB" sz="2000" dirty="0">
                <a:solidFill>
                  <a:srgbClr val="000000"/>
                </a:solidFill>
                <a:latin typeface="system-ui"/>
              </a:rPr>
              <a:t>, because </a:t>
            </a:r>
            <a:r>
              <a:rPr lang="en-GB" sz="2000" b="1" dirty="0">
                <a:solidFill>
                  <a:srgbClr val="000000"/>
                </a:solidFill>
                <a:latin typeface="system-ui"/>
              </a:rPr>
              <a:t>your request has been heard</a:t>
            </a:r>
            <a:r>
              <a:rPr lang="en-GB" sz="2000" dirty="0">
                <a:solidFill>
                  <a:srgbClr val="000000"/>
                </a:solidFill>
                <a:latin typeface="system-ui"/>
              </a:rPr>
              <a:t>. Your wife, Elizabeth, will bear you </a:t>
            </a:r>
            <a:r>
              <a:rPr lang="en-GB" sz="2000" b="1" dirty="0">
                <a:solidFill>
                  <a:srgbClr val="000000"/>
                </a:solidFill>
                <a:latin typeface="system-ui"/>
              </a:rPr>
              <a:t>a son</a:t>
            </a:r>
            <a:r>
              <a:rPr lang="en-GB" sz="2000" dirty="0">
                <a:solidFill>
                  <a:srgbClr val="000000"/>
                </a:solidFill>
                <a:latin typeface="system-ui"/>
              </a:rPr>
              <a:t>, and you shall call his name </a:t>
            </a:r>
            <a:r>
              <a:rPr lang="en-GB" sz="2000" b="1" dirty="0">
                <a:solidFill>
                  <a:srgbClr val="000000"/>
                </a:solidFill>
                <a:latin typeface="system-ui"/>
              </a:rPr>
              <a:t>John</a:t>
            </a:r>
            <a:r>
              <a:rPr lang="en-GB" sz="2000" dirty="0">
                <a:solidFill>
                  <a:srgbClr val="000000"/>
                </a:solidFill>
                <a:latin typeface="system-ui"/>
              </a:rPr>
              <a:t>. </a:t>
            </a:r>
            <a:r>
              <a:rPr lang="en-GB" sz="2000" dirty="0" smtClean="0">
                <a:solidFill>
                  <a:srgbClr val="000000"/>
                </a:solidFill>
                <a:latin typeface="system-ui"/>
              </a:rPr>
              <a:t>You </a:t>
            </a:r>
            <a:r>
              <a:rPr lang="en-GB" sz="2000" dirty="0">
                <a:solidFill>
                  <a:srgbClr val="000000"/>
                </a:solidFill>
                <a:latin typeface="system-ui"/>
              </a:rPr>
              <a:t>will have </a:t>
            </a:r>
            <a:r>
              <a:rPr lang="en-GB" sz="2000" b="1" dirty="0">
                <a:solidFill>
                  <a:srgbClr val="000000"/>
                </a:solidFill>
                <a:latin typeface="system-ui"/>
              </a:rPr>
              <a:t>joy and gladness</a:t>
            </a:r>
            <a:r>
              <a:rPr lang="en-GB" sz="2000" dirty="0">
                <a:solidFill>
                  <a:srgbClr val="000000"/>
                </a:solidFill>
                <a:latin typeface="system-ui"/>
              </a:rPr>
              <a:t>, and many will rejoice at his birth. For he will be </a:t>
            </a:r>
            <a:r>
              <a:rPr lang="en-GB" sz="2000" b="1" dirty="0">
                <a:solidFill>
                  <a:srgbClr val="000000"/>
                </a:solidFill>
                <a:latin typeface="system-ui"/>
              </a:rPr>
              <a:t>great in the sight of the Lord</a:t>
            </a:r>
            <a:r>
              <a:rPr lang="en-GB" sz="2000" dirty="0">
                <a:solidFill>
                  <a:srgbClr val="000000"/>
                </a:solidFill>
                <a:latin typeface="system-ui"/>
              </a:rPr>
              <a:t>, and he will drink no wine nor strong </a:t>
            </a:r>
            <a:r>
              <a:rPr lang="en-GB" sz="2000" dirty="0" smtClean="0">
                <a:solidFill>
                  <a:srgbClr val="000000"/>
                </a:solidFill>
                <a:latin typeface="system-ui"/>
              </a:rPr>
              <a:t>drink, (Num. 6: 1-8). He </a:t>
            </a:r>
            <a:r>
              <a:rPr lang="en-GB" sz="2000" dirty="0">
                <a:solidFill>
                  <a:srgbClr val="000000"/>
                </a:solidFill>
                <a:latin typeface="system-ui"/>
              </a:rPr>
              <a:t>will be </a:t>
            </a:r>
            <a:r>
              <a:rPr lang="en-GB" sz="2000" b="1" dirty="0">
                <a:solidFill>
                  <a:srgbClr val="000000"/>
                </a:solidFill>
                <a:latin typeface="system-ui"/>
              </a:rPr>
              <a:t>filled with the Holy Spirit, even from his mother’s womb</a:t>
            </a:r>
            <a:r>
              <a:rPr lang="en-GB" sz="2000" dirty="0">
                <a:solidFill>
                  <a:srgbClr val="000000"/>
                </a:solidFill>
                <a:latin typeface="system-ui"/>
              </a:rPr>
              <a:t>.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will turn many of the children of Israel to the Lord their God. </a:t>
            </a:r>
            <a:r>
              <a:rPr lang="en-GB" sz="2000" b="1" dirty="0">
                <a:solidFill>
                  <a:srgbClr val="000000"/>
                </a:solidFill>
                <a:latin typeface="system-ui"/>
              </a:rPr>
              <a:t>He will go before him in the spirit and power of Elijah</a:t>
            </a:r>
            <a:r>
              <a:rPr lang="en-GB" sz="2000" dirty="0">
                <a:solidFill>
                  <a:srgbClr val="000000"/>
                </a:solidFill>
                <a:latin typeface="system-ui"/>
              </a:rPr>
              <a:t>, ‘to turn the hearts of the fathers to the children, and the disobedient to the wisdom of the just; </a:t>
            </a:r>
            <a:r>
              <a:rPr lang="en-GB" sz="2000" b="1" dirty="0">
                <a:solidFill>
                  <a:srgbClr val="000000"/>
                </a:solidFill>
                <a:latin typeface="system-ui"/>
              </a:rPr>
              <a:t>to prepare a people prepared for the Lord</a:t>
            </a:r>
            <a:r>
              <a:rPr lang="en-GB" sz="2000" dirty="0" smtClean="0">
                <a:solidFill>
                  <a:srgbClr val="000000"/>
                </a:solidFill>
                <a:latin typeface="system-ui"/>
              </a:rPr>
              <a:t>.”</a:t>
            </a:r>
          </a:p>
          <a:p>
            <a:endParaRPr lang="en-GB" sz="2000" b="1" dirty="0" smtClean="0">
              <a:solidFill>
                <a:srgbClr val="000000"/>
              </a:solidFill>
              <a:latin typeface="system-ui"/>
            </a:endParaRPr>
          </a:p>
          <a:p>
            <a:r>
              <a:rPr lang="en-GB" sz="2000" b="1" dirty="0" smtClean="0">
                <a:solidFill>
                  <a:srgbClr val="000000"/>
                </a:solidFill>
                <a:latin typeface="system-ui"/>
              </a:rPr>
              <a:t>Zacharias </a:t>
            </a:r>
            <a:r>
              <a:rPr lang="en-GB" sz="2000" b="1" dirty="0">
                <a:solidFill>
                  <a:srgbClr val="000000"/>
                </a:solidFill>
                <a:latin typeface="system-ui"/>
              </a:rPr>
              <a:t>said </a:t>
            </a:r>
            <a:r>
              <a:rPr lang="en-GB" sz="2000" dirty="0">
                <a:solidFill>
                  <a:srgbClr val="000000"/>
                </a:solidFill>
                <a:latin typeface="system-ui"/>
              </a:rPr>
              <a:t>to the angel, “</a:t>
            </a:r>
            <a:r>
              <a:rPr lang="en-GB" sz="2000" b="1" dirty="0">
                <a:solidFill>
                  <a:srgbClr val="000000"/>
                </a:solidFill>
                <a:latin typeface="system-ui"/>
              </a:rPr>
              <a:t>How can I be sure of this? </a:t>
            </a:r>
            <a:r>
              <a:rPr lang="en-GB" sz="2000" dirty="0">
                <a:solidFill>
                  <a:srgbClr val="000000"/>
                </a:solidFill>
                <a:latin typeface="system-ui"/>
              </a:rPr>
              <a:t>For I am an old man, and my wife is well advanced in years</a:t>
            </a:r>
            <a:r>
              <a:rPr lang="en-GB" sz="2000" dirty="0" smtClean="0">
                <a:solidFill>
                  <a:srgbClr val="000000"/>
                </a:solidFill>
                <a:latin typeface="system-ui"/>
              </a:rPr>
              <a:t>.” Luke 1: 13-18</a:t>
            </a:r>
            <a:endParaRPr lang="en-GB" sz="2000" dirty="0">
              <a:solidFill>
                <a:srgbClr val="000000"/>
              </a:solidFill>
              <a:latin typeface="system-ui"/>
            </a:endParaRPr>
          </a:p>
          <a:p>
            <a:endParaRPr lang="en-GB" sz="2000" dirty="0">
              <a:solidFill>
                <a:srgbClr val="000000"/>
              </a:solidFill>
              <a:latin typeface="system-ui"/>
            </a:endParaRPr>
          </a:p>
          <a:p>
            <a:endParaRPr lang="en-GB" dirty="0"/>
          </a:p>
        </p:txBody>
      </p:sp>
      <p:sp>
        <p:nvSpPr>
          <p:cNvPr id="3" name="TextBox 2"/>
          <p:cNvSpPr txBox="1"/>
          <p:nvPr/>
        </p:nvSpPr>
        <p:spPr>
          <a:xfrm>
            <a:off x="716692" y="354227"/>
            <a:ext cx="6873998" cy="523220"/>
          </a:xfrm>
          <a:prstGeom prst="rect">
            <a:avLst/>
          </a:prstGeom>
          <a:noFill/>
        </p:spPr>
        <p:txBody>
          <a:bodyPr wrap="none" rtlCol="0">
            <a:spAutoFit/>
          </a:bodyPr>
          <a:lstStyle/>
          <a:p>
            <a:r>
              <a:rPr lang="en-GB" sz="2800" b="1" dirty="0" smtClean="0">
                <a:latin typeface="system-ui"/>
              </a:rPr>
              <a:t>Can God fulfil His Covenant Promises?</a:t>
            </a:r>
            <a:endParaRPr lang="en-GB" sz="2800" b="1" dirty="0">
              <a:latin typeface="system-ui"/>
            </a:endParaRPr>
          </a:p>
        </p:txBody>
      </p:sp>
    </p:spTree>
    <p:extLst>
      <p:ext uri="{BB962C8B-B14F-4D97-AF65-F5344CB8AC3E}">
        <p14:creationId xmlns:p14="http://schemas.microsoft.com/office/powerpoint/2010/main" val="3048356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784" y="1476406"/>
            <a:ext cx="8828361" cy="4708981"/>
          </a:xfrm>
          <a:prstGeom prst="rect">
            <a:avLst/>
          </a:prstGeom>
        </p:spPr>
        <p:txBody>
          <a:bodyPr wrap="square">
            <a:spAutoFit/>
          </a:bodyPr>
          <a:lstStyle/>
          <a:p>
            <a:r>
              <a:rPr lang="en-GB" sz="2000" dirty="0" smtClean="0">
                <a:solidFill>
                  <a:srgbClr val="000000"/>
                </a:solidFill>
                <a:latin typeface="system-ui"/>
              </a:rPr>
              <a:t>The </a:t>
            </a:r>
            <a:r>
              <a:rPr lang="en-GB" sz="2000" dirty="0">
                <a:solidFill>
                  <a:srgbClr val="000000"/>
                </a:solidFill>
                <a:latin typeface="system-ui"/>
              </a:rPr>
              <a:t>angel answered him, “</a:t>
            </a:r>
            <a:r>
              <a:rPr lang="en-GB" sz="2000" b="1" dirty="0">
                <a:solidFill>
                  <a:srgbClr val="000000"/>
                </a:solidFill>
                <a:latin typeface="system-ui"/>
              </a:rPr>
              <a:t>I am Gabriel</a:t>
            </a:r>
            <a:r>
              <a:rPr lang="en-GB" sz="2000" dirty="0">
                <a:solidFill>
                  <a:srgbClr val="000000"/>
                </a:solidFill>
                <a:latin typeface="system-ui"/>
              </a:rPr>
              <a:t>, who stands in the presence of </a:t>
            </a:r>
            <a:r>
              <a:rPr lang="en-GB" sz="2000" dirty="0" smtClean="0">
                <a:solidFill>
                  <a:srgbClr val="000000"/>
                </a:solidFill>
                <a:latin typeface="system-ui"/>
              </a:rPr>
              <a:t>God</a:t>
            </a:r>
            <a:r>
              <a:rPr lang="en-GB" sz="2000" dirty="0">
                <a:solidFill>
                  <a:srgbClr val="000000"/>
                </a:solidFill>
                <a:latin typeface="system-ui"/>
              </a:rPr>
              <a:t>. I was sent to speak to you and to bring you this </a:t>
            </a:r>
            <a:r>
              <a:rPr lang="en-GB" sz="2000" dirty="0" smtClean="0">
                <a:solidFill>
                  <a:srgbClr val="000000"/>
                </a:solidFill>
                <a:latin typeface="system-ui"/>
              </a:rPr>
              <a:t>good news</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Behold</a:t>
            </a:r>
            <a:r>
              <a:rPr lang="en-GB" sz="2000" dirty="0" smtClean="0">
                <a:solidFill>
                  <a:srgbClr val="000000"/>
                </a:solidFill>
                <a:latin typeface="system-ui"/>
              </a:rPr>
              <a:t>,</a:t>
            </a:r>
            <a:r>
              <a:rPr lang="en-GB" sz="2000" dirty="0">
                <a:solidFill>
                  <a:srgbClr val="000000"/>
                </a:solidFill>
                <a:latin typeface="system-ui"/>
              </a:rPr>
              <a:t> </a:t>
            </a:r>
            <a:r>
              <a:rPr lang="en-GB" sz="2000" b="1" dirty="0">
                <a:solidFill>
                  <a:srgbClr val="000000"/>
                </a:solidFill>
                <a:latin typeface="system-ui"/>
              </a:rPr>
              <a:t>you will be silent and not able to speak until the day </a:t>
            </a:r>
            <a:r>
              <a:rPr lang="en-GB" sz="2000" b="1" dirty="0" smtClean="0">
                <a:solidFill>
                  <a:srgbClr val="000000"/>
                </a:solidFill>
                <a:latin typeface="system-ui"/>
              </a:rPr>
              <a:t>that </a:t>
            </a:r>
            <a:r>
              <a:rPr lang="en-GB" sz="2000" b="1" dirty="0">
                <a:solidFill>
                  <a:srgbClr val="000000"/>
                </a:solidFill>
                <a:latin typeface="system-ui"/>
              </a:rPr>
              <a:t>these things will happen, because you didn’t believe my words</a:t>
            </a:r>
            <a:r>
              <a:rPr lang="en-GB" sz="2000" dirty="0">
                <a:solidFill>
                  <a:srgbClr val="000000"/>
                </a:solidFill>
                <a:latin typeface="system-ui"/>
              </a:rPr>
              <a:t>, which will be fulfilled in their proper time.”</a:t>
            </a:r>
          </a:p>
          <a:p>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people were waiting for </a:t>
            </a:r>
            <a:r>
              <a:rPr lang="en-GB" sz="2000" b="1" dirty="0">
                <a:solidFill>
                  <a:srgbClr val="000000"/>
                </a:solidFill>
                <a:latin typeface="system-ui"/>
              </a:rPr>
              <a:t>Zacharias</a:t>
            </a:r>
            <a:r>
              <a:rPr lang="en-GB" sz="2000" dirty="0">
                <a:solidFill>
                  <a:srgbClr val="000000"/>
                </a:solidFill>
                <a:latin typeface="system-ui"/>
              </a:rPr>
              <a:t>, and they </a:t>
            </a:r>
            <a:r>
              <a:rPr lang="en-GB" sz="2000" dirty="0" smtClean="0">
                <a:solidFill>
                  <a:srgbClr val="000000"/>
                </a:solidFill>
                <a:latin typeface="system-ui"/>
              </a:rPr>
              <a:t>marvelled </a:t>
            </a:r>
            <a:r>
              <a:rPr lang="en-GB" sz="2000" dirty="0">
                <a:solidFill>
                  <a:srgbClr val="000000"/>
                </a:solidFill>
                <a:latin typeface="system-ui"/>
              </a:rPr>
              <a:t>that he delayed in the temple. </a:t>
            </a:r>
            <a:r>
              <a:rPr lang="en-GB" sz="2000" b="1" dirty="0" smtClean="0">
                <a:solidFill>
                  <a:srgbClr val="000000"/>
                </a:solidFill>
                <a:latin typeface="system-ui"/>
              </a:rPr>
              <a:t>When </a:t>
            </a:r>
            <a:r>
              <a:rPr lang="en-GB" sz="2000" b="1" dirty="0">
                <a:solidFill>
                  <a:srgbClr val="000000"/>
                </a:solidFill>
                <a:latin typeface="system-ui"/>
              </a:rPr>
              <a:t>he came out, he could not speak </a:t>
            </a:r>
            <a:r>
              <a:rPr lang="en-GB" sz="2000" dirty="0">
                <a:solidFill>
                  <a:srgbClr val="000000"/>
                </a:solidFill>
                <a:latin typeface="system-ui"/>
              </a:rPr>
              <a:t>to them. They perceived that he had seen a vision in the temple. He continued making signs to them, and remained mute. </a:t>
            </a:r>
            <a:r>
              <a:rPr lang="en-GB" sz="2000" dirty="0" smtClean="0">
                <a:solidFill>
                  <a:srgbClr val="000000"/>
                </a:solidFill>
                <a:latin typeface="system-ui"/>
              </a:rPr>
              <a:t>When </a:t>
            </a:r>
            <a:r>
              <a:rPr lang="en-GB" sz="2000" dirty="0">
                <a:solidFill>
                  <a:srgbClr val="000000"/>
                </a:solidFill>
                <a:latin typeface="system-ui"/>
              </a:rPr>
              <a:t>the days of his service were fulfilled, </a:t>
            </a:r>
            <a:r>
              <a:rPr lang="en-GB" sz="2000" b="1" dirty="0">
                <a:solidFill>
                  <a:srgbClr val="000000"/>
                </a:solidFill>
                <a:latin typeface="system-ui"/>
              </a:rPr>
              <a:t>he departed to his house</a:t>
            </a:r>
            <a:r>
              <a:rPr lang="en-GB" sz="2000" dirty="0">
                <a:solidFill>
                  <a:srgbClr val="000000"/>
                </a:solidFill>
                <a:latin typeface="system-ui"/>
              </a:rPr>
              <a:t>. </a:t>
            </a:r>
            <a:endParaRPr lang="en-GB" sz="2000" dirty="0" smtClean="0">
              <a:solidFill>
                <a:srgbClr val="000000"/>
              </a:solidFill>
              <a:latin typeface="system-ui"/>
            </a:endParaRPr>
          </a:p>
          <a:p>
            <a:endParaRPr lang="en-GB" sz="2000" dirty="0">
              <a:solidFill>
                <a:srgbClr val="000000"/>
              </a:solidFill>
              <a:latin typeface="system-ui"/>
            </a:endParaRPr>
          </a:p>
          <a:p>
            <a:r>
              <a:rPr lang="en-GB" sz="2000" dirty="0" smtClean="0">
                <a:solidFill>
                  <a:srgbClr val="000000"/>
                </a:solidFill>
                <a:latin typeface="system-ui"/>
              </a:rPr>
              <a:t>After </a:t>
            </a:r>
            <a:r>
              <a:rPr lang="en-GB" sz="2000" dirty="0">
                <a:solidFill>
                  <a:srgbClr val="000000"/>
                </a:solidFill>
                <a:latin typeface="system-ui"/>
              </a:rPr>
              <a:t>these days </a:t>
            </a:r>
            <a:r>
              <a:rPr lang="en-GB" sz="2000" b="1" dirty="0">
                <a:solidFill>
                  <a:srgbClr val="000000"/>
                </a:solidFill>
                <a:latin typeface="system-ui"/>
              </a:rPr>
              <a:t>Elizabeth his wife conceived</a:t>
            </a:r>
            <a:r>
              <a:rPr lang="en-GB" sz="2000" dirty="0">
                <a:solidFill>
                  <a:srgbClr val="000000"/>
                </a:solidFill>
                <a:latin typeface="system-ui"/>
              </a:rPr>
              <a:t>, and </a:t>
            </a:r>
            <a:r>
              <a:rPr lang="en-GB" sz="2000" b="1" dirty="0">
                <a:solidFill>
                  <a:srgbClr val="000000"/>
                </a:solidFill>
                <a:latin typeface="system-ui"/>
              </a:rPr>
              <a:t>she hid herself five months</a:t>
            </a:r>
            <a:r>
              <a:rPr lang="en-GB" sz="2000" dirty="0">
                <a:solidFill>
                  <a:srgbClr val="000000"/>
                </a:solidFill>
                <a:latin typeface="system-ui"/>
              </a:rPr>
              <a:t>, saying, </a:t>
            </a:r>
            <a:r>
              <a:rPr lang="en-GB" sz="2000" b="1" baseline="30000" dirty="0" smtClean="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Thus has the Lord done to me in the days in which he looked at me, to take away my reproach among men</a:t>
            </a:r>
            <a:r>
              <a:rPr lang="en-GB" sz="2000" dirty="0" smtClean="0">
                <a:solidFill>
                  <a:srgbClr val="000000"/>
                </a:solidFill>
                <a:latin typeface="system-ui"/>
              </a:rPr>
              <a:t>.” Luke 1: 19-25</a:t>
            </a:r>
            <a:endParaRPr lang="en-GB" sz="2000" b="0" i="0" dirty="0">
              <a:solidFill>
                <a:srgbClr val="000000"/>
              </a:solidFill>
              <a:effectLst/>
              <a:latin typeface="system-ui"/>
            </a:endParaRPr>
          </a:p>
        </p:txBody>
      </p:sp>
      <p:sp>
        <p:nvSpPr>
          <p:cNvPr id="3" name="TextBox 2"/>
          <p:cNvSpPr txBox="1"/>
          <p:nvPr/>
        </p:nvSpPr>
        <p:spPr>
          <a:xfrm>
            <a:off x="1013255" y="576648"/>
            <a:ext cx="5263978" cy="523220"/>
          </a:xfrm>
          <a:prstGeom prst="rect">
            <a:avLst/>
          </a:prstGeom>
          <a:noFill/>
        </p:spPr>
        <p:txBody>
          <a:bodyPr wrap="square" rtlCol="0">
            <a:spAutoFit/>
          </a:bodyPr>
          <a:lstStyle/>
          <a:p>
            <a:r>
              <a:rPr lang="en-GB" sz="2800" b="1" dirty="0" smtClean="0">
                <a:latin typeface="system-ui"/>
              </a:rPr>
              <a:t>Disciplined but not Discarded</a:t>
            </a:r>
            <a:endParaRPr lang="en-GB" sz="2800" b="1" dirty="0">
              <a:latin typeface="system-ui"/>
            </a:endParaRPr>
          </a:p>
        </p:txBody>
      </p:sp>
    </p:spTree>
    <p:extLst>
      <p:ext uri="{BB962C8B-B14F-4D97-AF65-F5344CB8AC3E}">
        <p14:creationId xmlns:p14="http://schemas.microsoft.com/office/powerpoint/2010/main" val="358966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24" y="950863"/>
            <a:ext cx="8951495" cy="5324535"/>
          </a:xfrm>
          <a:prstGeom prst="rect">
            <a:avLst/>
          </a:prstGeom>
        </p:spPr>
        <p:txBody>
          <a:bodyPr wrap="square">
            <a:spAutoFit/>
          </a:bodyPr>
          <a:lstStyle/>
          <a:p>
            <a:r>
              <a:rPr lang="en-GB" sz="2000" dirty="0" smtClean="0">
                <a:solidFill>
                  <a:srgbClr val="000000"/>
                </a:solidFill>
                <a:latin typeface="system-ui"/>
              </a:rPr>
              <a:t>Now </a:t>
            </a:r>
            <a:r>
              <a:rPr lang="en-GB" sz="2000" dirty="0">
                <a:solidFill>
                  <a:srgbClr val="000000"/>
                </a:solidFill>
                <a:latin typeface="system-ui"/>
              </a:rPr>
              <a:t>in the sixth month, the angel </a:t>
            </a:r>
            <a:r>
              <a:rPr lang="en-GB" sz="2000" b="1" dirty="0">
                <a:solidFill>
                  <a:srgbClr val="000000"/>
                </a:solidFill>
                <a:latin typeface="system-ui"/>
              </a:rPr>
              <a:t>Gabriel</a:t>
            </a:r>
            <a:r>
              <a:rPr lang="en-GB" sz="2000" dirty="0">
                <a:solidFill>
                  <a:srgbClr val="000000"/>
                </a:solidFill>
                <a:latin typeface="system-ui"/>
              </a:rPr>
              <a:t> was sent from God to a city of Galilee named </a:t>
            </a:r>
            <a:r>
              <a:rPr lang="en-GB" sz="2000" b="1" dirty="0">
                <a:solidFill>
                  <a:srgbClr val="000000"/>
                </a:solidFill>
                <a:latin typeface="system-ui"/>
              </a:rPr>
              <a:t>Nazareth</a:t>
            </a:r>
            <a:r>
              <a:rPr lang="en-GB" sz="2000" dirty="0" smtClean="0">
                <a:solidFill>
                  <a:srgbClr val="000000"/>
                </a:solidFill>
                <a:latin typeface="system-ui"/>
              </a:rPr>
              <a:t>, to </a:t>
            </a:r>
            <a:r>
              <a:rPr lang="en-GB" sz="2000" b="1" dirty="0">
                <a:solidFill>
                  <a:srgbClr val="000000"/>
                </a:solidFill>
                <a:latin typeface="system-ui"/>
              </a:rPr>
              <a:t>a virgin </a:t>
            </a:r>
            <a:r>
              <a:rPr lang="en-GB" sz="2000" dirty="0">
                <a:solidFill>
                  <a:srgbClr val="000000"/>
                </a:solidFill>
                <a:latin typeface="system-ui"/>
              </a:rPr>
              <a:t>pledged to be married to a man whose name was </a:t>
            </a:r>
            <a:r>
              <a:rPr lang="en-GB" sz="2000" b="1" dirty="0">
                <a:solidFill>
                  <a:srgbClr val="000000"/>
                </a:solidFill>
                <a:latin typeface="system-ui"/>
              </a:rPr>
              <a:t>Joseph, of David’s house</a:t>
            </a:r>
            <a:r>
              <a:rPr lang="en-GB" sz="2000" dirty="0">
                <a:solidFill>
                  <a:srgbClr val="000000"/>
                </a:solidFill>
                <a:latin typeface="system-ui"/>
              </a:rPr>
              <a:t>. The virgin’s name </a:t>
            </a:r>
            <a:r>
              <a:rPr lang="en-GB" sz="2000" dirty="0" smtClean="0">
                <a:solidFill>
                  <a:srgbClr val="000000"/>
                </a:solidFill>
                <a:latin typeface="system-ui"/>
              </a:rPr>
              <a:t>was </a:t>
            </a:r>
            <a:r>
              <a:rPr lang="en-GB" sz="2000" b="1" dirty="0" smtClean="0">
                <a:solidFill>
                  <a:srgbClr val="000000"/>
                </a:solidFill>
                <a:latin typeface="system-ui"/>
              </a:rPr>
              <a:t>Mary</a:t>
            </a:r>
            <a:r>
              <a:rPr lang="en-GB" sz="2000" dirty="0">
                <a:solidFill>
                  <a:srgbClr val="000000"/>
                </a:solidFill>
                <a:latin typeface="system-ui"/>
              </a:rPr>
              <a:t>. </a:t>
            </a:r>
            <a:r>
              <a:rPr lang="en-GB" sz="2000" dirty="0" smtClean="0">
                <a:solidFill>
                  <a:srgbClr val="000000"/>
                </a:solidFill>
                <a:latin typeface="system-ui"/>
              </a:rPr>
              <a:t>Having </a:t>
            </a:r>
            <a:r>
              <a:rPr lang="en-GB" sz="2000" dirty="0">
                <a:solidFill>
                  <a:srgbClr val="000000"/>
                </a:solidFill>
                <a:latin typeface="system-ui"/>
              </a:rPr>
              <a:t>come in, the angel said to her, “</a:t>
            </a:r>
            <a:r>
              <a:rPr lang="en-GB" sz="2000" b="1" dirty="0">
                <a:solidFill>
                  <a:srgbClr val="000000"/>
                </a:solidFill>
                <a:latin typeface="system-ui"/>
              </a:rPr>
              <a:t>Rejoice</a:t>
            </a:r>
            <a:r>
              <a:rPr lang="en-GB" sz="2000" dirty="0">
                <a:solidFill>
                  <a:srgbClr val="000000"/>
                </a:solidFill>
                <a:latin typeface="system-ui"/>
              </a:rPr>
              <a:t>, you </a:t>
            </a:r>
            <a:r>
              <a:rPr lang="en-GB" sz="2000" b="1" dirty="0">
                <a:solidFill>
                  <a:srgbClr val="000000"/>
                </a:solidFill>
                <a:latin typeface="system-ui"/>
              </a:rPr>
              <a:t>highly </a:t>
            </a:r>
            <a:r>
              <a:rPr lang="en-GB" sz="2000" b="1" dirty="0" smtClean="0">
                <a:solidFill>
                  <a:srgbClr val="000000"/>
                </a:solidFill>
                <a:latin typeface="system-ui"/>
              </a:rPr>
              <a:t>favoured </a:t>
            </a:r>
            <a:r>
              <a:rPr lang="en-GB" sz="2000" dirty="0">
                <a:solidFill>
                  <a:srgbClr val="000000"/>
                </a:solidFill>
                <a:latin typeface="system-ui"/>
              </a:rPr>
              <a:t>one! The Lord is with you. </a:t>
            </a:r>
            <a:r>
              <a:rPr lang="en-GB" sz="2000" b="1" dirty="0">
                <a:solidFill>
                  <a:srgbClr val="000000"/>
                </a:solidFill>
                <a:latin typeface="system-ui"/>
              </a:rPr>
              <a:t>Blessed</a:t>
            </a:r>
            <a:r>
              <a:rPr lang="en-GB" sz="2000" dirty="0">
                <a:solidFill>
                  <a:srgbClr val="000000"/>
                </a:solidFill>
                <a:latin typeface="system-ui"/>
              </a:rPr>
              <a:t> are you among women</a:t>
            </a:r>
            <a:r>
              <a:rPr lang="en-GB" sz="2000" dirty="0" smtClean="0">
                <a:solidFill>
                  <a:srgbClr val="000000"/>
                </a:solidFill>
                <a:latin typeface="system-ui"/>
              </a:rPr>
              <a:t>!” But </a:t>
            </a:r>
            <a:r>
              <a:rPr lang="en-GB" sz="2000" dirty="0">
                <a:solidFill>
                  <a:srgbClr val="000000"/>
                </a:solidFill>
                <a:latin typeface="system-ui"/>
              </a:rPr>
              <a:t>when she saw him, she was </a:t>
            </a:r>
            <a:r>
              <a:rPr lang="en-GB" sz="2000" b="1" dirty="0">
                <a:solidFill>
                  <a:srgbClr val="000000"/>
                </a:solidFill>
                <a:latin typeface="system-ui"/>
              </a:rPr>
              <a:t>greatly troubled </a:t>
            </a:r>
            <a:r>
              <a:rPr lang="en-GB" sz="2000" dirty="0">
                <a:solidFill>
                  <a:srgbClr val="000000"/>
                </a:solidFill>
                <a:latin typeface="system-ui"/>
              </a:rPr>
              <a:t>at the saying, and considered what kind of salutation this might be. </a:t>
            </a:r>
            <a:r>
              <a:rPr lang="en-GB" sz="2000" dirty="0" smtClean="0">
                <a:solidFill>
                  <a:srgbClr val="000000"/>
                </a:solidFill>
                <a:latin typeface="system-ui"/>
              </a:rPr>
              <a:t>The </a:t>
            </a:r>
            <a:r>
              <a:rPr lang="en-GB" sz="2000" dirty="0">
                <a:solidFill>
                  <a:srgbClr val="000000"/>
                </a:solidFill>
                <a:latin typeface="system-ui"/>
              </a:rPr>
              <a:t>angel said to her, “</a:t>
            </a:r>
            <a:r>
              <a:rPr lang="en-GB" sz="2000" b="1" dirty="0">
                <a:solidFill>
                  <a:srgbClr val="000000"/>
                </a:solidFill>
                <a:latin typeface="system-ui"/>
              </a:rPr>
              <a:t>Don’t be afraid, Mary</a:t>
            </a:r>
            <a:r>
              <a:rPr lang="en-GB" sz="2000" dirty="0">
                <a:solidFill>
                  <a:srgbClr val="000000"/>
                </a:solidFill>
                <a:latin typeface="system-ui"/>
              </a:rPr>
              <a:t>, for you have found </a:t>
            </a:r>
            <a:r>
              <a:rPr lang="en-GB" sz="2000" dirty="0" smtClean="0">
                <a:solidFill>
                  <a:srgbClr val="000000"/>
                </a:solidFill>
                <a:latin typeface="system-ui"/>
              </a:rPr>
              <a:t>favour </a:t>
            </a:r>
            <a:r>
              <a:rPr lang="en-GB" sz="2000" dirty="0">
                <a:solidFill>
                  <a:srgbClr val="000000"/>
                </a:solidFill>
                <a:latin typeface="system-ui"/>
              </a:rPr>
              <a:t>with God.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Behold</a:t>
            </a:r>
            <a:r>
              <a:rPr lang="en-GB" sz="2000" dirty="0">
                <a:solidFill>
                  <a:srgbClr val="000000"/>
                </a:solidFill>
                <a:latin typeface="system-ui"/>
              </a:rPr>
              <a:t>, </a:t>
            </a:r>
            <a:r>
              <a:rPr lang="en-GB" sz="2000" b="1" dirty="0">
                <a:solidFill>
                  <a:srgbClr val="000000"/>
                </a:solidFill>
                <a:latin typeface="system-ui"/>
              </a:rPr>
              <a:t>you will conceive </a:t>
            </a:r>
            <a:r>
              <a:rPr lang="en-GB" sz="2000" dirty="0">
                <a:solidFill>
                  <a:srgbClr val="000000"/>
                </a:solidFill>
                <a:latin typeface="system-ui"/>
              </a:rPr>
              <a:t>in your womb and </a:t>
            </a:r>
            <a:r>
              <a:rPr lang="en-GB" sz="2000" b="1" dirty="0">
                <a:solidFill>
                  <a:srgbClr val="000000"/>
                </a:solidFill>
                <a:latin typeface="system-ui"/>
              </a:rPr>
              <a:t>give birth to</a:t>
            </a:r>
            <a:r>
              <a:rPr lang="en-GB" sz="2000" dirty="0">
                <a:solidFill>
                  <a:srgbClr val="000000"/>
                </a:solidFill>
                <a:latin typeface="system-ui"/>
              </a:rPr>
              <a:t> </a:t>
            </a:r>
            <a:r>
              <a:rPr lang="en-GB" sz="2000" b="1" dirty="0">
                <a:solidFill>
                  <a:srgbClr val="000000"/>
                </a:solidFill>
                <a:latin typeface="system-ui"/>
              </a:rPr>
              <a:t>a son</a:t>
            </a:r>
            <a:r>
              <a:rPr lang="en-GB" sz="2000" dirty="0">
                <a:solidFill>
                  <a:srgbClr val="000000"/>
                </a:solidFill>
                <a:latin typeface="system-ui"/>
              </a:rPr>
              <a:t>, and shall name him ‘</a:t>
            </a:r>
            <a:r>
              <a:rPr lang="en-GB" sz="2000" b="1" dirty="0">
                <a:solidFill>
                  <a:srgbClr val="000000"/>
                </a:solidFill>
                <a:latin typeface="system-ui"/>
              </a:rPr>
              <a:t>Jesus</a:t>
            </a:r>
            <a:r>
              <a:rPr lang="en-GB" sz="2000" dirty="0">
                <a:solidFill>
                  <a:srgbClr val="000000"/>
                </a:solidFill>
                <a:latin typeface="system-ui"/>
              </a:rPr>
              <a:t>.’ </a:t>
            </a:r>
            <a:r>
              <a:rPr lang="en-GB" sz="2000" dirty="0" smtClean="0">
                <a:solidFill>
                  <a:srgbClr val="000000"/>
                </a:solidFill>
                <a:latin typeface="system-ui"/>
              </a:rPr>
              <a:t>He </a:t>
            </a:r>
            <a:r>
              <a:rPr lang="en-GB" sz="2000" dirty="0">
                <a:solidFill>
                  <a:srgbClr val="000000"/>
                </a:solidFill>
                <a:latin typeface="system-ui"/>
              </a:rPr>
              <a:t>will be great and will be called </a:t>
            </a:r>
            <a:r>
              <a:rPr lang="en-GB" sz="2000" b="1" dirty="0">
                <a:solidFill>
                  <a:srgbClr val="000000"/>
                </a:solidFill>
                <a:latin typeface="system-ui"/>
              </a:rPr>
              <a:t>the Son of the Most High</a:t>
            </a:r>
            <a:r>
              <a:rPr lang="en-GB" sz="2000" dirty="0">
                <a:solidFill>
                  <a:srgbClr val="000000"/>
                </a:solidFill>
                <a:latin typeface="system-ui"/>
              </a:rPr>
              <a:t>. The Lord God will give him </a:t>
            </a:r>
            <a:r>
              <a:rPr lang="en-GB" sz="2000" b="1" dirty="0">
                <a:solidFill>
                  <a:srgbClr val="000000"/>
                </a:solidFill>
                <a:latin typeface="system-ui"/>
              </a:rPr>
              <a:t>the throne of his father David</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he will reign over the house of Jacob forever. There will be </a:t>
            </a:r>
            <a:r>
              <a:rPr lang="en-GB" sz="2000" b="1" dirty="0">
                <a:solidFill>
                  <a:srgbClr val="000000"/>
                </a:solidFill>
                <a:latin typeface="system-ui"/>
              </a:rPr>
              <a:t>no end to his Kingdom</a:t>
            </a:r>
            <a:r>
              <a:rPr lang="en-GB" sz="2000" dirty="0" smtClean="0">
                <a:solidFill>
                  <a:srgbClr val="000000"/>
                </a:solidFill>
                <a:latin typeface="system-ui"/>
              </a:rPr>
              <a:t>.” Mary </a:t>
            </a:r>
            <a:r>
              <a:rPr lang="en-GB" sz="2000" dirty="0">
                <a:solidFill>
                  <a:srgbClr val="000000"/>
                </a:solidFill>
                <a:latin typeface="system-ui"/>
              </a:rPr>
              <a:t>said to the angel, </a:t>
            </a:r>
            <a:r>
              <a:rPr lang="en-GB" sz="2000" b="1" dirty="0">
                <a:solidFill>
                  <a:srgbClr val="000000"/>
                </a:solidFill>
                <a:latin typeface="system-ui"/>
              </a:rPr>
              <a:t>“How can this be, seeing I am a virgin</a:t>
            </a:r>
            <a:r>
              <a:rPr lang="en-GB" sz="2000" b="1" dirty="0" smtClean="0">
                <a:solidFill>
                  <a:srgbClr val="000000"/>
                </a:solidFill>
                <a:latin typeface="system-ui"/>
              </a:rPr>
              <a:t>?” </a:t>
            </a:r>
            <a:r>
              <a:rPr lang="en-GB" sz="2000" dirty="0" smtClean="0">
                <a:solidFill>
                  <a:srgbClr val="000000"/>
                </a:solidFill>
                <a:latin typeface="system-ui"/>
              </a:rPr>
              <a:t>The </a:t>
            </a:r>
            <a:r>
              <a:rPr lang="en-GB" sz="2000" dirty="0">
                <a:solidFill>
                  <a:srgbClr val="000000"/>
                </a:solidFill>
                <a:latin typeface="system-ui"/>
              </a:rPr>
              <a:t>angel answered her, </a:t>
            </a:r>
            <a:r>
              <a:rPr lang="en-GB" sz="2000" b="1" dirty="0">
                <a:solidFill>
                  <a:srgbClr val="000000"/>
                </a:solidFill>
                <a:latin typeface="system-ui"/>
              </a:rPr>
              <a:t>“The Holy Spirit will come on you, and the power of the Most High will overshadow you. Therefore also the holy one who is born from you will be called the Son of God</a:t>
            </a:r>
            <a:r>
              <a:rPr lang="en-GB" sz="2000" dirty="0">
                <a:solidFill>
                  <a:srgbClr val="000000"/>
                </a:solidFill>
                <a:latin typeface="system-ui"/>
              </a:rPr>
              <a:t>. </a:t>
            </a:r>
            <a:r>
              <a:rPr lang="en-GB" sz="2000" dirty="0" smtClean="0">
                <a:solidFill>
                  <a:srgbClr val="000000"/>
                </a:solidFill>
                <a:latin typeface="system-ui"/>
              </a:rPr>
              <a:t>Luke 1:26-35</a:t>
            </a:r>
            <a:endParaRPr lang="en-GB" sz="2000" b="0" i="0" dirty="0">
              <a:solidFill>
                <a:srgbClr val="000000"/>
              </a:solidFill>
              <a:effectLst/>
              <a:latin typeface="system-ui"/>
            </a:endParaRPr>
          </a:p>
        </p:txBody>
      </p:sp>
      <p:sp>
        <p:nvSpPr>
          <p:cNvPr id="3" name="TextBox 2"/>
          <p:cNvSpPr txBox="1"/>
          <p:nvPr/>
        </p:nvSpPr>
        <p:spPr>
          <a:xfrm>
            <a:off x="988540" y="222422"/>
            <a:ext cx="6628674" cy="523220"/>
          </a:xfrm>
          <a:prstGeom prst="rect">
            <a:avLst/>
          </a:prstGeom>
          <a:noFill/>
        </p:spPr>
        <p:txBody>
          <a:bodyPr wrap="none" rtlCol="0">
            <a:spAutoFit/>
          </a:bodyPr>
          <a:lstStyle/>
          <a:p>
            <a:r>
              <a:rPr lang="en-GB" sz="2800" b="1" dirty="0" smtClean="0">
                <a:latin typeface="system-ui"/>
              </a:rPr>
              <a:t>The Virgin is Called and Consecrated </a:t>
            </a:r>
            <a:endParaRPr lang="en-GB" sz="2800" b="1" dirty="0">
              <a:latin typeface="system-ui"/>
            </a:endParaRPr>
          </a:p>
        </p:txBody>
      </p:sp>
    </p:spTree>
    <p:extLst>
      <p:ext uri="{BB962C8B-B14F-4D97-AF65-F5344CB8AC3E}">
        <p14:creationId xmlns:p14="http://schemas.microsoft.com/office/powerpoint/2010/main" val="2490848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3222</TotalTime>
  <Words>1731</Words>
  <Application>Microsoft Office PowerPoint</Application>
  <PresentationFormat>Widescreen</PresentationFormat>
  <Paragraphs>264</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EB Garamond 12</vt:lpstr>
      <vt:lpstr>Segoe UI Emoji</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114</cp:revision>
  <dcterms:created xsi:type="dcterms:W3CDTF">2020-10-19T16:11:08Z</dcterms:created>
  <dcterms:modified xsi:type="dcterms:W3CDTF">2020-11-16T19:15:52Z</dcterms:modified>
</cp:coreProperties>
</file>