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6" r:id="rId3"/>
  </p:sldMasterIdLst>
  <p:notesMasterIdLst>
    <p:notesMasterId r:id="rId62"/>
  </p:notesMasterIdLst>
  <p:sldIdLst>
    <p:sldId id="257" r:id="rId4"/>
    <p:sldId id="300" r:id="rId5"/>
    <p:sldId id="299" r:id="rId6"/>
    <p:sldId id="305" r:id="rId7"/>
    <p:sldId id="306" r:id="rId8"/>
    <p:sldId id="307" r:id="rId9"/>
    <p:sldId id="308" r:id="rId10"/>
    <p:sldId id="315" r:id="rId11"/>
    <p:sldId id="265" r:id="rId12"/>
    <p:sldId id="266" r:id="rId13"/>
    <p:sldId id="267" r:id="rId14"/>
    <p:sldId id="269" r:id="rId15"/>
    <p:sldId id="268" r:id="rId16"/>
    <p:sldId id="270" r:id="rId17"/>
    <p:sldId id="271" r:id="rId18"/>
    <p:sldId id="272" r:id="rId19"/>
    <p:sldId id="334" r:id="rId20"/>
    <p:sldId id="273" r:id="rId21"/>
    <p:sldId id="316" r:id="rId22"/>
    <p:sldId id="274" r:id="rId23"/>
    <p:sldId id="317" r:id="rId24"/>
    <p:sldId id="335" r:id="rId25"/>
    <p:sldId id="318" r:id="rId26"/>
    <p:sldId id="282" r:id="rId27"/>
    <p:sldId id="309" r:id="rId28"/>
    <p:sldId id="311" r:id="rId29"/>
    <p:sldId id="310" r:id="rId30"/>
    <p:sldId id="319" r:id="rId31"/>
    <p:sldId id="327" r:id="rId32"/>
    <p:sldId id="321" r:id="rId33"/>
    <p:sldId id="280" r:id="rId34"/>
    <p:sldId id="281" r:id="rId35"/>
    <p:sldId id="320" r:id="rId36"/>
    <p:sldId id="322" r:id="rId37"/>
    <p:sldId id="324" r:id="rId38"/>
    <p:sldId id="323" r:id="rId39"/>
    <p:sldId id="285" r:id="rId40"/>
    <p:sldId id="326" r:id="rId41"/>
    <p:sldId id="328" r:id="rId42"/>
    <p:sldId id="314" r:id="rId43"/>
    <p:sldId id="312" r:id="rId44"/>
    <p:sldId id="313" r:id="rId45"/>
    <p:sldId id="325" r:id="rId46"/>
    <p:sldId id="332" r:id="rId47"/>
    <p:sldId id="336" r:id="rId48"/>
    <p:sldId id="337" r:id="rId49"/>
    <p:sldId id="338" r:id="rId50"/>
    <p:sldId id="339" r:id="rId51"/>
    <p:sldId id="340" r:id="rId52"/>
    <p:sldId id="341" r:id="rId53"/>
    <p:sldId id="283" r:id="rId54"/>
    <p:sldId id="329" r:id="rId55"/>
    <p:sldId id="290" r:id="rId56"/>
    <p:sldId id="289" r:id="rId57"/>
    <p:sldId id="286" r:id="rId58"/>
    <p:sldId id="291" r:id="rId59"/>
    <p:sldId id="292" r:id="rId60"/>
    <p:sldId id="330"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AAC1F-FDED-46E4-96B7-656D82226189}"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B1145-C9C0-4862-8BD7-1F0B0AC006A5}" type="slidenum">
              <a:rPr lang="en-GB" smtClean="0"/>
              <a:t>‹#›</a:t>
            </a:fld>
            <a:endParaRPr lang="en-GB"/>
          </a:p>
        </p:txBody>
      </p:sp>
    </p:spTree>
    <p:extLst>
      <p:ext uri="{BB962C8B-B14F-4D97-AF65-F5344CB8AC3E}">
        <p14:creationId xmlns:p14="http://schemas.microsoft.com/office/powerpoint/2010/main" val="379553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684FD7D-5011-4E81-893B-9D14C597A5F0}" type="slidenum">
              <a:rPr lang="en-GB" altLang="en-US" smtClean="0">
                <a:solidFill>
                  <a:prstClr val="black"/>
                </a:solidFill>
              </a:rPr>
              <a:pPr fontAlgn="base">
                <a:spcBef>
                  <a:spcPct val="0"/>
                </a:spcBef>
                <a:spcAft>
                  <a:spcPct val="0"/>
                </a:spcAft>
              </a:pPr>
              <a:t>26</a:t>
            </a:fld>
            <a:endParaRPr lang="en-GB" altLang="en-US" smtClean="0">
              <a:solidFill>
                <a:prstClr val="black"/>
              </a:solidFill>
            </a:endParaRPr>
          </a:p>
        </p:txBody>
      </p:sp>
    </p:spTree>
    <p:extLst>
      <p:ext uri="{BB962C8B-B14F-4D97-AF65-F5344CB8AC3E}">
        <p14:creationId xmlns:p14="http://schemas.microsoft.com/office/powerpoint/2010/main" val="10845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ADCEAF-FB42-47B5-9967-B1E6A509CE22}" type="datetimeFigureOut">
              <a:rPr lang="en-GB" smtClean="0"/>
              <a:t>01/06/2021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189201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ADCEAF-FB42-47B5-9967-B1E6A509CE22}" type="datetimeFigureOut">
              <a:rPr lang="en-GB" smtClean="0"/>
              <a:t>01/06/2021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288064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ADCEAF-FB42-47B5-9967-B1E6A509CE22}" type="datetimeFigureOut">
              <a:rPr lang="en-GB" smtClean="0"/>
              <a:t>01/06/2021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31295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EE02A06-594F-4136-A982-0FCB05404871}"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2EA1DD3-C075-4835-A18B-8C03437FF54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91947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78BCF21-7FE5-476B-874F-2FD67B6563A6}"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81A03CE-10BE-498F-ACDB-B5FCC443981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81991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E6424D-D406-4573-9FA5-1FE93772473F}"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89ECE19-74BC-4EE8-B047-9F19FA9F4BA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51221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CA22353-99EC-44FB-81CB-BCE7321CC1C7}"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12B12B2-9C8F-44AB-85D2-961F1ABC6B22}"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282152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3B0D73E-CF0B-42D3-9DB5-8526825C2525}" type="datetimeFigureOut">
              <a:rPr lang="en-GB">
                <a:solidFill>
                  <a:prstClr val="black">
                    <a:tint val="75000"/>
                  </a:prstClr>
                </a:solidFill>
              </a:rPr>
              <a:pPr>
                <a:defRPr/>
              </a:pPr>
              <a:t>01/06/2021</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2F00BFA-8135-42BB-9A0C-CCB92F40C04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39751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1CB57BB-622A-455B-94FD-E45C54735378}" type="datetimeFigureOut">
              <a:rPr lang="en-GB">
                <a:solidFill>
                  <a:prstClr val="black">
                    <a:tint val="75000"/>
                  </a:prstClr>
                </a:solidFill>
              </a:rPr>
              <a:pPr>
                <a:defRPr/>
              </a:pPr>
              <a:t>01/06/2021</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FADD117-6755-4A2D-8C0F-5D829451E4C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891634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332BF4-F227-49C6-B89F-2E47476FD0B3}" type="datetimeFigureOut">
              <a:rPr lang="en-GB">
                <a:solidFill>
                  <a:prstClr val="black">
                    <a:tint val="75000"/>
                  </a:prstClr>
                </a:solidFill>
              </a:rPr>
              <a:pPr>
                <a:defRPr/>
              </a:pPr>
              <a:t>01/06/2021</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F7AC941-C8F2-4A47-9CC7-39334324E80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10619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DFD73F-0C77-46ED-8471-8CC78D166F66}"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41C51F9-913B-4631-A60C-BD8728A4A1F7}"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31380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ADCEAF-FB42-47B5-9967-B1E6A509CE22}" type="datetimeFigureOut">
              <a:rPr lang="en-GB" smtClean="0"/>
              <a:t>01/06/2021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3949762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822B49-49C9-42B3-BBC0-1CA3FE122630}"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81A73B1-9646-4873-AC48-4C22C5A0380E}"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192820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60354E2-19D3-4FB9-8C03-4E49152106B3}"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21A7860-D907-4BA5-87D7-073B98388D0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85351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269C88A-B8ED-4E3A-9EC0-B86CFDB7DF88}"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BF9381-9B65-4116-B9A5-2DCA6450FFD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27068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EE02A06-594F-4136-A982-0FCB05404871}"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2EA1DD3-C075-4835-A18B-8C03437FF54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831987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78BCF21-7FE5-476B-874F-2FD67B6563A6}"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81A03CE-10BE-498F-ACDB-B5FCC443981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566015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E6424D-D406-4573-9FA5-1FE93772473F}"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89ECE19-74BC-4EE8-B047-9F19FA9F4BA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824618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CA22353-99EC-44FB-81CB-BCE7321CC1C7}"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12B12B2-9C8F-44AB-85D2-961F1ABC6B22}"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8516713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3B0D73E-CF0B-42D3-9DB5-8526825C2525}" type="datetimeFigureOut">
              <a:rPr lang="en-GB">
                <a:solidFill>
                  <a:prstClr val="black">
                    <a:tint val="75000"/>
                  </a:prstClr>
                </a:solidFill>
              </a:rPr>
              <a:pPr>
                <a:defRPr/>
              </a:pPr>
              <a:t>01/06/2021</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2F00BFA-8135-42BB-9A0C-CCB92F40C04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827624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1CB57BB-622A-455B-94FD-E45C54735378}" type="datetimeFigureOut">
              <a:rPr lang="en-GB">
                <a:solidFill>
                  <a:prstClr val="black">
                    <a:tint val="75000"/>
                  </a:prstClr>
                </a:solidFill>
              </a:rPr>
              <a:pPr>
                <a:defRPr/>
              </a:pPr>
              <a:t>01/06/2021</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FADD117-6755-4A2D-8C0F-5D829451E4C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8213492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332BF4-F227-49C6-B89F-2E47476FD0B3}" type="datetimeFigureOut">
              <a:rPr lang="en-GB">
                <a:solidFill>
                  <a:prstClr val="black">
                    <a:tint val="75000"/>
                  </a:prstClr>
                </a:solidFill>
              </a:rPr>
              <a:pPr>
                <a:defRPr/>
              </a:pPr>
              <a:t>01/06/2021</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F7AC941-C8F2-4A47-9CC7-39334324E80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4025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DCEAF-FB42-47B5-9967-B1E6A509CE22}" type="datetimeFigureOut">
              <a:rPr lang="en-GB" smtClean="0"/>
              <a:t>01/06/2021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29716021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DFD73F-0C77-46ED-8471-8CC78D166F66}"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41C51F9-913B-4631-A60C-BD8728A4A1F7}"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78558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822B49-49C9-42B3-BBC0-1CA3FE122630}" type="datetimeFigureOut">
              <a:rPr lang="en-GB">
                <a:solidFill>
                  <a:prstClr val="black">
                    <a:tint val="75000"/>
                  </a:prstClr>
                </a:solidFill>
              </a:rPr>
              <a:pPr>
                <a:defRPr/>
              </a:pPr>
              <a:t>01/06/2021</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81A73B1-9646-4873-AC48-4C22C5A0380E}"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4352817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60354E2-19D3-4FB9-8C03-4E49152106B3}"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21A7860-D907-4BA5-87D7-073B98388D0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886473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269C88A-B8ED-4E3A-9EC0-B86CFDB7DF88}"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BF9381-9B65-4116-B9A5-2DCA6450FFD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06538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ADCEAF-FB42-47B5-9967-B1E6A509CE22}" type="datetimeFigureOut">
              <a:rPr lang="en-GB" smtClean="0"/>
              <a:t>01/06/2021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111016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ADCEAF-FB42-47B5-9967-B1E6A509CE22}" type="datetimeFigureOut">
              <a:rPr lang="en-GB" smtClean="0"/>
              <a:t>01/06/2021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421622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ADCEAF-FB42-47B5-9967-B1E6A509CE22}" type="datetimeFigureOut">
              <a:rPr lang="en-GB" smtClean="0"/>
              <a:t>01/06/2021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172239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DCEAF-FB42-47B5-9967-B1E6A509CE22}" type="datetimeFigureOut">
              <a:rPr lang="en-GB" smtClean="0"/>
              <a:t>01/06/2021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54025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DCEAF-FB42-47B5-9967-B1E6A509CE22}" type="datetimeFigureOut">
              <a:rPr lang="en-GB" smtClean="0"/>
              <a:t>01/06/2021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48963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DCEAF-FB42-47B5-9967-B1E6A509CE22}" type="datetimeFigureOut">
              <a:rPr lang="en-GB" smtClean="0"/>
              <a:t>01/06/2021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35C3E-DD1B-4D61-B878-D04D77D93EC9}" type="slidenum">
              <a:rPr lang="en-GB" smtClean="0"/>
              <a:t>‹#›</a:t>
            </a:fld>
            <a:endParaRPr lang="en-GB"/>
          </a:p>
        </p:txBody>
      </p:sp>
    </p:spTree>
    <p:extLst>
      <p:ext uri="{BB962C8B-B14F-4D97-AF65-F5344CB8AC3E}">
        <p14:creationId xmlns:p14="http://schemas.microsoft.com/office/powerpoint/2010/main" val="219473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DCEAF-FB42-47B5-9967-B1E6A509CE22}" type="datetimeFigureOut">
              <a:rPr lang="en-GB" smtClean="0"/>
              <a:t>01/06/2021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35C3E-DD1B-4D61-B878-D04D77D93EC9}" type="slidenum">
              <a:rPr lang="en-GB" smtClean="0"/>
              <a:t>‹#›</a:t>
            </a:fld>
            <a:endParaRPr lang="en-GB"/>
          </a:p>
        </p:txBody>
      </p:sp>
    </p:spTree>
    <p:extLst>
      <p:ext uri="{BB962C8B-B14F-4D97-AF65-F5344CB8AC3E}">
        <p14:creationId xmlns:p14="http://schemas.microsoft.com/office/powerpoint/2010/main" val="1552062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A4A1B0F-4459-4C30-A523-157F0B147BDF}"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39E2102-475C-4718-9972-9B9D0D620AD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87247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A4A1B0F-4459-4C30-A523-157F0B147BDF}" type="datetimeFigureOut">
              <a:rPr lang="en-GB">
                <a:solidFill>
                  <a:prstClr val="black">
                    <a:tint val="75000"/>
                  </a:prstClr>
                </a:solidFill>
              </a:rPr>
              <a:pPr>
                <a:defRPr/>
              </a:pPr>
              <a:t>01/06/2021</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39E2102-475C-4718-9972-9B9D0D620AD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3657033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8.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torah.org/learning/basics-primer-torah-shemos/" TargetMode="External"/><Relationship Id="rId2" Type="http://schemas.openxmlformats.org/officeDocument/2006/relationships/hyperlink" Target="https://torah.org/learning/basics-primer-torah-bereishis/" TargetMode="External"/><Relationship Id="rId1" Type="http://schemas.openxmlformats.org/officeDocument/2006/relationships/slideLayout" Target="../slideLayouts/slideLayout7.xml"/><Relationship Id="rId5" Type="http://schemas.openxmlformats.org/officeDocument/2006/relationships/hyperlink" Target="https://torah.org/learning/basics-primer-torah-bamidbar/" TargetMode="External"/><Relationship Id="rId4" Type="http://schemas.openxmlformats.org/officeDocument/2006/relationships/hyperlink" Target="https://torah.org/learning/basics-primer-torah-vayikra/"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torah.org/learning/basics-primer-torah-jermi/#ezekiel" TargetMode="External"/><Relationship Id="rId3" Type="http://schemas.openxmlformats.org/officeDocument/2006/relationships/hyperlink" Target="https://torah.org/learning/basics-primer-torah-judges/" TargetMode="External"/><Relationship Id="rId7" Type="http://schemas.openxmlformats.org/officeDocument/2006/relationships/hyperlink" Target="https://torah.org/learning/basics-primer-torah-jermi/#jeremiah" TargetMode="External"/><Relationship Id="rId2" Type="http://schemas.openxmlformats.org/officeDocument/2006/relationships/hyperlink" Target="https://torah.org/learning/basics-primer-torah-joshua/" TargetMode="External"/><Relationship Id="rId1" Type="http://schemas.openxmlformats.org/officeDocument/2006/relationships/slideLayout" Target="../slideLayouts/slideLayout7.xml"/><Relationship Id="rId6" Type="http://schemas.openxmlformats.org/officeDocument/2006/relationships/hyperlink" Target="https://torah.org/learning/basics-primer-torah-jermi/#isaiah" TargetMode="External"/><Relationship Id="rId5" Type="http://schemas.openxmlformats.org/officeDocument/2006/relationships/hyperlink" Target="https://torah.org/learning/basics-primer-torah-kings/" TargetMode="External"/><Relationship Id="rId4" Type="http://schemas.openxmlformats.org/officeDocument/2006/relationships/hyperlink" Target="https://torah.org/learning/basics-primer-torah-samuel/" TargetMode="External"/><Relationship Id="rId9" Type="http://schemas.openxmlformats.org/officeDocument/2006/relationships/hyperlink" Target="https://torah.org/learning/basics-primer-torah-12minor/"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orah.org/learning/basics-primer-torah-proverbs/" TargetMode="External"/><Relationship Id="rId2" Type="http://schemas.openxmlformats.org/officeDocument/2006/relationships/hyperlink" Target="https://torah.org/learning/basics-primer-torah-psalms/" TargetMode="External"/><Relationship Id="rId1" Type="http://schemas.openxmlformats.org/officeDocument/2006/relationships/slideLayout" Target="../slideLayouts/slideLayout7.xml"/><Relationship Id="rId6" Type="http://schemas.openxmlformats.org/officeDocument/2006/relationships/hyperlink" Target="https://torah.org/learning/basics-primer-torah-chronicles/" TargetMode="External"/><Relationship Id="rId5" Type="http://schemas.openxmlformats.org/officeDocument/2006/relationships/hyperlink" Target="https://torah.org/learning/basics-primer-torah-doniel/#ezra" TargetMode="External"/><Relationship Id="rId4" Type="http://schemas.openxmlformats.org/officeDocument/2006/relationships/hyperlink" Target="https://torah.org/learning/basics-primer-torah-job/"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9453" y="598516"/>
            <a:ext cx="5852160" cy="646331"/>
          </a:xfrm>
          <a:prstGeom prst="rect">
            <a:avLst/>
          </a:prstGeom>
          <a:noFill/>
        </p:spPr>
        <p:txBody>
          <a:bodyPr wrap="square" rtlCol="0">
            <a:spAutoFit/>
          </a:bodyPr>
          <a:lstStyle/>
          <a:p>
            <a:r>
              <a:rPr lang="en-GB" sz="3600" b="1" dirty="0" smtClean="0"/>
              <a:t>Why Read the Whole Bible?</a:t>
            </a:r>
            <a:endParaRPr lang="en-GB" sz="3600" b="1" dirty="0"/>
          </a:p>
        </p:txBody>
      </p:sp>
      <p:sp>
        <p:nvSpPr>
          <p:cNvPr id="3" name="Rectangle 2"/>
          <p:cNvSpPr/>
          <p:nvPr/>
        </p:nvSpPr>
        <p:spPr>
          <a:xfrm>
            <a:off x="192764" y="2425320"/>
            <a:ext cx="10939549" cy="2677656"/>
          </a:xfrm>
          <a:prstGeom prst="rect">
            <a:avLst/>
          </a:prstGeom>
        </p:spPr>
        <p:txBody>
          <a:bodyPr wrap="square">
            <a:spAutoFit/>
          </a:bodyPr>
          <a:lstStyle/>
          <a:p>
            <a:r>
              <a:rPr lang="en-GB" sz="2800" b="0" i="0" dirty="0" smtClean="0">
                <a:solidFill>
                  <a:srgbClr val="000000"/>
                </a:solidFill>
                <a:effectLst/>
                <a:latin typeface="system-ui"/>
              </a:rPr>
              <a:t>From infancy, you have known the holy Scriptures which are </a:t>
            </a:r>
          </a:p>
          <a:p>
            <a:r>
              <a:rPr lang="en-GB" sz="2800" b="0" i="0" dirty="0" smtClean="0">
                <a:solidFill>
                  <a:srgbClr val="000000"/>
                </a:solidFill>
                <a:effectLst/>
                <a:latin typeface="system-ui"/>
              </a:rPr>
              <a:t>able to make you wise for salvation through faith, which is in </a:t>
            </a:r>
          </a:p>
          <a:p>
            <a:r>
              <a:rPr lang="en-GB" sz="2800" b="0" i="0" dirty="0" smtClean="0">
                <a:solidFill>
                  <a:srgbClr val="000000"/>
                </a:solidFill>
                <a:effectLst/>
                <a:latin typeface="system-ui"/>
              </a:rPr>
              <a:t>Christ Jesus. </a:t>
            </a:r>
            <a:r>
              <a:rPr lang="en-GB" sz="2800" b="1" i="0" baseline="30000" dirty="0" smtClean="0">
                <a:solidFill>
                  <a:srgbClr val="000000"/>
                </a:solidFill>
                <a:effectLst/>
                <a:latin typeface="system-ui"/>
              </a:rPr>
              <a:t> </a:t>
            </a:r>
            <a:r>
              <a:rPr lang="en-GB" sz="2800" b="1" i="0" dirty="0" smtClean="0">
                <a:solidFill>
                  <a:srgbClr val="000000"/>
                </a:solidFill>
                <a:effectLst/>
                <a:latin typeface="system-ui"/>
              </a:rPr>
              <a:t>Every Scripture is God-breathed </a:t>
            </a:r>
            <a:r>
              <a:rPr lang="en-GB" sz="2800" b="0" i="0" dirty="0" smtClean="0">
                <a:solidFill>
                  <a:srgbClr val="000000"/>
                </a:solidFill>
                <a:effectLst/>
                <a:latin typeface="system-ui"/>
              </a:rPr>
              <a:t>and is profitable for teaching, for reproof, for correction, and for instruction in righteousness, </a:t>
            </a:r>
            <a:r>
              <a:rPr lang="en-GB" sz="2800" b="1" i="0" baseline="30000" dirty="0" smtClean="0">
                <a:solidFill>
                  <a:srgbClr val="000000"/>
                </a:solidFill>
                <a:effectLst/>
                <a:latin typeface="system-ui"/>
              </a:rPr>
              <a:t> </a:t>
            </a:r>
            <a:r>
              <a:rPr lang="en-GB" sz="2800" b="0" i="0" dirty="0" smtClean="0">
                <a:solidFill>
                  <a:srgbClr val="000000"/>
                </a:solidFill>
                <a:effectLst/>
                <a:latin typeface="system-ui"/>
              </a:rPr>
              <a:t>that each person who belongs to God may be complete, thoroughly equipped for every good work. 2Tim. 3:15-17</a:t>
            </a:r>
            <a:endParaRPr lang="en-GB" sz="2800" dirty="0"/>
          </a:p>
        </p:txBody>
      </p:sp>
    </p:spTree>
    <p:extLst>
      <p:ext uri="{BB962C8B-B14F-4D97-AF65-F5344CB8AC3E}">
        <p14:creationId xmlns:p14="http://schemas.microsoft.com/office/powerpoint/2010/main" val="3012935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89189" y="659929"/>
            <a:ext cx="6038335" cy="5785605"/>
          </a:xfrm>
          <a:prstGeom prst="rect">
            <a:avLst/>
          </a:prstGeom>
        </p:spPr>
      </p:pic>
      <p:sp>
        <p:nvSpPr>
          <p:cNvPr id="4" name="Rectangle 3"/>
          <p:cNvSpPr/>
          <p:nvPr/>
        </p:nvSpPr>
        <p:spPr>
          <a:xfrm>
            <a:off x="3971576" y="1393139"/>
            <a:ext cx="4502771" cy="584775"/>
          </a:xfrm>
          <a:prstGeom prst="rect">
            <a:avLst/>
          </a:prstGeom>
        </p:spPr>
        <p:txBody>
          <a:bodyPr wrap="none">
            <a:spAutoFit/>
          </a:bodyPr>
          <a:lstStyle/>
          <a:p>
            <a:pPr lvl="0"/>
            <a:r>
              <a:rPr lang="en-GB" sz="3200" b="1" dirty="0">
                <a:solidFill>
                  <a:prstClr val="black"/>
                </a:solidFill>
              </a:rPr>
              <a:t>Creation to New Creation</a:t>
            </a:r>
          </a:p>
        </p:txBody>
      </p:sp>
      <p:pic>
        <p:nvPicPr>
          <p:cNvPr id="7" name="Picture 6"/>
          <p:cNvPicPr>
            <a:picLocks noChangeAspect="1"/>
          </p:cNvPicPr>
          <p:nvPr/>
        </p:nvPicPr>
        <p:blipFill>
          <a:blip r:embed="rId3">
            <a:duotone>
              <a:prstClr val="black"/>
              <a:schemeClr val="accent3">
                <a:tint val="45000"/>
                <a:satMod val="400000"/>
              </a:schemeClr>
            </a:duotone>
          </a:blip>
          <a:stretch>
            <a:fillRect/>
          </a:stretch>
        </p:blipFill>
        <p:spPr>
          <a:xfrm>
            <a:off x="3717644" y="1977914"/>
            <a:ext cx="4756703" cy="4320852"/>
          </a:xfrm>
          <a:prstGeom prst="rect">
            <a:avLst/>
          </a:prstGeom>
        </p:spPr>
      </p:pic>
      <p:sp>
        <p:nvSpPr>
          <p:cNvPr id="8" name="TextBox 7"/>
          <p:cNvSpPr txBox="1"/>
          <p:nvPr/>
        </p:nvSpPr>
        <p:spPr>
          <a:xfrm>
            <a:off x="4735975" y="3876730"/>
            <a:ext cx="3079497" cy="584775"/>
          </a:xfrm>
          <a:prstGeom prst="rect">
            <a:avLst/>
          </a:prstGeom>
          <a:noFill/>
        </p:spPr>
        <p:txBody>
          <a:bodyPr wrap="none" rtlCol="0">
            <a:spAutoFit/>
          </a:bodyPr>
          <a:lstStyle/>
          <a:p>
            <a:r>
              <a:rPr lang="en-GB" sz="3200" b="1" dirty="0" smtClean="0"/>
              <a:t>Human Salvation</a:t>
            </a:r>
            <a:endParaRPr lang="en-GB" sz="3200" b="1" dirty="0"/>
          </a:p>
        </p:txBody>
      </p:sp>
      <p:sp>
        <p:nvSpPr>
          <p:cNvPr id="2" name="Rectangle 1"/>
          <p:cNvSpPr/>
          <p:nvPr/>
        </p:nvSpPr>
        <p:spPr>
          <a:xfrm>
            <a:off x="126962" y="1872336"/>
            <a:ext cx="2792741" cy="2246769"/>
          </a:xfrm>
          <a:prstGeom prst="rect">
            <a:avLst/>
          </a:prstGeom>
        </p:spPr>
        <p:txBody>
          <a:bodyPr wrap="square">
            <a:spAutoFit/>
          </a:bodyPr>
          <a:lstStyle/>
          <a:p>
            <a:r>
              <a:rPr lang="en-GB" sz="2000" dirty="0">
                <a:solidFill>
                  <a:srgbClr val="000000"/>
                </a:solidFill>
                <a:latin typeface="system-ui"/>
              </a:rPr>
              <a:t>Yahweh God sent him out </a:t>
            </a:r>
            <a:r>
              <a:rPr lang="en-GB" sz="2000" dirty="0" smtClean="0">
                <a:solidFill>
                  <a:srgbClr val="000000"/>
                </a:solidFill>
                <a:latin typeface="system-ui"/>
              </a:rPr>
              <a:t>from </a:t>
            </a:r>
            <a:r>
              <a:rPr lang="en-GB" sz="2000" dirty="0">
                <a:solidFill>
                  <a:srgbClr val="000000"/>
                </a:solidFill>
                <a:latin typeface="system-ui"/>
              </a:rPr>
              <a:t>the garden of Eden, to </a:t>
            </a:r>
            <a:r>
              <a:rPr lang="en-GB" sz="2000" dirty="0" smtClean="0">
                <a:solidFill>
                  <a:srgbClr val="000000"/>
                </a:solidFill>
                <a:latin typeface="system-ui"/>
              </a:rPr>
              <a:t>till the </a:t>
            </a:r>
            <a:r>
              <a:rPr lang="en-GB" sz="2000" dirty="0">
                <a:solidFill>
                  <a:srgbClr val="000000"/>
                </a:solidFill>
                <a:latin typeface="system-ui"/>
              </a:rPr>
              <a:t>ground from which </a:t>
            </a:r>
            <a:r>
              <a:rPr lang="en-GB" sz="2000" dirty="0" smtClean="0">
                <a:solidFill>
                  <a:srgbClr val="000000"/>
                </a:solidFill>
                <a:latin typeface="system-ui"/>
              </a:rPr>
              <a:t>he was </a:t>
            </a:r>
            <a:r>
              <a:rPr lang="en-GB" sz="2000" dirty="0">
                <a:solidFill>
                  <a:srgbClr val="000000"/>
                </a:solidFill>
                <a:latin typeface="system-ui"/>
              </a:rPr>
              <a:t>taken. </a:t>
            </a:r>
            <a:r>
              <a:rPr lang="en-GB" sz="2000" dirty="0" smtClean="0">
                <a:solidFill>
                  <a:srgbClr val="000000"/>
                </a:solidFill>
                <a:latin typeface="system-ui"/>
              </a:rPr>
              <a:t>So He </a:t>
            </a:r>
            <a:r>
              <a:rPr lang="en-GB" sz="2000" dirty="0">
                <a:solidFill>
                  <a:srgbClr val="000000"/>
                </a:solidFill>
                <a:latin typeface="system-ui"/>
              </a:rPr>
              <a:t>drove </a:t>
            </a:r>
            <a:endParaRPr lang="en-GB" sz="2000" dirty="0" smtClean="0">
              <a:solidFill>
                <a:srgbClr val="000000"/>
              </a:solidFill>
              <a:latin typeface="system-ui"/>
            </a:endParaRPr>
          </a:p>
          <a:p>
            <a:r>
              <a:rPr lang="en-GB" sz="2000" dirty="0" smtClean="0">
                <a:solidFill>
                  <a:srgbClr val="000000"/>
                </a:solidFill>
                <a:latin typeface="system-ui"/>
              </a:rPr>
              <a:t>out </a:t>
            </a:r>
            <a:r>
              <a:rPr lang="en-GB" sz="2000" dirty="0">
                <a:solidFill>
                  <a:srgbClr val="000000"/>
                </a:solidFill>
                <a:latin typeface="system-ui"/>
              </a:rPr>
              <a:t>the </a:t>
            </a:r>
            <a:r>
              <a:rPr lang="en-GB" sz="2000" dirty="0" smtClean="0">
                <a:solidFill>
                  <a:srgbClr val="000000"/>
                </a:solidFill>
                <a:latin typeface="system-ui"/>
              </a:rPr>
              <a:t>man. </a:t>
            </a:r>
          </a:p>
          <a:p>
            <a:r>
              <a:rPr lang="en-GB" sz="2000" dirty="0" smtClean="0">
                <a:solidFill>
                  <a:srgbClr val="000000"/>
                </a:solidFill>
                <a:latin typeface="system-ui"/>
              </a:rPr>
              <a:t>Gen. 3:23-24</a:t>
            </a:r>
            <a:endParaRPr lang="en-GB" sz="2000" dirty="0"/>
          </a:p>
        </p:txBody>
      </p:sp>
      <p:sp>
        <p:nvSpPr>
          <p:cNvPr id="5" name="Rectangle 4"/>
          <p:cNvSpPr/>
          <p:nvPr/>
        </p:nvSpPr>
        <p:spPr>
          <a:xfrm>
            <a:off x="9349942" y="2105320"/>
            <a:ext cx="2618281" cy="1292662"/>
          </a:xfrm>
          <a:prstGeom prst="rect">
            <a:avLst/>
          </a:prstGeom>
        </p:spPr>
        <p:txBody>
          <a:bodyPr wrap="none">
            <a:spAutoFit/>
          </a:bodyPr>
          <a:lstStyle/>
          <a:p>
            <a:r>
              <a:rPr lang="en-GB" sz="2000" dirty="0" smtClean="0">
                <a:solidFill>
                  <a:srgbClr val="000000"/>
                </a:solidFill>
                <a:latin typeface="system-ui"/>
              </a:rPr>
              <a:t>... as </a:t>
            </a:r>
            <a:r>
              <a:rPr lang="en-GB" sz="2000" dirty="0">
                <a:solidFill>
                  <a:srgbClr val="000000"/>
                </a:solidFill>
                <a:latin typeface="system-ui"/>
              </a:rPr>
              <a:t>in Adam all die, </a:t>
            </a:r>
            <a:endParaRPr lang="en-GB" sz="2000" dirty="0" smtClean="0">
              <a:solidFill>
                <a:srgbClr val="000000"/>
              </a:solidFill>
              <a:latin typeface="system-ui"/>
            </a:endParaRPr>
          </a:p>
          <a:p>
            <a:r>
              <a:rPr lang="en-GB" sz="2000" dirty="0" smtClean="0">
                <a:solidFill>
                  <a:srgbClr val="000000"/>
                </a:solidFill>
                <a:latin typeface="system-ui"/>
              </a:rPr>
              <a:t>so also </a:t>
            </a:r>
            <a:r>
              <a:rPr lang="en-GB" sz="2000" dirty="0">
                <a:solidFill>
                  <a:srgbClr val="000000"/>
                </a:solidFill>
                <a:latin typeface="system-ui"/>
              </a:rPr>
              <a:t>in Christ all </a:t>
            </a:r>
            <a:endParaRPr lang="en-GB" sz="2000" dirty="0" smtClean="0">
              <a:solidFill>
                <a:srgbClr val="000000"/>
              </a:solidFill>
              <a:latin typeface="system-ui"/>
            </a:endParaRPr>
          </a:p>
          <a:p>
            <a:r>
              <a:rPr lang="en-GB" sz="2000" dirty="0" smtClean="0">
                <a:solidFill>
                  <a:srgbClr val="000000"/>
                </a:solidFill>
                <a:latin typeface="system-ui"/>
              </a:rPr>
              <a:t>will be </a:t>
            </a:r>
            <a:r>
              <a:rPr lang="en-GB" sz="2000" dirty="0">
                <a:solidFill>
                  <a:srgbClr val="000000"/>
                </a:solidFill>
                <a:latin typeface="system-ui"/>
              </a:rPr>
              <a:t>made alive</a:t>
            </a:r>
            <a:r>
              <a:rPr lang="en-GB" dirty="0" smtClean="0">
                <a:solidFill>
                  <a:srgbClr val="000000"/>
                </a:solidFill>
                <a:latin typeface="system-ui"/>
              </a:rPr>
              <a:t>. </a:t>
            </a:r>
          </a:p>
          <a:p>
            <a:r>
              <a:rPr lang="en-GB" dirty="0" smtClean="0">
                <a:solidFill>
                  <a:srgbClr val="000000"/>
                </a:solidFill>
                <a:latin typeface="system-ui"/>
              </a:rPr>
              <a:t>1Cor. 15:22</a:t>
            </a:r>
            <a:endParaRPr lang="en-GB" dirty="0"/>
          </a:p>
        </p:txBody>
      </p:sp>
    </p:spTree>
    <p:extLst>
      <p:ext uri="{BB962C8B-B14F-4D97-AF65-F5344CB8AC3E}">
        <p14:creationId xmlns:p14="http://schemas.microsoft.com/office/powerpoint/2010/main" val="2198712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919701" y="581641"/>
            <a:ext cx="6352583" cy="5785605"/>
          </a:xfrm>
          <a:prstGeom prst="rect">
            <a:avLst/>
          </a:prstGeom>
        </p:spPr>
      </p:pic>
      <p:sp>
        <p:nvSpPr>
          <p:cNvPr id="4" name="Rectangle 3"/>
          <p:cNvSpPr/>
          <p:nvPr/>
        </p:nvSpPr>
        <p:spPr>
          <a:xfrm>
            <a:off x="3844614" y="1287561"/>
            <a:ext cx="4502771" cy="584775"/>
          </a:xfrm>
          <a:prstGeom prst="rect">
            <a:avLst/>
          </a:prstGeom>
        </p:spPr>
        <p:txBody>
          <a:bodyPr wrap="none">
            <a:spAutoFit/>
          </a:bodyPr>
          <a:lstStyle/>
          <a:p>
            <a:r>
              <a:rPr lang="en-GB" sz="3200" b="1" dirty="0">
                <a:solidFill>
                  <a:prstClr val="black"/>
                </a:solidFill>
              </a:rPr>
              <a:t>Creation to New Creation</a:t>
            </a:r>
          </a:p>
        </p:txBody>
      </p:sp>
      <p:pic>
        <p:nvPicPr>
          <p:cNvPr id="7" name="Picture 6"/>
          <p:cNvPicPr>
            <a:picLocks noChangeAspect="1"/>
          </p:cNvPicPr>
          <p:nvPr/>
        </p:nvPicPr>
        <p:blipFill>
          <a:blip r:embed="rId3">
            <a:duotone>
              <a:prstClr val="black"/>
              <a:schemeClr val="accent3">
                <a:tint val="45000"/>
                <a:satMod val="400000"/>
              </a:schemeClr>
            </a:duotone>
          </a:blip>
          <a:stretch>
            <a:fillRect/>
          </a:stretch>
        </p:blipFill>
        <p:spPr>
          <a:xfrm>
            <a:off x="3717644" y="1977914"/>
            <a:ext cx="4756703" cy="4320852"/>
          </a:xfrm>
          <a:prstGeom prst="rect">
            <a:avLst/>
          </a:prstGeom>
        </p:spPr>
      </p:pic>
      <p:sp>
        <p:nvSpPr>
          <p:cNvPr id="8" name="TextBox 7"/>
          <p:cNvSpPr txBox="1"/>
          <p:nvPr/>
        </p:nvSpPr>
        <p:spPr>
          <a:xfrm>
            <a:off x="4770440" y="2381837"/>
            <a:ext cx="2720040" cy="523220"/>
          </a:xfrm>
          <a:prstGeom prst="rect">
            <a:avLst/>
          </a:prstGeom>
          <a:noFill/>
        </p:spPr>
        <p:txBody>
          <a:bodyPr wrap="none" rtlCol="0">
            <a:spAutoFit/>
          </a:bodyPr>
          <a:lstStyle/>
          <a:p>
            <a:r>
              <a:rPr lang="en-GB" sz="2800" b="1" dirty="0">
                <a:solidFill>
                  <a:prstClr val="black"/>
                </a:solidFill>
              </a:rPr>
              <a:t>Human Salvation</a:t>
            </a:r>
          </a:p>
        </p:txBody>
      </p:sp>
      <p:pic>
        <p:nvPicPr>
          <p:cNvPr id="2" name="Picture 1"/>
          <p:cNvPicPr>
            <a:picLocks noChangeAspect="1"/>
          </p:cNvPicPr>
          <p:nvPr/>
        </p:nvPicPr>
        <p:blipFill>
          <a:blip r:embed="rId4">
            <a:duotone>
              <a:prstClr val="black"/>
              <a:schemeClr val="accent5">
                <a:tint val="45000"/>
                <a:satMod val="400000"/>
              </a:schemeClr>
            </a:duotone>
          </a:blip>
          <a:stretch>
            <a:fillRect/>
          </a:stretch>
        </p:blipFill>
        <p:spPr>
          <a:xfrm>
            <a:off x="4410732" y="2905057"/>
            <a:ext cx="3490351" cy="3172640"/>
          </a:xfrm>
          <a:prstGeom prst="rect">
            <a:avLst/>
          </a:prstGeom>
        </p:spPr>
      </p:pic>
      <p:sp>
        <p:nvSpPr>
          <p:cNvPr id="5" name="TextBox 4"/>
          <p:cNvSpPr txBox="1"/>
          <p:nvPr/>
        </p:nvSpPr>
        <p:spPr>
          <a:xfrm>
            <a:off x="5600441" y="4335345"/>
            <a:ext cx="991105" cy="523220"/>
          </a:xfrm>
          <a:prstGeom prst="rect">
            <a:avLst/>
          </a:prstGeom>
          <a:noFill/>
        </p:spPr>
        <p:txBody>
          <a:bodyPr wrap="none" rtlCol="0">
            <a:spAutoFit/>
          </a:bodyPr>
          <a:lstStyle/>
          <a:p>
            <a:r>
              <a:rPr lang="en-GB" sz="2800" b="1" dirty="0" smtClean="0"/>
              <a:t>Israel</a:t>
            </a:r>
            <a:endParaRPr lang="en-GB" sz="2800" b="1" dirty="0"/>
          </a:p>
        </p:txBody>
      </p:sp>
      <p:sp>
        <p:nvSpPr>
          <p:cNvPr id="6" name="Rectangle 5"/>
          <p:cNvSpPr/>
          <p:nvPr/>
        </p:nvSpPr>
        <p:spPr>
          <a:xfrm>
            <a:off x="93871" y="2038132"/>
            <a:ext cx="2646878" cy="1538883"/>
          </a:xfrm>
          <a:prstGeom prst="rect">
            <a:avLst/>
          </a:prstGeom>
        </p:spPr>
        <p:txBody>
          <a:bodyPr wrap="none">
            <a:spAutoFit/>
          </a:bodyPr>
          <a:lstStyle/>
          <a:p>
            <a:r>
              <a:rPr lang="en-GB" sz="2000" dirty="0">
                <a:solidFill>
                  <a:srgbClr val="000000"/>
                </a:solidFill>
                <a:latin typeface="system-ui"/>
              </a:rPr>
              <a:t>I will make of you a </a:t>
            </a:r>
            <a:endParaRPr lang="en-GB" sz="2000" dirty="0" smtClean="0">
              <a:solidFill>
                <a:srgbClr val="000000"/>
              </a:solidFill>
              <a:latin typeface="system-ui"/>
            </a:endParaRPr>
          </a:p>
          <a:p>
            <a:r>
              <a:rPr lang="en-GB" sz="2000" dirty="0" smtClean="0">
                <a:solidFill>
                  <a:srgbClr val="000000"/>
                </a:solidFill>
                <a:latin typeface="system-ui"/>
              </a:rPr>
              <a:t>great nation </a:t>
            </a:r>
            <a:r>
              <a:rPr lang="en-GB" dirty="0" smtClean="0">
                <a:solidFill>
                  <a:srgbClr val="000000"/>
                </a:solidFill>
                <a:latin typeface="system-ui"/>
              </a:rPr>
              <a:t>... </a:t>
            </a:r>
            <a:r>
              <a:rPr lang="en-GB" dirty="0">
                <a:solidFill>
                  <a:srgbClr val="000000"/>
                </a:solidFill>
                <a:latin typeface="system-ui"/>
              </a:rPr>
              <a:t>All the </a:t>
            </a:r>
            <a:endParaRPr lang="en-GB" dirty="0" smtClean="0">
              <a:solidFill>
                <a:srgbClr val="000000"/>
              </a:solidFill>
              <a:latin typeface="system-ui"/>
            </a:endParaRPr>
          </a:p>
          <a:p>
            <a:r>
              <a:rPr lang="en-GB" dirty="0" smtClean="0">
                <a:solidFill>
                  <a:srgbClr val="000000"/>
                </a:solidFill>
                <a:latin typeface="system-ui"/>
              </a:rPr>
              <a:t>families </a:t>
            </a:r>
            <a:r>
              <a:rPr lang="en-GB" dirty="0">
                <a:solidFill>
                  <a:srgbClr val="000000"/>
                </a:solidFill>
                <a:latin typeface="system-ui"/>
              </a:rPr>
              <a:t>of the earth will </a:t>
            </a:r>
            <a:endParaRPr lang="en-GB" dirty="0" smtClean="0">
              <a:solidFill>
                <a:srgbClr val="000000"/>
              </a:solidFill>
              <a:latin typeface="system-ui"/>
            </a:endParaRPr>
          </a:p>
          <a:p>
            <a:r>
              <a:rPr lang="en-GB" dirty="0" smtClean="0">
                <a:solidFill>
                  <a:srgbClr val="000000"/>
                </a:solidFill>
                <a:latin typeface="system-ui"/>
              </a:rPr>
              <a:t>be </a:t>
            </a:r>
            <a:r>
              <a:rPr lang="en-GB" dirty="0">
                <a:solidFill>
                  <a:srgbClr val="000000"/>
                </a:solidFill>
                <a:latin typeface="system-ui"/>
              </a:rPr>
              <a:t>blessed through you</a:t>
            </a:r>
            <a:r>
              <a:rPr lang="en-GB" dirty="0" smtClean="0">
                <a:solidFill>
                  <a:srgbClr val="000000"/>
                </a:solidFill>
                <a:latin typeface="system-ui"/>
              </a:rPr>
              <a:t>.</a:t>
            </a:r>
          </a:p>
          <a:p>
            <a:r>
              <a:rPr lang="en-GB" dirty="0" smtClean="0">
                <a:solidFill>
                  <a:srgbClr val="000000"/>
                </a:solidFill>
                <a:latin typeface="system-ui"/>
              </a:rPr>
              <a:t>Gen. 12:1-3</a:t>
            </a:r>
            <a:endParaRPr lang="en-GB" dirty="0"/>
          </a:p>
        </p:txBody>
      </p:sp>
      <p:sp>
        <p:nvSpPr>
          <p:cNvPr id="9" name="Rectangle 8"/>
          <p:cNvSpPr/>
          <p:nvPr/>
        </p:nvSpPr>
        <p:spPr>
          <a:xfrm>
            <a:off x="9272284" y="2207410"/>
            <a:ext cx="2941831" cy="1200329"/>
          </a:xfrm>
          <a:prstGeom prst="rect">
            <a:avLst/>
          </a:prstGeom>
        </p:spPr>
        <p:txBody>
          <a:bodyPr wrap="none">
            <a:spAutoFit/>
          </a:bodyPr>
          <a:lstStyle/>
          <a:p>
            <a:r>
              <a:rPr lang="en-GB" dirty="0" smtClean="0">
                <a:solidFill>
                  <a:srgbClr val="000000"/>
                </a:solidFill>
                <a:latin typeface="system-ui"/>
              </a:rPr>
              <a:t>..all </a:t>
            </a:r>
            <a:r>
              <a:rPr lang="en-GB" dirty="0">
                <a:solidFill>
                  <a:srgbClr val="000000"/>
                </a:solidFill>
                <a:latin typeface="system-ui"/>
              </a:rPr>
              <a:t>Israel will be </a:t>
            </a:r>
            <a:r>
              <a:rPr lang="en-GB" dirty="0" smtClean="0">
                <a:solidFill>
                  <a:srgbClr val="000000"/>
                </a:solidFill>
                <a:latin typeface="system-ui"/>
              </a:rPr>
              <a:t>saved ... </a:t>
            </a:r>
          </a:p>
          <a:p>
            <a:r>
              <a:rPr lang="en-GB" dirty="0" smtClean="0">
                <a:solidFill>
                  <a:srgbClr val="000000"/>
                </a:solidFill>
                <a:latin typeface="system-ui"/>
              </a:rPr>
              <a:t>for </a:t>
            </a:r>
            <a:r>
              <a:rPr lang="en-GB" dirty="0">
                <a:solidFill>
                  <a:srgbClr val="000000"/>
                </a:solidFill>
                <a:latin typeface="system-ui"/>
              </a:rPr>
              <a:t>the gifts and the calling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God are </a:t>
            </a:r>
            <a:r>
              <a:rPr lang="en-GB" dirty="0" smtClean="0">
                <a:solidFill>
                  <a:srgbClr val="000000"/>
                </a:solidFill>
                <a:latin typeface="system-ui"/>
              </a:rPr>
              <a:t>irrevocable</a:t>
            </a:r>
          </a:p>
          <a:p>
            <a:r>
              <a:rPr lang="en-GB" dirty="0" smtClean="0">
                <a:solidFill>
                  <a:srgbClr val="000000"/>
                </a:solidFill>
                <a:latin typeface="system-ui"/>
              </a:rPr>
              <a:t>Rom. 11:26-29.</a:t>
            </a:r>
            <a:endParaRPr lang="en-GB" dirty="0"/>
          </a:p>
        </p:txBody>
      </p:sp>
    </p:spTree>
    <p:extLst>
      <p:ext uri="{BB962C8B-B14F-4D97-AF65-F5344CB8AC3E}">
        <p14:creationId xmlns:p14="http://schemas.microsoft.com/office/powerpoint/2010/main" val="3997425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6384" y="82378"/>
            <a:ext cx="2408288" cy="707886"/>
          </a:xfrm>
          <a:prstGeom prst="rect">
            <a:avLst/>
          </a:prstGeom>
          <a:noFill/>
        </p:spPr>
        <p:txBody>
          <a:bodyPr wrap="none" rtlCol="0">
            <a:spAutoFit/>
          </a:bodyPr>
          <a:lstStyle/>
          <a:p>
            <a:r>
              <a:rPr lang="en-GB" sz="4000" b="1" dirty="0" smtClean="0"/>
              <a:t>Covenants</a:t>
            </a:r>
            <a:endParaRPr lang="en-GB" sz="4000" b="1" dirty="0"/>
          </a:p>
        </p:txBody>
      </p:sp>
      <p:sp>
        <p:nvSpPr>
          <p:cNvPr id="3" name="TextBox 2"/>
          <p:cNvSpPr txBox="1"/>
          <p:nvPr/>
        </p:nvSpPr>
        <p:spPr>
          <a:xfrm>
            <a:off x="598516" y="897774"/>
            <a:ext cx="10961719" cy="6555641"/>
          </a:xfrm>
          <a:prstGeom prst="rect">
            <a:avLst/>
          </a:prstGeom>
          <a:noFill/>
        </p:spPr>
        <p:txBody>
          <a:bodyPr wrap="none" rtlCol="0">
            <a:spAutoFit/>
          </a:bodyPr>
          <a:lstStyle/>
          <a:p>
            <a:pPr marL="457200" indent="-457200">
              <a:buFont typeface="Arial" panose="020B0604020202020204" pitchFamily="34" charset="0"/>
              <a:buChar char="•"/>
            </a:pPr>
            <a:r>
              <a:rPr lang="en-GB" sz="2800" b="1" dirty="0" smtClean="0"/>
              <a:t>Creation </a:t>
            </a:r>
            <a:r>
              <a:rPr lang="en-GB" sz="2800" dirty="0" smtClean="0"/>
              <a:t>(implicit)</a:t>
            </a:r>
            <a:r>
              <a:rPr lang="en-GB" sz="2800" b="1" dirty="0" smtClean="0"/>
              <a:t>		</a:t>
            </a:r>
            <a:r>
              <a:rPr lang="en-GB" sz="2800" dirty="0" smtClean="0"/>
              <a:t>Genesis 1-3</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Noah</a:t>
            </a:r>
            <a:r>
              <a:rPr lang="en-GB" sz="2800" dirty="0" smtClean="0"/>
              <a:t> (universal)</a:t>
            </a:r>
            <a:r>
              <a:rPr lang="en-GB" sz="2800" dirty="0"/>
              <a:t>	</a:t>
            </a:r>
            <a:r>
              <a:rPr lang="en-GB" sz="2800" dirty="0" smtClean="0"/>
              <a:t>	Genesis 8:20-9:17</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Abraham </a:t>
            </a:r>
            <a:r>
              <a:rPr lang="en-GB" sz="2800" dirty="0" smtClean="0"/>
              <a:t>(Israel + nations)	Genesis 12:1-3; 22:15-18</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Abraham</a:t>
            </a:r>
            <a:r>
              <a:rPr lang="en-GB" sz="2800" dirty="0" smtClean="0"/>
              <a:t> (Israel)		Genesis 13:14-18; 17:9-14</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Moses </a:t>
            </a:r>
            <a:r>
              <a:rPr lang="en-GB" sz="2800" dirty="0" smtClean="0"/>
              <a:t>(Israel)			Exodus 19:3-6; 24:3-8; 31:18</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David </a:t>
            </a:r>
            <a:r>
              <a:rPr lang="en-GB" sz="2800" dirty="0" smtClean="0"/>
              <a:t>(Israel)			2Samuel 7:8-17; Psalm 89:1-4, 19-37, 49</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b="1" dirty="0" smtClean="0"/>
              <a:t>New </a:t>
            </a:r>
            <a:r>
              <a:rPr lang="en-GB" sz="2800" dirty="0" smtClean="0"/>
              <a:t>(Israel + nations) 	Jer. 31:31-37; Mark 14:22-25; Heb. 8:6-13</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4233526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291" y="2030653"/>
            <a:ext cx="8905701" cy="3539430"/>
          </a:xfrm>
          <a:prstGeom prst="rect">
            <a:avLst/>
          </a:prstGeom>
        </p:spPr>
        <p:txBody>
          <a:bodyPr wrap="square">
            <a:spAutoFit/>
          </a:bodyPr>
          <a:lstStyle/>
          <a:p>
            <a:r>
              <a:rPr lang="en-GB" sz="2800" b="0" i="0" dirty="0" smtClean="0">
                <a:solidFill>
                  <a:srgbClr val="000000"/>
                </a:solidFill>
                <a:effectLst/>
                <a:latin typeface="system-ui"/>
              </a:rPr>
              <a:t>Now Yahweh said to Abram, “Leave your country, and your relatives, and your father’s house, and go to the land that I will show you. I will make of you a great nation. I will bless you and make your name great. You will be a blessing. I will bless those who bless you, and I will curse him who treats you with contempt. All the families of the earth will be blessed through you.” </a:t>
            </a:r>
          </a:p>
          <a:p>
            <a:r>
              <a:rPr lang="en-GB" sz="2800" b="0" i="0" dirty="0" smtClean="0">
                <a:solidFill>
                  <a:srgbClr val="000000"/>
                </a:solidFill>
                <a:effectLst/>
                <a:latin typeface="system-ui"/>
              </a:rPr>
              <a:t>Gen. 12:1-3</a:t>
            </a:r>
            <a:endParaRPr lang="en-GB" sz="2800" dirty="0"/>
          </a:p>
        </p:txBody>
      </p:sp>
      <p:sp>
        <p:nvSpPr>
          <p:cNvPr id="3" name="TextBox 2"/>
          <p:cNvSpPr txBox="1"/>
          <p:nvPr/>
        </p:nvSpPr>
        <p:spPr>
          <a:xfrm>
            <a:off x="1396238" y="889236"/>
            <a:ext cx="6037678" cy="707886"/>
          </a:xfrm>
          <a:prstGeom prst="rect">
            <a:avLst/>
          </a:prstGeom>
          <a:noFill/>
        </p:spPr>
        <p:txBody>
          <a:bodyPr wrap="none" rtlCol="0">
            <a:spAutoFit/>
          </a:bodyPr>
          <a:lstStyle/>
          <a:p>
            <a:r>
              <a:rPr lang="en-GB" sz="4000" b="1" dirty="0" smtClean="0"/>
              <a:t>The Foundational Covenant</a:t>
            </a:r>
            <a:endParaRPr lang="en-GB" sz="4000" b="1" dirty="0"/>
          </a:p>
        </p:txBody>
      </p:sp>
    </p:spTree>
    <p:extLst>
      <p:ext uri="{BB962C8B-B14F-4D97-AF65-F5344CB8AC3E}">
        <p14:creationId xmlns:p14="http://schemas.microsoft.com/office/powerpoint/2010/main" val="641403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7065" y="354143"/>
            <a:ext cx="6138988" cy="707886"/>
          </a:xfrm>
          <a:prstGeom prst="rect">
            <a:avLst/>
          </a:prstGeom>
          <a:noFill/>
        </p:spPr>
        <p:txBody>
          <a:bodyPr wrap="none" rtlCol="0">
            <a:spAutoFit/>
          </a:bodyPr>
          <a:lstStyle/>
          <a:p>
            <a:r>
              <a:rPr lang="en-GB" sz="4000" b="1" dirty="0" smtClean="0"/>
              <a:t>Remembering the Covenant</a:t>
            </a:r>
            <a:endParaRPr lang="en-GB" sz="4000" b="1" dirty="0"/>
          </a:p>
        </p:txBody>
      </p:sp>
      <p:sp>
        <p:nvSpPr>
          <p:cNvPr id="3" name="Rectangle 2"/>
          <p:cNvSpPr/>
          <p:nvPr/>
        </p:nvSpPr>
        <p:spPr>
          <a:xfrm>
            <a:off x="351906" y="4731016"/>
            <a:ext cx="11017134" cy="1631216"/>
          </a:xfrm>
          <a:prstGeom prst="rect">
            <a:avLst/>
          </a:prstGeom>
        </p:spPr>
        <p:txBody>
          <a:bodyPr wrap="square">
            <a:spAutoFit/>
          </a:bodyPr>
          <a:lstStyle/>
          <a:p>
            <a:r>
              <a:rPr lang="en-GB" sz="2000" b="0" i="0" dirty="0" smtClean="0">
                <a:solidFill>
                  <a:srgbClr val="000000"/>
                </a:solidFill>
                <a:effectLst/>
                <a:latin typeface="system-ui"/>
              </a:rPr>
              <a:t>In the course of those many days, the king of Egypt died, and </a:t>
            </a:r>
            <a:r>
              <a:rPr lang="en-GB" sz="2000" b="1" i="0" dirty="0" smtClean="0">
                <a:solidFill>
                  <a:srgbClr val="000000"/>
                </a:solidFill>
                <a:effectLst/>
                <a:latin typeface="system-ui"/>
              </a:rPr>
              <a:t>the children of Israel sighed because of the bondage, and they cried</a:t>
            </a:r>
            <a:r>
              <a:rPr lang="en-GB" sz="2000" b="0" i="0" dirty="0" smtClean="0">
                <a:solidFill>
                  <a:srgbClr val="000000"/>
                </a:solidFill>
                <a:effectLst/>
                <a:latin typeface="system-ui"/>
              </a:rPr>
              <a:t>, and their cry came up to God because of the bondage. God heard their groaning, and </a:t>
            </a:r>
            <a:r>
              <a:rPr lang="en-GB" sz="2000" b="1" i="0" dirty="0" smtClean="0">
                <a:solidFill>
                  <a:srgbClr val="000000"/>
                </a:solidFill>
                <a:effectLst/>
                <a:latin typeface="system-ui"/>
              </a:rPr>
              <a:t>God remembered his covenant with Abraham, with Isaac, and with Jacob</a:t>
            </a:r>
            <a:r>
              <a:rPr lang="en-GB" sz="2000" b="0" i="0" dirty="0" smtClean="0">
                <a:solidFill>
                  <a:srgbClr val="000000"/>
                </a:solidFill>
                <a:effectLst/>
                <a:latin typeface="system-ui"/>
              </a:rPr>
              <a:t>. God saw the children of Israel, and God was concerned about them. Exodus 2:23-25</a:t>
            </a:r>
            <a:endParaRPr lang="en-GB" sz="2000" dirty="0"/>
          </a:p>
        </p:txBody>
      </p:sp>
      <p:sp>
        <p:nvSpPr>
          <p:cNvPr id="4" name="Rectangle 3"/>
          <p:cNvSpPr/>
          <p:nvPr/>
        </p:nvSpPr>
        <p:spPr>
          <a:xfrm>
            <a:off x="351906" y="1366508"/>
            <a:ext cx="10158152" cy="3170099"/>
          </a:xfrm>
          <a:prstGeom prst="rect">
            <a:avLst/>
          </a:prstGeom>
        </p:spPr>
        <p:txBody>
          <a:bodyPr wrap="square">
            <a:spAutoFit/>
          </a:bodyPr>
          <a:lstStyle/>
          <a:p>
            <a:r>
              <a:rPr lang="en-GB" sz="2000" b="0" i="0" dirty="0" smtClean="0">
                <a:solidFill>
                  <a:srgbClr val="000000"/>
                </a:solidFill>
                <a:effectLst/>
                <a:latin typeface="system-ui"/>
              </a:rPr>
              <a:t>He said to Abram, “Know for sure that </a:t>
            </a:r>
            <a:r>
              <a:rPr lang="en-GB" sz="2000" b="1" i="0" dirty="0" smtClean="0">
                <a:solidFill>
                  <a:srgbClr val="000000"/>
                </a:solidFill>
                <a:effectLst/>
                <a:latin typeface="system-ui"/>
              </a:rPr>
              <a:t>your offspring will live </a:t>
            </a:r>
          </a:p>
          <a:p>
            <a:r>
              <a:rPr lang="en-GB" sz="2000" b="1" i="0" dirty="0" smtClean="0">
                <a:solidFill>
                  <a:srgbClr val="000000"/>
                </a:solidFill>
                <a:effectLst/>
                <a:latin typeface="system-ui"/>
              </a:rPr>
              <a:t>as foreigners in a land that is not theirs, and will serve them. They </a:t>
            </a:r>
          </a:p>
          <a:p>
            <a:r>
              <a:rPr lang="en-GB" sz="2000" b="1" i="0" dirty="0" smtClean="0">
                <a:solidFill>
                  <a:srgbClr val="000000"/>
                </a:solidFill>
                <a:effectLst/>
                <a:latin typeface="system-ui"/>
              </a:rPr>
              <a:t>will afflict them four hundred years. I will also judge that nation, whom </a:t>
            </a:r>
          </a:p>
          <a:p>
            <a:r>
              <a:rPr lang="en-GB" sz="2000" b="1" i="0" dirty="0" smtClean="0">
                <a:solidFill>
                  <a:srgbClr val="000000"/>
                </a:solidFill>
                <a:effectLst/>
                <a:latin typeface="system-ui"/>
              </a:rPr>
              <a:t>they will serve. Afterward they will come out with great wealth</a:t>
            </a:r>
            <a:r>
              <a:rPr lang="en-GB" sz="2000" b="0" i="0" dirty="0" smtClean="0">
                <a:solidFill>
                  <a:srgbClr val="000000"/>
                </a:solidFill>
                <a:effectLst/>
                <a:latin typeface="system-ui"/>
              </a:rPr>
              <a:t>; but you will go to your fathers in peace. You will be buried at a good old age. In the fourth generation they will come here again, for the iniquity of the Amorite is not yet full.” It came to pass that, when the sun went down, and it was dark, behold, a smoking furnace and a flaming torch passed between these pieces. </a:t>
            </a:r>
            <a:r>
              <a:rPr lang="en-GB" sz="2000" b="1" i="0" baseline="30000" dirty="0" smtClean="0">
                <a:solidFill>
                  <a:srgbClr val="000000"/>
                </a:solidFill>
                <a:effectLst/>
                <a:latin typeface="system-ui"/>
              </a:rPr>
              <a:t> </a:t>
            </a:r>
            <a:r>
              <a:rPr lang="en-GB" sz="2000" b="1" i="0" dirty="0" smtClean="0">
                <a:solidFill>
                  <a:srgbClr val="000000"/>
                </a:solidFill>
                <a:effectLst/>
                <a:latin typeface="system-ui"/>
              </a:rPr>
              <a:t>In that day Yahweh made a covenant with Abram, saying, “I have given this land to your offspring, from the river of Egypt to the great river, the river Euphrates ...</a:t>
            </a:r>
            <a:r>
              <a:rPr lang="en-GB" sz="2000" b="0" i="0" dirty="0" smtClean="0">
                <a:solidFill>
                  <a:srgbClr val="000000"/>
                </a:solidFill>
                <a:effectLst/>
                <a:latin typeface="system-ui"/>
              </a:rPr>
              <a:t> Gen. 15:13-18</a:t>
            </a:r>
            <a:endParaRPr lang="en-GB" sz="2000" dirty="0"/>
          </a:p>
        </p:txBody>
      </p:sp>
    </p:spTree>
    <p:extLst>
      <p:ext uri="{BB962C8B-B14F-4D97-AF65-F5344CB8AC3E}">
        <p14:creationId xmlns:p14="http://schemas.microsoft.com/office/powerpoint/2010/main" val="3338970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941" y="548641"/>
            <a:ext cx="5629170" cy="707886"/>
          </a:xfrm>
          <a:prstGeom prst="rect">
            <a:avLst/>
          </a:prstGeom>
          <a:noFill/>
        </p:spPr>
        <p:txBody>
          <a:bodyPr wrap="none" rtlCol="0">
            <a:spAutoFit/>
          </a:bodyPr>
          <a:lstStyle/>
          <a:p>
            <a:r>
              <a:rPr lang="en-GB" sz="4000" b="1" dirty="0" smtClean="0"/>
              <a:t>Exodus the Seminal Event</a:t>
            </a:r>
            <a:endParaRPr lang="en-GB" sz="4000" b="1" dirty="0"/>
          </a:p>
        </p:txBody>
      </p:sp>
      <p:sp>
        <p:nvSpPr>
          <p:cNvPr id="3" name="TextBox 2"/>
          <p:cNvSpPr txBox="1"/>
          <p:nvPr/>
        </p:nvSpPr>
        <p:spPr>
          <a:xfrm>
            <a:off x="1647868" y="1395191"/>
            <a:ext cx="7715702" cy="3970318"/>
          </a:xfrm>
          <a:prstGeom prst="rect">
            <a:avLst/>
          </a:prstGeom>
          <a:noFill/>
        </p:spPr>
        <p:txBody>
          <a:bodyPr wrap="none" rtlCol="0">
            <a:spAutoFit/>
          </a:bodyPr>
          <a:lstStyle/>
          <a:p>
            <a:pPr marL="285750" indent="-285750">
              <a:buFont typeface="Arial" panose="020B0604020202020204" pitchFamily="34" charset="0"/>
              <a:buChar char="•"/>
            </a:pPr>
            <a:r>
              <a:rPr lang="en-GB" sz="3600" dirty="0" smtClean="0"/>
              <a:t>Leaving Egypt	Passover (Pesach)</a:t>
            </a:r>
          </a:p>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r>
              <a:rPr lang="en-GB" sz="3600" dirty="0" smtClean="0"/>
              <a:t>Mount Sinai		Pentecost (Shavuot)</a:t>
            </a:r>
          </a:p>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r>
              <a:rPr lang="en-GB" sz="3600" dirty="0" smtClean="0"/>
              <a:t>Wilderness		Tabernacles (Succot)</a:t>
            </a:r>
          </a:p>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r>
              <a:rPr lang="en-GB" sz="3600" dirty="0" smtClean="0"/>
              <a:t>Entering Canaan	Echo of Passover</a:t>
            </a:r>
            <a:endParaRPr lang="en-GB" sz="3600" dirty="0"/>
          </a:p>
        </p:txBody>
      </p:sp>
      <p:sp>
        <p:nvSpPr>
          <p:cNvPr id="4" name="TextBox 3"/>
          <p:cNvSpPr txBox="1"/>
          <p:nvPr/>
        </p:nvSpPr>
        <p:spPr>
          <a:xfrm>
            <a:off x="2758342" y="5766486"/>
            <a:ext cx="5000367" cy="523220"/>
          </a:xfrm>
          <a:prstGeom prst="rect">
            <a:avLst/>
          </a:prstGeom>
          <a:noFill/>
        </p:spPr>
        <p:txBody>
          <a:bodyPr wrap="square" rtlCol="0">
            <a:spAutoFit/>
          </a:bodyPr>
          <a:lstStyle/>
          <a:p>
            <a:r>
              <a:rPr lang="en-GB" sz="2800" b="1" dirty="0" smtClean="0"/>
              <a:t>The Cycle of Feasts is Prophetic</a:t>
            </a:r>
            <a:endParaRPr lang="en-GB" sz="2800" b="1" dirty="0"/>
          </a:p>
        </p:txBody>
      </p:sp>
    </p:spTree>
    <p:extLst>
      <p:ext uri="{BB962C8B-B14F-4D97-AF65-F5344CB8AC3E}">
        <p14:creationId xmlns:p14="http://schemas.microsoft.com/office/powerpoint/2010/main" val="2960525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0247" y="368008"/>
            <a:ext cx="6364435" cy="707886"/>
          </a:xfrm>
          <a:prstGeom prst="rect">
            <a:avLst/>
          </a:prstGeom>
          <a:noFill/>
        </p:spPr>
        <p:txBody>
          <a:bodyPr wrap="none" rtlCol="0">
            <a:spAutoFit/>
          </a:bodyPr>
          <a:lstStyle/>
          <a:p>
            <a:r>
              <a:rPr lang="en-GB" sz="4000" b="1" dirty="0" smtClean="0"/>
              <a:t>The Story of a Unique People</a:t>
            </a:r>
            <a:endParaRPr lang="en-GB" sz="4000" b="1" dirty="0"/>
          </a:p>
        </p:txBody>
      </p:sp>
      <p:sp>
        <p:nvSpPr>
          <p:cNvPr id="3" name="Rectangle 2"/>
          <p:cNvSpPr/>
          <p:nvPr/>
        </p:nvSpPr>
        <p:spPr>
          <a:xfrm>
            <a:off x="1094735" y="2356711"/>
            <a:ext cx="7917461" cy="4154984"/>
          </a:xfrm>
          <a:prstGeom prst="rect">
            <a:avLst/>
          </a:prstGeom>
        </p:spPr>
        <p:txBody>
          <a:bodyPr wrap="square">
            <a:spAutoFit/>
          </a:bodyPr>
          <a:lstStyle/>
          <a:p>
            <a:r>
              <a:rPr lang="en-GB" b="1" i="0" baseline="30000" dirty="0" smtClean="0">
                <a:solidFill>
                  <a:srgbClr val="000000"/>
                </a:solidFill>
                <a:effectLst/>
                <a:latin typeface="system-ui"/>
              </a:rPr>
              <a:t> </a:t>
            </a:r>
            <a:r>
              <a:rPr lang="en-GB" sz="2400" b="0" i="0" dirty="0" smtClean="0">
                <a:solidFill>
                  <a:srgbClr val="000000"/>
                </a:solidFill>
                <a:effectLst/>
                <a:latin typeface="system-ui"/>
              </a:rPr>
              <a:t>Moses went up to God, and Yahweh called to him out of the mountain, saying, “This is what you shall tell the house of Jacob, and tell the children of Israel: You have seen what I did to the Egyptians, and how I bore you on eagles’ wings, and brought you to myself. </a:t>
            </a:r>
            <a:r>
              <a:rPr lang="en-GB" sz="2400" b="1" i="0" baseline="30000" dirty="0" smtClean="0">
                <a:solidFill>
                  <a:srgbClr val="000000"/>
                </a:solidFill>
                <a:effectLst/>
                <a:latin typeface="system-ui"/>
              </a:rPr>
              <a:t> </a:t>
            </a:r>
            <a:r>
              <a:rPr lang="en-GB" sz="2400" b="0" i="0" dirty="0" smtClean="0">
                <a:solidFill>
                  <a:srgbClr val="000000"/>
                </a:solidFill>
                <a:effectLst/>
                <a:latin typeface="system-ui"/>
              </a:rPr>
              <a:t>Now therefore, </a:t>
            </a:r>
            <a:r>
              <a:rPr lang="en-GB" sz="2400" b="1" i="0" dirty="0" smtClean="0">
                <a:solidFill>
                  <a:srgbClr val="000000"/>
                </a:solidFill>
                <a:effectLst/>
                <a:latin typeface="system-ui"/>
              </a:rPr>
              <a:t>if you will indeed obey my voice and keep my covenant, then you shall be my own possession from among all peoples; for all the earth is mine; and you shall be to me a kingdom of priests and a holy nation.’ </a:t>
            </a:r>
            <a:r>
              <a:rPr lang="en-GB" sz="2400" b="0" i="0" dirty="0" smtClean="0">
                <a:solidFill>
                  <a:srgbClr val="000000"/>
                </a:solidFill>
                <a:effectLst/>
                <a:latin typeface="system-ui"/>
              </a:rPr>
              <a:t>These are the words which you shall speak to the children of Israel.” Exodus 19:3-6</a:t>
            </a:r>
            <a:endParaRPr lang="en-GB" sz="2400" dirty="0"/>
          </a:p>
        </p:txBody>
      </p:sp>
    </p:spTree>
    <p:extLst>
      <p:ext uri="{BB962C8B-B14F-4D97-AF65-F5344CB8AC3E}">
        <p14:creationId xmlns:p14="http://schemas.microsoft.com/office/powerpoint/2010/main" val="1394826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5221" y="626076"/>
            <a:ext cx="3034613" cy="584775"/>
          </a:xfrm>
          <a:prstGeom prst="rect">
            <a:avLst/>
          </a:prstGeom>
          <a:noFill/>
        </p:spPr>
        <p:txBody>
          <a:bodyPr wrap="none" rtlCol="0">
            <a:spAutoFit/>
          </a:bodyPr>
          <a:lstStyle/>
          <a:p>
            <a:r>
              <a:rPr lang="en-GB" sz="3200" b="1" dirty="0" smtClean="0"/>
              <a:t>A Chosen People</a:t>
            </a:r>
            <a:endParaRPr lang="en-GB" sz="3200" b="1" dirty="0"/>
          </a:p>
        </p:txBody>
      </p:sp>
      <p:sp>
        <p:nvSpPr>
          <p:cNvPr id="3" name="Rectangle 2"/>
          <p:cNvSpPr/>
          <p:nvPr/>
        </p:nvSpPr>
        <p:spPr>
          <a:xfrm>
            <a:off x="659256" y="2000124"/>
            <a:ext cx="9349946" cy="378565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000000"/>
                </a:solidFill>
                <a:effectLst/>
                <a:uLnTx/>
                <a:uFillTx/>
                <a:latin typeface="system-ui"/>
              </a:rPr>
              <a:t>... For you are </a:t>
            </a:r>
            <a:r>
              <a:rPr kumimoji="0" lang="en-GB" sz="2400" b="1" i="0" u="none" strike="noStrike" kern="0" cap="none" spc="0" normalizeH="0" baseline="0" noProof="0" dirty="0" smtClean="0">
                <a:ln>
                  <a:noFill/>
                </a:ln>
                <a:solidFill>
                  <a:srgbClr val="000000"/>
                </a:solidFill>
                <a:effectLst/>
                <a:uLnTx/>
                <a:uFillTx/>
                <a:latin typeface="system-ui"/>
              </a:rPr>
              <a:t>a holy people to Yahweh your God</a:t>
            </a:r>
            <a:r>
              <a:rPr kumimoji="0" lang="en-GB" sz="2400" b="0" i="0" u="none" strike="noStrike" kern="0" cap="none" spc="0" normalizeH="0" baseline="0" noProof="0" dirty="0" smtClean="0">
                <a:ln>
                  <a:noFill/>
                </a:ln>
                <a:solidFill>
                  <a:srgbClr val="000000"/>
                </a:solidFill>
                <a:effectLst/>
                <a:uLnTx/>
                <a:uFillTx/>
                <a:latin typeface="system-ui"/>
              </a:rPr>
              <a:t>. </a:t>
            </a:r>
            <a:r>
              <a:rPr kumimoji="0" lang="en-GB" sz="2400" b="1" i="0" u="none" strike="noStrike" kern="0" cap="none" spc="0" normalizeH="0" baseline="0" noProof="0" dirty="0" smtClean="0">
                <a:ln>
                  <a:noFill/>
                </a:ln>
                <a:solidFill>
                  <a:srgbClr val="000000"/>
                </a:solidFill>
                <a:effectLst/>
                <a:uLnTx/>
                <a:uFillTx/>
                <a:latin typeface="system-ui"/>
              </a:rPr>
              <a:t>Yahweh your God has chosen you to be a people for his own possession, above all peoples who are on the face of the earth</a:t>
            </a:r>
            <a:r>
              <a:rPr kumimoji="0" lang="en-GB" sz="2400" b="0" i="0" u="none" strike="noStrike" kern="0" cap="none" spc="0" normalizeH="0" baseline="0" noProof="0" dirty="0" smtClean="0">
                <a:ln>
                  <a:noFill/>
                </a:ln>
                <a:solidFill>
                  <a:srgbClr val="000000"/>
                </a:solidFill>
                <a:effectLst/>
                <a:uLnTx/>
                <a:uFillTx/>
                <a:latin typeface="system-ui"/>
              </a:rPr>
              <a:t>. </a:t>
            </a:r>
            <a:r>
              <a:rPr kumimoji="0" lang="en-GB" sz="2400" b="1" i="0" u="none" strike="noStrike" kern="0" cap="none" spc="0" normalizeH="0" baseline="0" noProof="0" dirty="0" smtClean="0">
                <a:ln>
                  <a:noFill/>
                </a:ln>
                <a:solidFill>
                  <a:srgbClr val="000000"/>
                </a:solidFill>
                <a:effectLst/>
                <a:uLnTx/>
                <a:uFillTx/>
                <a:latin typeface="system-ui"/>
              </a:rPr>
              <a:t>Yahweh did not set his love on you nor choose you, because</a:t>
            </a:r>
            <a:r>
              <a:rPr kumimoji="0" lang="en-GB" sz="2400" b="0" i="0" u="none" strike="noStrike" kern="0" cap="none" spc="0" normalizeH="0" baseline="0" noProof="0" dirty="0" smtClean="0">
                <a:ln>
                  <a:noFill/>
                </a:ln>
                <a:solidFill>
                  <a:srgbClr val="000000"/>
                </a:solidFill>
                <a:effectLst/>
                <a:uLnTx/>
                <a:uFillTx/>
                <a:latin typeface="system-ui"/>
              </a:rPr>
              <a:t> </a:t>
            </a:r>
            <a:r>
              <a:rPr kumimoji="0" lang="en-GB" sz="2400" b="1" i="0" u="none" strike="noStrike" kern="0" cap="none" spc="0" normalizeH="0" baseline="0" noProof="0" dirty="0" smtClean="0">
                <a:ln>
                  <a:noFill/>
                </a:ln>
                <a:solidFill>
                  <a:srgbClr val="000000"/>
                </a:solidFill>
                <a:effectLst/>
                <a:uLnTx/>
                <a:uFillTx/>
                <a:latin typeface="system-ui"/>
              </a:rPr>
              <a:t>you were more in number than any people; for you were the fewest of all peoples;</a:t>
            </a:r>
            <a:r>
              <a:rPr kumimoji="0" lang="en-GB" sz="2400" b="0" i="0" u="none" strike="noStrike" kern="0" cap="none" spc="0" normalizeH="0" baseline="0" noProof="0" dirty="0" smtClean="0">
                <a:ln>
                  <a:noFill/>
                </a:ln>
                <a:solidFill>
                  <a:srgbClr val="000000"/>
                </a:solidFill>
                <a:effectLst/>
                <a:uLnTx/>
                <a:uFillTx/>
                <a:latin typeface="system-ui"/>
              </a:rPr>
              <a:t> </a:t>
            </a:r>
            <a:r>
              <a:rPr kumimoji="0" lang="en-GB" sz="2400" b="1" i="0" u="none" strike="noStrike" kern="0" cap="none" spc="0" normalizeH="0" baseline="0" noProof="0" dirty="0" smtClean="0">
                <a:ln>
                  <a:noFill/>
                </a:ln>
                <a:solidFill>
                  <a:srgbClr val="000000"/>
                </a:solidFill>
                <a:effectLst/>
                <a:uLnTx/>
                <a:uFillTx/>
                <a:latin typeface="system-ui"/>
              </a:rPr>
              <a:t>but because Yahweh loves you, and because he desires to keep the oath which he swore to your fathers</a:t>
            </a:r>
            <a:r>
              <a:rPr kumimoji="0" lang="en-GB" sz="2400" b="0" i="0" u="none" strike="noStrike" kern="0" cap="none" spc="0" normalizeH="0" baseline="0" noProof="0" dirty="0" smtClean="0">
                <a:ln>
                  <a:noFill/>
                </a:ln>
                <a:solidFill>
                  <a:srgbClr val="000000"/>
                </a:solidFill>
                <a:effectLst/>
                <a:uLnTx/>
                <a:uFillTx/>
                <a:latin typeface="system-ui"/>
              </a:rPr>
              <a:t>, Yahweh has brought you out with a mighty hand and redeemed you out of the house of bondage, from the hand of Pharaoh king of Egypt. Deut. 7:6-8</a:t>
            </a:r>
            <a:endParaRPr kumimoji="0" lang="en-GB"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4061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9765" y="537882"/>
            <a:ext cx="5115439" cy="707886"/>
          </a:xfrm>
          <a:prstGeom prst="rect">
            <a:avLst/>
          </a:prstGeom>
          <a:noFill/>
        </p:spPr>
        <p:txBody>
          <a:bodyPr wrap="none" rtlCol="0">
            <a:spAutoFit/>
          </a:bodyPr>
          <a:lstStyle/>
          <a:p>
            <a:r>
              <a:rPr lang="en-GB" sz="4000" b="1" dirty="0" smtClean="0"/>
              <a:t>An Intractable Problem</a:t>
            </a:r>
            <a:endParaRPr lang="en-GB" sz="4000" b="1" dirty="0"/>
          </a:p>
        </p:txBody>
      </p:sp>
      <p:sp>
        <p:nvSpPr>
          <p:cNvPr id="3" name="Rectangle 2"/>
          <p:cNvSpPr/>
          <p:nvPr/>
        </p:nvSpPr>
        <p:spPr>
          <a:xfrm>
            <a:off x="667264" y="2402145"/>
            <a:ext cx="10214919" cy="4154984"/>
          </a:xfrm>
          <a:prstGeom prst="rect">
            <a:avLst/>
          </a:prstGeom>
        </p:spPr>
        <p:txBody>
          <a:bodyPr wrap="square">
            <a:spAutoFit/>
          </a:bodyPr>
          <a:lstStyle/>
          <a:p>
            <a:r>
              <a:rPr lang="en-GB" sz="2400" b="0" i="0" dirty="0" smtClean="0">
                <a:solidFill>
                  <a:srgbClr val="000000"/>
                </a:solidFill>
                <a:effectLst/>
                <a:latin typeface="system-ui"/>
              </a:rPr>
              <a:t>“Now therefore write this song for yourselves, and teach it to the </a:t>
            </a:r>
          </a:p>
          <a:p>
            <a:r>
              <a:rPr lang="en-GB" sz="2400" b="0" i="0" dirty="0" smtClean="0">
                <a:solidFill>
                  <a:srgbClr val="000000"/>
                </a:solidFill>
                <a:effectLst/>
                <a:latin typeface="system-ui"/>
              </a:rPr>
              <a:t>children of Israel. Put it in their mouths, that </a:t>
            </a:r>
            <a:r>
              <a:rPr lang="en-GB" sz="2400" b="1" i="0" dirty="0" smtClean="0">
                <a:solidFill>
                  <a:srgbClr val="000000"/>
                </a:solidFill>
                <a:effectLst/>
                <a:latin typeface="system-ui"/>
              </a:rPr>
              <a:t>this song </a:t>
            </a:r>
            <a:r>
              <a:rPr lang="en-GB" sz="2400" b="0" i="0" dirty="0" smtClean="0">
                <a:solidFill>
                  <a:srgbClr val="000000"/>
                </a:solidFill>
                <a:effectLst/>
                <a:latin typeface="system-ui"/>
              </a:rPr>
              <a:t>may be </a:t>
            </a:r>
            <a:r>
              <a:rPr lang="en-GB" sz="2400" b="1" i="0" dirty="0" smtClean="0">
                <a:solidFill>
                  <a:srgbClr val="000000"/>
                </a:solidFill>
                <a:effectLst/>
                <a:latin typeface="system-ui"/>
              </a:rPr>
              <a:t>a </a:t>
            </a:r>
          </a:p>
          <a:p>
            <a:r>
              <a:rPr lang="en-GB" sz="2400" b="1" i="0" dirty="0" smtClean="0">
                <a:solidFill>
                  <a:srgbClr val="000000"/>
                </a:solidFill>
                <a:effectLst/>
                <a:latin typeface="system-ui"/>
              </a:rPr>
              <a:t>witness for me against the children of Israel</a:t>
            </a:r>
            <a:r>
              <a:rPr lang="en-GB" sz="2400" b="0" i="0" dirty="0" smtClean="0">
                <a:solidFill>
                  <a:srgbClr val="000000"/>
                </a:solidFill>
                <a:effectLst/>
                <a:latin typeface="system-ui"/>
              </a:rPr>
              <a:t>. For when I have </a:t>
            </a:r>
          </a:p>
          <a:p>
            <a:r>
              <a:rPr lang="en-GB" sz="2400" b="0" i="0" dirty="0" smtClean="0">
                <a:solidFill>
                  <a:srgbClr val="000000"/>
                </a:solidFill>
                <a:effectLst/>
                <a:latin typeface="system-ui"/>
              </a:rPr>
              <a:t>brought them into the land which I swore to their fathers, flowing with </a:t>
            </a:r>
          </a:p>
          <a:p>
            <a:r>
              <a:rPr lang="en-GB" sz="2400" b="0" i="0" dirty="0" smtClean="0">
                <a:solidFill>
                  <a:srgbClr val="000000"/>
                </a:solidFill>
                <a:effectLst/>
                <a:latin typeface="system-ui"/>
              </a:rPr>
              <a:t>milk and honey, and they have eaten and filled themselves, and grown </a:t>
            </a:r>
          </a:p>
          <a:p>
            <a:r>
              <a:rPr lang="en-GB" sz="2400" b="0" i="0" dirty="0" smtClean="0">
                <a:solidFill>
                  <a:srgbClr val="000000"/>
                </a:solidFill>
                <a:effectLst/>
                <a:latin typeface="system-ui"/>
              </a:rPr>
              <a:t>fat, then </a:t>
            </a:r>
            <a:r>
              <a:rPr lang="en-GB" sz="2400" b="1" i="0" dirty="0" smtClean="0">
                <a:solidFill>
                  <a:srgbClr val="000000"/>
                </a:solidFill>
                <a:effectLst/>
                <a:latin typeface="system-ui"/>
              </a:rPr>
              <a:t>they will turn to other gods, and serve them, and despise me, and break my covenant</a:t>
            </a:r>
            <a:r>
              <a:rPr lang="en-GB" sz="2400" b="0" i="0" dirty="0" smtClean="0">
                <a:solidFill>
                  <a:srgbClr val="000000"/>
                </a:solidFill>
                <a:effectLst/>
                <a:latin typeface="system-ui"/>
              </a:rPr>
              <a:t>. </a:t>
            </a:r>
            <a:r>
              <a:rPr lang="en-GB" sz="2400" b="1" i="0" baseline="30000" dirty="0" smtClean="0">
                <a:solidFill>
                  <a:srgbClr val="000000"/>
                </a:solidFill>
                <a:effectLst/>
                <a:latin typeface="system-ui"/>
              </a:rPr>
              <a:t> </a:t>
            </a:r>
            <a:r>
              <a:rPr lang="en-GB" sz="2400" b="0" i="0" dirty="0" smtClean="0">
                <a:solidFill>
                  <a:srgbClr val="000000"/>
                </a:solidFill>
                <a:effectLst/>
                <a:latin typeface="system-ui"/>
              </a:rPr>
              <a:t>It will happen, when many evils and troubles have come on them, that this song will testify before them as a witness; for it will not be forgotten out of the mouths of their descendants; for </a:t>
            </a:r>
            <a:r>
              <a:rPr lang="en-GB" sz="2400" b="1" i="0" dirty="0" smtClean="0">
                <a:solidFill>
                  <a:srgbClr val="000000"/>
                </a:solidFill>
                <a:effectLst/>
                <a:latin typeface="system-ui"/>
              </a:rPr>
              <a:t>I know their ways and what they are doing today, before I have brought them into the land which I promised them</a:t>
            </a:r>
            <a:r>
              <a:rPr lang="en-GB" sz="2400" b="0" i="0" dirty="0" smtClean="0">
                <a:solidFill>
                  <a:srgbClr val="000000"/>
                </a:solidFill>
                <a:effectLst/>
                <a:latin typeface="system-ui"/>
              </a:rPr>
              <a:t>.” Deut. 31:19-21</a:t>
            </a:r>
            <a:endParaRPr lang="en-GB" sz="2400" dirty="0"/>
          </a:p>
        </p:txBody>
      </p:sp>
    </p:spTree>
    <p:extLst>
      <p:ext uri="{BB962C8B-B14F-4D97-AF65-F5344CB8AC3E}">
        <p14:creationId xmlns:p14="http://schemas.microsoft.com/office/powerpoint/2010/main" val="3291718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3" y="2002753"/>
            <a:ext cx="9036906" cy="452431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000000"/>
                </a:solidFill>
                <a:effectLst/>
                <a:uLnTx/>
                <a:uFillTx/>
                <a:latin typeface="system-ui"/>
              </a:rPr>
              <a:t>Yahweh will bring you, and your king whom you will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000000"/>
                </a:solidFill>
                <a:effectLst/>
                <a:uLnTx/>
                <a:uFillTx/>
                <a:latin typeface="system-ui"/>
              </a:rPr>
              <a:t>set over yourselves, to a nation that you have not known, you nor your fathers. There you will serve other gods of wood and stone ... </a:t>
            </a:r>
            <a:r>
              <a:rPr kumimoji="0" lang="en-GB" sz="2400" b="1" i="0" u="none" strike="noStrike" kern="0" cap="none" spc="0" normalizeH="0" baseline="0" noProof="0" dirty="0" smtClean="0">
                <a:ln>
                  <a:noFill/>
                </a:ln>
                <a:solidFill>
                  <a:srgbClr val="000000"/>
                </a:solidFill>
                <a:effectLst/>
                <a:uLnTx/>
                <a:uFillTx/>
                <a:latin typeface="system-ui"/>
              </a:rPr>
              <a:t>You will be plucked from the land that you are going in to possess.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smtClean="0">
                <a:ln>
                  <a:noFill/>
                </a:ln>
                <a:solidFill>
                  <a:srgbClr val="000000"/>
                </a:solidFill>
                <a:effectLst/>
                <a:uLnTx/>
                <a:uFillTx/>
                <a:latin typeface="system-ui"/>
              </a:rPr>
              <a:t>Yahweh will scatter you among all peoples, from one end of the earth to the other end of the earth. </a:t>
            </a:r>
            <a:r>
              <a:rPr kumimoji="0" lang="en-GB" sz="2400" b="0" i="0" u="none" strike="noStrike" kern="0" cap="none" spc="0" normalizeH="0" baseline="0" noProof="0" dirty="0" smtClean="0">
                <a:ln>
                  <a:noFill/>
                </a:ln>
                <a:solidFill>
                  <a:srgbClr val="000000"/>
                </a:solidFill>
                <a:effectLst/>
                <a:uLnTx/>
                <a:uFillTx/>
                <a:latin typeface="system-ui"/>
              </a:rPr>
              <a:t>There you will serve other gods which you have not known, you nor your fathers, even wood and stone. </a:t>
            </a:r>
            <a:r>
              <a:rPr kumimoji="0" lang="en-GB" sz="2400" b="1" i="0" u="none" strike="noStrike" kern="0" cap="none" spc="0" normalizeH="0" baseline="0" noProof="0" dirty="0" smtClean="0">
                <a:ln>
                  <a:noFill/>
                </a:ln>
                <a:solidFill>
                  <a:srgbClr val="000000"/>
                </a:solidFill>
                <a:effectLst/>
                <a:uLnTx/>
                <a:uFillTx/>
                <a:latin typeface="system-ui"/>
              </a:rPr>
              <a:t>Among these nations you will find no ease</a:t>
            </a:r>
            <a:r>
              <a:rPr kumimoji="0" lang="en-GB" sz="2400" b="0" i="0" u="none" strike="noStrike" kern="0" cap="none" spc="0" normalizeH="0" baseline="0" noProof="0" dirty="0" smtClean="0">
                <a:ln>
                  <a:noFill/>
                </a:ln>
                <a:solidFill>
                  <a:srgbClr val="000000"/>
                </a:solidFill>
                <a:effectLst/>
                <a:uLnTx/>
                <a:uFillTx/>
                <a:latin typeface="system-ui"/>
              </a:rPr>
              <a:t>, and there will be no rest for the sole of your foot; but </a:t>
            </a:r>
            <a:r>
              <a:rPr kumimoji="0" lang="en-GB" sz="2400" b="1" i="0" u="none" strike="noStrike" kern="0" cap="none" spc="0" normalizeH="0" baseline="0" noProof="0" dirty="0" smtClean="0">
                <a:ln>
                  <a:noFill/>
                </a:ln>
                <a:solidFill>
                  <a:srgbClr val="000000"/>
                </a:solidFill>
                <a:effectLst/>
                <a:uLnTx/>
                <a:uFillTx/>
                <a:latin typeface="system-ui"/>
              </a:rPr>
              <a:t>Yahweh will give you there a trembling heart, failing of eyes, and pining of soul</a:t>
            </a:r>
            <a:r>
              <a:rPr kumimoji="0" lang="en-GB" sz="2400" b="0" i="0" u="none" strike="noStrike" kern="0" cap="none" spc="0" normalizeH="0" baseline="0" noProof="0" dirty="0" smtClean="0">
                <a:ln>
                  <a:noFill/>
                </a:ln>
                <a:solidFill>
                  <a:srgbClr val="000000"/>
                </a:solidFill>
                <a:effectLst/>
                <a:uLnTx/>
                <a:uFillTx/>
                <a:latin typeface="system-ui"/>
              </a:rPr>
              <a:t> ... Deut. 28:36, 63-65</a:t>
            </a:r>
            <a:endParaRPr kumimoji="0" lang="en-GB" sz="2400" b="0" i="0" u="none" strike="noStrike" kern="0" cap="none" spc="0" normalizeH="0" baseline="0" noProof="0" dirty="0">
              <a:ln>
                <a:noFill/>
              </a:ln>
              <a:solidFill>
                <a:prstClr val="black"/>
              </a:solidFill>
              <a:effectLst/>
              <a:uLnTx/>
              <a:uFillTx/>
            </a:endParaRPr>
          </a:p>
        </p:txBody>
      </p:sp>
      <p:sp>
        <p:nvSpPr>
          <p:cNvPr id="3" name="TextBox 2"/>
          <p:cNvSpPr txBox="1"/>
          <p:nvPr/>
        </p:nvSpPr>
        <p:spPr>
          <a:xfrm>
            <a:off x="3430943" y="683741"/>
            <a:ext cx="4514569" cy="707886"/>
          </a:xfrm>
          <a:prstGeom prst="rect">
            <a:avLst/>
          </a:prstGeom>
          <a:noFill/>
        </p:spPr>
        <p:txBody>
          <a:bodyPr wrap="none" rtlCol="0">
            <a:spAutoFit/>
          </a:bodyPr>
          <a:lstStyle/>
          <a:p>
            <a:r>
              <a:rPr lang="en-GB" sz="4000" b="1" dirty="0" smtClean="0"/>
              <a:t>The Radical Solution</a:t>
            </a:r>
            <a:endParaRPr lang="en-GB" sz="4000" b="1" dirty="0"/>
          </a:p>
        </p:txBody>
      </p:sp>
    </p:spTree>
    <p:extLst>
      <p:ext uri="{BB962C8B-B14F-4D97-AF65-F5344CB8AC3E}">
        <p14:creationId xmlns:p14="http://schemas.microsoft.com/office/powerpoint/2010/main" val="104413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6960" y="5262826"/>
            <a:ext cx="7194726" cy="707886"/>
          </a:xfrm>
          <a:prstGeom prst="rect">
            <a:avLst/>
          </a:prstGeom>
        </p:spPr>
        <p:txBody>
          <a:bodyPr wrap="none">
            <a:spAutoFit/>
          </a:bodyPr>
          <a:lstStyle/>
          <a:p>
            <a:pPr lvl="0"/>
            <a:r>
              <a:rPr lang="en-GB" sz="4000" b="1" dirty="0" smtClean="0">
                <a:solidFill>
                  <a:prstClr val="black"/>
                </a:solidFill>
              </a:rPr>
              <a:t>The Bible is God’s </a:t>
            </a:r>
            <a:r>
              <a:rPr lang="en-GB" sz="4000" b="1" dirty="0">
                <a:solidFill>
                  <a:prstClr val="black"/>
                </a:solidFill>
              </a:rPr>
              <a:t>Autobiography</a:t>
            </a:r>
          </a:p>
        </p:txBody>
      </p:sp>
      <p:sp>
        <p:nvSpPr>
          <p:cNvPr id="3" name="Rectangle 2"/>
          <p:cNvSpPr/>
          <p:nvPr/>
        </p:nvSpPr>
        <p:spPr>
          <a:xfrm>
            <a:off x="700215" y="1448164"/>
            <a:ext cx="8031366" cy="461665"/>
          </a:xfrm>
          <a:prstGeom prst="rect">
            <a:avLst/>
          </a:prstGeom>
        </p:spPr>
        <p:txBody>
          <a:bodyPr wrap="none">
            <a:spAutoFit/>
          </a:bodyPr>
          <a:lstStyle/>
          <a:p>
            <a:r>
              <a:rPr lang="en-GB" sz="2400" b="1" dirty="0">
                <a:solidFill>
                  <a:srgbClr val="000000"/>
                </a:solidFill>
                <a:latin typeface="system-ui"/>
              </a:rPr>
              <a:t>Little children, keep yourselves from idols</a:t>
            </a:r>
            <a:r>
              <a:rPr lang="en-GB" sz="2400" dirty="0" smtClean="0">
                <a:solidFill>
                  <a:srgbClr val="000000"/>
                </a:solidFill>
                <a:latin typeface="system-ui"/>
              </a:rPr>
              <a:t>. 1John 5:21</a:t>
            </a:r>
            <a:endParaRPr lang="en-GB" sz="2400" dirty="0"/>
          </a:p>
        </p:txBody>
      </p:sp>
      <p:sp>
        <p:nvSpPr>
          <p:cNvPr id="4" name="Rectangle 3"/>
          <p:cNvSpPr/>
          <p:nvPr/>
        </p:nvSpPr>
        <p:spPr>
          <a:xfrm>
            <a:off x="197709" y="2391520"/>
            <a:ext cx="10758617" cy="2677656"/>
          </a:xfrm>
          <a:prstGeom prst="rect">
            <a:avLst/>
          </a:prstGeom>
        </p:spPr>
        <p:txBody>
          <a:bodyPr wrap="square">
            <a:spAutoFit/>
          </a:bodyPr>
          <a:lstStyle/>
          <a:p>
            <a:r>
              <a:rPr lang="en-GB" sz="2400" dirty="0">
                <a:solidFill>
                  <a:srgbClr val="000000"/>
                </a:solidFill>
                <a:latin typeface="system-ui"/>
              </a:rPr>
              <a:t>All the people took off </a:t>
            </a:r>
            <a:r>
              <a:rPr lang="en-GB" sz="2400" b="1" dirty="0">
                <a:solidFill>
                  <a:srgbClr val="000000"/>
                </a:solidFill>
                <a:latin typeface="system-ui"/>
              </a:rPr>
              <a:t>the golden rings which were in their ears</a:t>
            </a:r>
            <a:r>
              <a:rPr lang="en-GB" sz="2400" dirty="0">
                <a:solidFill>
                  <a:srgbClr val="000000"/>
                </a:solidFill>
                <a:latin typeface="system-ui"/>
              </a:rPr>
              <a:t>, and brought them to Aaron. </a:t>
            </a:r>
            <a:r>
              <a:rPr lang="en-GB" sz="2400" dirty="0" smtClean="0">
                <a:solidFill>
                  <a:srgbClr val="000000"/>
                </a:solidFill>
                <a:latin typeface="system-ui"/>
              </a:rPr>
              <a:t>He </a:t>
            </a:r>
            <a:r>
              <a:rPr lang="en-GB" sz="2400" dirty="0">
                <a:solidFill>
                  <a:srgbClr val="000000"/>
                </a:solidFill>
                <a:latin typeface="system-ui"/>
              </a:rPr>
              <a:t>received what they handed him, fashioned it </a:t>
            </a:r>
            <a:endParaRPr lang="en-GB" sz="2400" dirty="0" smtClean="0">
              <a:solidFill>
                <a:srgbClr val="000000"/>
              </a:solidFill>
              <a:latin typeface="system-ui"/>
            </a:endParaRPr>
          </a:p>
          <a:p>
            <a:r>
              <a:rPr lang="en-GB" sz="2400" dirty="0" smtClean="0">
                <a:solidFill>
                  <a:srgbClr val="000000"/>
                </a:solidFill>
                <a:latin typeface="system-ui"/>
              </a:rPr>
              <a:t>with </a:t>
            </a:r>
            <a:r>
              <a:rPr lang="en-GB" sz="2400" dirty="0">
                <a:solidFill>
                  <a:srgbClr val="000000"/>
                </a:solidFill>
                <a:latin typeface="system-ui"/>
              </a:rPr>
              <a:t>an engraving tool, and </a:t>
            </a:r>
            <a:r>
              <a:rPr lang="en-GB" sz="2400" b="1" dirty="0">
                <a:solidFill>
                  <a:srgbClr val="000000"/>
                </a:solidFill>
                <a:latin typeface="system-ui"/>
              </a:rPr>
              <a:t>made it a </a:t>
            </a:r>
            <a:r>
              <a:rPr lang="en-GB" sz="2400" b="1" dirty="0" smtClean="0">
                <a:solidFill>
                  <a:srgbClr val="000000"/>
                </a:solidFill>
                <a:latin typeface="system-ui"/>
              </a:rPr>
              <a:t>moulded </a:t>
            </a:r>
            <a:r>
              <a:rPr lang="en-GB" sz="2400" b="1" dirty="0">
                <a:solidFill>
                  <a:srgbClr val="000000"/>
                </a:solidFill>
                <a:latin typeface="system-ui"/>
              </a:rPr>
              <a:t>calf</a:t>
            </a:r>
            <a:r>
              <a:rPr lang="en-GB" sz="2400" dirty="0">
                <a:solidFill>
                  <a:srgbClr val="000000"/>
                </a:solidFill>
                <a:latin typeface="system-ui"/>
              </a:rPr>
              <a:t>. Then they said, “</a:t>
            </a:r>
            <a:r>
              <a:rPr lang="en-GB" sz="2400" b="1" dirty="0">
                <a:solidFill>
                  <a:srgbClr val="000000"/>
                </a:solidFill>
                <a:latin typeface="system-ui"/>
              </a:rPr>
              <a:t>These are your gods, Israel, which brought you up out of the land of Egypt</a:t>
            </a:r>
            <a:r>
              <a:rPr lang="en-GB" sz="2400" dirty="0" smtClean="0">
                <a:solidFill>
                  <a:srgbClr val="000000"/>
                </a:solidFill>
                <a:latin typeface="system-ui"/>
              </a:rPr>
              <a:t>.” When </a:t>
            </a:r>
            <a:r>
              <a:rPr lang="en-GB" sz="2400" b="1" dirty="0">
                <a:solidFill>
                  <a:srgbClr val="000000"/>
                </a:solidFill>
                <a:latin typeface="system-ui"/>
              </a:rPr>
              <a:t>Aaron</a:t>
            </a:r>
            <a:r>
              <a:rPr lang="en-GB" sz="2400" dirty="0">
                <a:solidFill>
                  <a:srgbClr val="000000"/>
                </a:solidFill>
                <a:latin typeface="system-ui"/>
              </a:rPr>
              <a:t> saw this, he </a:t>
            </a:r>
            <a:r>
              <a:rPr lang="en-GB" sz="2400" b="1" dirty="0">
                <a:solidFill>
                  <a:srgbClr val="000000"/>
                </a:solidFill>
                <a:latin typeface="system-ui"/>
              </a:rPr>
              <a:t>built an altar before it</a:t>
            </a:r>
            <a:r>
              <a:rPr lang="en-GB" sz="2400" dirty="0">
                <a:solidFill>
                  <a:srgbClr val="000000"/>
                </a:solidFill>
                <a:latin typeface="system-ui"/>
              </a:rPr>
              <a:t>; </a:t>
            </a:r>
            <a:r>
              <a:rPr lang="en-GB" sz="2400" b="1" dirty="0">
                <a:solidFill>
                  <a:srgbClr val="000000"/>
                </a:solidFill>
                <a:latin typeface="system-ui"/>
              </a:rPr>
              <a:t>and Aaron made a proclamation, and said, “Tomorrow shall be a feast to Yahweh</a:t>
            </a:r>
            <a:r>
              <a:rPr lang="en-GB" sz="2400" b="1" dirty="0" smtClean="0">
                <a:solidFill>
                  <a:srgbClr val="000000"/>
                </a:solidFill>
                <a:latin typeface="system-ui"/>
              </a:rPr>
              <a:t>.</a:t>
            </a:r>
            <a:r>
              <a:rPr lang="en-GB" sz="2400" dirty="0" smtClean="0">
                <a:solidFill>
                  <a:srgbClr val="000000"/>
                </a:solidFill>
                <a:latin typeface="system-ui"/>
              </a:rPr>
              <a:t>”</a:t>
            </a:r>
            <a:r>
              <a:rPr lang="en-GB" sz="2400" dirty="0">
                <a:solidFill>
                  <a:srgbClr val="000000"/>
                </a:solidFill>
                <a:latin typeface="system-ui"/>
              </a:rPr>
              <a:t> Exodus 32:3-5 </a:t>
            </a:r>
            <a:endParaRPr lang="en-GB" sz="2400" b="0" i="0" dirty="0">
              <a:solidFill>
                <a:srgbClr val="000000"/>
              </a:solidFill>
              <a:effectLst/>
              <a:latin typeface="system-ui"/>
            </a:endParaRPr>
          </a:p>
        </p:txBody>
      </p:sp>
      <p:sp>
        <p:nvSpPr>
          <p:cNvPr id="5" name="TextBox 4"/>
          <p:cNvSpPr txBox="1"/>
          <p:nvPr/>
        </p:nvSpPr>
        <p:spPr>
          <a:xfrm>
            <a:off x="2375861" y="454422"/>
            <a:ext cx="6096925" cy="584775"/>
          </a:xfrm>
          <a:prstGeom prst="rect">
            <a:avLst/>
          </a:prstGeom>
          <a:noFill/>
        </p:spPr>
        <p:txBody>
          <a:bodyPr wrap="none" rtlCol="0">
            <a:spAutoFit/>
          </a:bodyPr>
          <a:lstStyle/>
          <a:p>
            <a:r>
              <a:rPr lang="en-GB" sz="3200" b="1" dirty="0" smtClean="0"/>
              <a:t>Favourite texts result in a false god</a:t>
            </a:r>
            <a:endParaRPr lang="en-GB" sz="3200" b="1" dirty="0"/>
          </a:p>
        </p:txBody>
      </p:sp>
    </p:spTree>
    <p:extLst>
      <p:ext uri="{BB962C8B-B14F-4D97-AF65-F5344CB8AC3E}">
        <p14:creationId xmlns:p14="http://schemas.microsoft.com/office/powerpoint/2010/main" val="154117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518" y="547573"/>
            <a:ext cx="5186613" cy="707886"/>
          </a:xfrm>
          <a:prstGeom prst="rect">
            <a:avLst/>
          </a:prstGeom>
          <a:noFill/>
        </p:spPr>
        <p:txBody>
          <a:bodyPr wrap="none" rtlCol="0">
            <a:spAutoFit/>
          </a:bodyPr>
          <a:lstStyle/>
          <a:p>
            <a:r>
              <a:rPr lang="en-GB" sz="4000" b="1" dirty="0" smtClean="0"/>
              <a:t>Repentance and Return</a:t>
            </a:r>
            <a:endParaRPr lang="en-GB" sz="4000" b="1" dirty="0"/>
          </a:p>
        </p:txBody>
      </p:sp>
      <p:sp>
        <p:nvSpPr>
          <p:cNvPr id="4" name="Rectangle 3"/>
          <p:cNvSpPr/>
          <p:nvPr/>
        </p:nvSpPr>
        <p:spPr>
          <a:xfrm>
            <a:off x="231628" y="1727924"/>
            <a:ext cx="8895897" cy="4708981"/>
          </a:xfrm>
          <a:prstGeom prst="rect">
            <a:avLst/>
          </a:prstGeom>
        </p:spPr>
        <p:txBody>
          <a:bodyPr wrap="square">
            <a:spAutoFit/>
          </a:bodyPr>
          <a:lstStyle/>
          <a:p>
            <a:r>
              <a:rPr lang="en-GB" sz="2000" b="0" i="0" dirty="0" smtClean="0">
                <a:solidFill>
                  <a:srgbClr val="000000"/>
                </a:solidFill>
                <a:effectLst/>
                <a:latin typeface="system-ui"/>
              </a:rPr>
              <a:t>It shall happen, </a:t>
            </a:r>
            <a:r>
              <a:rPr lang="en-GB" sz="2000" b="1" i="0" dirty="0" smtClean="0">
                <a:solidFill>
                  <a:srgbClr val="000000"/>
                </a:solidFill>
                <a:effectLst/>
                <a:latin typeface="system-ui"/>
              </a:rPr>
              <a:t>when all these things have come on you, the blessing and the curse</a:t>
            </a:r>
            <a:r>
              <a:rPr lang="en-GB" sz="2000" b="0" i="0" dirty="0" smtClean="0">
                <a:solidFill>
                  <a:srgbClr val="000000"/>
                </a:solidFill>
                <a:effectLst/>
                <a:latin typeface="system-ui"/>
              </a:rPr>
              <a:t>, which I have set before you, and you shall call them to mind among all the nations where Yahweh your God has driven you, </a:t>
            </a:r>
            <a:r>
              <a:rPr lang="en-GB" sz="2000" b="1" i="0" dirty="0" smtClean="0">
                <a:solidFill>
                  <a:srgbClr val="000000"/>
                </a:solidFill>
                <a:effectLst/>
                <a:latin typeface="system-ui"/>
              </a:rPr>
              <a:t>and return to Yahweh your God and obey his voice </a:t>
            </a:r>
            <a:r>
              <a:rPr lang="en-GB" sz="2000" b="0" i="0" dirty="0" smtClean="0">
                <a:solidFill>
                  <a:srgbClr val="000000"/>
                </a:solidFill>
                <a:effectLst/>
                <a:latin typeface="system-ui"/>
              </a:rPr>
              <a:t>according to all that I command you today, you and your children, with all your heart and with all your soul, that then </a:t>
            </a:r>
            <a:r>
              <a:rPr lang="en-GB" sz="2000" b="1" i="0" dirty="0" smtClean="0">
                <a:solidFill>
                  <a:srgbClr val="000000"/>
                </a:solidFill>
                <a:effectLst/>
                <a:latin typeface="system-ui"/>
              </a:rPr>
              <a:t>Yahweh your God will release you from captivity, have compassion on you, and will return and gather you from all the peoples where Yahweh your God has scattered you.</a:t>
            </a:r>
            <a:r>
              <a:rPr lang="en-GB" sz="2000" b="0" i="0" dirty="0" smtClean="0">
                <a:solidFill>
                  <a:srgbClr val="000000"/>
                </a:solidFill>
                <a:effectLst/>
                <a:latin typeface="system-ui"/>
              </a:rPr>
              <a:t> If your outcasts are in the uttermost parts of the heavens, from there Yahweh your God will gather you, and from there he will bring you back. </a:t>
            </a:r>
            <a:r>
              <a:rPr lang="en-GB" sz="2000" b="1" i="0" dirty="0" smtClean="0">
                <a:solidFill>
                  <a:srgbClr val="000000"/>
                </a:solidFill>
                <a:effectLst/>
                <a:latin typeface="system-ui"/>
              </a:rPr>
              <a:t>Yahweh your God will bring you into the land </a:t>
            </a:r>
            <a:r>
              <a:rPr lang="en-GB" sz="2000" b="0" i="0" dirty="0" smtClean="0">
                <a:solidFill>
                  <a:srgbClr val="000000"/>
                </a:solidFill>
                <a:effectLst/>
                <a:latin typeface="system-ui"/>
              </a:rPr>
              <a:t>which your fathers possessed, and you will possess it. </a:t>
            </a:r>
            <a:r>
              <a:rPr lang="en-GB" sz="2000" b="1" i="0" dirty="0" smtClean="0">
                <a:solidFill>
                  <a:srgbClr val="000000"/>
                </a:solidFill>
                <a:effectLst/>
                <a:latin typeface="system-ui"/>
              </a:rPr>
              <a:t>He will do you good, and increase your numbers more than your fathers. Yahweh your God will circumcise your heart</a:t>
            </a:r>
            <a:r>
              <a:rPr lang="en-GB" sz="2000" b="0" i="0" dirty="0" smtClean="0">
                <a:solidFill>
                  <a:srgbClr val="000000"/>
                </a:solidFill>
                <a:effectLst/>
                <a:latin typeface="system-ui"/>
              </a:rPr>
              <a:t>, and the heart of your offspring, </a:t>
            </a:r>
            <a:r>
              <a:rPr lang="en-GB" sz="2000" b="1" i="0" dirty="0" smtClean="0">
                <a:solidFill>
                  <a:srgbClr val="000000"/>
                </a:solidFill>
                <a:effectLst/>
                <a:latin typeface="system-ui"/>
              </a:rPr>
              <a:t>to love Yahweh your God with all your heart and with all your soul, that you may live.</a:t>
            </a:r>
            <a:r>
              <a:rPr lang="en-GB" sz="2000" b="0" i="0" dirty="0" smtClean="0">
                <a:solidFill>
                  <a:srgbClr val="000000"/>
                </a:solidFill>
                <a:effectLst/>
                <a:latin typeface="system-ui"/>
              </a:rPr>
              <a:t> Deut. 30:1-6</a:t>
            </a:r>
            <a:endParaRPr lang="en-GB" sz="2000" dirty="0"/>
          </a:p>
        </p:txBody>
      </p:sp>
    </p:spTree>
    <p:extLst>
      <p:ext uri="{BB962C8B-B14F-4D97-AF65-F5344CB8AC3E}">
        <p14:creationId xmlns:p14="http://schemas.microsoft.com/office/powerpoint/2010/main" val="2346365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1" y="1873501"/>
            <a:ext cx="10618574" cy="4893647"/>
          </a:xfrm>
          <a:prstGeom prst="rect">
            <a:avLst/>
          </a:prstGeom>
        </p:spPr>
        <p:txBody>
          <a:bodyPr wrap="square">
            <a:spAutoFit/>
          </a:bodyPr>
          <a:lstStyle/>
          <a:p>
            <a:r>
              <a:rPr lang="en-GB" b="1" baseline="30000" dirty="0">
                <a:solidFill>
                  <a:srgbClr val="000000"/>
                </a:solidFill>
                <a:latin typeface="system-ui"/>
              </a:rPr>
              <a:t> </a:t>
            </a:r>
            <a:r>
              <a:rPr lang="en-GB" sz="2400" dirty="0">
                <a:solidFill>
                  <a:srgbClr val="000000"/>
                </a:solidFill>
                <a:latin typeface="system-ui"/>
              </a:rPr>
              <a:t>“‘“</a:t>
            </a:r>
            <a:r>
              <a:rPr lang="en-GB" sz="2400" b="1" dirty="0">
                <a:solidFill>
                  <a:srgbClr val="000000"/>
                </a:solidFill>
                <a:latin typeface="system-ui"/>
              </a:rPr>
              <a:t>For I will take you from among the nations and gather you </a:t>
            </a:r>
            <a:endParaRPr lang="en-GB" sz="2400" b="1" dirty="0" smtClean="0">
              <a:solidFill>
                <a:srgbClr val="000000"/>
              </a:solidFill>
              <a:latin typeface="system-ui"/>
            </a:endParaRPr>
          </a:p>
          <a:p>
            <a:r>
              <a:rPr lang="en-GB" sz="2400" b="1" dirty="0" smtClean="0">
                <a:solidFill>
                  <a:srgbClr val="000000"/>
                </a:solidFill>
                <a:latin typeface="system-ui"/>
              </a:rPr>
              <a:t>out </a:t>
            </a:r>
            <a:r>
              <a:rPr lang="en-GB" sz="2400" b="1" dirty="0">
                <a:solidFill>
                  <a:srgbClr val="000000"/>
                </a:solidFill>
                <a:latin typeface="system-ui"/>
              </a:rPr>
              <a:t>of all the countries, and will bring you into your own land.</a:t>
            </a:r>
            <a:r>
              <a:rPr lang="en-GB" sz="2400" dirty="0">
                <a:solidFill>
                  <a:srgbClr val="000000"/>
                </a:solidFill>
                <a:latin typeface="system-ui"/>
              </a:rPr>
              <a:t> </a:t>
            </a:r>
            <a:endParaRPr lang="en-GB" sz="2400" dirty="0" smtClean="0">
              <a:solidFill>
                <a:srgbClr val="000000"/>
              </a:solidFill>
              <a:latin typeface="system-ui"/>
            </a:endParaRPr>
          </a:p>
          <a:p>
            <a:r>
              <a:rPr lang="en-GB" sz="2400" b="1" dirty="0" smtClean="0">
                <a:solidFill>
                  <a:srgbClr val="000000"/>
                </a:solidFill>
                <a:latin typeface="system-ui"/>
              </a:rPr>
              <a:t>I </a:t>
            </a:r>
            <a:r>
              <a:rPr lang="en-GB" sz="2400" b="1" dirty="0">
                <a:solidFill>
                  <a:srgbClr val="000000"/>
                </a:solidFill>
                <a:latin typeface="system-ui"/>
              </a:rPr>
              <a:t>will sprinkle clean water on you</a:t>
            </a:r>
            <a:r>
              <a:rPr lang="en-GB" sz="2400" dirty="0">
                <a:solidFill>
                  <a:srgbClr val="000000"/>
                </a:solidFill>
                <a:latin typeface="system-ui"/>
              </a:rPr>
              <a:t>, and you will be clean. </a:t>
            </a:r>
            <a:r>
              <a:rPr lang="en-GB" sz="2400" b="1" dirty="0">
                <a:solidFill>
                  <a:srgbClr val="000000"/>
                </a:solidFill>
                <a:latin typeface="system-ui"/>
              </a:rPr>
              <a:t>I will </a:t>
            </a:r>
            <a:endParaRPr lang="en-GB" sz="2400" b="1" dirty="0" smtClean="0">
              <a:solidFill>
                <a:srgbClr val="000000"/>
              </a:solidFill>
              <a:latin typeface="system-ui"/>
            </a:endParaRPr>
          </a:p>
          <a:p>
            <a:r>
              <a:rPr lang="en-GB" sz="2400" b="1" dirty="0" smtClean="0">
                <a:solidFill>
                  <a:srgbClr val="000000"/>
                </a:solidFill>
                <a:latin typeface="system-ui"/>
              </a:rPr>
              <a:t>cleanse </a:t>
            </a:r>
            <a:r>
              <a:rPr lang="en-GB" sz="2400" b="1" dirty="0">
                <a:solidFill>
                  <a:srgbClr val="000000"/>
                </a:solidFill>
                <a:latin typeface="system-ui"/>
              </a:rPr>
              <a:t>you from all your filthiness, and from all your idols</a:t>
            </a:r>
            <a:r>
              <a:rPr lang="en-GB" sz="2400" dirty="0">
                <a:solidFill>
                  <a:srgbClr val="000000"/>
                </a:solidFill>
                <a:latin typeface="system-ui"/>
              </a:rPr>
              <a:t>. </a:t>
            </a:r>
            <a:r>
              <a:rPr lang="en-GB" sz="2400" b="1" dirty="0" smtClean="0">
                <a:solidFill>
                  <a:srgbClr val="000000"/>
                </a:solidFill>
                <a:latin typeface="system-ui"/>
              </a:rPr>
              <a:t>I </a:t>
            </a:r>
          </a:p>
          <a:p>
            <a:r>
              <a:rPr lang="en-GB" sz="2400" b="1" dirty="0" smtClean="0">
                <a:solidFill>
                  <a:srgbClr val="000000"/>
                </a:solidFill>
                <a:latin typeface="system-ui"/>
              </a:rPr>
              <a:t>will </a:t>
            </a:r>
            <a:r>
              <a:rPr lang="en-GB" sz="2400" b="1" dirty="0">
                <a:solidFill>
                  <a:srgbClr val="000000"/>
                </a:solidFill>
                <a:latin typeface="system-ui"/>
              </a:rPr>
              <a:t>also give you a new heart</a:t>
            </a:r>
            <a:r>
              <a:rPr lang="en-GB" sz="2400" dirty="0">
                <a:solidFill>
                  <a:srgbClr val="000000"/>
                </a:solidFill>
                <a:latin typeface="system-ui"/>
              </a:rPr>
              <a:t>, and I will put </a:t>
            </a:r>
            <a:r>
              <a:rPr lang="en-GB" sz="2400" b="1" dirty="0">
                <a:solidFill>
                  <a:srgbClr val="000000"/>
                </a:solidFill>
                <a:latin typeface="system-ui"/>
              </a:rPr>
              <a:t>a new spirit </a:t>
            </a:r>
            <a:r>
              <a:rPr lang="en-GB" sz="2400" dirty="0">
                <a:solidFill>
                  <a:srgbClr val="000000"/>
                </a:solidFill>
                <a:latin typeface="system-ui"/>
              </a:rPr>
              <a:t>within you. I will take away the stony heart out of your flesh, and I will give you a heart of flesh. </a:t>
            </a:r>
            <a:r>
              <a:rPr lang="en-GB" sz="2400" dirty="0" smtClean="0">
                <a:solidFill>
                  <a:srgbClr val="000000"/>
                </a:solidFill>
                <a:latin typeface="system-ui"/>
              </a:rPr>
              <a:t>I </a:t>
            </a:r>
            <a:r>
              <a:rPr lang="en-GB" sz="2400" dirty="0">
                <a:solidFill>
                  <a:srgbClr val="000000"/>
                </a:solidFill>
                <a:latin typeface="system-ui"/>
              </a:rPr>
              <a:t>will put my Spirit within you, and cause you to walk in my statutes. You will keep my ordinances and do them. </a:t>
            </a:r>
            <a:r>
              <a:rPr lang="en-GB" sz="2400" b="1" dirty="0" smtClean="0">
                <a:solidFill>
                  <a:srgbClr val="000000"/>
                </a:solidFill>
                <a:latin typeface="system-ui"/>
              </a:rPr>
              <a:t>You </a:t>
            </a:r>
            <a:r>
              <a:rPr lang="en-GB" sz="2400" b="1" dirty="0">
                <a:solidFill>
                  <a:srgbClr val="000000"/>
                </a:solidFill>
                <a:latin typeface="system-ui"/>
              </a:rPr>
              <a:t>will dwell in the land </a:t>
            </a:r>
            <a:r>
              <a:rPr lang="en-GB" sz="2400" dirty="0">
                <a:solidFill>
                  <a:srgbClr val="000000"/>
                </a:solidFill>
                <a:latin typeface="system-ui"/>
              </a:rPr>
              <a:t>that I gave to your fathers. </a:t>
            </a:r>
            <a:r>
              <a:rPr lang="en-GB" sz="2400" b="1" dirty="0">
                <a:solidFill>
                  <a:srgbClr val="000000"/>
                </a:solidFill>
                <a:latin typeface="system-ui"/>
              </a:rPr>
              <a:t>You will be my people, and I will be your God</a:t>
            </a:r>
            <a:r>
              <a:rPr lang="en-GB" sz="2400" dirty="0">
                <a:solidFill>
                  <a:srgbClr val="000000"/>
                </a:solidFill>
                <a:latin typeface="system-ui"/>
              </a:rPr>
              <a:t>. </a:t>
            </a:r>
            <a:r>
              <a:rPr lang="en-GB" sz="2400" b="1" dirty="0" smtClean="0">
                <a:solidFill>
                  <a:srgbClr val="000000"/>
                </a:solidFill>
                <a:latin typeface="system-ui"/>
              </a:rPr>
              <a:t>I </a:t>
            </a:r>
            <a:r>
              <a:rPr lang="en-GB" sz="2400" b="1" dirty="0">
                <a:solidFill>
                  <a:srgbClr val="000000"/>
                </a:solidFill>
                <a:latin typeface="system-ui"/>
              </a:rPr>
              <a:t>will save you from all your uncleanness</a:t>
            </a:r>
            <a:r>
              <a:rPr lang="en-GB" sz="2400" dirty="0">
                <a:solidFill>
                  <a:srgbClr val="000000"/>
                </a:solidFill>
                <a:latin typeface="system-ui"/>
              </a:rPr>
              <a:t>. I will call for the grain, and will multiply it, and lay no famine on you</a:t>
            </a:r>
            <a:r>
              <a:rPr lang="en-GB" sz="2400" dirty="0" smtClean="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I will multiply the fruit of the tree and the increase of the field, that you may receive no more the reproach of famine among the </a:t>
            </a:r>
            <a:r>
              <a:rPr lang="en-GB" sz="2400" dirty="0" smtClean="0">
                <a:solidFill>
                  <a:srgbClr val="000000"/>
                </a:solidFill>
                <a:latin typeface="system-ui"/>
              </a:rPr>
              <a:t>nations ...</a:t>
            </a:r>
            <a:r>
              <a:rPr lang="en-GB" sz="2400" b="1" baseline="30000" dirty="0" smtClean="0">
                <a:solidFill>
                  <a:srgbClr val="000000"/>
                </a:solidFill>
                <a:latin typeface="system-ui"/>
              </a:rPr>
              <a:t> </a:t>
            </a:r>
            <a:endParaRPr lang="en-GB" sz="2400" b="0" i="0" dirty="0">
              <a:solidFill>
                <a:srgbClr val="000000"/>
              </a:solidFill>
              <a:effectLst/>
              <a:latin typeface="system-ui"/>
            </a:endParaRPr>
          </a:p>
        </p:txBody>
      </p:sp>
      <p:sp>
        <p:nvSpPr>
          <p:cNvPr id="3" name="Rectangle 2"/>
          <p:cNvSpPr/>
          <p:nvPr/>
        </p:nvSpPr>
        <p:spPr>
          <a:xfrm>
            <a:off x="1871602" y="257716"/>
            <a:ext cx="5186613" cy="707886"/>
          </a:xfrm>
          <a:prstGeom prst="rect">
            <a:avLst/>
          </a:prstGeom>
        </p:spPr>
        <p:txBody>
          <a:bodyPr wrap="none">
            <a:spAutoFit/>
          </a:bodyPr>
          <a:lstStyle/>
          <a:p>
            <a:pPr lvl="0"/>
            <a:r>
              <a:rPr lang="en-GB" sz="4000" b="1" dirty="0">
                <a:solidFill>
                  <a:prstClr val="black"/>
                </a:solidFill>
              </a:rPr>
              <a:t>Return and Repentance</a:t>
            </a:r>
          </a:p>
        </p:txBody>
      </p:sp>
    </p:spTree>
    <p:extLst>
      <p:ext uri="{BB962C8B-B14F-4D97-AF65-F5344CB8AC3E}">
        <p14:creationId xmlns:p14="http://schemas.microsoft.com/office/powerpoint/2010/main" val="3231805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30" y="1225689"/>
            <a:ext cx="9341710" cy="5632311"/>
          </a:xfrm>
          <a:prstGeom prst="rect">
            <a:avLst/>
          </a:prstGeom>
        </p:spPr>
        <p:txBody>
          <a:bodyPr wrap="square">
            <a:spAutoFit/>
          </a:bodyPr>
          <a:lstStyle/>
          <a:p>
            <a:pPr lvl="0"/>
            <a:r>
              <a:rPr lang="en-GB" sz="2000" b="1" baseline="30000" dirty="0">
                <a:solidFill>
                  <a:srgbClr val="000000"/>
                </a:solidFill>
                <a:latin typeface="system-ui"/>
              </a:rPr>
              <a:t> </a:t>
            </a:r>
            <a:r>
              <a:rPr lang="en-GB" sz="2400" dirty="0">
                <a:solidFill>
                  <a:srgbClr val="000000"/>
                </a:solidFill>
                <a:latin typeface="system-ui"/>
              </a:rPr>
              <a:t>“‘“</a:t>
            </a:r>
            <a:r>
              <a:rPr lang="en-GB" sz="2400" b="1" dirty="0">
                <a:solidFill>
                  <a:srgbClr val="000000"/>
                </a:solidFill>
                <a:latin typeface="system-ui"/>
              </a:rPr>
              <a:t>Then you will remember your evil ways</a:t>
            </a:r>
            <a:r>
              <a:rPr lang="en-GB" sz="2400" dirty="0">
                <a:solidFill>
                  <a:srgbClr val="000000"/>
                </a:solidFill>
                <a:latin typeface="system-ui"/>
              </a:rPr>
              <a:t>, and your </a:t>
            </a:r>
            <a:endParaRPr lang="en-GB" sz="2400" dirty="0" smtClean="0">
              <a:solidFill>
                <a:srgbClr val="000000"/>
              </a:solidFill>
              <a:latin typeface="system-ui"/>
            </a:endParaRPr>
          </a:p>
          <a:p>
            <a:pPr lvl="0"/>
            <a:r>
              <a:rPr lang="en-GB" sz="2400" dirty="0" smtClean="0">
                <a:solidFill>
                  <a:srgbClr val="000000"/>
                </a:solidFill>
                <a:latin typeface="system-ui"/>
              </a:rPr>
              <a:t>deeds that </a:t>
            </a:r>
            <a:r>
              <a:rPr lang="en-GB" sz="2400" dirty="0">
                <a:solidFill>
                  <a:srgbClr val="000000"/>
                </a:solidFill>
                <a:latin typeface="system-ui"/>
              </a:rPr>
              <a:t>were not good; and you will </a:t>
            </a:r>
            <a:r>
              <a:rPr lang="en-GB" sz="2400" b="1" dirty="0">
                <a:solidFill>
                  <a:srgbClr val="000000"/>
                </a:solidFill>
                <a:latin typeface="system-ui"/>
              </a:rPr>
              <a:t>loathe yourselves in </a:t>
            </a:r>
            <a:endParaRPr lang="en-GB" sz="2400" b="1" dirty="0" smtClean="0">
              <a:solidFill>
                <a:srgbClr val="000000"/>
              </a:solidFill>
              <a:latin typeface="system-ui"/>
            </a:endParaRPr>
          </a:p>
          <a:p>
            <a:pPr lvl="0"/>
            <a:r>
              <a:rPr lang="en-GB" sz="2400" b="1" dirty="0" smtClean="0">
                <a:solidFill>
                  <a:srgbClr val="000000"/>
                </a:solidFill>
                <a:latin typeface="system-ui"/>
              </a:rPr>
              <a:t>your own </a:t>
            </a:r>
            <a:r>
              <a:rPr lang="en-GB" sz="2400" b="1" dirty="0">
                <a:solidFill>
                  <a:srgbClr val="000000"/>
                </a:solidFill>
                <a:latin typeface="system-ui"/>
              </a:rPr>
              <a:t>sight for your iniquities and for your abominations</a:t>
            </a:r>
            <a:r>
              <a:rPr lang="en-GB" sz="2400" dirty="0">
                <a:solidFill>
                  <a:srgbClr val="000000"/>
                </a:solidFill>
                <a:latin typeface="system-ui"/>
              </a:rPr>
              <a:t>. </a:t>
            </a:r>
            <a:endParaRPr lang="en-GB" sz="2400" dirty="0" smtClean="0">
              <a:solidFill>
                <a:srgbClr val="000000"/>
              </a:solidFill>
              <a:latin typeface="system-ui"/>
            </a:endParaRPr>
          </a:p>
          <a:p>
            <a:pPr lvl="0"/>
            <a:r>
              <a:rPr lang="en-GB" sz="2400" dirty="0" smtClean="0">
                <a:solidFill>
                  <a:srgbClr val="000000"/>
                </a:solidFill>
                <a:latin typeface="system-ui"/>
              </a:rPr>
              <a:t>I do not </a:t>
            </a:r>
            <a:r>
              <a:rPr lang="en-GB" sz="2400" dirty="0">
                <a:solidFill>
                  <a:srgbClr val="000000"/>
                </a:solidFill>
                <a:latin typeface="system-ui"/>
              </a:rPr>
              <a:t>do this for your sake,” says the Lord Yahweh. “Let it be known to you: be ashamed and confounded for your ways, house </a:t>
            </a:r>
            <a:endParaRPr lang="en-GB" sz="2400" dirty="0" smtClean="0">
              <a:solidFill>
                <a:srgbClr val="000000"/>
              </a:solidFill>
              <a:latin typeface="system-ui"/>
            </a:endParaRPr>
          </a:p>
          <a:p>
            <a:pPr lvl="0"/>
            <a:r>
              <a:rPr lang="en-GB" sz="2400" dirty="0" smtClean="0">
                <a:solidFill>
                  <a:srgbClr val="000000"/>
                </a:solidFill>
                <a:latin typeface="system-ui"/>
              </a:rPr>
              <a:t>of </a:t>
            </a:r>
            <a:r>
              <a:rPr lang="en-GB" sz="2400" dirty="0">
                <a:solidFill>
                  <a:srgbClr val="000000"/>
                </a:solidFill>
                <a:latin typeface="system-ui"/>
              </a:rPr>
              <a:t>Israel.”“‘ The Lord Yahweh says: </a:t>
            </a:r>
            <a:r>
              <a:rPr lang="en-GB" sz="2400" b="1" dirty="0">
                <a:solidFill>
                  <a:srgbClr val="000000"/>
                </a:solidFill>
                <a:latin typeface="system-ui"/>
              </a:rPr>
              <a:t>“In the day that I cleanse you from all your iniquities, I will cause the cities to be inhabited and the waste places will be built.</a:t>
            </a:r>
            <a:r>
              <a:rPr lang="en-GB" sz="2400" dirty="0">
                <a:solidFill>
                  <a:srgbClr val="000000"/>
                </a:solidFill>
                <a:latin typeface="system-ui"/>
              </a:rPr>
              <a:t> The land that was desolate will be tilled instead of being a desolation in the sight of all who passed by. They will say, ‘</a:t>
            </a:r>
            <a:r>
              <a:rPr lang="en-GB" sz="2400" b="1" dirty="0">
                <a:solidFill>
                  <a:srgbClr val="000000"/>
                </a:solidFill>
                <a:latin typeface="system-ui"/>
              </a:rPr>
              <a:t>This land that was desolate has become like the garden of Eden.</a:t>
            </a:r>
            <a:r>
              <a:rPr lang="en-GB" sz="2400" dirty="0">
                <a:solidFill>
                  <a:srgbClr val="000000"/>
                </a:solidFill>
                <a:latin typeface="system-ui"/>
              </a:rPr>
              <a:t> The waste, desolate, and ruined cities are fortified and inhabited.’ Then the nations that are left around you will know that I, Yahweh, have built the ruined places, and planted that which was desolate. I, Yahweh, have spoken it, and I will do it.” </a:t>
            </a:r>
          </a:p>
          <a:p>
            <a:pPr lvl="0"/>
            <a:r>
              <a:rPr lang="en-GB" sz="2400" dirty="0">
                <a:solidFill>
                  <a:srgbClr val="000000"/>
                </a:solidFill>
                <a:latin typeface="system-ui"/>
              </a:rPr>
              <a:t>Ezek. 36:24-36</a:t>
            </a:r>
          </a:p>
        </p:txBody>
      </p:sp>
    </p:spTree>
    <p:extLst>
      <p:ext uri="{BB962C8B-B14F-4D97-AF65-F5344CB8AC3E}">
        <p14:creationId xmlns:p14="http://schemas.microsoft.com/office/powerpoint/2010/main" val="3252999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3415" y="156520"/>
            <a:ext cx="2604880" cy="707886"/>
          </a:xfrm>
          <a:prstGeom prst="rect">
            <a:avLst/>
          </a:prstGeom>
          <a:noFill/>
        </p:spPr>
        <p:txBody>
          <a:bodyPr wrap="none" rtlCol="0">
            <a:spAutoFit/>
          </a:bodyPr>
          <a:lstStyle/>
          <a:p>
            <a:r>
              <a:rPr lang="en-GB" sz="4000" b="1" dirty="0" smtClean="0"/>
              <a:t>Torah - Law</a:t>
            </a:r>
            <a:endParaRPr lang="en-GB" sz="4000" b="1" dirty="0"/>
          </a:p>
        </p:txBody>
      </p:sp>
      <p:sp>
        <p:nvSpPr>
          <p:cNvPr id="3" name="TextBox 2"/>
          <p:cNvSpPr txBox="1"/>
          <p:nvPr/>
        </p:nvSpPr>
        <p:spPr>
          <a:xfrm>
            <a:off x="2119933" y="911797"/>
            <a:ext cx="5037661" cy="3170099"/>
          </a:xfrm>
          <a:prstGeom prst="rect">
            <a:avLst/>
          </a:prstGeom>
          <a:noFill/>
        </p:spPr>
        <p:txBody>
          <a:bodyPr wrap="none" rtlCol="0">
            <a:spAutoFit/>
          </a:bodyPr>
          <a:lstStyle/>
          <a:p>
            <a:pPr algn="ctr"/>
            <a:r>
              <a:rPr lang="en-GB" sz="2800" b="1" dirty="0" smtClean="0"/>
              <a:t>Genesis to Deuteronomy</a:t>
            </a:r>
          </a:p>
          <a:p>
            <a:endParaRPr lang="en-GB" sz="2800" b="1" dirty="0" smtClean="0"/>
          </a:p>
          <a:p>
            <a:pPr marL="742950" lvl="1" indent="-285750">
              <a:buFont typeface="Arial" panose="020B0604020202020204" pitchFamily="34" charset="0"/>
              <a:buChar char="•"/>
            </a:pPr>
            <a:r>
              <a:rPr lang="en-GB" sz="2400" b="1" dirty="0" smtClean="0"/>
              <a:t>History, Covenants, Redemption</a:t>
            </a:r>
          </a:p>
          <a:p>
            <a:pPr marL="742950" lvl="1" indent="-285750">
              <a:buFont typeface="Arial" panose="020B0604020202020204" pitchFamily="34" charset="0"/>
              <a:buChar char="•"/>
            </a:pPr>
            <a:r>
              <a:rPr lang="en-GB" sz="2400" b="1" dirty="0" smtClean="0"/>
              <a:t>Teaching/Instruction</a:t>
            </a:r>
          </a:p>
          <a:p>
            <a:pPr marL="742950" lvl="1" indent="-285750">
              <a:buFont typeface="Arial" panose="020B0604020202020204" pitchFamily="34" charset="0"/>
              <a:buChar char="•"/>
            </a:pPr>
            <a:r>
              <a:rPr lang="en-GB" sz="2400" b="1" dirty="0" smtClean="0"/>
              <a:t>Covenant Obligations</a:t>
            </a:r>
          </a:p>
          <a:p>
            <a:pPr marL="742950" lvl="1" indent="-285750">
              <a:buFont typeface="Arial" panose="020B0604020202020204" pitchFamily="34" charset="0"/>
              <a:buChar char="•"/>
            </a:pPr>
            <a:r>
              <a:rPr lang="en-GB" sz="2400" b="1" dirty="0" smtClean="0"/>
              <a:t>Holiness Regulations</a:t>
            </a:r>
          </a:p>
          <a:p>
            <a:pPr marL="742950" lvl="1" indent="-285750">
              <a:buFont typeface="Arial" panose="020B0604020202020204" pitchFamily="34" charset="0"/>
              <a:buChar char="•"/>
            </a:pPr>
            <a:r>
              <a:rPr lang="en-GB" sz="2400" b="1" dirty="0" smtClean="0"/>
              <a:t>Community Relationships</a:t>
            </a:r>
          </a:p>
          <a:p>
            <a:pPr marL="742950" lvl="1" indent="-285750">
              <a:buFont typeface="Arial" panose="020B0604020202020204" pitchFamily="34" charset="0"/>
              <a:buChar char="•"/>
            </a:pPr>
            <a:r>
              <a:rPr lang="en-GB" sz="2400" b="1" dirty="0" smtClean="0"/>
              <a:t>Worship/Tabernacle/Rituals</a:t>
            </a:r>
            <a:endParaRPr lang="en-GB" sz="2400" b="1" dirty="0"/>
          </a:p>
        </p:txBody>
      </p:sp>
      <p:sp>
        <p:nvSpPr>
          <p:cNvPr id="4" name="TextBox 3"/>
          <p:cNvSpPr txBox="1"/>
          <p:nvPr/>
        </p:nvSpPr>
        <p:spPr>
          <a:xfrm>
            <a:off x="667267" y="4229604"/>
            <a:ext cx="9361794" cy="523220"/>
          </a:xfrm>
          <a:prstGeom prst="rect">
            <a:avLst/>
          </a:prstGeom>
          <a:noFill/>
        </p:spPr>
        <p:txBody>
          <a:bodyPr wrap="none" rtlCol="0">
            <a:spAutoFit/>
          </a:bodyPr>
          <a:lstStyle/>
          <a:p>
            <a:r>
              <a:rPr lang="en-GB" sz="2800" b="1" dirty="0" smtClean="0"/>
              <a:t>Based on and portraying Israel’s unique relationship with God</a:t>
            </a:r>
            <a:endParaRPr lang="en-GB" sz="2800" b="1" dirty="0"/>
          </a:p>
        </p:txBody>
      </p:sp>
      <p:sp>
        <p:nvSpPr>
          <p:cNvPr id="5" name="Rectangle 4"/>
          <p:cNvSpPr/>
          <p:nvPr/>
        </p:nvSpPr>
        <p:spPr>
          <a:xfrm>
            <a:off x="896837" y="5011861"/>
            <a:ext cx="9276892" cy="1569660"/>
          </a:xfrm>
          <a:prstGeom prst="rect">
            <a:avLst/>
          </a:prstGeom>
        </p:spPr>
        <p:txBody>
          <a:bodyPr wrap="square">
            <a:spAutoFit/>
          </a:bodyPr>
          <a:lstStyle/>
          <a:p>
            <a:r>
              <a:rPr lang="en-GB" sz="2400" dirty="0" smtClean="0">
                <a:solidFill>
                  <a:srgbClr val="000000"/>
                </a:solidFill>
                <a:latin typeface="system-ui"/>
              </a:rPr>
              <a:t>God</a:t>
            </a:r>
            <a:r>
              <a:rPr lang="en-GB" sz="2400" dirty="0">
                <a:solidFill>
                  <a:srgbClr val="000000"/>
                </a:solidFill>
                <a:latin typeface="system-ui"/>
              </a:rPr>
              <a:t> spoke all these words, saying, </a:t>
            </a:r>
            <a:r>
              <a:rPr lang="en-GB" sz="2400" b="1" baseline="30000" dirty="0" smtClean="0">
                <a:solidFill>
                  <a:srgbClr val="000000"/>
                </a:solidFill>
                <a:latin typeface="system-ui"/>
              </a:rPr>
              <a:t> </a:t>
            </a:r>
            <a:r>
              <a:rPr lang="en-GB" sz="2400" b="1" dirty="0" smtClean="0">
                <a:solidFill>
                  <a:srgbClr val="000000"/>
                </a:solidFill>
                <a:latin typeface="system-ui"/>
              </a:rPr>
              <a:t>“</a:t>
            </a:r>
            <a:r>
              <a:rPr lang="en-GB" sz="2400" b="1" dirty="0">
                <a:solidFill>
                  <a:srgbClr val="000000"/>
                </a:solidFill>
                <a:latin typeface="system-ui"/>
              </a:rPr>
              <a:t>I am Yahweh your God, who brought you out of the land of Egypt, out of the house of bondage</a:t>
            </a:r>
            <a:r>
              <a:rPr lang="en-GB" sz="2400" b="1" dirty="0" smtClean="0">
                <a:solidFill>
                  <a:srgbClr val="000000"/>
                </a:solidFill>
                <a:latin typeface="system-ui"/>
              </a:rPr>
              <a:t>. </a:t>
            </a:r>
            <a:r>
              <a:rPr lang="en-GB" sz="2400" dirty="0" smtClean="0">
                <a:solidFill>
                  <a:srgbClr val="000000"/>
                </a:solidFill>
                <a:latin typeface="system-ui"/>
              </a:rPr>
              <a:t>“You </a:t>
            </a:r>
            <a:r>
              <a:rPr lang="en-GB" sz="2400" dirty="0">
                <a:solidFill>
                  <a:srgbClr val="000000"/>
                </a:solidFill>
                <a:latin typeface="system-ui"/>
              </a:rPr>
              <a:t>shall have no other gods before </a:t>
            </a:r>
            <a:r>
              <a:rPr lang="en-GB" sz="2400" dirty="0" smtClean="0">
                <a:solidFill>
                  <a:srgbClr val="000000"/>
                </a:solidFill>
                <a:latin typeface="system-ui"/>
              </a:rPr>
              <a:t>me ... Exodus 20:1-3 ff </a:t>
            </a:r>
            <a:endParaRPr lang="en-GB" sz="2400" b="0" i="0" dirty="0">
              <a:solidFill>
                <a:srgbClr val="000000"/>
              </a:solidFill>
              <a:effectLst/>
              <a:latin typeface="system-ui"/>
            </a:endParaRPr>
          </a:p>
        </p:txBody>
      </p:sp>
    </p:spTree>
    <p:extLst>
      <p:ext uri="{BB962C8B-B14F-4D97-AF65-F5344CB8AC3E}">
        <p14:creationId xmlns:p14="http://schemas.microsoft.com/office/powerpoint/2010/main" val="1118406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6679" y="667265"/>
            <a:ext cx="3323923" cy="584775"/>
          </a:xfrm>
          <a:prstGeom prst="rect">
            <a:avLst/>
          </a:prstGeom>
          <a:noFill/>
        </p:spPr>
        <p:txBody>
          <a:bodyPr wrap="none" rtlCol="0">
            <a:spAutoFit/>
          </a:bodyPr>
          <a:lstStyle/>
          <a:p>
            <a:r>
              <a:rPr lang="en-GB" sz="3200" b="1" dirty="0" smtClean="0"/>
              <a:t>The Era of the Law</a:t>
            </a:r>
            <a:endParaRPr lang="en-GB" sz="3200" b="1" dirty="0"/>
          </a:p>
        </p:txBody>
      </p:sp>
      <p:sp>
        <p:nvSpPr>
          <p:cNvPr id="3" name="TextBox 2"/>
          <p:cNvSpPr txBox="1"/>
          <p:nvPr/>
        </p:nvSpPr>
        <p:spPr>
          <a:xfrm>
            <a:off x="2776150" y="1738184"/>
            <a:ext cx="6698180" cy="4154984"/>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Exclusively given to Israel</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Temporary</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The Hedge of the Law</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Jesus was an observant Jewish man</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Jesus proclaimed His Torah</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Righteousness was always by grace through faith</a:t>
            </a:r>
            <a:endParaRPr lang="en-GB" sz="2400" b="1" dirty="0"/>
          </a:p>
        </p:txBody>
      </p:sp>
    </p:spTree>
    <p:extLst>
      <p:ext uri="{BB962C8B-B14F-4D97-AF65-F5344CB8AC3E}">
        <p14:creationId xmlns:p14="http://schemas.microsoft.com/office/powerpoint/2010/main" val="4214646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altLang="en-US" b="1" smtClean="0">
                <a:solidFill>
                  <a:srgbClr val="FF0000"/>
                </a:solidFill>
              </a:rPr>
              <a:t>The Eternal Torah</a:t>
            </a:r>
          </a:p>
        </p:txBody>
      </p:sp>
      <p:sp>
        <p:nvSpPr>
          <p:cNvPr id="7" name="Oval 6"/>
          <p:cNvSpPr/>
          <p:nvPr/>
        </p:nvSpPr>
        <p:spPr>
          <a:xfrm>
            <a:off x="3936206" y="1605756"/>
            <a:ext cx="4319588" cy="43926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26628" name="TextBox 7"/>
          <p:cNvSpPr txBox="1">
            <a:spLocks noChangeArrowheads="1"/>
          </p:cNvSpPr>
          <p:nvPr/>
        </p:nvSpPr>
        <p:spPr bwMode="auto">
          <a:xfrm>
            <a:off x="4583113" y="2924176"/>
            <a:ext cx="29527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3600" b="1" dirty="0">
                <a:solidFill>
                  <a:srgbClr val="0070C0"/>
                </a:solidFill>
              </a:rPr>
              <a:t>The Unchanging Nature of God</a:t>
            </a:r>
          </a:p>
        </p:txBody>
      </p:sp>
    </p:spTree>
    <p:extLst>
      <p:ext uri="{BB962C8B-B14F-4D97-AF65-F5344CB8AC3E}">
        <p14:creationId xmlns:p14="http://schemas.microsoft.com/office/powerpoint/2010/main" val="1616919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altLang="en-US" b="1" smtClean="0">
                <a:solidFill>
                  <a:srgbClr val="FF0000"/>
                </a:solidFill>
              </a:rPr>
              <a:t>Knowing God - Jews</a:t>
            </a:r>
          </a:p>
        </p:txBody>
      </p:sp>
      <p:sp>
        <p:nvSpPr>
          <p:cNvPr id="4" name="Oval 3"/>
          <p:cNvSpPr/>
          <p:nvPr/>
        </p:nvSpPr>
        <p:spPr>
          <a:xfrm>
            <a:off x="3459892" y="1681527"/>
            <a:ext cx="4735339" cy="48346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5" name="Oval 4"/>
          <p:cNvSpPr/>
          <p:nvPr/>
        </p:nvSpPr>
        <p:spPr>
          <a:xfrm>
            <a:off x="3680042" y="2628669"/>
            <a:ext cx="2464278" cy="3024188"/>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pPr>
            <a:endParaRPr lang="en-GB" altLang="en-US" sz="2400" b="1" dirty="0">
              <a:solidFill>
                <a:prstClr val="black"/>
              </a:solidFill>
            </a:endParaRPr>
          </a:p>
        </p:txBody>
      </p:sp>
      <p:sp>
        <p:nvSpPr>
          <p:cNvPr id="28677" name="TextBox 5"/>
          <p:cNvSpPr txBox="1">
            <a:spLocks noChangeArrowheads="1"/>
          </p:cNvSpPr>
          <p:nvPr/>
        </p:nvSpPr>
        <p:spPr bwMode="auto">
          <a:xfrm>
            <a:off x="4486816" y="3261104"/>
            <a:ext cx="8045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000" dirty="0">
                <a:solidFill>
                  <a:prstClr val="black"/>
                </a:solidFill>
              </a:rPr>
              <a:t>Moral</a:t>
            </a:r>
          </a:p>
        </p:txBody>
      </p:sp>
      <p:sp>
        <p:nvSpPr>
          <p:cNvPr id="28678" name="TextBox 6"/>
          <p:cNvSpPr txBox="1">
            <a:spLocks noChangeArrowheads="1"/>
          </p:cNvSpPr>
          <p:nvPr/>
        </p:nvSpPr>
        <p:spPr bwMode="auto">
          <a:xfrm>
            <a:off x="4503927" y="3887425"/>
            <a:ext cx="9084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000" dirty="0">
                <a:solidFill>
                  <a:prstClr val="black"/>
                </a:solidFill>
              </a:rPr>
              <a:t>Ritual</a:t>
            </a:r>
          </a:p>
        </p:txBody>
      </p:sp>
      <p:sp>
        <p:nvSpPr>
          <p:cNvPr id="28679" name="TextBox 7"/>
          <p:cNvSpPr txBox="1">
            <a:spLocks noChangeArrowheads="1"/>
          </p:cNvSpPr>
          <p:nvPr/>
        </p:nvSpPr>
        <p:spPr bwMode="auto">
          <a:xfrm>
            <a:off x="4585869" y="3585673"/>
            <a:ext cx="865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000" dirty="0">
                <a:solidFill>
                  <a:prstClr val="black"/>
                </a:solidFill>
              </a:rPr>
              <a:t>Civil</a:t>
            </a:r>
          </a:p>
        </p:txBody>
      </p:sp>
      <p:sp>
        <p:nvSpPr>
          <p:cNvPr id="9" name="Oval 8"/>
          <p:cNvSpPr/>
          <p:nvPr/>
        </p:nvSpPr>
        <p:spPr>
          <a:xfrm>
            <a:off x="6207344" y="2803917"/>
            <a:ext cx="1878594" cy="2567126"/>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28681" name="TextBox 9"/>
          <p:cNvSpPr txBox="1">
            <a:spLocks noChangeArrowheads="1"/>
          </p:cNvSpPr>
          <p:nvPr/>
        </p:nvSpPr>
        <p:spPr bwMode="auto">
          <a:xfrm>
            <a:off x="6698655" y="3161221"/>
            <a:ext cx="1295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Creation</a:t>
            </a:r>
          </a:p>
        </p:txBody>
      </p:sp>
      <p:sp>
        <p:nvSpPr>
          <p:cNvPr id="28682" name="TextBox 10"/>
          <p:cNvSpPr txBox="1">
            <a:spLocks noChangeArrowheads="1"/>
          </p:cNvSpPr>
          <p:nvPr/>
        </p:nvSpPr>
        <p:spPr bwMode="auto">
          <a:xfrm>
            <a:off x="6483188" y="3828442"/>
            <a:ext cx="1873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Conscience</a:t>
            </a:r>
          </a:p>
        </p:txBody>
      </p:sp>
      <p:sp>
        <p:nvSpPr>
          <p:cNvPr id="28683" name="TextBox 11"/>
          <p:cNvSpPr txBox="1">
            <a:spLocks noChangeArrowheads="1"/>
          </p:cNvSpPr>
          <p:nvPr/>
        </p:nvSpPr>
        <p:spPr bwMode="auto">
          <a:xfrm>
            <a:off x="4307401" y="4649478"/>
            <a:ext cx="1561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800" b="1" dirty="0">
                <a:solidFill>
                  <a:prstClr val="black"/>
                </a:solidFill>
              </a:rPr>
              <a:t>Circumcision</a:t>
            </a:r>
          </a:p>
        </p:txBody>
      </p:sp>
      <p:sp>
        <p:nvSpPr>
          <p:cNvPr id="28684" name="TextBox 12"/>
          <p:cNvSpPr txBox="1">
            <a:spLocks noChangeArrowheads="1"/>
          </p:cNvSpPr>
          <p:nvPr/>
        </p:nvSpPr>
        <p:spPr bwMode="auto">
          <a:xfrm>
            <a:off x="4456769" y="4209909"/>
            <a:ext cx="1123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000" dirty="0">
                <a:solidFill>
                  <a:prstClr val="black"/>
                </a:solidFill>
              </a:rPr>
              <a:t>History</a:t>
            </a:r>
          </a:p>
        </p:txBody>
      </p:sp>
      <p:sp>
        <p:nvSpPr>
          <p:cNvPr id="2" name="TextBox 1"/>
          <p:cNvSpPr txBox="1"/>
          <p:nvPr/>
        </p:nvSpPr>
        <p:spPr>
          <a:xfrm>
            <a:off x="4492213" y="2840905"/>
            <a:ext cx="931887" cy="461665"/>
          </a:xfrm>
          <a:prstGeom prst="rect">
            <a:avLst/>
          </a:prstGeom>
          <a:noFill/>
        </p:spPr>
        <p:txBody>
          <a:bodyPr wrap="square" rtlCol="0">
            <a:spAutoFit/>
          </a:bodyPr>
          <a:lstStyle/>
          <a:p>
            <a:pPr eaLnBrk="0" fontAlgn="base" hangingPunct="0">
              <a:spcBef>
                <a:spcPct val="0"/>
              </a:spcBef>
              <a:spcAft>
                <a:spcPct val="0"/>
              </a:spcAft>
            </a:pPr>
            <a:r>
              <a:rPr lang="en-GB" sz="2400" b="1" dirty="0">
                <a:solidFill>
                  <a:prstClr val="black"/>
                </a:solidFill>
              </a:rPr>
              <a:t>Torah</a:t>
            </a:r>
          </a:p>
        </p:txBody>
      </p:sp>
      <p:sp>
        <p:nvSpPr>
          <p:cNvPr id="3" name="TextBox 2"/>
          <p:cNvSpPr txBox="1"/>
          <p:nvPr/>
        </p:nvSpPr>
        <p:spPr>
          <a:xfrm flipH="1">
            <a:off x="4396719" y="4990677"/>
            <a:ext cx="1382436" cy="369332"/>
          </a:xfrm>
          <a:prstGeom prst="rect">
            <a:avLst/>
          </a:prstGeom>
          <a:noFill/>
        </p:spPr>
        <p:txBody>
          <a:bodyPr wrap="square" rtlCol="0">
            <a:spAutoFit/>
          </a:bodyPr>
          <a:lstStyle/>
          <a:p>
            <a:pPr eaLnBrk="0" fontAlgn="base" hangingPunct="0">
              <a:spcBef>
                <a:spcPct val="0"/>
              </a:spcBef>
              <a:spcAft>
                <a:spcPct val="0"/>
              </a:spcAft>
            </a:pPr>
            <a:r>
              <a:rPr lang="en-GB" b="1" dirty="0">
                <a:solidFill>
                  <a:prstClr val="black"/>
                </a:solidFill>
              </a:rPr>
              <a:t>Covenant</a:t>
            </a:r>
          </a:p>
        </p:txBody>
      </p:sp>
    </p:spTree>
    <p:extLst>
      <p:ext uri="{BB962C8B-B14F-4D97-AF65-F5344CB8AC3E}">
        <p14:creationId xmlns:p14="http://schemas.microsoft.com/office/powerpoint/2010/main" val="3235834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39113" y="180182"/>
            <a:ext cx="10972800" cy="1143000"/>
          </a:xfrm>
        </p:spPr>
        <p:txBody>
          <a:bodyPr/>
          <a:lstStyle/>
          <a:p>
            <a:pPr eaLnBrk="1" hangingPunct="1"/>
            <a:r>
              <a:rPr lang="en-GB" altLang="en-US" b="1" dirty="0" smtClean="0">
                <a:solidFill>
                  <a:srgbClr val="FF0000"/>
                </a:solidFill>
              </a:rPr>
              <a:t>Knowing God - Gentiles</a:t>
            </a:r>
          </a:p>
        </p:txBody>
      </p:sp>
      <p:sp>
        <p:nvSpPr>
          <p:cNvPr id="3" name="Oval 2"/>
          <p:cNvSpPr/>
          <p:nvPr/>
        </p:nvSpPr>
        <p:spPr>
          <a:xfrm>
            <a:off x="2241185" y="1605458"/>
            <a:ext cx="4464050" cy="46085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 name="Oval 3"/>
          <p:cNvSpPr/>
          <p:nvPr/>
        </p:nvSpPr>
        <p:spPr>
          <a:xfrm>
            <a:off x="4750656" y="2505570"/>
            <a:ext cx="1681406" cy="28082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27653" name="TextBox 4"/>
          <p:cNvSpPr txBox="1">
            <a:spLocks noChangeArrowheads="1"/>
          </p:cNvSpPr>
          <p:nvPr/>
        </p:nvSpPr>
        <p:spPr bwMode="auto">
          <a:xfrm>
            <a:off x="4949399" y="2926865"/>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Creation</a:t>
            </a:r>
          </a:p>
        </p:txBody>
      </p:sp>
      <p:sp>
        <p:nvSpPr>
          <p:cNvPr id="27654" name="TextBox 5"/>
          <p:cNvSpPr txBox="1">
            <a:spLocks noChangeArrowheads="1"/>
          </p:cNvSpPr>
          <p:nvPr/>
        </p:nvSpPr>
        <p:spPr bwMode="auto">
          <a:xfrm>
            <a:off x="4912887" y="3658400"/>
            <a:ext cx="1655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Conscience</a:t>
            </a:r>
          </a:p>
        </p:txBody>
      </p:sp>
      <p:sp>
        <p:nvSpPr>
          <p:cNvPr id="2" name="TextBox 1"/>
          <p:cNvSpPr txBox="1"/>
          <p:nvPr/>
        </p:nvSpPr>
        <p:spPr>
          <a:xfrm>
            <a:off x="5025957" y="4255444"/>
            <a:ext cx="1295400" cy="461665"/>
          </a:xfrm>
          <a:prstGeom prst="rect">
            <a:avLst/>
          </a:prstGeom>
          <a:noFill/>
        </p:spPr>
        <p:txBody>
          <a:bodyPr wrap="square" rtlCol="0">
            <a:spAutoFit/>
          </a:bodyPr>
          <a:lstStyle/>
          <a:p>
            <a:pPr eaLnBrk="0" fontAlgn="base" hangingPunct="0">
              <a:spcBef>
                <a:spcPct val="0"/>
              </a:spcBef>
              <a:spcAft>
                <a:spcPct val="0"/>
              </a:spcAft>
            </a:pPr>
            <a:r>
              <a:rPr lang="en-GB" sz="2400" b="1" dirty="0">
                <a:solidFill>
                  <a:prstClr val="black"/>
                </a:solidFill>
              </a:rPr>
              <a:t>Example</a:t>
            </a:r>
          </a:p>
        </p:txBody>
      </p:sp>
    </p:spTree>
    <p:extLst>
      <p:ext uri="{BB962C8B-B14F-4D97-AF65-F5344CB8AC3E}">
        <p14:creationId xmlns:p14="http://schemas.microsoft.com/office/powerpoint/2010/main" val="3075963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2066" y="1641187"/>
            <a:ext cx="7430530" cy="4893647"/>
          </a:xfrm>
          <a:prstGeom prst="rect">
            <a:avLst/>
          </a:prstGeom>
        </p:spPr>
        <p:txBody>
          <a:bodyPr wrap="square">
            <a:spAutoFit/>
          </a:bodyPr>
          <a:lstStyle/>
          <a:p>
            <a:r>
              <a:rPr lang="en-GB" sz="2000" b="1" baseline="30000" dirty="0">
                <a:solidFill>
                  <a:srgbClr val="000000"/>
                </a:solidFill>
                <a:latin typeface="system-ui"/>
              </a:rPr>
              <a:t> </a:t>
            </a:r>
            <a:r>
              <a:rPr lang="en-GB" sz="2400" dirty="0">
                <a:solidFill>
                  <a:srgbClr val="000000"/>
                </a:solidFill>
                <a:latin typeface="system-ui"/>
              </a:rPr>
              <a:t>Behold, </a:t>
            </a:r>
            <a:r>
              <a:rPr lang="en-GB" sz="2400" b="1" dirty="0">
                <a:solidFill>
                  <a:srgbClr val="000000"/>
                </a:solidFill>
                <a:latin typeface="system-ui"/>
              </a:rPr>
              <a:t>I </a:t>
            </a:r>
            <a:r>
              <a:rPr lang="en-GB" sz="2400" b="1" dirty="0" smtClean="0">
                <a:solidFill>
                  <a:srgbClr val="000000"/>
                </a:solidFill>
                <a:latin typeface="system-ui"/>
              </a:rPr>
              <a:t>[Moses] have </a:t>
            </a:r>
            <a:r>
              <a:rPr lang="en-GB" sz="2400" b="1" dirty="0">
                <a:solidFill>
                  <a:srgbClr val="000000"/>
                </a:solidFill>
                <a:latin typeface="system-ui"/>
              </a:rPr>
              <a:t>taught you statutes and ordinances, even as Yahweh my God commanded me, that you should do so in the middle of the land </a:t>
            </a:r>
            <a:r>
              <a:rPr lang="en-GB" sz="2400" dirty="0">
                <a:solidFill>
                  <a:srgbClr val="000000"/>
                </a:solidFill>
                <a:latin typeface="system-ui"/>
              </a:rPr>
              <a:t>where you go in to possess it. </a:t>
            </a:r>
            <a:r>
              <a:rPr lang="en-GB" sz="2400" dirty="0" smtClean="0">
                <a:solidFill>
                  <a:srgbClr val="000000"/>
                </a:solidFill>
                <a:latin typeface="system-ui"/>
              </a:rPr>
              <a:t>Keep </a:t>
            </a:r>
            <a:r>
              <a:rPr lang="en-GB" sz="2400" dirty="0">
                <a:solidFill>
                  <a:srgbClr val="000000"/>
                </a:solidFill>
                <a:latin typeface="system-ui"/>
              </a:rPr>
              <a:t>therefore and do them; for this is your wisdom and your understanding in the sight of </a:t>
            </a:r>
            <a:r>
              <a:rPr lang="en-GB" sz="2400" b="1" dirty="0">
                <a:solidFill>
                  <a:srgbClr val="000000"/>
                </a:solidFill>
                <a:latin typeface="system-ui"/>
              </a:rPr>
              <a:t>the peoples who shall hear all these statutes and say, “Surely this great nation is a wise and understanding people</a:t>
            </a:r>
            <a:r>
              <a:rPr lang="en-GB" sz="2400" dirty="0">
                <a:solidFill>
                  <a:srgbClr val="000000"/>
                </a:solidFill>
                <a:latin typeface="system-ui"/>
              </a:rPr>
              <a:t>.” </a:t>
            </a:r>
            <a:r>
              <a:rPr lang="en-GB" sz="2400" dirty="0" smtClean="0">
                <a:solidFill>
                  <a:srgbClr val="000000"/>
                </a:solidFill>
                <a:latin typeface="system-ui"/>
              </a:rPr>
              <a:t>For </a:t>
            </a:r>
            <a:r>
              <a:rPr lang="en-GB" sz="2400" b="1" dirty="0">
                <a:solidFill>
                  <a:srgbClr val="000000"/>
                </a:solidFill>
                <a:latin typeface="system-ui"/>
              </a:rPr>
              <a:t>what great nation is there that has a god so near to them as Yahweh our God</a:t>
            </a:r>
            <a:r>
              <a:rPr lang="en-GB" sz="2400" dirty="0">
                <a:solidFill>
                  <a:srgbClr val="000000"/>
                </a:solidFill>
                <a:latin typeface="system-ui"/>
              </a:rPr>
              <a:t> is whenever we call on him? </a:t>
            </a:r>
            <a:r>
              <a:rPr lang="en-GB" sz="2400" b="1" dirty="0" smtClean="0">
                <a:solidFill>
                  <a:srgbClr val="000000"/>
                </a:solidFill>
                <a:latin typeface="system-ui"/>
              </a:rPr>
              <a:t>What </a:t>
            </a:r>
            <a:r>
              <a:rPr lang="en-GB" sz="2400" b="1" dirty="0">
                <a:solidFill>
                  <a:srgbClr val="000000"/>
                </a:solidFill>
                <a:latin typeface="system-ui"/>
              </a:rPr>
              <a:t>great nation is there that has statutes and ordinances so righteous as all this law</a:t>
            </a:r>
            <a:r>
              <a:rPr lang="en-GB" sz="2400" dirty="0">
                <a:solidFill>
                  <a:srgbClr val="000000"/>
                </a:solidFill>
                <a:latin typeface="system-ui"/>
              </a:rPr>
              <a:t> which I set before you today</a:t>
            </a:r>
            <a:r>
              <a:rPr lang="en-GB" sz="2400" dirty="0" smtClean="0">
                <a:solidFill>
                  <a:srgbClr val="000000"/>
                </a:solidFill>
                <a:latin typeface="system-ui"/>
              </a:rPr>
              <a:t>? Deut. 4:5-8</a:t>
            </a:r>
            <a:endParaRPr lang="en-GB" sz="2400" dirty="0"/>
          </a:p>
        </p:txBody>
      </p:sp>
      <p:sp>
        <p:nvSpPr>
          <p:cNvPr id="3" name="Rectangle 2"/>
          <p:cNvSpPr/>
          <p:nvPr/>
        </p:nvSpPr>
        <p:spPr>
          <a:xfrm>
            <a:off x="238898" y="3687901"/>
            <a:ext cx="11483545" cy="400110"/>
          </a:xfrm>
          <a:prstGeom prst="rect">
            <a:avLst/>
          </a:prstGeom>
        </p:spPr>
        <p:txBody>
          <a:bodyPr wrap="square">
            <a:spAutoFit/>
          </a:bodyPr>
          <a:lstStyle/>
          <a:p>
            <a:r>
              <a:rPr lang="en-GB" sz="2000" dirty="0">
                <a:solidFill>
                  <a:srgbClr val="000000"/>
                </a:solidFill>
                <a:latin typeface="system-ui"/>
              </a:rPr>
              <a:t> </a:t>
            </a:r>
            <a:endParaRPr lang="en-GB" sz="2000" dirty="0"/>
          </a:p>
        </p:txBody>
      </p:sp>
      <p:sp>
        <p:nvSpPr>
          <p:cNvPr id="4" name="TextBox 3"/>
          <p:cNvSpPr txBox="1"/>
          <p:nvPr/>
        </p:nvSpPr>
        <p:spPr>
          <a:xfrm>
            <a:off x="980906" y="401757"/>
            <a:ext cx="6095643" cy="646331"/>
          </a:xfrm>
          <a:prstGeom prst="rect">
            <a:avLst/>
          </a:prstGeom>
          <a:noFill/>
        </p:spPr>
        <p:txBody>
          <a:bodyPr wrap="none" rtlCol="0">
            <a:spAutoFit/>
          </a:bodyPr>
          <a:lstStyle/>
          <a:p>
            <a:r>
              <a:rPr lang="en-GB" sz="3600" b="1" dirty="0" smtClean="0"/>
              <a:t>Teaching the Nations - Blessing</a:t>
            </a:r>
            <a:endParaRPr lang="en-GB" sz="3600" b="1" dirty="0"/>
          </a:p>
        </p:txBody>
      </p:sp>
    </p:spTree>
    <p:extLst>
      <p:ext uri="{BB962C8B-B14F-4D97-AF65-F5344CB8AC3E}">
        <p14:creationId xmlns:p14="http://schemas.microsoft.com/office/powerpoint/2010/main" val="23354417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683" y="477965"/>
            <a:ext cx="5956952" cy="646331"/>
          </a:xfrm>
          <a:prstGeom prst="rect">
            <a:avLst/>
          </a:prstGeom>
        </p:spPr>
        <p:txBody>
          <a:bodyPr wrap="none">
            <a:spAutoFit/>
          </a:bodyPr>
          <a:lstStyle/>
          <a:p>
            <a:r>
              <a:rPr lang="en-GB" sz="3600" b="1" dirty="0">
                <a:solidFill>
                  <a:prstClr val="black"/>
                </a:solidFill>
              </a:rPr>
              <a:t>Teaching the </a:t>
            </a:r>
            <a:r>
              <a:rPr lang="en-GB" sz="3600" b="1" dirty="0" smtClean="0">
                <a:solidFill>
                  <a:prstClr val="black"/>
                </a:solidFill>
              </a:rPr>
              <a:t>Nations - Cursing</a:t>
            </a:r>
            <a:endParaRPr lang="en-GB" dirty="0"/>
          </a:p>
        </p:txBody>
      </p:sp>
      <p:sp>
        <p:nvSpPr>
          <p:cNvPr id="3" name="Rectangle 2"/>
          <p:cNvSpPr/>
          <p:nvPr/>
        </p:nvSpPr>
        <p:spPr>
          <a:xfrm>
            <a:off x="212392" y="1747649"/>
            <a:ext cx="9069858" cy="4893647"/>
          </a:xfrm>
          <a:prstGeom prst="rect">
            <a:avLst/>
          </a:prstGeom>
        </p:spPr>
        <p:txBody>
          <a:bodyPr wrap="square">
            <a:spAutoFit/>
          </a:bodyPr>
          <a:lstStyle/>
          <a:p>
            <a:pPr lvl="0"/>
            <a:r>
              <a:rPr lang="en-GB" sz="2400" dirty="0">
                <a:solidFill>
                  <a:srgbClr val="000000"/>
                </a:solidFill>
                <a:latin typeface="system-ui"/>
              </a:rPr>
              <a:t>The generation to come—your children who will rise up after </a:t>
            </a:r>
            <a:endParaRPr lang="en-GB" sz="2400" dirty="0" smtClean="0">
              <a:solidFill>
                <a:srgbClr val="000000"/>
              </a:solidFill>
              <a:latin typeface="system-ui"/>
            </a:endParaRPr>
          </a:p>
          <a:p>
            <a:pPr lvl="0"/>
            <a:r>
              <a:rPr lang="en-GB" sz="2400" dirty="0" smtClean="0">
                <a:solidFill>
                  <a:srgbClr val="000000"/>
                </a:solidFill>
                <a:latin typeface="system-ui"/>
              </a:rPr>
              <a:t>you</a:t>
            </a:r>
            <a:r>
              <a:rPr lang="en-GB" sz="2400" dirty="0">
                <a:solidFill>
                  <a:srgbClr val="000000"/>
                </a:solidFill>
                <a:latin typeface="system-ui"/>
              </a:rPr>
              <a:t>, and </a:t>
            </a:r>
            <a:r>
              <a:rPr lang="en-GB" sz="2400" b="1" dirty="0">
                <a:solidFill>
                  <a:srgbClr val="000000"/>
                </a:solidFill>
                <a:latin typeface="system-ui"/>
              </a:rPr>
              <a:t>the foreigner</a:t>
            </a:r>
            <a:r>
              <a:rPr lang="en-GB" sz="2400" dirty="0">
                <a:solidFill>
                  <a:srgbClr val="000000"/>
                </a:solidFill>
                <a:latin typeface="system-ui"/>
              </a:rPr>
              <a:t> who will come from a far land—</a:t>
            </a:r>
            <a:r>
              <a:rPr lang="en-GB" sz="2400" b="1" dirty="0">
                <a:solidFill>
                  <a:srgbClr val="000000"/>
                </a:solidFill>
                <a:latin typeface="system-ui"/>
              </a:rPr>
              <a:t>will say</a:t>
            </a:r>
            <a:r>
              <a:rPr lang="en-GB" sz="2400" dirty="0">
                <a:solidFill>
                  <a:srgbClr val="000000"/>
                </a:solidFill>
                <a:latin typeface="system-ui"/>
              </a:rPr>
              <a:t>, when they see the plagues of that land, and the sicknesses with which Yahweh has made it sick ... </a:t>
            </a:r>
            <a:r>
              <a:rPr lang="en-GB" sz="2400" b="1" baseline="30000" dirty="0">
                <a:solidFill>
                  <a:srgbClr val="000000"/>
                </a:solidFill>
                <a:latin typeface="system-ui"/>
              </a:rPr>
              <a:t> </a:t>
            </a:r>
            <a:r>
              <a:rPr lang="en-GB" sz="2400" b="1" dirty="0">
                <a:solidFill>
                  <a:srgbClr val="000000"/>
                </a:solidFill>
                <a:latin typeface="system-ui"/>
              </a:rPr>
              <a:t>Even all the nations will say, “Why has Yahweh done this to this land</a:t>
            </a:r>
            <a:r>
              <a:rPr lang="en-GB" sz="2400" dirty="0">
                <a:solidFill>
                  <a:srgbClr val="000000"/>
                </a:solidFill>
                <a:latin typeface="system-ui"/>
              </a:rPr>
              <a:t>? ... </a:t>
            </a:r>
            <a:r>
              <a:rPr lang="en-GB" sz="2400" b="1" dirty="0">
                <a:solidFill>
                  <a:srgbClr val="000000"/>
                </a:solidFill>
                <a:latin typeface="system-ui"/>
              </a:rPr>
              <a:t>Then men will say, “Because they abandoned the covenant of Yahweh</a:t>
            </a:r>
            <a:r>
              <a:rPr lang="en-GB" sz="2400" dirty="0">
                <a:solidFill>
                  <a:srgbClr val="000000"/>
                </a:solidFill>
                <a:latin typeface="system-ui"/>
              </a:rPr>
              <a:t>, the God of their fathers, which he made with them when he brought them out of the land of Egypt,.</a:t>
            </a:r>
            <a:r>
              <a:rPr lang="en-GB" sz="2400" b="1" baseline="30000" dirty="0">
                <a:solidFill>
                  <a:srgbClr val="000000"/>
                </a:solidFill>
                <a:latin typeface="system-ui"/>
              </a:rPr>
              <a:t> </a:t>
            </a:r>
            <a:r>
              <a:rPr lang="en-GB" sz="2400" dirty="0">
                <a:solidFill>
                  <a:srgbClr val="000000"/>
                </a:solidFill>
                <a:latin typeface="system-ui"/>
              </a:rPr>
              <a:t>and went and </a:t>
            </a:r>
            <a:r>
              <a:rPr lang="en-GB" sz="2400" b="1" dirty="0">
                <a:solidFill>
                  <a:srgbClr val="000000"/>
                </a:solidFill>
                <a:latin typeface="system-ui"/>
              </a:rPr>
              <a:t>served other gods and worshipped them </a:t>
            </a:r>
            <a:r>
              <a:rPr lang="en-GB" sz="2400" dirty="0">
                <a:solidFill>
                  <a:srgbClr val="000000"/>
                </a:solidFill>
                <a:latin typeface="system-ui"/>
              </a:rPr>
              <a:t>...</a:t>
            </a:r>
            <a:r>
              <a:rPr lang="en-GB" sz="2400" b="1" baseline="30000" dirty="0">
                <a:solidFill>
                  <a:srgbClr val="000000"/>
                </a:solidFill>
                <a:latin typeface="system-ui"/>
              </a:rPr>
              <a:t> </a:t>
            </a:r>
            <a:r>
              <a:rPr lang="en-GB" sz="2400" b="1" dirty="0">
                <a:solidFill>
                  <a:srgbClr val="000000"/>
                </a:solidFill>
                <a:latin typeface="system-ui"/>
              </a:rPr>
              <a:t>Therefore Yahweh’s anger burned against this land, to bring on it all the curses that are written in this book. </a:t>
            </a:r>
            <a:r>
              <a:rPr lang="en-GB" sz="2400" b="1" baseline="30000" dirty="0">
                <a:solidFill>
                  <a:srgbClr val="000000"/>
                </a:solidFill>
                <a:latin typeface="system-ui"/>
              </a:rPr>
              <a:t>.</a:t>
            </a:r>
            <a:r>
              <a:rPr lang="en-GB" sz="2400" b="1" dirty="0">
                <a:solidFill>
                  <a:srgbClr val="000000"/>
                </a:solidFill>
                <a:latin typeface="system-ui"/>
              </a:rPr>
              <a:t>Yahweh rooted them out of their land in anger, in wrath, and in great indignation, and thrust them into another land, as it is today.</a:t>
            </a:r>
            <a:r>
              <a:rPr lang="en-GB" sz="2400" dirty="0">
                <a:solidFill>
                  <a:srgbClr val="000000"/>
                </a:solidFill>
                <a:latin typeface="system-ui"/>
              </a:rPr>
              <a:t>” Deut. 29:22-28</a:t>
            </a:r>
          </a:p>
        </p:txBody>
      </p:sp>
    </p:spTree>
    <p:extLst>
      <p:ext uri="{BB962C8B-B14F-4D97-AF65-F5344CB8AC3E}">
        <p14:creationId xmlns:p14="http://schemas.microsoft.com/office/powerpoint/2010/main" val="4194412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420" y="2186083"/>
            <a:ext cx="10313773" cy="1569660"/>
          </a:xfrm>
          <a:prstGeom prst="rect">
            <a:avLst/>
          </a:prstGeom>
        </p:spPr>
        <p:txBody>
          <a:bodyPr wrap="square">
            <a:spAutoFit/>
          </a:bodyPr>
          <a:lstStyle/>
          <a:p>
            <a:r>
              <a:rPr lang="en-GB" sz="2400" dirty="0">
                <a:solidFill>
                  <a:srgbClr val="000000"/>
                </a:solidFill>
                <a:latin typeface="system-ui"/>
              </a:rPr>
              <a:t>While </a:t>
            </a:r>
            <a:r>
              <a:rPr lang="en-GB" sz="2400" dirty="0" smtClean="0">
                <a:solidFill>
                  <a:srgbClr val="000000"/>
                </a:solidFill>
                <a:latin typeface="system-ui"/>
              </a:rPr>
              <a:t>Peter </a:t>
            </a:r>
            <a:r>
              <a:rPr lang="en-GB" sz="2400" dirty="0">
                <a:solidFill>
                  <a:srgbClr val="000000"/>
                </a:solidFill>
                <a:latin typeface="system-ui"/>
              </a:rPr>
              <a:t>said these things, a cloud came and overshadowed them, </a:t>
            </a:r>
            <a:endParaRPr lang="en-GB" sz="2400" dirty="0" smtClean="0">
              <a:solidFill>
                <a:srgbClr val="000000"/>
              </a:solidFill>
              <a:latin typeface="system-ui"/>
            </a:endParaRPr>
          </a:p>
          <a:p>
            <a:r>
              <a:rPr lang="en-GB" sz="2400" dirty="0" smtClean="0">
                <a:solidFill>
                  <a:srgbClr val="000000"/>
                </a:solidFill>
                <a:latin typeface="system-ui"/>
              </a:rPr>
              <a:t>and </a:t>
            </a:r>
            <a:r>
              <a:rPr lang="en-GB" sz="2400" dirty="0">
                <a:solidFill>
                  <a:srgbClr val="000000"/>
                </a:solidFill>
                <a:latin typeface="system-ui"/>
              </a:rPr>
              <a:t>they were afraid as they entered into the cloud. </a:t>
            </a:r>
            <a:r>
              <a:rPr lang="en-GB" sz="2400" dirty="0" smtClean="0">
                <a:solidFill>
                  <a:srgbClr val="000000"/>
                </a:solidFill>
                <a:latin typeface="system-ui"/>
              </a:rPr>
              <a:t>A </a:t>
            </a:r>
            <a:r>
              <a:rPr lang="en-GB" sz="2400" dirty="0">
                <a:solidFill>
                  <a:srgbClr val="000000"/>
                </a:solidFill>
                <a:latin typeface="system-ui"/>
              </a:rPr>
              <a:t>voice came out </a:t>
            </a:r>
            <a:endParaRPr lang="en-GB" sz="2400" dirty="0" smtClean="0">
              <a:solidFill>
                <a:srgbClr val="000000"/>
              </a:solidFill>
              <a:latin typeface="system-ui"/>
            </a:endParaRPr>
          </a:p>
          <a:p>
            <a:r>
              <a:rPr lang="en-GB" sz="2400" dirty="0" smtClean="0">
                <a:solidFill>
                  <a:srgbClr val="000000"/>
                </a:solidFill>
                <a:latin typeface="system-ui"/>
              </a:rPr>
              <a:t>of </a:t>
            </a:r>
            <a:r>
              <a:rPr lang="en-GB" sz="2400" dirty="0">
                <a:solidFill>
                  <a:srgbClr val="000000"/>
                </a:solidFill>
                <a:latin typeface="system-ui"/>
              </a:rPr>
              <a:t>the cloud, saying, “This is </a:t>
            </a:r>
            <a:r>
              <a:rPr lang="en-GB" sz="2400" b="1" dirty="0" smtClean="0">
                <a:solidFill>
                  <a:srgbClr val="000000"/>
                </a:solidFill>
                <a:latin typeface="system-ui"/>
              </a:rPr>
              <a:t>My Son [Psalm 2], My Chosen One </a:t>
            </a:r>
          </a:p>
          <a:p>
            <a:r>
              <a:rPr lang="en-GB" sz="2400" b="1" dirty="0" smtClean="0">
                <a:solidFill>
                  <a:srgbClr val="000000"/>
                </a:solidFill>
                <a:latin typeface="system-ui"/>
              </a:rPr>
              <a:t>[Isaiah 42]. </a:t>
            </a:r>
            <a:r>
              <a:rPr lang="en-GB" sz="2400" b="1" dirty="0">
                <a:solidFill>
                  <a:srgbClr val="000000"/>
                </a:solidFill>
                <a:latin typeface="system-ui"/>
              </a:rPr>
              <a:t>Listen to </a:t>
            </a:r>
            <a:r>
              <a:rPr lang="en-GB" sz="2400" b="1" dirty="0" smtClean="0">
                <a:solidFill>
                  <a:srgbClr val="000000"/>
                </a:solidFill>
                <a:latin typeface="system-ui"/>
              </a:rPr>
              <a:t>Him</a:t>
            </a:r>
            <a:r>
              <a:rPr lang="en-GB" sz="2400" dirty="0" smtClean="0">
                <a:solidFill>
                  <a:srgbClr val="000000"/>
                </a:solidFill>
                <a:latin typeface="system-ui"/>
              </a:rPr>
              <a:t>! </a:t>
            </a:r>
            <a:r>
              <a:rPr lang="en-GB" sz="2400" b="1" dirty="0" smtClean="0">
                <a:solidFill>
                  <a:srgbClr val="000000"/>
                </a:solidFill>
                <a:latin typeface="system-ui"/>
              </a:rPr>
              <a:t>[Deut. 18] </a:t>
            </a:r>
            <a:r>
              <a:rPr lang="en-GB" sz="2400" dirty="0" smtClean="0">
                <a:solidFill>
                  <a:srgbClr val="000000"/>
                </a:solidFill>
                <a:latin typeface="system-ui"/>
              </a:rPr>
              <a:t>”</a:t>
            </a:r>
            <a:r>
              <a:rPr lang="en-GB" sz="2400" dirty="0">
                <a:solidFill>
                  <a:srgbClr val="000000"/>
                </a:solidFill>
                <a:latin typeface="system-ui"/>
              </a:rPr>
              <a:t> </a:t>
            </a:r>
            <a:r>
              <a:rPr lang="en-GB" sz="2400" dirty="0" smtClean="0">
                <a:solidFill>
                  <a:srgbClr val="000000"/>
                </a:solidFill>
                <a:latin typeface="system-ui"/>
              </a:rPr>
              <a:t>Luke 9:34-35</a:t>
            </a:r>
            <a:endParaRPr lang="en-GB" sz="2400" dirty="0">
              <a:solidFill>
                <a:prstClr val="black"/>
              </a:solidFill>
            </a:endParaRPr>
          </a:p>
        </p:txBody>
      </p:sp>
      <p:sp>
        <p:nvSpPr>
          <p:cNvPr id="3" name="Rectangle 2"/>
          <p:cNvSpPr/>
          <p:nvPr/>
        </p:nvSpPr>
        <p:spPr>
          <a:xfrm>
            <a:off x="304800" y="3944032"/>
            <a:ext cx="10964562" cy="1938992"/>
          </a:xfrm>
          <a:prstGeom prst="rect">
            <a:avLst/>
          </a:prstGeom>
        </p:spPr>
        <p:txBody>
          <a:bodyPr wrap="square">
            <a:spAutoFit/>
          </a:bodyPr>
          <a:lstStyle/>
          <a:p>
            <a:r>
              <a:rPr lang="en-GB" sz="2400" dirty="0" smtClean="0">
                <a:solidFill>
                  <a:srgbClr val="000000"/>
                </a:solidFill>
                <a:latin typeface="system-ui"/>
              </a:rPr>
              <a:t>Jesus said </a:t>
            </a:r>
            <a:r>
              <a:rPr lang="en-GB" sz="2400" dirty="0">
                <a:solidFill>
                  <a:srgbClr val="000000"/>
                </a:solidFill>
                <a:latin typeface="system-ui"/>
              </a:rPr>
              <a:t>to them, “This is what I told you, while I was still with you, that </a:t>
            </a:r>
            <a:r>
              <a:rPr lang="en-GB" sz="2400" b="1" dirty="0">
                <a:solidFill>
                  <a:srgbClr val="000000"/>
                </a:solidFill>
                <a:latin typeface="system-ui"/>
              </a:rPr>
              <a:t>all things </a:t>
            </a:r>
            <a:r>
              <a:rPr lang="en-GB" sz="2400" dirty="0">
                <a:solidFill>
                  <a:srgbClr val="000000"/>
                </a:solidFill>
                <a:latin typeface="system-ui"/>
              </a:rPr>
              <a:t>which are written in</a:t>
            </a:r>
            <a:r>
              <a:rPr lang="en-GB" sz="2400" b="1" dirty="0">
                <a:solidFill>
                  <a:srgbClr val="000000"/>
                </a:solidFill>
                <a:latin typeface="system-ui"/>
              </a:rPr>
              <a:t> the law of Moses, the prophets, </a:t>
            </a:r>
            <a:r>
              <a:rPr lang="en-GB" sz="2400" dirty="0">
                <a:solidFill>
                  <a:srgbClr val="000000"/>
                </a:solidFill>
                <a:latin typeface="system-ui"/>
              </a:rPr>
              <a:t>and </a:t>
            </a:r>
            <a:r>
              <a:rPr lang="en-GB" sz="2400" b="1" dirty="0">
                <a:solidFill>
                  <a:srgbClr val="000000"/>
                </a:solidFill>
                <a:latin typeface="system-ui"/>
              </a:rPr>
              <a:t>the psalms, concerning </a:t>
            </a:r>
            <a:r>
              <a:rPr lang="en-GB" sz="2400" b="1" dirty="0" smtClean="0">
                <a:solidFill>
                  <a:srgbClr val="000000"/>
                </a:solidFill>
                <a:latin typeface="system-ui"/>
              </a:rPr>
              <a:t>Me </a:t>
            </a:r>
            <a:r>
              <a:rPr lang="en-GB" sz="2400" b="1" dirty="0">
                <a:solidFill>
                  <a:srgbClr val="000000"/>
                </a:solidFill>
                <a:latin typeface="system-ui"/>
              </a:rPr>
              <a:t>must be fulfilled</a:t>
            </a:r>
            <a:r>
              <a:rPr lang="en-GB" sz="2400" dirty="0" smtClean="0">
                <a:solidFill>
                  <a:srgbClr val="000000"/>
                </a:solidFill>
                <a:latin typeface="system-ui"/>
              </a:rPr>
              <a:t>.” </a:t>
            </a:r>
            <a:r>
              <a:rPr lang="en-GB" sz="2400" b="1" dirty="0" smtClean="0">
                <a:solidFill>
                  <a:srgbClr val="000000"/>
                </a:solidFill>
                <a:latin typeface="system-ui"/>
              </a:rPr>
              <a:t>Then He </a:t>
            </a:r>
            <a:r>
              <a:rPr lang="en-GB" sz="2400" b="1" dirty="0">
                <a:solidFill>
                  <a:srgbClr val="000000"/>
                </a:solidFill>
                <a:latin typeface="system-ui"/>
              </a:rPr>
              <a:t>opened their minds, that they might understand the Scriptures.</a:t>
            </a:r>
            <a:r>
              <a:rPr lang="en-GB" sz="2400" dirty="0">
                <a:solidFill>
                  <a:srgbClr val="000000"/>
                </a:solidFill>
                <a:latin typeface="system-ui"/>
              </a:rPr>
              <a:t> </a:t>
            </a:r>
            <a:endParaRPr lang="en-GB" sz="2400" dirty="0" smtClean="0">
              <a:solidFill>
                <a:srgbClr val="000000"/>
              </a:solidFill>
              <a:latin typeface="system-ui"/>
            </a:endParaRPr>
          </a:p>
          <a:p>
            <a:r>
              <a:rPr lang="en-GB" sz="2400" dirty="0">
                <a:solidFill>
                  <a:srgbClr val="000000"/>
                </a:solidFill>
                <a:latin typeface="system-ui"/>
              </a:rPr>
              <a:t> </a:t>
            </a:r>
            <a:r>
              <a:rPr lang="en-GB" sz="2400" dirty="0" smtClean="0">
                <a:solidFill>
                  <a:srgbClr val="000000"/>
                </a:solidFill>
                <a:latin typeface="system-ui"/>
              </a:rPr>
              <a:t>                                                   Luke 24: 44-45</a:t>
            </a:r>
            <a:endParaRPr lang="en-GB" sz="2400" dirty="0">
              <a:solidFill>
                <a:srgbClr val="000000"/>
              </a:solidFill>
              <a:latin typeface="system-ui"/>
            </a:endParaRPr>
          </a:p>
        </p:txBody>
      </p:sp>
      <p:sp>
        <p:nvSpPr>
          <p:cNvPr id="4" name="TextBox 3"/>
          <p:cNvSpPr txBox="1"/>
          <p:nvPr/>
        </p:nvSpPr>
        <p:spPr>
          <a:xfrm>
            <a:off x="3492843" y="815546"/>
            <a:ext cx="2615652" cy="523220"/>
          </a:xfrm>
          <a:prstGeom prst="rect">
            <a:avLst/>
          </a:prstGeom>
          <a:noFill/>
        </p:spPr>
        <p:txBody>
          <a:bodyPr wrap="none" rtlCol="0">
            <a:spAutoFit/>
          </a:bodyPr>
          <a:lstStyle/>
          <a:p>
            <a:r>
              <a:rPr lang="en-GB" sz="2800" b="1" dirty="0" smtClean="0"/>
              <a:t>God’s Testimony</a:t>
            </a:r>
            <a:endParaRPr lang="en-GB" sz="2800" b="1" dirty="0"/>
          </a:p>
        </p:txBody>
      </p:sp>
    </p:spTree>
    <p:extLst>
      <p:ext uri="{BB962C8B-B14F-4D97-AF65-F5344CB8AC3E}">
        <p14:creationId xmlns:p14="http://schemas.microsoft.com/office/powerpoint/2010/main" val="1864039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5577" y="78598"/>
            <a:ext cx="4814010" cy="646331"/>
          </a:xfrm>
          <a:prstGeom prst="rect">
            <a:avLst/>
          </a:prstGeom>
          <a:noFill/>
        </p:spPr>
        <p:txBody>
          <a:bodyPr wrap="none" rtlCol="0">
            <a:spAutoFit/>
          </a:bodyPr>
          <a:lstStyle/>
          <a:p>
            <a:r>
              <a:rPr lang="en-GB" sz="3600" b="1" dirty="0" smtClean="0"/>
              <a:t>Critical Transition Points</a:t>
            </a:r>
            <a:endParaRPr lang="en-GB" sz="3600" b="1" dirty="0"/>
          </a:p>
        </p:txBody>
      </p:sp>
      <p:sp>
        <p:nvSpPr>
          <p:cNvPr id="3" name="TextBox 2"/>
          <p:cNvSpPr txBox="1"/>
          <p:nvPr/>
        </p:nvSpPr>
        <p:spPr>
          <a:xfrm>
            <a:off x="551936" y="856357"/>
            <a:ext cx="10122195" cy="6001643"/>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Creation and Disobedience </a:t>
            </a:r>
            <a:r>
              <a:rPr lang="en-GB" sz="2400" dirty="0" smtClean="0"/>
              <a:t>(Covenant)</a:t>
            </a:r>
            <a:endParaRPr lang="en-GB" sz="2400" b="1" dirty="0" smtClean="0"/>
          </a:p>
          <a:p>
            <a:pPr marL="285750" indent="-285750">
              <a:buFont typeface="Arial" panose="020B0604020202020204" pitchFamily="34" charset="0"/>
              <a:buChar char="•"/>
            </a:pPr>
            <a:r>
              <a:rPr lang="en-GB" sz="2400" b="1" dirty="0" smtClean="0"/>
              <a:t>The Call of Abraham (</a:t>
            </a:r>
            <a:r>
              <a:rPr lang="en-GB" sz="2400" dirty="0" smtClean="0"/>
              <a:t>Covenant)</a:t>
            </a:r>
          </a:p>
          <a:p>
            <a:pPr marL="285750" indent="-285750">
              <a:buFont typeface="Arial" panose="020B0604020202020204" pitchFamily="34" charset="0"/>
              <a:buChar char="•"/>
            </a:pPr>
            <a:r>
              <a:rPr lang="en-GB" sz="2400" b="1" dirty="0" smtClean="0"/>
              <a:t>The Exodus and Mount Sinai </a:t>
            </a:r>
            <a:r>
              <a:rPr lang="en-GB" sz="2400" dirty="0" smtClean="0"/>
              <a:t>(Covenant; Passover to Pentecost)</a:t>
            </a:r>
            <a:endParaRPr lang="en-GB" sz="2400" b="1" dirty="0" smtClean="0"/>
          </a:p>
          <a:p>
            <a:pPr marL="285750" indent="-285750">
              <a:buFont typeface="Arial" panose="020B0604020202020204" pitchFamily="34" charset="0"/>
              <a:buChar char="•"/>
            </a:pPr>
            <a:r>
              <a:rPr lang="en-GB" sz="2400" b="1" dirty="0" smtClean="0"/>
              <a:t>Entering Canaan </a:t>
            </a:r>
            <a:r>
              <a:rPr lang="en-GB" sz="2400" dirty="0" smtClean="0"/>
              <a:t>(Passover)</a:t>
            </a:r>
            <a:endParaRPr lang="en-GB" sz="2400" b="1" dirty="0" smtClean="0"/>
          </a:p>
          <a:p>
            <a:pPr marL="285750" lvl="0" indent="-285750">
              <a:buFont typeface="Arial" panose="020B0604020202020204" pitchFamily="34" charset="0"/>
              <a:buChar char="•"/>
            </a:pPr>
            <a:r>
              <a:rPr lang="en-GB" sz="2400" b="1" dirty="0" smtClean="0"/>
              <a:t>Ruth </a:t>
            </a:r>
            <a:r>
              <a:rPr lang="en-GB" sz="2400" dirty="0">
                <a:solidFill>
                  <a:prstClr val="black"/>
                </a:solidFill>
              </a:rPr>
              <a:t>(Passover to Pentecost)</a:t>
            </a:r>
            <a:endParaRPr lang="en-GB" sz="2400" b="1" dirty="0">
              <a:solidFill>
                <a:prstClr val="black"/>
              </a:solidFill>
            </a:endParaRPr>
          </a:p>
          <a:p>
            <a:pPr marL="285750" indent="-285750">
              <a:buFont typeface="Arial" panose="020B0604020202020204" pitchFamily="34" charset="0"/>
              <a:buChar char="•"/>
            </a:pPr>
            <a:r>
              <a:rPr lang="en-GB" sz="2400" b="1" dirty="0" smtClean="0"/>
              <a:t>David the king </a:t>
            </a:r>
            <a:r>
              <a:rPr lang="en-GB" sz="2400" dirty="0" smtClean="0"/>
              <a:t>(Covenant)</a:t>
            </a:r>
          </a:p>
          <a:p>
            <a:pPr marL="285750" indent="-285750">
              <a:buFont typeface="Arial" panose="020B0604020202020204" pitchFamily="34" charset="0"/>
              <a:buChar char="•"/>
            </a:pPr>
            <a:r>
              <a:rPr lang="en-GB" sz="2400" b="1" dirty="0" smtClean="0"/>
              <a:t>Divided nation</a:t>
            </a:r>
          </a:p>
          <a:p>
            <a:pPr marL="285750" indent="-285750">
              <a:buFont typeface="Arial" panose="020B0604020202020204" pitchFamily="34" charset="0"/>
              <a:buChar char="•"/>
            </a:pPr>
            <a:r>
              <a:rPr lang="en-GB" sz="2400" b="1" dirty="0" smtClean="0"/>
              <a:t>Assyrian exile </a:t>
            </a:r>
            <a:r>
              <a:rPr lang="en-GB" sz="2400" dirty="0" smtClean="0"/>
              <a:t>(Covenant curse)</a:t>
            </a:r>
          </a:p>
          <a:p>
            <a:pPr marL="285750" indent="-285750">
              <a:buFont typeface="Arial" panose="020B0604020202020204" pitchFamily="34" charset="0"/>
              <a:buChar char="•"/>
            </a:pPr>
            <a:r>
              <a:rPr lang="en-GB" sz="2400" b="1" dirty="0" smtClean="0"/>
              <a:t>Babylonian exile and end of Temple and Solomon's line </a:t>
            </a:r>
            <a:r>
              <a:rPr lang="en-GB" sz="2400" dirty="0" smtClean="0"/>
              <a:t>(Covenant curse)</a:t>
            </a:r>
          </a:p>
          <a:p>
            <a:pPr marL="285750" indent="-285750">
              <a:buFont typeface="Arial" panose="020B0604020202020204" pitchFamily="34" charset="0"/>
              <a:buChar char="•"/>
            </a:pPr>
            <a:r>
              <a:rPr lang="en-GB" sz="2400" b="1" dirty="0" smtClean="0"/>
              <a:t>Birth of Yeshuah the Messiah and son of David </a:t>
            </a:r>
            <a:r>
              <a:rPr lang="en-GB" sz="2400" dirty="0" smtClean="0"/>
              <a:t>(Covenant promise)</a:t>
            </a:r>
          </a:p>
          <a:p>
            <a:pPr marL="285750" indent="-285750">
              <a:buFont typeface="Arial" panose="020B0604020202020204" pitchFamily="34" charset="0"/>
              <a:buChar char="•"/>
            </a:pPr>
            <a:r>
              <a:rPr lang="en-GB" sz="2400" b="1" dirty="0" smtClean="0"/>
              <a:t>Death and Resurrection and Ascension of Yeshuah </a:t>
            </a:r>
            <a:r>
              <a:rPr lang="en-GB" sz="2400" dirty="0" smtClean="0"/>
              <a:t>(Passover)</a:t>
            </a:r>
          </a:p>
          <a:p>
            <a:pPr marL="285750" indent="-285750">
              <a:buFont typeface="Arial" panose="020B0604020202020204" pitchFamily="34" charset="0"/>
              <a:buChar char="•"/>
            </a:pPr>
            <a:r>
              <a:rPr lang="en-GB" sz="2400" b="1" dirty="0" smtClean="0"/>
              <a:t>Descent of the Holy Spirit </a:t>
            </a:r>
            <a:r>
              <a:rPr lang="en-GB" sz="2400" dirty="0" smtClean="0"/>
              <a:t>(Pentecost/Tabernacles)</a:t>
            </a:r>
            <a:endParaRPr lang="en-GB" sz="2400" b="1" dirty="0" smtClean="0"/>
          </a:p>
          <a:p>
            <a:pPr marL="285750" indent="-285750">
              <a:buFont typeface="Arial" panose="020B0604020202020204" pitchFamily="34" charset="0"/>
              <a:buChar char="•"/>
            </a:pPr>
            <a:r>
              <a:rPr lang="en-GB" sz="2400" b="1" dirty="0" smtClean="0"/>
              <a:t>Inclusion of the Gentiles and spread of the Gospel </a:t>
            </a:r>
            <a:r>
              <a:rPr lang="en-GB" sz="2400" dirty="0" smtClean="0"/>
              <a:t>(Covenant)</a:t>
            </a:r>
            <a:endParaRPr lang="en-GB" sz="2400" b="1" dirty="0" smtClean="0"/>
          </a:p>
          <a:p>
            <a:pPr marL="285750" indent="-285750">
              <a:buFont typeface="Arial" panose="020B0604020202020204" pitchFamily="34" charset="0"/>
              <a:buChar char="•"/>
            </a:pPr>
            <a:r>
              <a:rPr lang="en-GB" sz="2400" b="1" dirty="0" smtClean="0"/>
              <a:t>Destruction of Jerusalem and Temple; Second Exile of Israel </a:t>
            </a:r>
            <a:r>
              <a:rPr lang="en-GB" sz="2400" dirty="0" smtClean="0"/>
              <a:t>Covenant curse)</a:t>
            </a:r>
          </a:p>
          <a:p>
            <a:pPr marL="285750" indent="-285750">
              <a:buFont typeface="Arial" panose="020B0604020202020204" pitchFamily="34" charset="0"/>
              <a:buChar char="•"/>
            </a:pPr>
            <a:r>
              <a:rPr lang="en-GB" sz="2400" b="1" dirty="0" smtClean="0"/>
              <a:t>Restoration of Israel to the Land </a:t>
            </a:r>
            <a:r>
              <a:rPr lang="en-GB" sz="2400" dirty="0" smtClean="0"/>
              <a:t>(Covenant promise</a:t>
            </a:r>
            <a:endParaRPr lang="en-GB" sz="2400" b="1" dirty="0" smtClean="0"/>
          </a:p>
          <a:p>
            <a:pPr marL="285750" indent="-285750">
              <a:buFont typeface="Arial" panose="020B0604020202020204" pitchFamily="34" charset="0"/>
              <a:buChar char="•"/>
            </a:pPr>
            <a:r>
              <a:rPr lang="en-GB" sz="2400" b="1" dirty="0" smtClean="0"/>
              <a:t>Return of the Messiah </a:t>
            </a:r>
            <a:r>
              <a:rPr lang="en-GB" sz="2400" dirty="0" smtClean="0"/>
              <a:t>(Tabernacles; Covenant promise) </a:t>
            </a:r>
            <a:endParaRPr lang="en-GB" sz="2400" b="1" dirty="0"/>
          </a:p>
        </p:txBody>
      </p:sp>
    </p:spTree>
    <p:extLst>
      <p:ext uri="{BB962C8B-B14F-4D97-AF65-F5344CB8AC3E}">
        <p14:creationId xmlns:p14="http://schemas.microsoft.com/office/powerpoint/2010/main" val="1982064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1568" y="362465"/>
            <a:ext cx="3000950" cy="707886"/>
          </a:xfrm>
          <a:prstGeom prst="rect">
            <a:avLst/>
          </a:prstGeom>
          <a:noFill/>
        </p:spPr>
        <p:txBody>
          <a:bodyPr wrap="none" rtlCol="0">
            <a:spAutoFit/>
          </a:bodyPr>
          <a:lstStyle/>
          <a:p>
            <a:r>
              <a:rPr lang="en-GB" sz="4000" b="1" dirty="0" smtClean="0"/>
              <a:t>The Prophets</a:t>
            </a:r>
            <a:endParaRPr lang="en-GB" sz="4000" b="1" dirty="0"/>
          </a:p>
        </p:txBody>
      </p:sp>
      <p:sp>
        <p:nvSpPr>
          <p:cNvPr id="3" name="TextBox 2"/>
          <p:cNvSpPr txBox="1"/>
          <p:nvPr/>
        </p:nvSpPr>
        <p:spPr>
          <a:xfrm>
            <a:off x="889687" y="1467106"/>
            <a:ext cx="8965852" cy="5201424"/>
          </a:xfrm>
          <a:prstGeom prst="rect">
            <a:avLst/>
          </a:prstGeom>
          <a:noFill/>
        </p:spPr>
        <p:txBody>
          <a:bodyPr wrap="none" rtlCol="0">
            <a:spAutoFit/>
          </a:bodyPr>
          <a:lstStyle/>
          <a:p>
            <a:pPr marL="342900" indent="-342900">
              <a:buFont typeface="Arial" panose="020B0604020202020204" pitchFamily="34" charset="0"/>
              <a:buChar char="•"/>
            </a:pPr>
            <a:r>
              <a:rPr lang="en-GB" sz="2400" b="1" dirty="0" smtClean="0"/>
              <a:t>Calling Israel back to the terms of the Covenant:</a:t>
            </a:r>
          </a:p>
          <a:p>
            <a:endParaRPr lang="en-GB" sz="2400" b="1" dirty="0" smtClean="0"/>
          </a:p>
          <a:p>
            <a:pPr marL="342900" indent="-342900">
              <a:buFont typeface="Arial" panose="020B0604020202020204" pitchFamily="34" charset="0"/>
              <a:buChar char="•"/>
            </a:pPr>
            <a:r>
              <a:rPr lang="en-GB" sz="2400" b="1" dirty="0" smtClean="0"/>
              <a:t>Reminding </a:t>
            </a:r>
            <a:r>
              <a:rPr lang="en-GB" sz="2400" b="1" dirty="0"/>
              <a:t>them of their unique history and covenant relationship</a:t>
            </a:r>
          </a:p>
          <a:p>
            <a:endParaRPr lang="en-GB" sz="2400" b="1" dirty="0" smtClean="0"/>
          </a:p>
          <a:p>
            <a:pPr marL="342900" indent="-342900">
              <a:buFont typeface="Arial" panose="020B0604020202020204" pitchFamily="34" charset="0"/>
              <a:buChar char="•"/>
            </a:pPr>
            <a:r>
              <a:rPr lang="en-GB" sz="2400" b="1" dirty="0" smtClean="0"/>
              <a:t>Condemning alliances and syncretism</a:t>
            </a:r>
          </a:p>
          <a:p>
            <a:endParaRPr lang="en-GB" sz="2400" b="1" dirty="0"/>
          </a:p>
          <a:p>
            <a:pPr marL="342900" indent="-342900">
              <a:buFont typeface="Arial" panose="020B0604020202020204" pitchFamily="34" charset="0"/>
              <a:buChar char="•"/>
            </a:pPr>
            <a:r>
              <a:rPr lang="en-GB" sz="2400" b="1" dirty="0" smtClean="0"/>
              <a:t>Warning them of the ultimate sanction of exile</a:t>
            </a:r>
          </a:p>
          <a:p>
            <a:endParaRPr lang="en-GB" sz="2400" b="1" dirty="0"/>
          </a:p>
          <a:p>
            <a:pPr marL="342900" indent="-342900">
              <a:buFont typeface="Arial" panose="020B0604020202020204" pitchFamily="34" charset="0"/>
              <a:buChar char="•"/>
            </a:pPr>
            <a:r>
              <a:rPr lang="en-GB" sz="2400" b="1" dirty="0" smtClean="0"/>
              <a:t>Pronouncing judgement on pagan nations that oppressed them</a:t>
            </a:r>
          </a:p>
          <a:p>
            <a:endParaRPr lang="en-GB" sz="2400" b="1" dirty="0"/>
          </a:p>
          <a:p>
            <a:pPr marL="342900" indent="-342900">
              <a:buFont typeface="Arial" panose="020B0604020202020204" pitchFamily="34" charset="0"/>
              <a:buChar char="•"/>
            </a:pPr>
            <a:r>
              <a:rPr lang="en-GB" sz="2400" b="1" dirty="0" smtClean="0"/>
              <a:t>Promising return and restoration after exile</a:t>
            </a:r>
          </a:p>
          <a:p>
            <a:endParaRPr lang="en-GB" sz="2400" b="1" dirty="0"/>
          </a:p>
          <a:p>
            <a:pPr marL="342900" indent="-342900">
              <a:buFont typeface="Arial" panose="020B0604020202020204" pitchFamily="34" charset="0"/>
              <a:buChar char="•"/>
            </a:pPr>
            <a:r>
              <a:rPr lang="en-GB" sz="2400" b="1" dirty="0" smtClean="0"/>
              <a:t>Unfolding the Messianic Hope</a:t>
            </a:r>
            <a:endParaRPr lang="en-GB" sz="2400" b="1" dirty="0"/>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39892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165" y="288324"/>
            <a:ext cx="7397859" cy="646331"/>
          </a:xfrm>
          <a:prstGeom prst="rect">
            <a:avLst/>
          </a:prstGeom>
          <a:noFill/>
        </p:spPr>
        <p:txBody>
          <a:bodyPr wrap="none" rtlCol="0">
            <a:spAutoFit/>
          </a:bodyPr>
          <a:lstStyle/>
          <a:p>
            <a:r>
              <a:rPr lang="en-GB" sz="3600" b="1" dirty="0" smtClean="0"/>
              <a:t>The Problem of Prophetic Perspective</a:t>
            </a:r>
            <a:endParaRPr lang="en-GB" sz="3600" b="1" dirty="0"/>
          </a:p>
        </p:txBody>
      </p:sp>
      <p:sp>
        <p:nvSpPr>
          <p:cNvPr id="3" name="Rectangle 2"/>
          <p:cNvSpPr/>
          <p:nvPr/>
        </p:nvSpPr>
        <p:spPr>
          <a:xfrm>
            <a:off x="238892" y="1363300"/>
            <a:ext cx="9720649" cy="2554545"/>
          </a:xfrm>
          <a:prstGeom prst="rect">
            <a:avLst/>
          </a:prstGeom>
        </p:spPr>
        <p:txBody>
          <a:bodyPr wrap="square">
            <a:spAutoFit/>
          </a:bodyPr>
          <a:lstStyle/>
          <a:p>
            <a:r>
              <a:rPr lang="en-GB" sz="2000" b="1" dirty="0">
                <a:solidFill>
                  <a:srgbClr val="000000"/>
                </a:solidFill>
                <a:latin typeface="system-ui"/>
              </a:rPr>
              <a:t>Concerning this salvation, the prophets sought and </a:t>
            </a:r>
            <a:r>
              <a:rPr lang="en-GB" sz="2000" b="1" dirty="0" smtClean="0">
                <a:solidFill>
                  <a:srgbClr val="000000"/>
                </a:solidFill>
                <a:latin typeface="system-ui"/>
              </a:rPr>
              <a:t>searched</a:t>
            </a:r>
          </a:p>
          <a:p>
            <a:r>
              <a:rPr lang="en-GB" sz="2000" b="1" dirty="0" smtClean="0">
                <a:solidFill>
                  <a:srgbClr val="000000"/>
                </a:solidFill>
                <a:latin typeface="system-ui"/>
              </a:rPr>
              <a:t>diligently</a:t>
            </a:r>
            <a:r>
              <a:rPr lang="en-GB" sz="2000" dirty="0">
                <a:solidFill>
                  <a:srgbClr val="000000"/>
                </a:solidFill>
                <a:latin typeface="system-ui"/>
              </a:rPr>
              <a:t>. </a:t>
            </a:r>
            <a:r>
              <a:rPr lang="en-GB" sz="2000" dirty="0" smtClean="0">
                <a:solidFill>
                  <a:srgbClr val="000000"/>
                </a:solidFill>
                <a:latin typeface="system-ui"/>
              </a:rPr>
              <a:t>They </a:t>
            </a:r>
            <a:r>
              <a:rPr lang="en-GB" sz="2000" dirty="0">
                <a:solidFill>
                  <a:srgbClr val="000000"/>
                </a:solidFill>
                <a:latin typeface="system-ui"/>
              </a:rPr>
              <a:t>prophesied of the grace that would come to you, </a:t>
            </a:r>
            <a:r>
              <a:rPr lang="en-GB" sz="2000" dirty="0" smtClean="0">
                <a:solidFill>
                  <a:srgbClr val="000000"/>
                </a:solidFill>
                <a:latin typeface="system-ui"/>
              </a:rPr>
              <a:t>searching </a:t>
            </a:r>
          </a:p>
          <a:p>
            <a:r>
              <a:rPr lang="en-GB" sz="2000" dirty="0" smtClean="0">
                <a:solidFill>
                  <a:srgbClr val="000000"/>
                </a:solidFill>
                <a:latin typeface="system-ui"/>
              </a:rPr>
              <a:t>for </a:t>
            </a:r>
            <a:r>
              <a:rPr lang="en-GB" sz="2000" dirty="0">
                <a:solidFill>
                  <a:srgbClr val="000000"/>
                </a:solidFill>
                <a:latin typeface="system-ui"/>
              </a:rPr>
              <a:t>who or what kind of time the Spirit of Christ, which was in them, pointed to, </a:t>
            </a:r>
            <a:endParaRPr lang="en-GB" sz="2000" dirty="0" smtClean="0">
              <a:solidFill>
                <a:srgbClr val="000000"/>
              </a:solidFill>
              <a:latin typeface="system-ui"/>
            </a:endParaRPr>
          </a:p>
          <a:p>
            <a:r>
              <a:rPr lang="en-GB" sz="2000" dirty="0" smtClean="0">
                <a:solidFill>
                  <a:srgbClr val="000000"/>
                </a:solidFill>
                <a:latin typeface="system-ui"/>
              </a:rPr>
              <a:t>when </a:t>
            </a:r>
            <a:r>
              <a:rPr lang="en-GB" sz="2000" dirty="0">
                <a:solidFill>
                  <a:srgbClr val="000000"/>
                </a:solidFill>
                <a:latin typeface="system-ui"/>
              </a:rPr>
              <a:t>he </a:t>
            </a:r>
            <a:r>
              <a:rPr lang="en-GB" sz="2000" dirty="0" smtClean="0">
                <a:solidFill>
                  <a:srgbClr val="000000"/>
                </a:solidFill>
                <a:latin typeface="system-ui"/>
              </a:rPr>
              <a:t>predicted the </a:t>
            </a:r>
            <a:r>
              <a:rPr lang="en-GB" sz="2000" dirty="0">
                <a:solidFill>
                  <a:srgbClr val="000000"/>
                </a:solidFill>
                <a:latin typeface="system-ui"/>
              </a:rPr>
              <a:t>sufferings of Christ, and the glories that would follow </a:t>
            </a:r>
            <a:endParaRPr lang="en-GB" sz="2000" dirty="0" smtClean="0">
              <a:solidFill>
                <a:srgbClr val="000000"/>
              </a:solidFill>
              <a:latin typeface="system-ui"/>
            </a:endParaRPr>
          </a:p>
          <a:p>
            <a:r>
              <a:rPr lang="en-GB" sz="2000" dirty="0" smtClean="0">
                <a:solidFill>
                  <a:srgbClr val="000000"/>
                </a:solidFill>
                <a:latin typeface="system-ui"/>
              </a:rPr>
              <a:t>them</a:t>
            </a:r>
            <a:r>
              <a:rPr lang="en-GB" sz="2000" dirty="0">
                <a:solidFill>
                  <a:srgbClr val="000000"/>
                </a:solidFill>
                <a:latin typeface="system-ui"/>
              </a:rPr>
              <a:t>. </a:t>
            </a:r>
            <a:r>
              <a:rPr lang="en-GB" sz="2000" dirty="0" smtClean="0">
                <a:solidFill>
                  <a:srgbClr val="000000"/>
                </a:solidFill>
                <a:latin typeface="system-ui"/>
              </a:rPr>
              <a:t>To </a:t>
            </a:r>
            <a:r>
              <a:rPr lang="en-GB" sz="2000" dirty="0">
                <a:solidFill>
                  <a:srgbClr val="000000"/>
                </a:solidFill>
                <a:latin typeface="system-ui"/>
              </a:rPr>
              <a:t>them it was revealed, that they served not themselves, but you, in these things, which now </a:t>
            </a:r>
            <a:r>
              <a:rPr lang="en-GB" sz="2000" dirty="0" smtClean="0">
                <a:solidFill>
                  <a:srgbClr val="000000"/>
                </a:solidFill>
                <a:latin typeface="system-ui"/>
              </a:rPr>
              <a:t>have </a:t>
            </a:r>
            <a:r>
              <a:rPr lang="en-GB" sz="2000" dirty="0">
                <a:solidFill>
                  <a:srgbClr val="000000"/>
                </a:solidFill>
                <a:latin typeface="system-ui"/>
              </a:rPr>
              <a:t>been announced to you through those who preached the Good News to you </a:t>
            </a:r>
            <a:r>
              <a:rPr lang="en-GB" sz="2000" dirty="0" smtClean="0">
                <a:solidFill>
                  <a:srgbClr val="000000"/>
                </a:solidFill>
                <a:latin typeface="system-ui"/>
              </a:rPr>
              <a:t>by </a:t>
            </a:r>
            <a:r>
              <a:rPr lang="en-GB" sz="2000" dirty="0">
                <a:solidFill>
                  <a:srgbClr val="000000"/>
                </a:solidFill>
                <a:latin typeface="system-ui"/>
              </a:rPr>
              <a:t>the Holy Spirit sent out from heaven; which things angels desire to look into</a:t>
            </a:r>
            <a:r>
              <a:rPr lang="en-GB" sz="2000" dirty="0" smtClean="0">
                <a:solidFill>
                  <a:srgbClr val="000000"/>
                </a:solidFill>
                <a:latin typeface="system-ui"/>
              </a:rPr>
              <a:t>. 1Peter 1:10-12</a:t>
            </a:r>
            <a:endParaRPr lang="en-GB" sz="2000" dirty="0"/>
          </a:p>
        </p:txBody>
      </p:sp>
      <p:sp>
        <p:nvSpPr>
          <p:cNvPr id="4" name="Rectangle 3"/>
          <p:cNvSpPr/>
          <p:nvPr/>
        </p:nvSpPr>
        <p:spPr>
          <a:xfrm>
            <a:off x="238892" y="3917845"/>
            <a:ext cx="9111048" cy="1323439"/>
          </a:xfrm>
          <a:prstGeom prst="rect">
            <a:avLst/>
          </a:prstGeom>
        </p:spPr>
        <p:txBody>
          <a:bodyPr wrap="square">
            <a:spAutoFit/>
          </a:bodyPr>
          <a:lstStyle/>
          <a:p>
            <a:r>
              <a:rPr lang="en-GB" sz="2000" dirty="0">
                <a:solidFill>
                  <a:srgbClr val="000000"/>
                </a:solidFill>
                <a:latin typeface="system-ui"/>
              </a:rPr>
              <a:t>But </a:t>
            </a:r>
            <a:r>
              <a:rPr lang="en-GB" sz="2000" b="1" dirty="0">
                <a:solidFill>
                  <a:srgbClr val="000000"/>
                </a:solidFill>
                <a:latin typeface="system-ui"/>
              </a:rPr>
              <a:t>we were hoping that it was he who would redeem Israel</a:t>
            </a:r>
            <a:r>
              <a:rPr lang="en-GB" sz="2000" dirty="0">
                <a:solidFill>
                  <a:srgbClr val="000000"/>
                </a:solidFill>
                <a:latin typeface="system-ui"/>
              </a:rPr>
              <a:t>. Yes, and besides all this, it is now the third day since these things </a:t>
            </a:r>
            <a:r>
              <a:rPr lang="en-GB" sz="2000" dirty="0" smtClean="0">
                <a:solidFill>
                  <a:srgbClr val="000000"/>
                </a:solidFill>
                <a:latin typeface="system-ui"/>
              </a:rPr>
              <a:t>happened ... </a:t>
            </a:r>
            <a:r>
              <a:rPr lang="en-GB" sz="2000" dirty="0">
                <a:solidFill>
                  <a:srgbClr val="000000"/>
                </a:solidFill>
                <a:latin typeface="system-ui"/>
              </a:rPr>
              <a:t> Beginning from </a:t>
            </a:r>
            <a:r>
              <a:rPr lang="en-GB" sz="2000" b="1" dirty="0">
                <a:solidFill>
                  <a:srgbClr val="000000"/>
                </a:solidFill>
                <a:latin typeface="system-ui"/>
              </a:rPr>
              <a:t>Moses and from all the prophets</a:t>
            </a:r>
            <a:r>
              <a:rPr lang="en-GB" sz="2000" dirty="0">
                <a:solidFill>
                  <a:srgbClr val="000000"/>
                </a:solidFill>
                <a:latin typeface="system-ui"/>
              </a:rPr>
              <a:t>, he explained to them </a:t>
            </a:r>
            <a:r>
              <a:rPr lang="en-GB" sz="2000" b="1" dirty="0">
                <a:solidFill>
                  <a:srgbClr val="000000"/>
                </a:solidFill>
                <a:latin typeface="system-ui"/>
              </a:rPr>
              <a:t>in all the Scriptures</a:t>
            </a:r>
            <a:r>
              <a:rPr lang="en-GB" sz="2000" dirty="0">
                <a:solidFill>
                  <a:srgbClr val="000000"/>
                </a:solidFill>
                <a:latin typeface="system-ui"/>
              </a:rPr>
              <a:t> the things concerning himself. </a:t>
            </a:r>
            <a:r>
              <a:rPr lang="en-GB" sz="2000" dirty="0" smtClean="0">
                <a:solidFill>
                  <a:srgbClr val="000000"/>
                </a:solidFill>
                <a:latin typeface="system-ui"/>
              </a:rPr>
              <a:t>Luke 24:21, 27.</a:t>
            </a:r>
            <a:endParaRPr lang="en-GB" sz="2000" dirty="0"/>
          </a:p>
        </p:txBody>
      </p:sp>
      <p:sp>
        <p:nvSpPr>
          <p:cNvPr id="5" name="Rectangle 4"/>
          <p:cNvSpPr/>
          <p:nvPr/>
        </p:nvSpPr>
        <p:spPr>
          <a:xfrm>
            <a:off x="238892" y="5374328"/>
            <a:ext cx="9234617" cy="1015663"/>
          </a:xfrm>
          <a:prstGeom prst="rect">
            <a:avLst/>
          </a:prstGeom>
        </p:spPr>
        <p:txBody>
          <a:bodyPr wrap="square">
            <a:spAutoFit/>
          </a:bodyPr>
          <a:lstStyle/>
          <a:p>
            <a:r>
              <a:rPr lang="en-GB" sz="2000" dirty="0">
                <a:solidFill>
                  <a:srgbClr val="000000"/>
                </a:solidFill>
                <a:latin typeface="system-ui"/>
              </a:rPr>
              <a:t>Therefore when they had come together, they asked him, “</a:t>
            </a:r>
            <a:r>
              <a:rPr lang="en-GB" sz="2000" b="1" dirty="0">
                <a:solidFill>
                  <a:srgbClr val="000000"/>
                </a:solidFill>
                <a:latin typeface="system-ui"/>
              </a:rPr>
              <a:t>Lord, are you now restoring the kingdom to Israel</a:t>
            </a:r>
            <a:r>
              <a:rPr lang="en-GB" sz="2000" b="1" dirty="0" smtClean="0">
                <a:solidFill>
                  <a:srgbClr val="000000"/>
                </a:solidFill>
                <a:latin typeface="system-ui"/>
              </a:rPr>
              <a:t>?</a:t>
            </a:r>
            <a:r>
              <a:rPr lang="en-GB" sz="2000" dirty="0" smtClean="0">
                <a:solidFill>
                  <a:srgbClr val="000000"/>
                </a:solidFill>
                <a:latin typeface="system-ui"/>
              </a:rPr>
              <a:t>” He </a:t>
            </a:r>
            <a:r>
              <a:rPr lang="en-GB" sz="2000" dirty="0">
                <a:solidFill>
                  <a:srgbClr val="000000"/>
                </a:solidFill>
                <a:latin typeface="system-ui"/>
              </a:rPr>
              <a:t>said to them, “It isn’t for you to know </a:t>
            </a:r>
            <a:r>
              <a:rPr lang="en-GB" sz="2000" b="1" dirty="0">
                <a:solidFill>
                  <a:srgbClr val="000000"/>
                </a:solidFill>
                <a:latin typeface="system-ui"/>
              </a:rPr>
              <a:t>times or seasons </a:t>
            </a:r>
            <a:r>
              <a:rPr lang="en-GB" sz="2000" dirty="0">
                <a:solidFill>
                  <a:srgbClr val="000000"/>
                </a:solidFill>
                <a:latin typeface="system-ui"/>
              </a:rPr>
              <a:t>which the Father has set within his own authority</a:t>
            </a:r>
            <a:r>
              <a:rPr lang="en-GB" sz="2000" dirty="0" smtClean="0">
                <a:solidFill>
                  <a:srgbClr val="000000"/>
                </a:solidFill>
                <a:latin typeface="system-ui"/>
              </a:rPr>
              <a:t>. Acts 1:6-7</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1239214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42767" y="420131"/>
            <a:ext cx="6432980" cy="646331"/>
          </a:xfrm>
          <a:prstGeom prst="rect">
            <a:avLst/>
          </a:prstGeom>
          <a:noFill/>
        </p:spPr>
        <p:txBody>
          <a:bodyPr wrap="none" rtlCol="0">
            <a:spAutoFit/>
          </a:bodyPr>
          <a:lstStyle/>
          <a:p>
            <a:r>
              <a:rPr lang="en-GB" sz="3600" b="1" dirty="0" smtClean="0"/>
              <a:t>Proclaiming Messianic Mysteries</a:t>
            </a:r>
            <a:endParaRPr lang="en-GB" sz="3600" b="1" dirty="0"/>
          </a:p>
        </p:txBody>
      </p:sp>
      <p:sp>
        <p:nvSpPr>
          <p:cNvPr id="4" name="TextBox 3"/>
          <p:cNvSpPr txBox="1"/>
          <p:nvPr/>
        </p:nvSpPr>
        <p:spPr>
          <a:xfrm>
            <a:off x="2430161" y="1647568"/>
            <a:ext cx="4787593" cy="3416320"/>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The Angel of the LORD</a:t>
            </a:r>
          </a:p>
          <a:p>
            <a:pPr marL="285750" indent="-285750">
              <a:buFont typeface="Arial" panose="020B0604020202020204" pitchFamily="34" charset="0"/>
              <a:buChar char="•"/>
            </a:pPr>
            <a:r>
              <a:rPr lang="en-GB" sz="2400" b="1" dirty="0" smtClean="0"/>
              <a:t>Behold My Servant</a:t>
            </a:r>
          </a:p>
          <a:p>
            <a:pPr marL="285750" indent="-285750">
              <a:buFont typeface="Arial" panose="020B0604020202020204" pitchFamily="34" charset="0"/>
              <a:buChar char="•"/>
            </a:pPr>
            <a:r>
              <a:rPr lang="en-GB" sz="2400" b="1" dirty="0" smtClean="0"/>
              <a:t>Exalted Servant/Suffering Servant</a:t>
            </a:r>
          </a:p>
          <a:p>
            <a:pPr marL="285750" indent="-285750">
              <a:buFont typeface="Arial" panose="020B0604020202020204" pitchFamily="34" charset="0"/>
              <a:buChar char="•"/>
            </a:pPr>
            <a:r>
              <a:rPr lang="en-GB" sz="2400" b="1" dirty="0" smtClean="0"/>
              <a:t>Priest and King/Melchizedek</a:t>
            </a:r>
          </a:p>
          <a:p>
            <a:pPr marL="285750" indent="-285750">
              <a:buFont typeface="Arial" panose="020B0604020202020204" pitchFamily="34" charset="0"/>
              <a:buChar char="•"/>
            </a:pPr>
            <a:r>
              <a:rPr lang="en-GB" sz="2400" b="1" dirty="0" smtClean="0"/>
              <a:t>Prophet like Moses</a:t>
            </a:r>
          </a:p>
          <a:p>
            <a:pPr marL="285750" indent="-285750">
              <a:buFont typeface="Arial" panose="020B0604020202020204" pitchFamily="34" charset="0"/>
              <a:buChar char="•"/>
            </a:pPr>
            <a:r>
              <a:rPr lang="en-GB" sz="2400" b="1" dirty="0" smtClean="0"/>
              <a:t>The Branch</a:t>
            </a:r>
          </a:p>
          <a:p>
            <a:pPr marL="285750" indent="-285750">
              <a:buFont typeface="Arial" panose="020B0604020202020204" pitchFamily="34" charset="0"/>
              <a:buChar char="•"/>
            </a:pPr>
            <a:r>
              <a:rPr lang="en-GB" sz="2400" b="1" dirty="0" smtClean="0"/>
              <a:t>The Stone/Cornerstone</a:t>
            </a:r>
          </a:p>
          <a:p>
            <a:pPr marL="285750" indent="-285750">
              <a:buFont typeface="Arial" panose="020B0604020202020204" pitchFamily="34" charset="0"/>
              <a:buChar char="•"/>
            </a:pPr>
            <a:r>
              <a:rPr lang="en-GB" sz="2400" b="1" dirty="0" smtClean="0"/>
              <a:t>The Peg</a:t>
            </a:r>
          </a:p>
          <a:p>
            <a:pPr marL="285750" indent="-285750">
              <a:buFont typeface="Arial" panose="020B0604020202020204" pitchFamily="34" charset="0"/>
              <a:buChar char="•"/>
            </a:pPr>
            <a:r>
              <a:rPr lang="en-GB" sz="2400" b="1" dirty="0" smtClean="0"/>
              <a:t>Worldwide Saviour and King</a:t>
            </a:r>
            <a:endParaRPr lang="en-GB" sz="2400" b="1" dirty="0"/>
          </a:p>
        </p:txBody>
      </p:sp>
    </p:spTree>
    <p:extLst>
      <p:ext uri="{BB962C8B-B14F-4D97-AF65-F5344CB8AC3E}">
        <p14:creationId xmlns:p14="http://schemas.microsoft.com/office/powerpoint/2010/main" val="30643583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0519" y="296562"/>
            <a:ext cx="6125010" cy="584775"/>
          </a:xfrm>
          <a:prstGeom prst="rect">
            <a:avLst/>
          </a:prstGeom>
          <a:noFill/>
        </p:spPr>
        <p:txBody>
          <a:bodyPr wrap="none" rtlCol="0">
            <a:spAutoFit/>
          </a:bodyPr>
          <a:lstStyle/>
          <a:p>
            <a:r>
              <a:rPr lang="en-GB" sz="3200" b="1" dirty="0" smtClean="0">
                <a:solidFill>
                  <a:prstClr val="black"/>
                </a:solidFill>
              </a:rPr>
              <a:t>Mysteries are Revealed, not Solved</a:t>
            </a:r>
            <a:endParaRPr lang="en-GB" sz="3200" b="1" dirty="0">
              <a:solidFill>
                <a:prstClr val="black"/>
              </a:solidFill>
            </a:endParaRPr>
          </a:p>
        </p:txBody>
      </p:sp>
      <p:sp>
        <p:nvSpPr>
          <p:cNvPr id="3" name="Rectangle 2"/>
          <p:cNvSpPr/>
          <p:nvPr/>
        </p:nvSpPr>
        <p:spPr>
          <a:xfrm>
            <a:off x="345989" y="1779529"/>
            <a:ext cx="8097795" cy="4893647"/>
          </a:xfrm>
          <a:prstGeom prst="rect">
            <a:avLst/>
          </a:prstGeom>
        </p:spPr>
        <p:txBody>
          <a:bodyPr wrap="square">
            <a:spAutoFit/>
          </a:bodyPr>
          <a:lstStyle/>
          <a:p>
            <a:r>
              <a:rPr lang="en-GB" sz="2400" dirty="0" smtClean="0">
                <a:solidFill>
                  <a:srgbClr val="000000"/>
                </a:solidFill>
                <a:latin typeface="system-ui"/>
              </a:rPr>
              <a:t>Then </a:t>
            </a:r>
            <a:r>
              <a:rPr lang="en-GB" sz="2400" dirty="0">
                <a:solidFill>
                  <a:srgbClr val="000000"/>
                </a:solidFill>
                <a:latin typeface="system-ui"/>
              </a:rPr>
              <a:t>the secret was revealed to Daniel in a vision of the night. Then Daniel blessed the God of heaven. </a:t>
            </a:r>
            <a:r>
              <a:rPr lang="en-GB" sz="2400" dirty="0" smtClean="0">
                <a:solidFill>
                  <a:srgbClr val="000000"/>
                </a:solidFill>
                <a:latin typeface="system-ui"/>
              </a:rPr>
              <a:t>Daniel </a:t>
            </a:r>
            <a:r>
              <a:rPr lang="en-GB" sz="2400" dirty="0">
                <a:solidFill>
                  <a:srgbClr val="000000"/>
                </a:solidFill>
                <a:latin typeface="system-ui"/>
              </a:rPr>
              <a:t>answered</a:t>
            </a:r>
            <a:r>
              <a:rPr lang="en-GB" sz="2400" dirty="0" smtClean="0">
                <a:solidFill>
                  <a:srgbClr val="000000"/>
                </a:solidFill>
                <a:latin typeface="system-ui"/>
              </a:rPr>
              <a:t>, “</a:t>
            </a:r>
            <a:r>
              <a:rPr lang="en-GB" sz="2400" b="1" dirty="0">
                <a:solidFill>
                  <a:srgbClr val="000000"/>
                </a:solidFill>
                <a:latin typeface="system-ui"/>
              </a:rPr>
              <a:t>Blessed be the name of God forever and </a:t>
            </a:r>
            <a:r>
              <a:rPr lang="en-GB" sz="2400" b="1" dirty="0" smtClean="0">
                <a:solidFill>
                  <a:srgbClr val="000000"/>
                </a:solidFill>
                <a:latin typeface="system-ui"/>
              </a:rPr>
              <a:t>ever; for </a:t>
            </a:r>
            <a:r>
              <a:rPr lang="en-GB" sz="2400" b="1" dirty="0">
                <a:solidFill>
                  <a:srgbClr val="000000"/>
                </a:solidFill>
                <a:latin typeface="system-ui"/>
              </a:rPr>
              <a:t>wisdom and might are </a:t>
            </a:r>
            <a:r>
              <a:rPr lang="en-GB" sz="2400" b="1" dirty="0" smtClean="0">
                <a:solidFill>
                  <a:srgbClr val="000000"/>
                </a:solidFill>
                <a:latin typeface="system-ui"/>
              </a:rPr>
              <a:t>his. He </a:t>
            </a:r>
            <a:r>
              <a:rPr lang="en-GB" sz="2400" b="1" dirty="0">
                <a:solidFill>
                  <a:srgbClr val="000000"/>
                </a:solidFill>
                <a:latin typeface="system-ui"/>
              </a:rPr>
              <a:t>reveals the deep and secret </a:t>
            </a:r>
            <a:r>
              <a:rPr lang="en-GB" sz="2400" b="1" dirty="0" smtClean="0">
                <a:solidFill>
                  <a:srgbClr val="000000"/>
                </a:solidFill>
                <a:latin typeface="system-ui"/>
              </a:rPr>
              <a:t>things</a:t>
            </a:r>
            <a:r>
              <a:rPr lang="en-GB" sz="2400" dirty="0" smtClean="0">
                <a:solidFill>
                  <a:srgbClr val="000000"/>
                </a:solidFill>
                <a:latin typeface="system-ui"/>
              </a:rPr>
              <a:t>. He </a:t>
            </a:r>
            <a:r>
              <a:rPr lang="en-GB" sz="2400" dirty="0">
                <a:solidFill>
                  <a:srgbClr val="000000"/>
                </a:solidFill>
                <a:latin typeface="system-ui"/>
              </a:rPr>
              <a:t>knows what is in the </a:t>
            </a:r>
            <a:r>
              <a:rPr lang="en-GB" sz="2400" dirty="0" smtClean="0">
                <a:solidFill>
                  <a:srgbClr val="000000"/>
                </a:solidFill>
                <a:latin typeface="system-ui"/>
              </a:rPr>
              <a:t>darkness, and </a:t>
            </a:r>
            <a:r>
              <a:rPr lang="en-GB" sz="2400" dirty="0">
                <a:solidFill>
                  <a:srgbClr val="000000"/>
                </a:solidFill>
                <a:latin typeface="system-ui"/>
              </a:rPr>
              <a:t>the light dwells with </a:t>
            </a:r>
            <a:r>
              <a:rPr lang="en-GB" sz="2400" dirty="0" smtClean="0">
                <a:solidFill>
                  <a:srgbClr val="000000"/>
                </a:solidFill>
                <a:latin typeface="system-ui"/>
              </a:rPr>
              <a:t>him ... </a:t>
            </a:r>
            <a:r>
              <a:rPr lang="en-GB" sz="2400" b="1" dirty="0">
                <a:solidFill>
                  <a:srgbClr val="000000"/>
                </a:solidFill>
                <a:latin typeface="system-ui"/>
              </a:rPr>
              <a:t>there is a God in heaven who reveals secrets</a:t>
            </a:r>
            <a:r>
              <a:rPr lang="en-GB" sz="2400" dirty="0">
                <a:solidFill>
                  <a:srgbClr val="000000"/>
                </a:solidFill>
                <a:latin typeface="system-ui"/>
              </a:rPr>
              <a:t>, and he has made known to king Nebuchadnezzar what will be in the latter </a:t>
            </a:r>
            <a:r>
              <a:rPr lang="en-GB" sz="2400" dirty="0" smtClean="0">
                <a:solidFill>
                  <a:srgbClr val="000000"/>
                </a:solidFill>
                <a:latin typeface="system-ui"/>
              </a:rPr>
              <a:t>days ... </a:t>
            </a:r>
            <a:r>
              <a:rPr lang="en-GB" sz="2400" b="1" dirty="0">
                <a:solidFill>
                  <a:srgbClr val="000000"/>
                </a:solidFill>
                <a:latin typeface="system-ui"/>
              </a:rPr>
              <a:t>he who reveals secrets has made known to you what will happen</a:t>
            </a:r>
            <a:r>
              <a:rPr lang="en-GB" sz="2400" dirty="0">
                <a:solidFill>
                  <a:srgbClr val="000000"/>
                </a:solidFill>
                <a:latin typeface="system-ui"/>
              </a:rPr>
              <a:t>. </a:t>
            </a:r>
            <a:r>
              <a:rPr lang="en-GB" sz="2400" dirty="0" smtClean="0">
                <a:solidFill>
                  <a:srgbClr val="000000"/>
                </a:solidFill>
                <a:latin typeface="system-ui"/>
              </a:rPr>
              <a:t>But </a:t>
            </a:r>
            <a:r>
              <a:rPr lang="en-GB" sz="2400" dirty="0">
                <a:solidFill>
                  <a:srgbClr val="000000"/>
                </a:solidFill>
                <a:latin typeface="system-ui"/>
              </a:rPr>
              <a:t>as for me, </a:t>
            </a:r>
            <a:r>
              <a:rPr lang="en-GB" sz="2400" b="1" dirty="0">
                <a:solidFill>
                  <a:srgbClr val="000000"/>
                </a:solidFill>
                <a:latin typeface="system-ui"/>
              </a:rPr>
              <a:t>this secret is not revealed to me for any wisdom that I have more than any </a:t>
            </a:r>
            <a:r>
              <a:rPr lang="en-GB" sz="2400" b="1" dirty="0" smtClean="0">
                <a:solidFill>
                  <a:srgbClr val="000000"/>
                </a:solidFill>
                <a:latin typeface="system-ui"/>
              </a:rPr>
              <a:t>living </a:t>
            </a:r>
            <a:r>
              <a:rPr lang="en-GB" sz="2400" dirty="0" smtClean="0">
                <a:solidFill>
                  <a:srgbClr val="000000"/>
                </a:solidFill>
                <a:latin typeface="system-ui"/>
              </a:rPr>
              <a:t>... Dan. 2:19-22, 28, 30</a:t>
            </a:r>
            <a:r>
              <a:rPr lang="en-GB" sz="2400" dirty="0">
                <a:solidFill>
                  <a:srgbClr val="000000"/>
                </a:solidFill>
                <a:latin typeface="system-ui"/>
              </a:rPr>
              <a:t/>
            </a:r>
            <a:br>
              <a:rPr lang="en-GB" sz="2400" dirty="0">
                <a:solidFill>
                  <a:srgbClr val="000000"/>
                </a:solidFill>
                <a:latin typeface="system-ui"/>
              </a:rPr>
            </a:br>
            <a:endParaRPr lang="en-GB" sz="2400" b="0" i="0" dirty="0">
              <a:solidFill>
                <a:srgbClr val="000000"/>
              </a:solidFill>
              <a:effectLst/>
              <a:latin typeface="system-ui"/>
            </a:endParaRPr>
          </a:p>
        </p:txBody>
      </p:sp>
    </p:spTree>
    <p:extLst>
      <p:ext uri="{BB962C8B-B14F-4D97-AF65-F5344CB8AC3E}">
        <p14:creationId xmlns:p14="http://schemas.microsoft.com/office/powerpoint/2010/main" val="2062942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6239" y="65903"/>
            <a:ext cx="3759106" cy="584775"/>
          </a:xfrm>
          <a:prstGeom prst="rect">
            <a:avLst/>
          </a:prstGeom>
          <a:noFill/>
        </p:spPr>
        <p:txBody>
          <a:bodyPr wrap="none" rtlCol="0">
            <a:spAutoFit/>
          </a:bodyPr>
          <a:lstStyle/>
          <a:p>
            <a:r>
              <a:rPr lang="en-GB" sz="3200" b="1" dirty="0" smtClean="0"/>
              <a:t>The Mystery of Israel</a:t>
            </a:r>
            <a:endParaRPr lang="en-GB" sz="3200" b="1" dirty="0"/>
          </a:p>
        </p:txBody>
      </p:sp>
      <p:sp>
        <p:nvSpPr>
          <p:cNvPr id="3" name="Rectangle 2"/>
          <p:cNvSpPr/>
          <p:nvPr/>
        </p:nvSpPr>
        <p:spPr>
          <a:xfrm>
            <a:off x="189471" y="763174"/>
            <a:ext cx="11771870" cy="5632311"/>
          </a:xfrm>
          <a:prstGeom prst="rect">
            <a:avLst/>
          </a:prstGeom>
        </p:spPr>
        <p:txBody>
          <a:bodyPr wrap="square">
            <a:spAutoFit/>
          </a:bodyPr>
          <a:lstStyle/>
          <a:p>
            <a:r>
              <a:rPr lang="en-GB" sz="2000" dirty="0">
                <a:solidFill>
                  <a:srgbClr val="000000"/>
                </a:solidFill>
                <a:latin typeface="system-ui"/>
              </a:rPr>
              <a:t>For if you were cut out of that which is by nature a wild olive tree, and </a:t>
            </a:r>
            <a:endParaRPr lang="en-GB" sz="2000" dirty="0" smtClean="0">
              <a:solidFill>
                <a:srgbClr val="000000"/>
              </a:solidFill>
              <a:latin typeface="system-ui"/>
            </a:endParaRPr>
          </a:p>
          <a:p>
            <a:r>
              <a:rPr lang="en-GB" sz="2000" dirty="0" smtClean="0">
                <a:solidFill>
                  <a:srgbClr val="000000"/>
                </a:solidFill>
                <a:latin typeface="system-ui"/>
              </a:rPr>
              <a:t>were </a:t>
            </a:r>
            <a:r>
              <a:rPr lang="en-GB" sz="2000" dirty="0">
                <a:solidFill>
                  <a:srgbClr val="000000"/>
                </a:solidFill>
                <a:latin typeface="system-ui"/>
              </a:rPr>
              <a:t>grafted </a:t>
            </a:r>
            <a:r>
              <a:rPr lang="en-GB" sz="2000" dirty="0" smtClean="0">
                <a:solidFill>
                  <a:srgbClr val="000000"/>
                </a:solidFill>
                <a:latin typeface="system-ui"/>
              </a:rPr>
              <a:t>contrary </a:t>
            </a:r>
            <a:r>
              <a:rPr lang="en-GB" sz="2000" dirty="0">
                <a:solidFill>
                  <a:srgbClr val="000000"/>
                </a:solidFill>
                <a:latin typeface="system-ui"/>
              </a:rPr>
              <a:t>to nature into a good olive tree, how much more will </a:t>
            </a:r>
            <a:endParaRPr lang="en-GB" sz="2000" dirty="0" smtClean="0">
              <a:solidFill>
                <a:srgbClr val="000000"/>
              </a:solidFill>
              <a:latin typeface="system-ui"/>
            </a:endParaRPr>
          </a:p>
          <a:p>
            <a:r>
              <a:rPr lang="en-GB" sz="2000" dirty="0" smtClean="0">
                <a:solidFill>
                  <a:srgbClr val="000000"/>
                </a:solidFill>
                <a:latin typeface="system-ui"/>
              </a:rPr>
              <a:t>these</a:t>
            </a:r>
            <a:r>
              <a:rPr lang="en-GB" sz="2000" dirty="0">
                <a:solidFill>
                  <a:srgbClr val="000000"/>
                </a:solidFill>
                <a:latin typeface="system-ui"/>
              </a:rPr>
              <a:t>, which are the </a:t>
            </a:r>
            <a:r>
              <a:rPr lang="en-GB" sz="2000" dirty="0" smtClean="0">
                <a:solidFill>
                  <a:srgbClr val="000000"/>
                </a:solidFill>
                <a:latin typeface="system-ui"/>
              </a:rPr>
              <a:t>natural branches</a:t>
            </a:r>
            <a:r>
              <a:rPr lang="en-GB" sz="2000" dirty="0">
                <a:solidFill>
                  <a:srgbClr val="000000"/>
                </a:solidFill>
                <a:latin typeface="system-ui"/>
              </a:rPr>
              <a:t>, be grafted into their own olive </a:t>
            </a:r>
            <a:r>
              <a:rPr lang="en-GB" sz="2000" dirty="0" smtClean="0">
                <a:solidFill>
                  <a:srgbClr val="000000"/>
                </a:solidFill>
                <a:latin typeface="system-ui"/>
              </a:rPr>
              <a:t>tree? </a:t>
            </a:r>
          </a:p>
          <a:p>
            <a:r>
              <a:rPr lang="en-GB" sz="2000" dirty="0" smtClean="0">
                <a:solidFill>
                  <a:srgbClr val="000000"/>
                </a:solidFill>
                <a:latin typeface="system-ui"/>
              </a:rPr>
              <a:t>For </a:t>
            </a:r>
            <a:r>
              <a:rPr lang="en-GB" sz="2000" b="1" dirty="0" smtClean="0">
                <a:solidFill>
                  <a:srgbClr val="000000"/>
                </a:solidFill>
                <a:latin typeface="system-ui"/>
              </a:rPr>
              <a:t>I </a:t>
            </a:r>
            <a:r>
              <a:rPr lang="en-GB" sz="2000" b="1" dirty="0">
                <a:solidFill>
                  <a:srgbClr val="000000"/>
                </a:solidFill>
                <a:latin typeface="system-ui"/>
              </a:rPr>
              <a:t>don’t desire you to be </a:t>
            </a:r>
            <a:r>
              <a:rPr lang="en-GB" sz="2000" b="1" dirty="0" smtClean="0">
                <a:solidFill>
                  <a:srgbClr val="000000"/>
                </a:solidFill>
                <a:latin typeface="system-ui"/>
              </a:rPr>
              <a:t>ignorant</a:t>
            </a:r>
            <a:r>
              <a:rPr lang="en-GB" sz="2000" b="1" dirty="0">
                <a:solidFill>
                  <a:srgbClr val="000000"/>
                </a:solidFill>
                <a:latin typeface="system-ui"/>
              </a:rPr>
              <a:t>, </a:t>
            </a:r>
            <a:r>
              <a:rPr lang="en-GB" sz="2000" b="1" dirty="0" smtClean="0">
                <a:solidFill>
                  <a:srgbClr val="000000"/>
                </a:solidFill>
                <a:latin typeface="system-ui"/>
              </a:rPr>
              <a:t>brothers,</a:t>
            </a:r>
            <a:r>
              <a:rPr lang="en-GB" sz="2000" b="1" baseline="30000" dirty="0" smtClean="0">
                <a:solidFill>
                  <a:srgbClr val="000000"/>
                </a:solidFill>
                <a:latin typeface="system-ui"/>
              </a:rPr>
              <a:t> </a:t>
            </a:r>
            <a:r>
              <a:rPr lang="en-GB" sz="2000" b="1" dirty="0" smtClean="0">
                <a:solidFill>
                  <a:srgbClr val="000000"/>
                </a:solidFill>
                <a:latin typeface="system-ui"/>
              </a:rPr>
              <a:t>of </a:t>
            </a:r>
            <a:r>
              <a:rPr lang="en-GB" sz="2000" b="1" dirty="0">
                <a:solidFill>
                  <a:srgbClr val="000000"/>
                </a:solidFill>
                <a:latin typeface="system-ui"/>
              </a:rPr>
              <a:t>this mystery, so that </a:t>
            </a:r>
            <a:endParaRPr lang="en-GB" sz="2000" b="1" dirty="0" smtClean="0">
              <a:solidFill>
                <a:srgbClr val="000000"/>
              </a:solidFill>
              <a:latin typeface="system-ui"/>
            </a:endParaRPr>
          </a:p>
          <a:p>
            <a:r>
              <a:rPr lang="en-GB" sz="2000" b="1" dirty="0" smtClean="0">
                <a:solidFill>
                  <a:srgbClr val="000000"/>
                </a:solidFill>
                <a:latin typeface="system-ui"/>
              </a:rPr>
              <a:t>you </a:t>
            </a:r>
            <a:r>
              <a:rPr lang="en-GB" sz="2000" b="1" dirty="0">
                <a:solidFill>
                  <a:srgbClr val="000000"/>
                </a:solidFill>
                <a:latin typeface="system-ui"/>
              </a:rPr>
              <a:t>won’t be wise in your own conceits</a:t>
            </a:r>
            <a:r>
              <a:rPr lang="en-GB" sz="2000" dirty="0">
                <a:solidFill>
                  <a:srgbClr val="000000"/>
                </a:solidFill>
                <a:latin typeface="system-ui"/>
              </a:rPr>
              <a:t>, </a:t>
            </a:r>
            <a:r>
              <a:rPr lang="en-GB" sz="2000" dirty="0" smtClean="0">
                <a:solidFill>
                  <a:srgbClr val="000000"/>
                </a:solidFill>
                <a:latin typeface="system-ui"/>
              </a:rPr>
              <a:t>that </a:t>
            </a:r>
            <a:r>
              <a:rPr lang="en-GB" sz="2000" b="1" dirty="0">
                <a:solidFill>
                  <a:srgbClr val="000000"/>
                </a:solidFill>
                <a:latin typeface="system-ui"/>
              </a:rPr>
              <a:t>a partial hardening has happened to Israel, until the fullness of the Gentiles </a:t>
            </a:r>
            <a:r>
              <a:rPr lang="en-GB" sz="2000" b="1" dirty="0" smtClean="0">
                <a:solidFill>
                  <a:srgbClr val="000000"/>
                </a:solidFill>
                <a:latin typeface="system-ui"/>
              </a:rPr>
              <a:t>has come </a:t>
            </a:r>
            <a:r>
              <a:rPr lang="en-GB" sz="2000" b="1" dirty="0">
                <a:solidFill>
                  <a:srgbClr val="000000"/>
                </a:solidFill>
                <a:latin typeface="system-ui"/>
              </a:rPr>
              <a:t>in, </a:t>
            </a:r>
            <a:r>
              <a:rPr lang="en-GB" sz="2000" b="1" dirty="0" smtClean="0">
                <a:solidFill>
                  <a:srgbClr val="000000"/>
                </a:solidFill>
                <a:latin typeface="system-ui"/>
              </a:rPr>
              <a:t>and </a:t>
            </a:r>
            <a:r>
              <a:rPr lang="en-GB" sz="2000" b="1" dirty="0">
                <a:solidFill>
                  <a:srgbClr val="000000"/>
                </a:solidFill>
                <a:latin typeface="system-ui"/>
              </a:rPr>
              <a:t>so all Israel will be saved</a:t>
            </a:r>
            <a:r>
              <a:rPr lang="en-GB" sz="2000" dirty="0">
                <a:solidFill>
                  <a:srgbClr val="000000"/>
                </a:solidFill>
                <a:latin typeface="system-ui"/>
              </a:rPr>
              <a:t>. Even as it is written</a:t>
            </a:r>
            <a:r>
              <a:rPr lang="en-GB" sz="2000" dirty="0" smtClean="0">
                <a:solidFill>
                  <a:srgbClr val="000000"/>
                </a:solidFill>
                <a:latin typeface="system-ui"/>
              </a:rPr>
              <a:t>, “</a:t>
            </a:r>
            <a:r>
              <a:rPr lang="en-GB" sz="2000" dirty="0">
                <a:solidFill>
                  <a:srgbClr val="000000"/>
                </a:solidFill>
                <a:latin typeface="system-ui"/>
              </a:rPr>
              <a:t>There will come out of Zion </a:t>
            </a:r>
            <a:r>
              <a:rPr lang="en-GB" sz="2000" dirty="0" smtClean="0">
                <a:solidFill>
                  <a:srgbClr val="000000"/>
                </a:solidFill>
                <a:latin typeface="system-ui"/>
              </a:rPr>
              <a:t>the Deliverer, and </a:t>
            </a:r>
            <a:r>
              <a:rPr lang="en-GB" sz="2000" dirty="0">
                <a:solidFill>
                  <a:srgbClr val="000000"/>
                </a:solidFill>
                <a:latin typeface="system-ui"/>
              </a:rPr>
              <a:t>he will turn away ungodliness from </a:t>
            </a:r>
            <a:r>
              <a:rPr lang="en-GB" sz="2000" dirty="0" smtClean="0">
                <a:solidFill>
                  <a:srgbClr val="000000"/>
                </a:solidFill>
                <a:latin typeface="system-ui"/>
              </a:rPr>
              <a:t>Jacob. </a:t>
            </a:r>
            <a:r>
              <a:rPr lang="en-GB" sz="2000" b="1" dirty="0" smtClean="0">
                <a:solidFill>
                  <a:srgbClr val="000000"/>
                </a:solidFill>
                <a:latin typeface="system-ui"/>
              </a:rPr>
              <a:t>This </a:t>
            </a:r>
            <a:r>
              <a:rPr lang="en-GB" sz="2000" b="1" dirty="0">
                <a:solidFill>
                  <a:srgbClr val="000000"/>
                </a:solidFill>
                <a:latin typeface="system-ui"/>
              </a:rPr>
              <a:t>is my covenant with </a:t>
            </a:r>
            <a:r>
              <a:rPr lang="en-GB" sz="2000" b="1" dirty="0" smtClean="0">
                <a:solidFill>
                  <a:srgbClr val="000000"/>
                </a:solidFill>
                <a:latin typeface="system-ui"/>
              </a:rPr>
              <a:t>them, when </a:t>
            </a:r>
            <a:r>
              <a:rPr lang="en-GB" sz="2000" b="1" dirty="0">
                <a:solidFill>
                  <a:srgbClr val="000000"/>
                </a:solidFill>
                <a:latin typeface="system-ui"/>
              </a:rPr>
              <a:t>I will take away their sins</a:t>
            </a:r>
            <a:r>
              <a:rPr lang="en-GB" sz="2000" dirty="0" smtClean="0">
                <a:solidFill>
                  <a:srgbClr val="000000"/>
                </a:solidFill>
                <a:latin typeface="system-ui"/>
              </a:rPr>
              <a:t>.”</a:t>
            </a:r>
            <a:r>
              <a:rPr lang="en-GB" sz="2000" dirty="0" smtClean="0">
                <a:solidFill>
                  <a:srgbClr val="4A4A4A"/>
                </a:solidFill>
                <a:latin typeface="system-ui"/>
              </a:rPr>
              <a:t> </a:t>
            </a:r>
            <a:r>
              <a:rPr lang="en-GB" sz="2000" dirty="0" smtClean="0">
                <a:solidFill>
                  <a:srgbClr val="000000"/>
                </a:solidFill>
                <a:latin typeface="system-ui"/>
              </a:rPr>
              <a:t>Concerning </a:t>
            </a:r>
            <a:r>
              <a:rPr lang="en-GB" sz="2000" dirty="0">
                <a:solidFill>
                  <a:srgbClr val="000000"/>
                </a:solidFill>
                <a:latin typeface="system-ui"/>
              </a:rPr>
              <a:t>the Good News, they are enemies for your sake. But </a:t>
            </a:r>
            <a:r>
              <a:rPr lang="en-GB" sz="2000" b="1" dirty="0">
                <a:solidFill>
                  <a:srgbClr val="000000"/>
                </a:solidFill>
                <a:latin typeface="system-ui"/>
              </a:rPr>
              <a:t>concerning the election, they are beloved for the fathers’ sake. </a:t>
            </a:r>
            <a:r>
              <a:rPr lang="en-GB" sz="2000" b="1" baseline="30000" dirty="0">
                <a:solidFill>
                  <a:srgbClr val="000000"/>
                </a:solidFill>
                <a:latin typeface="system-ui"/>
              </a:rPr>
              <a:t> </a:t>
            </a:r>
            <a:r>
              <a:rPr lang="en-GB" sz="2000" b="1" dirty="0">
                <a:solidFill>
                  <a:srgbClr val="000000"/>
                </a:solidFill>
                <a:latin typeface="system-ui"/>
              </a:rPr>
              <a:t>For the gifts and the calling of God are irrevocable</a:t>
            </a:r>
            <a:r>
              <a:rPr lang="en-GB" sz="2000" dirty="0">
                <a:solidFill>
                  <a:srgbClr val="000000"/>
                </a:solidFill>
                <a:latin typeface="system-ui"/>
              </a:rPr>
              <a:t>. </a:t>
            </a:r>
            <a:r>
              <a:rPr lang="en-GB" sz="2000" dirty="0" smtClean="0">
                <a:solidFill>
                  <a:srgbClr val="000000"/>
                </a:solidFill>
                <a:latin typeface="system-ui"/>
              </a:rPr>
              <a:t>For </a:t>
            </a:r>
            <a:r>
              <a:rPr lang="en-GB" sz="2000" dirty="0">
                <a:solidFill>
                  <a:srgbClr val="000000"/>
                </a:solidFill>
                <a:latin typeface="system-ui"/>
              </a:rPr>
              <a:t>as you in time past were disobedient to God, but now have obtained mercy by their disobedience, </a:t>
            </a:r>
            <a:r>
              <a:rPr lang="en-GB" sz="2000" dirty="0" smtClean="0">
                <a:solidFill>
                  <a:srgbClr val="000000"/>
                </a:solidFill>
                <a:latin typeface="system-ui"/>
              </a:rPr>
              <a:t>even </a:t>
            </a:r>
            <a:r>
              <a:rPr lang="en-GB" sz="2000" dirty="0">
                <a:solidFill>
                  <a:srgbClr val="000000"/>
                </a:solidFill>
                <a:latin typeface="system-ui"/>
              </a:rPr>
              <a:t>so these also have now been disobedient, that by the mercy shown to you they may also obtain mercy. </a:t>
            </a:r>
            <a:r>
              <a:rPr lang="en-GB" sz="2000" dirty="0" smtClean="0">
                <a:solidFill>
                  <a:srgbClr val="000000"/>
                </a:solidFill>
                <a:latin typeface="system-ui"/>
              </a:rPr>
              <a:t>For </a:t>
            </a:r>
            <a:r>
              <a:rPr lang="en-GB" sz="2000" dirty="0">
                <a:solidFill>
                  <a:srgbClr val="000000"/>
                </a:solidFill>
                <a:latin typeface="system-ui"/>
              </a:rPr>
              <a:t>God has bound all to disobedience, that he might have mercy on all.</a:t>
            </a:r>
          </a:p>
          <a:p>
            <a:r>
              <a:rPr lang="en-GB" sz="2000" b="1" dirty="0" smtClean="0">
                <a:solidFill>
                  <a:srgbClr val="000000"/>
                </a:solidFill>
                <a:latin typeface="system-ui"/>
              </a:rPr>
              <a:t>Oh </a:t>
            </a:r>
            <a:r>
              <a:rPr lang="en-GB" sz="2000" b="1" dirty="0">
                <a:solidFill>
                  <a:srgbClr val="000000"/>
                </a:solidFill>
                <a:latin typeface="system-ui"/>
              </a:rPr>
              <a:t>the depth of the riches both of the wisdom and the knowledge of God! How unsearchable are his judgments, and his ways past tracing out</a:t>
            </a:r>
            <a:r>
              <a:rPr lang="en-GB" sz="2000" b="1"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For who has known the mind of the </a:t>
            </a:r>
            <a:r>
              <a:rPr lang="en-GB" sz="2000" dirty="0" smtClean="0">
                <a:solidFill>
                  <a:srgbClr val="000000"/>
                </a:solidFill>
                <a:latin typeface="system-ui"/>
              </a:rPr>
              <a:t>Lord? Or </a:t>
            </a:r>
            <a:r>
              <a:rPr lang="en-GB" sz="2000" dirty="0">
                <a:solidFill>
                  <a:srgbClr val="000000"/>
                </a:solidFill>
                <a:latin typeface="system-ui"/>
              </a:rPr>
              <a:t>who has been his </a:t>
            </a:r>
            <a:r>
              <a:rPr lang="en-GB" sz="2000" dirty="0" smtClean="0">
                <a:solidFill>
                  <a:srgbClr val="000000"/>
                </a:solidFill>
                <a:latin typeface="system-ui"/>
              </a:rPr>
              <a:t>counsellor?”</a:t>
            </a:r>
            <a:r>
              <a:rPr lang="en-GB" sz="2000" dirty="0" smtClean="0">
                <a:solidFill>
                  <a:srgbClr val="4A4A4A"/>
                </a:solidFill>
                <a:latin typeface="system-ui"/>
              </a:rPr>
              <a:t> </a:t>
            </a:r>
            <a:r>
              <a:rPr lang="en-GB" sz="2000" dirty="0" smtClean="0">
                <a:solidFill>
                  <a:srgbClr val="000000"/>
                </a:solidFill>
                <a:latin typeface="system-ui"/>
              </a:rPr>
              <a:t>“</a:t>
            </a:r>
            <a:r>
              <a:rPr lang="en-GB" sz="2000" dirty="0">
                <a:solidFill>
                  <a:srgbClr val="000000"/>
                </a:solidFill>
                <a:latin typeface="system-ui"/>
              </a:rPr>
              <a:t>Or who has first given to </a:t>
            </a:r>
            <a:r>
              <a:rPr lang="en-GB" sz="2000" dirty="0" smtClean="0">
                <a:solidFill>
                  <a:srgbClr val="000000"/>
                </a:solidFill>
                <a:latin typeface="system-ui"/>
              </a:rPr>
              <a:t>him, and it </a:t>
            </a:r>
            <a:r>
              <a:rPr lang="en-GB" sz="2000" dirty="0">
                <a:solidFill>
                  <a:srgbClr val="000000"/>
                </a:solidFill>
                <a:latin typeface="system-ui"/>
              </a:rPr>
              <a:t>will be repaid to him again</a:t>
            </a:r>
            <a:r>
              <a:rPr lang="en-GB" sz="2000" dirty="0" smtClean="0">
                <a:solidFill>
                  <a:srgbClr val="000000"/>
                </a:solidFill>
                <a:latin typeface="system-ui"/>
              </a:rPr>
              <a:t>?”</a:t>
            </a:r>
            <a:r>
              <a:rPr lang="en-GB" sz="2000" dirty="0" smtClean="0">
                <a:solidFill>
                  <a:srgbClr val="4A4A4A"/>
                </a:solidFill>
                <a:latin typeface="system-ui"/>
              </a:rPr>
              <a:t> </a:t>
            </a:r>
            <a:r>
              <a:rPr lang="en-GB" sz="2000" b="1" dirty="0" smtClean="0">
                <a:solidFill>
                  <a:srgbClr val="000000"/>
                </a:solidFill>
                <a:latin typeface="system-ui"/>
              </a:rPr>
              <a:t>For </a:t>
            </a:r>
            <a:r>
              <a:rPr lang="en-GB" sz="2000" b="1" dirty="0">
                <a:solidFill>
                  <a:srgbClr val="000000"/>
                </a:solidFill>
                <a:latin typeface="system-ui"/>
              </a:rPr>
              <a:t>of him, and through him, and to him are all things. To him be the glory for ever! Amen</a:t>
            </a:r>
            <a:r>
              <a:rPr lang="en-GB" sz="2000" dirty="0" smtClean="0">
                <a:solidFill>
                  <a:srgbClr val="000000"/>
                </a:solidFill>
                <a:latin typeface="system-ui"/>
              </a:rPr>
              <a:t>. </a:t>
            </a:r>
          </a:p>
          <a:p>
            <a:r>
              <a:rPr lang="en-GB" sz="2000" dirty="0" smtClean="0">
                <a:solidFill>
                  <a:srgbClr val="000000"/>
                </a:solidFill>
                <a:latin typeface="system-ui"/>
              </a:rPr>
              <a:t>Romans 11:24-36</a:t>
            </a:r>
            <a:endParaRPr lang="en-GB" sz="2000" b="0" i="0" dirty="0">
              <a:solidFill>
                <a:srgbClr val="000000"/>
              </a:solidFill>
              <a:effectLst/>
              <a:latin typeface="system-ui"/>
            </a:endParaRPr>
          </a:p>
        </p:txBody>
      </p:sp>
      <p:sp>
        <p:nvSpPr>
          <p:cNvPr id="4" name="Rectangle 3"/>
          <p:cNvSpPr/>
          <p:nvPr/>
        </p:nvSpPr>
        <p:spPr>
          <a:xfrm>
            <a:off x="757882" y="6200205"/>
            <a:ext cx="10091352" cy="523220"/>
          </a:xfrm>
          <a:prstGeom prst="rect">
            <a:avLst/>
          </a:prstGeom>
        </p:spPr>
        <p:txBody>
          <a:bodyPr wrap="square">
            <a:spAutoFit/>
          </a:bodyPr>
          <a:lstStyle/>
          <a:p>
            <a:pPr lvl="0"/>
            <a:r>
              <a:rPr lang="en-GB" sz="2800" b="1" dirty="0">
                <a:solidFill>
                  <a:prstClr val="black"/>
                </a:solidFill>
              </a:rPr>
              <a:t>The </a:t>
            </a:r>
            <a:r>
              <a:rPr lang="en-GB" sz="2800" b="1" dirty="0" smtClean="0">
                <a:solidFill>
                  <a:prstClr val="black"/>
                </a:solidFill>
              </a:rPr>
              <a:t>Covenant </a:t>
            </a:r>
            <a:r>
              <a:rPr lang="en-GB" sz="2800" b="1" dirty="0">
                <a:solidFill>
                  <a:prstClr val="black"/>
                </a:solidFill>
              </a:rPr>
              <a:t>with Abraham has not been </a:t>
            </a:r>
            <a:r>
              <a:rPr lang="en-GB" sz="2800" b="1" dirty="0" smtClean="0">
                <a:solidFill>
                  <a:prstClr val="black"/>
                </a:solidFill>
              </a:rPr>
              <a:t>Transferred </a:t>
            </a:r>
            <a:r>
              <a:rPr lang="en-GB" sz="2800" b="1" dirty="0">
                <a:solidFill>
                  <a:prstClr val="black"/>
                </a:solidFill>
              </a:rPr>
              <a:t>or </a:t>
            </a:r>
            <a:r>
              <a:rPr lang="en-GB" sz="2800" b="1" dirty="0" smtClean="0">
                <a:solidFill>
                  <a:prstClr val="black"/>
                </a:solidFill>
              </a:rPr>
              <a:t>Cancelled</a:t>
            </a:r>
            <a:endParaRPr lang="en-GB" sz="2800" b="1" dirty="0">
              <a:solidFill>
                <a:prstClr val="black"/>
              </a:solidFill>
            </a:endParaRPr>
          </a:p>
        </p:txBody>
      </p:sp>
    </p:spTree>
    <p:extLst>
      <p:ext uri="{BB962C8B-B14F-4D97-AF65-F5344CB8AC3E}">
        <p14:creationId xmlns:p14="http://schemas.microsoft.com/office/powerpoint/2010/main" val="42735040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032" y="1976991"/>
            <a:ext cx="9432325" cy="4154984"/>
          </a:xfrm>
          <a:prstGeom prst="rect">
            <a:avLst/>
          </a:prstGeom>
        </p:spPr>
        <p:txBody>
          <a:bodyPr wrap="square">
            <a:spAutoFit/>
          </a:bodyPr>
          <a:lstStyle/>
          <a:p>
            <a:pPr lvl="0"/>
            <a:r>
              <a:rPr lang="en-GB" sz="2400" dirty="0">
                <a:solidFill>
                  <a:srgbClr val="000000"/>
                </a:solidFill>
                <a:latin typeface="system-ui"/>
              </a:rPr>
              <a:t>For this cause I, </a:t>
            </a:r>
            <a:r>
              <a:rPr lang="en-GB" sz="2400" b="1" dirty="0">
                <a:solidFill>
                  <a:srgbClr val="000000"/>
                </a:solidFill>
                <a:latin typeface="system-ui"/>
              </a:rPr>
              <a:t>Paul</a:t>
            </a:r>
            <a:r>
              <a:rPr lang="en-GB" sz="2400" dirty="0">
                <a:solidFill>
                  <a:srgbClr val="000000"/>
                </a:solidFill>
                <a:latin typeface="system-ui"/>
              </a:rPr>
              <a:t>, am the prisoner of Christ Jesus </a:t>
            </a:r>
            <a:r>
              <a:rPr lang="en-GB" sz="2400" b="1" dirty="0">
                <a:solidFill>
                  <a:srgbClr val="000000"/>
                </a:solidFill>
                <a:latin typeface="system-ui"/>
              </a:rPr>
              <a:t>on behalf </a:t>
            </a:r>
            <a:endParaRPr lang="en-GB" sz="2400" b="1" dirty="0" smtClean="0">
              <a:solidFill>
                <a:srgbClr val="000000"/>
              </a:solidFill>
              <a:latin typeface="system-ui"/>
            </a:endParaRPr>
          </a:p>
          <a:p>
            <a:pPr lvl="0"/>
            <a:r>
              <a:rPr lang="en-GB" sz="2400" b="1" dirty="0" smtClean="0">
                <a:solidFill>
                  <a:srgbClr val="000000"/>
                </a:solidFill>
                <a:latin typeface="system-ui"/>
              </a:rPr>
              <a:t>of </a:t>
            </a:r>
            <a:r>
              <a:rPr lang="en-GB" sz="2400" b="1" dirty="0">
                <a:solidFill>
                  <a:srgbClr val="000000"/>
                </a:solidFill>
                <a:latin typeface="system-ui"/>
              </a:rPr>
              <a:t>you Gentiles</a:t>
            </a:r>
            <a:r>
              <a:rPr lang="en-GB" sz="2400" dirty="0">
                <a:solidFill>
                  <a:srgbClr val="000000"/>
                </a:solidFill>
                <a:latin typeface="system-ui"/>
              </a:rPr>
              <a:t>, if it is so that you have heard of the administration of </a:t>
            </a:r>
            <a:r>
              <a:rPr lang="en-GB" sz="2400" b="1" dirty="0">
                <a:solidFill>
                  <a:srgbClr val="000000"/>
                </a:solidFill>
                <a:latin typeface="system-ui"/>
              </a:rPr>
              <a:t>that grace of God which was given me toward you</a:t>
            </a:r>
            <a:r>
              <a:rPr lang="en-GB" sz="2400" dirty="0">
                <a:solidFill>
                  <a:srgbClr val="000000"/>
                </a:solidFill>
                <a:latin typeface="system-ui"/>
              </a:rPr>
              <a:t>, how that </a:t>
            </a:r>
            <a:r>
              <a:rPr lang="en-GB" sz="2400" b="1" dirty="0">
                <a:solidFill>
                  <a:srgbClr val="000000"/>
                </a:solidFill>
                <a:latin typeface="system-ui"/>
              </a:rPr>
              <a:t>by revelation the mystery was made known to me</a:t>
            </a:r>
            <a:r>
              <a:rPr lang="en-GB" sz="2400" dirty="0">
                <a:solidFill>
                  <a:srgbClr val="000000"/>
                </a:solidFill>
                <a:latin typeface="system-ui"/>
              </a:rPr>
              <a:t>, as I wrote before in few words, by which, when you read, you can perceive </a:t>
            </a:r>
            <a:endParaRPr lang="en-GB" sz="2400" dirty="0" smtClean="0">
              <a:solidFill>
                <a:srgbClr val="000000"/>
              </a:solidFill>
              <a:latin typeface="system-ui"/>
            </a:endParaRPr>
          </a:p>
          <a:p>
            <a:pPr lvl="0"/>
            <a:r>
              <a:rPr lang="en-GB" sz="2400" b="1" dirty="0" smtClean="0">
                <a:solidFill>
                  <a:srgbClr val="000000"/>
                </a:solidFill>
                <a:latin typeface="system-ui"/>
              </a:rPr>
              <a:t>my </a:t>
            </a:r>
            <a:r>
              <a:rPr lang="en-GB" sz="2400" b="1" dirty="0">
                <a:solidFill>
                  <a:srgbClr val="000000"/>
                </a:solidFill>
                <a:latin typeface="system-ui"/>
              </a:rPr>
              <a:t>understanding in the mystery of Christ, which in other generations was not made known to the children of men</a:t>
            </a:r>
            <a:r>
              <a:rPr lang="en-GB" sz="2400" dirty="0">
                <a:solidFill>
                  <a:srgbClr val="000000"/>
                </a:solidFill>
                <a:latin typeface="system-ui"/>
              </a:rPr>
              <a:t>, as it has now been revealed to his holy apostles and prophets in the Spirit, </a:t>
            </a:r>
            <a:r>
              <a:rPr lang="en-GB" sz="2400" b="1" dirty="0">
                <a:solidFill>
                  <a:srgbClr val="000000"/>
                </a:solidFill>
                <a:latin typeface="system-ui"/>
              </a:rPr>
              <a:t>that the Gentiles are fellow heirs and fellow members of the body, and fellow partakers of his promise in Christ Jesus through the Good News</a:t>
            </a:r>
            <a:r>
              <a:rPr lang="en-GB" sz="2400" dirty="0">
                <a:solidFill>
                  <a:srgbClr val="000000"/>
                </a:solidFill>
                <a:latin typeface="system-ui"/>
              </a:rPr>
              <a:t> ... Eph. 2:1-6</a:t>
            </a:r>
            <a:endParaRPr lang="en-GB" sz="2400" dirty="0">
              <a:solidFill>
                <a:prstClr val="black"/>
              </a:solidFill>
            </a:endParaRPr>
          </a:p>
        </p:txBody>
      </p:sp>
      <p:sp>
        <p:nvSpPr>
          <p:cNvPr id="3" name="TextBox 2"/>
          <p:cNvSpPr txBox="1"/>
          <p:nvPr/>
        </p:nvSpPr>
        <p:spPr>
          <a:xfrm>
            <a:off x="2166551" y="724815"/>
            <a:ext cx="4900893" cy="584775"/>
          </a:xfrm>
          <a:prstGeom prst="rect">
            <a:avLst/>
          </a:prstGeom>
          <a:noFill/>
        </p:spPr>
        <p:txBody>
          <a:bodyPr wrap="none" rtlCol="0">
            <a:spAutoFit/>
          </a:bodyPr>
          <a:lstStyle/>
          <a:p>
            <a:r>
              <a:rPr lang="en-GB" sz="3200" b="1" dirty="0" smtClean="0"/>
              <a:t>The Mystery of the Gentiles</a:t>
            </a:r>
            <a:endParaRPr lang="en-GB" sz="3200" b="1" dirty="0"/>
          </a:p>
        </p:txBody>
      </p:sp>
      <p:sp>
        <p:nvSpPr>
          <p:cNvPr id="4" name="TextBox 3"/>
          <p:cNvSpPr txBox="1"/>
          <p:nvPr/>
        </p:nvSpPr>
        <p:spPr>
          <a:xfrm>
            <a:off x="411891" y="6172323"/>
            <a:ext cx="11186984" cy="523220"/>
          </a:xfrm>
          <a:prstGeom prst="rect">
            <a:avLst/>
          </a:prstGeom>
          <a:noFill/>
        </p:spPr>
        <p:txBody>
          <a:bodyPr wrap="square" rtlCol="0">
            <a:spAutoFit/>
          </a:bodyPr>
          <a:lstStyle/>
          <a:p>
            <a:r>
              <a:rPr lang="en-GB" sz="2800" b="1" dirty="0" smtClean="0"/>
              <a:t>Gentiles, as Gentiles, are included in the Covenant with Abraham, by faith</a:t>
            </a:r>
            <a:endParaRPr lang="en-GB" sz="2800" b="1" dirty="0"/>
          </a:p>
        </p:txBody>
      </p:sp>
    </p:spTree>
    <p:extLst>
      <p:ext uri="{BB962C8B-B14F-4D97-AF65-F5344CB8AC3E}">
        <p14:creationId xmlns:p14="http://schemas.microsoft.com/office/powerpoint/2010/main" val="1317237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35" y="156691"/>
            <a:ext cx="8359981" cy="584775"/>
          </a:xfrm>
          <a:prstGeom prst="rect">
            <a:avLst/>
          </a:prstGeom>
          <a:noFill/>
        </p:spPr>
        <p:txBody>
          <a:bodyPr wrap="none" rtlCol="0">
            <a:spAutoFit/>
          </a:bodyPr>
          <a:lstStyle/>
          <a:p>
            <a:r>
              <a:rPr lang="en-GB" sz="3200" b="1" dirty="0" smtClean="0"/>
              <a:t>Pronouns have a Precise and Particular  Purpose</a:t>
            </a:r>
            <a:endParaRPr lang="en-GB" sz="3200" b="1" dirty="0"/>
          </a:p>
        </p:txBody>
      </p:sp>
      <p:sp>
        <p:nvSpPr>
          <p:cNvPr id="3" name="TextBox 2"/>
          <p:cNvSpPr txBox="1"/>
          <p:nvPr/>
        </p:nvSpPr>
        <p:spPr>
          <a:xfrm>
            <a:off x="120930" y="2064102"/>
            <a:ext cx="9854494" cy="1569660"/>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“We” is often specific to Jews, </a:t>
            </a:r>
            <a:r>
              <a:rPr lang="en-GB" sz="2400" dirty="0" smtClean="0"/>
              <a:t>e.g. Eph. 1:9-12, then contrasted with </a:t>
            </a:r>
            <a:r>
              <a:rPr lang="en-GB" sz="2400" b="1" dirty="0" smtClean="0"/>
              <a:t>“you” (Gentiles) </a:t>
            </a:r>
            <a:r>
              <a:rPr lang="en-GB" sz="2400" dirty="0" smtClean="0"/>
              <a:t>13-14. </a:t>
            </a:r>
            <a:r>
              <a:rPr lang="en-GB" sz="2400" b="1" dirty="0" smtClean="0"/>
              <a:t>You (Gentiles)</a:t>
            </a:r>
            <a:r>
              <a:rPr lang="en-GB" sz="2400" dirty="0" smtClean="0"/>
              <a:t> 2:1-2 then merges with </a:t>
            </a:r>
            <a:r>
              <a:rPr lang="en-GB" sz="2400" b="1" dirty="0" smtClean="0"/>
              <a:t>“we also” (Jews) </a:t>
            </a:r>
            <a:r>
              <a:rPr lang="en-GB" sz="2400" dirty="0" smtClean="0"/>
              <a:t>and then both are contained in </a:t>
            </a:r>
            <a:r>
              <a:rPr lang="en-GB" sz="2400" b="1" dirty="0" smtClean="0"/>
              <a:t>“you/we/us” </a:t>
            </a:r>
            <a:r>
              <a:rPr lang="en-GB" sz="2400" dirty="0" smtClean="0"/>
              <a:t>2:3-10. </a:t>
            </a:r>
            <a:r>
              <a:rPr lang="en-GB" sz="2400" b="1" dirty="0" smtClean="0"/>
              <a:t>“You Gentiles” </a:t>
            </a:r>
            <a:r>
              <a:rPr lang="en-GB" sz="2400" dirty="0" smtClean="0"/>
              <a:t>2:11-13 leads to </a:t>
            </a:r>
            <a:r>
              <a:rPr lang="en-GB" sz="2400" b="1" dirty="0" smtClean="0"/>
              <a:t>“our – both” </a:t>
            </a:r>
            <a:r>
              <a:rPr lang="en-GB" sz="2400" dirty="0" smtClean="0"/>
              <a:t>and the </a:t>
            </a:r>
            <a:r>
              <a:rPr lang="en-GB" sz="2400" b="1" dirty="0" smtClean="0"/>
              <a:t>“one new man/a holy temple </a:t>
            </a:r>
            <a:r>
              <a:rPr lang="en-GB" sz="2400" dirty="0" smtClean="0"/>
              <a:t>2:14-22.</a:t>
            </a:r>
            <a:endParaRPr lang="en-GB" sz="2400" b="1" dirty="0"/>
          </a:p>
        </p:txBody>
      </p:sp>
      <p:sp>
        <p:nvSpPr>
          <p:cNvPr id="4" name="TextBox 3"/>
          <p:cNvSpPr txBox="1"/>
          <p:nvPr/>
        </p:nvSpPr>
        <p:spPr>
          <a:xfrm>
            <a:off x="92810" y="3713052"/>
            <a:ext cx="10278628" cy="1846659"/>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Paul’s teaching about the Law in Galatians is specific to Jews “we/I” </a:t>
            </a:r>
            <a:r>
              <a:rPr lang="en-GB" sz="2400" dirty="0" smtClean="0"/>
              <a:t>2:14-21, 3:10-13, 23-25, 4:1-5. </a:t>
            </a:r>
            <a:r>
              <a:rPr lang="en-GB" sz="2400" b="1" dirty="0" smtClean="0"/>
              <a:t>Gentiles</a:t>
            </a:r>
            <a:r>
              <a:rPr lang="en-GB" sz="2400" dirty="0" smtClean="0"/>
              <a:t> </a:t>
            </a:r>
            <a:r>
              <a:rPr lang="en-GB" sz="2400" b="1" dirty="0" smtClean="0"/>
              <a:t>(you) </a:t>
            </a:r>
            <a:r>
              <a:rPr lang="en-GB" sz="2400" dirty="0" smtClean="0"/>
              <a:t>are addressed differently, never having been under the Law of Moses 3:1-8 but were subject to pagan laws 4:8-11. </a:t>
            </a:r>
            <a:r>
              <a:rPr lang="en-GB" sz="2400" b="1" dirty="0" smtClean="0"/>
              <a:t>Jews and Gentiles </a:t>
            </a:r>
            <a:r>
              <a:rPr lang="en-GB" sz="2400" dirty="0" smtClean="0"/>
              <a:t>are addressed together 3:26-29, 4:4-7 </a:t>
            </a:r>
            <a:r>
              <a:rPr lang="en-GB" sz="2400" dirty="0" err="1" smtClean="0"/>
              <a:t>a</a:t>
            </a:r>
            <a:r>
              <a:rPr lang="en-GB" sz="2400" b="1" dirty="0" err="1" smtClean="0"/>
              <a:t>“you”inclusive</a:t>
            </a:r>
            <a:r>
              <a:rPr lang="en-GB" sz="2400" b="1" dirty="0" smtClean="0"/>
              <a:t>.</a:t>
            </a:r>
            <a:endParaRPr lang="en-GB" sz="2400" b="1" dirty="0"/>
          </a:p>
          <a:p>
            <a:r>
              <a:rPr lang="en-GB" dirty="0" smtClean="0"/>
              <a:t>                                                                                                                                                                                                                   </a:t>
            </a:r>
            <a:endParaRPr lang="en-GB" dirty="0"/>
          </a:p>
        </p:txBody>
      </p:sp>
      <p:sp>
        <p:nvSpPr>
          <p:cNvPr id="5" name="TextBox 4"/>
          <p:cNvSpPr txBox="1"/>
          <p:nvPr/>
        </p:nvSpPr>
        <p:spPr>
          <a:xfrm>
            <a:off x="247135" y="5514737"/>
            <a:ext cx="10342703" cy="461665"/>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The same distinctions are present through Romans 1:13-3:31 and in chapter 7</a:t>
            </a:r>
            <a:endParaRPr lang="en-GB" sz="2400" b="1" dirty="0"/>
          </a:p>
        </p:txBody>
      </p:sp>
      <p:sp>
        <p:nvSpPr>
          <p:cNvPr id="6" name="TextBox 5"/>
          <p:cNvSpPr txBox="1"/>
          <p:nvPr/>
        </p:nvSpPr>
        <p:spPr>
          <a:xfrm>
            <a:off x="451744" y="6184602"/>
            <a:ext cx="10433818" cy="461665"/>
          </a:xfrm>
          <a:prstGeom prst="rect">
            <a:avLst/>
          </a:prstGeom>
          <a:noFill/>
        </p:spPr>
        <p:txBody>
          <a:bodyPr wrap="none" rtlCol="0">
            <a:spAutoFit/>
          </a:bodyPr>
          <a:lstStyle/>
          <a:p>
            <a:r>
              <a:rPr lang="en-GB" sz="2400" b="1" dirty="0" smtClean="0"/>
              <a:t>Recognising this will affect our interpretation and application of these Scriptures</a:t>
            </a:r>
            <a:endParaRPr lang="en-GB" sz="2400" b="1" dirty="0"/>
          </a:p>
        </p:txBody>
      </p:sp>
    </p:spTree>
    <p:extLst>
      <p:ext uri="{BB962C8B-B14F-4D97-AF65-F5344CB8AC3E}">
        <p14:creationId xmlns:p14="http://schemas.microsoft.com/office/powerpoint/2010/main" val="41547101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4389" y="202404"/>
            <a:ext cx="4465903" cy="584775"/>
          </a:xfrm>
          <a:prstGeom prst="rect">
            <a:avLst/>
          </a:prstGeom>
          <a:noFill/>
        </p:spPr>
        <p:txBody>
          <a:bodyPr wrap="none" rtlCol="0">
            <a:spAutoFit/>
          </a:bodyPr>
          <a:lstStyle/>
          <a:p>
            <a:r>
              <a:rPr lang="en-GB" sz="3200" b="1" dirty="0" smtClean="0"/>
              <a:t>Blessings for the Gentiles</a:t>
            </a:r>
            <a:endParaRPr lang="en-GB" sz="3200" b="1" dirty="0"/>
          </a:p>
        </p:txBody>
      </p:sp>
      <p:sp>
        <p:nvSpPr>
          <p:cNvPr id="3" name="TextBox 2"/>
          <p:cNvSpPr txBox="1"/>
          <p:nvPr/>
        </p:nvSpPr>
        <p:spPr>
          <a:xfrm>
            <a:off x="3400743" y="750226"/>
            <a:ext cx="3233193" cy="523220"/>
          </a:xfrm>
          <a:prstGeom prst="rect">
            <a:avLst/>
          </a:prstGeom>
          <a:noFill/>
        </p:spPr>
        <p:txBody>
          <a:bodyPr wrap="none" rtlCol="0">
            <a:spAutoFit/>
          </a:bodyPr>
          <a:lstStyle/>
          <a:p>
            <a:r>
              <a:rPr lang="en-GB" sz="2800" b="1" dirty="0" smtClean="0"/>
              <a:t>Justification by Faith</a:t>
            </a:r>
            <a:endParaRPr lang="en-GB" sz="2800" b="1" dirty="0"/>
          </a:p>
        </p:txBody>
      </p:sp>
      <p:sp>
        <p:nvSpPr>
          <p:cNvPr id="4" name="Rectangle 3"/>
          <p:cNvSpPr/>
          <p:nvPr/>
        </p:nvSpPr>
        <p:spPr>
          <a:xfrm>
            <a:off x="506626" y="1335001"/>
            <a:ext cx="9522942" cy="2308324"/>
          </a:xfrm>
          <a:prstGeom prst="rect">
            <a:avLst/>
          </a:prstGeom>
        </p:spPr>
        <p:txBody>
          <a:bodyPr wrap="square">
            <a:spAutoFit/>
          </a:bodyPr>
          <a:lstStyle/>
          <a:p>
            <a:r>
              <a:rPr lang="en-GB" sz="2400" dirty="0" smtClean="0">
                <a:solidFill>
                  <a:srgbClr val="000000"/>
                </a:solidFill>
                <a:latin typeface="system-ui"/>
              </a:rPr>
              <a:t>...Abraham </a:t>
            </a:r>
            <a:r>
              <a:rPr lang="en-GB" sz="2400" dirty="0">
                <a:solidFill>
                  <a:srgbClr val="000000"/>
                </a:solidFill>
                <a:latin typeface="system-ui"/>
              </a:rPr>
              <a:t>“believed God, and it was counted to him for righteousness</a:t>
            </a:r>
            <a:r>
              <a:rPr lang="en-GB" sz="2400" dirty="0" smtClean="0">
                <a:solidFill>
                  <a:srgbClr val="000000"/>
                </a:solidFill>
                <a:latin typeface="system-ui"/>
              </a:rPr>
              <a:t>.”</a:t>
            </a:r>
            <a:r>
              <a:rPr lang="en-GB" sz="2400" dirty="0" smtClean="0">
                <a:solidFill>
                  <a:srgbClr val="4A4A4A"/>
                </a:solidFill>
                <a:latin typeface="system-ui"/>
              </a:rPr>
              <a:t> </a:t>
            </a:r>
            <a:r>
              <a:rPr lang="en-GB" sz="2400" dirty="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Know therefore that </a:t>
            </a:r>
            <a:r>
              <a:rPr lang="en-GB" sz="2400" b="1" dirty="0">
                <a:solidFill>
                  <a:srgbClr val="000000"/>
                </a:solidFill>
                <a:latin typeface="system-ui"/>
              </a:rPr>
              <a:t>those who are of faith </a:t>
            </a:r>
            <a:endParaRPr lang="en-GB" sz="2400" b="1" dirty="0" smtClean="0">
              <a:solidFill>
                <a:srgbClr val="000000"/>
              </a:solidFill>
              <a:latin typeface="system-ui"/>
            </a:endParaRPr>
          </a:p>
          <a:p>
            <a:r>
              <a:rPr lang="en-GB" sz="2400" b="1" dirty="0" smtClean="0">
                <a:solidFill>
                  <a:srgbClr val="000000"/>
                </a:solidFill>
                <a:latin typeface="system-ui"/>
              </a:rPr>
              <a:t>are </a:t>
            </a:r>
            <a:r>
              <a:rPr lang="en-GB" sz="2400" b="1" dirty="0">
                <a:solidFill>
                  <a:srgbClr val="000000"/>
                </a:solidFill>
                <a:latin typeface="system-ui"/>
              </a:rPr>
              <a:t>children of Abraham</a:t>
            </a:r>
            <a:r>
              <a:rPr lang="en-GB" sz="2400" dirty="0">
                <a:solidFill>
                  <a:srgbClr val="000000"/>
                </a:solidFill>
                <a:latin typeface="system-ui"/>
              </a:rPr>
              <a:t>. </a:t>
            </a:r>
            <a:r>
              <a:rPr lang="en-GB" sz="2400" b="1" dirty="0" smtClean="0">
                <a:solidFill>
                  <a:srgbClr val="000000"/>
                </a:solidFill>
                <a:latin typeface="system-ui"/>
              </a:rPr>
              <a:t>The </a:t>
            </a:r>
            <a:r>
              <a:rPr lang="en-GB" sz="2400" b="1" dirty="0">
                <a:solidFill>
                  <a:srgbClr val="000000"/>
                </a:solidFill>
                <a:latin typeface="system-ui"/>
              </a:rPr>
              <a:t>Scripture, foreseeing that </a:t>
            </a:r>
            <a:endParaRPr lang="en-GB" sz="2400" b="1" dirty="0" smtClean="0">
              <a:solidFill>
                <a:srgbClr val="000000"/>
              </a:solidFill>
              <a:latin typeface="system-ui"/>
            </a:endParaRPr>
          </a:p>
          <a:p>
            <a:r>
              <a:rPr lang="en-GB" sz="2400" b="1" dirty="0" smtClean="0">
                <a:solidFill>
                  <a:srgbClr val="000000"/>
                </a:solidFill>
                <a:latin typeface="system-ui"/>
              </a:rPr>
              <a:t>God </a:t>
            </a:r>
            <a:r>
              <a:rPr lang="en-GB" sz="2400" b="1" dirty="0">
                <a:solidFill>
                  <a:srgbClr val="000000"/>
                </a:solidFill>
                <a:latin typeface="system-ui"/>
              </a:rPr>
              <a:t>would justify the Gentiles by faith, preached the Good News beforehand to Abraham, saying, “In you all the nations will be blessed</a:t>
            </a:r>
            <a:r>
              <a:rPr lang="en-GB" sz="2400" b="1" dirty="0" smtClean="0">
                <a:solidFill>
                  <a:srgbClr val="000000"/>
                </a:solidFill>
                <a:latin typeface="system-ui"/>
              </a:rPr>
              <a:t>.”</a:t>
            </a:r>
            <a:r>
              <a:rPr lang="en-GB" sz="2400" dirty="0" smtClean="0">
                <a:solidFill>
                  <a:srgbClr val="000000"/>
                </a:solidFill>
                <a:latin typeface="system-ui"/>
              </a:rPr>
              <a:t> Gal. 3:6-8 (Gen. 13:3, 15:6. 18:18, 22:18)</a:t>
            </a:r>
            <a:endParaRPr lang="en-GB" sz="2400" u="sng" dirty="0"/>
          </a:p>
        </p:txBody>
      </p:sp>
      <p:sp>
        <p:nvSpPr>
          <p:cNvPr id="5" name="Rectangle 4"/>
          <p:cNvSpPr/>
          <p:nvPr/>
        </p:nvSpPr>
        <p:spPr>
          <a:xfrm>
            <a:off x="506626" y="3810914"/>
            <a:ext cx="10581503" cy="2677656"/>
          </a:xfrm>
          <a:prstGeom prst="rect">
            <a:avLst/>
          </a:prstGeom>
        </p:spPr>
        <p:txBody>
          <a:bodyPr wrap="square">
            <a:spAutoFit/>
          </a:bodyPr>
          <a:lstStyle/>
          <a:p>
            <a:r>
              <a:rPr lang="en-GB" sz="2400" b="1" dirty="0" smtClean="0">
                <a:solidFill>
                  <a:srgbClr val="000000"/>
                </a:solidFill>
                <a:latin typeface="system-ui"/>
              </a:rPr>
              <a:t>Abraham</a:t>
            </a:r>
            <a:r>
              <a:rPr lang="en-GB" sz="2400" dirty="0" smtClean="0">
                <a:solidFill>
                  <a:srgbClr val="000000"/>
                </a:solidFill>
                <a:latin typeface="system-ui"/>
              </a:rPr>
              <a:t> </a:t>
            </a:r>
            <a:r>
              <a:rPr lang="en-GB" sz="2400" b="1" dirty="0" smtClean="0">
                <a:solidFill>
                  <a:srgbClr val="000000"/>
                </a:solidFill>
                <a:latin typeface="system-ui"/>
              </a:rPr>
              <a:t>did not </a:t>
            </a:r>
            <a:r>
              <a:rPr lang="en-GB" sz="2400" b="1" dirty="0">
                <a:solidFill>
                  <a:srgbClr val="000000"/>
                </a:solidFill>
                <a:latin typeface="system-ui"/>
              </a:rPr>
              <a:t>waver through unbelief</a:t>
            </a:r>
            <a:r>
              <a:rPr lang="en-GB" sz="2400" dirty="0">
                <a:solidFill>
                  <a:srgbClr val="000000"/>
                </a:solidFill>
                <a:latin typeface="system-ui"/>
              </a:rPr>
              <a:t>, but grew strong through faith, giving glory to God, </a:t>
            </a:r>
            <a:r>
              <a:rPr lang="en-GB" sz="2400" dirty="0" smtClean="0">
                <a:solidFill>
                  <a:srgbClr val="000000"/>
                </a:solidFill>
                <a:latin typeface="system-ui"/>
              </a:rPr>
              <a:t>and </a:t>
            </a:r>
            <a:r>
              <a:rPr lang="en-GB" sz="2400" dirty="0">
                <a:solidFill>
                  <a:srgbClr val="000000"/>
                </a:solidFill>
                <a:latin typeface="system-ui"/>
              </a:rPr>
              <a:t>being fully assured that what he had promised, he was also able to perform. </a:t>
            </a:r>
            <a:r>
              <a:rPr lang="en-GB" sz="2400" b="1" dirty="0" smtClean="0">
                <a:solidFill>
                  <a:srgbClr val="000000"/>
                </a:solidFill>
                <a:latin typeface="system-ui"/>
              </a:rPr>
              <a:t>Therefore </a:t>
            </a:r>
            <a:r>
              <a:rPr lang="en-GB" sz="2400" b="1" dirty="0">
                <a:solidFill>
                  <a:srgbClr val="000000"/>
                </a:solidFill>
                <a:latin typeface="system-ui"/>
              </a:rPr>
              <a:t>it also was “credited to him for righteousness</a:t>
            </a:r>
            <a:r>
              <a:rPr lang="en-GB" sz="2400" dirty="0" smtClean="0">
                <a:solidFill>
                  <a:srgbClr val="000000"/>
                </a:solidFill>
                <a:latin typeface="system-ui"/>
              </a:rPr>
              <a:t>.”</a:t>
            </a:r>
            <a:r>
              <a:rPr lang="en-GB" sz="2400" dirty="0" smtClean="0">
                <a:solidFill>
                  <a:srgbClr val="4A4A4A"/>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Now it was not written that </a:t>
            </a:r>
            <a:r>
              <a:rPr lang="en-GB" sz="2400" b="1" dirty="0">
                <a:solidFill>
                  <a:srgbClr val="000000"/>
                </a:solidFill>
                <a:latin typeface="system-ui"/>
              </a:rPr>
              <a:t>it was accounted to him for his sake alone, </a:t>
            </a:r>
            <a:r>
              <a:rPr lang="en-GB" sz="2400" b="1" dirty="0" smtClean="0">
                <a:solidFill>
                  <a:srgbClr val="000000"/>
                </a:solidFill>
                <a:latin typeface="system-ui"/>
              </a:rPr>
              <a:t>but </a:t>
            </a:r>
            <a:r>
              <a:rPr lang="en-GB" sz="2400" b="1" dirty="0">
                <a:solidFill>
                  <a:srgbClr val="000000"/>
                </a:solidFill>
                <a:latin typeface="system-ui"/>
              </a:rPr>
              <a:t>for our sake also</a:t>
            </a:r>
            <a:r>
              <a:rPr lang="en-GB" sz="2400" dirty="0">
                <a:solidFill>
                  <a:srgbClr val="000000"/>
                </a:solidFill>
                <a:latin typeface="system-ui"/>
              </a:rPr>
              <a:t>, to whom it will be accounted, who believe in him who raised Jesus, our Lord, from the dead, </a:t>
            </a:r>
            <a:r>
              <a:rPr lang="en-GB" sz="2400" dirty="0" smtClean="0">
                <a:solidFill>
                  <a:srgbClr val="000000"/>
                </a:solidFill>
                <a:latin typeface="system-ui"/>
              </a:rPr>
              <a:t>who </a:t>
            </a:r>
            <a:r>
              <a:rPr lang="en-GB" sz="2400" dirty="0">
                <a:solidFill>
                  <a:srgbClr val="000000"/>
                </a:solidFill>
                <a:latin typeface="system-ui"/>
              </a:rPr>
              <a:t>was delivered up for our trespasses, and was raised for our justification</a:t>
            </a:r>
            <a:r>
              <a:rPr lang="en-GB" sz="2400" dirty="0" smtClean="0">
                <a:solidFill>
                  <a:srgbClr val="000000"/>
                </a:solidFill>
                <a:latin typeface="system-ui"/>
              </a:rPr>
              <a:t>. Rom. 4:20-25</a:t>
            </a:r>
            <a:endParaRPr lang="en-GB" sz="2400" dirty="0"/>
          </a:p>
        </p:txBody>
      </p:sp>
    </p:spTree>
    <p:extLst>
      <p:ext uri="{BB962C8B-B14F-4D97-AF65-F5344CB8AC3E}">
        <p14:creationId xmlns:p14="http://schemas.microsoft.com/office/powerpoint/2010/main" val="14492285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1708" y="4286"/>
            <a:ext cx="4465903" cy="584775"/>
          </a:xfrm>
          <a:prstGeom prst="rect">
            <a:avLst/>
          </a:prstGeom>
        </p:spPr>
        <p:txBody>
          <a:bodyPr wrap="none">
            <a:spAutoFit/>
          </a:bodyPr>
          <a:lstStyle/>
          <a:p>
            <a:pPr lvl="0"/>
            <a:r>
              <a:rPr lang="en-GB" sz="3200" b="1" dirty="0">
                <a:solidFill>
                  <a:prstClr val="black"/>
                </a:solidFill>
              </a:rPr>
              <a:t>Blessings for the Gentiles</a:t>
            </a:r>
          </a:p>
        </p:txBody>
      </p:sp>
      <p:sp>
        <p:nvSpPr>
          <p:cNvPr id="3" name="TextBox 2"/>
          <p:cNvSpPr txBox="1"/>
          <p:nvPr/>
        </p:nvSpPr>
        <p:spPr>
          <a:xfrm>
            <a:off x="3797643" y="661174"/>
            <a:ext cx="2367956" cy="523220"/>
          </a:xfrm>
          <a:prstGeom prst="rect">
            <a:avLst/>
          </a:prstGeom>
          <a:noFill/>
        </p:spPr>
        <p:txBody>
          <a:bodyPr wrap="none" rtlCol="0">
            <a:spAutoFit/>
          </a:bodyPr>
          <a:lstStyle/>
          <a:p>
            <a:r>
              <a:rPr lang="en-GB" sz="2800" b="1" dirty="0" smtClean="0"/>
              <a:t>The Holy Spirit</a:t>
            </a:r>
            <a:endParaRPr lang="en-GB" sz="2800" b="1" dirty="0"/>
          </a:p>
        </p:txBody>
      </p:sp>
      <p:sp>
        <p:nvSpPr>
          <p:cNvPr id="4" name="Rectangle 3"/>
          <p:cNvSpPr/>
          <p:nvPr/>
        </p:nvSpPr>
        <p:spPr>
          <a:xfrm>
            <a:off x="152398" y="1193711"/>
            <a:ext cx="10676238" cy="1938992"/>
          </a:xfrm>
          <a:prstGeom prst="rect">
            <a:avLst/>
          </a:prstGeom>
        </p:spPr>
        <p:txBody>
          <a:bodyPr wrap="square">
            <a:spAutoFit/>
          </a:bodyPr>
          <a:lstStyle/>
          <a:p>
            <a:r>
              <a:rPr lang="en-GB" sz="2400" dirty="0">
                <a:solidFill>
                  <a:srgbClr val="000000"/>
                </a:solidFill>
                <a:latin typeface="system-ui"/>
              </a:rPr>
              <a:t>Christ redeemed us from the curse of the law, having become </a:t>
            </a:r>
            <a:endParaRPr lang="en-GB" sz="2400" dirty="0" smtClean="0">
              <a:solidFill>
                <a:srgbClr val="000000"/>
              </a:solidFill>
              <a:latin typeface="system-ui"/>
            </a:endParaRPr>
          </a:p>
          <a:p>
            <a:r>
              <a:rPr lang="en-GB" sz="2400" dirty="0" smtClean="0">
                <a:solidFill>
                  <a:srgbClr val="000000"/>
                </a:solidFill>
                <a:latin typeface="system-ui"/>
              </a:rPr>
              <a:t>a </a:t>
            </a:r>
            <a:r>
              <a:rPr lang="en-GB" sz="2400" dirty="0">
                <a:solidFill>
                  <a:srgbClr val="000000"/>
                </a:solidFill>
                <a:latin typeface="system-ui"/>
              </a:rPr>
              <a:t>curse </a:t>
            </a:r>
            <a:r>
              <a:rPr lang="en-GB" sz="2400" dirty="0" smtClean="0">
                <a:solidFill>
                  <a:srgbClr val="000000"/>
                </a:solidFill>
                <a:latin typeface="system-ui"/>
              </a:rPr>
              <a:t>for </a:t>
            </a:r>
            <a:r>
              <a:rPr lang="en-GB" sz="2400" dirty="0">
                <a:solidFill>
                  <a:srgbClr val="000000"/>
                </a:solidFill>
                <a:latin typeface="system-ui"/>
              </a:rPr>
              <a:t>us. For it is written, “Cursed is everyone who hangs on a tree</a:t>
            </a:r>
            <a:r>
              <a:rPr lang="en-GB" sz="2400" dirty="0" smtClean="0">
                <a:solidFill>
                  <a:srgbClr val="000000"/>
                </a:solidFill>
                <a:latin typeface="system-ui"/>
              </a:rPr>
              <a:t>,”</a:t>
            </a:r>
            <a:r>
              <a:rPr lang="en-GB" sz="2400" dirty="0" smtClean="0">
                <a:solidFill>
                  <a:srgbClr val="4A4A4A"/>
                </a:solidFill>
                <a:latin typeface="system-ui"/>
              </a:rPr>
              <a:t> </a:t>
            </a:r>
            <a:r>
              <a:rPr lang="en-GB" sz="2400" dirty="0">
                <a:solidFill>
                  <a:srgbClr val="000000"/>
                </a:solidFill>
                <a:latin typeface="system-ui"/>
              </a:rPr>
              <a:t> </a:t>
            </a:r>
            <a:r>
              <a:rPr lang="en-GB" sz="2400" b="1" dirty="0" smtClean="0">
                <a:solidFill>
                  <a:srgbClr val="000000"/>
                </a:solidFill>
                <a:latin typeface="system-ui"/>
              </a:rPr>
              <a:t>that the </a:t>
            </a:r>
            <a:r>
              <a:rPr lang="en-GB" sz="2400" b="1" dirty="0">
                <a:solidFill>
                  <a:srgbClr val="000000"/>
                </a:solidFill>
                <a:latin typeface="system-ui"/>
              </a:rPr>
              <a:t>blessing of Abraham might come on the Gentiles through Christ Jesus, that we might receive the promise of the Spirit through faith</a:t>
            </a:r>
            <a:r>
              <a:rPr lang="en-GB" sz="2400" dirty="0" smtClean="0">
                <a:solidFill>
                  <a:srgbClr val="000000"/>
                </a:solidFill>
                <a:latin typeface="system-ui"/>
              </a:rPr>
              <a:t>. Gal. 3:13-14</a:t>
            </a:r>
            <a:endParaRPr lang="en-GB" sz="2400" dirty="0"/>
          </a:p>
        </p:txBody>
      </p:sp>
      <p:sp>
        <p:nvSpPr>
          <p:cNvPr id="5" name="Rectangle 4"/>
          <p:cNvSpPr/>
          <p:nvPr/>
        </p:nvSpPr>
        <p:spPr>
          <a:xfrm>
            <a:off x="238897" y="3241025"/>
            <a:ext cx="11046940" cy="1569660"/>
          </a:xfrm>
          <a:prstGeom prst="rect">
            <a:avLst/>
          </a:prstGeom>
        </p:spPr>
        <p:txBody>
          <a:bodyPr wrap="square">
            <a:spAutoFit/>
          </a:bodyPr>
          <a:lstStyle/>
          <a:p>
            <a:r>
              <a:rPr lang="en-GB" sz="2400" dirty="0">
                <a:solidFill>
                  <a:srgbClr val="000000"/>
                </a:solidFill>
                <a:latin typeface="system-ui"/>
              </a:rPr>
              <a:t>Peter said to them, “Repent, and be baptized, every one of you, in the name of Jesus Christ for the forgiveness of sins, and </a:t>
            </a:r>
            <a:r>
              <a:rPr lang="en-GB" sz="2400" b="1" dirty="0">
                <a:solidFill>
                  <a:srgbClr val="000000"/>
                </a:solidFill>
                <a:latin typeface="system-ui"/>
              </a:rPr>
              <a:t>you will receive the gift of the Holy Spirit</a:t>
            </a:r>
            <a:r>
              <a:rPr lang="en-GB" sz="2400" dirty="0">
                <a:solidFill>
                  <a:srgbClr val="000000"/>
                </a:solidFill>
                <a:latin typeface="system-ui"/>
              </a:rPr>
              <a:t>. </a:t>
            </a:r>
            <a:r>
              <a:rPr lang="en-GB" sz="2400" b="1" dirty="0" smtClean="0">
                <a:solidFill>
                  <a:srgbClr val="000000"/>
                </a:solidFill>
                <a:latin typeface="system-ui"/>
              </a:rPr>
              <a:t>For </a:t>
            </a:r>
            <a:r>
              <a:rPr lang="en-GB" sz="2400" b="1" dirty="0">
                <a:solidFill>
                  <a:srgbClr val="000000"/>
                </a:solidFill>
                <a:latin typeface="system-ui"/>
              </a:rPr>
              <a:t>the promise is</a:t>
            </a:r>
            <a:r>
              <a:rPr lang="en-GB" sz="2400" dirty="0">
                <a:solidFill>
                  <a:srgbClr val="000000"/>
                </a:solidFill>
                <a:latin typeface="system-ui"/>
              </a:rPr>
              <a:t> to you, and to your children, and </a:t>
            </a:r>
            <a:r>
              <a:rPr lang="en-GB" sz="2400" b="1" dirty="0">
                <a:solidFill>
                  <a:srgbClr val="000000"/>
                </a:solidFill>
                <a:latin typeface="system-ui"/>
              </a:rPr>
              <a:t>to all who are far off, even as many as the Lord our God will call to himself</a:t>
            </a:r>
            <a:r>
              <a:rPr lang="en-GB" sz="2400" dirty="0" smtClean="0">
                <a:solidFill>
                  <a:srgbClr val="000000"/>
                </a:solidFill>
                <a:latin typeface="system-ui"/>
              </a:rPr>
              <a:t>.” Acts 2:38-39</a:t>
            </a:r>
            <a:endParaRPr lang="en-GB" sz="2400" dirty="0"/>
          </a:p>
        </p:txBody>
      </p:sp>
      <p:sp>
        <p:nvSpPr>
          <p:cNvPr id="6" name="Rectangle 5"/>
          <p:cNvSpPr/>
          <p:nvPr/>
        </p:nvSpPr>
        <p:spPr>
          <a:xfrm>
            <a:off x="152398" y="4810685"/>
            <a:ext cx="11046939" cy="1938992"/>
          </a:xfrm>
          <a:prstGeom prst="rect">
            <a:avLst/>
          </a:prstGeom>
        </p:spPr>
        <p:txBody>
          <a:bodyPr wrap="square">
            <a:spAutoFit/>
          </a:bodyPr>
          <a:lstStyle/>
          <a:p>
            <a:r>
              <a:rPr lang="en-GB" sz="2400" dirty="0">
                <a:solidFill>
                  <a:srgbClr val="000000"/>
                </a:solidFill>
                <a:latin typeface="system-ui"/>
              </a:rPr>
              <a:t>While Peter was still speaking these words, the Holy Spirit fell on all those who heard the word. </a:t>
            </a:r>
            <a:r>
              <a:rPr lang="en-GB" sz="2400" b="1" baseline="30000" dirty="0">
                <a:solidFill>
                  <a:srgbClr val="000000"/>
                </a:solidFill>
                <a:latin typeface="system-ui"/>
              </a:rPr>
              <a:t> </a:t>
            </a:r>
            <a:r>
              <a:rPr lang="en-GB" sz="2400" dirty="0">
                <a:solidFill>
                  <a:srgbClr val="000000"/>
                </a:solidFill>
                <a:latin typeface="system-ui"/>
              </a:rPr>
              <a:t>They of the circumcision who believed were amazed, as many as came with Peter, because </a:t>
            </a:r>
            <a:r>
              <a:rPr lang="en-GB" sz="2400" b="1" dirty="0">
                <a:solidFill>
                  <a:srgbClr val="000000"/>
                </a:solidFill>
                <a:latin typeface="system-ui"/>
              </a:rPr>
              <a:t>the gift of the Holy Spirit was also poured out on the Gentiles</a:t>
            </a:r>
            <a:r>
              <a:rPr lang="en-GB" sz="2400" dirty="0">
                <a:solidFill>
                  <a:srgbClr val="000000"/>
                </a:solidFill>
                <a:latin typeface="system-ui"/>
              </a:rPr>
              <a:t>. </a:t>
            </a:r>
            <a:r>
              <a:rPr lang="en-GB" sz="2400" dirty="0" smtClean="0">
                <a:solidFill>
                  <a:srgbClr val="000000"/>
                </a:solidFill>
                <a:latin typeface="system-ui"/>
              </a:rPr>
              <a:t>For </a:t>
            </a:r>
            <a:r>
              <a:rPr lang="en-GB" sz="2400" dirty="0">
                <a:solidFill>
                  <a:srgbClr val="000000"/>
                </a:solidFill>
                <a:latin typeface="system-ui"/>
              </a:rPr>
              <a:t>they heard them speaking in other languages and magnifying God</a:t>
            </a:r>
            <a:r>
              <a:rPr lang="en-GB" sz="2400" dirty="0" smtClean="0">
                <a:solidFill>
                  <a:srgbClr val="000000"/>
                </a:solidFill>
                <a:latin typeface="system-ui"/>
              </a:rPr>
              <a:t>. Acts 10:44-46</a:t>
            </a:r>
            <a:endParaRPr lang="en-GB" sz="2400" dirty="0"/>
          </a:p>
        </p:txBody>
      </p:sp>
    </p:spTree>
    <p:extLst>
      <p:ext uri="{BB962C8B-B14F-4D97-AF65-F5344CB8AC3E}">
        <p14:creationId xmlns:p14="http://schemas.microsoft.com/office/powerpoint/2010/main" val="128479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4896" y="1597622"/>
            <a:ext cx="3643926" cy="2943626"/>
          </a:xfrm>
          <a:prstGeom prst="rect">
            <a:avLst/>
          </a:prstGeom>
        </p:spPr>
        <p:txBody>
          <a:bodyPr wrap="square">
            <a:spAutoFit/>
          </a:bodyPr>
          <a:lstStyle/>
          <a:p>
            <a:pPr algn="ctr">
              <a:lnSpc>
                <a:spcPct val="107000"/>
              </a:lnSpc>
              <a:spcAft>
                <a:spcPts val="800"/>
              </a:spcAft>
            </a:pPr>
            <a:r>
              <a:rPr lang="en-GB" sz="2400" b="1" dirty="0">
                <a:solidFill>
                  <a:prstClr val="black"/>
                </a:solidFill>
                <a:ea typeface="Calibri" panose="020F0502020204030204" pitchFamily="34" charset="0"/>
                <a:cs typeface="Times New Roman" panose="02020603050405020304" pitchFamily="18" charset="0"/>
              </a:rPr>
              <a:t>The Five Books of </a:t>
            </a:r>
            <a:r>
              <a:rPr lang="en-GB" sz="2400" b="1" dirty="0" smtClean="0">
                <a:solidFill>
                  <a:prstClr val="black"/>
                </a:solidFill>
                <a:ea typeface="Calibri" panose="020F0502020204030204" pitchFamily="34" charset="0"/>
                <a:cs typeface="Times New Roman" panose="02020603050405020304" pitchFamily="18" charset="0"/>
              </a:rPr>
              <a:t>Moses(Torah) </a:t>
            </a:r>
            <a:endParaRPr lang="en-GB" sz="2400"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rgbClr val="0563C1"/>
                </a:solidFill>
                <a:ea typeface="Calibri" panose="020F0502020204030204" pitchFamily="34" charset="0"/>
                <a:cs typeface="Times New Roman" panose="02020603050405020304" pitchFamily="18" charset="0"/>
                <a:hlinkClick r:id="rId2"/>
              </a:rPr>
              <a:t>Genesis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a:solidFill>
                  <a:srgbClr val="0563C1"/>
                </a:solidFill>
                <a:ea typeface="Calibri" panose="020F0502020204030204" pitchFamily="34" charset="0"/>
                <a:cs typeface="Times New Roman" panose="02020603050405020304" pitchFamily="18" charset="0"/>
                <a:hlinkClick r:id="rId3"/>
              </a:rPr>
              <a:t>Exodus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a:solidFill>
                  <a:srgbClr val="0563C1"/>
                </a:solidFill>
                <a:ea typeface="Calibri" panose="020F0502020204030204" pitchFamily="34" charset="0"/>
                <a:cs typeface="Times New Roman" panose="02020603050405020304" pitchFamily="18" charset="0"/>
                <a:hlinkClick r:id="rId4"/>
              </a:rPr>
              <a:t>Leviticus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a:solidFill>
                  <a:srgbClr val="0563C1"/>
                </a:solidFill>
                <a:ea typeface="Calibri" panose="020F0502020204030204" pitchFamily="34" charset="0"/>
                <a:cs typeface="Times New Roman" panose="02020603050405020304" pitchFamily="18" charset="0"/>
                <a:hlinkClick r:id="rId5"/>
              </a:rPr>
              <a:t>Numbers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a:solidFill>
                  <a:srgbClr val="0070C0"/>
                </a:solidFill>
                <a:ea typeface="Calibri" panose="020F0502020204030204" pitchFamily="34" charset="0"/>
                <a:cs typeface="Times New Roman" panose="02020603050405020304" pitchFamily="18" charset="0"/>
              </a:rPr>
              <a:t>Deuteronomy</a:t>
            </a:r>
            <a:endParaRPr lang="en-GB" sz="2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7728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82638" y="333377"/>
            <a:ext cx="8229600" cy="1143000"/>
          </a:xfrm>
        </p:spPr>
        <p:txBody>
          <a:bodyPr/>
          <a:lstStyle/>
          <a:p>
            <a:pPr eaLnBrk="1" hangingPunct="1"/>
            <a:r>
              <a:rPr lang="en-GB" altLang="en-US" b="1" dirty="0" smtClean="0">
                <a:solidFill>
                  <a:srgbClr val="FF0000"/>
                </a:solidFill>
                <a:latin typeface="Times New Roman" panose="02020603050405020304" pitchFamily="18" charset="0"/>
                <a:cs typeface="Times New Roman" panose="02020603050405020304" pitchFamily="18" charset="0"/>
              </a:rPr>
              <a:t>Revealing God - Jesus</a:t>
            </a:r>
          </a:p>
        </p:txBody>
      </p:sp>
      <p:sp>
        <p:nvSpPr>
          <p:cNvPr id="4" name="Oval 3"/>
          <p:cNvSpPr/>
          <p:nvPr/>
        </p:nvSpPr>
        <p:spPr>
          <a:xfrm>
            <a:off x="6816726" y="2276475"/>
            <a:ext cx="3311525" cy="36004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5" name="Oval 4"/>
          <p:cNvSpPr/>
          <p:nvPr/>
        </p:nvSpPr>
        <p:spPr>
          <a:xfrm>
            <a:off x="1992314" y="2492376"/>
            <a:ext cx="3455987" cy="34575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3" name="Oval 2"/>
          <p:cNvSpPr/>
          <p:nvPr/>
        </p:nvSpPr>
        <p:spPr>
          <a:xfrm>
            <a:off x="3935414" y="1844676"/>
            <a:ext cx="4321175" cy="43926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30726" name="TextBox 5"/>
          <p:cNvSpPr txBox="1">
            <a:spLocks noChangeArrowheads="1"/>
          </p:cNvSpPr>
          <p:nvPr/>
        </p:nvSpPr>
        <p:spPr bwMode="auto">
          <a:xfrm>
            <a:off x="5016501" y="3141664"/>
            <a:ext cx="20875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3600" b="1">
                <a:solidFill>
                  <a:srgbClr val="FF0000"/>
                </a:solidFill>
              </a:rPr>
              <a:t>THE ETERNAL WORD</a:t>
            </a:r>
          </a:p>
        </p:txBody>
      </p:sp>
      <p:sp>
        <p:nvSpPr>
          <p:cNvPr id="30727" name="TextBox 6"/>
          <p:cNvSpPr txBox="1">
            <a:spLocks noChangeArrowheads="1"/>
          </p:cNvSpPr>
          <p:nvPr/>
        </p:nvSpPr>
        <p:spPr bwMode="auto">
          <a:xfrm>
            <a:off x="2424113" y="2997201"/>
            <a:ext cx="15113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b="1">
                <a:solidFill>
                  <a:srgbClr val="0070C0"/>
                </a:solidFill>
                <a:latin typeface="Times New Roman" panose="02020603050405020304" pitchFamily="18" charset="0"/>
                <a:cs typeface="Times New Roman" panose="02020603050405020304" pitchFamily="18" charset="0"/>
              </a:rPr>
              <a:t>Made under the Law</a:t>
            </a:r>
          </a:p>
        </p:txBody>
      </p:sp>
      <p:sp>
        <p:nvSpPr>
          <p:cNvPr id="30728" name="TextBox 7"/>
          <p:cNvSpPr txBox="1">
            <a:spLocks noChangeArrowheads="1"/>
          </p:cNvSpPr>
          <p:nvPr/>
        </p:nvSpPr>
        <p:spPr bwMode="auto">
          <a:xfrm>
            <a:off x="8183563" y="3141663"/>
            <a:ext cx="16573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b="1">
                <a:solidFill>
                  <a:srgbClr val="0070C0"/>
                </a:solidFill>
                <a:latin typeface="Times New Roman" panose="02020603050405020304" pitchFamily="18" charset="0"/>
                <a:cs typeface="Times New Roman" panose="02020603050405020304" pitchFamily="18" charset="0"/>
              </a:rPr>
              <a:t>Born of a Woman</a:t>
            </a:r>
          </a:p>
        </p:txBody>
      </p:sp>
      <p:sp>
        <p:nvSpPr>
          <p:cNvPr id="30729" name="TextBox 8"/>
          <p:cNvSpPr txBox="1">
            <a:spLocks noChangeArrowheads="1"/>
          </p:cNvSpPr>
          <p:nvPr/>
        </p:nvSpPr>
        <p:spPr bwMode="auto">
          <a:xfrm>
            <a:off x="4656139" y="5157789"/>
            <a:ext cx="2879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2400" dirty="0">
                <a:solidFill>
                  <a:prstClr val="black"/>
                </a:solidFill>
              </a:rPr>
              <a:t>John </a:t>
            </a:r>
            <a:r>
              <a:rPr lang="en-GB" altLang="en-US" sz="2400" dirty="0" smtClean="0">
                <a:solidFill>
                  <a:prstClr val="black"/>
                </a:solidFill>
              </a:rPr>
              <a:t>1:1, 14</a:t>
            </a:r>
            <a:endParaRPr lang="en-GB" altLang="en-US" sz="2400" dirty="0">
              <a:solidFill>
                <a:prstClr val="black"/>
              </a:solidFill>
            </a:endParaRPr>
          </a:p>
        </p:txBody>
      </p:sp>
      <p:sp>
        <p:nvSpPr>
          <p:cNvPr id="30730" name="TextBox 9"/>
          <p:cNvSpPr txBox="1">
            <a:spLocks noChangeArrowheads="1"/>
          </p:cNvSpPr>
          <p:nvPr/>
        </p:nvSpPr>
        <p:spPr bwMode="auto">
          <a:xfrm>
            <a:off x="2424113" y="5157789"/>
            <a:ext cx="16557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2400">
                <a:solidFill>
                  <a:prstClr val="black"/>
                </a:solidFill>
                <a:latin typeface="Times New Roman" panose="02020603050405020304" pitchFamily="18" charset="0"/>
                <a:cs typeface="Times New Roman" panose="02020603050405020304" pitchFamily="18" charset="0"/>
              </a:rPr>
              <a:t>Gal. 4:4</a:t>
            </a:r>
          </a:p>
        </p:txBody>
      </p:sp>
      <p:sp>
        <p:nvSpPr>
          <p:cNvPr id="30731" name="TextBox 10"/>
          <p:cNvSpPr txBox="1">
            <a:spLocks noChangeArrowheads="1"/>
          </p:cNvSpPr>
          <p:nvPr/>
        </p:nvSpPr>
        <p:spPr bwMode="auto">
          <a:xfrm>
            <a:off x="8112126" y="4941889"/>
            <a:ext cx="14398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2400">
                <a:solidFill>
                  <a:prstClr val="black"/>
                </a:solidFill>
                <a:latin typeface="Times New Roman" panose="02020603050405020304" pitchFamily="18" charset="0"/>
                <a:cs typeface="Times New Roman" panose="02020603050405020304" pitchFamily="18" charset="0"/>
              </a:rPr>
              <a:t>Gal 4:4</a:t>
            </a:r>
          </a:p>
        </p:txBody>
      </p:sp>
      <p:sp>
        <p:nvSpPr>
          <p:cNvPr id="30732" name="TextBox 11"/>
          <p:cNvSpPr txBox="1">
            <a:spLocks noChangeArrowheads="1"/>
          </p:cNvSpPr>
          <p:nvPr/>
        </p:nvSpPr>
        <p:spPr bwMode="auto">
          <a:xfrm>
            <a:off x="2782889" y="6021388"/>
            <a:ext cx="1512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b="1">
                <a:solidFill>
                  <a:srgbClr val="FF0000"/>
                </a:solidFill>
                <a:latin typeface="Times New Roman" panose="02020603050405020304" pitchFamily="18" charset="0"/>
                <a:cs typeface="Times New Roman" panose="02020603050405020304" pitchFamily="18" charset="0"/>
              </a:rPr>
              <a:t>Jewish</a:t>
            </a:r>
          </a:p>
        </p:txBody>
      </p:sp>
      <p:sp>
        <p:nvSpPr>
          <p:cNvPr id="30733" name="TextBox 12"/>
          <p:cNvSpPr txBox="1">
            <a:spLocks noChangeArrowheads="1"/>
          </p:cNvSpPr>
          <p:nvPr/>
        </p:nvSpPr>
        <p:spPr bwMode="auto">
          <a:xfrm>
            <a:off x="7896226" y="6021388"/>
            <a:ext cx="1655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b="1">
                <a:solidFill>
                  <a:srgbClr val="0070C0"/>
                </a:solidFill>
                <a:latin typeface="Times New Roman" panose="02020603050405020304" pitchFamily="18" charset="0"/>
                <a:cs typeface="Times New Roman" panose="02020603050405020304" pitchFamily="18" charset="0"/>
              </a:rPr>
              <a:t>Human</a:t>
            </a:r>
          </a:p>
        </p:txBody>
      </p:sp>
    </p:spTree>
    <p:extLst>
      <p:ext uri="{BB962C8B-B14F-4D97-AF65-F5344CB8AC3E}">
        <p14:creationId xmlns:p14="http://schemas.microsoft.com/office/powerpoint/2010/main" val="4628684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80379" y="1803476"/>
            <a:ext cx="4464050" cy="46085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32771" name="TextBox 2"/>
          <p:cNvSpPr txBox="1">
            <a:spLocks noChangeArrowheads="1"/>
          </p:cNvSpPr>
          <p:nvPr/>
        </p:nvSpPr>
        <p:spPr bwMode="auto">
          <a:xfrm>
            <a:off x="2891480" y="629525"/>
            <a:ext cx="4950941"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4400" b="1" dirty="0">
                <a:solidFill>
                  <a:srgbClr val="FF0000"/>
                </a:solidFill>
                <a:latin typeface="Times New Roman" panose="02020603050405020304" pitchFamily="18" charset="0"/>
                <a:cs typeface="Times New Roman" panose="02020603050405020304" pitchFamily="18" charset="0"/>
              </a:rPr>
              <a:t>Gentile Believers</a:t>
            </a:r>
          </a:p>
        </p:txBody>
      </p:sp>
      <p:sp>
        <p:nvSpPr>
          <p:cNvPr id="4" name="Oval 3"/>
          <p:cNvSpPr/>
          <p:nvPr/>
        </p:nvSpPr>
        <p:spPr>
          <a:xfrm>
            <a:off x="5008348" y="2492896"/>
            <a:ext cx="2520280" cy="324036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white"/>
              </a:solidFill>
            </a:endParaRPr>
          </a:p>
        </p:txBody>
      </p:sp>
      <p:sp>
        <p:nvSpPr>
          <p:cNvPr id="32773" name="TextBox 4"/>
          <p:cNvSpPr txBox="1">
            <a:spLocks noChangeArrowheads="1"/>
          </p:cNvSpPr>
          <p:nvPr/>
        </p:nvSpPr>
        <p:spPr bwMode="auto">
          <a:xfrm>
            <a:off x="5625087" y="2891259"/>
            <a:ext cx="1295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Creation</a:t>
            </a:r>
          </a:p>
        </p:txBody>
      </p:sp>
      <p:sp>
        <p:nvSpPr>
          <p:cNvPr id="32774" name="TextBox 5"/>
          <p:cNvSpPr txBox="1">
            <a:spLocks noChangeArrowheads="1"/>
          </p:cNvSpPr>
          <p:nvPr/>
        </p:nvSpPr>
        <p:spPr bwMode="auto">
          <a:xfrm>
            <a:off x="5512504" y="4768566"/>
            <a:ext cx="2016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Conscience</a:t>
            </a:r>
          </a:p>
        </p:txBody>
      </p:sp>
      <p:sp>
        <p:nvSpPr>
          <p:cNvPr id="32775" name="TextBox 6"/>
          <p:cNvSpPr txBox="1">
            <a:spLocks noChangeArrowheads="1"/>
          </p:cNvSpPr>
          <p:nvPr/>
        </p:nvSpPr>
        <p:spPr bwMode="auto">
          <a:xfrm>
            <a:off x="5260376" y="3232961"/>
            <a:ext cx="201622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b="1" dirty="0">
                <a:solidFill>
                  <a:srgbClr val="FFFF00"/>
                </a:solidFill>
              </a:rPr>
              <a:t>Holy Spirit</a:t>
            </a:r>
          </a:p>
          <a:p>
            <a:pPr algn="ctr" fontAlgn="base">
              <a:spcBef>
                <a:spcPct val="0"/>
              </a:spcBef>
              <a:spcAft>
                <a:spcPct val="0"/>
              </a:spcAft>
              <a:buFontTx/>
              <a:buNone/>
            </a:pPr>
            <a:r>
              <a:rPr lang="en-GB" altLang="en-US" b="1" dirty="0">
                <a:solidFill>
                  <a:srgbClr val="FFFF00"/>
                </a:solidFill>
              </a:rPr>
              <a:t>Whole</a:t>
            </a:r>
          </a:p>
          <a:p>
            <a:pPr algn="ctr" fontAlgn="base">
              <a:spcBef>
                <a:spcPct val="0"/>
              </a:spcBef>
              <a:spcAft>
                <a:spcPct val="0"/>
              </a:spcAft>
              <a:buFontTx/>
              <a:buNone/>
            </a:pPr>
            <a:r>
              <a:rPr lang="en-GB" altLang="en-US" b="1" dirty="0">
                <a:solidFill>
                  <a:srgbClr val="FFFF00"/>
                </a:solidFill>
              </a:rPr>
              <a:t>Bible</a:t>
            </a:r>
          </a:p>
        </p:txBody>
      </p:sp>
    </p:spTree>
    <p:extLst>
      <p:ext uri="{BB962C8B-B14F-4D97-AF65-F5344CB8AC3E}">
        <p14:creationId xmlns:p14="http://schemas.microsoft.com/office/powerpoint/2010/main" val="2259851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1524000" y="333375"/>
            <a:ext cx="9144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4400" b="1">
                <a:solidFill>
                  <a:srgbClr val="FF0000"/>
                </a:solidFill>
                <a:latin typeface="Times New Roman" panose="02020603050405020304" pitchFamily="18" charset="0"/>
                <a:cs typeface="Times New Roman" panose="02020603050405020304" pitchFamily="18" charset="0"/>
              </a:rPr>
              <a:t>Jewish Believers</a:t>
            </a:r>
          </a:p>
        </p:txBody>
      </p:sp>
      <p:sp>
        <p:nvSpPr>
          <p:cNvPr id="3" name="Oval 2"/>
          <p:cNvSpPr/>
          <p:nvPr/>
        </p:nvSpPr>
        <p:spPr>
          <a:xfrm>
            <a:off x="3698789" y="1628776"/>
            <a:ext cx="4557799" cy="46484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 name="Oval 3"/>
          <p:cNvSpPr/>
          <p:nvPr/>
        </p:nvSpPr>
        <p:spPr>
          <a:xfrm>
            <a:off x="3810002" y="2419411"/>
            <a:ext cx="1853154" cy="295275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b="1" dirty="0">
              <a:solidFill>
                <a:prstClr val="white"/>
              </a:solidFill>
            </a:endParaRPr>
          </a:p>
        </p:txBody>
      </p:sp>
      <p:sp>
        <p:nvSpPr>
          <p:cNvPr id="5" name="Oval 4"/>
          <p:cNvSpPr/>
          <p:nvPr/>
        </p:nvSpPr>
        <p:spPr>
          <a:xfrm>
            <a:off x="5663156" y="2492897"/>
            <a:ext cx="2413928" cy="309562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31750" name="TextBox 5"/>
          <p:cNvSpPr txBox="1">
            <a:spLocks noChangeArrowheads="1"/>
          </p:cNvSpPr>
          <p:nvPr/>
        </p:nvSpPr>
        <p:spPr bwMode="auto">
          <a:xfrm>
            <a:off x="3873223" y="2921775"/>
            <a:ext cx="190849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2400" b="1" dirty="0">
                <a:solidFill>
                  <a:prstClr val="black"/>
                </a:solidFill>
              </a:rPr>
              <a:t>Covenant</a:t>
            </a:r>
          </a:p>
          <a:p>
            <a:pPr algn="ctr" fontAlgn="base">
              <a:spcBef>
                <a:spcPct val="0"/>
              </a:spcBef>
              <a:spcAft>
                <a:spcPct val="0"/>
              </a:spcAft>
              <a:buFontTx/>
              <a:buNone/>
            </a:pPr>
            <a:r>
              <a:rPr lang="en-GB" altLang="en-US" sz="2400" b="1" dirty="0">
                <a:solidFill>
                  <a:prstClr val="black"/>
                </a:solidFill>
              </a:rPr>
              <a:t>Circumcision</a:t>
            </a:r>
          </a:p>
        </p:txBody>
      </p:sp>
      <p:sp>
        <p:nvSpPr>
          <p:cNvPr id="31751" name="TextBox 6"/>
          <p:cNvSpPr txBox="1">
            <a:spLocks noChangeArrowheads="1"/>
          </p:cNvSpPr>
          <p:nvPr/>
        </p:nvSpPr>
        <p:spPr bwMode="auto">
          <a:xfrm>
            <a:off x="4170755" y="3769837"/>
            <a:ext cx="12946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Customs</a:t>
            </a:r>
          </a:p>
          <a:p>
            <a:pPr algn="ctr" fontAlgn="base">
              <a:spcBef>
                <a:spcPct val="0"/>
              </a:spcBef>
              <a:spcAft>
                <a:spcPct val="0"/>
              </a:spcAft>
              <a:buFontTx/>
              <a:buNone/>
            </a:pPr>
            <a:r>
              <a:rPr lang="en-GB" altLang="en-US" sz="2400" b="1" dirty="0">
                <a:solidFill>
                  <a:prstClr val="black"/>
                </a:solidFill>
              </a:rPr>
              <a:t>Culture</a:t>
            </a:r>
          </a:p>
        </p:txBody>
      </p:sp>
      <p:sp>
        <p:nvSpPr>
          <p:cNvPr id="31752" name="TextBox 8"/>
          <p:cNvSpPr txBox="1">
            <a:spLocks noChangeArrowheads="1"/>
          </p:cNvSpPr>
          <p:nvPr/>
        </p:nvSpPr>
        <p:spPr bwMode="auto">
          <a:xfrm>
            <a:off x="6283907" y="2655686"/>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Creation</a:t>
            </a:r>
          </a:p>
        </p:txBody>
      </p:sp>
      <p:sp>
        <p:nvSpPr>
          <p:cNvPr id="31753" name="TextBox 9"/>
          <p:cNvSpPr txBox="1">
            <a:spLocks noChangeArrowheads="1"/>
          </p:cNvSpPr>
          <p:nvPr/>
        </p:nvSpPr>
        <p:spPr bwMode="auto">
          <a:xfrm>
            <a:off x="6156758" y="4694236"/>
            <a:ext cx="163628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400" b="1" dirty="0">
                <a:solidFill>
                  <a:prstClr val="black"/>
                </a:solidFill>
              </a:rPr>
              <a:t>Conscience</a:t>
            </a:r>
          </a:p>
        </p:txBody>
      </p:sp>
      <p:sp>
        <p:nvSpPr>
          <p:cNvPr id="31754" name="TextBox 10"/>
          <p:cNvSpPr txBox="1">
            <a:spLocks noChangeArrowheads="1"/>
          </p:cNvSpPr>
          <p:nvPr/>
        </p:nvSpPr>
        <p:spPr bwMode="auto">
          <a:xfrm>
            <a:off x="5957367" y="3148201"/>
            <a:ext cx="203506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b="1" dirty="0">
                <a:solidFill>
                  <a:srgbClr val="FFFF00"/>
                </a:solidFill>
              </a:rPr>
              <a:t>Holy Spirit</a:t>
            </a:r>
          </a:p>
          <a:p>
            <a:pPr algn="ctr" fontAlgn="base">
              <a:spcBef>
                <a:spcPct val="0"/>
              </a:spcBef>
              <a:spcAft>
                <a:spcPct val="0"/>
              </a:spcAft>
              <a:buFontTx/>
              <a:buNone/>
            </a:pPr>
            <a:r>
              <a:rPr lang="en-GB" altLang="en-US" b="1" dirty="0">
                <a:solidFill>
                  <a:srgbClr val="FFFF00"/>
                </a:solidFill>
              </a:rPr>
              <a:t>Whole Bible</a:t>
            </a:r>
          </a:p>
        </p:txBody>
      </p:sp>
    </p:spTree>
    <p:extLst>
      <p:ext uri="{BB962C8B-B14F-4D97-AF65-F5344CB8AC3E}">
        <p14:creationId xmlns:p14="http://schemas.microsoft.com/office/powerpoint/2010/main" val="12746963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altLang="en-US" b="1" dirty="0" smtClean="0">
                <a:solidFill>
                  <a:srgbClr val="FF0000"/>
                </a:solidFill>
                <a:latin typeface="Times New Roman" panose="02020603050405020304" pitchFamily="18" charset="0"/>
                <a:cs typeface="Times New Roman" panose="02020603050405020304" pitchFamily="18" charset="0"/>
              </a:rPr>
              <a:t>One in the Messiah</a:t>
            </a:r>
          </a:p>
        </p:txBody>
      </p:sp>
      <p:sp>
        <p:nvSpPr>
          <p:cNvPr id="3" name="Oval 2"/>
          <p:cNvSpPr/>
          <p:nvPr/>
        </p:nvSpPr>
        <p:spPr>
          <a:xfrm>
            <a:off x="3863975" y="1844676"/>
            <a:ext cx="4242057" cy="44325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 name="Oval 3"/>
          <p:cNvSpPr/>
          <p:nvPr/>
        </p:nvSpPr>
        <p:spPr>
          <a:xfrm>
            <a:off x="4224338" y="4508500"/>
            <a:ext cx="647700" cy="649288"/>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5" name="Oval 4"/>
          <p:cNvSpPr/>
          <p:nvPr/>
        </p:nvSpPr>
        <p:spPr>
          <a:xfrm>
            <a:off x="5159375" y="4292600"/>
            <a:ext cx="649288" cy="6492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6" name="Oval 5"/>
          <p:cNvSpPr/>
          <p:nvPr/>
        </p:nvSpPr>
        <p:spPr>
          <a:xfrm>
            <a:off x="7248525" y="3213100"/>
            <a:ext cx="647700" cy="6477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7" name="Oval 6"/>
          <p:cNvSpPr/>
          <p:nvPr/>
        </p:nvSpPr>
        <p:spPr>
          <a:xfrm>
            <a:off x="4440238" y="2781300"/>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8" name="Oval 7"/>
          <p:cNvSpPr/>
          <p:nvPr/>
        </p:nvSpPr>
        <p:spPr>
          <a:xfrm>
            <a:off x="6888163" y="4076700"/>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9" name="Oval 8"/>
          <p:cNvSpPr/>
          <p:nvPr/>
        </p:nvSpPr>
        <p:spPr>
          <a:xfrm>
            <a:off x="5880100" y="5013325"/>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0" name="Oval 9"/>
          <p:cNvSpPr/>
          <p:nvPr/>
        </p:nvSpPr>
        <p:spPr>
          <a:xfrm>
            <a:off x="6311900" y="3213100"/>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1" name="Oval 10"/>
          <p:cNvSpPr/>
          <p:nvPr/>
        </p:nvSpPr>
        <p:spPr>
          <a:xfrm>
            <a:off x="5087938" y="3429000"/>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2" name="Oval 11"/>
          <p:cNvSpPr/>
          <p:nvPr/>
        </p:nvSpPr>
        <p:spPr>
          <a:xfrm>
            <a:off x="4943475" y="5157788"/>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3" name="Oval 12"/>
          <p:cNvSpPr/>
          <p:nvPr/>
        </p:nvSpPr>
        <p:spPr>
          <a:xfrm>
            <a:off x="5880100" y="3933825"/>
            <a:ext cx="647700" cy="6477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4" name="Oval 13"/>
          <p:cNvSpPr/>
          <p:nvPr/>
        </p:nvSpPr>
        <p:spPr>
          <a:xfrm>
            <a:off x="4295775" y="3716339"/>
            <a:ext cx="647700" cy="6492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5" name="Oval 14"/>
          <p:cNvSpPr/>
          <p:nvPr/>
        </p:nvSpPr>
        <p:spPr>
          <a:xfrm>
            <a:off x="5808663" y="2133600"/>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6" name="Oval 15"/>
          <p:cNvSpPr/>
          <p:nvPr/>
        </p:nvSpPr>
        <p:spPr>
          <a:xfrm>
            <a:off x="6816725" y="4941888"/>
            <a:ext cx="647700" cy="6477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7" name="Oval 16"/>
          <p:cNvSpPr/>
          <p:nvPr/>
        </p:nvSpPr>
        <p:spPr>
          <a:xfrm>
            <a:off x="6527800" y="2492375"/>
            <a:ext cx="647700" cy="6492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8" name="Oval 17"/>
          <p:cNvSpPr/>
          <p:nvPr/>
        </p:nvSpPr>
        <p:spPr>
          <a:xfrm>
            <a:off x="5519738" y="2852738"/>
            <a:ext cx="647700" cy="6477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b="1" dirty="0">
              <a:solidFill>
                <a:prstClr val="black"/>
              </a:solidFill>
            </a:endParaRPr>
          </a:p>
        </p:txBody>
      </p:sp>
      <p:sp>
        <p:nvSpPr>
          <p:cNvPr id="19" name="Oval 18"/>
          <p:cNvSpPr/>
          <p:nvPr/>
        </p:nvSpPr>
        <p:spPr>
          <a:xfrm>
            <a:off x="4943475" y="2205038"/>
            <a:ext cx="647700" cy="6477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35860" name="TextBox 19"/>
          <p:cNvSpPr txBox="1">
            <a:spLocks noChangeArrowheads="1"/>
          </p:cNvSpPr>
          <p:nvPr/>
        </p:nvSpPr>
        <p:spPr bwMode="auto">
          <a:xfrm>
            <a:off x="8622785" y="1798637"/>
            <a:ext cx="17272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GB" altLang="en-US" sz="2800" b="1" dirty="0">
                <a:solidFill>
                  <a:srgbClr val="0070C0"/>
                </a:solidFill>
                <a:latin typeface="Times New Roman" panose="02020603050405020304" pitchFamily="18" charset="0"/>
                <a:cs typeface="Times New Roman" panose="02020603050405020304" pitchFamily="18" charset="0"/>
              </a:rPr>
              <a:t>You are </a:t>
            </a:r>
            <a:r>
              <a:rPr lang="en-GB" altLang="en-US" sz="2800" b="1" dirty="0">
                <a:solidFill>
                  <a:srgbClr val="FF0000"/>
                </a:solidFill>
                <a:latin typeface="Times New Roman" panose="02020603050405020304" pitchFamily="18" charset="0"/>
                <a:cs typeface="Times New Roman" panose="02020603050405020304" pitchFamily="18" charset="0"/>
              </a:rPr>
              <a:t>all one in Christ Jesus </a:t>
            </a:r>
            <a:r>
              <a:rPr lang="en-GB" altLang="en-US" sz="2800" b="1" dirty="0">
                <a:solidFill>
                  <a:srgbClr val="0070C0"/>
                </a:solidFill>
                <a:latin typeface="Times New Roman" panose="02020603050405020304" pitchFamily="18" charset="0"/>
                <a:cs typeface="Times New Roman" panose="02020603050405020304" pitchFamily="18" charset="0"/>
              </a:rPr>
              <a:t>... Heirs according to the promise </a:t>
            </a:r>
            <a:r>
              <a:rPr lang="en-GB" altLang="en-US" sz="2400" dirty="0">
                <a:solidFill>
                  <a:prstClr val="black"/>
                </a:solidFill>
              </a:rPr>
              <a:t>3:28-29</a:t>
            </a:r>
            <a:endParaRPr lang="en-GB" altLang="en-US" sz="2800" b="1" dirty="0">
              <a:solidFill>
                <a:srgbClr val="0070C0"/>
              </a:solidFill>
            </a:endParaRPr>
          </a:p>
        </p:txBody>
      </p:sp>
      <p:sp>
        <p:nvSpPr>
          <p:cNvPr id="35861" name="Rectangle 20"/>
          <p:cNvSpPr>
            <a:spLocks noChangeArrowheads="1"/>
          </p:cNvSpPr>
          <p:nvPr/>
        </p:nvSpPr>
        <p:spPr bwMode="auto">
          <a:xfrm>
            <a:off x="1505745" y="2122487"/>
            <a:ext cx="2195512"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2800" b="1">
                <a:solidFill>
                  <a:srgbClr val="0070C0"/>
                </a:solidFill>
                <a:latin typeface="Times New Roman" panose="02020603050405020304" pitchFamily="18" charset="0"/>
                <a:cs typeface="Times New Roman" panose="02020603050405020304" pitchFamily="18" charset="0"/>
              </a:rPr>
              <a:t>For all of you who were baptized into Christ have </a:t>
            </a:r>
            <a:r>
              <a:rPr lang="en-GB" altLang="en-US" sz="2800" b="1">
                <a:solidFill>
                  <a:srgbClr val="FF0000"/>
                </a:solidFill>
                <a:latin typeface="Times New Roman" panose="02020603050405020304" pitchFamily="18" charset="0"/>
                <a:cs typeface="Times New Roman" panose="02020603050405020304" pitchFamily="18" charset="0"/>
              </a:rPr>
              <a:t>clothed yourselves with Christ</a:t>
            </a:r>
            <a:r>
              <a:rPr lang="en-GB" altLang="en-US" sz="2800" b="1">
                <a:solidFill>
                  <a:srgbClr val="0070C0"/>
                </a:solidFill>
                <a:latin typeface="Times New Roman" panose="02020603050405020304" pitchFamily="18" charset="0"/>
                <a:cs typeface="Times New Roman" panose="02020603050405020304" pitchFamily="18" charset="0"/>
              </a:rPr>
              <a:t>. </a:t>
            </a:r>
            <a:r>
              <a:rPr lang="en-GB" altLang="en-US" sz="2400">
                <a:solidFill>
                  <a:prstClr val="black"/>
                </a:solidFill>
              </a:rPr>
              <a:t>3:27</a:t>
            </a:r>
          </a:p>
        </p:txBody>
      </p:sp>
    </p:spTree>
    <p:extLst>
      <p:ext uri="{BB962C8B-B14F-4D97-AF65-F5344CB8AC3E}">
        <p14:creationId xmlns:p14="http://schemas.microsoft.com/office/powerpoint/2010/main" val="19495136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9405" y="667265"/>
            <a:ext cx="2416239" cy="584775"/>
          </a:xfrm>
          <a:prstGeom prst="rect">
            <a:avLst/>
          </a:prstGeom>
          <a:noFill/>
        </p:spPr>
        <p:txBody>
          <a:bodyPr wrap="none" rtlCol="0">
            <a:spAutoFit/>
          </a:bodyPr>
          <a:lstStyle/>
          <a:p>
            <a:r>
              <a:rPr lang="en-GB" sz="3200" b="1" dirty="0" smtClean="0"/>
              <a:t>The Kingdom</a:t>
            </a:r>
            <a:endParaRPr lang="en-GB" sz="3200" b="1" dirty="0"/>
          </a:p>
        </p:txBody>
      </p:sp>
      <p:sp>
        <p:nvSpPr>
          <p:cNvPr id="4" name="Rectangle 3"/>
          <p:cNvSpPr/>
          <p:nvPr/>
        </p:nvSpPr>
        <p:spPr>
          <a:xfrm>
            <a:off x="362465" y="1886810"/>
            <a:ext cx="10264345" cy="1261884"/>
          </a:xfrm>
          <a:prstGeom prst="rect">
            <a:avLst/>
          </a:prstGeom>
        </p:spPr>
        <p:txBody>
          <a:bodyPr wrap="square">
            <a:spAutoFit/>
          </a:bodyPr>
          <a:lstStyle/>
          <a:p>
            <a:pPr lvl="0"/>
            <a:r>
              <a:rPr lang="en-GB" sz="2400" b="1" dirty="0" smtClean="0">
                <a:solidFill>
                  <a:srgbClr val="000000"/>
                </a:solidFill>
                <a:latin typeface="system-ui"/>
              </a:rPr>
              <a:t> </a:t>
            </a:r>
            <a:r>
              <a:rPr lang="en-GB" sz="2800" b="1" dirty="0" smtClean="0">
                <a:solidFill>
                  <a:prstClr val="black"/>
                </a:solidFill>
              </a:rPr>
              <a:t>Adam: </a:t>
            </a:r>
            <a:r>
              <a:rPr lang="en-GB" sz="2400" b="1" dirty="0" smtClean="0">
                <a:solidFill>
                  <a:srgbClr val="000000"/>
                </a:solidFill>
                <a:latin typeface="system-ui"/>
              </a:rPr>
              <a:t>God </a:t>
            </a:r>
            <a:r>
              <a:rPr lang="en-GB" sz="2400" b="1" dirty="0">
                <a:solidFill>
                  <a:srgbClr val="000000"/>
                </a:solidFill>
                <a:latin typeface="system-ui"/>
              </a:rPr>
              <a:t>said, “</a:t>
            </a:r>
            <a:r>
              <a:rPr lang="en-GB" sz="2400" b="1" dirty="0" smtClean="0">
                <a:solidFill>
                  <a:srgbClr val="000000"/>
                </a:solidFill>
                <a:latin typeface="system-ui"/>
              </a:rPr>
              <a:t>Let us </a:t>
            </a:r>
            <a:r>
              <a:rPr lang="en-GB" sz="2400" b="1" dirty="0">
                <a:solidFill>
                  <a:srgbClr val="000000"/>
                </a:solidFill>
                <a:latin typeface="system-ui"/>
              </a:rPr>
              <a:t>make man in our image, after our </a:t>
            </a:r>
            <a:endParaRPr lang="en-GB" sz="2400" b="1" dirty="0" smtClean="0">
              <a:solidFill>
                <a:srgbClr val="000000"/>
              </a:solidFill>
              <a:latin typeface="system-ui"/>
            </a:endParaRPr>
          </a:p>
          <a:p>
            <a:pPr lvl="0"/>
            <a:r>
              <a:rPr lang="en-GB" sz="2400" b="1" dirty="0" smtClean="0">
                <a:solidFill>
                  <a:srgbClr val="000000"/>
                </a:solidFill>
                <a:latin typeface="system-ui"/>
              </a:rPr>
              <a:t>likeness</a:t>
            </a:r>
            <a:r>
              <a:rPr lang="en-GB" sz="2400" b="1" dirty="0">
                <a:solidFill>
                  <a:srgbClr val="000000"/>
                </a:solidFill>
                <a:latin typeface="system-ui"/>
              </a:rPr>
              <a:t>. Let them have dominion </a:t>
            </a:r>
            <a:r>
              <a:rPr lang="en-GB" sz="2400" b="1" dirty="0" smtClean="0">
                <a:solidFill>
                  <a:srgbClr val="000000"/>
                </a:solidFill>
                <a:latin typeface="system-ui"/>
              </a:rPr>
              <a:t>...</a:t>
            </a:r>
            <a:r>
              <a:rPr lang="en-GB" sz="2400" b="1" dirty="0">
                <a:solidFill>
                  <a:srgbClr val="000000"/>
                </a:solidFill>
                <a:latin typeface="system-ui"/>
              </a:rPr>
              <a:t> </a:t>
            </a:r>
            <a:r>
              <a:rPr lang="en-GB" sz="2400" b="1" dirty="0" smtClean="0">
                <a:solidFill>
                  <a:srgbClr val="000000"/>
                </a:solidFill>
                <a:latin typeface="system-ui"/>
              </a:rPr>
              <a:t>In </a:t>
            </a:r>
            <a:r>
              <a:rPr lang="en-GB" sz="2400" b="1" dirty="0">
                <a:solidFill>
                  <a:srgbClr val="000000"/>
                </a:solidFill>
                <a:latin typeface="system-ui"/>
              </a:rPr>
              <a:t>God’s image he created </a:t>
            </a:r>
            <a:endParaRPr lang="en-GB" sz="2400" b="1" dirty="0" smtClean="0">
              <a:solidFill>
                <a:srgbClr val="000000"/>
              </a:solidFill>
              <a:latin typeface="system-ui"/>
            </a:endParaRPr>
          </a:p>
          <a:p>
            <a:pPr lvl="0"/>
            <a:r>
              <a:rPr lang="en-GB" sz="2400" b="1" dirty="0" smtClean="0">
                <a:solidFill>
                  <a:srgbClr val="000000"/>
                </a:solidFill>
                <a:latin typeface="system-ui"/>
              </a:rPr>
              <a:t>him</a:t>
            </a:r>
            <a:r>
              <a:rPr lang="en-GB" sz="2400" b="1" dirty="0">
                <a:solidFill>
                  <a:srgbClr val="000000"/>
                </a:solidFill>
                <a:latin typeface="system-ui"/>
              </a:rPr>
              <a:t>; male and female he created them</a:t>
            </a:r>
            <a:r>
              <a:rPr lang="en-GB" sz="2400" b="1" dirty="0" smtClean="0">
                <a:solidFill>
                  <a:srgbClr val="000000"/>
                </a:solidFill>
                <a:latin typeface="system-ui"/>
              </a:rPr>
              <a:t>. </a:t>
            </a:r>
            <a:r>
              <a:rPr lang="en-GB" sz="2400" dirty="0" smtClean="0">
                <a:solidFill>
                  <a:srgbClr val="000000"/>
                </a:solidFill>
                <a:latin typeface="system-ui"/>
              </a:rPr>
              <a:t>Gen. 1:26-27</a:t>
            </a:r>
            <a:endParaRPr lang="en-GB" sz="2400" dirty="0"/>
          </a:p>
        </p:txBody>
      </p:sp>
      <p:sp>
        <p:nvSpPr>
          <p:cNvPr id="5" name="TextBox 4"/>
          <p:cNvSpPr txBox="1"/>
          <p:nvPr/>
        </p:nvSpPr>
        <p:spPr>
          <a:xfrm>
            <a:off x="444843" y="3514751"/>
            <a:ext cx="10941441" cy="2369880"/>
          </a:xfrm>
          <a:prstGeom prst="rect">
            <a:avLst/>
          </a:prstGeom>
          <a:noFill/>
        </p:spPr>
        <p:txBody>
          <a:bodyPr wrap="square" rtlCol="0">
            <a:spAutoFit/>
          </a:bodyPr>
          <a:lstStyle/>
          <a:p>
            <a:r>
              <a:rPr lang="en-GB" sz="2800" b="1" dirty="0" smtClean="0"/>
              <a:t>Israel: “</a:t>
            </a:r>
            <a:r>
              <a:rPr lang="en-GB" sz="2400" dirty="0" smtClean="0">
                <a:solidFill>
                  <a:srgbClr val="000000"/>
                </a:solidFill>
                <a:latin typeface="system-ui"/>
              </a:rPr>
              <a:t>You </a:t>
            </a:r>
            <a:r>
              <a:rPr lang="en-GB" sz="2400" dirty="0">
                <a:solidFill>
                  <a:srgbClr val="000000"/>
                </a:solidFill>
                <a:latin typeface="system-ui"/>
              </a:rPr>
              <a:t>have seen what I did to the Egyptians, and how I bore you on eagles’ </a:t>
            </a:r>
            <a:r>
              <a:rPr lang="en-GB" sz="2400" dirty="0" smtClean="0">
                <a:solidFill>
                  <a:srgbClr val="000000"/>
                </a:solidFill>
                <a:latin typeface="system-ui"/>
              </a:rPr>
              <a:t>wings</a:t>
            </a:r>
            <a:r>
              <a:rPr lang="en-GB" sz="2400" dirty="0">
                <a:solidFill>
                  <a:srgbClr val="000000"/>
                </a:solidFill>
                <a:latin typeface="system-ui"/>
              </a:rPr>
              <a:t>, and brought you to myself. </a:t>
            </a:r>
            <a:r>
              <a:rPr lang="en-GB" sz="2400" dirty="0" smtClean="0">
                <a:solidFill>
                  <a:srgbClr val="000000"/>
                </a:solidFill>
                <a:latin typeface="system-ui"/>
              </a:rPr>
              <a:t>Now </a:t>
            </a:r>
            <a:r>
              <a:rPr lang="en-GB" sz="2400" dirty="0">
                <a:solidFill>
                  <a:srgbClr val="000000"/>
                </a:solidFill>
                <a:latin typeface="system-ui"/>
              </a:rPr>
              <a:t>therefore, </a:t>
            </a:r>
            <a:r>
              <a:rPr lang="en-GB" sz="2400" b="1" dirty="0">
                <a:solidFill>
                  <a:srgbClr val="000000"/>
                </a:solidFill>
                <a:latin typeface="system-ui"/>
              </a:rPr>
              <a:t>if you will indeed obey my </a:t>
            </a:r>
            <a:r>
              <a:rPr lang="en-GB" sz="2400" b="1" dirty="0" smtClean="0">
                <a:solidFill>
                  <a:srgbClr val="000000"/>
                </a:solidFill>
                <a:latin typeface="system-ui"/>
              </a:rPr>
              <a:t>voice </a:t>
            </a:r>
            <a:r>
              <a:rPr lang="en-GB" sz="2400" b="1" dirty="0">
                <a:solidFill>
                  <a:srgbClr val="000000"/>
                </a:solidFill>
                <a:latin typeface="system-ui"/>
              </a:rPr>
              <a:t>and keep my covenant</a:t>
            </a:r>
            <a:r>
              <a:rPr lang="en-GB" sz="2400" dirty="0">
                <a:solidFill>
                  <a:srgbClr val="000000"/>
                </a:solidFill>
                <a:latin typeface="system-ui"/>
              </a:rPr>
              <a:t>, then you shall be my own possession from among all </a:t>
            </a:r>
            <a:r>
              <a:rPr lang="en-GB" sz="2400" dirty="0" smtClean="0">
                <a:solidFill>
                  <a:srgbClr val="000000"/>
                </a:solidFill>
                <a:latin typeface="system-ui"/>
              </a:rPr>
              <a:t>peoples</a:t>
            </a:r>
            <a:r>
              <a:rPr lang="en-GB" sz="2400" dirty="0">
                <a:solidFill>
                  <a:srgbClr val="000000"/>
                </a:solidFill>
                <a:latin typeface="system-ui"/>
              </a:rPr>
              <a:t>; for all the earth is mine; </a:t>
            </a:r>
            <a:r>
              <a:rPr lang="en-GB" sz="2400" dirty="0" smtClean="0">
                <a:solidFill>
                  <a:srgbClr val="000000"/>
                </a:solidFill>
                <a:latin typeface="system-ui"/>
              </a:rPr>
              <a:t>and </a:t>
            </a:r>
            <a:r>
              <a:rPr lang="en-GB" sz="2400" b="1" dirty="0">
                <a:solidFill>
                  <a:srgbClr val="000000"/>
                </a:solidFill>
                <a:latin typeface="system-ui"/>
              </a:rPr>
              <a:t>you shall be to me a kingdom of priests and </a:t>
            </a:r>
            <a:r>
              <a:rPr lang="en-GB" sz="2400" b="1" dirty="0" smtClean="0">
                <a:solidFill>
                  <a:srgbClr val="000000"/>
                </a:solidFill>
                <a:latin typeface="system-ui"/>
              </a:rPr>
              <a:t>a </a:t>
            </a:r>
            <a:r>
              <a:rPr lang="en-GB" sz="2400" b="1" dirty="0">
                <a:solidFill>
                  <a:srgbClr val="000000"/>
                </a:solidFill>
                <a:latin typeface="system-ui"/>
              </a:rPr>
              <a:t>holy nation</a:t>
            </a:r>
            <a:r>
              <a:rPr lang="en-GB" sz="2400" dirty="0">
                <a:solidFill>
                  <a:srgbClr val="000000"/>
                </a:solidFill>
                <a:latin typeface="system-ui"/>
              </a:rPr>
              <a:t>.’ </a:t>
            </a:r>
            <a:r>
              <a:rPr lang="en-GB" sz="2400" dirty="0" smtClean="0">
                <a:solidFill>
                  <a:srgbClr val="000000"/>
                </a:solidFill>
                <a:latin typeface="system-ui"/>
              </a:rPr>
              <a:t>These </a:t>
            </a:r>
            <a:r>
              <a:rPr lang="en-GB" sz="2400" dirty="0">
                <a:solidFill>
                  <a:srgbClr val="000000"/>
                </a:solidFill>
                <a:latin typeface="system-ui"/>
              </a:rPr>
              <a:t>are the words which you shall speak to the children of Israel</a:t>
            </a:r>
            <a:r>
              <a:rPr lang="en-GB" sz="2400" dirty="0" smtClean="0">
                <a:solidFill>
                  <a:srgbClr val="000000"/>
                </a:solidFill>
                <a:latin typeface="system-ui"/>
              </a:rPr>
              <a:t>.” Exodus 19:4-6</a:t>
            </a:r>
            <a:endParaRPr lang="en-GB" sz="2400" b="1" dirty="0"/>
          </a:p>
        </p:txBody>
      </p:sp>
    </p:spTree>
    <p:extLst>
      <p:ext uri="{BB962C8B-B14F-4D97-AF65-F5344CB8AC3E}">
        <p14:creationId xmlns:p14="http://schemas.microsoft.com/office/powerpoint/2010/main" val="4047179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373" y="1247158"/>
            <a:ext cx="11640065" cy="5539978"/>
          </a:xfrm>
          <a:prstGeom prst="rect">
            <a:avLst/>
          </a:prstGeom>
        </p:spPr>
        <p:txBody>
          <a:bodyPr wrap="square">
            <a:spAutoFit/>
          </a:bodyPr>
          <a:lstStyle/>
          <a:p>
            <a:r>
              <a:rPr lang="en-GB" b="1" baseline="30000" dirty="0" smtClean="0">
                <a:solidFill>
                  <a:srgbClr val="000000"/>
                </a:solidFill>
                <a:latin typeface="system-ui"/>
              </a:rPr>
              <a:t> </a:t>
            </a:r>
            <a:r>
              <a:rPr lang="en-GB" b="1" dirty="0" smtClean="0">
                <a:solidFill>
                  <a:srgbClr val="000000"/>
                </a:solidFill>
                <a:latin typeface="system-ui"/>
              </a:rPr>
              <a:t>   </a:t>
            </a:r>
          </a:p>
          <a:p>
            <a:r>
              <a:rPr lang="en-GB" sz="2400" b="1" dirty="0" smtClean="0">
                <a:solidFill>
                  <a:srgbClr val="000000"/>
                </a:solidFill>
                <a:latin typeface="system-ui"/>
              </a:rPr>
              <a:t>you </a:t>
            </a:r>
            <a:r>
              <a:rPr lang="en-GB" sz="2400" b="1" dirty="0">
                <a:solidFill>
                  <a:srgbClr val="000000"/>
                </a:solidFill>
                <a:latin typeface="system-ui"/>
              </a:rPr>
              <a:t>shall surely set him whom Yahweh your God chooses as king </a:t>
            </a:r>
            <a:endParaRPr lang="en-GB" sz="2400" b="1" dirty="0" smtClean="0">
              <a:solidFill>
                <a:srgbClr val="000000"/>
              </a:solidFill>
              <a:latin typeface="system-ui"/>
            </a:endParaRPr>
          </a:p>
          <a:p>
            <a:r>
              <a:rPr lang="en-GB" sz="2400" dirty="0" smtClean="0">
                <a:solidFill>
                  <a:srgbClr val="000000"/>
                </a:solidFill>
                <a:latin typeface="system-ui"/>
              </a:rPr>
              <a:t>over </a:t>
            </a:r>
            <a:r>
              <a:rPr lang="en-GB" sz="2400" dirty="0">
                <a:solidFill>
                  <a:srgbClr val="000000"/>
                </a:solidFill>
                <a:latin typeface="system-ui"/>
              </a:rPr>
              <a:t>yourselves. You shall set as king over you </a:t>
            </a:r>
            <a:r>
              <a:rPr lang="en-GB" sz="2400" b="1" dirty="0">
                <a:solidFill>
                  <a:srgbClr val="000000"/>
                </a:solidFill>
                <a:latin typeface="system-ui"/>
              </a:rPr>
              <a:t>one from among your </a:t>
            </a:r>
            <a:endParaRPr lang="en-GB" sz="2400" b="1" dirty="0" smtClean="0">
              <a:solidFill>
                <a:srgbClr val="000000"/>
              </a:solidFill>
              <a:latin typeface="system-ui"/>
            </a:endParaRPr>
          </a:p>
          <a:p>
            <a:r>
              <a:rPr lang="en-GB" sz="2400" b="1" dirty="0" smtClean="0">
                <a:solidFill>
                  <a:srgbClr val="000000"/>
                </a:solidFill>
                <a:latin typeface="system-ui"/>
              </a:rPr>
              <a:t>brothers</a:t>
            </a:r>
            <a:r>
              <a:rPr lang="en-GB" sz="2400" dirty="0" smtClean="0">
                <a:solidFill>
                  <a:srgbClr val="000000"/>
                </a:solidFill>
                <a:latin typeface="system-ui"/>
              </a:rPr>
              <a:t> ...</a:t>
            </a:r>
            <a:r>
              <a:rPr lang="en-GB" sz="2400" dirty="0">
                <a:solidFill>
                  <a:srgbClr val="000000"/>
                </a:solidFill>
                <a:latin typeface="system-ui"/>
              </a:rPr>
              <a:t> </a:t>
            </a:r>
            <a:r>
              <a:rPr lang="en-GB" sz="2400" b="1" dirty="0" smtClean="0">
                <a:solidFill>
                  <a:srgbClr val="000000"/>
                </a:solidFill>
                <a:latin typeface="system-ui"/>
              </a:rPr>
              <a:t>he </a:t>
            </a:r>
            <a:r>
              <a:rPr lang="en-GB" sz="2400" b="1" dirty="0">
                <a:solidFill>
                  <a:srgbClr val="000000"/>
                </a:solidFill>
                <a:latin typeface="system-ui"/>
              </a:rPr>
              <a:t>shall not multiply horses to himself, nor cause the </a:t>
            </a:r>
            <a:endParaRPr lang="en-GB" sz="2400" b="1" dirty="0" smtClean="0">
              <a:solidFill>
                <a:srgbClr val="000000"/>
              </a:solidFill>
              <a:latin typeface="system-ui"/>
            </a:endParaRPr>
          </a:p>
          <a:p>
            <a:r>
              <a:rPr lang="en-GB" sz="2400" b="1" dirty="0" smtClean="0">
                <a:solidFill>
                  <a:srgbClr val="000000"/>
                </a:solidFill>
                <a:latin typeface="system-ui"/>
              </a:rPr>
              <a:t>people </a:t>
            </a:r>
            <a:r>
              <a:rPr lang="en-GB" sz="2400" b="1" dirty="0">
                <a:solidFill>
                  <a:srgbClr val="000000"/>
                </a:solidFill>
                <a:latin typeface="system-ui"/>
              </a:rPr>
              <a:t>to return to </a:t>
            </a:r>
            <a:r>
              <a:rPr lang="en-GB" sz="2400" b="1" dirty="0" smtClean="0">
                <a:solidFill>
                  <a:srgbClr val="000000"/>
                </a:solidFill>
                <a:latin typeface="system-ui"/>
              </a:rPr>
              <a:t>Egypt</a:t>
            </a:r>
            <a:r>
              <a:rPr lang="en-GB" sz="2400" dirty="0">
                <a:solidFill>
                  <a:srgbClr val="000000"/>
                </a:solidFill>
                <a:latin typeface="system-ui"/>
              </a:rPr>
              <a:t> </a:t>
            </a:r>
            <a:r>
              <a:rPr lang="en-GB" sz="2400" dirty="0" smtClean="0">
                <a:solidFill>
                  <a:srgbClr val="000000"/>
                </a:solidFill>
                <a:latin typeface="system-ui"/>
              </a:rPr>
              <a:t>... </a:t>
            </a:r>
            <a:r>
              <a:rPr lang="en-GB" sz="2400" dirty="0">
                <a:solidFill>
                  <a:srgbClr val="000000"/>
                </a:solidFill>
                <a:latin typeface="system-ui"/>
              </a:rPr>
              <a:t>t</a:t>
            </a:r>
            <a:r>
              <a:rPr lang="en-GB" sz="2400" dirty="0" smtClean="0">
                <a:solidFill>
                  <a:srgbClr val="000000"/>
                </a:solidFill>
                <a:latin typeface="system-ui"/>
              </a:rPr>
              <a:t>o multiply horses ...</a:t>
            </a:r>
            <a:r>
              <a:rPr lang="en-GB" sz="2400" dirty="0">
                <a:solidFill>
                  <a:srgbClr val="000000"/>
                </a:solidFill>
                <a:latin typeface="system-ui"/>
              </a:rPr>
              <a:t> </a:t>
            </a:r>
            <a:r>
              <a:rPr lang="en-GB" sz="2400" b="1" dirty="0" smtClean="0">
                <a:solidFill>
                  <a:srgbClr val="000000"/>
                </a:solidFill>
                <a:latin typeface="system-ui"/>
              </a:rPr>
              <a:t>He </a:t>
            </a:r>
            <a:r>
              <a:rPr lang="en-GB" sz="2400" b="1" dirty="0">
                <a:solidFill>
                  <a:srgbClr val="000000"/>
                </a:solidFill>
                <a:latin typeface="system-ui"/>
              </a:rPr>
              <a:t>shall not multiply </a:t>
            </a:r>
            <a:endParaRPr lang="en-GB" sz="2400" b="1" dirty="0" smtClean="0">
              <a:solidFill>
                <a:srgbClr val="000000"/>
              </a:solidFill>
              <a:latin typeface="system-ui"/>
            </a:endParaRPr>
          </a:p>
          <a:p>
            <a:r>
              <a:rPr lang="en-GB" sz="2400" b="1" dirty="0" smtClean="0">
                <a:solidFill>
                  <a:srgbClr val="000000"/>
                </a:solidFill>
                <a:latin typeface="system-ui"/>
              </a:rPr>
              <a:t>wives </a:t>
            </a:r>
            <a:r>
              <a:rPr lang="en-GB" sz="2400" dirty="0">
                <a:solidFill>
                  <a:srgbClr val="000000"/>
                </a:solidFill>
                <a:latin typeface="system-ui"/>
              </a:rPr>
              <a:t>to himself, that his heart not turn away. </a:t>
            </a:r>
            <a:r>
              <a:rPr lang="en-GB" sz="2400" b="1" dirty="0">
                <a:solidFill>
                  <a:srgbClr val="000000"/>
                </a:solidFill>
                <a:latin typeface="system-ui"/>
              </a:rPr>
              <a:t>He shall not greatly multiply </a:t>
            </a:r>
            <a:endParaRPr lang="en-GB" sz="2400" b="1" dirty="0" smtClean="0">
              <a:solidFill>
                <a:srgbClr val="000000"/>
              </a:solidFill>
              <a:latin typeface="system-ui"/>
            </a:endParaRPr>
          </a:p>
          <a:p>
            <a:r>
              <a:rPr lang="en-GB" sz="2400" b="1" dirty="0" smtClean="0">
                <a:solidFill>
                  <a:srgbClr val="000000"/>
                </a:solidFill>
                <a:latin typeface="system-ui"/>
              </a:rPr>
              <a:t>to </a:t>
            </a:r>
            <a:r>
              <a:rPr lang="en-GB" sz="2400" b="1" dirty="0">
                <a:solidFill>
                  <a:srgbClr val="000000"/>
                </a:solidFill>
                <a:latin typeface="system-ui"/>
              </a:rPr>
              <a:t>himself silver and gold</a:t>
            </a:r>
            <a:r>
              <a:rPr lang="en-GB" sz="2400" dirty="0">
                <a:solidFill>
                  <a:srgbClr val="000000"/>
                </a:solidFill>
                <a:latin typeface="system-ui"/>
              </a:rPr>
              <a:t>.</a:t>
            </a:r>
          </a:p>
          <a:p>
            <a:r>
              <a:rPr lang="en-GB" sz="2400" dirty="0" smtClean="0">
                <a:solidFill>
                  <a:srgbClr val="000000"/>
                </a:solidFill>
                <a:latin typeface="system-ui"/>
              </a:rPr>
              <a:t>It </a:t>
            </a:r>
            <a:r>
              <a:rPr lang="en-GB" sz="2400" dirty="0">
                <a:solidFill>
                  <a:srgbClr val="000000"/>
                </a:solidFill>
                <a:latin typeface="system-ui"/>
              </a:rPr>
              <a:t>shall be, when he sits on the throne of his kingdom, that </a:t>
            </a:r>
            <a:r>
              <a:rPr lang="en-GB" sz="2400" b="1" dirty="0">
                <a:solidFill>
                  <a:srgbClr val="000000"/>
                </a:solidFill>
                <a:latin typeface="system-ui"/>
              </a:rPr>
              <a:t>he shall write himself a copy of this law in a book</a:t>
            </a:r>
            <a:r>
              <a:rPr lang="en-GB" sz="2400" dirty="0">
                <a:solidFill>
                  <a:srgbClr val="000000"/>
                </a:solidFill>
                <a:latin typeface="system-ui"/>
              </a:rPr>
              <a:t>, out of that which is before the Levitical priests. </a:t>
            </a:r>
            <a:r>
              <a:rPr lang="en-GB" sz="2400" dirty="0" smtClean="0">
                <a:solidFill>
                  <a:srgbClr val="000000"/>
                </a:solidFill>
                <a:latin typeface="system-ui"/>
              </a:rPr>
              <a:t>It </a:t>
            </a:r>
            <a:r>
              <a:rPr lang="en-GB" sz="2400" dirty="0">
                <a:solidFill>
                  <a:srgbClr val="000000"/>
                </a:solidFill>
                <a:latin typeface="system-ui"/>
              </a:rPr>
              <a:t>shall be with him, and </a:t>
            </a:r>
            <a:r>
              <a:rPr lang="en-GB" sz="2400" b="1" dirty="0">
                <a:solidFill>
                  <a:srgbClr val="000000"/>
                </a:solidFill>
                <a:latin typeface="system-ui"/>
              </a:rPr>
              <a:t>he shall read from it all the days of his life, that he may learn to fear Yahweh his God</a:t>
            </a:r>
            <a:r>
              <a:rPr lang="en-GB" sz="2400" dirty="0">
                <a:solidFill>
                  <a:srgbClr val="000000"/>
                </a:solidFill>
                <a:latin typeface="system-ui"/>
              </a:rPr>
              <a:t>, to keep all the words of this law and these statutes, to do them; </a:t>
            </a:r>
            <a:r>
              <a:rPr lang="en-GB" sz="2400" b="1" dirty="0" smtClean="0">
                <a:solidFill>
                  <a:srgbClr val="000000"/>
                </a:solidFill>
                <a:latin typeface="system-ui"/>
              </a:rPr>
              <a:t>that </a:t>
            </a:r>
            <a:r>
              <a:rPr lang="en-GB" sz="2400" b="1" dirty="0">
                <a:solidFill>
                  <a:srgbClr val="000000"/>
                </a:solidFill>
                <a:latin typeface="system-ui"/>
              </a:rPr>
              <a:t>his heart not be lifted up above his brothers</a:t>
            </a:r>
            <a:r>
              <a:rPr lang="en-GB" sz="2400" dirty="0">
                <a:solidFill>
                  <a:srgbClr val="000000"/>
                </a:solidFill>
                <a:latin typeface="system-ui"/>
              </a:rPr>
              <a:t>, and that he not turn away from the commandment to the right hand, or to the left, to the end </a:t>
            </a:r>
            <a:r>
              <a:rPr lang="en-GB" sz="2400" b="1" dirty="0">
                <a:solidFill>
                  <a:srgbClr val="000000"/>
                </a:solidFill>
                <a:latin typeface="system-ui"/>
              </a:rPr>
              <a:t>that he may prolong his days in his kingdom</a:t>
            </a:r>
            <a:r>
              <a:rPr lang="en-GB" sz="2400" dirty="0">
                <a:solidFill>
                  <a:srgbClr val="000000"/>
                </a:solidFill>
                <a:latin typeface="system-ui"/>
              </a:rPr>
              <a:t>, he and his children, in the middle of Israel</a:t>
            </a:r>
            <a:r>
              <a:rPr lang="en-GB" sz="2400" dirty="0" smtClean="0">
                <a:solidFill>
                  <a:srgbClr val="000000"/>
                </a:solidFill>
                <a:latin typeface="system-ui"/>
              </a:rPr>
              <a:t>. </a:t>
            </a:r>
          </a:p>
          <a:p>
            <a:r>
              <a:rPr lang="en-GB" sz="2400" dirty="0" smtClean="0">
                <a:solidFill>
                  <a:srgbClr val="000000"/>
                </a:solidFill>
                <a:latin typeface="system-ui"/>
              </a:rPr>
              <a:t>Deut. 17:15-20</a:t>
            </a:r>
            <a:endParaRPr lang="en-GB" sz="2400" b="0" i="0" dirty="0">
              <a:solidFill>
                <a:srgbClr val="000000"/>
              </a:solidFill>
              <a:effectLst/>
              <a:latin typeface="system-ui"/>
            </a:endParaRPr>
          </a:p>
        </p:txBody>
      </p:sp>
      <p:sp>
        <p:nvSpPr>
          <p:cNvPr id="3" name="TextBox 2"/>
          <p:cNvSpPr txBox="1"/>
          <p:nvPr/>
        </p:nvSpPr>
        <p:spPr>
          <a:xfrm>
            <a:off x="2998574" y="370704"/>
            <a:ext cx="4713791" cy="584775"/>
          </a:xfrm>
          <a:prstGeom prst="rect">
            <a:avLst/>
          </a:prstGeom>
          <a:noFill/>
        </p:spPr>
        <p:txBody>
          <a:bodyPr wrap="none" rtlCol="0">
            <a:spAutoFit/>
          </a:bodyPr>
          <a:lstStyle/>
          <a:p>
            <a:r>
              <a:rPr lang="en-GB" sz="3200" b="1" dirty="0" smtClean="0"/>
              <a:t>God’s Representative  King</a:t>
            </a:r>
            <a:endParaRPr lang="en-GB" sz="3200" b="1" dirty="0"/>
          </a:p>
        </p:txBody>
      </p:sp>
    </p:spTree>
    <p:extLst>
      <p:ext uri="{BB962C8B-B14F-4D97-AF65-F5344CB8AC3E}">
        <p14:creationId xmlns:p14="http://schemas.microsoft.com/office/powerpoint/2010/main" val="7235585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749" y="2240343"/>
            <a:ext cx="9695935" cy="2308324"/>
          </a:xfrm>
          <a:prstGeom prst="rect">
            <a:avLst/>
          </a:prstGeom>
        </p:spPr>
        <p:txBody>
          <a:bodyPr wrap="square">
            <a:spAutoFit/>
          </a:bodyPr>
          <a:lstStyle/>
          <a:p>
            <a:r>
              <a:rPr lang="en-GB" sz="2400" dirty="0" smtClean="0">
                <a:solidFill>
                  <a:srgbClr val="000000"/>
                </a:solidFill>
                <a:latin typeface="system-ui"/>
              </a:rPr>
              <a:t>... Afterward </a:t>
            </a:r>
            <a:r>
              <a:rPr lang="en-GB" sz="2400" dirty="0">
                <a:solidFill>
                  <a:srgbClr val="000000"/>
                </a:solidFill>
                <a:latin typeface="system-ui"/>
              </a:rPr>
              <a:t>they asked for a king, and </a:t>
            </a:r>
            <a:r>
              <a:rPr lang="en-GB" sz="2400" b="1" dirty="0">
                <a:solidFill>
                  <a:srgbClr val="000000"/>
                </a:solidFill>
                <a:latin typeface="system-ui"/>
              </a:rPr>
              <a:t>God gave to them Saul </a:t>
            </a:r>
            <a:r>
              <a:rPr lang="en-GB" sz="2400" dirty="0">
                <a:solidFill>
                  <a:srgbClr val="000000"/>
                </a:solidFill>
                <a:latin typeface="system-ui"/>
              </a:rPr>
              <a:t>the son of Kish, a man of the tribe of Benjamin, for forty years. </a:t>
            </a:r>
            <a:r>
              <a:rPr lang="en-GB" sz="2400" b="1" baseline="30000" dirty="0">
                <a:solidFill>
                  <a:srgbClr val="000000"/>
                </a:solidFill>
                <a:latin typeface="system-ui"/>
              </a:rPr>
              <a:t> </a:t>
            </a:r>
            <a:r>
              <a:rPr lang="en-GB" sz="2400" b="1" dirty="0">
                <a:solidFill>
                  <a:srgbClr val="000000"/>
                </a:solidFill>
                <a:latin typeface="system-ui"/>
              </a:rPr>
              <a:t>When he had removed him, he raised up David </a:t>
            </a:r>
            <a:r>
              <a:rPr lang="en-GB" sz="2400" dirty="0">
                <a:solidFill>
                  <a:srgbClr val="000000"/>
                </a:solidFill>
                <a:latin typeface="system-ui"/>
              </a:rPr>
              <a:t>to be their king, to whom he also testified, </a:t>
            </a:r>
            <a:r>
              <a:rPr lang="en-GB" sz="2400" b="1" dirty="0">
                <a:solidFill>
                  <a:srgbClr val="000000"/>
                </a:solidFill>
                <a:latin typeface="system-ui"/>
              </a:rPr>
              <a:t>‘I have found David </a:t>
            </a:r>
            <a:r>
              <a:rPr lang="en-GB" sz="2400" dirty="0">
                <a:solidFill>
                  <a:srgbClr val="000000"/>
                </a:solidFill>
                <a:latin typeface="system-ui"/>
              </a:rPr>
              <a:t>the son of Jesse</a:t>
            </a:r>
            <a:r>
              <a:rPr lang="en-GB" sz="2400" b="1" dirty="0">
                <a:solidFill>
                  <a:srgbClr val="000000"/>
                </a:solidFill>
                <a:latin typeface="system-ui"/>
              </a:rPr>
              <a:t>, a man after my heart, who will do all my will.’</a:t>
            </a:r>
            <a:r>
              <a:rPr lang="en-GB" sz="2400" dirty="0">
                <a:solidFill>
                  <a:srgbClr val="000000"/>
                </a:solidFill>
                <a:latin typeface="system-ui"/>
              </a:rPr>
              <a:t> </a:t>
            </a:r>
            <a:r>
              <a:rPr lang="en-GB" sz="2400" b="1" baseline="30000" dirty="0">
                <a:solidFill>
                  <a:srgbClr val="000000"/>
                </a:solidFill>
                <a:latin typeface="system-ui"/>
              </a:rPr>
              <a:t> </a:t>
            </a:r>
            <a:r>
              <a:rPr lang="en-GB" sz="2400" b="1" dirty="0">
                <a:solidFill>
                  <a:srgbClr val="000000"/>
                </a:solidFill>
                <a:latin typeface="system-ui"/>
              </a:rPr>
              <a:t>From this man’s offspring</a:t>
            </a:r>
            <a:r>
              <a:rPr lang="en-GB" sz="2400" dirty="0">
                <a:solidFill>
                  <a:srgbClr val="000000"/>
                </a:solidFill>
                <a:latin typeface="system-ui"/>
              </a:rPr>
              <a:t>, God has brought </a:t>
            </a:r>
            <a:r>
              <a:rPr lang="en-GB" sz="2400" b="1" dirty="0" smtClean="0">
                <a:solidFill>
                  <a:srgbClr val="000000"/>
                </a:solidFill>
                <a:latin typeface="system-ui"/>
              </a:rPr>
              <a:t>salvation</a:t>
            </a:r>
            <a:r>
              <a:rPr lang="en-GB" sz="2400" b="1" dirty="0">
                <a:solidFill>
                  <a:srgbClr val="000000"/>
                </a:solidFill>
                <a:latin typeface="system-ui"/>
              </a:rPr>
              <a:t> to Israel </a:t>
            </a:r>
            <a:r>
              <a:rPr lang="en-GB" sz="2400" dirty="0">
                <a:solidFill>
                  <a:srgbClr val="000000"/>
                </a:solidFill>
                <a:latin typeface="system-ui"/>
              </a:rPr>
              <a:t>according to his </a:t>
            </a:r>
            <a:r>
              <a:rPr lang="en-GB" sz="2400" dirty="0" smtClean="0">
                <a:solidFill>
                  <a:srgbClr val="000000"/>
                </a:solidFill>
                <a:latin typeface="system-ui"/>
              </a:rPr>
              <a:t>promise. Acts 13:21-23</a:t>
            </a:r>
            <a:endParaRPr lang="en-GB" sz="2400" dirty="0"/>
          </a:p>
        </p:txBody>
      </p:sp>
      <p:sp>
        <p:nvSpPr>
          <p:cNvPr id="4" name="TextBox 3"/>
          <p:cNvSpPr txBox="1"/>
          <p:nvPr/>
        </p:nvSpPr>
        <p:spPr>
          <a:xfrm>
            <a:off x="3410463" y="848498"/>
            <a:ext cx="3848105" cy="584775"/>
          </a:xfrm>
          <a:prstGeom prst="rect">
            <a:avLst/>
          </a:prstGeom>
          <a:noFill/>
        </p:spPr>
        <p:txBody>
          <a:bodyPr wrap="none" rtlCol="0">
            <a:spAutoFit/>
          </a:bodyPr>
          <a:lstStyle/>
          <a:p>
            <a:r>
              <a:rPr lang="en-GB" sz="3200" b="1" dirty="0" smtClean="0"/>
              <a:t>David the Model King</a:t>
            </a:r>
            <a:endParaRPr lang="en-GB" sz="3200" b="1" dirty="0"/>
          </a:p>
        </p:txBody>
      </p:sp>
      <p:sp>
        <p:nvSpPr>
          <p:cNvPr id="5" name="Rectangle 4"/>
          <p:cNvSpPr/>
          <p:nvPr/>
        </p:nvSpPr>
        <p:spPr>
          <a:xfrm>
            <a:off x="518982" y="3887911"/>
            <a:ext cx="10140779" cy="461665"/>
          </a:xfrm>
          <a:prstGeom prst="rect">
            <a:avLst/>
          </a:prstGeom>
        </p:spPr>
        <p:txBody>
          <a:bodyPr wrap="square">
            <a:spAutoFit/>
          </a:bodyPr>
          <a:lstStyle/>
          <a:p>
            <a:r>
              <a:rPr lang="en-GB" sz="2400" dirty="0">
                <a:solidFill>
                  <a:srgbClr val="000000"/>
                </a:solidFill>
                <a:latin typeface="system-ui"/>
              </a:rPr>
              <a:t> </a:t>
            </a:r>
            <a:endParaRPr lang="en-GB" sz="2400" dirty="0"/>
          </a:p>
        </p:txBody>
      </p:sp>
    </p:spTree>
    <p:extLst>
      <p:ext uri="{BB962C8B-B14F-4D97-AF65-F5344CB8AC3E}">
        <p14:creationId xmlns:p14="http://schemas.microsoft.com/office/powerpoint/2010/main" val="2018967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984" y="1197744"/>
            <a:ext cx="9300519" cy="1569660"/>
          </a:xfrm>
          <a:prstGeom prst="rect">
            <a:avLst/>
          </a:prstGeom>
        </p:spPr>
        <p:txBody>
          <a:bodyPr wrap="square">
            <a:spAutoFit/>
          </a:bodyPr>
          <a:lstStyle/>
          <a:p>
            <a:r>
              <a:rPr lang="en-GB" sz="2400" dirty="0">
                <a:solidFill>
                  <a:srgbClr val="000000"/>
                </a:solidFill>
                <a:latin typeface="system-ui"/>
              </a:rPr>
              <a:t>Yahweh says, “Record this man </a:t>
            </a:r>
            <a:r>
              <a:rPr lang="en-GB" sz="2400" dirty="0" smtClean="0">
                <a:solidFill>
                  <a:srgbClr val="000000"/>
                </a:solidFill>
                <a:latin typeface="system-ui"/>
              </a:rPr>
              <a:t>[</a:t>
            </a:r>
            <a:r>
              <a:rPr lang="en-GB" sz="2400" b="1" dirty="0" err="1" smtClean="0">
                <a:solidFill>
                  <a:srgbClr val="000000"/>
                </a:solidFill>
                <a:latin typeface="system-ui"/>
              </a:rPr>
              <a:t>Jehoiakin</a:t>
            </a:r>
            <a:r>
              <a:rPr lang="en-GB" sz="2400" dirty="0" smtClean="0">
                <a:solidFill>
                  <a:srgbClr val="000000"/>
                </a:solidFill>
                <a:latin typeface="system-ui"/>
              </a:rPr>
              <a:t>] as</a:t>
            </a:r>
            <a:r>
              <a:rPr lang="en-GB" sz="2400" dirty="0">
                <a:solidFill>
                  <a:srgbClr val="000000"/>
                </a:solidFill>
                <a:latin typeface="system-ui"/>
              </a:rPr>
              <a:t> childless, </a:t>
            </a:r>
            <a:endParaRPr lang="en-GB" sz="2400" dirty="0" smtClean="0">
              <a:solidFill>
                <a:srgbClr val="000000"/>
              </a:solidFill>
              <a:latin typeface="system-ui"/>
            </a:endParaRPr>
          </a:p>
          <a:p>
            <a:r>
              <a:rPr lang="en-GB" sz="2400" dirty="0" smtClean="0">
                <a:solidFill>
                  <a:srgbClr val="000000"/>
                </a:solidFill>
                <a:latin typeface="system-ui"/>
              </a:rPr>
              <a:t>a </a:t>
            </a:r>
            <a:r>
              <a:rPr lang="en-GB" sz="2400" dirty="0">
                <a:solidFill>
                  <a:srgbClr val="000000"/>
                </a:solidFill>
                <a:latin typeface="system-ui"/>
              </a:rPr>
              <a:t>man </a:t>
            </a:r>
            <a:r>
              <a:rPr lang="en-GB" sz="2400" dirty="0" smtClean="0">
                <a:solidFill>
                  <a:srgbClr val="000000"/>
                </a:solidFill>
                <a:latin typeface="system-ui"/>
              </a:rPr>
              <a:t>who will </a:t>
            </a:r>
            <a:r>
              <a:rPr lang="en-GB" sz="2400" dirty="0">
                <a:solidFill>
                  <a:srgbClr val="000000"/>
                </a:solidFill>
                <a:latin typeface="system-ui"/>
              </a:rPr>
              <a:t>not prosper in his days; for </a:t>
            </a:r>
            <a:r>
              <a:rPr lang="en-GB" sz="2400" b="1" dirty="0">
                <a:solidFill>
                  <a:srgbClr val="000000"/>
                </a:solidFill>
                <a:latin typeface="system-ui"/>
              </a:rPr>
              <a:t>no more will a man </a:t>
            </a:r>
            <a:endParaRPr lang="en-GB" sz="2400" b="1" dirty="0" smtClean="0">
              <a:solidFill>
                <a:srgbClr val="000000"/>
              </a:solidFill>
              <a:latin typeface="system-ui"/>
            </a:endParaRPr>
          </a:p>
          <a:p>
            <a:r>
              <a:rPr lang="en-GB" sz="2400" b="1" dirty="0" smtClean="0">
                <a:solidFill>
                  <a:srgbClr val="000000"/>
                </a:solidFill>
                <a:latin typeface="system-ui"/>
              </a:rPr>
              <a:t>of </a:t>
            </a:r>
            <a:r>
              <a:rPr lang="en-GB" sz="2400" b="1" dirty="0">
                <a:solidFill>
                  <a:srgbClr val="000000"/>
                </a:solidFill>
                <a:latin typeface="system-ui"/>
              </a:rPr>
              <a:t>his </a:t>
            </a:r>
            <a:r>
              <a:rPr lang="en-GB" sz="2400" b="1" dirty="0" smtClean="0">
                <a:solidFill>
                  <a:srgbClr val="000000"/>
                </a:solidFill>
                <a:latin typeface="system-ui"/>
              </a:rPr>
              <a:t>offspring </a:t>
            </a:r>
            <a:r>
              <a:rPr lang="en-GB" sz="2400" b="1" dirty="0">
                <a:solidFill>
                  <a:srgbClr val="000000"/>
                </a:solidFill>
                <a:latin typeface="system-ui"/>
              </a:rPr>
              <a:t>prosper, sitting on David’s throne, and ruling in </a:t>
            </a:r>
            <a:r>
              <a:rPr lang="en-GB" sz="2400" b="1" dirty="0" smtClean="0">
                <a:solidFill>
                  <a:srgbClr val="000000"/>
                </a:solidFill>
                <a:latin typeface="system-ui"/>
              </a:rPr>
              <a:t>Judah</a:t>
            </a:r>
            <a:r>
              <a:rPr lang="en-GB" sz="2400" dirty="0" smtClean="0">
                <a:solidFill>
                  <a:srgbClr val="000000"/>
                </a:solidFill>
                <a:latin typeface="system-ui"/>
              </a:rPr>
              <a:t>.” Jeremiah 22:30</a:t>
            </a:r>
            <a:endParaRPr lang="en-GB" sz="2400" dirty="0"/>
          </a:p>
        </p:txBody>
      </p:sp>
      <p:sp>
        <p:nvSpPr>
          <p:cNvPr id="3" name="Rectangle 2"/>
          <p:cNvSpPr/>
          <p:nvPr/>
        </p:nvSpPr>
        <p:spPr>
          <a:xfrm>
            <a:off x="518984" y="4378227"/>
            <a:ext cx="10939850" cy="2308324"/>
          </a:xfrm>
          <a:prstGeom prst="rect">
            <a:avLst/>
          </a:prstGeom>
        </p:spPr>
        <p:txBody>
          <a:bodyPr wrap="square">
            <a:spAutoFit/>
          </a:bodyPr>
          <a:lstStyle/>
          <a:p>
            <a:pPr lvl="0"/>
            <a:r>
              <a:rPr lang="en-GB" sz="2400" dirty="0">
                <a:solidFill>
                  <a:srgbClr val="000000"/>
                </a:solidFill>
                <a:latin typeface="system-ui"/>
              </a:rPr>
              <a:t>“Don’t be afraid, </a:t>
            </a:r>
            <a:r>
              <a:rPr lang="en-GB" sz="2400" b="1" dirty="0">
                <a:solidFill>
                  <a:srgbClr val="000000"/>
                </a:solidFill>
                <a:latin typeface="system-ui"/>
              </a:rPr>
              <a:t>Mary</a:t>
            </a:r>
            <a:r>
              <a:rPr lang="en-GB" sz="2400" dirty="0">
                <a:solidFill>
                  <a:srgbClr val="000000"/>
                </a:solidFill>
                <a:latin typeface="system-ui"/>
              </a:rPr>
              <a:t>, for you have found favour with God. Behold, you will conceive in your womb and give birth to a son, and shall name him ‘Jesus’ [</a:t>
            </a:r>
            <a:r>
              <a:rPr lang="en-GB" sz="2400" b="1" dirty="0" err="1">
                <a:solidFill>
                  <a:srgbClr val="000000"/>
                </a:solidFill>
                <a:latin typeface="system-ui"/>
              </a:rPr>
              <a:t>Yeshua</a:t>
            </a:r>
            <a:r>
              <a:rPr lang="en-GB" sz="2400" dirty="0">
                <a:solidFill>
                  <a:srgbClr val="000000"/>
                </a:solidFill>
                <a:latin typeface="system-ui"/>
              </a:rPr>
              <a:t>]. He will be great and will be called the Son of the Most High. </a:t>
            </a:r>
            <a:r>
              <a:rPr lang="en-GB" sz="2400" b="1" dirty="0">
                <a:solidFill>
                  <a:srgbClr val="000000"/>
                </a:solidFill>
                <a:latin typeface="system-ui"/>
              </a:rPr>
              <a:t>The Lord God will give him the throne of his father David, and he will reign over the house of Jacob forever. There will be no end to his Kingdom.</a:t>
            </a:r>
            <a:r>
              <a:rPr lang="en-GB" sz="2400" dirty="0">
                <a:solidFill>
                  <a:srgbClr val="000000"/>
                </a:solidFill>
                <a:latin typeface="system-ui"/>
              </a:rPr>
              <a:t>” Luke 1:30-33</a:t>
            </a:r>
            <a:endParaRPr lang="en-GB" sz="2400" dirty="0">
              <a:solidFill>
                <a:prstClr val="black"/>
              </a:solidFill>
            </a:endParaRPr>
          </a:p>
        </p:txBody>
      </p:sp>
      <p:sp>
        <p:nvSpPr>
          <p:cNvPr id="4" name="TextBox 3"/>
          <p:cNvSpPr txBox="1"/>
          <p:nvPr/>
        </p:nvSpPr>
        <p:spPr>
          <a:xfrm>
            <a:off x="2866768" y="329809"/>
            <a:ext cx="4432817" cy="584775"/>
          </a:xfrm>
          <a:prstGeom prst="rect">
            <a:avLst/>
          </a:prstGeom>
          <a:noFill/>
        </p:spPr>
        <p:txBody>
          <a:bodyPr wrap="none" rtlCol="0">
            <a:spAutoFit/>
          </a:bodyPr>
          <a:lstStyle/>
          <a:p>
            <a:r>
              <a:rPr lang="en-GB" sz="3200" b="1" dirty="0" smtClean="0"/>
              <a:t>Failed Line – New Branch</a:t>
            </a:r>
            <a:endParaRPr lang="en-GB" sz="3200" b="1" dirty="0"/>
          </a:p>
        </p:txBody>
      </p:sp>
      <p:sp>
        <p:nvSpPr>
          <p:cNvPr id="5" name="Rectangle 4"/>
          <p:cNvSpPr/>
          <p:nvPr/>
        </p:nvSpPr>
        <p:spPr>
          <a:xfrm>
            <a:off x="603972" y="2972651"/>
            <a:ext cx="9632380" cy="1200329"/>
          </a:xfrm>
          <a:prstGeom prst="rect">
            <a:avLst/>
          </a:prstGeom>
        </p:spPr>
        <p:txBody>
          <a:bodyPr wrap="none">
            <a:spAutoFit/>
          </a:bodyPr>
          <a:lstStyle/>
          <a:p>
            <a:r>
              <a:rPr lang="en-GB" sz="2400" b="1" dirty="0" smtClean="0">
                <a:solidFill>
                  <a:srgbClr val="000000"/>
                </a:solidFill>
                <a:latin typeface="system-ui"/>
              </a:rPr>
              <a:t>Yeshuah ...... son of Nathan ... son of David ...son of Jesse ......</a:t>
            </a:r>
          </a:p>
          <a:p>
            <a:r>
              <a:rPr lang="en-GB" sz="2400" b="1" dirty="0" smtClean="0">
                <a:solidFill>
                  <a:srgbClr val="000000"/>
                </a:solidFill>
                <a:latin typeface="system-ui"/>
              </a:rPr>
              <a:t>son of Judah</a:t>
            </a:r>
            <a:r>
              <a:rPr lang="en-GB" sz="2400" b="1" dirty="0">
                <a:solidFill>
                  <a:srgbClr val="000000"/>
                </a:solidFill>
                <a:latin typeface="system-ui"/>
              </a:rPr>
              <a:t> </a:t>
            </a:r>
            <a:r>
              <a:rPr lang="en-GB" sz="2400" b="1" dirty="0" smtClean="0">
                <a:solidFill>
                  <a:srgbClr val="000000"/>
                </a:solidFill>
                <a:latin typeface="system-ui"/>
              </a:rPr>
              <a:t>... Son of Abraham ...... son of Adam ... son of God.</a:t>
            </a:r>
            <a:r>
              <a:rPr lang="en-GB" sz="2400" dirty="0" smtClean="0">
                <a:solidFill>
                  <a:srgbClr val="000000"/>
                </a:solidFill>
                <a:latin typeface="system-ui"/>
              </a:rPr>
              <a:t> </a:t>
            </a:r>
          </a:p>
          <a:p>
            <a:r>
              <a:rPr lang="en-GB" sz="2400" dirty="0" smtClean="0">
                <a:solidFill>
                  <a:srgbClr val="000000"/>
                </a:solidFill>
                <a:latin typeface="system-ui"/>
              </a:rPr>
              <a:t>Luke 3:23-38</a:t>
            </a:r>
            <a:endParaRPr lang="en-GB" sz="2400" dirty="0"/>
          </a:p>
        </p:txBody>
      </p:sp>
    </p:spTree>
    <p:extLst>
      <p:ext uri="{BB962C8B-B14F-4D97-AF65-F5344CB8AC3E}">
        <p14:creationId xmlns:p14="http://schemas.microsoft.com/office/powerpoint/2010/main" val="21021955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5578" y="238898"/>
            <a:ext cx="3920882" cy="523220"/>
          </a:xfrm>
          <a:prstGeom prst="rect">
            <a:avLst/>
          </a:prstGeom>
          <a:noFill/>
        </p:spPr>
        <p:txBody>
          <a:bodyPr wrap="none" rtlCol="0">
            <a:spAutoFit/>
          </a:bodyPr>
          <a:lstStyle/>
          <a:p>
            <a:r>
              <a:rPr lang="en-GB" sz="2800" b="1" dirty="0" smtClean="0"/>
              <a:t>Proclaiming the Kingdom</a:t>
            </a:r>
            <a:endParaRPr lang="en-GB" sz="2800" b="1" dirty="0"/>
          </a:p>
        </p:txBody>
      </p:sp>
      <p:sp>
        <p:nvSpPr>
          <p:cNvPr id="3" name="Rectangle 2"/>
          <p:cNvSpPr/>
          <p:nvPr/>
        </p:nvSpPr>
        <p:spPr>
          <a:xfrm>
            <a:off x="370704" y="995571"/>
            <a:ext cx="8773297" cy="1200329"/>
          </a:xfrm>
          <a:prstGeom prst="rect">
            <a:avLst/>
          </a:prstGeom>
        </p:spPr>
        <p:txBody>
          <a:bodyPr wrap="square">
            <a:spAutoFit/>
          </a:bodyPr>
          <a:lstStyle/>
          <a:p>
            <a:r>
              <a:rPr lang="en-GB" sz="2400" dirty="0">
                <a:solidFill>
                  <a:srgbClr val="000000"/>
                </a:solidFill>
                <a:latin typeface="system-ui"/>
              </a:rPr>
              <a:t>In those days, </a:t>
            </a:r>
            <a:r>
              <a:rPr lang="en-GB" sz="2400" b="1" dirty="0">
                <a:solidFill>
                  <a:srgbClr val="000000"/>
                </a:solidFill>
                <a:latin typeface="system-ui"/>
              </a:rPr>
              <a:t>John</a:t>
            </a:r>
            <a:r>
              <a:rPr lang="en-GB" sz="2400" dirty="0">
                <a:solidFill>
                  <a:srgbClr val="000000"/>
                </a:solidFill>
                <a:latin typeface="system-ui"/>
              </a:rPr>
              <a:t> the Baptizer came, preaching in the wilderness of Judea, saying, </a:t>
            </a:r>
            <a:r>
              <a:rPr lang="en-GB" sz="2400" b="1" dirty="0" smtClean="0">
                <a:solidFill>
                  <a:srgbClr val="000000"/>
                </a:solidFill>
                <a:latin typeface="system-ui"/>
              </a:rPr>
              <a:t>“</a:t>
            </a:r>
            <a:r>
              <a:rPr lang="en-GB" sz="2400" b="1" dirty="0">
                <a:solidFill>
                  <a:srgbClr val="000000"/>
                </a:solidFill>
                <a:latin typeface="system-ui"/>
              </a:rPr>
              <a:t>Repent, for </a:t>
            </a:r>
            <a:r>
              <a:rPr lang="en-GB" sz="2400" b="1" dirty="0" smtClean="0">
                <a:solidFill>
                  <a:srgbClr val="000000"/>
                </a:solidFill>
                <a:latin typeface="system-ui"/>
              </a:rPr>
              <a:t>the Kingdom of Heaven [God] is at hand!” </a:t>
            </a:r>
            <a:r>
              <a:rPr lang="en-GB" sz="2400" dirty="0" smtClean="0">
                <a:solidFill>
                  <a:srgbClr val="000000"/>
                </a:solidFill>
                <a:latin typeface="system-ui"/>
              </a:rPr>
              <a:t>Matt. 3:1-2</a:t>
            </a:r>
            <a:endParaRPr lang="en-GB" sz="2400" dirty="0"/>
          </a:p>
        </p:txBody>
      </p:sp>
      <p:sp>
        <p:nvSpPr>
          <p:cNvPr id="4" name="Rectangle 3"/>
          <p:cNvSpPr/>
          <p:nvPr/>
        </p:nvSpPr>
        <p:spPr>
          <a:xfrm>
            <a:off x="411893" y="2429353"/>
            <a:ext cx="8509686" cy="830997"/>
          </a:xfrm>
          <a:prstGeom prst="rect">
            <a:avLst/>
          </a:prstGeom>
        </p:spPr>
        <p:txBody>
          <a:bodyPr wrap="square">
            <a:spAutoFit/>
          </a:bodyPr>
          <a:lstStyle/>
          <a:p>
            <a:r>
              <a:rPr lang="en-GB" sz="2400" dirty="0">
                <a:solidFill>
                  <a:srgbClr val="000000"/>
                </a:solidFill>
                <a:latin typeface="system-ui"/>
              </a:rPr>
              <a:t>From that time, </a:t>
            </a:r>
            <a:r>
              <a:rPr lang="en-GB" sz="2400" b="1" dirty="0">
                <a:solidFill>
                  <a:srgbClr val="000000"/>
                </a:solidFill>
                <a:latin typeface="system-ui"/>
              </a:rPr>
              <a:t>Jesus</a:t>
            </a:r>
            <a:r>
              <a:rPr lang="en-GB" sz="2400" dirty="0">
                <a:solidFill>
                  <a:srgbClr val="000000"/>
                </a:solidFill>
                <a:latin typeface="system-ui"/>
              </a:rPr>
              <a:t> began to preach, and to say, </a:t>
            </a:r>
            <a:r>
              <a:rPr lang="en-GB" sz="2400" b="1" dirty="0">
                <a:solidFill>
                  <a:srgbClr val="000000"/>
                </a:solidFill>
                <a:latin typeface="system-ui"/>
              </a:rPr>
              <a:t>“Repent! For the Kingdom of Heaven </a:t>
            </a:r>
            <a:r>
              <a:rPr lang="en-GB" sz="2400" b="1" dirty="0" smtClean="0">
                <a:solidFill>
                  <a:srgbClr val="000000"/>
                </a:solidFill>
                <a:latin typeface="system-ui"/>
              </a:rPr>
              <a:t>[God] is </a:t>
            </a:r>
            <a:r>
              <a:rPr lang="en-GB" sz="2400" b="1" dirty="0">
                <a:solidFill>
                  <a:srgbClr val="000000"/>
                </a:solidFill>
                <a:latin typeface="system-ui"/>
              </a:rPr>
              <a:t>at hand</a:t>
            </a:r>
            <a:r>
              <a:rPr lang="en-GB" sz="2400" dirty="0" smtClean="0">
                <a:solidFill>
                  <a:srgbClr val="000000"/>
                </a:solidFill>
                <a:latin typeface="system-ui"/>
              </a:rPr>
              <a:t>.” Matt. 4:17</a:t>
            </a:r>
            <a:endParaRPr lang="en-GB" sz="2400" dirty="0"/>
          </a:p>
        </p:txBody>
      </p:sp>
      <p:sp>
        <p:nvSpPr>
          <p:cNvPr id="5" name="TextBox 4"/>
          <p:cNvSpPr txBox="1"/>
          <p:nvPr/>
        </p:nvSpPr>
        <p:spPr>
          <a:xfrm>
            <a:off x="2825578" y="3707303"/>
            <a:ext cx="3370987" cy="523220"/>
          </a:xfrm>
          <a:prstGeom prst="rect">
            <a:avLst/>
          </a:prstGeom>
          <a:noFill/>
        </p:spPr>
        <p:txBody>
          <a:bodyPr wrap="none" rtlCol="0">
            <a:spAutoFit/>
          </a:bodyPr>
          <a:lstStyle/>
          <a:p>
            <a:r>
              <a:rPr lang="en-GB" sz="2800" b="1" dirty="0" smtClean="0"/>
              <a:t>The King’s New Torah</a:t>
            </a:r>
            <a:endParaRPr lang="en-GB" sz="2800" b="1" dirty="0"/>
          </a:p>
        </p:txBody>
      </p:sp>
      <p:sp>
        <p:nvSpPr>
          <p:cNvPr id="6" name="Rectangle 5"/>
          <p:cNvSpPr/>
          <p:nvPr/>
        </p:nvSpPr>
        <p:spPr>
          <a:xfrm>
            <a:off x="2148666" y="3439597"/>
            <a:ext cx="184731" cy="369332"/>
          </a:xfrm>
          <a:prstGeom prst="rect">
            <a:avLst/>
          </a:prstGeom>
        </p:spPr>
        <p:txBody>
          <a:bodyPr wrap="none">
            <a:spAutoFit/>
          </a:bodyPr>
          <a:lstStyle/>
          <a:p>
            <a:endParaRPr lang="en-GB" b="1" dirty="0"/>
          </a:p>
        </p:txBody>
      </p:sp>
      <p:sp>
        <p:nvSpPr>
          <p:cNvPr id="7" name="Rectangle 6"/>
          <p:cNvSpPr/>
          <p:nvPr/>
        </p:nvSpPr>
        <p:spPr>
          <a:xfrm>
            <a:off x="395417" y="4516512"/>
            <a:ext cx="11318788" cy="461665"/>
          </a:xfrm>
          <a:prstGeom prst="rect">
            <a:avLst/>
          </a:prstGeom>
        </p:spPr>
        <p:txBody>
          <a:bodyPr wrap="square">
            <a:spAutoFit/>
          </a:bodyPr>
          <a:lstStyle/>
          <a:p>
            <a:r>
              <a:rPr lang="en-GB" sz="2400" b="1" dirty="0">
                <a:solidFill>
                  <a:srgbClr val="000000"/>
                </a:solidFill>
                <a:latin typeface="system-ui"/>
              </a:rPr>
              <a:t>“Blessed are </a:t>
            </a:r>
            <a:r>
              <a:rPr lang="en-GB" sz="2400" b="1" dirty="0" smtClean="0">
                <a:solidFill>
                  <a:srgbClr val="000000"/>
                </a:solidFill>
                <a:latin typeface="system-ui"/>
              </a:rPr>
              <a:t>... for </a:t>
            </a:r>
            <a:r>
              <a:rPr lang="en-GB" sz="2400" b="1" dirty="0">
                <a:solidFill>
                  <a:srgbClr val="000000"/>
                </a:solidFill>
                <a:latin typeface="system-ui"/>
              </a:rPr>
              <a:t>theirs </a:t>
            </a:r>
            <a:r>
              <a:rPr lang="en-GB" sz="2400" b="1" dirty="0" smtClean="0">
                <a:solidFill>
                  <a:srgbClr val="000000"/>
                </a:solidFill>
                <a:latin typeface="system-ui"/>
              </a:rPr>
              <a:t>[of such] is </a:t>
            </a:r>
            <a:r>
              <a:rPr lang="en-GB" sz="2400" b="1" dirty="0">
                <a:solidFill>
                  <a:srgbClr val="000000"/>
                </a:solidFill>
                <a:latin typeface="system-ui"/>
              </a:rPr>
              <a:t>the Kingdom of </a:t>
            </a:r>
            <a:r>
              <a:rPr lang="en-GB" sz="2400" b="1" dirty="0" smtClean="0">
                <a:solidFill>
                  <a:srgbClr val="000000"/>
                </a:solidFill>
                <a:latin typeface="system-ui"/>
              </a:rPr>
              <a:t>Heaven ...” Matt. 5:3-12</a:t>
            </a:r>
            <a:endParaRPr lang="en-GB" sz="2400" b="1" dirty="0"/>
          </a:p>
        </p:txBody>
      </p:sp>
      <p:sp>
        <p:nvSpPr>
          <p:cNvPr id="8" name="Rectangle 7"/>
          <p:cNvSpPr/>
          <p:nvPr/>
        </p:nvSpPr>
        <p:spPr>
          <a:xfrm>
            <a:off x="823784" y="5447043"/>
            <a:ext cx="9424087" cy="461665"/>
          </a:xfrm>
          <a:prstGeom prst="rect">
            <a:avLst/>
          </a:prstGeom>
        </p:spPr>
        <p:txBody>
          <a:bodyPr wrap="square">
            <a:spAutoFit/>
          </a:bodyPr>
          <a:lstStyle/>
          <a:p>
            <a:r>
              <a:rPr lang="en-GB" sz="2400" b="1" dirty="0">
                <a:solidFill>
                  <a:srgbClr val="000000"/>
                </a:solidFill>
                <a:latin typeface="system-ui"/>
              </a:rPr>
              <a:t>“You have heard that it was </a:t>
            </a:r>
            <a:r>
              <a:rPr lang="en-GB" sz="2400" b="1" dirty="0" smtClean="0">
                <a:solidFill>
                  <a:srgbClr val="000000"/>
                </a:solidFill>
                <a:latin typeface="system-ui"/>
              </a:rPr>
              <a:t>said ...</a:t>
            </a:r>
            <a:r>
              <a:rPr lang="en-GB" sz="2400" b="1" dirty="0">
                <a:solidFill>
                  <a:srgbClr val="000000"/>
                </a:solidFill>
                <a:latin typeface="system-ui"/>
              </a:rPr>
              <a:t> </a:t>
            </a:r>
            <a:r>
              <a:rPr lang="en-GB" sz="2400" b="1" dirty="0" smtClean="0">
                <a:solidFill>
                  <a:srgbClr val="000000"/>
                </a:solidFill>
                <a:latin typeface="system-ui"/>
              </a:rPr>
              <a:t>but </a:t>
            </a:r>
            <a:r>
              <a:rPr lang="en-GB" sz="2400" b="1" u="sng" dirty="0" smtClean="0">
                <a:solidFill>
                  <a:srgbClr val="000000"/>
                </a:solidFill>
                <a:latin typeface="system-ui"/>
              </a:rPr>
              <a:t>I</a:t>
            </a:r>
            <a:r>
              <a:rPr lang="en-GB" sz="2400" b="1" dirty="0" smtClean="0">
                <a:solidFill>
                  <a:srgbClr val="000000"/>
                </a:solidFill>
                <a:latin typeface="system-ui"/>
              </a:rPr>
              <a:t> tell you ... Matt. 5:21-48</a:t>
            </a:r>
            <a:endParaRPr lang="en-GB" sz="2400" b="1" dirty="0"/>
          </a:p>
        </p:txBody>
      </p:sp>
    </p:spTree>
    <p:extLst>
      <p:ext uri="{BB962C8B-B14F-4D97-AF65-F5344CB8AC3E}">
        <p14:creationId xmlns:p14="http://schemas.microsoft.com/office/powerpoint/2010/main" val="10006482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8844" y="444843"/>
            <a:ext cx="5974136" cy="584775"/>
          </a:xfrm>
          <a:prstGeom prst="rect">
            <a:avLst/>
          </a:prstGeom>
          <a:noFill/>
        </p:spPr>
        <p:txBody>
          <a:bodyPr wrap="none" rtlCol="0">
            <a:spAutoFit/>
          </a:bodyPr>
          <a:lstStyle/>
          <a:p>
            <a:r>
              <a:rPr lang="en-GB" sz="3200" b="1" dirty="0" smtClean="0"/>
              <a:t>A Universal and Spiritual Kingdom</a:t>
            </a:r>
            <a:endParaRPr lang="en-GB" sz="3200" b="1" dirty="0"/>
          </a:p>
        </p:txBody>
      </p:sp>
      <p:sp>
        <p:nvSpPr>
          <p:cNvPr id="3" name="Rectangle 2"/>
          <p:cNvSpPr/>
          <p:nvPr/>
        </p:nvSpPr>
        <p:spPr>
          <a:xfrm>
            <a:off x="436604" y="1566902"/>
            <a:ext cx="9448801" cy="1200329"/>
          </a:xfrm>
          <a:prstGeom prst="rect">
            <a:avLst/>
          </a:prstGeom>
        </p:spPr>
        <p:txBody>
          <a:bodyPr wrap="square">
            <a:spAutoFit/>
          </a:bodyPr>
          <a:lstStyle/>
          <a:p>
            <a:r>
              <a:rPr lang="en-GB" sz="2400" dirty="0">
                <a:solidFill>
                  <a:srgbClr val="000000"/>
                </a:solidFill>
                <a:latin typeface="system-ui"/>
              </a:rPr>
              <a:t>This </a:t>
            </a:r>
            <a:r>
              <a:rPr lang="en-GB" sz="2400" b="1" dirty="0">
                <a:solidFill>
                  <a:srgbClr val="000000"/>
                </a:solidFill>
                <a:latin typeface="system-ui"/>
              </a:rPr>
              <a:t>Good News of the Kingdom</a:t>
            </a:r>
            <a:r>
              <a:rPr lang="en-GB" sz="2400" dirty="0">
                <a:solidFill>
                  <a:srgbClr val="000000"/>
                </a:solidFill>
                <a:latin typeface="system-ui"/>
              </a:rPr>
              <a:t> will be preached in </a:t>
            </a:r>
            <a:r>
              <a:rPr lang="en-GB" sz="2400" b="1" dirty="0">
                <a:solidFill>
                  <a:srgbClr val="000000"/>
                </a:solidFill>
                <a:latin typeface="system-ui"/>
              </a:rPr>
              <a:t>the whole world for a testimony to all the nations</a:t>
            </a:r>
            <a:r>
              <a:rPr lang="en-GB" sz="2400" dirty="0">
                <a:solidFill>
                  <a:srgbClr val="000000"/>
                </a:solidFill>
                <a:latin typeface="system-ui"/>
              </a:rPr>
              <a:t>, and then the end will come</a:t>
            </a:r>
            <a:r>
              <a:rPr lang="en-GB" sz="2400" dirty="0" smtClean="0">
                <a:solidFill>
                  <a:srgbClr val="000000"/>
                </a:solidFill>
                <a:latin typeface="system-ui"/>
              </a:rPr>
              <a:t>. Matt. 24:14</a:t>
            </a:r>
            <a:endParaRPr lang="en-GB" sz="2400" dirty="0"/>
          </a:p>
        </p:txBody>
      </p:sp>
      <p:sp>
        <p:nvSpPr>
          <p:cNvPr id="4" name="Rectangle 3"/>
          <p:cNvSpPr/>
          <p:nvPr/>
        </p:nvSpPr>
        <p:spPr>
          <a:xfrm>
            <a:off x="486030" y="3028088"/>
            <a:ext cx="9209904" cy="1938992"/>
          </a:xfrm>
          <a:prstGeom prst="rect">
            <a:avLst/>
          </a:prstGeom>
        </p:spPr>
        <p:txBody>
          <a:bodyPr wrap="square">
            <a:spAutoFit/>
          </a:bodyPr>
          <a:lstStyle/>
          <a:p>
            <a:r>
              <a:rPr lang="en-GB" sz="2400" dirty="0" smtClean="0">
                <a:solidFill>
                  <a:srgbClr val="000000"/>
                </a:solidFill>
                <a:latin typeface="system-ui"/>
              </a:rPr>
              <a:t>... giving </a:t>
            </a:r>
            <a:r>
              <a:rPr lang="en-GB" sz="2400" dirty="0">
                <a:solidFill>
                  <a:srgbClr val="000000"/>
                </a:solidFill>
                <a:latin typeface="system-ui"/>
              </a:rPr>
              <a:t>thanks to </a:t>
            </a:r>
            <a:r>
              <a:rPr lang="en-GB" sz="2400" b="1" dirty="0">
                <a:solidFill>
                  <a:srgbClr val="000000"/>
                </a:solidFill>
                <a:latin typeface="system-ui"/>
              </a:rPr>
              <a:t>the Father</a:t>
            </a:r>
            <a:r>
              <a:rPr lang="en-GB" sz="2400" dirty="0">
                <a:solidFill>
                  <a:srgbClr val="000000"/>
                </a:solidFill>
                <a:latin typeface="system-ui"/>
              </a:rPr>
              <a:t>, who made us fit to be partakers of the inheritance of the saints in light, </a:t>
            </a:r>
            <a:r>
              <a:rPr lang="en-GB" sz="2400" dirty="0" smtClean="0">
                <a:solidFill>
                  <a:srgbClr val="000000"/>
                </a:solidFill>
                <a:latin typeface="system-ui"/>
              </a:rPr>
              <a:t>who </a:t>
            </a:r>
            <a:r>
              <a:rPr lang="en-GB" sz="2400" b="1" dirty="0">
                <a:solidFill>
                  <a:srgbClr val="000000"/>
                </a:solidFill>
                <a:latin typeface="system-ui"/>
              </a:rPr>
              <a:t>delivered us out of the power of darkness, and translated us into the Kingdom of the Son of his love</a:t>
            </a:r>
            <a:r>
              <a:rPr lang="en-GB" sz="2400" dirty="0">
                <a:solidFill>
                  <a:srgbClr val="000000"/>
                </a:solidFill>
                <a:latin typeface="system-ui"/>
              </a:rPr>
              <a:t>, </a:t>
            </a:r>
            <a:r>
              <a:rPr lang="en-GB" sz="2400" dirty="0" smtClean="0">
                <a:solidFill>
                  <a:srgbClr val="000000"/>
                </a:solidFill>
                <a:latin typeface="system-ui"/>
              </a:rPr>
              <a:t>in </a:t>
            </a:r>
            <a:r>
              <a:rPr lang="en-GB" sz="2400" dirty="0">
                <a:solidFill>
                  <a:srgbClr val="000000"/>
                </a:solidFill>
                <a:latin typeface="system-ui"/>
              </a:rPr>
              <a:t>whom we have our redemption</a:t>
            </a:r>
            <a:r>
              <a:rPr lang="en-GB" sz="2400" dirty="0" smtClean="0">
                <a:solidFill>
                  <a:srgbClr val="000000"/>
                </a:solidFill>
                <a:latin typeface="system-ui"/>
              </a:rPr>
              <a:t>,</a:t>
            </a:r>
            <a:r>
              <a:rPr lang="en-GB" sz="2400" dirty="0">
                <a:solidFill>
                  <a:srgbClr val="000000"/>
                </a:solidFill>
                <a:latin typeface="system-ui"/>
              </a:rPr>
              <a:t> the forgiveness of our sins</a:t>
            </a:r>
            <a:r>
              <a:rPr lang="en-GB" sz="2400" dirty="0" smtClean="0">
                <a:solidFill>
                  <a:srgbClr val="000000"/>
                </a:solidFill>
                <a:latin typeface="system-ui"/>
              </a:rPr>
              <a:t>. Col. 1:12-14</a:t>
            </a:r>
            <a:endParaRPr lang="en-GB" sz="2400" dirty="0"/>
          </a:p>
        </p:txBody>
      </p:sp>
      <p:sp>
        <p:nvSpPr>
          <p:cNvPr id="5" name="Rectangle 4"/>
          <p:cNvSpPr/>
          <p:nvPr/>
        </p:nvSpPr>
        <p:spPr>
          <a:xfrm>
            <a:off x="543695" y="5227937"/>
            <a:ext cx="9152239" cy="830997"/>
          </a:xfrm>
          <a:prstGeom prst="rect">
            <a:avLst/>
          </a:prstGeom>
        </p:spPr>
        <p:txBody>
          <a:bodyPr wrap="square">
            <a:spAutoFit/>
          </a:bodyPr>
          <a:lstStyle/>
          <a:p>
            <a:r>
              <a:rPr lang="en-GB" sz="2400" dirty="0" smtClean="0">
                <a:solidFill>
                  <a:srgbClr val="000000"/>
                </a:solidFill>
                <a:latin typeface="system-ui"/>
              </a:rPr>
              <a:t>... </a:t>
            </a:r>
            <a:r>
              <a:rPr lang="en-GB" sz="2400" b="1" dirty="0">
                <a:solidFill>
                  <a:srgbClr val="000000"/>
                </a:solidFill>
                <a:latin typeface="system-ui"/>
              </a:rPr>
              <a:t>God’s</a:t>
            </a:r>
            <a:r>
              <a:rPr lang="en-GB" sz="2400" dirty="0">
                <a:solidFill>
                  <a:srgbClr val="000000"/>
                </a:solidFill>
                <a:latin typeface="system-ui"/>
              </a:rPr>
              <a:t> </a:t>
            </a:r>
            <a:r>
              <a:rPr lang="en-GB" sz="2400" b="1" dirty="0">
                <a:solidFill>
                  <a:srgbClr val="000000"/>
                </a:solidFill>
                <a:latin typeface="system-ui"/>
              </a:rPr>
              <a:t>Kingdom</a:t>
            </a:r>
            <a:r>
              <a:rPr lang="en-GB" sz="2400" dirty="0">
                <a:solidFill>
                  <a:srgbClr val="000000"/>
                </a:solidFill>
                <a:latin typeface="system-ui"/>
              </a:rPr>
              <a:t> is not eating and drinking, but </a:t>
            </a:r>
            <a:r>
              <a:rPr lang="en-GB" sz="2400" b="1" dirty="0">
                <a:solidFill>
                  <a:srgbClr val="000000"/>
                </a:solidFill>
                <a:latin typeface="system-ui"/>
              </a:rPr>
              <a:t>righteousness</a:t>
            </a:r>
            <a:r>
              <a:rPr lang="en-GB" sz="2400" dirty="0">
                <a:solidFill>
                  <a:srgbClr val="000000"/>
                </a:solidFill>
                <a:latin typeface="system-ui"/>
              </a:rPr>
              <a:t>, </a:t>
            </a:r>
            <a:r>
              <a:rPr lang="en-GB" sz="2400" b="1" dirty="0">
                <a:solidFill>
                  <a:srgbClr val="000000"/>
                </a:solidFill>
                <a:latin typeface="system-ui"/>
              </a:rPr>
              <a:t>peace, and joy in the Holy Spirit</a:t>
            </a:r>
            <a:r>
              <a:rPr lang="en-GB" sz="2400" dirty="0" smtClean="0">
                <a:solidFill>
                  <a:srgbClr val="000000"/>
                </a:solidFill>
                <a:latin typeface="system-ui"/>
              </a:rPr>
              <a:t>. Romans 14:17</a:t>
            </a:r>
            <a:endParaRPr lang="en-GB" sz="2400" dirty="0"/>
          </a:p>
        </p:txBody>
      </p:sp>
    </p:spTree>
    <p:extLst>
      <p:ext uri="{BB962C8B-B14F-4D97-AF65-F5344CB8AC3E}">
        <p14:creationId xmlns:p14="http://schemas.microsoft.com/office/powerpoint/2010/main" val="263630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4746" y="1071527"/>
            <a:ext cx="6096000" cy="4041747"/>
          </a:xfrm>
          <a:prstGeom prst="rect">
            <a:avLst/>
          </a:prstGeom>
        </p:spPr>
        <p:txBody>
          <a:bodyPr>
            <a:spAutoFit/>
          </a:bodyPr>
          <a:lstStyle/>
          <a:p>
            <a:pPr algn="ctr">
              <a:lnSpc>
                <a:spcPct val="107000"/>
              </a:lnSpc>
              <a:spcAft>
                <a:spcPts val="800"/>
              </a:spcAft>
            </a:pPr>
            <a:r>
              <a:rPr lang="en-GB" sz="2400" b="1" dirty="0">
                <a:solidFill>
                  <a:prstClr val="black"/>
                </a:solidFill>
                <a:ea typeface="Calibri" panose="020F0502020204030204" pitchFamily="34" charset="0"/>
                <a:cs typeface="Times New Roman" panose="02020603050405020304" pitchFamily="18" charset="0"/>
              </a:rPr>
              <a:t>The Eight Books of the </a:t>
            </a:r>
            <a:r>
              <a:rPr lang="en-GB" sz="2400" b="1" dirty="0" smtClean="0">
                <a:solidFill>
                  <a:prstClr val="black"/>
                </a:solidFill>
                <a:ea typeface="Calibri" panose="020F0502020204030204" pitchFamily="34" charset="0"/>
                <a:cs typeface="Times New Roman" panose="02020603050405020304" pitchFamily="18" charset="0"/>
              </a:rPr>
              <a:t>Prophets (</a:t>
            </a:r>
            <a:r>
              <a:rPr lang="en-GB" sz="2400" b="1" dirty="0" err="1" smtClean="0">
                <a:solidFill>
                  <a:prstClr val="black"/>
                </a:solidFill>
                <a:ea typeface="Calibri" panose="020F0502020204030204" pitchFamily="34" charset="0"/>
                <a:cs typeface="Times New Roman" panose="02020603050405020304" pitchFamily="18" charset="0"/>
              </a:rPr>
              <a:t>Naviim</a:t>
            </a:r>
            <a:r>
              <a:rPr lang="en-GB" sz="2400" b="1" dirty="0" smtClean="0">
                <a:solidFill>
                  <a:prstClr val="black"/>
                </a:solidFill>
                <a:ea typeface="Calibri" panose="020F0502020204030204" pitchFamily="34" charset="0"/>
                <a:cs typeface="Times New Roman" panose="02020603050405020304" pitchFamily="18" charset="0"/>
              </a:rPr>
              <a:t>)</a:t>
            </a:r>
            <a:endParaRPr lang="en-GB" sz="2400"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u="sng" dirty="0" smtClean="0">
                <a:solidFill>
                  <a:srgbClr val="0563C1"/>
                </a:solidFill>
                <a:ea typeface="Calibri" panose="020F0502020204030204" pitchFamily="34" charset="0"/>
                <a:cs typeface="Times New Roman" panose="02020603050405020304" pitchFamily="18" charset="0"/>
                <a:hlinkClick r:id="rId2"/>
              </a:rPr>
              <a:t>Joshua</a:t>
            </a:r>
            <a:endParaRPr lang="en-GB" sz="2400" b="1"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a:solidFill>
                  <a:srgbClr val="0563C1"/>
                </a:solidFill>
                <a:ea typeface="Calibri" panose="020F0502020204030204" pitchFamily="34" charset="0"/>
                <a:cs typeface="Times New Roman" panose="02020603050405020304" pitchFamily="18" charset="0"/>
                <a:hlinkClick r:id="rId3"/>
              </a:rPr>
              <a:t>Judges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a:solidFill>
                  <a:srgbClr val="0563C1"/>
                </a:solidFill>
                <a:ea typeface="Calibri" panose="020F0502020204030204" pitchFamily="34" charset="0"/>
                <a:cs typeface="Times New Roman" panose="02020603050405020304" pitchFamily="18" charset="0"/>
                <a:hlinkClick r:id="rId4"/>
              </a:rPr>
              <a:t>Samuel</a:t>
            </a:r>
            <a:endParaRPr lang="en-GB" sz="2400"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a:solidFill>
                  <a:srgbClr val="0563C1"/>
                </a:solidFill>
                <a:ea typeface="Calibri" panose="020F0502020204030204" pitchFamily="34" charset="0"/>
                <a:cs typeface="Times New Roman" panose="02020603050405020304" pitchFamily="18" charset="0"/>
                <a:hlinkClick r:id="rId5"/>
              </a:rPr>
              <a:t>Kings</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a:solidFill>
                  <a:srgbClr val="0563C1"/>
                </a:solidFill>
                <a:ea typeface="Calibri" panose="020F0502020204030204" pitchFamily="34" charset="0"/>
                <a:cs typeface="Times New Roman" panose="02020603050405020304" pitchFamily="18" charset="0"/>
                <a:hlinkClick r:id="rId6"/>
              </a:rPr>
              <a:t>Isaiah</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a:solidFill>
                  <a:srgbClr val="0563C1"/>
                </a:solidFill>
                <a:ea typeface="Calibri" panose="020F0502020204030204" pitchFamily="34" charset="0"/>
                <a:cs typeface="Times New Roman" panose="02020603050405020304" pitchFamily="18" charset="0"/>
                <a:hlinkClick r:id="rId7"/>
              </a:rPr>
              <a:t>Jeremiah</a:t>
            </a:r>
            <a:endParaRPr lang="en-GB" sz="2400"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u="sng" dirty="0" smtClean="0">
                <a:solidFill>
                  <a:srgbClr val="0563C1"/>
                </a:solidFill>
                <a:ea typeface="Calibri" panose="020F0502020204030204" pitchFamily="34" charset="0"/>
                <a:cs typeface="Times New Roman" panose="02020603050405020304" pitchFamily="18" charset="0"/>
                <a:hlinkClick r:id="rId8"/>
              </a:rPr>
              <a:t>Ezekiel</a:t>
            </a:r>
            <a:r>
              <a:rPr lang="en-GB" sz="2400" b="1" dirty="0">
                <a:solidFill>
                  <a:prstClr val="black"/>
                </a:solidFill>
                <a:ea typeface="Calibri" panose="020F0502020204030204" pitchFamily="34" charset="0"/>
                <a:cs typeface="Times New Roman" panose="02020603050405020304" pitchFamily="18" charset="0"/>
              </a:rPr>
              <a:t/>
            </a:r>
            <a:br>
              <a:rPr lang="en-GB" sz="2400" b="1" dirty="0">
                <a:solidFill>
                  <a:prstClr val="black"/>
                </a:solidFill>
                <a:ea typeface="Calibri" panose="020F0502020204030204" pitchFamily="34" charset="0"/>
                <a:cs typeface="Times New Roman" panose="02020603050405020304" pitchFamily="18" charset="0"/>
              </a:rPr>
            </a:br>
            <a:r>
              <a:rPr lang="en-GB" sz="2400" b="1" dirty="0" smtClean="0">
                <a:solidFill>
                  <a:prstClr val="black"/>
                </a:solidFill>
                <a:ea typeface="Calibri" panose="020F0502020204030204" pitchFamily="34" charset="0"/>
                <a:cs typeface="Times New Roman" panose="02020603050405020304" pitchFamily="18" charset="0"/>
              </a:rPr>
              <a:t>		</a:t>
            </a:r>
            <a:r>
              <a:rPr lang="en-GB" sz="2400" b="1" u="sng" dirty="0" smtClean="0">
                <a:solidFill>
                  <a:srgbClr val="0563C1"/>
                </a:solidFill>
                <a:ea typeface="Calibri" panose="020F0502020204030204" pitchFamily="34" charset="0"/>
                <a:cs typeface="Times New Roman" panose="02020603050405020304" pitchFamily="18" charset="0"/>
                <a:hlinkClick r:id="rId9"/>
              </a:rPr>
              <a:t>The </a:t>
            </a:r>
            <a:r>
              <a:rPr lang="en-GB" sz="2400" b="1" u="sng" dirty="0">
                <a:solidFill>
                  <a:srgbClr val="0563C1"/>
                </a:solidFill>
                <a:ea typeface="Calibri" panose="020F0502020204030204" pitchFamily="34" charset="0"/>
                <a:cs typeface="Times New Roman" panose="02020603050405020304" pitchFamily="18" charset="0"/>
                <a:hlinkClick r:id="rId9"/>
              </a:rPr>
              <a:t>Twelve</a:t>
            </a:r>
            <a:r>
              <a:rPr lang="en-GB" sz="2400" b="1" dirty="0">
                <a:solidFill>
                  <a:prstClr val="black"/>
                </a:solidFill>
                <a:ea typeface="Calibri" panose="020F0502020204030204" pitchFamily="34" charset="0"/>
                <a:cs typeface="Times New Roman" panose="02020603050405020304" pitchFamily="18" charset="0"/>
              </a:rPr>
              <a:t> (minor prophets</a:t>
            </a:r>
            <a:endParaRPr lang="en-GB" sz="2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3064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44130" y="411892"/>
            <a:ext cx="6299930" cy="584775"/>
          </a:xfrm>
          <a:prstGeom prst="rect">
            <a:avLst/>
          </a:prstGeom>
          <a:noFill/>
        </p:spPr>
        <p:txBody>
          <a:bodyPr wrap="none" rtlCol="0">
            <a:spAutoFit/>
          </a:bodyPr>
          <a:lstStyle/>
          <a:p>
            <a:r>
              <a:rPr lang="en-GB" sz="3200" b="1" dirty="0" smtClean="0"/>
              <a:t>Jesus will Reign as King on the Earth</a:t>
            </a:r>
            <a:endParaRPr lang="en-GB" sz="3200" b="1" dirty="0"/>
          </a:p>
        </p:txBody>
      </p:sp>
      <p:sp>
        <p:nvSpPr>
          <p:cNvPr id="4" name="Rectangle 3"/>
          <p:cNvSpPr/>
          <p:nvPr/>
        </p:nvSpPr>
        <p:spPr>
          <a:xfrm>
            <a:off x="88600" y="1401232"/>
            <a:ext cx="11534990" cy="3046988"/>
          </a:xfrm>
          <a:prstGeom prst="rect">
            <a:avLst/>
          </a:prstGeom>
        </p:spPr>
        <p:txBody>
          <a:bodyPr wrap="square">
            <a:spAutoFit/>
          </a:bodyPr>
          <a:lstStyle/>
          <a:p>
            <a:r>
              <a:rPr lang="en-GB" sz="2400" b="1" dirty="0" smtClean="0">
                <a:solidFill>
                  <a:srgbClr val="000000"/>
                </a:solidFill>
                <a:latin typeface="system-ui"/>
              </a:rPr>
              <a:t>Jesus</a:t>
            </a:r>
            <a:r>
              <a:rPr lang="en-GB" sz="2400" dirty="0" smtClean="0">
                <a:solidFill>
                  <a:srgbClr val="000000"/>
                </a:solidFill>
                <a:latin typeface="system-ui"/>
              </a:rPr>
              <a:t> also </a:t>
            </a:r>
            <a:r>
              <a:rPr lang="en-GB" sz="2400" b="1" dirty="0">
                <a:solidFill>
                  <a:srgbClr val="000000"/>
                </a:solidFill>
                <a:latin typeface="system-ui"/>
              </a:rPr>
              <a:t>showed himself </a:t>
            </a:r>
            <a:r>
              <a:rPr lang="en-GB" sz="2400" dirty="0">
                <a:solidFill>
                  <a:srgbClr val="000000"/>
                </a:solidFill>
                <a:latin typeface="system-ui"/>
              </a:rPr>
              <a:t>alive </a:t>
            </a:r>
            <a:r>
              <a:rPr lang="en-GB" sz="2400" dirty="0" smtClean="0">
                <a:solidFill>
                  <a:srgbClr val="000000"/>
                </a:solidFill>
                <a:latin typeface="system-ui"/>
              </a:rPr>
              <a:t>[</a:t>
            </a:r>
            <a:r>
              <a:rPr lang="en-GB" sz="2400" b="1" dirty="0" smtClean="0">
                <a:solidFill>
                  <a:srgbClr val="000000"/>
                </a:solidFill>
                <a:latin typeface="system-ui"/>
              </a:rPr>
              <a:t>to the apostles</a:t>
            </a:r>
            <a:r>
              <a:rPr lang="en-GB" sz="2400" dirty="0" smtClean="0">
                <a:solidFill>
                  <a:srgbClr val="000000"/>
                </a:solidFill>
                <a:latin typeface="system-ui"/>
              </a:rPr>
              <a:t>] after </a:t>
            </a:r>
            <a:r>
              <a:rPr lang="en-GB" sz="2400" dirty="0">
                <a:solidFill>
                  <a:srgbClr val="000000"/>
                </a:solidFill>
                <a:latin typeface="system-ui"/>
              </a:rPr>
              <a:t>he suffered, </a:t>
            </a:r>
            <a:endParaRPr lang="en-GB" sz="2400" dirty="0" smtClean="0">
              <a:solidFill>
                <a:srgbClr val="000000"/>
              </a:solidFill>
              <a:latin typeface="system-ui"/>
            </a:endParaRPr>
          </a:p>
          <a:p>
            <a:r>
              <a:rPr lang="en-GB" sz="2400" dirty="0" smtClean="0">
                <a:solidFill>
                  <a:srgbClr val="000000"/>
                </a:solidFill>
                <a:latin typeface="system-ui"/>
              </a:rPr>
              <a:t>by </a:t>
            </a:r>
            <a:r>
              <a:rPr lang="en-GB" sz="2400" dirty="0">
                <a:solidFill>
                  <a:srgbClr val="000000"/>
                </a:solidFill>
                <a:latin typeface="system-ui"/>
              </a:rPr>
              <a:t>many proofs, appearing to them </a:t>
            </a:r>
            <a:r>
              <a:rPr lang="en-GB" sz="2400" b="1" dirty="0">
                <a:solidFill>
                  <a:srgbClr val="000000"/>
                </a:solidFill>
                <a:latin typeface="system-ui"/>
              </a:rPr>
              <a:t>over a period of forty days, and </a:t>
            </a:r>
            <a:endParaRPr lang="en-GB" sz="2400" b="1" dirty="0" smtClean="0">
              <a:solidFill>
                <a:srgbClr val="000000"/>
              </a:solidFill>
              <a:latin typeface="system-ui"/>
            </a:endParaRPr>
          </a:p>
          <a:p>
            <a:r>
              <a:rPr lang="en-GB" sz="2400" b="1" dirty="0" smtClean="0">
                <a:solidFill>
                  <a:srgbClr val="000000"/>
                </a:solidFill>
                <a:latin typeface="system-ui"/>
              </a:rPr>
              <a:t>speaking </a:t>
            </a:r>
            <a:r>
              <a:rPr lang="en-GB" sz="2400" b="1" dirty="0">
                <a:solidFill>
                  <a:srgbClr val="000000"/>
                </a:solidFill>
                <a:latin typeface="system-ui"/>
              </a:rPr>
              <a:t>about God’s </a:t>
            </a:r>
            <a:r>
              <a:rPr lang="en-GB" sz="2400" b="1" dirty="0" smtClean="0">
                <a:solidFill>
                  <a:srgbClr val="000000"/>
                </a:solidFill>
                <a:latin typeface="system-ui"/>
              </a:rPr>
              <a:t>Kingdom</a:t>
            </a:r>
            <a:r>
              <a:rPr lang="en-GB" sz="2400" dirty="0" smtClean="0">
                <a:solidFill>
                  <a:srgbClr val="000000"/>
                </a:solidFill>
                <a:latin typeface="system-ui"/>
              </a:rPr>
              <a:t> ... </a:t>
            </a:r>
            <a:r>
              <a:rPr lang="en-GB" sz="2400" b="1" dirty="0">
                <a:solidFill>
                  <a:srgbClr val="000000"/>
                </a:solidFill>
                <a:latin typeface="system-ui"/>
              </a:rPr>
              <a:t>Therefore</a:t>
            </a:r>
            <a:r>
              <a:rPr lang="en-GB" sz="2400" dirty="0">
                <a:solidFill>
                  <a:srgbClr val="000000"/>
                </a:solidFill>
                <a:latin typeface="system-ui"/>
              </a:rPr>
              <a:t> when they had come </a:t>
            </a:r>
            <a:endParaRPr lang="en-GB" sz="2400" dirty="0" smtClean="0">
              <a:solidFill>
                <a:srgbClr val="000000"/>
              </a:solidFill>
              <a:latin typeface="system-ui"/>
            </a:endParaRPr>
          </a:p>
          <a:p>
            <a:r>
              <a:rPr lang="en-GB" sz="2400" dirty="0" smtClean="0">
                <a:solidFill>
                  <a:srgbClr val="000000"/>
                </a:solidFill>
                <a:latin typeface="system-ui"/>
              </a:rPr>
              <a:t>together</a:t>
            </a:r>
            <a:r>
              <a:rPr lang="en-GB" sz="2400" dirty="0">
                <a:solidFill>
                  <a:srgbClr val="000000"/>
                </a:solidFill>
                <a:latin typeface="system-ui"/>
              </a:rPr>
              <a:t>, </a:t>
            </a:r>
            <a:r>
              <a:rPr lang="en-GB" sz="2400" b="1" dirty="0">
                <a:solidFill>
                  <a:srgbClr val="000000"/>
                </a:solidFill>
                <a:latin typeface="system-ui"/>
              </a:rPr>
              <a:t>they asked him</a:t>
            </a:r>
            <a:r>
              <a:rPr lang="en-GB" sz="2400" dirty="0">
                <a:solidFill>
                  <a:srgbClr val="000000"/>
                </a:solidFill>
                <a:latin typeface="system-ui"/>
              </a:rPr>
              <a:t>, “</a:t>
            </a:r>
            <a:r>
              <a:rPr lang="en-GB" sz="2400" b="1" dirty="0">
                <a:solidFill>
                  <a:srgbClr val="000000"/>
                </a:solidFill>
                <a:latin typeface="system-ui"/>
              </a:rPr>
              <a:t>Lord, are you now restoring the kingdom </a:t>
            </a:r>
            <a:endParaRPr lang="en-GB" sz="2400" b="1" dirty="0" smtClean="0">
              <a:solidFill>
                <a:srgbClr val="000000"/>
              </a:solidFill>
              <a:latin typeface="system-ui"/>
            </a:endParaRPr>
          </a:p>
          <a:p>
            <a:r>
              <a:rPr lang="en-GB" sz="2400" b="1" dirty="0" smtClean="0">
                <a:solidFill>
                  <a:srgbClr val="000000"/>
                </a:solidFill>
                <a:latin typeface="system-ui"/>
              </a:rPr>
              <a:t>to </a:t>
            </a:r>
            <a:r>
              <a:rPr lang="en-GB" sz="2400" b="1" dirty="0">
                <a:solidFill>
                  <a:srgbClr val="000000"/>
                </a:solidFill>
                <a:latin typeface="system-ui"/>
              </a:rPr>
              <a:t>Israel</a:t>
            </a:r>
            <a:r>
              <a:rPr lang="en-GB" sz="2400" b="1" dirty="0" smtClean="0">
                <a:solidFill>
                  <a:srgbClr val="000000"/>
                </a:solidFill>
                <a:latin typeface="system-ui"/>
              </a:rPr>
              <a:t>?” </a:t>
            </a:r>
            <a:r>
              <a:rPr lang="en-GB" sz="2400" dirty="0" smtClean="0">
                <a:solidFill>
                  <a:srgbClr val="000000"/>
                </a:solidFill>
                <a:latin typeface="system-ui"/>
              </a:rPr>
              <a:t>He </a:t>
            </a:r>
            <a:r>
              <a:rPr lang="en-GB" sz="2400" dirty="0">
                <a:solidFill>
                  <a:srgbClr val="000000"/>
                </a:solidFill>
                <a:latin typeface="system-ui"/>
              </a:rPr>
              <a:t>said to them, </a:t>
            </a:r>
            <a:r>
              <a:rPr lang="en-GB" sz="2400" b="1" dirty="0">
                <a:solidFill>
                  <a:srgbClr val="000000"/>
                </a:solidFill>
                <a:latin typeface="system-ui"/>
              </a:rPr>
              <a:t>“It </a:t>
            </a:r>
            <a:r>
              <a:rPr lang="en-GB" sz="2400" b="1" dirty="0" smtClean="0">
                <a:solidFill>
                  <a:srgbClr val="000000"/>
                </a:solidFill>
                <a:latin typeface="system-ui"/>
              </a:rPr>
              <a:t>is not </a:t>
            </a:r>
            <a:r>
              <a:rPr lang="en-GB" sz="2400" b="1" dirty="0">
                <a:solidFill>
                  <a:srgbClr val="000000"/>
                </a:solidFill>
                <a:latin typeface="system-ui"/>
              </a:rPr>
              <a:t>for you to know times or seasons </a:t>
            </a:r>
            <a:endParaRPr lang="en-GB" sz="2400" b="1" dirty="0" smtClean="0">
              <a:solidFill>
                <a:srgbClr val="000000"/>
              </a:solidFill>
              <a:latin typeface="system-ui"/>
            </a:endParaRPr>
          </a:p>
          <a:p>
            <a:r>
              <a:rPr lang="en-GB" sz="2400" b="1" dirty="0" smtClean="0">
                <a:solidFill>
                  <a:srgbClr val="000000"/>
                </a:solidFill>
                <a:latin typeface="system-ui"/>
              </a:rPr>
              <a:t>which </a:t>
            </a:r>
            <a:r>
              <a:rPr lang="en-GB" sz="2400" b="1" dirty="0">
                <a:solidFill>
                  <a:srgbClr val="000000"/>
                </a:solidFill>
                <a:latin typeface="system-ui"/>
              </a:rPr>
              <a:t>the Father has set within his own authority</a:t>
            </a:r>
            <a:r>
              <a:rPr lang="en-GB" sz="2400" dirty="0">
                <a:solidFill>
                  <a:srgbClr val="000000"/>
                </a:solidFill>
                <a:latin typeface="system-ui"/>
              </a:rPr>
              <a:t>. </a:t>
            </a:r>
            <a:r>
              <a:rPr lang="en-GB" sz="2400" dirty="0" smtClean="0">
                <a:solidFill>
                  <a:srgbClr val="000000"/>
                </a:solidFill>
                <a:latin typeface="system-ui"/>
              </a:rPr>
              <a:t>But </a:t>
            </a:r>
            <a:r>
              <a:rPr lang="en-GB" sz="2400" dirty="0">
                <a:solidFill>
                  <a:srgbClr val="000000"/>
                </a:solidFill>
                <a:latin typeface="system-ui"/>
              </a:rPr>
              <a:t>you will receive power when the Holy Spirit has come upon you. You will be witnesses to me in Jerusalem, in all Judea and Samaria, and to the uttermost parts of the earth.” </a:t>
            </a:r>
            <a:r>
              <a:rPr lang="en-GB" sz="2400" dirty="0" smtClean="0">
                <a:solidFill>
                  <a:srgbClr val="000000"/>
                </a:solidFill>
                <a:latin typeface="system-ui"/>
              </a:rPr>
              <a:t>Acts 1: 3, 6-8</a:t>
            </a:r>
            <a:endParaRPr lang="en-GB" sz="2400" dirty="0"/>
          </a:p>
        </p:txBody>
      </p:sp>
      <p:sp>
        <p:nvSpPr>
          <p:cNvPr id="5" name="Rectangle 4"/>
          <p:cNvSpPr/>
          <p:nvPr/>
        </p:nvSpPr>
        <p:spPr>
          <a:xfrm>
            <a:off x="88600" y="4663317"/>
            <a:ext cx="11098384" cy="1938992"/>
          </a:xfrm>
          <a:prstGeom prst="rect">
            <a:avLst/>
          </a:prstGeom>
        </p:spPr>
        <p:txBody>
          <a:bodyPr wrap="square">
            <a:spAutoFit/>
          </a:bodyPr>
          <a:lstStyle/>
          <a:p>
            <a:r>
              <a:rPr lang="en-GB" sz="2400" dirty="0">
                <a:solidFill>
                  <a:srgbClr val="000000"/>
                </a:solidFill>
                <a:latin typeface="system-ui"/>
              </a:rPr>
              <a:t>“Repent therefore, and turn again, that your sins may be blotted out, so that there may come times of refreshing from the presence of the Lord, </a:t>
            </a:r>
            <a:r>
              <a:rPr lang="en-GB" sz="2400" dirty="0" smtClean="0">
                <a:solidFill>
                  <a:srgbClr val="000000"/>
                </a:solidFill>
                <a:latin typeface="system-ui"/>
              </a:rPr>
              <a:t>and </a:t>
            </a:r>
            <a:r>
              <a:rPr lang="en-GB" sz="2400" dirty="0">
                <a:solidFill>
                  <a:srgbClr val="000000"/>
                </a:solidFill>
                <a:latin typeface="system-ui"/>
              </a:rPr>
              <a:t>that he may send </a:t>
            </a:r>
            <a:r>
              <a:rPr lang="en-GB" sz="2400" dirty="0" smtClean="0">
                <a:solidFill>
                  <a:srgbClr val="000000"/>
                </a:solidFill>
                <a:latin typeface="system-ui"/>
              </a:rPr>
              <a:t>the </a:t>
            </a:r>
            <a:r>
              <a:rPr lang="en-GB" sz="2400" b="1" dirty="0" smtClean="0">
                <a:solidFill>
                  <a:srgbClr val="000000"/>
                </a:solidFill>
                <a:latin typeface="system-ui"/>
              </a:rPr>
              <a:t>Messiah </a:t>
            </a:r>
            <a:r>
              <a:rPr lang="en-GB" sz="2400" b="1" dirty="0">
                <a:solidFill>
                  <a:srgbClr val="000000"/>
                </a:solidFill>
                <a:latin typeface="system-ui"/>
              </a:rPr>
              <a:t>Jesus</a:t>
            </a:r>
            <a:r>
              <a:rPr lang="en-GB" sz="2400" dirty="0">
                <a:solidFill>
                  <a:srgbClr val="000000"/>
                </a:solidFill>
                <a:latin typeface="system-ui"/>
              </a:rPr>
              <a:t>, who was ordained for you before, </a:t>
            </a:r>
            <a:r>
              <a:rPr lang="en-GB" sz="2400" b="1" dirty="0" smtClean="0">
                <a:solidFill>
                  <a:srgbClr val="000000"/>
                </a:solidFill>
                <a:latin typeface="system-ui"/>
              </a:rPr>
              <a:t>whom </a:t>
            </a:r>
            <a:r>
              <a:rPr lang="en-GB" sz="2400" b="1" dirty="0">
                <a:solidFill>
                  <a:srgbClr val="000000"/>
                </a:solidFill>
                <a:latin typeface="system-ui"/>
              </a:rPr>
              <a:t>heaven must receive until the times of restoration of all things, which God spoke long ago by the mouth of his holy prophets</a:t>
            </a:r>
            <a:r>
              <a:rPr lang="en-GB" sz="2400" dirty="0">
                <a:solidFill>
                  <a:srgbClr val="000000"/>
                </a:solidFill>
                <a:latin typeface="system-ui"/>
              </a:rPr>
              <a:t>. </a:t>
            </a:r>
            <a:r>
              <a:rPr lang="en-GB" sz="2400" dirty="0" smtClean="0">
                <a:solidFill>
                  <a:srgbClr val="000000"/>
                </a:solidFill>
                <a:latin typeface="system-ui"/>
              </a:rPr>
              <a:t>Acts 3:19-21</a:t>
            </a:r>
            <a:endParaRPr lang="en-GB" sz="2400" dirty="0"/>
          </a:p>
        </p:txBody>
      </p:sp>
    </p:spTree>
    <p:extLst>
      <p:ext uri="{BB962C8B-B14F-4D97-AF65-F5344CB8AC3E}">
        <p14:creationId xmlns:p14="http://schemas.microsoft.com/office/powerpoint/2010/main" val="40857329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941" y="807308"/>
            <a:ext cx="8166851" cy="584775"/>
          </a:xfrm>
          <a:prstGeom prst="rect">
            <a:avLst/>
          </a:prstGeom>
          <a:noFill/>
        </p:spPr>
        <p:txBody>
          <a:bodyPr wrap="none" rtlCol="0">
            <a:spAutoFit/>
          </a:bodyPr>
          <a:lstStyle/>
          <a:p>
            <a:r>
              <a:rPr lang="en-GB" sz="3200" b="1" dirty="0" smtClean="0"/>
              <a:t>Revelation is Progressive but not Contradictory</a:t>
            </a:r>
            <a:endParaRPr lang="en-GB" sz="3200" b="1" dirty="0"/>
          </a:p>
        </p:txBody>
      </p:sp>
      <p:sp>
        <p:nvSpPr>
          <p:cNvPr id="3" name="TextBox 2"/>
          <p:cNvSpPr txBox="1"/>
          <p:nvPr/>
        </p:nvSpPr>
        <p:spPr>
          <a:xfrm>
            <a:off x="848498" y="2298357"/>
            <a:ext cx="9564157" cy="2739211"/>
          </a:xfrm>
          <a:prstGeom prst="rect">
            <a:avLst/>
          </a:prstGeom>
          <a:noFill/>
        </p:spPr>
        <p:txBody>
          <a:bodyPr wrap="none" rtlCol="0">
            <a:spAutoFit/>
          </a:bodyPr>
          <a:lstStyle/>
          <a:p>
            <a:pPr marL="285750" indent="-285750">
              <a:buFont typeface="Arial" panose="020B0604020202020204" pitchFamily="34" charset="0"/>
              <a:buChar char="•"/>
            </a:pPr>
            <a:r>
              <a:rPr lang="en-GB" sz="2800" b="1" dirty="0" smtClean="0"/>
              <a:t>God is One in every part of Scripture</a:t>
            </a:r>
          </a:p>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800" b="1" dirty="0" smtClean="0"/>
              <a:t>Everlasting Covenants declared on oath do not go out of date</a:t>
            </a:r>
          </a:p>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800" b="1" dirty="0" smtClean="0"/>
              <a:t>Each of the ‘three circles’  will be completed</a:t>
            </a:r>
          </a:p>
          <a:p>
            <a:pPr marL="285750" indent="-285750">
              <a:buFont typeface="Arial" panose="020B0604020202020204" pitchFamily="34" charset="0"/>
              <a:buChar char="•"/>
            </a:pPr>
            <a:endParaRPr lang="en-GB" sz="2000" b="1" dirty="0" smtClean="0"/>
          </a:p>
          <a:p>
            <a:pPr marL="285750" indent="-285750">
              <a:buFont typeface="Arial" panose="020B0604020202020204" pitchFamily="34" charset="0"/>
              <a:buChar char="•"/>
            </a:pPr>
            <a:endParaRPr lang="en-GB" sz="2000" b="1" dirty="0"/>
          </a:p>
        </p:txBody>
      </p:sp>
    </p:spTree>
    <p:extLst>
      <p:ext uri="{BB962C8B-B14F-4D97-AF65-F5344CB8AC3E}">
        <p14:creationId xmlns:p14="http://schemas.microsoft.com/office/powerpoint/2010/main" val="98046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919701" y="581641"/>
            <a:ext cx="6352583" cy="5785605"/>
          </a:xfrm>
          <a:prstGeom prst="rect">
            <a:avLst/>
          </a:prstGeom>
        </p:spPr>
      </p:pic>
      <p:sp>
        <p:nvSpPr>
          <p:cNvPr id="4" name="Rectangle 3"/>
          <p:cNvSpPr/>
          <p:nvPr/>
        </p:nvSpPr>
        <p:spPr>
          <a:xfrm>
            <a:off x="3844614" y="1287561"/>
            <a:ext cx="4502771" cy="584775"/>
          </a:xfrm>
          <a:prstGeom prst="rect">
            <a:avLst/>
          </a:prstGeom>
        </p:spPr>
        <p:txBody>
          <a:bodyPr wrap="none">
            <a:spAutoFit/>
          </a:bodyPr>
          <a:lstStyle/>
          <a:p>
            <a:r>
              <a:rPr lang="en-GB" sz="3200" b="1" dirty="0">
                <a:solidFill>
                  <a:prstClr val="black"/>
                </a:solidFill>
              </a:rPr>
              <a:t>Creation to New Creation</a:t>
            </a:r>
          </a:p>
        </p:txBody>
      </p:sp>
      <p:pic>
        <p:nvPicPr>
          <p:cNvPr id="7" name="Picture 6"/>
          <p:cNvPicPr>
            <a:picLocks noChangeAspect="1"/>
          </p:cNvPicPr>
          <p:nvPr/>
        </p:nvPicPr>
        <p:blipFill>
          <a:blip r:embed="rId3">
            <a:duotone>
              <a:prstClr val="black"/>
              <a:schemeClr val="accent3">
                <a:tint val="45000"/>
                <a:satMod val="400000"/>
              </a:schemeClr>
            </a:duotone>
          </a:blip>
          <a:stretch>
            <a:fillRect/>
          </a:stretch>
        </p:blipFill>
        <p:spPr>
          <a:xfrm>
            <a:off x="3717644" y="1977914"/>
            <a:ext cx="4756703" cy="4320852"/>
          </a:xfrm>
          <a:prstGeom prst="rect">
            <a:avLst/>
          </a:prstGeom>
        </p:spPr>
      </p:pic>
      <p:sp>
        <p:nvSpPr>
          <p:cNvPr id="8" name="TextBox 7"/>
          <p:cNvSpPr txBox="1"/>
          <p:nvPr/>
        </p:nvSpPr>
        <p:spPr>
          <a:xfrm>
            <a:off x="4770440" y="2381837"/>
            <a:ext cx="2720040" cy="523220"/>
          </a:xfrm>
          <a:prstGeom prst="rect">
            <a:avLst/>
          </a:prstGeom>
          <a:noFill/>
        </p:spPr>
        <p:txBody>
          <a:bodyPr wrap="none" rtlCol="0">
            <a:spAutoFit/>
          </a:bodyPr>
          <a:lstStyle/>
          <a:p>
            <a:r>
              <a:rPr lang="en-GB" sz="2800" b="1" dirty="0">
                <a:solidFill>
                  <a:prstClr val="black"/>
                </a:solidFill>
              </a:rPr>
              <a:t>Human Salvation</a:t>
            </a:r>
          </a:p>
        </p:txBody>
      </p:sp>
      <p:pic>
        <p:nvPicPr>
          <p:cNvPr id="2" name="Picture 1"/>
          <p:cNvPicPr>
            <a:picLocks noChangeAspect="1"/>
          </p:cNvPicPr>
          <p:nvPr/>
        </p:nvPicPr>
        <p:blipFill>
          <a:blip r:embed="rId4">
            <a:duotone>
              <a:prstClr val="black"/>
              <a:schemeClr val="accent5">
                <a:tint val="45000"/>
                <a:satMod val="400000"/>
              </a:schemeClr>
            </a:duotone>
          </a:blip>
          <a:stretch>
            <a:fillRect/>
          </a:stretch>
        </p:blipFill>
        <p:spPr>
          <a:xfrm>
            <a:off x="4410732" y="2905057"/>
            <a:ext cx="3490351" cy="3172640"/>
          </a:xfrm>
          <a:prstGeom prst="rect">
            <a:avLst/>
          </a:prstGeom>
        </p:spPr>
      </p:pic>
      <p:sp>
        <p:nvSpPr>
          <p:cNvPr id="5" name="TextBox 4"/>
          <p:cNvSpPr txBox="1"/>
          <p:nvPr/>
        </p:nvSpPr>
        <p:spPr>
          <a:xfrm>
            <a:off x="5600441" y="4335345"/>
            <a:ext cx="991105" cy="523220"/>
          </a:xfrm>
          <a:prstGeom prst="rect">
            <a:avLst/>
          </a:prstGeom>
          <a:noFill/>
        </p:spPr>
        <p:txBody>
          <a:bodyPr wrap="none" rtlCol="0">
            <a:spAutoFit/>
          </a:bodyPr>
          <a:lstStyle/>
          <a:p>
            <a:r>
              <a:rPr lang="en-GB" sz="2800" b="1" dirty="0" smtClean="0">
                <a:solidFill>
                  <a:prstClr val="black"/>
                </a:solidFill>
              </a:rPr>
              <a:t>Israel</a:t>
            </a:r>
            <a:endParaRPr lang="en-GB" sz="2800" b="1" dirty="0">
              <a:solidFill>
                <a:prstClr val="black"/>
              </a:solidFill>
            </a:endParaRPr>
          </a:p>
        </p:txBody>
      </p:sp>
    </p:spTree>
    <p:extLst>
      <p:ext uri="{BB962C8B-B14F-4D97-AF65-F5344CB8AC3E}">
        <p14:creationId xmlns:p14="http://schemas.microsoft.com/office/powerpoint/2010/main" val="3978985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6195" y="172996"/>
            <a:ext cx="4261679" cy="584775"/>
          </a:xfrm>
          <a:prstGeom prst="rect">
            <a:avLst/>
          </a:prstGeom>
          <a:noFill/>
        </p:spPr>
        <p:txBody>
          <a:bodyPr wrap="none" rtlCol="0">
            <a:spAutoFit/>
          </a:bodyPr>
          <a:lstStyle/>
          <a:p>
            <a:r>
              <a:rPr lang="en-GB" sz="3200" b="1" dirty="0" smtClean="0"/>
              <a:t>Be Aware of your Filters</a:t>
            </a:r>
            <a:endParaRPr lang="en-GB" sz="3200" b="1" dirty="0"/>
          </a:p>
        </p:txBody>
      </p:sp>
      <p:sp>
        <p:nvSpPr>
          <p:cNvPr id="3" name="TextBox 2"/>
          <p:cNvSpPr txBox="1"/>
          <p:nvPr/>
        </p:nvSpPr>
        <p:spPr>
          <a:xfrm>
            <a:off x="3366574" y="1051878"/>
            <a:ext cx="3360920" cy="4832092"/>
          </a:xfrm>
          <a:prstGeom prst="rect">
            <a:avLst/>
          </a:prstGeom>
          <a:noFill/>
        </p:spPr>
        <p:txBody>
          <a:bodyPr wrap="none" rtlCol="0">
            <a:spAutoFit/>
          </a:bodyPr>
          <a:lstStyle/>
          <a:p>
            <a:pPr marL="285750" indent="-285750">
              <a:buFont typeface="Arial" panose="020B0604020202020204" pitchFamily="34" charset="0"/>
              <a:buChar char="•"/>
            </a:pPr>
            <a:r>
              <a:rPr lang="en-GB" sz="2800" b="1" dirty="0" smtClean="0"/>
              <a:t>Church Tradition</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smtClean="0"/>
              <a:t>Theological System</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smtClean="0"/>
              <a:t>Peer Group</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smtClean="0"/>
              <a:t>Secular world view</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smtClean="0"/>
              <a:t>Personal agenda</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smtClean="0"/>
              <a:t>Your Picture of God</a:t>
            </a:r>
            <a:endParaRPr lang="en-GB" sz="2800" b="1" dirty="0"/>
          </a:p>
        </p:txBody>
      </p:sp>
      <p:sp>
        <p:nvSpPr>
          <p:cNvPr id="4" name="TextBox 3"/>
          <p:cNvSpPr txBox="1"/>
          <p:nvPr/>
        </p:nvSpPr>
        <p:spPr>
          <a:xfrm>
            <a:off x="296183" y="6178077"/>
            <a:ext cx="11814966" cy="523220"/>
          </a:xfrm>
          <a:prstGeom prst="rect">
            <a:avLst/>
          </a:prstGeom>
          <a:noFill/>
        </p:spPr>
        <p:txBody>
          <a:bodyPr wrap="none" rtlCol="0">
            <a:spAutoFit/>
          </a:bodyPr>
          <a:lstStyle/>
          <a:p>
            <a:r>
              <a:rPr lang="en-GB" sz="2800" b="1" dirty="0" smtClean="0"/>
              <a:t>If your model does not accommodate all of the data then your model is wrong</a:t>
            </a:r>
            <a:endParaRPr lang="en-GB" sz="2800" b="1" dirty="0"/>
          </a:p>
        </p:txBody>
      </p:sp>
    </p:spTree>
    <p:extLst>
      <p:ext uri="{BB962C8B-B14F-4D97-AF65-F5344CB8AC3E}">
        <p14:creationId xmlns:p14="http://schemas.microsoft.com/office/powerpoint/2010/main" val="8395747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8011" y="659029"/>
            <a:ext cx="7254935" cy="584775"/>
          </a:xfrm>
          <a:prstGeom prst="rect">
            <a:avLst/>
          </a:prstGeom>
          <a:noFill/>
        </p:spPr>
        <p:txBody>
          <a:bodyPr wrap="none" rtlCol="0">
            <a:spAutoFit/>
          </a:bodyPr>
          <a:lstStyle/>
          <a:p>
            <a:r>
              <a:rPr lang="en-GB" sz="3200" b="1" dirty="0" smtClean="0"/>
              <a:t>Fulfilled prophecies Inform Interpretation</a:t>
            </a:r>
            <a:endParaRPr lang="en-GB" sz="3200" b="1" dirty="0"/>
          </a:p>
        </p:txBody>
      </p:sp>
      <p:sp>
        <p:nvSpPr>
          <p:cNvPr id="3" name="TextBox 2"/>
          <p:cNvSpPr txBox="1"/>
          <p:nvPr/>
        </p:nvSpPr>
        <p:spPr>
          <a:xfrm>
            <a:off x="1367481" y="2059459"/>
            <a:ext cx="9818650" cy="3323987"/>
          </a:xfrm>
          <a:prstGeom prst="rect">
            <a:avLst/>
          </a:prstGeom>
          <a:noFill/>
        </p:spPr>
        <p:txBody>
          <a:bodyPr wrap="none" rtlCol="0">
            <a:spAutoFit/>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2800" b="1" dirty="0" smtClean="0"/>
              <a:t>Simplified perspective – closer to the event</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800" b="1" dirty="0" smtClean="0"/>
              <a:t>A </a:t>
            </a:r>
            <a:r>
              <a:rPr lang="en-GB" sz="2800" b="1" dirty="0"/>
              <a:t>guide to </a:t>
            </a:r>
            <a:r>
              <a:rPr lang="en-GB" sz="2800" b="1" dirty="0" smtClean="0"/>
              <a:t>interpretation – how were the earlier ones fulfilled?</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800" b="1" dirty="0" smtClean="0"/>
              <a:t>Full knowledge awaits the event (You may be wrong!)</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25673281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3243" y="560173"/>
            <a:ext cx="4566058" cy="584775"/>
          </a:xfrm>
          <a:prstGeom prst="rect">
            <a:avLst/>
          </a:prstGeom>
          <a:noFill/>
        </p:spPr>
        <p:txBody>
          <a:bodyPr wrap="none" rtlCol="0">
            <a:spAutoFit/>
          </a:bodyPr>
          <a:lstStyle/>
          <a:p>
            <a:r>
              <a:rPr lang="en-GB" sz="3200" b="1" dirty="0" smtClean="0"/>
              <a:t>Paradoxes are not Puzzles</a:t>
            </a:r>
            <a:endParaRPr lang="en-GB" sz="3200" b="1" dirty="0"/>
          </a:p>
        </p:txBody>
      </p:sp>
      <p:sp>
        <p:nvSpPr>
          <p:cNvPr id="3" name="TextBox 2"/>
          <p:cNvSpPr txBox="1"/>
          <p:nvPr/>
        </p:nvSpPr>
        <p:spPr>
          <a:xfrm>
            <a:off x="3509317" y="1664042"/>
            <a:ext cx="5981317" cy="3662541"/>
          </a:xfrm>
          <a:prstGeom prst="rect">
            <a:avLst/>
          </a:prstGeom>
          <a:noFill/>
        </p:spPr>
        <p:txBody>
          <a:bodyPr wrap="none" rtlCol="0">
            <a:spAutoFit/>
          </a:bodyPr>
          <a:lstStyle/>
          <a:p>
            <a:pPr marL="342900" indent="-342900">
              <a:buFont typeface="Arial" panose="020B0604020202020204" pitchFamily="34" charset="0"/>
              <a:buChar char="•"/>
            </a:pPr>
            <a:r>
              <a:rPr lang="en-GB" sz="2800" b="1" dirty="0" smtClean="0"/>
              <a:t> The Trinity</a:t>
            </a:r>
          </a:p>
          <a:p>
            <a:pPr marL="342900" indent="-342900">
              <a:buFont typeface="Arial" panose="020B0604020202020204" pitchFamily="34" charset="0"/>
              <a:buChar char="•"/>
            </a:pPr>
            <a:endParaRPr lang="en-GB" sz="2400" b="1" dirty="0"/>
          </a:p>
          <a:p>
            <a:pPr marL="342900" indent="-342900">
              <a:buFont typeface="Arial" panose="020B0604020202020204" pitchFamily="34" charset="0"/>
              <a:buChar char="•"/>
            </a:pPr>
            <a:r>
              <a:rPr lang="en-GB" sz="2800" b="1" dirty="0" smtClean="0"/>
              <a:t>Jesus as God and man</a:t>
            </a:r>
          </a:p>
          <a:p>
            <a:pPr marL="342900" indent="-342900">
              <a:buFont typeface="Arial" panose="020B0604020202020204" pitchFamily="34" charset="0"/>
              <a:buChar char="•"/>
            </a:pPr>
            <a:endParaRPr lang="en-GB" sz="2400" b="1" dirty="0"/>
          </a:p>
          <a:p>
            <a:pPr marL="342900" indent="-342900">
              <a:buFont typeface="Arial" panose="020B0604020202020204" pitchFamily="34" charset="0"/>
              <a:buChar char="•"/>
            </a:pPr>
            <a:r>
              <a:rPr lang="en-GB" sz="2800" b="1" dirty="0" smtClean="0"/>
              <a:t>God’s sovereignty and human choice</a:t>
            </a:r>
          </a:p>
          <a:p>
            <a:pPr marL="342900" indent="-342900">
              <a:buFont typeface="Arial" panose="020B0604020202020204" pitchFamily="34" charset="0"/>
              <a:buChar char="•"/>
            </a:pPr>
            <a:endParaRPr lang="en-GB" sz="2400" b="1" dirty="0"/>
          </a:p>
          <a:p>
            <a:pPr marL="342900" indent="-342900">
              <a:buFont typeface="Arial" panose="020B0604020202020204" pitchFamily="34" charset="0"/>
              <a:buChar char="•"/>
            </a:pPr>
            <a:r>
              <a:rPr lang="en-GB" sz="2800" b="1" dirty="0" smtClean="0"/>
              <a:t>Evil in God’s Creation</a:t>
            </a:r>
          </a:p>
          <a:p>
            <a:pPr marL="342900" indent="-342900">
              <a:buFont typeface="Arial" panose="020B0604020202020204" pitchFamily="34" charset="0"/>
              <a:buChar char="•"/>
            </a:pPr>
            <a:endParaRPr lang="en-GB" sz="2400" b="1" dirty="0"/>
          </a:p>
          <a:p>
            <a:pPr marL="342900" indent="-342900">
              <a:buFont typeface="Arial" panose="020B0604020202020204" pitchFamily="34" charset="0"/>
              <a:buChar char="•"/>
            </a:pPr>
            <a:endParaRPr lang="en-GB" sz="2400" b="1" dirty="0"/>
          </a:p>
        </p:txBody>
      </p:sp>
      <p:sp>
        <p:nvSpPr>
          <p:cNvPr id="4" name="TextBox 3"/>
          <p:cNvSpPr txBox="1"/>
          <p:nvPr/>
        </p:nvSpPr>
        <p:spPr>
          <a:xfrm>
            <a:off x="3006811" y="5326583"/>
            <a:ext cx="4663456" cy="584775"/>
          </a:xfrm>
          <a:prstGeom prst="rect">
            <a:avLst/>
          </a:prstGeom>
          <a:noFill/>
        </p:spPr>
        <p:txBody>
          <a:bodyPr wrap="none" rtlCol="0">
            <a:spAutoFit/>
          </a:bodyPr>
          <a:lstStyle/>
          <a:p>
            <a:r>
              <a:rPr lang="en-GB" sz="3200" b="1" dirty="0" smtClean="0"/>
              <a:t>Opportunities for Worship</a:t>
            </a:r>
            <a:endParaRPr lang="en-GB" sz="3200" b="1" dirty="0"/>
          </a:p>
        </p:txBody>
      </p:sp>
    </p:spTree>
    <p:extLst>
      <p:ext uri="{BB962C8B-B14F-4D97-AF65-F5344CB8AC3E}">
        <p14:creationId xmlns:p14="http://schemas.microsoft.com/office/powerpoint/2010/main" val="36012122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0779" y="675503"/>
            <a:ext cx="5398016" cy="584775"/>
          </a:xfrm>
          <a:prstGeom prst="rect">
            <a:avLst/>
          </a:prstGeom>
          <a:noFill/>
        </p:spPr>
        <p:txBody>
          <a:bodyPr wrap="none" rtlCol="0">
            <a:spAutoFit/>
          </a:bodyPr>
          <a:lstStyle/>
          <a:p>
            <a:r>
              <a:rPr lang="en-GB" sz="3200" b="1" dirty="0" smtClean="0"/>
              <a:t>There is no ‘Literal’ Translation</a:t>
            </a:r>
            <a:endParaRPr lang="en-GB" sz="3200" b="1" dirty="0"/>
          </a:p>
        </p:txBody>
      </p:sp>
      <p:sp>
        <p:nvSpPr>
          <p:cNvPr id="3" name="TextBox 2"/>
          <p:cNvSpPr txBox="1"/>
          <p:nvPr/>
        </p:nvSpPr>
        <p:spPr>
          <a:xfrm>
            <a:off x="475589" y="2965621"/>
            <a:ext cx="11370422" cy="3323987"/>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Translation </a:t>
            </a:r>
            <a:r>
              <a:rPr lang="en-GB" sz="2400" b="1" dirty="0"/>
              <a:t>is suggested by context and other </a:t>
            </a:r>
            <a:r>
              <a:rPr lang="en-GB" sz="2400" b="1" dirty="0" smtClean="0"/>
              <a:t>Scriptures - Luke 4:22 (? exact opposite)</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The Holy Spirit sometimes reapplies Scripture - Eph. 4:8 c.f. Psalm 68:18</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Apostles quoted Greek version - Matt. 1:23 c.f. Isaiah 7:14; Heb. 10: 5 c.f. Psalm 40:6 </a:t>
            </a:r>
          </a:p>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400" b="1" dirty="0" smtClean="0"/>
              <a:t>Idioms – Good/healthy/bad eye (NIV “eyes”) - Matt. 6:22-23 c.f. Prov. </a:t>
            </a:r>
            <a:r>
              <a:rPr lang="en-GB" sz="2400" b="1" dirty="0" smtClean="0"/>
              <a:t>22:9</a:t>
            </a:r>
            <a:r>
              <a:rPr lang="en-GB" sz="2400" b="1" dirty="0" smtClean="0"/>
              <a:t>, 23:6</a:t>
            </a:r>
            <a:endParaRPr lang="en-GB" sz="2400" b="1" dirty="0"/>
          </a:p>
          <a:p>
            <a:pPr marL="285750" indent="-285750">
              <a:buFont typeface="Arial" panose="020B0604020202020204" pitchFamily="34" charset="0"/>
              <a:buChar char="•"/>
            </a:pPr>
            <a:endParaRPr lang="en-GB" sz="2400" dirty="0"/>
          </a:p>
          <a:p>
            <a:endParaRPr lang="en-GB" dirty="0"/>
          </a:p>
        </p:txBody>
      </p:sp>
      <p:sp>
        <p:nvSpPr>
          <p:cNvPr id="4" name="TextBox 3"/>
          <p:cNvSpPr txBox="1"/>
          <p:nvPr/>
        </p:nvSpPr>
        <p:spPr>
          <a:xfrm>
            <a:off x="244929" y="1697451"/>
            <a:ext cx="9218742" cy="830997"/>
          </a:xfrm>
          <a:prstGeom prst="rect">
            <a:avLst/>
          </a:prstGeom>
          <a:noFill/>
        </p:spPr>
        <p:txBody>
          <a:bodyPr wrap="none" rtlCol="0">
            <a:spAutoFit/>
          </a:bodyPr>
          <a:lstStyle/>
          <a:p>
            <a:pPr algn="ctr"/>
            <a:r>
              <a:rPr lang="en-GB" sz="2400" b="1" dirty="0" smtClean="0"/>
              <a:t>‘Literal’ translations preserve the grammatical structure of the original </a:t>
            </a:r>
          </a:p>
          <a:p>
            <a:pPr algn="ctr"/>
            <a:r>
              <a:rPr lang="en-GB" sz="2400" b="1" dirty="0" smtClean="0"/>
              <a:t>but ‘one for one’ word correspondence is not possible</a:t>
            </a:r>
            <a:endParaRPr lang="en-GB" sz="2400" b="1" dirty="0"/>
          </a:p>
        </p:txBody>
      </p:sp>
    </p:spTree>
    <p:extLst>
      <p:ext uri="{BB962C8B-B14F-4D97-AF65-F5344CB8AC3E}">
        <p14:creationId xmlns:p14="http://schemas.microsoft.com/office/powerpoint/2010/main" val="363393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4043" y="321276"/>
            <a:ext cx="6374694" cy="584775"/>
          </a:xfrm>
          <a:prstGeom prst="rect">
            <a:avLst/>
          </a:prstGeom>
          <a:noFill/>
        </p:spPr>
        <p:txBody>
          <a:bodyPr wrap="none" rtlCol="0">
            <a:spAutoFit/>
          </a:bodyPr>
          <a:lstStyle/>
          <a:p>
            <a:r>
              <a:rPr lang="en-GB" sz="3200" b="1" dirty="0" smtClean="0"/>
              <a:t>Chapters and Verses are not Inspired</a:t>
            </a:r>
            <a:endParaRPr lang="en-GB" sz="3200" b="1" dirty="0"/>
          </a:p>
        </p:txBody>
      </p:sp>
      <p:sp>
        <p:nvSpPr>
          <p:cNvPr id="3" name="TextBox 2"/>
          <p:cNvSpPr txBox="1"/>
          <p:nvPr/>
        </p:nvSpPr>
        <p:spPr>
          <a:xfrm>
            <a:off x="313039" y="1062680"/>
            <a:ext cx="11640751" cy="2554545"/>
          </a:xfrm>
          <a:prstGeom prst="rect">
            <a:avLst/>
          </a:prstGeom>
          <a:noFill/>
        </p:spPr>
        <p:txBody>
          <a:bodyPr wrap="none" rtlCol="0">
            <a:spAutoFit/>
          </a:bodyPr>
          <a:lstStyle/>
          <a:p>
            <a:r>
              <a:rPr lang="en-GB" sz="2000" dirty="0">
                <a:solidFill>
                  <a:srgbClr val="000000"/>
                </a:solidFill>
                <a:latin typeface="system-ui"/>
              </a:rPr>
              <a:t>Behold, my servant will deal </a:t>
            </a:r>
            <a:r>
              <a:rPr lang="en-GB" sz="2000" dirty="0" smtClean="0">
                <a:solidFill>
                  <a:srgbClr val="000000"/>
                </a:solidFill>
                <a:latin typeface="system-ui"/>
              </a:rPr>
              <a:t>wisely.</a:t>
            </a:r>
            <a:r>
              <a:rPr lang="en-GB" sz="2000" dirty="0" smtClean="0"/>
              <a:t> </a:t>
            </a:r>
            <a:r>
              <a:rPr lang="en-GB" sz="2000" dirty="0" smtClean="0">
                <a:solidFill>
                  <a:srgbClr val="000000"/>
                </a:solidFill>
                <a:latin typeface="system-ui"/>
              </a:rPr>
              <a:t>He </a:t>
            </a:r>
            <a:r>
              <a:rPr lang="en-GB" sz="2000" dirty="0">
                <a:solidFill>
                  <a:srgbClr val="000000"/>
                </a:solidFill>
                <a:latin typeface="system-ui"/>
              </a:rPr>
              <a:t>will be exalted and lifted </a:t>
            </a:r>
            <a:r>
              <a:rPr lang="en-GB" sz="2000" dirty="0" smtClean="0">
                <a:solidFill>
                  <a:srgbClr val="000000"/>
                </a:solidFill>
                <a:latin typeface="system-ui"/>
              </a:rPr>
              <a:t>up, and </a:t>
            </a:r>
          </a:p>
          <a:p>
            <a:r>
              <a:rPr lang="en-GB" sz="2000" dirty="0" smtClean="0">
                <a:solidFill>
                  <a:srgbClr val="000000"/>
                </a:solidFill>
                <a:latin typeface="system-ui"/>
              </a:rPr>
              <a:t>will </a:t>
            </a:r>
            <a:r>
              <a:rPr lang="en-GB" sz="2000" dirty="0">
                <a:solidFill>
                  <a:srgbClr val="000000"/>
                </a:solidFill>
                <a:latin typeface="system-ui"/>
              </a:rPr>
              <a:t>be very </a:t>
            </a:r>
            <a:r>
              <a:rPr lang="en-GB" sz="2000" dirty="0" smtClean="0">
                <a:solidFill>
                  <a:srgbClr val="000000"/>
                </a:solidFill>
                <a:latin typeface="system-ui"/>
              </a:rPr>
              <a:t>high.</a:t>
            </a:r>
            <a:r>
              <a:rPr lang="en-GB" sz="2000" b="1" baseline="30000" dirty="0">
                <a:solidFill>
                  <a:srgbClr val="000000"/>
                </a:solidFill>
                <a:latin typeface="system-ui"/>
              </a:rPr>
              <a:t> </a:t>
            </a:r>
            <a:r>
              <a:rPr lang="en-GB" sz="2000" dirty="0" smtClean="0">
                <a:solidFill>
                  <a:srgbClr val="000000"/>
                </a:solidFill>
                <a:latin typeface="system-ui"/>
              </a:rPr>
              <a:t>Just </a:t>
            </a:r>
            <a:r>
              <a:rPr lang="en-GB" sz="2000" dirty="0">
                <a:solidFill>
                  <a:srgbClr val="000000"/>
                </a:solidFill>
                <a:latin typeface="system-ui"/>
              </a:rPr>
              <a:t>as many were astonished at </a:t>
            </a:r>
            <a:r>
              <a:rPr lang="en-GB" sz="2000" dirty="0" smtClean="0">
                <a:solidFill>
                  <a:srgbClr val="000000"/>
                </a:solidFill>
                <a:latin typeface="system-ui"/>
              </a:rPr>
              <a:t>you—his appearance</a:t>
            </a:r>
          </a:p>
          <a:p>
            <a:r>
              <a:rPr lang="en-GB" sz="2000" dirty="0" smtClean="0">
                <a:solidFill>
                  <a:srgbClr val="000000"/>
                </a:solidFill>
                <a:latin typeface="system-ui"/>
              </a:rPr>
              <a:t>was </a:t>
            </a:r>
            <a:r>
              <a:rPr lang="en-GB" sz="2000" dirty="0">
                <a:solidFill>
                  <a:srgbClr val="000000"/>
                </a:solidFill>
                <a:latin typeface="system-ui"/>
              </a:rPr>
              <a:t>marred more than any man, </a:t>
            </a:r>
            <a:r>
              <a:rPr lang="en-GB" sz="2000" dirty="0" smtClean="0">
                <a:solidFill>
                  <a:srgbClr val="000000"/>
                </a:solidFill>
                <a:latin typeface="system-ui"/>
              </a:rPr>
              <a:t>and his </a:t>
            </a:r>
            <a:r>
              <a:rPr lang="en-GB" sz="2000" dirty="0">
                <a:solidFill>
                  <a:srgbClr val="000000"/>
                </a:solidFill>
                <a:latin typeface="system-ui"/>
              </a:rPr>
              <a:t>form </a:t>
            </a:r>
            <a:r>
              <a:rPr lang="en-GB" sz="2000" dirty="0" smtClean="0">
                <a:solidFill>
                  <a:srgbClr val="000000"/>
                </a:solidFill>
                <a:latin typeface="system-ui"/>
              </a:rPr>
              <a:t>more </a:t>
            </a:r>
            <a:r>
              <a:rPr lang="en-GB" sz="2000" dirty="0">
                <a:solidFill>
                  <a:srgbClr val="000000"/>
                </a:solidFill>
                <a:latin typeface="system-ui"/>
              </a:rPr>
              <a:t>than the sons of </a:t>
            </a:r>
            <a:r>
              <a:rPr lang="en-GB" sz="2000" dirty="0" smtClean="0">
                <a:solidFill>
                  <a:srgbClr val="000000"/>
                </a:solidFill>
                <a:latin typeface="system-ui"/>
              </a:rPr>
              <a:t>men—</a:t>
            </a:r>
          </a:p>
          <a:p>
            <a:r>
              <a:rPr lang="en-GB" sz="2000" dirty="0" smtClean="0">
                <a:solidFill>
                  <a:srgbClr val="000000"/>
                </a:solidFill>
                <a:latin typeface="system-ui"/>
              </a:rPr>
              <a:t>so </a:t>
            </a:r>
            <a:r>
              <a:rPr lang="en-GB" sz="2000" dirty="0">
                <a:solidFill>
                  <a:srgbClr val="000000"/>
                </a:solidFill>
                <a:latin typeface="system-ui"/>
              </a:rPr>
              <a:t>he will </a:t>
            </a:r>
            <a:r>
              <a:rPr lang="en-GB" sz="2000" dirty="0" smtClean="0">
                <a:solidFill>
                  <a:srgbClr val="000000"/>
                </a:solidFill>
                <a:latin typeface="system-ui"/>
              </a:rPr>
              <a:t>cleanse</a:t>
            </a:r>
            <a:r>
              <a:rPr lang="en-GB" sz="2000" dirty="0">
                <a:solidFill>
                  <a:srgbClr val="000000"/>
                </a:solidFill>
                <a:latin typeface="system-ui"/>
              </a:rPr>
              <a:t> many </a:t>
            </a:r>
            <a:r>
              <a:rPr lang="en-GB" sz="2000" dirty="0" smtClean="0">
                <a:solidFill>
                  <a:srgbClr val="000000"/>
                </a:solidFill>
                <a:latin typeface="system-ui"/>
              </a:rPr>
              <a:t>nations.</a:t>
            </a:r>
            <a:r>
              <a:rPr lang="en-GB" sz="2000" dirty="0" smtClean="0"/>
              <a:t> </a:t>
            </a:r>
            <a:r>
              <a:rPr lang="en-GB" sz="2000" dirty="0" smtClean="0">
                <a:solidFill>
                  <a:srgbClr val="000000"/>
                </a:solidFill>
                <a:latin typeface="system-ui"/>
              </a:rPr>
              <a:t>Kings </a:t>
            </a:r>
            <a:r>
              <a:rPr lang="en-GB" sz="2000" dirty="0">
                <a:solidFill>
                  <a:srgbClr val="000000"/>
                </a:solidFill>
                <a:latin typeface="system-ui"/>
              </a:rPr>
              <a:t>will shut </a:t>
            </a:r>
            <a:r>
              <a:rPr lang="en-GB" sz="2000" dirty="0" smtClean="0">
                <a:solidFill>
                  <a:srgbClr val="000000"/>
                </a:solidFill>
                <a:latin typeface="system-ui"/>
              </a:rPr>
              <a:t>their </a:t>
            </a:r>
            <a:r>
              <a:rPr lang="en-GB" sz="2000" dirty="0">
                <a:solidFill>
                  <a:srgbClr val="000000"/>
                </a:solidFill>
                <a:latin typeface="system-ui"/>
              </a:rPr>
              <a:t>mouths at </a:t>
            </a:r>
            <a:r>
              <a:rPr lang="en-GB" sz="2000" dirty="0" smtClean="0">
                <a:solidFill>
                  <a:srgbClr val="000000"/>
                </a:solidFill>
                <a:latin typeface="system-ui"/>
              </a:rPr>
              <a:t>him;</a:t>
            </a:r>
            <a:r>
              <a:rPr lang="en-GB" sz="2000" dirty="0" smtClean="0"/>
              <a:t> </a:t>
            </a:r>
            <a:r>
              <a:rPr lang="en-GB" sz="2000" dirty="0" smtClean="0">
                <a:solidFill>
                  <a:srgbClr val="000000"/>
                </a:solidFill>
                <a:latin typeface="system-ui"/>
              </a:rPr>
              <a:t>for </a:t>
            </a:r>
            <a:r>
              <a:rPr lang="en-GB" sz="2000" dirty="0">
                <a:solidFill>
                  <a:srgbClr val="000000"/>
                </a:solidFill>
                <a:latin typeface="system-ui"/>
              </a:rPr>
              <a:t>they will see that which </a:t>
            </a:r>
            <a:endParaRPr lang="en-GB" sz="2000" dirty="0" smtClean="0">
              <a:solidFill>
                <a:srgbClr val="000000"/>
              </a:solidFill>
              <a:latin typeface="system-ui"/>
            </a:endParaRPr>
          </a:p>
          <a:p>
            <a:r>
              <a:rPr lang="en-GB" sz="2000" dirty="0" smtClean="0">
                <a:solidFill>
                  <a:srgbClr val="000000"/>
                </a:solidFill>
                <a:latin typeface="system-ui"/>
              </a:rPr>
              <a:t>had </a:t>
            </a:r>
            <a:r>
              <a:rPr lang="en-GB" sz="2000" dirty="0">
                <a:solidFill>
                  <a:srgbClr val="000000"/>
                </a:solidFill>
                <a:latin typeface="system-ui"/>
              </a:rPr>
              <a:t>not been told </a:t>
            </a:r>
            <a:r>
              <a:rPr lang="en-GB" sz="2000" dirty="0" smtClean="0">
                <a:solidFill>
                  <a:srgbClr val="000000"/>
                </a:solidFill>
                <a:latin typeface="system-ui"/>
              </a:rPr>
              <a:t>them, and </a:t>
            </a:r>
            <a:r>
              <a:rPr lang="en-GB" sz="2000" dirty="0">
                <a:solidFill>
                  <a:srgbClr val="000000"/>
                </a:solidFill>
                <a:latin typeface="system-ui"/>
              </a:rPr>
              <a:t>they will </a:t>
            </a:r>
            <a:r>
              <a:rPr lang="en-GB" sz="2000" dirty="0" smtClean="0">
                <a:solidFill>
                  <a:srgbClr val="000000"/>
                </a:solidFill>
                <a:latin typeface="system-ui"/>
              </a:rPr>
              <a:t>understand that </a:t>
            </a:r>
            <a:r>
              <a:rPr lang="en-GB" sz="2000" dirty="0">
                <a:solidFill>
                  <a:srgbClr val="000000"/>
                </a:solidFill>
                <a:latin typeface="system-ui"/>
              </a:rPr>
              <a:t>which they had not heard</a:t>
            </a:r>
            <a:r>
              <a:rPr lang="en-GB" sz="2000" dirty="0" smtClean="0">
                <a:solidFill>
                  <a:srgbClr val="000000"/>
                </a:solidFill>
                <a:latin typeface="system-ui"/>
              </a:rPr>
              <a:t>. Isaiah 52:13-15 ... </a:t>
            </a:r>
          </a:p>
          <a:p>
            <a:r>
              <a:rPr lang="en-GB" sz="2000" dirty="0" smtClean="0">
                <a:solidFill>
                  <a:srgbClr val="000000"/>
                </a:solidFill>
                <a:latin typeface="system-ui"/>
              </a:rPr>
              <a:t>Who </a:t>
            </a:r>
            <a:r>
              <a:rPr lang="en-GB" sz="2000" dirty="0">
                <a:solidFill>
                  <a:srgbClr val="000000"/>
                </a:solidFill>
                <a:latin typeface="system-ui"/>
              </a:rPr>
              <a:t>has believed our </a:t>
            </a:r>
            <a:r>
              <a:rPr lang="en-GB" sz="2000" dirty="0" smtClean="0">
                <a:solidFill>
                  <a:srgbClr val="000000"/>
                </a:solidFill>
                <a:latin typeface="system-ui"/>
              </a:rPr>
              <a:t>message?</a:t>
            </a:r>
            <a:r>
              <a:rPr lang="en-GB" sz="2000" dirty="0" smtClean="0"/>
              <a:t> </a:t>
            </a:r>
            <a:r>
              <a:rPr lang="en-GB" sz="2000" dirty="0" smtClean="0">
                <a:solidFill>
                  <a:srgbClr val="000000"/>
                </a:solidFill>
                <a:latin typeface="system-ui"/>
              </a:rPr>
              <a:t>To </a:t>
            </a:r>
            <a:r>
              <a:rPr lang="en-GB" sz="2000" dirty="0">
                <a:solidFill>
                  <a:srgbClr val="000000"/>
                </a:solidFill>
                <a:latin typeface="system-ui"/>
              </a:rPr>
              <a:t>whom has </a:t>
            </a:r>
            <a:r>
              <a:rPr lang="en-GB" sz="2000" dirty="0" smtClean="0">
                <a:solidFill>
                  <a:srgbClr val="000000"/>
                </a:solidFill>
                <a:latin typeface="system-ui"/>
              </a:rPr>
              <a:t>Yahweh’s </a:t>
            </a:r>
            <a:r>
              <a:rPr lang="en-GB" sz="2000" dirty="0">
                <a:solidFill>
                  <a:srgbClr val="000000"/>
                </a:solidFill>
                <a:latin typeface="system-ui"/>
              </a:rPr>
              <a:t>arm been </a:t>
            </a:r>
            <a:r>
              <a:rPr lang="en-GB" sz="2000" dirty="0" smtClean="0">
                <a:solidFill>
                  <a:srgbClr val="000000"/>
                </a:solidFill>
                <a:latin typeface="system-ui"/>
              </a:rPr>
              <a:t>revealed?</a:t>
            </a:r>
            <a:r>
              <a:rPr lang="en-GB" sz="2000" dirty="0" smtClean="0"/>
              <a:t> </a:t>
            </a:r>
            <a:r>
              <a:rPr lang="en-GB" sz="2000" dirty="0" smtClean="0">
                <a:solidFill>
                  <a:srgbClr val="000000"/>
                </a:solidFill>
                <a:latin typeface="system-ui"/>
              </a:rPr>
              <a:t>For </a:t>
            </a:r>
            <a:r>
              <a:rPr lang="en-GB" sz="2000" dirty="0">
                <a:solidFill>
                  <a:srgbClr val="000000"/>
                </a:solidFill>
                <a:latin typeface="system-ui"/>
              </a:rPr>
              <a:t>he grew up before </a:t>
            </a:r>
            <a:endParaRPr lang="en-GB" sz="2000" dirty="0" smtClean="0">
              <a:solidFill>
                <a:srgbClr val="000000"/>
              </a:solidFill>
              <a:latin typeface="system-ui"/>
            </a:endParaRPr>
          </a:p>
          <a:p>
            <a:r>
              <a:rPr lang="en-GB" sz="2000" dirty="0" smtClean="0">
                <a:solidFill>
                  <a:srgbClr val="000000"/>
                </a:solidFill>
                <a:latin typeface="system-ui"/>
              </a:rPr>
              <a:t>him </a:t>
            </a:r>
            <a:r>
              <a:rPr lang="en-GB" sz="2000" dirty="0">
                <a:solidFill>
                  <a:srgbClr val="000000"/>
                </a:solidFill>
                <a:latin typeface="system-ui"/>
              </a:rPr>
              <a:t>as a tender </a:t>
            </a:r>
            <a:r>
              <a:rPr lang="en-GB" sz="2000" dirty="0" smtClean="0">
                <a:solidFill>
                  <a:srgbClr val="000000"/>
                </a:solidFill>
                <a:latin typeface="system-ui"/>
              </a:rPr>
              <a:t>plant,</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as a root out of </a:t>
            </a:r>
            <a:r>
              <a:rPr lang="en-GB" sz="2000" dirty="0" smtClean="0">
                <a:solidFill>
                  <a:srgbClr val="000000"/>
                </a:solidFill>
                <a:latin typeface="system-ui"/>
              </a:rPr>
              <a:t>dry ground.</a:t>
            </a:r>
            <a:r>
              <a:rPr lang="en-GB" sz="2000" dirty="0" smtClean="0"/>
              <a:t> </a:t>
            </a:r>
            <a:r>
              <a:rPr lang="en-GB" sz="2000" dirty="0" smtClean="0">
                <a:solidFill>
                  <a:srgbClr val="000000"/>
                </a:solidFill>
                <a:latin typeface="system-ui"/>
              </a:rPr>
              <a:t>He </a:t>
            </a:r>
            <a:r>
              <a:rPr lang="en-GB" sz="2000" dirty="0">
                <a:solidFill>
                  <a:srgbClr val="000000"/>
                </a:solidFill>
                <a:latin typeface="system-ui"/>
              </a:rPr>
              <a:t>has no good looks or </a:t>
            </a:r>
            <a:r>
              <a:rPr lang="en-GB" sz="2000" dirty="0" smtClean="0">
                <a:solidFill>
                  <a:srgbClr val="000000"/>
                </a:solidFill>
                <a:latin typeface="system-ui"/>
              </a:rPr>
              <a:t>majesty.</a:t>
            </a:r>
            <a:r>
              <a:rPr lang="en-GB" sz="2000" dirty="0" smtClean="0"/>
              <a:t> </a:t>
            </a:r>
            <a:r>
              <a:rPr lang="en-GB" sz="2000" dirty="0" smtClean="0">
                <a:solidFill>
                  <a:srgbClr val="000000"/>
                </a:solidFill>
                <a:latin typeface="system-ui"/>
              </a:rPr>
              <a:t>When </a:t>
            </a:r>
            <a:r>
              <a:rPr lang="en-GB" sz="2000" dirty="0">
                <a:solidFill>
                  <a:srgbClr val="000000"/>
                </a:solidFill>
                <a:latin typeface="system-ui"/>
              </a:rPr>
              <a:t>we </a:t>
            </a:r>
            <a:endParaRPr lang="en-GB" sz="2000" dirty="0" smtClean="0">
              <a:solidFill>
                <a:srgbClr val="000000"/>
              </a:solidFill>
              <a:latin typeface="system-ui"/>
            </a:endParaRPr>
          </a:p>
          <a:p>
            <a:r>
              <a:rPr lang="en-GB" sz="2000" dirty="0" smtClean="0">
                <a:solidFill>
                  <a:srgbClr val="000000"/>
                </a:solidFill>
                <a:latin typeface="system-ui"/>
              </a:rPr>
              <a:t>see </a:t>
            </a:r>
            <a:r>
              <a:rPr lang="en-GB" sz="2000" dirty="0">
                <a:solidFill>
                  <a:srgbClr val="000000"/>
                </a:solidFill>
                <a:latin typeface="system-ui"/>
              </a:rPr>
              <a:t>him, there is no beauty that we </a:t>
            </a:r>
            <a:r>
              <a:rPr lang="en-GB" sz="2000" dirty="0" err="1" smtClean="0">
                <a:solidFill>
                  <a:srgbClr val="000000"/>
                </a:solidFill>
                <a:latin typeface="system-ui"/>
              </a:rPr>
              <a:t>shoulddesire</a:t>
            </a:r>
            <a:r>
              <a:rPr lang="en-GB" sz="2000" dirty="0" smtClean="0">
                <a:solidFill>
                  <a:srgbClr val="000000"/>
                </a:solidFill>
                <a:latin typeface="system-ui"/>
              </a:rPr>
              <a:t> </a:t>
            </a:r>
            <a:r>
              <a:rPr lang="en-GB" sz="2000" dirty="0">
                <a:solidFill>
                  <a:srgbClr val="000000"/>
                </a:solidFill>
                <a:latin typeface="system-ui"/>
              </a:rPr>
              <a:t>him</a:t>
            </a:r>
            <a:r>
              <a:rPr lang="en-GB" sz="2000" dirty="0" smtClean="0">
                <a:solidFill>
                  <a:srgbClr val="000000"/>
                </a:solidFill>
                <a:latin typeface="system-ui"/>
              </a:rPr>
              <a:t>. Isaiah 53:1-2</a:t>
            </a:r>
            <a:endParaRPr lang="en-GB" sz="2000" dirty="0"/>
          </a:p>
        </p:txBody>
      </p:sp>
      <p:sp>
        <p:nvSpPr>
          <p:cNvPr id="4" name="Rectangle 3"/>
          <p:cNvSpPr/>
          <p:nvPr/>
        </p:nvSpPr>
        <p:spPr>
          <a:xfrm>
            <a:off x="420130" y="3875042"/>
            <a:ext cx="10750378" cy="2862322"/>
          </a:xfrm>
          <a:prstGeom prst="rect">
            <a:avLst/>
          </a:prstGeom>
        </p:spPr>
        <p:txBody>
          <a:bodyPr wrap="square">
            <a:spAutoFit/>
          </a:bodyPr>
          <a:lstStyle/>
          <a:p>
            <a:r>
              <a:rPr lang="en-GB" sz="2000" dirty="0">
                <a:solidFill>
                  <a:srgbClr val="000000"/>
                </a:solidFill>
                <a:latin typeface="system-ui"/>
              </a:rPr>
              <a:t>They </a:t>
            </a:r>
            <a:r>
              <a:rPr lang="en-GB" sz="2000" dirty="0" smtClean="0">
                <a:solidFill>
                  <a:srgbClr val="000000"/>
                </a:solidFill>
                <a:latin typeface="system-ui"/>
              </a:rPr>
              <a:t>[Pharisees] answered him [A poor blind man now healed], </a:t>
            </a:r>
            <a:r>
              <a:rPr lang="en-GB" sz="2000" dirty="0">
                <a:solidFill>
                  <a:srgbClr val="000000"/>
                </a:solidFill>
                <a:latin typeface="system-ui"/>
              </a:rPr>
              <a:t>“You were altogether born in sins, and do you teach us?” Then they threw him out</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Jesus heard that they had thrown him out, and finding him, he said, “Do you believe in the Son of God</a:t>
            </a:r>
            <a:r>
              <a:rPr lang="en-GB" sz="2000" dirty="0" smtClean="0">
                <a:solidFill>
                  <a:srgbClr val="000000"/>
                </a:solidFill>
                <a:latin typeface="system-ui"/>
              </a:rPr>
              <a:t>?”... </a:t>
            </a:r>
            <a:r>
              <a:rPr lang="en-GB" sz="2000" dirty="0">
                <a:solidFill>
                  <a:srgbClr val="000000"/>
                </a:solidFill>
                <a:latin typeface="system-ui"/>
              </a:rPr>
              <a:t>Jesus said to them, “If you were blind, you would have no sin; but now you say, ‘We see.’ Therefore your sin remains</a:t>
            </a:r>
            <a:r>
              <a:rPr lang="en-GB" sz="2000" dirty="0" smtClean="0">
                <a:solidFill>
                  <a:srgbClr val="000000"/>
                </a:solidFill>
                <a:latin typeface="system-ui"/>
              </a:rPr>
              <a:t>. John 9:34-41 ... </a:t>
            </a:r>
            <a:r>
              <a:rPr lang="en-GB" sz="2000" dirty="0">
                <a:solidFill>
                  <a:srgbClr val="000000"/>
                </a:solidFill>
                <a:latin typeface="system-ui"/>
              </a:rPr>
              <a:t>“Most certainly, I tell you, one who doesn’t enter by the door into the sheep fold, but climbs up some other way, is a thief and a robber. </a:t>
            </a:r>
            <a:r>
              <a:rPr lang="en-GB" sz="2000" b="1" baseline="30000" dirty="0">
                <a:solidFill>
                  <a:srgbClr val="000000"/>
                </a:solidFill>
                <a:latin typeface="system-ui"/>
              </a:rPr>
              <a:t> </a:t>
            </a:r>
            <a:r>
              <a:rPr lang="en-GB" sz="2000" dirty="0">
                <a:solidFill>
                  <a:srgbClr val="000000"/>
                </a:solidFill>
                <a:latin typeface="system-ui"/>
              </a:rPr>
              <a:t>But one who enters in by the door is the shepherd of the </a:t>
            </a:r>
            <a:r>
              <a:rPr lang="en-GB" sz="2000" dirty="0" smtClean="0">
                <a:solidFill>
                  <a:srgbClr val="000000"/>
                </a:solidFill>
                <a:latin typeface="system-ui"/>
              </a:rPr>
              <a:t>sheep ...</a:t>
            </a:r>
            <a:r>
              <a:rPr lang="en-GB" sz="2000" dirty="0">
                <a:solidFill>
                  <a:srgbClr val="000000"/>
                </a:solidFill>
                <a:latin typeface="system-ui"/>
              </a:rPr>
              <a:t> The thief only comes to steal, kill, and destroy. I came that they may have life, and may have it abundantly. </a:t>
            </a:r>
            <a:r>
              <a:rPr lang="en-GB" sz="2000" dirty="0" smtClean="0">
                <a:solidFill>
                  <a:srgbClr val="000000"/>
                </a:solidFill>
                <a:latin typeface="system-ui"/>
              </a:rPr>
              <a:t>I </a:t>
            </a:r>
            <a:r>
              <a:rPr lang="en-GB" sz="2000" dirty="0">
                <a:solidFill>
                  <a:srgbClr val="000000"/>
                </a:solidFill>
                <a:latin typeface="system-ui"/>
              </a:rPr>
              <a:t>am the good shepherd</a:t>
            </a:r>
            <a:r>
              <a:rPr lang="en-GB" sz="2000" dirty="0" smtClean="0">
                <a:solidFill>
                  <a:srgbClr val="000000"/>
                </a:solidFill>
                <a:latin typeface="system-ui"/>
              </a:rPr>
              <a:t>.</a:t>
            </a:r>
            <a:r>
              <a:rPr lang="en-GB" sz="2000" dirty="0" smtClean="0">
                <a:solidFill>
                  <a:srgbClr val="4A4A4A"/>
                </a:solidFill>
                <a:latin typeface="system-ui"/>
              </a:rPr>
              <a:t> </a:t>
            </a:r>
            <a:r>
              <a:rPr lang="en-GB" sz="2000" dirty="0">
                <a:solidFill>
                  <a:srgbClr val="000000"/>
                </a:solidFill>
                <a:latin typeface="system-ui"/>
              </a:rPr>
              <a:t> The good shepherd lays down his life for the sheep</a:t>
            </a:r>
            <a:r>
              <a:rPr lang="en-GB" sz="2000" dirty="0" smtClean="0">
                <a:solidFill>
                  <a:srgbClr val="000000"/>
                </a:solidFill>
                <a:latin typeface="system-ui"/>
              </a:rPr>
              <a:t>. John 10:1 etc.</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15289320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5535" y="280087"/>
            <a:ext cx="4550028" cy="584775"/>
          </a:xfrm>
          <a:prstGeom prst="rect">
            <a:avLst/>
          </a:prstGeom>
          <a:noFill/>
        </p:spPr>
        <p:txBody>
          <a:bodyPr wrap="none" rtlCol="0">
            <a:spAutoFit/>
          </a:bodyPr>
          <a:lstStyle/>
          <a:p>
            <a:r>
              <a:rPr lang="en-GB" sz="3200" b="1" dirty="0" smtClean="0"/>
              <a:t>The Goal of Bible Reading</a:t>
            </a:r>
            <a:endParaRPr lang="en-GB" sz="3200" b="1" dirty="0"/>
          </a:p>
        </p:txBody>
      </p:sp>
      <p:sp>
        <p:nvSpPr>
          <p:cNvPr id="2" name="TextBox 1"/>
          <p:cNvSpPr txBox="1"/>
          <p:nvPr/>
        </p:nvSpPr>
        <p:spPr>
          <a:xfrm>
            <a:off x="2290119" y="1293341"/>
            <a:ext cx="6644768" cy="4154984"/>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To know who God really is</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 understand what He has done and is doing</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 be aware of where we are in salvation history</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 be changed and conformed in our worldview</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 be changed in attitude and behaviour</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 be inspired in worship</a:t>
            </a:r>
            <a:endParaRPr lang="en-GB" sz="2400" b="1" dirty="0"/>
          </a:p>
        </p:txBody>
      </p:sp>
      <p:sp>
        <p:nvSpPr>
          <p:cNvPr id="4" name="Rectangle 3"/>
          <p:cNvSpPr/>
          <p:nvPr/>
        </p:nvSpPr>
        <p:spPr>
          <a:xfrm>
            <a:off x="1573577" y="5789197"/>
            <a:ext cx="8077852"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prstClr val="black"/>
                </a:solidFill>
                <a:effectLst/>
                <a:uLnTx/>
                <a:uFillTx/>
              </a:rPr>
              <a:t>Reading and Listening complement each other</a:t>
            </a:r>
            <a:endParaRPr kumimoji="0" lang="en-GB" sz="32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8081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9503" y="304815"/>
            <a:ext cx="6096000" cy="5740226"/>
          </a:xfrm>
          <a:prstGeom prst="rect">
            <a:avLst/>
          </a:prstGeom>
        </p:spPr>
        <p:txBody>
          <a:bodyPr>
            <a:spAutoFit/>
          </a:bodyPr>
          <a:lstStyle/>
          <a:p>
            <a:pPr algn="ctr">
              <a:lnSpc>
                <a:spcPct val="107000"/>
              </a:lnSpc>
              <a:spcAft>
                <a:spcPts val="800"/>
              </a:spcAft>
            </a:pPr>
            <a:r>
              <a:rPr lang="en-GB" sz="2400" b="1" dirty="0">
                <a:solidFill>
                  <a:prstClr val="black"/>
                </a:solidFill>
                <a:ea typeface="Calibri" panose="020F0502020204030204" pitchFamily="34" charset="0"/>
                <a:cs typeface="Times New Roman" panose="02020603050405020304" pitchFamily="18" charset="0"/>
              </a:rPr>
              <a:t>The Eleven Books of the Writings (</a:t>
            </a:r>
            <a:r>
              <a:rPr lang="en-GB" sz="2400" b="1" dirty="0" err="1">
                <a:solidFill>
                  <a:prstClr val="black"/>
                </a:solidFill>
                <a:ea typeface="Calibri" panose="020F0502020204030204" pitchFamily="34" charset="0"/>
                <a:cs typeface="Times New Roman" panose="02020603050405020304" pitchFamily="18" charset="0"/>
              </a:rPr>
              <a:t>Kesuvim</a:t>
            </a:r>
            <a:r>
              <a:rPr lang="en-GB" sz="2400" b="1" dirty="0" smtClean="0">
                <a:solidFill>
                  <a:prstClr val="black"/>
                </a:solidFill>
                <a:ea typeface="Calibri" panose="020F0502020204030204" pitchFamily="34" charset="0"/>
                <a:cs typeface="Times New Roman" panose="02020603050405020304" pitchFamily="18" charset="0"/>
              </a:rPr>
              <a:t>)</a:t>
            </a:r>
            <a:endParaRPr lang="en-GB" sz="2400" dirty="0" smtClean="0">
              <a:solidFill>
                <a:prstClr val="black"/>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u="sng" dirty="0" smtClean="0">
                <a:solidFill>
                  <a:srgbClr val="0563C1"/>
                </a:solidFill>
                <a:ea typeface="Calibri" panose="020F0502020204030204" pitchFamily="34" charset="0"/>
                <a:cs typeface="Times New Roman" panose="02020603050405020304" pitchFamily="18" charset="0"/>
                <a:hlinkClick r:id="rId2"/>
              </a:rPr>
              <a:t>Psalms</a:t>
            </a:r>
            <a:r>
              <a:rPr lang="en-GB" sz="2400" b="1" dirty="0" smtClean="0">
                <a:solidFill>
                  <a:prstClr val="black"/>
                </a:solidFill>
                <a:ea typeface="Calibri" panose="020F0502020204030204" pitchFamily="34" charset="0"/>
                <a:cs typeface="Times New Roman" panose="02020603050405020304" pitchFamily="18" charset="0"/>
              </a:rPr>
              <a:t>  </a:t>
            </a:r>
          </a:p>
          <a:p>
            <a:pPr algn="ctr">
              <a:lnSpc>
                <a:spcPct val="107000"/>
              </a:lnSpc>
              <a:spcAft>
                <a:spcPts val="800"/>
              </a:spcAft>
            </a:pPr>
            <a:r>
              <a:rPr lang="en-GB" sz="2400" b="1" dirty="0" smtClean="0">
                <a:solidFill>
                  <a:srgbClr val="0563C1"/>
                </a:solidFill>
                <a:ea typeface="Calibri" panose="020F0502020204030204" pitchFamily="34" charset="0"/>
                <a:cs typeface="Times New Roman" panose="02020603050405020304" pitchFamily="18" charset="0"/>
                <a:hlinkClick r:id="rId3"/>
              </a:rPr>
              <a:t>Proverbs</a:t>
            </a:r>
            <a:r>
              <a:rPr lang="en-GB" sz="2400" b="1" dirty="0">
                <a:solidFill>
                  <a:prstClr val="black"/>
                </a:solidFill>
                <a:ea typeface="Calibri" panose="020F0502020204030204" pitchFamily="34" charset="0"/>
                <a:cs typeface="Times New Roman" panose="02020603050405020304" pitchFamily="18" charset="0"/>
              </a:rPr>
              <a:t> </a:t>
            </a:r>
            <a:r>
              <a:rPr lang="en-GB" sz="2400" b="1" dirty="0" smtClean="0">
                <a:solidFill>
                  <a:prstClr val="black"/>
                </a:solidFill>
                <a:ea typeface="Calibri" panose="020F0502020204030204" pitchFamily="34" charset="0"/>
                <a:cs typeface="Times New Roman" panose="02020603050405020304" pitchFamily="18" charset="0"/>
              </a:rPr>
              <a:t>  </a:t>
            </a:r>
          </a:p>
          <a:p>
            <a:pPr algn="ctr">
              <a:lnSpc>
                <a:spcPct val="107000"/>
              </a:lnSpc>
              <a:spcAft>
                <a:spcPts val="800"/>
              </a:spcAft>
            </a:pPr>
            <a:r>
              <a:rPr lang="en-GB" sz="2400" b="1" dirty="0" smtClean="0">
                <a:solidFill>
                  <a:srgbClr val="0563C1"/>
                </a:solidFill>
                <a:ea typeface="Calibri" panose="020F0502020204030204" pitchFamily="34" charset="0"/>
                <a:cs typeface="Times New Roman" panose="02020603050405020304" pitchFamily="18" charset="0"/>
                <a:hlinkClick r:id="rId4"/>
              </a:rPr>
              <a:t>Job</a:t>
            </a:r>
            <a:r>
              <a:rPr lang="en-GB" sz="2400" b="1" dirty="0">
                <a:solidFill>
                  <a:srgbClr val="0563C1"/>
                </a:solidFill>
                <a:ea typeface="Calibri" panose="020F0502020204030204" pitchFamily="34" charset="0"/>
                <a:cs typeface="Times New Roman" panose="02020603050405020304" pitchFamily="18" charset="0"/>
                <a:hlinkClick r:id="rId4"/>
              </a:rPr>
              <a:t> </a:t>
            </a:r>
            <a:r>
              <a:rPr lang="en-GB" sz="2400" b="1" dirty="0">
                <a:solidFill>
                  <a:prstClr val="black"/>
                </a:solidFill>
                <a:ea typeface="Calibri" panose="020F0502020204030204" pitchFamily="34" charset="0"/>
                <a:cs typeface="Times New Roman" panose="02020603050405020304" pitchFamily="18" charset="0"/>
              </a:rPr>
              <a:t> </a:t>
            </a:r>
            <a:br>
              <a:rPr lang="en-GB" sz="2400" b="1" dirty="0">
                <a:solidFill>
                  <a:prstClr val="black"/>
                </a:solidFill>
                <a:ea typeface="Calibri" panose="020F0502020204030204" pitchFamily="34" charset="0"/>
                <a:cs typeface="Times New Roman" panose="02020603050405020304" pitchFamily="18" charset="0"/>
              </a:rPr>
            </a:br>
            <a:r>
              <a:rPr lang="en-GB" sz="2400" b="1" dirty="0">
                <a:solidFill>
                  <a:srgbClr val="0070C0"/>
                </a:solidFill>
                <a:ea typeface="Calibri" panose="020F0502020204030204" pitchFamily="34" charset="0"/>
                <a:cs typeface="Times New Roman" panose="02020603050405020304" pitchFamily="18" charset="0"/>
              </a:rPr>
              <a:t>Song of Songs</a:t>
            </a:r>
            <a:endParaRPr lang="en-GB" sz="2400" dirty="0" smtClean="0">
              <a:solidFill>
                <a:srgbClr val="0070C0"/>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rgbClr val="0070C0"/>
                </a:solidFill>
                <a:ea typeface="Calibri" panose="020F0502020204030204" pitchFamily="34" charset="0"/>
                <a:cs typeface="Times New Roman" panose="02020603050405020304" pitchFamily="18" charset="0"/>
              </a:rPr>
              <a:t>Ruth</a:t>
            </a:r>
            <a:endParaRPr lang="en-GB" sz="2400" dirty="0" smtClean="0">
              <a:solidFill>
                <a:srgbClr val="0070C0"/>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smtClean="0">
                <a:solidFill>
                  <a:srgbClr val="0070C0"/>
                </a:solidFill>
                <a:ea typeface="Calibri" panose="020F0502020204030204" pitchFamily="34" charset="0"/>
                <a:cs typeface="Times New Roman" panose="02020603050405020304" pitchFamily="18" charset="0"/>
              </a:rPr>
              <a:t>Ecclesiastes</a:t>
            </a:r>
          </a:p>
          <a:p>
            <a:pPr algn="ctr">
              <a:lnSpc>
                <a:spcPct val="107000"/>
              </a:lnSpc>
              <a:spcAft>
                <a:spcPts val="800"/>
              </a:spcAft>
            </a:pPr>
            <a:r>
              <a:rPr lang="en-GB" sz="2400" b="1" dirty="0" smtClean="0">
                <a:solidFill>
                  <a:srgbClr val="0070C0"/>
                </a:solidFill>
                <a:ea typeface="Calibri" panose="020F0502020204030204" pitchFamily="34" charset="0"/>
                <a:cs typeface="Times New Roman" panose="02020603050405020304" pitchFamily="18" charset="0"/>
              </a:rPr>
              <a:t>Lamentations</a:t>
            </a:r>
            <a:endParaRPr lang="en-GB" sz="2400" dirty="0" smtClean="0">
              <a:solidFill>
                <a:srgbClr val="0070C0"/>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rgbClr val="0070C0"/>
                </a:solidFill>
                <a:ea typeface="Calibri" panose="020F0502020204030204" pitchFamily="34" charset="0"/>
                <a:cs typeface="Times New Roman" panose="02020603050405020304" pitchFamily="18" charset="0"/>
              </a:rPr>
              <a:t>Esther</a:t>
            </a:r>
            <a:endParaRPr lang="en-GB" sz="2400" dirty="0" smtClean="0">
              <a:solidFill>
                <a:srgbClr val="0070C0"/>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rgbClr val="0070C0"/>
                </a:solidFill>
                <a:ea typeface="Calibri" panose="020F0502020204030204" pitchFamily="34" charset="0"/>
                <a:cs typeface="Times New Roman" panose="02020603050405020304" pitchFamily="18" charset="0"/>
              </a:rPr>
              <a:t>Daniel</a:t>
            </a:r>
            <a:endParaRPr lang="en-GB" sz="2400" dirty="0" smtClean="0">
              <a:solidFill>
                <a:srgbClr val="0070C0"/>
              </a:solidFill>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rgbClr val="0563C1"/>
                </a:solidFill>
                <a:ea typeface="Calibri" panose="020F0502020204030204" pitchFamily="34" charset="0"/>
                <a:cs typeface="Times New Roman" panose="02020603050405020304" pitchFamily="18" charset="0"/>
                <a:hlinkClick r:id="rId5"/>
              </a:rPr>
              <a:t>Ezra/Nehemiah</a:t>
            </a:r>
            <a:br>
              <a:rPr lang="en-GB" sz="2400" b="1" dirty="0">
                <a:solidFill>
                  <a:srgbClr val="0563C1"/>
                </a:solidFill>
                <a:ea typeface="Calibri" panose="020F0502020204030204" pitchFamily="34" charset="0"/>
                <a:cs typeface="Times New Roman" panose="02020603050405020304" pitchFamily="18" charset="0"/>
                <a:hlinkClick r:id="rId5"/>
              </a:rPr>
            </a:br>
            <a:r>
              <a:rPr lang="en-GB" sz="2400" b="1" dirty="0" smtClean="0">
                <a:solidFill>
                  <a:srgbClr val="0563C1"/>
                </a:solidFill>
                <a:ea typeface="Calibri" panose="020F0502020204030204" pitchFamily="34" charset="0"/>
                <a:cs typeface="Times New Roman" panose="02020603050405020304" pitchFamily="18" charset="0"/>
                <a:hlinkClick r:id="rId6"/>
              </a:rPr>
              <a:t>Chronicles</a:t>
            </a:r>
            <a:r>
              <a:rPr lang="en-GB" sz="2400" b="1" dirty="0">
                <a:solidFill>
                  <a:prstClr val="black"/>
                </a:solidFill>
                <a:ea typeface="Calibri" panose="020F0502020204030204" pitchFamily="34" charset="0"/>
                <a:cs typeface="Times New Roman" panose="02020603050405020304" pitchFamily="18" charset="0"/>
              </a:rPr>
              <a:t>  </a:t>
            </a:r>
            <a:endParaRPr lang="en-GB" sz="2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1957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8876" y="117693"/>
            <a:ext cx="3393988" cy="6740307"/>
          </a:xfrm>
          <a:prstGeom prst="rect">
            <a:avLst/>
          </a:prstGeom>
          <a:noFill/>
        </p:spPr>
        <p:txBody>
          <a:bodyPr wrap="square" rtlCol="0">
            <a:spAutoFit/>
          </a:bodyPr>
          <a:lstStyle/>
          <a:p>
            <a:pPr algn="ctr"/>
            <a:r>
              <a:rPr lang="en-GB" sz="2400" b="1" dirty="0" smtClean="0">
                <a:solidFill>
                  <a:prstClr val="black"/>
                </a:solidFill>
              </a:rPr>
              <a:t>The Writings of the Apostles  </a:t>
            </a:r>
          </a:p>
          <a:p>
            <a:pPr algn="ctr"/>
            <a:endParaRPr lang="en-GB" sz="2400" b="1" dirty="0">
              <a:solidFill>
                <a:prstClr val="black"/>
              </a:solidFill>
            </a:endParaRPr>
          </a:p>
          <a:p>
            <a:pPr algn="ctr"/>
            <a:r>
              <a:rPr lang="en-GB" sz="2400" b="1" dirty="0" smtClean="0">
                <a:solidFill>
                  <a:srgbClr val="0070C0"/>
                </a:solidFill>
              </a:rPr>
              <a:t>Four Gospels</a:t>
            </a:r>
          </a:p>
          <a:p>
            <a:pPr algn="ctr"/>
            <a:endParaRPr lang="en-GB" sz="2400" b="1" dirty="0" smtClean="0">
              <a:solidFill>
                <a:srgbClr val="0070C0"/>
              </a:solidFill>
            </a:endParaRPr>
          </a:p>
          <a:p>
            <a:pPr algn="ctr"/>
            <a:r>
              <a:rPr lang="en-GB" sz="2400" b="1" dirty="0" smtClean="0">
                <a:solidFill>
                  <a:srgbClr val="0070C0"/>
                </a:solidFill>
              </a:rPr>
              <a:t>Acts</a:t>
            </a:r>
          </a:p>
          <a:p>
            <a:pPr algn="ctr"/>
            <a:endParaRPr lang="en-GB" sz="2400" b="1" dirty="0" smtClean="0">
              <a:solidFill>
                <a:srgbClr val="0070C0"/>
              </a:solidFill>
            </a:endParaRPr>
          </a:p>
          <a:p>
            <a:pPr algn="ctr"/>
            <a:r>
              <a:rPr lang="en-GB" sz="2400" b="1" dirty="0" smtClean="0">
                <a:solidFill>
                  <a:srgbClr val="0070C0"/>
                </a:solidFill>
              </a:rPr>
              <a:t>Twelve letters by Paul</a:t>
            </a:r>
          </a:p>
          <a:p>
            <a:pPr algn="ctr"/>
            <a:endParaRPr lang="en-GB" sz="2400" b="1" dirty="0" smtClean="0">
              <a:solidFill>
                <a:srgbClr val="0070C0"/>
              </a:solidFill>
            </a:endParaRPr>
          </a:p>
          <a:p>
            <a:pPr algn="ctr"/>
            <a:r>
              <a:rPr lang="en-GB" sz="2400" b="1" dirty="0" smtClean="0">
                <a:solidFill>
                  <a:srgbClr val="0070C0"/>
                </a:solidFill>
              </a:rPr>
              <a:t>Hebrews</a:t>
            </a:r>
          </a:p>
          <a:p>
            <a:pPr algn="ctr"/>
            <a:endParaRPr lang="en-GB" sz="2400" b="1" dirty="0" smtClean="0">
              <a:solidFill>
                <a:srgbClr val="0070C0"/>
              </a:solidFill>
            </a:endParaRPr>
          </a:p>
          <a:p>
            <a:pPr algn="ctr"/>
            <a:r>
              <a:rPr lang="en-GB" sz="2400" b="1" dirty="0" smtClean="0">
                <a:solidFill>
                  <a:srgbClr val="0070C0"/>
                </a:solidFill>
              </a:rPr>
              <a:t>One letter by James</a:t>
            </a:r>
          </a:p>
          <a:p>
            <a:pPr algn="ctr"/>
            <a:endParaRPr lang="en-GB" sz="2400" b="1" dirty="0" smtClean="0">
              <a:solidFill>
                <a:srgbClr val="0070C0"/>
              </a:solidFill>
            </a:endParaRPr>
          </a:p>
          <a:p>
            <a:pPr algn="ctr"/>
            <a:r>
              <a:rPr lang="en-GB" sz="2400" b="1" dirty="0" smtClean="0">
                <a:solidFill>
                  <a:srgbClr val="0070C0"/>
                </a:solidFill>
              </a:rPr>
              <a:t>Two letters by Peter</a:t>
            </a:r>
          </a:p>
          <a:p>
            <a:pPr algn="ctr"/>
            <a:endParaRPr lang="en-GB" sz="2400" b="1" dirty="0" smtClean="0">
              <a:solidFill>
                <a:srgbClr val="0070C0"/>
              </a:solidFill>
            </a:endParaRPr>
          </a:p>
          <a:p>
            <a:pPr algn="ctr"/>
            <a:r>
              <a:rPr lang="en-GB" sz="2400" b="1" dirty="0" smtClean="0">
                <a:solidFill>
                  <a:srgbClr val="0070C0"/>
                </a:solidFill>
              </a:rPr>
              <a:t>Three letters by John</a:t>
            </a:r>
          </a:p>
          <a:p>
            <a:pPr algn="ctr"/>
            <a:endParaRPr lang="en-GB" sz="2400" b="1" dirty="0" smtClean="0">
              <a:solidFill>
                <a:srgbClr val="0070C0"/>
              </a:solidFill>
            </a:endParaRPr>
          </a:p>
          <a:p>
            <a:pPr algn="ctr"/>
            <a:r>
              <a:rPr lang="en-GB" sz="2400" b="1" dirty="0" smtClean="0">
                <a:solidFill>
                  <a:srgbClr val="0070C0"/>
                </a:solidFill>
              </a:rPr>
              <a:t>Revelation</a:t>
            </a:r>
            <a:endParaRPr lang="en-GB" sz="2400" b="1" dirty="0">
              <a:solidFill>
                <a:srgbClr val="0070C0"/>
              </a:solidFill>
            </a:endParaRPr>
          </a:p>
        </p:txBody>
      </p:sp>
    </p:spTree>
    <p:extLst>
      <p:ext uri="{BB962C8B-B14F-4D97-AF65-F5344CB8AC3E}">
        <p14:creationId xmlns:p14="http://schemas.microsoft.com/office/powerpoint/2010/main" val="261243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0692" y="205945"/>
            <a:ext cx="6507892" cy="584775"/>
          </a:xfrm>
          <a:prstGeom prst="rect">
            <a:avLst/>
          </a:prstGeom>
          <a:noFill/>
        </p:spPr>
        <p:txBody>
          <a:bodyPr wrap="square" rtlCol="0">
            <a:spAutoFit/>
          </a:bodyPr>
          <a:lstStyle/>
          <a:p>
            <a:r>
              <a:rPr lang="en-GB" sz="3200" b="1" dirty="0" smtClean="0">
                <a:solidFill>
                  <a:prstClr val="black"/>
                </a:solidFill>
              </a:rPr>
              <a:t>Doctrine is embedded in narrative</a:t>
            </a:r>
            <a:endParaRPr lang="en-GB" sz="3200" b="1" dirty="0">
              <a:solidFill>
                <a:prstClr val="black"/>
              </a:solidFill>
            </a:endParaRPr>
          </a:p>
        </p:txBody>
      </p:sp>
      <p:sp>
        <p:nvSpPr>
          <p:cNvPr id="3" name="Rectangle 2"/>
          <p:cNvSpPr/>
          <p:nvPr/>
        </p:nvSpPr>
        <p:spPr>
          <a:xfrm>
            <a:off x="403654" y="1849040"/>
            <a:ext cx="10898659" cy="3170099"/>
          </a:xfrm>
          <a:prstGeom prst="rect">
            <a:avLst/>
          </a:prstGeom>
        </p:spPr>
        <p:txBody>
          <a:bodyPr wrap="square">
            <a:spAutoFit/>
          </a:bodyPr>
          <a:lstStyle/>
          <a:p>
            <a:r>
              <a:rPr lang="en-GB" sz="2000" dirty="0">
                <a:solidFill>
                  <a:srgbClr val="000000"/>
                </a:solidFill>
                <a:latin typeface="system-ui"/>
              </a:rPr>
              <a:t>After these things </a:t>
            </a:r>
            <a:r>
              <a:rPr lang="en-GB" sz="2000" b="1" dirty="0">
                <a:solidFill>
                  <a:srgbClr val="000000"/>
                </a:solidFill>
                <a:latin typeface="system-ui"/>
              </a:rPr>
              <a:t>Yahweh’s word </a:t>
            </a:r>
            <a:r>
              <a:rPr lang="en-GB" sz="2000" dirty="0">
                <a:solidFill>
                  <a:srgbClr val="000000"/>
                </a:solidFill>
                <a:latin typeface="system-ui"/>
              </a:rPr>
              <a:t>came </a:t>
            </a:r>
            <a:r>
              <a:rPr lang="en-GB" sz="2000" b="1" dirty="0">
                <a:solidFill>
                  <a:srgbClr val="000000"/>
                </a:solidFill>
                <a:latin typeface="system-ui"/>
              </a:rPr>
              <a:t>to Abram </a:t>
            </a:r>
            <a:r>
              <a:rPr lang="en-GB" sz="2000" dirty="0">
                <a:solidFill>
                  <a:srgbClr val="000000"/>
                </a:solidFill>
                <a:latin typeface="system-ui"/>
              </a:rPr>
              <a:t>in a vision, saying, </a:t>
            </a:r>
            <a:endParaRPr lang="en-GB" sz="2000" dirty="0" smtClean="0">
              <a:solidFill>
                <a:srgbClr val="000000"/>
              </a:solidFill>
              <a:latin typeface="system-ui"/>
            </a:endParaRPr>
          </a:p>
          <a:p>
            <a:r>
              <a:rPr lang="en-GB" sz="2000" dirty="0" smtClean="0">
                <a:solidFill>
                  <a:srgbClr val="000000"/>
                </a:solidFill>
                <a:latin typeface="system-ui"/>
              </a:rPr>
              <a:t>“Do not </a:t>
            </a:r>
            <a:r>
              <a:rPr lang="en-GB" sz="2000" dirty="0">
                <a:solidFill>
                  <a:srgbClr val="000000"/>
                </a:solidFill>
                <a:latin typeface="system-ui"/>
              </a:rPr>
              <a:t>be </a:t>
            </a:r>
            <a:r>
              <a:rPr lang="en-GB" sz="2000" dirty="0" smtClean="0">
                <a:solidFill>
                  <a:srgbClr val="000000"/>
                </a:solidFill>
                <a:latin typeface="system-ui"/>
              </a:rPr>
              <a:t>afraid</a:t>
            </a:r>
            <a:r>
              <a:rPr lang="en-GB" sz="2000" dirty="0">
                <a:solidFill>
                  <a:srgbClr val="000000"/>
                </a:solidFill>
                <a:latin typeface="system-ui"/>
              </a:rPr>
              <a:t>, Abram. I am your shield, your exceedingly great reward</a:t>
            </a:r>
            <a:r>
              <a:rPr lang="en-GB" sz="2000" dirty="0" smtClean="0">
                <a:solidFill>
                  <a:srgbClr val="000000"/>
                </a:solidFill>
                <a:latin typeface="system-ui"/>
              </a:rPr>
              <a:t>.” Abram </a:t>
            </a:r>
            <a:r>
              <a:rPr lang="en-GB" sz="2000" dirty="0">
                <a:solidFill>
                  <a:srgbClr val="000000"/>
                </a:solidFill>
                <a:latin typeface="system-ui"/>
              </a:rPr>
              <a:t>said, “</a:t>
            </a:r>
            <a:r>
              <a:rPr lang="en-GB" sz="2000" dirty="0" smtClean="0">
                <a:solidFill>
                  <a:srgbClr val="000000"/>
                </a:solidFill>
                <a:latin typeface="system-ui"/>
              </a:rPr>
              <a:t>Lord</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Yahweh</a:t>
            </a:r>
            <a:r>
              <a:rPr lang="en-GB" sz="2000" dirty="0">
                <a:solidFill>
                  <a:srgbClr val="000000"/>
                </a:solidFill>
                <a:latin typeface="system-ui"/>
              </a:rPr>
              <a:t>, what will you give me, since I go childless, and he who will inherit my estate is </a:t>
            </a:r>
            <a:endParaRPr lang="en-GB" sz="2000" dirty="0" smtClean="0">
              <a:solidFill>
                <a:srgbClr val="000000"/>
              </a:solidFill>
              <a:latin typeface="system-ui"/>
            </a:endParaRPr>
          </a:p>
          <a:p>
            <a:r>
              <a:rPr lang="en-GB" sz="2000" dirty="0" smtClean="0">
                <a:solidFill>
                  <a:srgbClr val="000000"/>
                </a:solidFill>
                <a:latin typeface="system-ui"/>
              </a:rPr>
              <a:t>Eliezer </a:t>
            </a:r>
            <a:r>
              <a:rPr lang="en-GB" sz="2000" dirty="0">
                <a:solidFill>
                  <a:srgbClr val="000000"/>
                </a:solidFill>
                <a:latin typeface="system-ui"/>
              </a:rPr>
              <a:t>of Damascus?” </a:t>
            </a:r>
            <a:r>
              <a:rPr lang="en-GB" sz="2000" b="1" baseline="30000" dirty="0">
                <a:solidFill>
                  <a:srgbClr val="000000"/>
                </a:solidFill>
                <a:latin typeface="system-ui"/>
              </a:rPr>
              <a:t> </a:t>
            </a:r>
            <a:r>
              <a:rPr lang="en-GB" sz="2000" dirty="0">
                <a:solidFill>
                  <a:srgbClr val="000000"/>
                </a:solidFill>
                <a:latin typeface="system-ui"/>
              </a:rPr>
              <a:t>Abram said, “Behold, you have given no children to me: and, </a:t>
            </a:r>
            <a:endParaRPr lang="en-GB" sz="2000" dirty="0" smtClean="0">
              <a:solidFill>
                <a:srgbClr val="000000"/>
              </a:solidFill>
              <a:latin typeface="system-ui"/>
            </a:endParaRPr>
          </a:p>
          <a:p>
            <a:r>
              <a:rPr lang="en-GB" sz="2000" dirty="0" smtClean="0">
                <a:solidFill>
                  <a:srgbClr val="000000"/>
                </a:solidFill>
                <a:latin typeface="system-ui"/>
              </a:rPr>
              <a:t>behold</a:t>
            </a:r>
            <a:r>
              <a:rPr lang="en-GB" sz="2000" dirty="0">
                <a:solidFill>
                  <a:srgbClr val="000000"/>
                </a:solidFill>
                <a:latin typeface="system-ui"/>
              </a:rPr>
              <a:t>, one born in my house is my heir.”</a:t>
            </a:r>
          </a:p>
          <a:p>
            <a:r>
              <a:rPr lang="en-GB" sz="2000" dirty="0" smtClean="0">
                <a:solidFill>
                  <a:srgbClr val="000000"/>
                </a:solidFill>
                <a:latin typeface="system-ui"/>
              </a:rPr>
              <a:t>Behold</a:t>
            </a:r>
            <a:r>
              <a:rPr lang="en-GB" sz="2000" dirty="0">
                <a:solidFill>
                  <a:srgbClr val="000000"/>
                </a:solidFill>
                <a:latin typeface="system-ui"/>
              </a:rPr>
              <a:t>, Yahweh’s word came to him, saying, “This man will not be your heir, but </a:t>
            </a:r>
            <a:r>
              <a:rPr lang="en-GB" sz="2000" b="1" dirty="0">
                <a:solidFill>
                  <a:srgbClr val="000000"/>
                </a:solidFill>
                <a:latin typeface="system-ui"/>
              </a:rPr>
              <a:t>he who will come out of your own body will be your heir.”</a:t>
            </a:r>
            <a:r>
              <a:rPr lang="en-GB" sz="2000" dirty="0">
                <a:solidFill>
                  <a:srgbClr val="000000"/>
                </a:solidFill>
                <a:latin typeface="system-ui"/>
              </a:rPr>
              <a:t> </a:t>
            </a:r>
            <a:r>
              <a:rPr lang="en-GB" sz="2000" b="1" dirty="0" smtClean="0">
                <a:solidFill>
                  <a:srgbClr val="000000"/>
                </a:solidFill>
                <a:latin typeface="system-ui"/>
              </a:rPr>
              <a:t>Yahweh </a:t>
            </a:r>
            <a:r>
              <a:rPr lang="en-GB" sz="2000" b="1" dirty="0">
                <a:solidFill>
                  <a:srgbClr val="000000"/>
                </a:solidFill>
                <a:latin typeface="system-ui"/>
              </a:rPr>
              <a:t>brought him outside, and said, “Look now toward the sky, and count the stars, if you are able to count them.” He said to Abram, “So your offspring will be.” </a:t>
            </a:r>
            <a:r>
              <a:rPr lang="en-GB" sz="2000" b="1" dirty="0" smtClean="0">
                <a:solidFill>
                  <a:srgbClr val="000000"/>
                </a:solidFill>
                <a:latin typeface="system-ui"/>
              </a:rPr>
              <a:t>He </a:t>
            </a:r>
            <a:r>
              <a:rPr lang="en-GB" sz="2000" b="1" dirty="0">
                <a:solidFill>
                  <a:srgbClr val="000000"/>
                </a:solidFill>
                <a:latin typeface="system-ui"/>
              </a:rPr>
              <a:t>believed in Yahweh, who credited it to him for </a:t>
            </a:r>
            <a:r>
              <a:rPr lang="en-GB" sz="2000" b="1" dirty="0" smtClean="0">
                <a:solidFill>
                  <a:srgbClr val="000000"/>
                </a:solidFill>
                <a:latin typeface="system-ui"/>
              </a:rPr>
              <a:t>righteousness</a:t>
            </a:r>
            <a:r>
              <a:rPr lang="en-GB" sz="2000" dirty="0" smtClean="0">
                <a:solidFill>
                  <a:srgbClr val="000000"/>
                </a:solidFill>
                <a:latin typeface="system-ui"/>
              </a:rPr>
              <a:t>. Gen. 15:1-6; Romans 4.</a:t>
            </a:r>
            <a:endParaRPr lang="en-GB" sz="2000" b="0" i="0" dirty="0">
              <a:solidFill>
                <a:srgbClr val="000000"/>
              </a:solidFill>
              <a:effectLst/>
              <a:latin typeface="system-ui"/>
            </a:endParaRPr>
          </a:p>
        </p:txBody>
      </p:sp>
      <p:sp>
        <p:nvSpPr>
          <p:cNvPr id="4" name="TextBox 3"/>
          <p:cNvSpPr txBox="1"/>
          <p:nvPr/>
        </p:nvSpPr>
        <p:spPr>
          <a:xfrm>
            <a:off x="3617736" y="992190"/>
            <a:ext cx="2796984" cy="461665"/>
          </a:xfrm>
          <a:prstGeom prst="rect">
            <a:avLst/>
          </a:prstGeom>
          <a:noFill/>
        </p:spPr>
        <p:txBody>
          <a:bodyPr wrap="none" rtlCol="0">
            <a:spAutoFit/>
          </a:bodyPr>
          <a:lstStyle/>
          <a:p>
            <a:r>
              <a:rPr lang="en-GB" sz="2400" b="1" dirty="0" smtClean="0"/>
              <a:t>Justification by Faith</a:t>
            </a:r>
            <a:endParaRPr lang="en-GB" sz="2400" b="1" dirty="0"/>
          </a:p>
        </p:txBody>
      </p:sp>
      <p:sp>
        <p:nvSpPr>
          <p:cNvPr id="5" name="Rectangle 4"/>
          <p:cNvSpPr/>
          <p:nvPr/>
        </p:nvSpPr>
        <p:spPr>
          <a:xfrm>
            <a:off x="403654" y="5123368"/>
            <a:ext cx="10783329" cy="1323439"/>
          </a:xfrm>
          <a:prstGeom prst="rect">
            <a:avLst/>
          </a:prstGeom>
        </p:spPr>
        <p:txBody>
          <a:bodyPr wrap="square">
            <a:spAutoFit/>
          </a:bodyPr>
          <a:lstStyle/>
          <a:p>
            <a:r>
              <a:rPr lang="en-GB" sz="2000" b="1" dirty="0" smtClean="0">
                <a:solidFill>
                  <a:srgbClr val="000000"/>
                </a:solidFill>
                <a:latin typeface="system-ui"/>
              </a:rPr>
              <a:t>... David</a:t>
            </a:r>
            <a:r>
              <a:rPr lang="en-GB" sz="2000" dirty="0" smtClean="0">
                <a:solidFill>
                  <a:srgbClr val="000000"/>
                </a:solidFill>
                <a:latin typeface="system-ui"/>
              </a:rPr>
              <a:t> </a:t>
            </a:r>
            <a:r>
              <a:rPr lang="en-GB" sz="2000" dirty="0">
                <a:solidFill>
                  <a:srgbClr val="000000"/>
                </a:solidFill>
                <a:latin typeface="system-ui"/>
              </a:rPr>
              <a:t>also pronounces blessing on the man to whom </a:t>
            </a:r>
            <a:r>
              <a:rPr lang="en-GB" sz="2000" b="1" dirty="0">
                <a:solidFill>
                  <a:srgbClr val="000000"/>
                </a:solidFill>
                <a:latin typeface="system-ui"/>
              </a:rPr>
              <a:t>God counts righteousness apart from works</a:t>
            </a:r>
            <a:r>
              <a:rPr lang="en-GB" sz="2000" dirty="0" smtClean="0">
                <a:solidFill>
                  <a:srgbClr val="000000"/>
                </a:solidFill>
                <a:latin typeface="system-ui"/>
              </a:rPr>
              <a:t>, “</a:t>
            </a:r>
            <a:r>
              <a:rPr lang="en-GB" sz="2000" dirty="0">
                <a:solidFill>
                  <a:srgbClr val="000000"/>
                </a:solidFill>
                <a:latin typeface="system-ui"/>
              </a:rPr>
              <a:t>Blessed are they whose iniquities are </a:t>
            </a:r>
            <a:r>
              <a:rPr lang="en-GB" sz="2000" dirty="0" smtClean="0">
                <a:solidFill>
                  <a:srgbClr val="000000"/>
                </a:solidFill>
                <a:latin typeface="system-ui"/>
              </a:rPr>
              <a:t>forgiven, whose </a:t>
            </a:r>
            <a:r>
              <a:rPr lang="en-GB" sz="2000" dirty="0">
                <a:solidFill>
                  <a:srgbClr val="000000"/>
                </a:solidFill>
                <a:latin typeface="system-ui"/>
              </a:rPr>
              <a:t>sins are </a:t>
            </a:r>
            <a:r>
              <a:rPr lang="en-GB" sz="2000" dirty="0" smtClean="0">
                <a:solidFill>
                  <a:srgbClr val="000000"/>
                </a:solidFill>
                <a:latin typeface="system-ui"/>
              </a:rPr>
              <a:t>covered. Blessed </a:t>
            </a:r>
            <a:r>
              <a:rPr lang="en-GB" sz="2000" dirty="0">
                <a:solidFill>
                  <a:srgbClr val="000000"/>
                </a:solidFill>
                <a:latin typeface="system-ui"/>
              </a:rPr>
              <a:t>is the man whom the Lord will by no means charge with sin</a:t>
            </a:r>
            <a:r>
              <a:rPr lang="en-GB" sz="2000" dirty="0" smtClean="0">
                <a:solidFill>
                  <a:srgbClr val="000000"/>
                </a:solidFill>
                <a:latin typeface="system-ui"/>
              </a:rPr>
              <a:t>.” Rom. 4:6-8; </a:t>
            </a:r>
            <a:r>
              <a:rPr lang="en-GB" sz="2000" dirty="0">
                <a:solidFill>
                  <a:srgbClr val="000000"/>
                </a:solidFill>
                <a:latin typeface="system-ui"/>
              </a:rPr>
              <a:t> </a:t>
            </a:r>
            <a:r>
              <a:rPr lang="en-GB" sz="2000" dirty="0" smtClean="0">
                <a:solidFill>
                  <a:srgbClr val="000000"/>
                </a:solidFill>
                <a:latin typeface="system-ui"/>
              </a:rPr>
              <a:t>Psalm 32:1-2.</a:t>
            </a:r>
            <a:endParaRPr lang="en-GB" sz="2000" b="0" i="0" dirty="0">
              <a:solidFill>
                <a:schemeClr val="tx1">
                  <a:lumMod val="95000"/>
                  <a:lumOff val="5000"/>
                </a:schemeClr>
              </a:solidFill>
              <a:effectLst/>
              <a:latin typeface="system-ui"/>
            </a:endParaRPr>
          </a:p>
        </p:txBody>
      </p:sp>
    </p:spTree>
    <p:extLst>
      <p:ext uri="{BB962C8B-B14F-4D97-AF65-F5344CB8AC3E}">
        <p14:creationId xmlns:p14="http://schemas.microsoft.com/office/powerpoint/2010/main" val="980897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825558" y="1507361"/>
            <a:ext cx="5645786" cy="524317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2" name="TextBox 1"/>
          <p:cNvSpPr txBox="1"/>
          <p:nvPr/>
        </p:nvSpPr>
        <p:spPr>
          <a:xfrm>
            <a:off x="3364168" y="3729472"/>
            <a:ext cx="4568567" cy="584775"/>
          </a:xfrm>
          <a:prstGeom prst="rect">
            <a:avLst/>
          </a:prstGeom>
          <a:noFill/>
        </p:spPr>
        <p:txBody>
          <a:bodyPr wrap="square" rtlCol="0">
            <a:spAutoFit/>
          </a:bodyPr>
          <a:lstStyle/>
          <a:p>
            <a:r>
              <a:rPr lang="en-GB" sz="3200" b="1" dirty="0" smtClean="0"/>
              <a:t>Creation to New Creation</a:t>
            </a:r>
            <a:endParaRPr lang="en-GB" sz="3200" b="1" dirty="0"/>
          </a:p>
        </p:txBody>
      </p:sp>
      <p:sp>
        <p:nvSpPr>
          <p:cNvPr id="4" name="TextBox 3"/>
          <p:cNvSpPr txBox="1"/>
          <p:nvPr/>
        </p:nvSpPr>
        <p:spPr>
          <a:xfrm>
            <a:off x="4489269" y="2306560"/>
            <a:ext cx="1840568" cy="707886"/>
          </a:xfrm>
          <a:prstGeom prst="rect">
            <a:avLst/>
          </a:prstGeom>
          <a:noFill/>
        </p:spPr>
        <p:txBody>
          <a:bodyPr wrap="none" rtlCol="0">
            <a:spAutoFit/>
          </a:bodyPr>
          <a:lstStyle/>
          <a:p>
            <a:r>
              <a:rPr lang="en-GB" sz="4000" b="1" dirty="0" smtClean="0"/>
              <a:t>Genesis</a:t>
            </a:r>
            <a:endParaRPr lang="en-GB" sz="4000" b="1" dirty="0"/>
          </a:p>
        </p:txBody>
      </p:sp>
      <p:sp>
        <p:nvSpPr>
          <p:cNvPr id="5" name="TextBox 4"/>
          <p:cNvSpPr txBox="1"/>
          <p:nvPr/>
        </p:nvSpPr>
        <p:spPr>
          <a:xfrm>
            <a:off x="4289673" y="5029273"/>
            <a:ext cx="2447850" cy="707886"/>
          </a:xfrm>
          <a:prstGeom prst="rect">
            <a:avLst/>
          </a:prstGeom>
          <a:noFill/>
        </p:spPr>
        <p:txBody>
          <a:bodyPr wrap="none" rtlCol="0">
            <a:spAutoFit/>
          </a:bodyPr>
          <a:lstStyle/>
          <a:p>
            <a:r>
              <a:rPr lang="en-GB" sz="4000" b="1" dirty="0" smtClean="0"/>
              <a:t>Revelation</a:t>
            </a:r>
            <a:endParaRPr lang="en-GB" sz="4000" b="1" dirty="0"/>
          </a:p>
        </p:txBody>
      </p:sp>
      <p:sp>
        <p:nvSpPr>
          <p:cNvPr id="3" name="Rectangle 2"/>
          <p:cNvSpPr/>
          <p:nvPr/>
        </p:nvSpPr>
        <p:spPr>
          <a:xfrm>
            <a:off x="199237" y="2577071"/>
            <a:ext cx="2684007" cy="1631216"/>
          </a:xfrm>
          <a:prstGeom prst="rect">
            <a:avLst/>
          </a:prstGeom>
        </p:spPr>
        <p:txBody>
          <a:bodyPr wrap="square">
            <a:spAutoFit/>
          </a:bodyPr>
          <a:lstStyle/>
          <a:p>
            <a:r>
              <a:rPr lang="en-GB" sz="2000" dirty="0" smtClean="0">
                <a:solidFill>
                  <a:srgbClr val="000000"/>
                </a:solidFill>
                <a:latin typeface="system-ui"/>
              </a:rPr>
              <a:t>...the </a:t>
            </a:r>
            <a:r>
              <a:rPr lang="en-GB" sz="2000" dirty="0">
                <a:solidFill>
                  <a:srgbClr val="000000"/>
                </a:solidFill>
                <a:latin typeface="system-ui"/>
              </a:rPr>
              <a:t>ground is cursed for your </a:t>
            </a:r>
            <a:r>
              <a:rPr lang="en-GB" sz="2000" dirty="0" smtClean="0">
                <a:solidFill>
                  <a:srgbClr val="000000"/>
                </a:solidFill>
                <a:latin typeface="system-ui"/>
              </a:rPr>
              <a:t>sake ...</a:t>
            </a:r>
            <a:r>
              <a:rPr lang="en-GB" sz="2000" dirty="0">
                <a:solidFill>
                  <a:srgbClr val="000000"/>
                </a:solidFill>
                <a:latin typeface="system-ui"/>
              </a:rPr>
              <a:t> </a:t>
            </a:r>
            <a:r>
              <a:rPr lang="en-GB" sz="2000" dirty="0" smtClean="0">
                <a:solidFill>
                  <a:srgbClr val="000000"/>
                </a:solidFill>
                <a:latin typeface="system-ui"/>
              </a:rPr>
              <a:t>you </a:t>
            </a:r>
            <a:r>
              <a:rPr lang="en-GB" sz="2000" dirty="0">
                <a:solidFill>
                  <a:srgbClr val="000000"/>
                </a:solidFill>
                <a:latin typeface="system-ui"/>
              </a:rPr>
              <a:t>are </a:t>
            </a:r>
            <a:r>
              <a:rPr lang="en-GB" sz="2000" dirty="0" smtClean="0">
                <a:solidFill>
                  <a:srgbClr val="000000"/>
                </a:solidFill>
                <a:latin typeface="system-ui"/>
              </a:rPr>
              <a:t>dust,</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you shall return to </a:t>
            </a:r>
            <a:r>
              <a:rPr lang="en-GB" sz="2000" dirty="0" smtClean="0">
                <a:solidFill>
                  <a:srgbClr val="000000"/>
                </a:solidFill>
                <a:latin typeface="system-ui"/>
              </a:rPr>
              <a:t>dust. Gen. 3:17-19</a:t>
            </a:r>
            <a:endParaRPr lang="en-GB" sz="2000" dirty="0"/>
          </a:p>
        </p:txBody>
      </p:sp>
      <p:sp>
        <p:nvSpPr>
          <p:cNvPr id="6" name="Rectangle 5"/>
          <p:cNvSpPr/>
          <p:nvPr/>
        </p:nvSpPr>
        <p:spPr>
          <a:xfrm>
            <a:off x="8661953" y="2306560"/>
            <a:ext cx="3414717" cy="1631216"/>
          </a:xfrm>
          <a:prstGeom prst="rect">
            <a:avLst/>
          </a:prstGeom>
        </p:spPr>
        <p:txBody>
          <a:bodyPr wrap="none">
            <a:spAutoFit/>
          </a:bodyPr>
          <a:lstStyle/>
          <a:p>
            <a:r>
              <a:rPr lang="en-GB" sz="2000" dirty="0" smtClean="0">
                <a:solidFill>
                  <a:srgbClr val="000000"/>
                </a:solidFill>
                <a:latin typeface="system-ui"/>
              </a:rPr>
              <a:t>I </a:t>
            </a:r>
            <a:r>
              <a:rPr lang="en-GB" sz="2000" dirty="0">
                <a:solidFill>
                  <a:srgbClr val="000000"/>
                </a:solidFill>
                <a:latin typeface="system-ui"/>
              </a:rPr>
              <a:t>saw a new heaven and a </a:t>
            </a:r>
            <a:endParaRPr lang="en-GB" sz="2000" dirty="0" smtClean="0">
              <a:solidFill>
                <a:srgbClr val="000000"/>
              </a:solidFill>
              <a:latin typeface="system-ui"/>
            </a:endParaRPr>
          </a:p>
          <a:p>
            <a:r>
              <a:rPr lang="en-GB" sz="2000" dirty="0" smtClean="0">
                <a:solidFill>
                  <a:srgbClr val="000000"/>
                </a:solidFill>
                <a:latin typeface="system-ui"/>
              </a:rPr>
              <a:t>new earth ... </a:t>
            </a:r>
            <a:r>
              <a:rPr lang="en-GB" sz="2000" dirty="0">
                <a:solidFill>
                  <a:srgbClr val="000000"/>
                </a:solidFill>
                <a:latin typeface="system-ui"/>
              </a:rPr>
              <a:t>He who sits on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throne said, “Behold, I </a:t>
            </a:r>
            <a:endParaRPr lang="en-GB" sz="2000" dirty="0" smtClean="0">
              <a:solidFill>
                <a:srgbClr val="000000"/>
              </a:solidFill>
              <a:latin typeface="system-ui"/>
            </a:endParaRPr>
          </a:p>
          <a:p>
            <a:r>
              <a:rPr lang="en-GB" sz="2000" dirty="0" smtClean="0">
                <a:solidFill>
                  <a:srgbClr val="000000"/>
                </a:solidFill>
                <a:latin typeface="system-ui"/>
              </a:rPr>
              <a:t>am making </a:t>
            </a:r>
            <a:r>
              <a:rPr lang="en-GB" sz="2000" dirty="0">
                <a:solidFill>
                  <a:srgbClr val="000000"/>
                </a:solidFill>
                <a:latin typeface="system-ui"/>
              </a:rPr>
              <a:t>all things new</a:t>
            </a:r>
            <a:r>
              <a:rPr lang="en-GB" sz="2000" dirty="0" smtClean="0">
                <a:solidFill>
                  <a:srgbClr val="000000"/>
                </a:solidFill>
                <a:latin typeface="system-ui"/>
              </a:rPr>
              <a:t>.” </a:t>
            </a:r>
          </a:p>
          <a:p>
            <a:r>
              <a:rPr lang="en-GB" sz="2000" dirty="0" smtClean="0">
                <a:solidFill>
                  <a:srgbClr val="000000"/>
                </a:solidFill>
                <a:latin typeface="system-ui"/>
              </a:rPr>
              <a:t>Rev. 21:1, 5</a:t>
            </a:r>
            <a:endParaRPr lang="en-GB" sz="2000" dirty="0"/>
          </a:p>
        </p:txBody>
      </p:sp>
      <p:sp>
        <p:nvSpPr>
          <p:cNvPr id="8" name="TextBox 7"/>
          <p:cNvSpPr txBox="1"/>
          <p:nvPr/>
        </p:nvSpPr>
        <p:spPr>
          <a:xfrm>
            <a:off x="3321532" y="318342"/>
            <a:ext cx="4653838" cy="584775"/>
          </a:xfrm>
          <a:prstGeom prst="rect">
            <a:avLst/>
          </a:prstGeom>
          <a:noFill/>
        </p:spPr>
        <p:txBody>
          <a:bodyPr wrap="none" rtlCol="0">
            <a:spAutoFit/>
          </a:bodyPr>
          <a:lstStyle/>
          <a:p>
            <a:r>
              <a:rPr lang="en-GB" sz="3200" b="1" dirty="0" smtClean="0"/>
              <a:t>The Overarching Narrative</a:t>
            </a:r>
            <a:endParaRPr lang="en-GB" sz="3200" b="1" dirty="0"/>
          </a:p>
        </p:txBody>
      </p:sp>
    </p:spTree>
    <p:extLst>
      <p:ext uri="{BB962C8B-B14F-4D97-AF65-F5344CB8AC3E}">
        <p14:creationId xmlns:p14="http://schemas.microsoft.com/office/powerpoint/2010/main" val="161379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3265</TotalTime>
  <Words>2508</Words>
  <Application>Microsoft Office PowerPoint</Application>
  <PresentationFormat>Widescreen</PresentationFormat>
  <Paragraphs>423</Paragraphs>
  <Slides>58</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58</vt:i4>
      </vt:variant>
    </vt:vector>
  </HeadingPairs>
  <TitlesOfParts>
    <vt:vector size="66" baseType="lpstr">
      <vt:lpstr>Arial</vt:lpstr>
      <vt:lpstr>Calibri</vt:lpstr>
      <vt:lpstr>Calibri Light</vt:lpstr>
      <vt:lpstr>system-ui</vt:lpstr>
      <vt:lpstr>Times New Roman</vt:lpstr>
      <vt:lpstr>Office Theme</vt:lpstr>
      <vt:lpstr>1_Office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Eternal Torah</vt:lpstr>
      <vt:lpstr>Knowing God - Jews</vt:lpstr>
      <vt:lpstr>Knowing God - Gentiles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Revealing God - Jesus</vt:lpstr>
      <vt:lpstr>PowerPoint Presentation</vt:lpstr>
      <vt:lpstr>PowerPoint Presentation</vt:lpstr>
      <vt:lpstr>One in the Messiah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122</cp:revision>
  <dcterms:created xsi:type="dcterms:W3CDTF">2021-05-24T10:53:06Z</dcterms:created>
  <dcterms:modified xsi:type="dcterms:W3CDTF">2021-06-01T20:19:59Z</dcterms:modified>
</cp:coreProperties>
</file>