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8" r:id="rId5"/>
    <p:sldId id="259" r:id="rId6"/>
    <p:sldId id="276" r:id="rId7"/>
    <p:sldId id="277" r:id="rId8"/>
    <p:sldId id="263" r:id="rId9"/>
    <p:sldId id="278" r:id="rId10"/>
    <p:sldId id="285" r:id="rId11"/>
    <p:sldId id="260" r:id="rId12"/>
    <p:sldId id="261" r:id="rId13"/>
    <p:sldId id="262" r:id="rId14"/>
    <p:sldId id="274" r:id="rId15"/>
    <p:sldId id="279" r:id="rId16"/>
    <p:sldId id="269" r:id="rId17"/>
    <p:sldId id="280" r:id="rId18"/>
    <p:sldId id="267" r:id="rId19"/>
    <p:sldId id="281" r:id="rId20"/>
    <p:sldId id="264" r:id="rId21"/>
    <p:sldId id="265" r:id="rId22"/>
    <p:sldId id="282" r:id="rId23"/>
    <p:sldId id="283" r:id="rId24"/>
    <p:sldId id="284" r:id="rId25"/>
    <p:sldId id="271" r:id="rId26"/>
    <p:sldId id="270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5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3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9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7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4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6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1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FAD7-2A75-43ED-AA41-14AB7119F9A8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E693-B8EA-442D-B2EC-BF543DEF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5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778" y="1351005"/>
            <a:ext cx="431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Considering the Cross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0296" y="2460643"/>
            <a:ext cx="85838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Session 3</a:t>
            </a:r>
          </a:p>
          <a:p>
            <a:endParaRPr lang="en-GB" dirty="0" smtClean="0"/>
          </a:p>
          <a:p>
            <a:pPr algn="ctr"/>
            <a:r>
              <a:rPr lang="en-GB" sz="2800" b="1" dirty="0" smtClean="0"/>
              <a:t>The New Covenant and Jesus’ Cup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9753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04" y="411893"/>
            <a:ext cx="8180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What was wrong with the Old Covenant?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3080" y="2067697"/>
            <a:ext cx="107174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Nothing intrinsic to it   </a:t>
            </a:r>
            <a:r>
              <a:rPr lang="en-GB" sz="2400" dirty="0"/>
              <a:t> Therefore the law indeed is holy, and </a:t>
            </a:r>
            <a:r>
              <a:rPr lang="en-GB" sz="2400" dirty="0" smtClean="0"/>
              <a:t>he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commandment </a:t>
            </a:r>
            <a:r>
              <a:rPr lang="en-GB" sz="2400" dirty="0"/>
              <a:t>holy, and righteous, and good.</a:t>
            </a:r>
            <a:r>
              <a:rPr lang="en-GB" sz="2400" b="1" dirty="0" smtClean="0"/>
              <a:t> </a:t>
            </a:r>
            <a:r>
              <a:rPr lang="en-GB" sz="2400" dirty="0" smtClean="0"/>
              <a:t>Rom. 7:12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Human beings are twisted inside </a:t>
            </a:r>
            <a:r>
              <a:rPr lang="en-GB" sz="2400" dirty="0"/>
              <a:t> I find then the law that, to me, </a:t>
            </a:r>
            <a:endParaRPr lang="en-GB" sz="2400" dirty="0" smtClean="0"/>
          </a:p>
          <a:p>
            <a:r>
              <a:rPr lang="en-GB" sz="2400" dirty="0"/>
              <a:t> </a:t>
            </a:r>
            <a:r>
              <a:rPr lang="en-GB" sz="2400" dirty="0" smtClean="0"/>
              <a:t>   while </a:t>
            </a:r>
            <a:r>
              <a:rPr lang="en-GB" sz="2400" dirty="0"/>
              <a:t>I desire to do good, evil is present</a:t>
            </a:r>
            <a:r>
              <a:rPr lang="en-GB" sz="2400" dirty="0" smtClean="0"/>
              <a:t>. Rom. 7:27</a:t>
            </a:r>
            <a:r>
              <a:rPr lang="en-GB" sz="2400" b="1" dirty="0" smtClean="0"/>
              <a:t>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9255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3420" y="402280"/>
            <a:ext cx="7899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Israel failed but God’s purpose prevailed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83420" y="1293341"/>
            <a:ext cx="7719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</a:t>
            </a:r>
            <a:r>
              <a:rPr lang="en-GB" sz="2800" b="1" dirty="0" smtClean="0"/>
              <a:t>Covenant with Abraham was irrevocable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Prophets</a:t>
            </a:r>
            <a:r>
              <a:rPr lang="en-GB" sz="2800" dirty="0" smtClean="0"/>
              <a:t> </a:t>
            </a:r>
            <a:r>
              <a:rPr lang="en-GB" sz="2800" dirty="0" smtClean="0"/>
              <a:t>called them back to the Sinai Covenant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</a:t>
            </a:r>
            <a:r>
              <a:rPr lang="en-GB" sz="2800" b="1" dirty="0" smtClean="0"/>
              <a:t>exile </a:t>
            </a:r>
            <a:r>
              <a:rPr lang="en-GB" sz="2800" dirty="0" smtClean="0"/>
              <a:t>cured them of idolatry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A </a:t>
            </a:r>
            <a:r>
              <a:rPr lang="en-GB" sz="2800" b="1" dirty="0"/>
              <a:t>faithful remnant </a:t>
            </a:r>
            <a:r>
              <a:rPr lang="en-GB" sz="2800" dirty="0"/>
              <a:t>was preserved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</a:t>
            </a:r>
            <a:r>
              <a:rPr lang="en-GB" sz="2800" b="1" dirty="0"/>
              <a:t>true Servant of the LORD </a:t>
            </a:r>
            <a:r>
              <a:rPr lang="en-GB" sz="2800" dirty="0"/>
              <a:t>was revealed to be </a:t>
            </a:r>
          </a:p>
          <a:p>
            <a:r>
              <a:rPr lang="en-GB" sz="2800" dirty="0"/>
              <a:t>    a single chosen </a:t>
            </a:r>
            <a:r>
              <a:rPr lang="en-GB" sz="2800" dirty="0" smtClean="0"/>
              <a:t>person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He was also the Promised Seed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38781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746" y="675502"/>
            <a:ext cx="485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Servant of the LORD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0261" y="1886465"/>
            <a:ext cx="88144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beloved Servant </a:t>
            </a:r>
            <a:r>
              <a:rPr lang="en-GB" sz="2800" dirty="0" smtClean="0"/>
              <a:t>- indwelt by the Spirit, to bring justice, deliverance and a new song of joy   Is. 42:1-13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prepared Servant – </a:t>
            </a:r>
            <a:r>
              <a:rPr lang="en-GB" sz="2800" dirty="0" smtClean="0"/>
              <a:t>to reveal God’s glory, to restore Israel, and to be a light to the nations Is. 49:1-13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listening and obedient Servant </a:t>
            </a:r>
            <a:r>
              <a:rPr lang="en-GB" sz="2800" dirty="0" smtClean="0"/>
              <a:t>– determined in the face of all hostile circumstances Is. 50: 4-11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suffering Servant </a:t>
            </a:r>
            <a:r>
              <a:rPr lang="en-GB" sz="2800" dirty="0" smtClean="0"/>
              <a:t>– bearing the sin of the world and emerging in triumph Is. 52:13 – 53:12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266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4616" y="650789"/>
            <a:ext cx="6708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promise of the New Covenant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13918" y="16191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7847" y="1470115"/>
            <a:ext cx="9208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“Behold, the days come,” says the LORD, “that </a:t>
            </a:r>
            <a:r>
              <a:rPr lang="en-GB" sz="2400" b="1" dirty="0">
                <a:solidFill>
                  <a:srgbClr val="222222"/>
                </a:solidFill>
              </a:rPr>
              <a:t>I will make a new covenant with the house of Israel, and with the house of Judah</a:t>
            </a:r>
            <a:r>
              <a:rPr lang="en-GB" sz="2400" dirty="0" smtClean="0">
                <a:solidFill>
                  <a:srgbClr val="222222"/>
                </a:solidFill>
              </a:rPr>
              <a:t>:</a:t>
            </a:r>
            <a:r>
              <a:rPr lang="en-GB" sz="2400" dirty="0">
                <a:solidFill>
                  <a:srgbClr val="222222"/>
                </a:solidFill>
              </a:rPr>
              <a:t> not according to the covenant that I made with their fathers in the day that I took them by the hand to bring them out of the land of Egypt; which covenant of mine they broke, although I was a husband to them,” says the LORD</a:t>
            </a:r>
            <a:r>
              <a:rPr lang="en-GB" sz="2400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“But </a:t>
            </a:r>
            <a:r>
              <a:rPr lang="en-GB" sz="2400" b="1" dirty="0">
                <a:solidFill>
                  <a:srgbClr val="222222"/>
                </a:solidFill>
              </a:rPr>
              <a:t>this is the covenant that I will make with the house of Israel after those days,” says the LORD: “I will put my law in their inward parts, and I will write it in their heart. I will be their God, and they shall be my people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They will no longer each teach his neighbour, and every man teach his brother, saying, ‘Know the LORD;’ for </a:t>
            </a:r>
            <a:r>
              <a:rPr lang="en-GB" sz="2400" b="1" dirty="0">
                <a:solidFill>
                  <a:srgbClr val="222222"/>
                </a:solidFill>
              </a:rPr>
              <a:t>they will all know me, from their least to their greatest,” says the LORD: “for I will forgive their iniquity, and I will remember their sin no more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 smtClean="0">
                <a:solidFill>
                  <a:srgbClr val="222222"/>
                </a:solidFill>
              </a:rPr>
              <a:t>”</a:t>
            </a:r>
            <a:r>
              <a:rPr lang="en-GB" sz="2400" dirty="0"/>
              <a:t> </a:t>
            </a:r>
            <a:endParaRPr lang="en-GB" sz="2400" dirty="0" smtClean="0"/>
          </a:p>
          <a:p>
            <a:pPr algn="just"/>
            <a:r>
              <a:rPr lang="en-GB" sz="2400" dirty="0" smtClean="0"/>
              <a:t>Jer. </a:t>
            </a:r>
            <a:r>
              <a:rPr lang="en-GB" sz="2400" dirty="0"/>
              <a:t>31:33-34</a:t>
            </a:r>
          </a:p>
          <a:p>
            <a:pPr algn="just"/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854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404" y="866674"/>
            <a:ext cx="89051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Then I said, ‘</a:t>
            </a:r>
            <a:r>
              <a:rPr lang="en-GB" sz="2400" b="1" dirty="0">
                <a:solidFill>
                  <a:srgbClr val="222222"/>
                </a:solidFill>
              </a:rPr>
              <a:t>Behold, I have come </a:t>
            </a:r>
            <a:r>
              <a:rPr lang="en-GB" sz="2400" dirty="0">
                <a:solidFill>
                  <a:srgbClr val="222222"/>
                </a:solidFill>
              </a:rPr>
              <a:t>(in the scroll of the book it is written of me) </a:t>
            </a:r>
            <a:r>
              <a:rPr lang="en-GB" sz="2400" b="1" u="sng" dirty="0">
                <a:solidFill>
                  <a:srgbClr val="222222"/>
                </a:solidFill>
              </a:rPr>
              <a:t>to do your will</a:t>
            </a:r>
            <a:r>
              <a:rPr lang="en-GB" sz="2400" b="1" dirty="0">
                <a:solidFill>
                  <a:srgbClr val="222222"/>
                </a:solidFill>
              </a:rPr>
              <a:t>, O God</a:t>
            </a:r>
            <a:r>
              <a:rPr lang="en-GB" sz="2400" dirty="0" smtClean="0">
                <a:solidFill>
                  <a:srgbClr val="222222"/>
                </a:solidFill>
              </a:rPr>
              <a:t>.’”</a:t>
            </a:r>
            <a:r>
              <a:rPr lang="en-GB" sz="2400" dirty="0">
                <a:solidFill>
                  <a:srgbClr val="222222"/>
                </a:solidFill>
              </a:rPr>
              <a:t> Previously saying, “Sacrifices and offerings and whole burnt offerings and sacrifices for sin you didn’t desire, neither had pleasure in them” (those which are offered according to the law</a:t>
            </a:r>
            <a:r>
              <a:rPr lang="en-GB" sz="2400" dirty="0" smtClean="0">
                <a:solidFill>
                  <a:srgbClr val="222222"/>
                </a:solidFill>
              </a:rPr>
              <a:t>),</a:t>
            </a:r>
            <a:r>
              <a:rPr lang="en-GB" sz="2400" dirty="0">
                <a:solidFill>
                  <a:srgbClr val="222222"/>
                </a:solidFill>
              </a:rPr>
              <a:t> then he has said, </a:t>
            </a:r>
            <a:r>
              <a:rPr lang="en-GB" sz="2400" b="1" dirty="0">
                <a:solidFill>
                  <a:srgbClr val="222222"/>
                </a:solidFill>
              </a:rPr>
              <a:t>“Behold, I have come </a:t>
            </a:r>
            <a:r>
              <a:rPr lang="en-GB" sz="2400" b="1" u="sng" dirty="0">
                <a:solidFill>
                  <a:srgbClr val="222222"/>
                </a:solidFill>
              </a:rPr>
              <a:t>to do your will</a:t>
            </a:r>
            <a:r>
              <a:rPr lang="en-GB" sz="2400" b="1" dirty="0">
                <a:solidFill>
                  <a:srgbClr val="222222"/>
                </a:solidFill>
              </a:rPr>
              <a:t>.” He takes away the first, that he may establish the second,</a:t>
            </a:r>
          </a:p>
          <a:p>
            <a:pPr algn="just"/>
            <a:r>
              <a:rPr lang="en-GB" sz="2400" b="1" dirty="0" smtClean="0">
                <a:solidFill>
                  <a:srgbClr val="222222"/>
                </a:solidFill>
              </a:rPr>
              <a:t>by </a:t>
            </a:r>
            <a:r>
              <a:rPr lang="en-GB" sz="2400" b="1" dirty="0">
                <a:solidFill>
                  <a:srgbClr val="222222"/>
                </a:solidFill>
              </a:rPr>
              <a:t>which will we have been sanctified through the offering of the body of Jesus Christ once for </a:t>
            </a:r>
            <a:r>
              <a:rPr lang="en-GB" sz="2400" b="1" dirty="0" smtClean="0">
                <a:solidFill>
                  <a:srgbClr val="222222"/>
                </a:solidFill>
              </a:rPr>
              <a:t>all…</a:t>
            </a:r>
            <a:endParaRPr lang="en-GB" sz="2400" b="1" dirty="0">
              <a:solidFill>
                <a:srgbClr val="222222"/>
              </a:solidFill>
            </a:endParaRP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For </a:t>
            </a:r>
            <a:r>
              <a:rPr lang="en-GB" sz="2400" b="1" dirty="0">
                <a:solidFill>
                  <a:srgbClr val="222222"/>
                </a:solidFill>
              </a:rPr>
              <a:t>by one offering he has perfected forever those who are being sanctified</a:t>
            </a:r>
            <a:r>
              <a:rPr lang="en-GB" sz="2400" dirty="0" smtClean="0">
                <a:solidFill>
                  <a:srgbClr val="222222"/>
                </a:solidFill>
              </a:rPr>
              <a:t>. Heb. 10:7-14</a:t>
            </a:r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653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367" y="1770787"/>
            <a:ext cx="91934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Holy Spirit also testifies to us, for after saying</a:t>
            </a:r>
            <a:r>
              <a:rPr lang="en-GB" sz="2800" dirty="0" smtClean="0"/>
              <a:t>,</a:t>
            </a:r>
            <a:r>
              <a:rPr lang="en-GB" sz="2800" dirty="0"/>
              <a:t> “This is </a:t>
            </a: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covenant that I will make with them: ‘After those days,’ says the Lord, </a:t>
            </a:r>
            <a:endParaRPr lang="en-GB" sz="2800" dirty="0" smtClean="0"/>
          </a:p>
          <a:p>
            <a:r>
              <a:rPr lang="en-GB" sz="2800" b="1" dirty="0" smtClean="0"/>
              <a:t>‘</a:t>
            </a:r>
            <a:r>
              <a:rPr lang="en-GB" sz="2800" b="1" dirty="0"/>
              <a:t>I will put my laws on their heart, I will also write them on their mind</a:t>
            </a:r>
            <a:r>
              <a:rPr lang="en-GB" sz="2800" dirty="0"/>
              <a:t>;’” then he says</a:t>
            </a:r>
            <a:r>
              <a:rPr lang="en-GB" sz="2800" dirty="0" smtClean="0"/>
              <a:t>,</a:t>
            </a:r>
            <a:r>
              <a:rPr lang="en-GB" sz="2800" dirty="0"/>
              <a:t> </a:t>
            </a:r>
            <a:endParaRPr lang="en-GB" sz="2800" dirty="0" smtClean="0"/>
          </a:p>
          <a:p>
            <a:r>
              <a:rPr lang="en-GB" sz="2800" b="1" dirty="0" smtClean="0"/>
              <a:t>“</a:t>
            </a:r>
            <a:r>
              <a:rPr lang="en-GB" sz="2800" b="1" dirty="0"/>
              <a:t>I will remember their sins and their iniquities no more</a:t>
            </a:r>
            <a:r>
              <a:rPr lang="en-GB" sz="2800" b="1" dirty="0" smtClean="0"/>
              <a:t>.”</a:t>
            </a:r>
            <a:r>
              <a:rPr lang="en-GB" sz="2800" dirty="0"/>
              <a:t> Now where remission of these is, there is no more offering for sin</a:t>
            </a:r>
            <a:r>
              <a:rPr lang="en-GB" sz="2800" dirty="0" smtClean="0"/>
              <a:t>. </a:t>
            </a:r>
          </a:p>
          <a:p>
            <a:r>
              <a:rPr lang="en-GB" sz="2400" dirty="0" smtClean="0"/>
              <a:t>Heb.10:15-18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75628" y="486723"/>
            <a:ext cx="7849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The twin blessings of the New Covenant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8084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420" y="65902"/>
            <a:ext cx="933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Passover and Pentecost are inseparably linked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308918" y="996099"/>
            <a:ext cx="90121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[John] </a:t>
            </a:r>
            <a:r>
              <a:rPr lang="en-GB" sz="2400" dirty="0">
                <a:solidFill>
                  <a:srgbClr val="222222"/>
                </a:solidFill>
              </a:rPr>
              <a:t>saw Jesus coming to him, and said, </a:t>
            </a:r>
            <a:r>
              <a:rPr lang="en-GB" sz="2400" b="1" dirty="0">
                <a:solidFill>
                  <a:srgbClr val="222222"/>
                </a:solidFill>
              </a:rPr>
              <a:t>“Behold, the Lamb of God, who takes away the sin of the world</a:t>
            </a:r>
            <a:r>
              <a:rPr lang="en-GB" sz="2400" b="1" dirty="0" smtClean="0">
                <a:solidFill>
                  <a:srgbClr val="222222"/>
                </a:solidFill>
              </a:rPr>
              <a:t>!</a:t>
            </a:r>
            <a:r>
              <a:rPr lang="en-GB" sz="2400" dirty="0" smtClean="0">
                <a:solidFill>
                  <a:srgbClr val="222222"/>
                </a:solidFill>
              </a:rPr>
              <a:t> …</a:t>
            </a:r>
            <a:r>
              <a:rPr lang="en-GB" sz="2400" dirty="0">
                <a:solidFill>
                  <a:srgbClr val="222222"/>
                </a:solidFill>
              </a:rPr>
              <a:t> John testified, saying, “I have seen the Spirit descending like a dove out of heaven, and it remained on </a:t>
            </a:r>
            <a:r>
              <a:rPr lang="en-GB" sz="2400" dirty="0" smtClean="0">
                <a:solidFill>
                  <a:srgbClr val="222222"/>
                </a:solidFill>
              </a:rPr>
              <a:t>him … he </a:t>
            </a:r>
            <a:r>
              <a:rPr lang="en-GB" sz="2400" dirty="0">
                <a:solidFill>
                  <a:srgbClr val="222222"/>
                </a:solidFill>
              </a:rPr>
              <a:t>who sent me to baptise in water said to me, </a:t>
            </a:r>
            <a:r>
              <a:rPr lang="en-GB" sz="2400" b="1" dirty="0">
                <a:solidFill>
                  <a:srgbClr val="222222"/>
                </a:solidFill>
              </a:rPr>
              <a:t>‘On whomever you will see the Spirit descending and remaining on him is he who baptises in the Holy Spirit</a:t>
            </a:r>
            <a:r>
              <a:rPr lang="en-GB" sz="2400" b="1" dirty="0" smtClean="0">
                <a:solidFill>
                  <a:srgbClr val="222222"/>
                </a:solidFill>
              </a:rPr>
              <a:t>.’</a:t>
            </a:r>
            <a:r>
              <a:rPr lang="en-GB" sz="2400" dirty="0">
                <a:solidFill>
                  <a:srgbClr val="222222"/>
                </a:solidFill>
              </a:rPr>
              <a:t> I have seen, and have testified that this is the Son of God</a:t>
            </a:r>
            <a:r>
              <a:rPr lang="en-GB" sz="2400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prstClr val="black"/>
                </a:solidFill>
              </a:rPr>
              <a:t> Jn.1:29-34</a:t>
            </a:r>
          </a:p>
          <a:p>
            <a:pPr algn="just"/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918" y="4053486"/>
            <a:ext cx="91604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Now on the last and greatest day of the feast, </a:t>
            </a:r>
            <a:r>
              <a:rPr lang="en-GB" sz="2400" b="1" dirty="0">
                <a:solidFill>
                  <a:srgbClr val="222222"/>
                </a:solidFill>
              </a:rPr>
              <a:t>Jesus stood and cried out</a:t>
            </a:r>
            <a:r>
              <a:rPr lang="en-GB" sz="2400" dirty="0">
                <a:solidFill>
                  <a:srgbClr val="222222"/>
                </a:solidFill>
              </a:rPr>
              <a:t>, “If anyone is thirsty, let him come to me and drink</a:t>
            </a:r>
            <a:r>
              <a:rPr lang="en-GB" sz="2400" dirty="0" smtClean="0">
                <a:solidFill>
                  <a:srgbClr val="222222"/>
                </a:solidFill>
              </a:rPr>
              <a:t>!</a:t>
            </a:r>
            <a:r>
              <a:rPr lang="en-GB" sz="2400" dirty="0">
                <a:solidFill>
                  <a:srgbClr val="222222"/>
                </a:solidFill>
              </a:rPr>
              <a:t> </a:t>
            </a:r>
            <a:r>
              <a:rPr lang="en-GB" sz="2400" b="1" dirty="0">
                <a:solidFill>
                  <a:srgbClr val="222222"/>
                </a:solidFill>
              </a:rPr>
              <a:t>He who believes in me, as the Scripture has said, from within him will flow rivers of living water</a:t>
            </a:r>
            <a:r>
              <a:rPr lang="en-GB" sz="2400" b="1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But </a:t>
            </a:r>
            <a:r>
              <a:rPr lang="en-GB" sz="2400" b="1" dirty="0">
                <a:solidFill>
                  <a:srgbClr val="222222"/>
                </a:solidFill>
              </a:rPr>
              <a:t>he said this about the Spirit</a:t>
            </a:r>
            <a:r>
              <a:rPr lang="en-GB" sz="2400" dirty="0">
                <a:solidFill>
                  <a:srgbClr val="222222"/>
                </a:solidFill>
              </a:rPr>
              <a:t>, which those believing in him were to receive. For </a:t>
            </a:r>
            <a:r>
              <a:rPr lang="en-GB" sz="2400" b="1" dirty="0">
                <a:solidFill>
                  <a:srgbClr val="222222"/>
                </a:solidFill>
              </a:rPr>
              <a:t>the Holy Spirit was not yet given, because Jesus wasn’t yet glorified</a:t>
            </a:r>
            <a:r>
              <a:rPr lang="en-GB" sz="2400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prstClr val="black"/>
                </a:solidFill>
              </a:rPr>
              <a:t> Jn. 7:37-37 </a:t>
            </a:r>
          </a:p>
          <a:p>
            <a:pPr algn="just"/>
            <a:endParaRPr lang="en-GB" b="0" i="0" dirty="0">
              <a:solidFill>
                <a:srgbClr val="222222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4761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226" y="1630915"/>
            <a:ext cx="88639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srgbClr val="222222"/>
                </a:solidFill>
              </a:rPr>
              <a:t>In that he says, “A new covenant”, he has made the first old. But that which is becoming old and grows aged is near to vanishing away. </a:t>
            </a:r>
            <a:r>
              <a:rPr lang="en-GB" sz="2400" dirty="0" smtClean="0">
                <a:solidFill>
                  <a:srgbClr val="222222"/>
                </a:solidFill>
              </a:rPr>
              <a:t>Heb</a:t>
            </a:r>
            <a:r>
              <a:rPr lang="en-GB" sz="2400" dirty="0">
                <a:solidFill>
                  <a:srgbClr val="222222"/>
                </a:solidFill>
              </a:rPr>
              <a:t>. 8:13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897" y="518984"/>
            <a:ext cx="9053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The New Covenant replaced the Old Covenant </a:t>
            </a:r>
            <a:endParaRPr lang="en-GB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354226" y="3411659"/>
            <a:ext cx="90286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solidFill>
                  <a:srgbClr val="222222"/>
                </a:solidFill>
              </a:rPr>
              <a:t>For </a:t>
            </a:r>
            <a:r>
              <a:rPr lang="en-GB" sz="2800" b="1" dirty="0">
                <a:solidFill>
                  <a:srgbClr val="222222"/>
                </a:solidFill>
              </a:rPr>
              <a:t>I, through the law, died to the law, that I might live to God</a:t>
            </a:r>
            <a:r>
              <a:rPr lang="en-GB" sz="2800" dirty="0" smtClean="0">
                <a:solidFill>
                  <a:srgbClr val="222222"/>
                </a:solidFill>
              </a:rPr>
              <a:t>.</a:t>
            </a:r>
            <a:r>
              <a:rPr lang="en-GB" sz="2800" dirty="0">
                <a:solidFill>
                  <a:srgbClr val="222222"/>
                </a:solidFill>
              </a:rPr>
              <a:t> </a:t>
            </a:r>
            <a:r>
              <a:rPr lang="en-GB" sz="2800" b="1" dirty="0">
                <a:solidFill>
                  <a:srgbClr val="222222"/>
                </a:solidFill>
              </a:rPr>
              <a:t>I have been crucified with Christ</a:t>
            </a:r>
            <a:r>
              <a:rPr lang="en-GB" sz="2800" dirty="0">
                <a:solidFill>
                  <a:srgbClr val="222222"/>
                </a:solidFill>
              </a:rPr>
              <a:t>, and it is no longer I who live, but Christ lives in me. That life which I now live in the flesh, </a:t>
            </a:r>
            <a:r>
              <a:rPr lang="en-GB" sz="2800" b="1" dirty="0">
                <a:solidFill>
                  <a:srgbClr val="222222"/>
                </a:solidFill>
              </a:rPr>
              <a:t>I live by faith in the Son of God, who loved me, and gave himself up for me</a:t>
            </a:r>
            <a:r>
              <a:rPr lang="en-GB" sz="2800" dirty="0" smtClean="0">
                <a:solidFill>
                  <a:srgbClr val="222222"/>
                </a:solidFill>
              </a:rPr>
              <a:t>.</a:t>
            </a:r>
            <a:r>
              <a:rPr lang="en-GB" sz="2800" dirty="0">
                <a:solidFill>
                  <a:srgbClr val="222222"/>
                </a:solidFill>
              </a:rPr>
              <a:t> I don’t reject the grace of God. For </a:t>
            </a:r>
            <a:r>
              <a:rPr lang="en-GB" sz="2800" b="1" dirty="0">
                <a:solidFill>
                  <a:srgbClr val="222222"/>
                </a:solidFill>
              </a:rPr>
              <a:t>if righteousness is through the law, then Christ died for nothing</a:t>
            </a:r>
            <a:r>
              <a:rPr lang="en-GB" sz="2800" b="1" dirty="0" smtClean="0">
                <a:solidFill>
                  <a:srgbClr val="222222"/>
                </a:solidFill>
              </a:rPr>
              <a:t>!”</a:t>
            </a:r>
            <a:r>
              <a:rPr lang="en-GB" sz="2400" dirty="0" smtClean="0">
                <a:solidFill>
                  <a:srgbClr val="222222"/>
                </a:solidFill>
              </a:rPr>
              <a:t> Gal. 2: 19-21</a:t>
            </a:r>
            <a:endParaRPr lang="en-GB" sz="24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367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043" y="1076487"/>
            <a:ext cx="89792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… the </a:t>
            </a:r>
            <a:r>
              <a:rPr lang="en-GB" sz="2400" dirty="0">
                <a:solidFill>
                  <a:srgbClr val="222222"/>
                </a:solidFill>
              </a:rPr>
              <a:t>Lord Jesus on the night in which he was betrayed took bread</a:t>
            </a:r>
            <a:r>
              <a:rPr lang="en-GB" sz="2400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When he had given thanks, he broke it and said, “Take, eat. </a:t>
            </a:r>
            <a:r>
              <a:rPr lang="en-GB" sz="2400" b="1" dirty="0">
                <a:solidFill>
                  <a:srgbClr val="222222"/>
                </a:solidFill>
              </a:rPr>
              <a:t>This is my body, which is broken for you. Do this in </a:t>
            </a:r>
            <a:r>
              <a:rPr lang="en-GB" sz="2400" b="1" dirty="0" smtClean="0">
                <a:solidFill>
                  <a:srgbClr val="222222"/>
                </a:solidFill>
              </a:rPr>
              <a:t>memory [remembrance] </a:t>
            </a:r>
            <a:r>
              <a:rPr lang="en-GB" sz="2400" b="1" dirty="0">
                <a:solidFill>
                  <a:srgbClr val="222222"/>
                </a:solidFill>
              </a:rPr>
              <a:t>of me</a:t>
            </a:r>
            <a:r>
              <a:rPr lang="en-GB" sz="2400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In the same way he also took the cup, after supper, saying, </a:t>
            </a:r>
            <a:r>
              <a:rPr lang="en-GB" sz="2400" b="1" dirty="0">
                <a:solidFill>
                  <a:srgbClr val="222222"/>
                </a:solidFill>
              </a:rPr>
              <a:t>“This cup is the new covenant in my blood. Do this, as often as you drink, in memory </a:t>
            </a:r>
            <a:r>
              <a:rPr lang="en-GB" sz="2400" b="1" dirty="0" smtClean="0">
                <a:solidFill>
                  <a:srgbClr val="222222"/>
                </a:solidFill>
              </a:rPr>
              <a:t>[remembrance] of </a:t>
            </a:r>
            <a:r>
              <a:rPr lang="en-GB" sz="2400" b="1" dirty="0">
                <a:solidFill>
                  <a:srgbClr val="222222"/>
                </a:solidFill>
              </a:rPr>
              <a:t>me</a:t>
            </a:r>
            <a:r>
              <a:rPr lang="en-GB" sz="2400" b="1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For as often as you eat this bread and drink this cup, </a:t>
            </a:r>
            <a:r>
              <a:rPr lang="en-GB" sz="2400" b="1" dirty="0">
                <a:solidFill>
                  <a:srgbClr val="222222"/>
                </a:solidFill>
              </a:rPr>
              <a:t>you proclaim the Lord’s death until he comes</a:t>
            </a:r>
            <a:r>
              <a:rPr lang="en-GB" sz="2400" dirty="0" smtClean="0">
                <a:solidFill>
                  <a:srgbClr val="222222"/>
                </a:solidFill>
              </a:rPr>
              <a:t>. 1Cor. 11: 23-26</a:t>
            </a:r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6335" y="148282"/>
            <a:ext cx="5312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How are we to remember?</a:t>
            </a:r>
            <a:endParaRPr lang="en-GB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148281" y="4463015"/>
            <a:ext cx="89710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… the children of Israel sighed because of the bondage, and they cried, and </a:t>
            </a:r>
            <a:r>
              <a:rPr lang="en-GB" sz="2400" b="1" dirty="0">
                <a:solidFill>
                  <a:srgbClr val="222222"/>
                </a:solidFill>
              </a:rPr>
              <a:t>their cry came up to God </a:t>
            </a:r>
            <a:r>
              <a:rPr lang="en-GB" sz="2400" dirty="0">
                <a:solidFill>
                  <a:srgbClr val="222222"/>
                </a:solidFill>
              </a:rPr>
              <a:t>because of the bondage. God heard their groaning, and </a:t>
            </a:r>
            <a:r>
              <a:rPr lang="en-GB" sz="2400" b="1" dirty="0">
                <a:solidFill>
                  <a:srgbClr val="222222"/>
                </a:solidFill>
              </a:rPr>
              <a:t>God remembered his covenant </a:t>
            </a:r>
            <a:r>
              <a:rPr lang="en-GB" sz="2400" dirty="0">
                <a:solidFill>
                  <a:srgbClr val="222222"/>
                </a:solidFill>
              </a:rPr>
              <a:t>with Abraham, with Isaac, and with Jacob. God saw the children of Israel, and </a:t>
            </a:r>
            <a:r>
              <a:rPr lang="en-GB" sz="2400" b="1" dirty="0">
                <a:solidFill>
                  <a:srgbClr val="222222"/>
                </a:solidFill>
              </a:rPr>
              <a:t>God was concerned about them</a:t>
            </a:r>
            <a:r>
              <a:rPr lang="en-GB" sz="2400" dirty="0">
                <a:solidFill>
                  <a:srgbClr val="222222"/>
                </a:solidFill>
              </a:rPr>
              <a:t>. Ex. 2:23-25</a:t>
            </a:r>
            <a:endParaRPr lang="en-GB" sz="24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1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227" y="2123659"/>
            <a:ext cx="9440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He came out and went, as his custom was, to the Mount </a:t>
            </a:r>
            <a:endParaRPr lang="en-GB" sz="2400" dirty="0" smtClean="0">
              <a:solidFill>
                <a:srgbClr val="222222"/>
              </a:solidFill>
            </a:endParaRP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of </a:t>
            </a:r>
            <a:r>
              <a:rPr lang="en-GB" sz="2400" dirty="0">
                <a:solidFill>
                  <a:srgbClr val="222222"/>
                </a:solidFill>
              </a:rPr>
              <a:t>Olives. His disciples also followed him</a:t>
            </a:r>
            <a:r>
              <a:rPr lang="en-GB" sz="2400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When he was at </a:t>
            </a:r>
            <a:endParaRPr lang="en-GB" sz="2400" dirty="0" smtClean="0">
              <a:solidFill>
                <a:srgbClr val="222222"/>
              </a:solidFill>
            </a:endParaRP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the </a:t>
            </a:r>
            <a:r>
              <a:rPr lang="en-GB" sz="2400" dirty="0">
                <a:solidFill>
                  <a:srgbClr val="222222"/>
                </a:solidFill>
              </a:rPr>
              <a:t>place, he said to them, “Pray that you don’t enter </a:t>
            </a:r>
            <a:endParaRPr lang="en-GB" sz="2400" dirty="0" smtClean="0">
              <a:solidFill>
                <a:srgbClr val="222222"/>
              </a:solidFill>
            </a:endParaRP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into </a:t>
            </a:r>
            <a:r>
              <a:rPr lang="en-GB" sz="2400" dirty="0">
                <a:solidFill>
                  <a:srgbClr val="222222"/>
                </a:solidFill>
              </a:rPr>
              <a:t>temptation</a:t>
            </a:r>
            <a:r>
              <a:rPr lang="en-GB" sz="2400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He was withdrawn from them about a </a:t>
            </a:r>
            <a:endParaRPr lang="en-GB" sz="2400" dirty="0" smtClean="0">
              <a:solidFill>
                <a:srgbClr val="222222"/>
              </a:solidFill>
            </a:endParaRP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stone’s </a:t>
            </a:r>
            <a:r>
              <a:rPr lang="en-GB" sz="2400" dirty="0">
                <a:solidFill>
                  <a:srgbClr val="222222"/>
                </a:solidFill>
              </a:rPr>
              <a:t>throw, and </a:t>
            </a:r>
            <a:r>
              <a:rPr lang="en-GB" sz="2400" b="1" dirty="0">
                <a:solidFill>
                  <a:srgbClr val="222222"/>
                </a:solidFill>
              </a:rPr>
              <a:t>he knelt down and </a:t>
            </a:r>
            <a:r>
              <a:rPr lang="en-GB" sz="2400" b="1" dirty="0" smtClean="0">
                <a:solidFill>
                  <a:srgbClr val="222222"/>
                </a:solidFill>
              </a:rPr>
              <a:t>prayed, saying</a:t>
            </a:r>
            <a:r>
              <a:rPr lang="en-GB" sz="2400" b="1" dirty="0">
                <a:solidFill>
                  <a:srgbClr val="222222"/>
                </a:solidFill>
              </a:rPr>
              <a:t>, </a:t>
            </a:r>
            <a:endParaRPr lang="en-GB" sz="2400" b="1" dirty="0" smtClean="0">
              <a:solidFill>
                <a:srgbClr val="222222"/>
              </a:solidFill>
            </a:endParaRPr>
          </a:p>
          <a:p>
            <a:pPr algn="just"/>
            <a:r>
              <a:rPr lang="en-GB" sz="2400" b="1" dirty="0" smtClean="0">
                <a:solidFill>
                  <a:srgbClr val="222222"/>
                </a:solidFill>
              </a:rPr>
              <a:t>“</a:t>
            </a:r>
            <a:r>
              <a:rPr lang="en-GB" sz="2400" b="1" dirty="0">
                <a:solidFill>
                  <a:srgbClr val="222222"/>
                </a:solidFill>
              </a:rPr>
              <a:t>Father, if you are willing, remove this cup from </a:t>
            </a:r>
            <a:r>
              <a:rPr lang="en-GB" sz="2400" b="1" dirty="0" smtClean="0">
                <a:solidFill>
                  <a:srgbClr val="222222"/>
                </a:solidFill>
              </a:rPr>
              <a:t>me</a:t>
            </a:r>
            <a:r>
              <a:rPr lang="en-GB" sz="2400" b="1" dirty="0">
                <a:solidFill>
                  <a:srgbClr val="222222"/>
                </a:solidFill>
              </a:rPr>
              <a:t>. Nevertheless, not my will, but yours, be done</a:t>
            </a:r>
            <a:r>
              <a:rPr lang="en-GB" sz="2400" b="1" dirty="0" smtClean="0">
                <a:solidFill>
                  <a:srgbClr val="222222"/>
                </a:solidFill>
              </a:rPr>
              <a:t>.”</a:t>
            </a:r>
            <a:r>
              <a:rPr lang="en-GB" sz="2400" b="1" dirty="0">
                <a:solidFill>
                  <a:srgbClr val="222222"/>
                </a:solidFill>
              </a:rPr>
              <a:t> </a:t>
            </a:r>
            <a:r>
              <a:rPr lang="en-GB" sz="2400" b="1" dirty="0" smtClean="0">
                <a:solidFill>
                  <a:srgbClr val="222222"/>
                </a:solidFill>
              </a:rPr>
              <a:t>An </a:t>
            </a:r>
            <a:r>
              <a:rPr lang="en-GB" sz="2400" b="1" dirty="0">
                <a:solidFill>
                  <a:srgbClr val="222222"/>
                </a:solidFill>
              </a:rPr>
              <a:t>angel from heaven appeared to him, strengthening him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b="1" dirty="0">
                <a:solidFill>
                  <a:srgbClr val="222222"/>
                </a:solidFill>
              </a:rPr>
              <a:t> Being in agony he prayed more earnestly. His sweat became like great drops of blood falling down on the ground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When he rose up from his prayer, he came to the disciples, and found them sleeping because of </a:t>
            </a:r>
            <a:r>
              <a:rPr lang="en-GB" sz="2400" dirty="0" smtClean="0">
                <a:solidFill>
                  <a:srgbClr val="222222"/>
                </a:solidFill>
              </a:rPr>
              <a:t>grief Lk. 22:39-45</a:t>
            </a:r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6480" y="0"/>
            <a:ext cx="2618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Gethsemane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9135" y="969496"/>
            <a:ext cx="81307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A different perspective - imminent rather than </a:t>
            </a:r>
            <a:r>
              <a:rPr lang="en-GB" sz="2400" b="1" dirty="0" smtClean="0">
                <a:solidFill>
                  <a:prstClr val="black"/>
                </a:solidFill>
              </a:rPr>
              <a:t>anticipated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No </a:t>
            </a:r>
            <a:r>
              <a:rPr lang="en-GB" sz="2400" b="1" dirty="0">
                <a:solidFill>
                  <a:prstClr val="black"/>
                </a:solidFill>
              </a:rPr>
              <a:t>longer a journey - the destination has arrived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3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20" y="238898"/>
            <a:ext cx="6712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New Covenant in Jesus’ Blood</a:t>
            </a:r>
            <a:endParaRPr lang="en-GB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16557" y="1100940"/>
            <a:ext cx="93746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i="0" dirty="0" smtClean="0">
                <a:solidFill>
                  <a:srgbClr val="222222"/>
                </a:solidFill>
                <a:effectLst/>
              </a:rPr>
              <a:t>When the hour had come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, he sat down with the twelve apostles. He said to them, 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“I have earnestly desired to eat this Passover with you before I suffer, for I tell you, I will no longer by any means eat of it until it is fulfilled in God’s Kingdom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.” He received a cup, and when he had 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given thanks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, he said, “Take this, and share it amongst yourselves, for I tell you, I will not drink at all again from the fruit of the vine, 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until God’s Kingdom comes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.” 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He took bread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, and when he had given thanks, he broke, and gave it to them, saying, “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This is my body 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which is given for you. Do this in 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memory [remembrance] of 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me.” Likewise, he took the cup after supper, saying, </a:t>
            </a:r>
            <a:r>
              <a:rPr lang="en-GB" sz="2800" b="1" i="0" dirty="0" smtClean="0">
                <a:solidFill>
                  <a:srgbClr val="222222"/>
                </a:solidFill>
                <a:effectLst/>
              </a:rPr>
              <a:t>“This cup is the new covenant in my blood, which is poured out for you. </a:t>
            </a:r>
            <a:r>
              <a:rPr lang="en-GB" sz="2800" b="0" i="0" dirty="0" smtClean="0">
                <a:solidFill>
                  <a:srgbClr val="222222"/>
                </a:solidFill>
                <a:effectLst/>
              </a:rPr>
              <a:t>Lk. 22:14-20</a:t>
            </a:r>
            <a:endParaRPr lang="en-GB" sz="28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0882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994" y="363288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13528" y="428538"/>
            <a:ext cx="2618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Gethsemane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675" y="1227437"/>
            <a:ext cx="7554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 different perspective - imminent rather than anticipated</a:t>
            </a:r>
          </a:p>
          <a:p>
            <a:pPr algn="ctr"/>
            <a:r>
              <a:rPr lang="en-GB" sz="2400" b="1" dirty="0" smtClean="0"/>
              <a:t>No longer a journey - the destination has arrived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11892" y="2373161"/>
            <a:ext cx="97041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rgbClr val="222222"/>
                </a:solidFill>
              </a:rPr>
              <a:t>Then Jesus came with them to a place called </a:t>
            </a:r>
            <a:r>
              <a:rPr lang="en-GB" sz="2400" b="1" dirty="0">
                <a:solidFill>
                  <a:srgbClr val="222222"/>
                </a:solidFill>
              </a:rPr>
              <a:t>Gethsemane</a:t>
            </a:r>
            <a:r>
              <a:rPr lang="en-GB" sz="2400" dirty="0">
                <a:solidFill>
                  <a:srgbClr val="222222"/>
                </a:solidFill>
              </a:rPr>
              <a:t>, and said to his disciples, “Sit here, while I go there and pray</a:t>
            </a:r>
            <a:r>
              <a:rPr lang="en-GB" sz="2400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He took with him Peter and the two sons of Zebedee, and </a:t>
            </a:r>
            <a:r>
              <a:rPr lang="en-GB" sz="2400" b="1" dirty="0">
                <a:solidFill>
                  <a:srgbClr val="222222"/>
                </a:solidFill>
              </a:rPr>
              <a:t>began to be sorrowful and severely troubled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Then he said to them, “</a:t>
            </a:r>
            <a:r>
              <a:rPr lang="en-GB" sz="2400" b="1" dirty="0">
                <a:solidFill>
                  <a:srgbClr val="222222"/>
                </a:solidFill>
              </a:rPr>
              <a:t>My soul is exceedingly sorrowful, even to death</a:t>
            </a:r>
            <a:r>
              <a:rPr lang="en-GB" sz="2400" dirty="0">
                <a:solidFill>
                  <a:srgbClr val="222222"/>
                </a:solidFill>
              </a:rPr>
              <a:t>. Stay here, and watch with me</a:t>
            </a:r>
            <a:r>
              <a:rPr lang="en-GB" sz="2400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He went forward a little, </a:t>
            </a:r>
            <a:r>
              <a:rPr lang="en-GB" sz="2400" b="1" dirty="0">
                <a:solidFill>
                  <a:srgbClr val="222222"/>
                </a:solidFill>
              </a:rPr>
              <a:t>fell on his face, and prayed, saying, “My Father, if it is possible, let this cup pass away from me; nevertheless, not what I desire, but what you desire</a:t>
            </a:r>
            <a:r>
              <a:rPr lang="en-GB" sz="2400" b="1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</a:t>
            </a:r>
            <a:r>
              <a:rPr lang="en-GB" sz="2400" dirty="0" smtClean="0">
                <a:solidFill>
                  <a:srgbClr val="222222"/>
                </a:solidFill>
              </a:rPr>
              <a:t>…</a:t>
            </a:r>
            <a:r>
              <a:rPr lang="en-GB" sz="2400" dirty="0">
                <a:solidFill>
                  <a:srgbClr val="222222"/>
                </a:solidFill>
              </a:rPr>
              <a:t> Again, </a:t>
            </a:r>
            <a:r>
              <a:rPr lang="en-GB" sz="2400" b="1" dirty="0">
                <a:solidFill>
                  <a:srgbClr val="222222"/>
                </a:solidFill>
              </a:rPr>
              <a:t>a second time he went away, and prayed, saying, “My Father, if this cup can’t pass away from me unless I drink it, your desire be done</a:t>
            </a:r>
            <a:r>
              <a:rPr lang="en-GB" sz="2400" b="1" dirty="0" smtClean="0">
                <a:solidFill>
                  <a:srgbClr val="222222"/>
                </a:solidFill>
              </a:rPr>
              <a:t>.”</a:t>
            </a:r>
            <a:r>
              <a:rPr lang="en-GB" sz="2400" dirty="0">
                <a:solidFill>
                  <a:srgbClr val="222222"/>
                </a:solidFill>
              </a:rPr>
              <a:t> </a:t>
            </a:r>
            <a:r>
              <a:rPr lang="en-GB" sz="2400" dirty="0" smtClean="0">
                <a:solidFill>
                  <a:srgbClr val="222222"/>
                </a:solidFill>
              </a:rPr>
              <a:t>…</a:t>
            </a:r>
            <a:r>
              <a:rPr lang="en-GB" sz="2400" dirty="0">
                <a:solidFill>
                  <a:srgbClr val="222222"/>
                </a:solidFill>
              </a:rPr>
              <a:t> He </a:t>
            </a:r>
            <a:r>
              <a:rPr lang="en-GB" sz="2400" dirty="0" smtClean="0">
                <a:solidFill>
                  <a:srgbClr val="222222"/>
                </a:solidFill>
              </a:rPr>
              <a:t>prayed </a:t>
            </a:r>
            <a:r>
              <a:rPr lang="en-GB" sz="2400" b="1" dirty="0">
                <a:solidFill>
                  <a:srgbClr val="222222"/>
                </a:solidFill>
              </a:rPr>
              <a:t>a third time, saying the same words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</a:t>
            </a:r>
            <a:r>
              <a:rPr lang="en-GB" sz="2400" dirty="0" smtClean="0">
                <a:solidFill>
                  <a:srgbClr val="222222"/>
                </a:solidFill>
              </a:rPr>
              <a:t>Matt. 26:36-44</a:t>
            </a:r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9319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265" y="5016843"/>
            <a:ext cx="10350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We have no access to Jesus’ inner turmoil – a horror beyond our imagination </a:t>
            </a:r>
            <a:endParaRPr lang="en-GB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710249" y="321276"/>
            <a:ext cx="4118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What was going on?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3039" y="1392194"/>
            <a:ext cx="808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Outward and visible manifestations of agony and anguish;</a:t>
            </a:r>
          </a:p>
          <a:p>
            <a:r>
              <a:rPr lang="en-GB" sz="2400" b="1" dirty="0" smtClean="0"/>
              <a:t>Prostration and copious sweating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5990" y="2416945"/>
            <a:ext cx="648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Repeated and impassioned prayers to His Father, mingled with cries and tears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5990" y="3441696"/>
            <a:ext cx="616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Support from an angel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5990" y="4097115"/>
            <a:ext cx="600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Total surrender in trust and obedience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5706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086" y="469556"/>
            <a:ext cx="8567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profound mystery of Jesus’ dual nature </a:t>
            </a:r>
          </a:p>
          <a:p>
            <a:pPr algn="ctr"/>
            <a:r>
              <a:rPr lang="en-GB" sz="3600" b="1" dirty="0" smtClean="0"/>
              <a:t>as God and man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4228" y="2727527"/>
            <a:ext cx="9007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b="1" dirty="0" smtClean="0"/>
              <a:t>Transfiguration </a:t>
            </a:r>
            <a:r>
              <a:rPr lang="en-GB" sz="2800" dirty="0" smtClean="0"/>
              <a:t>– His divinity was displayed centre-stage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5058" y="4209535"/>
            <a:ext cx="829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Gethsemane</a:t>
            </a:r>
            <a:r>
              <a:rPr lang="en-GB" sz="2800" dirty="0" smtClean="0"/>
              <a:t> – His humanity was displayed centre-stage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7031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2457" y="397330"/>
            <a:ext cx="3810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A tale of two gardens</a:t>
            </a:r>
            <a:endParaRPr lang="en-GB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0540" y="1291189"/>
            <a:ext cx="625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Adam preferred his own will and wisdom</a:t>
            </a:r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03654" y="2123494"/>
            <a:ext cx="90080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</a:rPr>
              <a:t>you shall not eat of the tree of the knowledge of good and evil; for in the day that you eat of it, you will surely die</a:t>
            </a:r>
            <a:r>
              <a:rPr lang="en-GB" sz="2400" dirty="0" smtClean="0">
                <a:solidFill>
                  <a:srgbClr val="222222"/>
                </a:solidFill>
              </a:rPr>
              <a:t>. Gen. 2:17</a:t>
            </a:r>
          </a:p>
          <a:p>
            <a:pPr algn="just"/>
            <a:r>
              <a:rPr lang="en-GB" sz="2400" dirty="0" smtClean="0">
                <a:solidFill>
                  <a:srgbClr val="222222"/>
                </a:solidFill>
              </a:rPr>
              <a:t>“</a:t>
            </a:r>
            <a:r>
              <a:rPr lang="en-GB" sz="2400" dirty="0">
                <a:solidFill>
                  <a:srgbClr val="222222"/>
                </a:solidFill>
              </a:rPr>
              <a:t>Because you </a:t>
            </a:r>
            <a:r>
              <a:rPr lang="en-GB" sz="2400" dirty="0" smtClean="0">
                <a:solidFill>
                  <a:srgbClr val="222222"/>
                </a:solidFill>
              </a:rPr>
              <a:t>… ate </a:t>
            </a:r>
            <a:r>
              <a:rPr lang="en-GB" sz="2400" dirty="0">
                <a:solidFill>
                  <a:srgbClr val="222222"/>
                </a:solidFill>
              </a:rPr>
              <a:t>from the tree, about which I commanded you, saying, ‘You shall not eat of </a:t>
            </a:r>
            <a:r>
              <a:rPr lang="en-GB" sz="2400" dirty="0" smtClean="0">
                <a:solidFill>
                  <a:srgbClr val="222222"/>
                </a:solidFill>
              </a:rPr>
              <a:t>it’ … you </a:t>
            </a:r>
            <a:r>
              <a:rPr lang="en-GB" sz="2400" dirty="0">
                <a:solidFill>
                  <a:srgbClr val="222222"/>
                </a:solidFill>
              </a:rPr>
              <a:t>are dust, and you shall return to dust</a:t>
            </a:r>
            <a:r>
              <a:rPr lang="en-GB" sz="2400" dirty="0" smtClean="0">
                <a:solidFill>
                  <a:srgbClr val="222222"/>
                </a:solidFill>
              </a:rPr>
              <a:t>.” Gen. 3:17-19</a:t>
            </a:r>
            <a:endParaRPr lang="en-GB" sz="2400" dirty="0">
              <a:solidFill>
                <a:srgbClr val="222222"/>
              </a:solidFill>
            </a:endParaRPr>
          </a:p>
          <a:p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568410" y="4477984"/>
            <a:ext cx="86167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222222"/>
                </a:solidFill>
              </a:rPr>
              <a:t>… through </a:t>
            </a:r>
            <a:r>
              <a:rPr lang="en-GB" sz="2400" b="1" dirty="0">
                <a:solidFill>
                  <a:srgbClr val="222222"/>
                </a:solidFill>
              </a:rPr>
              <a:t>the one man’s disobedience many were </a:t>
            </a:r>
            <a:r>
              <a:rPr lang="en-GB" sz="2400" b="1" dirty="0" smtClean="0">
                <a:solidFill>
                  <a:srgbClr val="222222"/>
                </a:solidFill>
              </a:rPr>
              <a:t>made sinners </a:t>
            </a:r>
            <a:r>
              <a:rPr lang="en-GB" dirty="0" smtClean="0">
                <a:solidFill>
                  <a:srgbClr val="222222"/>
                </a:solidFill>
                <a:latin typeface="Roboto"/>
              </a:rPr>
              <a:t>Rom. 5:19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50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2595" y="2090172"/>
            <a:ext cx="83614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400" dirty="0">
                <a:solidFill>
                  <a:srgbClr val="222222"/>
                </a:solidFill>
              </a:rPr>
              <a:t>Therefore when he comes into the world, he says, “You didn’t desire sacrifice and offering, but </a:t>
            </a:r>
            <a:r>
              <a:rPr lang="en-GB" sz="2400" b="1" dirty="0">
                <a:solidFill>
                  <a:srgbClr val="222222"/>
                </a:solidFill>
              </a:rPr>
              <a:t>you prepared a body for me </a:t>
            </a:r>
            <a:r>
              <a:rPr lang="en-GB" sz="2400" dirty="0">
                <a:solidFill>
                  <a:srgbClr val="222222"/>
                </a:solidFill>
              </a:rPr>
              <a:t>… I said, ‘Behold, </a:t>
            </a:r>
            <a:r>
              <a:rPr lang="en-GB" sz="2400" b="1" dirty="0">
                <a:solidFill>
                  <a:srgbClr val="222222"/>
                </a:solidFill>
              </a:rPr>
              <a:t>I have come … to do your will, O God</a:t>
            </a:r>
            <a:r>
              <a:rPr lang="en-GB" sz="2400" dirty="0">
                <a:solidFill>
                  <a:srgbClr val="222222"/>
                </a:solidFill>
              </a:rPr>
              <a:t>.’” … </a:t>
            </a:r>
            <a:r>
              <a:rPr lang="en-GB" sz="2400" b="1" dirty="0">
                <a:solidFill>
                  <a:prstClr val="black"/>
                </a:solidFill>
              </a:rPr>
              <a:t>by which will</a:t>
            </a:r>
            <a:r>
              <a:rPr lang="en-GB" sz="2400" dirty="0">
                <a:solidFill>
                  <a:prstClr val="black"/>
                </a:solidFill>
              </a:rPr>
              <a:t> we have been sanctified through the offering of the body of Jesus Christ once for all.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481" y="593124"/>
            <a:ext cx="6087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Jesus was passionate for God’s will</a:t>
            </a: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782595" y="4530981"/>
            <a:ext cx="8361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22222"/>
                </a:solidFill>
              </a:rPr>
              <a:t>through the obedience of the one, many will be </a:t>
            </a:r>
            <a:r>
              <a:rPr lang="en-GB" sz="2400" b="1" dirty="0" smtClean="0">
                <a:solidFill>
                  <a:srgbClr val="222222"/>
                </a:solidFill>
              </a:rPr>
              <a:t>made righteous. </a:t>
            </a:r>
          </a:p>
          <a:p>
            <a:r>
              <a:rPr lang="en-GB" dirty="0" smtClean="0">
                <a:solidFill>
                  <a:srgbClr val="222222"/>
                </a:solidFill>
              </a:rPr>
              <a:t>Rom. 5:19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344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1708" y="518985"/>
            <a:ext cx="550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What was the central issue?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749643" y="1380002"/>
            <a:ext cx="83531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222222"/>
                </a:solidFill>
              </a:rPr>
              <a:t>He</a:t>
            </a:r>
            <a:r>
              <a:rPr lang="en-GB" sz="2400" b="1" dirty="0" smtClean="0">
                <a:solidFill>
                  <a:srgbClr val="222222"/>
                </a:solidFill>
              </a:rPr>
              <a:t>, [Jesus] </a:t>
            </a:r>
            <a:r>
              <a:rPr lang="en-GB" sz="2400" b="1" dirty="0">
                <a:solidFill>
                  <a:srgbClr val="222222"/>
                </a:solidFill>
              </a:rPr>
              <a:t>in the days of his flesh</a:t>
            </a:r>
            <a:r>
              <a:rPr lang="en-GB" sz="2400" dirty="0">
                <a:solidFill>
                  <a:srgbClr val="222222"/>
                </a:solidFill>
              </a:rPr>
              <a:t>, </a:t>
            </a:r>
            <a:r>
              <a:rPr lang="en-GB" sz="2400" b="1" dirty="0">
                <a:solidFill>
                  <a:srgbClr val="222222"/>
                </a:solidFill>
              </a:rPr>
              <a:t>having offered up prayers and petitions with strong crying and tears to him who was able to save him </a:t>
            </a:r>
            <a:r>
              <a:rPr lang="en-GB" sz="2400" b="1" dirty="0" smtClean="0">
                <a:solidFill>
                  <a:srgbClr val="222222"/>
                </a:solidFill>
              </a:rPr>
              <a:t>[out] from </a:t>
            </a:r>
            <a:r>
              <a:rPr lang="en-GB" sz="2400" b="1" dirty="0">
                <a:solidFill>
                  <a:srgbClr val="222222"/>
                </a:solidFill>
              </a:rPr>
              <a:t>death, and having been heard for his godly fear</a:t>
            </a:r>
            <a:r>
              <a:rPr lang="en-GB" sz="2400" b="1" dirty="0" smtClean="0">
                <a:solidFill>
                  <a:srgbClr val="222222"/>
                </a:solidFill>
              </a:rPr>
              <a:t>,</a:t>
            </a:r>
            <a:r>
              <a:rPr lang="en-GB" sz="2400" b="1" dirty="0">
                <a:solidFill>
                  <a:srgbClr val="222222"/>
                </a:solidFill>
              </a:rPr>
              <a:t> though he was a Son, yet learnt obedience by the things which he suffered</a:t>
            </a:r>
            <a:r>
              <a:rPr lang="en-GB" sz="2400" b="1" dirty="0" smtClean="0">
                <a:solidFill>
                  <a:srgbClr val="222222"/>
                </a:solidFill>
              </a:rPr>
              <a:t>.</a:t>
            </a:r>
            <a:r>
              <a:rPr lang="en-GB" sz="2400" dirty="0">
                <a:solidFill>
                  <a:srgbClr val="222222"/>
                </a:solidFill>
              </a:rPr>
              <a:t> Having been made perfect, he became to all of those who obey him the author of eternal salvation</a:t>
            </a:r>
            <a:r>
              <a:rPr lang="en-GB" sz="2400" dirty="0" smtClean="0">
                <a:solidFill>
                  <a:srgbClr val="222222"/>
                </a:solidFill>
              </a:rPr>
              <a:t>,</a:t>
            </a:r>
            <a:r>
              <a:rPr lang="en-GB" sz="2400" dirty="0">
                <a:solidFill>
                  <a:srgbClr val="222222"/>
                </a:solidFill>
              </a:rPr>
              <a:t> named by God a high priest after the order of </a:t>
            </a:r>
            <a:r>
              <a:rPr lang="en-GB" sz="2400" dirty="0" smtClean="0">
                <a:solidFill>
                  <a:srgbClr val="222222"/>
                </a:solidFill>
              </a:rPr>
              <a:t>Melchizedek. Heb. 5:7-10</a:t>
            </a:r>
            <a:endParaRPr lang="en-GB" sz="24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6908" y="4629665"/>
            <a:ext cx="5890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Total darkness</a:t>
            </a:r>
          </a:p>
          <a:p>
            <a:r>
              <a:rPr lang="en-GB" sz="2800" b="1" dirty="0" smtClean="0"/>
              <a:t>Total assurance about the resurrection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305687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031" y="3100684"/>
            <a:ext cx="9144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400" dirty="0">
                <a:solidFill>
                  <a:srgbClr val="222222"/>
                </a:solidFill>
              </a:rPr>
              <a:t>Then he came to his disciples, and said to them, “… Behold, </a:t>
            </a:r>
            <a:r>
              <a:rPr lang="en-GB" sz="2400" b="1" dirty="0">
                <a:solidFill>
                  <a:srgbClr val="222222"/>
                </a:solidFill>
              </a:rPr>
              <a:t>the hour is at hand</a:t>
            </a:r>
            <a:r>
              <a:rPr lang="en-GB" sz="2400" dirty="0">
                <a:solidFill>
                  <a:srgbClr val="222222"/>
                </a:solidFill>
              </a:rPr>
              <a:t>, and the Son of Man is betrayed into the hands of sinners. </a:t>
            </a:r>
            <a:r>
              <a:rPr lang="en-GB" sz="2400" b="1" dirty="0">
                <a:solidFill>
                  <a:srgbClr val="222222"/>
                </a:solidFill>
              </a:rPr>
              <a:t>Arise, let’s be going</a:t>
            </a:r>
            <a:r>
              <a:rPr lang="en-GB" sz="2400" dirty="0">
                <a:solidFill>
                  <a:srgbClr val="222222"/>
                </a:solidFill>
              </a:rPr>
              <a:t>. Behold, he who betrays me is at hand</a:t>
            </a:r>
            <a:r>
              <a:rPr lang="en-GB" sz="2400" dirty="0" smtClean="0">
                <a:solidFill>
                  <a:srgbClr val="222222"/>
                </a:solidFill>
              </a:rPr>
              <a:t>.” Matt. 26:45-46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9458" y="512159"/>
            <a:ext cx="519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moment of resolution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3733" y="1432902"/>
            <a:ext cx="6721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From now on He takes authority in the proceedings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27937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226" y="1571868"/>
            <a:ext cx="897100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400" b="1" dirty="0">
                <a:solidFill>
                  <a:srgbClr val="222222"/>
                </a:solidFill>
              </a:rPr>
              <a:t>Jesus therefore, knowing all the things that were happening to him, went out, and said to them, “Who are you looking for?</a:t>
            </a:r>
            <a:r>
              <a:rPr lang="en-GB" sz="2400" dirty="0">
                <a:solidFill>
                  <a:srgbClr val="222222"/>
                </a:solidFill>
              </a:rPr>
              <a:t> They answered him, “Jesus of Nazareth.” Jesus said to them, </a:t>
            </a:r>
            <a:r>
              <a:rPr lang="en-GB" sz="2400" b="1" dirty="0">
                <a:solidFill>
                  <a:srgbClr val="222222"/>
                </a:solidFill>
              </a:rPr>
              <a:t>“I am he.” </a:t>
            </a:r>
            <a:r>
              <a:rPr lang="en-GB" sz="2400" dirty="0">
                <a:solidFill>
                  <a:srgbClr val="222222"/>
                </a:solidFill>
              </a:rPr>
              <a:t>Judas also, who betrayed him, was standing with them. </a:t>
            </a:r>
            <a:r>
              <a:rPr lang="en-GB" sz="2400" b="1" dirty="0">
                <a:solidFill>
                  <a:srgbClr val="222222"/>
                </a:solidFill>
              </a:rPr>
              <a:t>When therefore he said to them, “I am he,” they went backward, and fell to the ground.</a:t>
            </a:r>
            <a:r>
              <a:rPr lang="en-GB" sz="2400" dirty="0">
                <a:solidFill>
                  <a:srgbClr val="222222"/>
                </a:solidFill>
              </a:rPr>
              <a:t> …  Simon Peter therefore, having a sword, drew it, struck the high priest’s servant, and cut off his right ear. … </a:t>
            </a:r>
            <a:r>
              <a:rPr lang="en-GB" sz="2400" b="1" dirty="0">
                <a:solidFill>
                  <a:srgbClr val="222222"/>
                </a:solidFill>
              </a:rPr>
              <a:t>Jesus therefore said to Peter, “Put the sword into its sheath. </a:t>
            </a:r>
            <a:endParaRPr lang="en-GB" sz="2400" b="1" dirty="0" smtClean="0">
              <a:solidFill>
                <a:srgbClr val="222222"/>
              </a:solidFill>
            </a:endParaRPr>
          </a:p>
          <a:p>
            <a:pPr lvl="0" algn="just"/>
            <a:endParaRPr lang="en-GB" sz="2800" b="1" dirty="0" smtClean="0">
              <a:solidFill>
                <a:srgbClr val="222222"/>
              </a:solidFill>
            </a:endParaRPr>
          </a:p>
          <a:p>
            <a:pPr lvl="0" algn="just"/>
            <a:r>
              <a:rPr lang="en-GB" sz="2800" b="1" dirty="0" smtClean="0">
                <a:solidFill>
                  <a:srgbClr val="222222"/>
                </a:solidFill>
              </a:rPr>
              <a:t>The </a:t>
            </a:r>
            <a:r>
              <a:rPr lang="en-GB" sz="2800" b="1" dirty="0">
                <a:solidFill>
                  <a:srgbClr val="222222"/>
                </a:solidFill>
              </a:rPr>
              <a:t>cup which the Father has given me, shall I not surely drink it</a:t>
            </a:r>
            <a:r>
              <a:rPr lang="en-GB" sz="2800" b="1" dirty="0" smtClean="0">
                <a:solidFill>
                  <a:srgbClr val="222222"/>
                </a:solidFill>
              </a:rPr>
              <a:t>?”</a:t>
            </a:r>
            <a:r>
              <a:rPr lang="en-GB" sz="2400" b="1" dirty="0" smtClean="0">
                <a:solidFill>
                  <a:srgbClr val="222222"/>
                </a:solidFill>
              </a:rPr>
              <a:t> </a:t>
            </a:r>
            <a:r>
              <a:rPr lang="en-GB" sz="2400" dirty="0" smtClean="0">
                <a:solidFill>
                  <a:srgbClr val="222222"/>
                </a:solidFill>
              </a:rPr>
              <a:t>Jn. 18:4-11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10746"/>
            <a:ext cx="5561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The matter has been settled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5170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5891" y="617838"/>
            <a:ext cx="5750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What was the Old Covenant?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8329" y="1669560"/>
            <a:ext cx="97642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A formal agreement</a:t>
            </a:r>
            <a:r>
              <a:rPr lang="en-GB" sz="2800" dirty="0" smtClean="0"/>
              <a:t> between Israel and their King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</a:t>
            </a:r>
            <a:r>
              <a:rPr lang="en-GB" sz="2800" dirty="0" smtClean="0"/>
              <a:t>Ex</a:t>
            </a:r>
            <a:r>
              <a:rPr lang="en-GB" sz="2800" dirty="0" smtClean="0"/>
              <a:t>. 19:4-6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Conditional</a:t>
            </a:r>
            <a:r>
              <a:rPr lang="en-GB" sz="2800" dirty="0" smtClean="0"/>
              <a:t> </a:t>
            </a:r>
            <a:r>
              <a:rPr lang="en-GB" sz="2800" dirty="0" smtClean="0"/>
              <a:t>- stipulations and benefits Deut. 11:13-17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Moral and ethical rules and rituals </a:t>
            </a:r>
            <a:r>
              <a:rPr lang="en-GB" sz="2800" dirty="0"/>
              <a:t>suited to their national context. Ex. 20-23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people and </a:t>
            </a:r>
            <a:r>
              <a:rPr lang="en-GB" sz="2800" b="1" dirty="0" smtClean="0"/>
              <a:t>the Book </a:t>
            </a:r>
            <a:r>
              <a:rPr lang="en-GB" sz="2800" b="1" dirty="0" smtClean="0"/>
              <a:t>of the Law </a:t>
            </a:r>
            <a:r>
              <a:rPr lang="en-GB" sz="2800" dirty="0" smtClean="0"/>
              <a:t>sprinkled with blood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</a:t>
            </a:r>
            <a:r>
              <a:rPr lang="en-GB" sz="2800" dirty="0" smtClean="0"/>
              <a:t>Ex</a:t>
            </a:r>
            <a:r>
              <a:rPr lang="en-GB" sz="2800" dirty="0" smtClean="0"/>
              <a:t>. 24:3-8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20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9858"/>
            <a:ext cx="92428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 The Tabernacle</a:t>
            </a:r>
            <a:r>
              <a:rPr lang="en-GB" sz="2800" dirty="0" smtClean="0">
                <a:solidFill>
                  <a:prstClr val="black"/>
                </a:solidFill>
              </a:rPr>
              <a:t>: God </a:t>
            </a:r>
            <a:r>
              <a:rPr lang="en-GB" sz="2800" dirty="0">
                <a:solidFill>
                  <a:prstClr val="black"/>
                </a:solidFill>
              </a:rPr>
              <a:t>in His holiness could </a:t>
            </a:r>
            <a:r>
              <a:rPr lang="en-GB" sz="2800" dirty="0" smtClean="0">
                <a:solidFill>
                  <a:prstClr val="black"/>
                </a:solidFill>
              </a:rPr>
              <a:t>live </a:t>
            </a:r>
            <a:r>
              <a:rPr lang="en-GB" sz="2800" dirty="0" smtClean="0">
                <a:solidFill>
                  <a:prstClr val="black"/>
                </a:solidFill>
              </a:rPr>
              <a:t>among </a:t>
            </a:r>
            <a:r>
              <a:rPr lang="en-GB" sz="2800" dirty="0" smtClean="0">
                <a:solidFill>
                  <a:prstClr val="black"/>
                </a:solidFill>
              </a:rPr>
              <a:t>them </a:t>
            </a:r>
            <a:r>
              <a:rPr lang="en-GB" sz="2800" dirty="0" smtClean="0">
                <a:solidFill>
                  <a:prstClr val="black"/>
                </a:solidFill>
              </a:rPr>
              <a:t>   and </a:t>
            </a:r>
            <a:r>
              <a:rPr lang="en-GB" sz="2800" dirty="0" smtClean="0">
                <a:solidFill>
                  <a:prstClr val="black"/>
                </a:solidFill>
              </a:rPr>
              <a:t>not destroy them  Ex. 25-40 see 25:8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Sacrifices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to deal with </a:t>
            </a:r>
            <a:r>
              <a:rPr lang="en-GB" sz="2800" b="1" dirty="0">
                <a:solidFill>
                  <a:prstClr val="black"/>
                </a:solidFill>
              </a:rPr>
              <a:t>sin and uncleanness </a:t>
            </a:r>
            <a:r>
              <a:rPr lang="en-GB" sz="2800" dirty="0">
                <a:solidFill>
                  <a:prstClr val="black"/>
                </a:solidFill>
              </a:rPr>
              <a:t>so that God </a:t>
            </a:r>
            <a:r>
              <a:rPr lang="en-GB" sz="2800" dirty="0" smtClean="0">
                <a:solidFill>
                  <a:prstClr val="black"/>
                </a:solidFill>
              </a:rPr>
              <a:t>could </a:t>
            </a:r>
            <a:r>
              <a:rPr lang="en-GB" sz="2800" dirty="0">
                <a:solidFill>
                  <a:prstClr val="black"/>
                </a:solidFill>
              </a:rPr>
              <a:t>remain </a:t>
            </a:r>
            <a:r>
              <a:rPr lang="en-GB" sz="2800" dirty="0" smtClean="0">
                <a:solidFill>
                  <a:prstClr val="black"/>
                </a:solidFill>
              </a:rPr>
              <a:t>among them Lev. 1-6; Lev.16</a:t>
            </a:r>
            <a:endParaRPr lang="en-GB" sz="28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 Segregating of the </a:t>
            </a:r>
            <a:r>
              <a:rPr lang="en-GB" sz="2800" b="1" dirty="0">
                <a:solidFill>
                  <a:prstClr val="black"/>
                </a:solidFill>
              </a:rPr>
              <a:t>nation </a:t>
            </a:r>
            <a:r>
              <a:rPr lang="en-GB" sz="2800" dirty="0">
                <a:solidFill>
                  <a:prstClr val="black"/>
                </a:solidFill>
              </a:rPr>
              <a:t>until the ‘Promised Seed’ </a:t>
            </a:r>
            <a:r>
              <a:rPr lang="en-GB" sz="2800" dirty="0" smtClean="0">
                <a:solidFill>
                  <a:prstClr val="black"/>
                </a:solidFill>
              </a:rPr>
              <a:t>arrived e.g. Food laws </a:t>
            </a:r>
            <a:r>
              <a:rPr lang="en-GB" sz="2800" dirty="0" smtClean="0">
                <a:solidFill>
                  <a:prstClr val="black"/>
                </a:solidFill>
              </a:rPr>
              <a:t>Lev.11; </a:t>
            </a:r>
            <a:r>
              <a:rPr lang="en-GB" sz="2800" dirty="0" smtClean="0">
                <a:solidFill>
                  <a:prstClr val="black"/>
                </a:solidFill>
              </a:rPr>
              <a:t>Acts 10:9-11:18; Gal</a:t>
            </a:r>
            <a:r>
              <a:rPr lang="en-GB" sz="2800" dirty="0" smtClean="0">
                <a:solidFill>
                  <a:prstClr val="black"/>
                </a:solidFill>
              </a:rPr>
              <a:t>. 3:16-19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9644" y="481053"/>
            <a:ext cx="9209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What was it designed to </a:t>
            </a:r>
            <a:r>
              <a:rPr lang="en-GB" sz="3600" b="1" dirty="0" smtClean="0">
                <a:solidFill>
                  <a:prstClr val="black"/>
                </a:solidFill>
              </a:rPr>
              <a:t>accomplish?</a:t>
            </a:r>
            <a:endParaRPr lang="en-GB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5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764" y="281280"/>
            <a:ext cx="548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Why did God choose Israel?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1895" y="1711296"/>
            <a:ext cx="7200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dirty="0">
              <a:solidFill>
                <a:prstClr val="black"/>
              </a:solidFill>
            </a:endParaRPr>
          </a:p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4119" y="1812324"/>
            <a:ext cx="16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19071" y="957528"/>
            <a:ext cx="3390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(For what reason?)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21895" y="2612543"/>
            <a:ext cx="913070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2800" dirty="0" smtClean="0">
                <a:solidFill>
                  <a:srgbClr val="222222"/>
                </a:solidFill>
              </a:rPr>
              <a:t>Joshua </a:t>
            </a:r>
            <a:r>
              <a:rPr lang="en-GB" sz="2800" dirty="0">
                <a:solidFill>
                  <a:srgbClr val="222222"/>
                </a:solidFill>
              </a:rPr>
              <a:t>said to all the people, “The LORD, the God of Israel, </a:t>
            </a:r>
            <a:endParaRPr lang="en-GB" sz="2800" dirty="0" smtClean="0">
              <a:solidFill>
                <a:srgbClr val="222222"/>
              </a:solidFill>
            </a:endParaRPr>
          </a:p>
          <a:p>
            <a:pPr algn="just"/>
            <a:r>
              <a:rPr lang="en-GB" sz="2800" dirty="0" smtClean="0">
                <a:solidFill>
                  <a:srgbClr val="222222"/>
                </a:solidFill>
              </a:rPr>
              <a:t>says, ‘</a:t>
            </a:r>
            <a:r>
              <a:rPr lang="en-GB" sz="2800" b="1" dirty="0">
                <a:solidFill>
                  <a:srgbClr val="222222"/>
                </a:solidFill>
              </a:rPr>
              <a:t>Your fathers </a:t>
            </a:r>
            <a:r>
              <a:rPr lang="en-GB" sz="2800" dirty="0">
                <a:solidFill>
                  <a:srgbClr val="222222"/>
                </a:solidFill>
              </a:rPr>
              <a:t>lived of old time beyond the River, even </a:t>
            </a:r>
            <a:endParaRPr lang="en-GB" sz="2800" dirty="0" smtClean="0">
              <a:solidFill>
                <a:srgbClr val="222222"/>
              </a:solidFill>
            </a:endParaRPr>
          </a:p>
          <a:p>
            <a:pPr algn="just"/>
            <a:r>
              <a:rPr lang="en-GB" sz="2800" dirty="0" err="1" smtClean="0">
                <a:solidFill>
                  <a:srgbClr val="222222"/>
                </a:solidFill>
              </a:rPr>
              <a:t>Terah</a:t>
            </a:r>
            <a:r>
              <a:rPr lang="en-GB" sz="2800" dirty="0">
                <a:solidFill>
                  <a:srgbClr val="222222"/>
                </a:solidFill>
              </a:rPr>
              <a:t>, the </a:t>
            </a:r>
            <a:r>
              <a:rPr lang="en-GB" sz="2800" dirty="0" smtClean="0">
                <a:solidFill>
                  <a:srgbClr val="222222"/>
                </a:solidFill>
              </a:rPr>
              <a:t>father </a:t>
            </a:r>
            <a:r>
              <a:rPr lang="en-GB" sz="2800" dirty="0">
                <a:solidFill>
                  <a:srgbClr val="222222"/>
                </a:solidFill>
              </a:rPr>
              <a:t>of Abraham, and the father of </a:t>
            </a:r>
            <a:r>
              <a:rPr lang="en-GB" sz="2800" dirty="0" err="1">
                <a:solidFill>
                  <a:srgbClr val="222222"/>
                </a:solidFill>
              </a:rPr>
              <a:t>Nahor</a:t>
            </a:r>
            <a:r>
              <a:rPr lang="en-GB" sz="2800" dirty="0">
                <a:solidFill>
                  <a:srgbClr val="222222"/>
                </a:solidFill>
              </a:rPr>
              <a:t>. </a:t>
            </a:r>
            <a:r>
              <a:rPr lang="en-GB" sz="2800" b="1" dirty="0">
                <a:solidFill>
                  <a:srgbClr val="222222"/>
                </a:solidFill>
              </a:rPr>
              <a:t>They</a:t>
            </a:r>
            <a:r>
              <a:rPr lang="en-GB" sz="2800" dirty="0">
                <a:solidFill>
                  <a:srgbClr val="222222"/>
                </a:solidFill>
              </a:rPr>
              <a:t> </a:t>
            </a:r>
            <a:endParaRPr lang="en-GB" sz="2800" dirty="0" smtClean="0">
              <a:solidFill>
                <a:srgbClr val="222222"/>
              </a:solidFill>
            </a:endParaRPr>
          </a:p>
          <a:p>
            <a:pPr algn="just"/>
            <a:r>
              <a:rPr lang="en-GB" sz="2800" b="1" dirty="0" smtClean="0">
                <a:solidFill>
                  <a:srgbClr val="222222"/>
                </a:solidFill>
              </a:rPr>
              <a:t>served </a:t>
            </a:r>
            <a:r>
              <a:rPr lang="en-GB" sz="2800" b="1" dirty="0">
                <a:solidFill>
                  <a:srgbClr val="222222"/>
                </a:solidFill>
              </a:rPr>
              <a:t>other gods</a:t>
            </a:r>
            <a:r>
              <a:rPr lang="en-GB" sz="2800" dirty="0" smtClean="0">
                <a:solidFill>
                  <a:srgbClr val="222222"/>
                </a:solidFill>
              </a:rPr>
              <a:t>.</a:t>
            </a:r>
            <a:r>
              <a:rPr lang="en-GB" sz="2800" dirty="0">
                <a:solidFill>
                  <a:srgbClr val="222222"/>
                </a:solidFill>
              </a:rPr>
              <a:t> </a:t>
            </a:r>
            <a:r>
              <a:rPr lang="en-GB" sz="2800" b="1" dirty="0">
                <a:solidFill>
                  <a:srgbClr val="222222"/>
                </a:solidFill>
              </a:rPr>
              <a:t>I took your father Abraham </a:t>
            </a:r>
            <a:r>
              <a:rPr lang="en-GB" sz="2800" dirty="0">
                <a:solidFill>
                  <a:srgbClr val="222222"/>
                </a:solidFill>
              </a:rPr>
              <a:t>from beyond </a:t>
            </a:r>
            <a:endParaRPr lang="en-GB" sz="2800" dirty="0" smtClean="0">
              <a:solidFill>
                <a:srgbClr val="222222"/>
              </a:solidFill>
            </a:endParaRPr>
          </a:p>
          <a:p>
            <a:pPr algn="just"/>
            <a:r>
              <a:rPr lang="en-GB" sz="2800" dirty="0" smtClean="0">
                <a:solidFill>
                  <a:srgbClr val="222222"/>
                </a:solidFill>
              </a:rPr>
              <a:t>the </a:t>
            </a:r>
            <a:r>
              <a:rPr lang="en-GB" sz="2800" dirty="0">
                <a:solidFill>
                  <a:srgbClr val="222222"/>
                </a:solidFill>
              </a:rPr>
              <a:t>River, and </a:t>
            </a:r>
            <a:r>
              <a:rPr lang="en-GB" sz="2800" b="1" dirty="0">
                <a:solidFill>
                  <a:srgbClr val="222222"/>
                </a:solidFill>
              </a:rPr>
              <a:t>led him throughout all the land of Canaan</a:t>
            </a:r>
            <a:r>
              <a:rPr lang="en-GB" sz="2800" dirty="0">
                <a:solidFill>
                  <a:srgbClr val="222222"/>
                </a:solidFill>
              </a:rPr>
              <a:t>, </a:t>
            </a:r>
            <a:endParaRPr lang="en-GB" sz="2800" dirty="0" smtClean="0">
              <a:solidFill>
                <a:srgbClr val="222222"/>
              </a:solidFill>
            </a:endParaRPr>
          </a:p>
          <a:p>
            <a:pPr algn="just"/>
            <a:r>
              <a:rPr lang="en-GB" sz="2800" dirty="0" smtClean="0">
                <a:solidFill>
                  <a:srgbClr val="222222"/>
                </a:solidFill>
              </a:rPr>
              <a:t>and </a:t>
            </a:r>
            <a:r>
              <a:rPr lang="en-GB" sz="2800" dirty="0">
                <a:solidFill>
                  <a:srgbClr val="222222"/>
                </a:solidFill>
              </a:rPr>
              <a:t>multiplied his offspring, and gave him Isaac</a:t>
            </a:r>
            <a:r>
              <a:rPr lang="en-GB" sz="2800" dirty="0" smtClean="0">
                <a:solidFill>
                  <a:srgbClr val="222222"/>
                </a:solidFill>
              </a:rPr>
              <a:t>.</a:t>
            </a:r>
            <a:r>
              <a:rPr lang="en-GB" sz="2800" dirty="0"/>
              <a:t> </a:t>
            </a:r>
            <a:r>
              <a:rPr lang="en-GB" sz="2400" dirty="0" smtClean="0"/>
              <a:t>J</a:t>
            </a:r>
            <a:r>
              <a:rPr lang="en-GB" sz="2400" dirty="0" smtClean="0">
                <a:solidFill>
                  <a:prstClr val="black"/>
                </a:solidFill>
              </a:rPr>
              <a:t>osh.24:2-3</a:t>
            </a:r>
            <a:endParaRPr lang="en-GB" sz="2400" dirty="0"/>
          </a:p>
          <a:p>
            <a:pPr algn="just"/>
            <a:endParaRPr lang="en-GB" sz="2800" dirty="0">
              <a:solidFill>
                <a:srgbClr val="222222"/>
              </a:solidFill>
              <a:latin typeface="Roboto"/>
            </a:endParaRPr>
          </a:p>
          <a:p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1828415" y="1802768"/>
            <a:ext cx="4139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Abraham</a:t>
            </a:r>
            <a:r>
              <a:rPr lang="en-GB" sz="2800" dirty="0"/>
              <a:t> </a:t>
            </a:r>
            <a:r>
              <a:rPr lang="en-GB" sz="2800" b="1" dirty="0"/>
              <a:t>was a polytheist </a:t>
            </a:r>
          </a:p>
        </p:txBody>
      </p:sp>
    </p:spTree>
    <p:extLst>
      <p:ext uri="{BB962C8B-B14F-4D97-AF65-F5344CB8AC3E}">
        <p14:creationId xmlns:p14="http://schemas.microsoft.com/office/powerpoint/2010/main" val="31748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215" y="1515526"/>
            <a:ext cx="83366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He </a:t>
            </a:r>
            <a:r>
              <a:rPr lang="en-GB" sz="2800" dirty="0" smtClean="0"/>
              <a:t>[Joshua] said</a:t>
            </a:r>
            <a:r>
              <a:rPr lang="en-GB" sz="2800" dirty="0"/>
              <a:t>, “Brothers and fathers, listen. </a:t>
            </a:r>
            <a:r>
              <a:rPr lang="en-GB" sz="2800" b="1" dirty="0"/>
              <a:t>The God of glory </a:t>
            </a:r>
            <a:r>
              <a:rPr lang="en-GB" sz="2800" b="1" dirty="0" smtClean="0"/>
              <a:t>appeared </a:t>
            </a:r>
            <a:r>
              <a:rPr lang="en-GB" sz="2800" b="1" dirty="0"/>
              <a:t>to our father Abraham when he was in </a:t>
            </a:r>
            <a:r>
              <a:rPr lang="en-GB" sz="2800" b="1" dirty="0" smtClean="0"/>
              <a:t>Mesopotamia</a:t>
            </a:r>
            <a:r>
              <a:rPr lang="en-GB" sz="2800" dirty="0" smtClean="0"/>
              <a:t>, before </a:t>
            </a:r>
            <a:r>
              <a:rPr lang="en-GB" sz="2800" dirty="0"/>
              <a:t>he lived in Haran, and said to him, ‘</a:t>
            </a:r>
            <a:r>
              <a:rPr lang="en-GB" sz="2800" b="1" dirty="0"/>
              <a:t>Get out of your land </a:t>
            </a:r>
            <a:r>
              <a:rPr lang="en-GB" sz="2800" dirty="0" smtClean="0"/>
              <a:t>and </a:t>
            </a:r>
            <a:r>
              <a:rPr lang="en-GB" sz="2800" dirty="0"/>
              <a:t>away from your relatives, and come into a land which I will </a:t>
            </a:r>
            <a:r>
              <a:rPr lang="en-GB" sz="2800" dirty="0" smtClean="0"/>
              <a:t>show </a:t>
            </a:r>
            <a:r>
              <a:rPr lang="en-GB" sz="2800" dirty="0"/>
              <a:t>you.’ Then </a:t>
            </a:r>
            <a:r>
              <a:rPr lang="en-GB" sz="2800" b="1" dirty="0"/>
              <a:t>he came out of the land of the </a:t>
            </a:r>
            <a:r>
              <a:rPr lang="en-GB" sz="2800" b="1" dirty="0" err="1"/>
              <a:t>Chaldaeans</a:t>
            </a:r>
            <a:r>
              <a:rPr lang="en-GB" sz="2800" b="1" dirty="0"/>
              <a:t> </a:t>
            </a:r>
            <a:r>
              <a:rPr lang="en-GB" sz="2800" dirty="0" smtClean="0"/>
              <a:t>and lived </a:t>
            </a:r>
            <a:r>
              <a:rPr lang="en-GB" sz="2800" dirty="0"/>
              <a:t>in Haran. From there, when his father was dead, </a:t>
            </a:r>
            <a:r>
              <a:rPr lang="en-GB" sz="2800" b="1" dirty="0"/>
              <a:t>God moved </a:t>
            </a:r>
            <a:r>
              <a:rPr lang="en-GB" sz="2800" b="1" dirty="0" smtClean="0"/>
              <a:t>him </a:t>
            </a:r>
            <a:r>
              <a:rPr lang="en-GB" sz="2800" b="1" dirty="0"/>
              <a:t>into this land</a:t>
            </a:r>
            <a:r>
              <a:rPr lang="en-GB" sz="2800" dirty="0"/>
              <a:t>, where you are now </a:t>
            </a:r>
            <a:r>
              <a:rPr lang="en-GB" sz="2800" dirty="0" smtClean="0"/>
              <a:t>living. Acts </a:t>
            </a:r>
            <a:r>
              <a:rPr lang="en-GB" sz="2800" dirty="0"/>
              <a:t>7:2-3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39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1" y="1720840"/>
            <a:ext cx="95641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222222"/>
                </a:solidFill>
                <a:latin typeface="Roboto"/>
              </a:rPr>
              <a:t> </a:t>
            </a:r>
            <a:r>
              <a:rPr lang="en-GB" sz="2800" dirty="0">
                <a:solidFill>
                  <a:srgbClr val="222222"/>
                </a:solidFill>
              </a:rPr>
              <a:t>For you are a holy people to the LORD your God. </a:t>
            </a:r>
            <a:r>
              <a:rPr lang="en-GB" sz="2800" b="1" dirty="0">
                <a:solidFill>
                  <a:srgbClr val="222222"/>
                </a:solidFill>
              </a:rPr>
              <a:t>The LORD your God has chosen you to be a people for his own possession</a:t>
            </a:r>
            <a:r>
              <a:rPr lang="en-GB" sz="2800" dirty="0">
                <a:solidFill>
                  <a:srgbClr val="222222"/>
                </a:solidFill>
              </a:rPr>
              <a:t>, above all peoples who are on the face of the </a:t>
            </a:r>
            <a:r>
              <a:rPr lang="en-GB" sz="2800" dirty="0" smtClean="0">
                <a:solidFill>
                  <a:srgbClr val="222222"/>
                </a:solidFill>
              </a:rPr>
              <a:t>earth</a:t>
            </a:r>
            <a:r>
              <a:rPr lang="en-GB" sz="2800" dirty="0">
                <a:solidFill>
                  <a:srgbClr val="222222"/>
                </a:solidFill>
              </a:rPr>
              <a:t> </a:t>
            </a:r>
            <a:r>
              <a:rPr lang="en-GB" sz="2800" b="1" dirty="0">
                <a:solidFill>
                  <a:srgbClr val="222222"/>
                </a:solidFill>
              </a:rPr>
              <a:t>The LORD didn’t set his love on you nor choose you, because you were more in number than any people</a:t>
            </a:r>
            <a:r>
              <a:rPr lang="en-GB" sz="2800" dirty="0">
                <a:solidFill>
                  <a:srgbClr val="222222"/>
                </a:solidFill>
              </a:rPr>
              <a:t>; for you were the fewest of all peoples</a:t>
            </a:r>
            <a:r>
              <a:rPr lang="en-GB" sz="2800" dirty="0" smtClean="0">
                <a:solidFill>
                  <a:srgbClr val="222222"/>
                </a:solidFill>
              </a:rPr>
              <a:t>;</a:t>
            </a:r>
            <a:r>
              <a:rPr lang="en-GB" sz="2800" dirty="0">
                <a:solidFill>
                  <a:srgbClr val="222222"/>
                </a:solidFill>
              </a:rPr>
              <a:t> </a:t>
            </a:r>
            <a:r>
              <a:rPr lang="en-GB" sz="2800" b="1" dirty="0">
                <a:solidFill>
                  <a:srgbClr val="222222"/>
                </a:solidFill>
              </a:rPr>
              <a:t>but because the LORD loves you</a:t>
            </a:r>
            <a:r>
              <a:rPr lang="en-GB" sz="2800" dirty="0">
                <a:solidFill>
                  <a:srgbClr val="222222"/>
                </a:solidFill>
              </a:rPr>
              <a:t>, </a:t>
            </a:r>
            <a:r>
              <a:rPr lang="en-GB" sz="2800" b="1" dirty="0">
                <a:solidFill>
                  <a:srgbClr val="222222"/>
                </a:solidFill>
              </a:rPr>
              <a:t>and because he desires to keep the oath which he swore to your fathers</a:t>
            </a:r>
            <a:r>
              <a:rPr lang="en-GB" sz="2800" dirty="0">
                <a:solidFill>
                  <a:srgbClr val="222222"/>
                </a:solidFill>
              </a:rPr>
              <a:t>, the LORD has brought you out with a mighty hand and redeemed you out of the house of bondage, from the hand of Pharaoh king of Egypt</a:t>
            </a:r>
            <a:r>
              <a:rPr lang="en-GB" sz="2800" dirty="0" smtClean="0">
                <a:solidFill>
                  <a:srgbClr val="222222"/>
                </a:solidFill>
              </a:rPr>
              <a:t>. Deut. 7:6-8</a:t>
            </a:r>
            <a:endParaRPr lang="en-GB" sz="28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9936" y="733168"/>
            <a:ext cx="1219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Israel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68735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4769" y="879802"/>
            <a:ext cx="5484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Why did God choose Israel?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8596" y="1541123"/>
            <a:ext cx="3201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(For </a:t>
            </a:r>
            <a:r>
              <a:rPr lang="en-GB" sz="2800" dirty="0">
                <a:solidFill>
                  <a:prstClr val="black"/>
                </a:solidFill>
              </a:rPr>
              <a:t>what purpose</a:t>
            </a:r>
            <a:r>
              <a:rPr lang="en-GB" sz="2800" dirty="0" smtClean="0">
                <a:solidFill>
                  <a:prstClr val="black"/>
                </a:solidFill>
              </a:rPr>
              <a:t>?)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2845" y="2849424"/>
            <a:ext cx="10383868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LORD said, “Will I hide from Abraham what I do</a:t>
            </a:r>
            <a:r>
              <a:rPr lang="en-GB" sz="2800" dirty="0" smtClean="0"/>
              <a:t>,</a:t>
            </a:r>
            <a:r>
              <a:rPr lang="en-GB" sz="2800" dirty="0"/>
              <a:t> since </a:t>
            </a:r>
            <a:r>
              <a:rPr lang="en-GB" sz="2800" b="1" dirty="0" smtClean="0"/>
              <a:t>Abraham</a:t>
            </a:r>
          </a:p>
          <a:p>
            <a:r>
              <a:rPr lang="en-GB" sz="2800" b="1" dirty="0" smtClean="0"/>
              <a:t> </a:t>
            </a:r>
            <a:r>
              <a:rPr lang="en-GB" sz="2800" b="1" dirty="0"/>
              <a:t>will surely become a great </a:t>
            </a:r>
            <a:r>
              <a:rPr lang="en-GB" sz="2800" b="1" dirty="0" smtClean="0"/>
              <a:t>and mighty </a:t>
            </a:r>
            <a:r>
              <a:rPr lang="en-GB" sz="2800" b="1" dirty="0"/>
              <a:t>nation, and all the nations of </a:t>
            </a:r>
            <a:endParaRPr lang="en-GB" sz="2800" b="1" dirty="0" smtClean="0"/>
          </a:p>
          <a:p>
            <a:r>
              <a:rPr lang="en-GB" sz="2800" b="1" dirty="0" smtClean="0"/>
              <a:t>the </a:t>
            </a:r>
            <a:r>
              <a:rPr lang="en-GB" sz="2800" b="1" dirty="0"/>
              <a:t>earth will be blessed in him</a:t>
            </a:r>
            <a:r>
              <a:rPr lang="en-GB" sz="2800" dirty="0" smtClean="0"/>
              <a:t>?</a:t>
            </a:r>
            <a:r>
              <a:rPr lang="en-GB" sz="2800" dirty="0"/>
              <a:t> </a:t>
            </a:r>
            <a:r>
              <a:rPr lang="en-GB" sz="2800" b="1" dirty="0"/>
              <a:t>For I have known him, </a:t>
            </a:r>
            <a:r>
              <a:rPr lang="en-GB" sz="2800" b="1" u="sng" dirty="0"/>
              <a:t>to the </a:t>
            </a:r>
            <a:endParaRPr lang="en-GB" sz="2800" b="1" u="sng" dirty="0" smtClean="0"/>
          </a:p>
          <a:p>
            <a:r>
              <a:rPr lang="en-GB" sz="2800" b="1" u="sng" dirty="0" smtClean="0"/>
              <a:t>end</a:t>
            </a:r>
            <a:r>
              <a:rPr lang="en-GB" sz="2800" dirty="0" smtClean="0"/>
              <a:t> that </a:t>
            </a:r>
            <a:r>
              <a:rPr lang="en-GB" sz="2800" dirty="0"/>
              <a:t>he may command his children and his household after him, </a:t>
            </a:r>
            <a:endParaRPr lang="en-GB" sz="2800" dirty="0" smtClean="0"/>
          </a:p>
          <a:p>
            <a:r>
              <a:rPr lang="en-GB" sz="2800" dirty="0" smtClean="0"/>
              <a:t>that </a:t>
            </a:r>
            <a:r>
              <a:rPr lang="en-GB" sz="2800" dirty="0"/>
              <a:t>they may keep the way of the </a:t>
            </a:r>
            <a:r>
              <a:rPr lang="en-GB" sz="2800" dirty="0" smtClean="0"/>
              <a:t>LORD, to </a:t>
            </a:r>
            <a:r>
              <a:rPr lang="en-GB" sz="2800" dirty="0"/>
              <a:t>do righteousness and </a:t>
            </a:r>
            <a:endParaRPr lang="en-GB" sz="2800" dirty="0" smtClean="0"/>
          </a:p>
          <a:p>
            <a:r>
              <a:rPr lang="en-GB" sz="2800" dirty="0" smtClean="0"/>
              <a:t>justice</a:t>
            </a:r>
            <a:r>
              <a:rPr lang="en-GB" sz="2800" dirty="0"/>
              <a:t>; </a:t>
            </a:r>
            <a:r>
              <a:rPr lang="en-GB" sz="2800" b="1" u="sng" dirty="0"/>
              <a:t>to the end </a:t>
            </a:r>
            <a:r>
              <a:rPr lang="en-GB" sz="2800" dirty="0"/>
              <a:t>that the LORD may bring on Abraham that which </a:t>
            </a:r>
            <a:endParaRPr lang="en-GB" sz="2800" dirty="0" smtClean="0"/>
          </a:p>
          <a:p>
            <a:r>
              <a:rPr lang="en-GB" sz="2800" dirty="0" smtClean="0"/>
              <a:t>he </a:t>
            </a:r>
            <a:r>
              <a:rPr lang="en-GB" sz="2800" dirty="0"/>
              <a:t>has spoken </a:t>
            </a:r>
            <a:r>
              <a:rPr lang="en-GB" sz="2800" dirty="0" smtClean="0"/>
              <a:t>of </a:t>
            </a:r>
            <a:r>
              <a:rPr lang="en-GB" sz="2800" dirty="0"/>
              <a:t>him</a:t>
            </a:r>
            <a:r>
              <a:rPr lang="en-GB" sz="2800" dirty="0" smtClean="0"/>
              <a:t>.” </a:t>
            </a:r>
            <a:r>
              <a:rPr lang="en-GB" sz="2800" dirty="0" smtClean="0">
                <a:solidFill>
                  <a:prstClr val="black"/>
                </a:solidFill>
              </a:rPr>
              <a:t>Gen </a:t>
            </a:r>
            <a:r>
              <a:rPr lang="en-GB" sz="2800" dirty="0">
                <a:solidFill>
                  <a:prstClr val="black"/>
                </a:solidFill>
              </a:rPr>
              <a:t>18:16-19 </a:t>
            </a:r>
          </a:p>
        </p:txBody>
      </p:sp>
    </p:spTree>
    <p:extLst>
      <p:ext uri="{BB962C8B-B14F-4D97-AF65-F5344CB8AC3E}">
        <p14:creationId xmlns:p14="http://schemas.microsoft.com/office/powerpoint/2010/main" val="195536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1" y="1869011"/>
            <a:ext cx="857558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Revelation</a:t>
            </a:r>
            <a:r>
              <a:rPr lang="en-GB" sz="2800" dirty="0">
                <a:solidFill>
                  <a:prstClr val="black"/>
                </a:solidFill>
              </a:rPr>
              <a:t> of who </a:t>
            </a:r>
            <a:r>
              <a:rPr lang="en-GB" sz="2800" dirty="0" smtClean="0">
                <a:solidFill>
                  <a:prstClr val="black"/>
                </a:solidFill>
              </a:rPr>
              <a:t>God </a:t>
            </a:r>
            <a:r>
              <a:rPr lang="en-GB" sz="2800" dirty="0">
                <a:solidFill>
                  <a:prstClr val="black"/>
                </a:solidFill>
              </a:rPr>
              <a:t>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Custodians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of that revelation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Seed-bearers </a:t>
            </a:r>
            <a:r>
              <a:rPr lang="en-GB" sz="2800" dirty="0">
                <a:solidFill>
                  <a:prstClr val="black"/>
                </a:solidFill>
              </a:rPr>
              <a:t>of the promise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Light </a:t>
            </a:r>
            <a:r>
              <a:rPr lang="en-GB" sz="2800" b="1" dirty="0">
                <a:solidFill>
                  <a:prstClr val="black"/>
                </a:solidFill>
              </a:rPr>
              <a:t>to the nations </a:t>
            </a:r>
            <a:r>
              <a:rPr lang="en-GB" sz="2800" dirty="0">
                <a:solidFill>
                  <a:prstClr val="black"/>
                </a:solidFill>
              </a:rPr>
              <a:t>and blessing to the world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146" y="691978"/>
            <a:ext cx="4273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Israel’s unique calling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62298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1241</Words>
  <Application>Microsoft Office PowerPoint</Application>
  <PresentationFormat>Widescreen</PresentationFormat>
  <Paragraphs>143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58</cp:revision>
  <dcterms:created xsi:type="dcterms:W3CDTF">2020-06-19T10:31:37Z</dcterms:created>
  <dcterms:modified xsi:type="dcterms:W3CDTF">2020-06-22T20:06:25Z</dcterms:modified>
</cp:coreProperties>
</file>