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5"/>
  </p:notesMasterIdLst>
  <p:sldIdLst>
    <p:sldId id="281" r:id="rId3"/>
    <p:sldId id="285" r:id="rId4"/>
    <p:sldId id="306" r:id="rId5"/>
    <p:sldId id="298" r:id="rId6"/>
    <p:sldId id="307" r:id="rId7"/>
    <p:sldId id="308" r:id="rId8"/>
    <p:sldId id="310" r:id="rId9"/>
    <p:sldId id="309" r:id="rId10"/>
    <p:sldId id="286" r:id="rId11"/>
    <p:sldId id="297" r:id="rId12"/>
    <p:sldId id="299" r:id="rId13"/>
    <p:sldId id="300" r:id="rId14"/>
    <p:sldId id="288" r:id="rId15"/>
    <p:sldId id="289" r:id="rId16"/>
    <p:sldId id="301" r:id="rId17"/>
    <p:sldId id="291" r:id="rId18"/>
    <p:sldId id="268" r:id="rId19"/>
    <p:sldId id="269" r:id="rId20"/>
    <p:sldId id="270" r:id="rId21"/>
    <p:sldId id="287" r:id="rId22"/>
    <p:sldId id="267" r:id="rId23"/>
    <p:sldId id="303" r:id="rId24"/>
    <p:sldId id="266" r:id="rId25"/>
    <p:sldId id="265" r:id="rId26"/>
    <p:sldId id="264" r:id="rId27"/>
    <p:sldId id="290" r:id="rId28"/>
    <p:sldId id="313" r:id="rId29"/>
    <p:sldId id="302" r:id="rId30"/>
    <p:sldId id="314" r:id="rId31"/>
    <p:sldId id="257" r:id="rId32"/>
    <p:sldId id="296" r:id="rId33"/>
    <p:sldId id="277" r:id="rId34"/>
    <p:sldId id="278" r:id="rId35"/>
    <p:sldId id="312" r:id="rId36"/>
    <p:sldId id="292" r:id="rId37"/>
    <p:sldId id="293" r:id="rId38"/>
    <p:sldId id="294" r:id="rId39"/>
    <p:sldId id="295" r:id="rId40"/>
    <p:sldId id="259" r:id="rId41"/>
    <p:sldId id="311" r:id="rId42"/>
    <p:sldId id="262" r:id="rId43"/>
    <p:sldId id="279"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777D19-53B8-430A-B73B-E6DBE5DD08CE}" type="datetimeFigureOut">
              <a:rPr lang="en-GB" smtClean="0"/>
              <a:t>14/12/2020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37A87A-B884-4BEE-B5DB-426F80CE0353}" type="slidenum">
              <a:rPr lang="en-GB" smtClean="0"/>
              <a:t>‹#›</a:t>
            </a:fld>
            <a:endParaRPr lang="en-GB"/>
          </a:p>
        </p:txBody>
      </p:sp>
    </p:spTree>
    <p:extLst>
      <p:ext uri="{BB962C8B-B14F-4D97-AF65-F5344CB8AC3E}">
        <p14:creationId xmlns:p14="http://schemas.microsoft.com/office/powerpoint/2010/main" val="3512703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D37A87A-B884-4BEE-B5DB-426F80CE0353}" type="slidenum">
              <a:rPr lang="en-GB" smtClean="0"/>
              <a:t>26</a:t>
            </a:fld>
            <a:endParaRPr lang="en-GB"/>
          </a:p>
        </p:txBody>
      </p:sp>
    </p:spTree>
    <p:extLst>
      <p:ext uri="{BB962C8B-B14F-4D97-AF65-F5344CB8AC3E}">
        <p14:creationId xmlns:p14="http://schemas.microsoft.com/office/powerpoint/2010/main" val="4002939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A57E42F-7980-492C-B3B9-FF4074528FEF}" type="datetimeFigureOut">
              <a:rPr lang="en-GB" smtClean="0">
                <a:solidFill>
                  <a:prstClr val="black">
                    <a:tint val="75000"/>
                  </a:prstClr>
                </a:solidFill>
              </a:rPr>
              <a:pPr/>
              <a:t>14/12/2020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6C769EE-8187-493F-A589-F308227C24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07375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57E42F-7980-492C-B3B9-FF4074528FEF}" type="datetimeFigureOut">
              <a:rPr lang="en-GB" smtClean="0">
                <a:solidFill>
                  <a:prstClr val="black">
                    <a:tint val="75000"/>
                  </a:prstClr>
                </a:solidFill>
              </a:rPr>
              <a:pPr/>
              <a:t>14/12/2020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6C769EE-8187-493F-A589-F308227C24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2078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57E42F-7980-492C-B3B9-FF4074528FEF}" type="datetimeFigureOut">
              <a:rPr lang="en-GB" smtClean="0">
                <a:solidFill>
                  <a:prstClr val="black">
                    <a:tint val="75000"/>
                  </a:prstClr>
                </a:solidFill>
              </a:rPr>
              <a:pPr/>
              <a:t>14/12/2020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6C769EE-8187-493F-A589-F308227C24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1220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A57E42F-7980-492C-B3B9-FF4074528FEF}" type="datetimeFigureOut">
              <a:rPr lang="en-GB" smtClean="0">
                <a:solidFill>
                  <a:prstClr val="black">
                    <a:tint val="75000"/>
                  </a:prstClr>
                </a:solidFill>
              </a:rPr>
              <a:pPr/>
              <a:t>14/12/2020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6C769EE-8187-493F-A589-F308227C24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821631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57E42F-7980-492C-B3B9-FF4074528FEF}" type="datetimeFigureOut">
              <a:rPr lang="en-GB" smtClean="0">
                <a:solidFill>
                  <a:prstClr val="black">
                    <a:tint val="75000"/>
                  </a:prstClr>
                </a:solidFill>
              </a:rPr>
              <a:pPr/>
              <a:t>14/12/2020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6C769EE-8187-493F-A589-F308227C24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579250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57E42F-7980-492C-B3B9-FF4074528FEF}" type="datetimeFigureOut">
              <a:rPr lang="en-GB" smtClean="0">
                <a:solidFill>
                  <a:prstClr val="black">
                    <a:tint val="75000"/>
                  </a:prstClr>
                </a:solidFill>
              </a:rPr>
              <a:pPr/>
              <a:t>14/12/2020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6C769EE-8187-493F-A589-F308227C24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268874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A57E42F-7980-492C-B3B9-FF4074528FEF}" type="datetimeFigureOut">
              <a:rPr lang="en-GB" smtClean="0">
                <a:solidFill>
                  <a:prstClr val="black">
                    <a:tint val="75000"/>
                  </a:prstClr>
                </a:solidFill>
              </a:rPr>
              <a:pPr/>
              <a:t>14/12/2020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6C769EE-8187-493F-A589-F308227C24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41515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A57E42F-7980-492C-B3B9-FF4074528FEF}" type="datetimeFigureOut">
              <a:rPr lang="en-GB" smtClean="0">
                <a:solidFill>
                  <a:prstClr val="black">
                    <a:tint val="75000"/>
                  </a:prstClr>
                </a:solidFill>
              </a:rPr>
              <a:pPr/>
              <a:t>14/12/2020</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36C769EE-8187-493F-A589-F308227C24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547750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A57E42F-7980-492C-B3B9-FF4074528FEF}" type="datetimeFigureOut">
              <a:rPr lang="en-GB" smtClean="0">
                <a:solidFill>
                  <a:prstClr val="black">
                    <a:tint val="75000"/>
                  </a:prstClr>
                </a:solidFill>
              </a:rPr>
              <a:pPr/>
              <a:t>14/12/2020</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36C769EE-8187-493F-A589-F308227C24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476878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57E42F-7980-492C-B3B9-FF4074528FEF}" type="datetimeFigureOut">
              <a:rPr lang="en-GB" smtClean="0">
                <a:solidFill>
                  <a:prstClr val="black">
                    <a:tint val="75000"/>
                  </a:prstClr>
                </a:solidFill>
              </a:rPr>
              <a:pPr/>
              <a:t>14/12/2020</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36C769EE-8187-493F-A589-F308227C24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995580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57E42F-7980-492C-B3B9-FF4074528FEF}" type="datetimeFigureOut">
              <a:rPr lang="en-GB" smtClean="0">
                <a:solidFill>
                  <a:prstClr val="black">
                    <a:tint val="75000"/>
                  </a:prstClr>
                </a:solidFill>
              </a:rPr>
              <a:pPr/>
              <a:t>14/12/2020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6C769EE-8187-493F-A589-F308227C24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55839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57E42F-7980-492C-B3B9-FF4074528FEF}" type="datetimeFigureOut">
              <a:rPr lang="en-GB" smtClean="0">
                <a:solidFill>
                  <a:prstClr val="black">
                    <a:tint val="75000"/>
                  </a:prstClr>
                </a:solidFill>
              </a:rPr>
              <a:pPr/>
              <a:t>14/12/2020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6C769EE-8187-493F-A589-F308227C24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231317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57E42F-7980-492C-B3B9-FF4074528FEF}" type="datetimeFigureOut">
              <a:rPr lang="en-GB" smtClean="0">
                <a:solidFill>
                  <a:prstClr val="black">
                    <a:tint val="75000"/>
                  </a:prstClr>
                </a:solidFill>
              </a:rPr>
              <a:pPr/>
              <a:t>14/12/2020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6C769EE-8187-493F-A589-F308227C24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640017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57E42F-7980-492C-B3B9-FF4074528FEF}" type="datetimeFigureOut">
              <a:rPr lang="en-GB" smtClean="0">
                <a:solidFill>
                  <a:prstClr val="black">
                    <a:tint val="75000"/>
                  </a:prstClr>
                </a:solidFill>
              </a:rPr>
              <a:pPr/>
              <a:t>14/12/2020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6C769EE-8187-493F-A589-F308227C24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95494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57E42F-7980-492C-B3B9-FF4074528FEF}" type="datetimeFigureOut">
              <a:rPr lang="en-GB" smtClean="0">
                <a:solidFill>
                  <a:prstClr val="black">
                    <a:tint val="75000"/>
                  </a:prstClr>
                </a:solidFill>
              </a:rPr>
              <a:pPr/>
              <a:t>14/12/2020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6C769EE-8187-493F-A589-F308227C24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91572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57E42F-7980-492C-B3B9-FF4074528FEF}" type="datetimeFigureOut">
              <a:rPr lang="en-GB" smtClean="0">
                <a:solidFill>
                  <a:prstClr val="black">
                    <a:tint val="75000"/>
                  </a:prstClr>
                </a:solidFill>
              </a:rPr>
              <a:pPr/>
              <a:t>14/12/2020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6C769EE-8187-493F-A589-F308227C24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31378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A57E42F-7980-492C-B3B9-FF4074528FEF}" type="datetimeFigureOut">
              <a:rPr lang="en-GB" smtClean="0">
                <a:solidFill>
                  <a:prstClr val="black">
                    <a:tint val="75000"/>
                  </a:prstClr>
                </a:solidFill>
              </a:rPr>
              <a:pPr/>
              <a:t>14/12/2020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6C769EE-8187-493F-A589-F308227C24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15724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A57E42F-7980-492C-B3B9-FF4074528FEF}" type="datetimeFigureOut">
              <a:rPr lang="en-GB" smtClean="0">
                <a:solidFill>
                  <a:prstClr val="black">
                    <a:tint val="75000"/>
                  </a:prstClr>
                </a:solidFill>
              </a:rPr>
              <a:pPr/>
              <a:t>14/12/2020</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36C769EE-8187-493F-A589-F308227C24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42353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A57E42F-7980-492C-B3B9-FF4074528FEF}" type="datetimeFigureOut">
              <a:rPr lang="en-GB" smtClean="0">
                <a:solidFill>
                  <a:prstClr val="black">
                    <a:tint val="75000"/>
                  </a:prstClr>
                </a:solidFill>
              </a:rPr>
              <a:pPr/>
              <a:t>14/12/2020</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36C769EE-8187-493F-A589-F308227C24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66924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57E42F-7980-492C-B3B9-FF4074528FEF}" type="datetimeFigureOut">
              <a:rPr lang="en-GB" smtClean="0">
                <a:solidFill>
                  <a:prstClr val="black">
                    <a:tint val="75000"/>
                  </a:prstClr>
                </a:solidFill>
              </a:rPr>
              <a:pPr/>
              <a:t>14/12/2020</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36C769EE-8187-493F-A589-F308227C24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67158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57E42F-7980-492C-B3B9-FF4074528FEF}" type="datetimeFigureOut">
              <a:rPr lang="en-GB" smtClean="0">
                <a:solidFill>
                  <a:prstClr val="black">
                    <a:tint val="75000"/>
                  </a:prstClr>
                </a:solidFill>
              </a:rPr>
              <a:pPr/>
              <a:t>14/12/2020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6C769EE-8187-493F-A589-F308227C24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76974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57E42F-7980-492C-B3B9-FF4074528FEF}" type="datetimeFigureOut">
              <a:rPr lang="en-GB" smtClean="0">
                <a:solidFill>
                  <a:prstClr val="black">
                    <a:tint val="75000"/>
                  </a:prstClr>
                </a:solidFill>
              </a:rPr>
              <a:pPr/>
              <a:t>14/12/2020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6C769EE-8187-493F-A589-F308227C24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65678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57E42F-7980-492C-B3B9-FF4074528FEF}" type="datetimeFigureOut">
              <a:rPr lang="en-GB" smtClean="0">
                <a:solidFill>
                  <a:prstClr val="black">
                    <a:tint val="75000"/>
                  </a:prstClr>
                </a:solidFill>
              </a:rPr>
              <a:pPr/>
              <a:t>14/12/2020</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C769EE-8187-493F-A589-F308227C24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197183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57E42F-7980-492C-B3B9-FF4074528FEF}" type="datetimeFigureOut">
              <a:rPr lang="en-GB" smtClean="0">
                <a:solidFill>
                  <a:prstClr val="black">
                    <a:tint val="75000"/>
                  </a:prstClr>
                </a:solidFill>
              </a:rPr>
              <a:pPr/>
              <a:t>14/12/2020</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C769EE-8187-493F-A589-F308227C24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56817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84173" y="2331478"/>
            <a:ext cx="6096000" cy="1200329"/>
          </a:xfrm>
          <a:prstGeom prst="rect">
            <a:avLst/>
          </a:prstGeom>
        </p:spPr>
        <p:txBody>
          <a:bodyPr>
            <a:spAutoFit/>
          </a:bodyPr>
          <a:lstStyle/>
          <a:p>
            <a:pPr algn="ctr"/>
            <a:r>
              <a:rPr lang="en-GB" sz="3600" b="1" dirty="0">
                <a:solidFill>
                  <a:prstClr val="black"/>
                </a:solidFill>
                <a:latin typeface="EB Garamond 12" panose="02020502060206020403" pitchFamily="18" charset="0"/>
                <a:ea typeface="EB Garamond 12" panose="02020502060206020403" pitchFamily="18" charset="0"/>
              </a:rPr>
              <a:t>The Incarnation of Jesus the </a:t>
            </a:r>
          </a:p>
          <a:p>
            <a:pPr algn="ctr"/>
            <a:r>
              <a:rPr lang="en-GB" sz="3600" b="1" dirty="0">
                <a:solidFill>
                  <a:prstClr val="black"/>
                </a:solidFill>
                <a:latin typeface="EB Garamond 12" panose="02020502060206020403" pitchFamily="18" charset="0"/>
                <a:ea typeface="EB Garamond 12" panose="02020502060206020403" pitchFamily="18" charset="0"/>
              </a:rPr>
              <a:t>Son of God </a:t>
            </a:r>
          </a:p>
        </p:txBody>
      </p:sp>
      <p:sp>
        <p:nvSpPr>
          <p:cNvPr id="3" name="Rectangle 2"/>
          <p:cNvSpPr/>
          <p:nvPr/>
        </p:nvSpPr>
        <p:spPr>
          <a:xfrm>
            <a:off x="4327967" y="3876790"/>
            <a:ext cx="1430200" cy="523220"/>
          </a:xfrm>
          <a:prstGeom prst="rect">
            <a:avLst/>
          </a:prstGeom>
        </p:spPr>
        <p:txBody>
          <a:bodyPr wrap="none">
            <a:spAutoFit/>
          </a:bodyPr>
          <a:lstStyle/>
          <a:p>
            <a:r>
              <a:rPr lang="en-GB" sz="2800" b="1" dirty="0">
                <a:solidFill>
                  <a:prstClr val="black"/>
                </a:solidFill>
                <a:latin typeface="EB Garamond 12" panose="02020502060206020403" pitchFamily="18" charset="0"/>
                <a:ea typeface="EB Garamond 12" panose="02020502060206020403" pitchFamily="18" charset="0"/>
              </a:rPr>
              <a:t>Session </a:t>
            </a:r>
            <a:r>
              <a:rPr lang="en-GB" sz="2800" b="1" dirty="0" smtClean="0">
                <a:solidFill>
                  <a:prstClr val="black"/>
                </a:solidFill>
                <a:latin typeface="EB Garamond 12" panose="02020502060206020403" pitchFamily="18" charset="0"/>
                <a:ea typeface="EB Garamond 12" panose="02020502060206020403" pitchFamily="18" charset="0"/>
              </a:rPr>
              <a:t>4</a:t>
            </a:r>
            <a:endParaRPr lang="en-GB" sz="2800" b="1" dirty="0">
              <a:solidFill>
                <a:prstClr val="black"/>
              </a:solidFill>
              <a:latin typeface="EB Garamond 12" panose="02020502060206020403" pitchFamily="18" charset="0"/>
              <a:ea typeface="EB Garamond 12" panose="02020502060206020403" pitchFamily="18" charset="0"/>
            </a:endParaRPr>
          </a:p>
        </p:txBody>
      </p:sp>
      <p:sp>
        <p:nvSpPr>
          <p:cNvPr id="5" name="TextBox 4"/>
          <p:cNvSpPr txBox="1"/>
          <p:nvPr/>
        </p:nvSpPr>
        <p:spPr>
          <a:xfrm>
            <a:off x="3437638" y="4744993"/>
            <a:ext cx="3389069" cy="892552"/>
          </a:xfrm>
          <a:prstGeom prst="rect">
            <a:avLst/>
          </a:prstGeom>
          <a:noFill/>
        </p:spPr>
        <p:txBody>
          <a:bodyPr wrap="none" rtlCol="0">
            <a:spAutoFit/>
          </a:bodyPr>
          <a:lstStyle/>
          <a:p>
            <a:r>
              <a:rPr lang="en-GB" sz="3200" b="1" dirty="0">
                <a:solidFill>
                  <a:prstClr val="black"/>
                </a:solidFill>
                <a:latin typeface="EB Garamond 12" panose="02020502060206020403" pitchFamily="18" charset="0"/>
                <a:ea typeface="EB Garamond 12" panose="02020502060206020403" pitchFamily="18" charset="0"/>
              </a:rPr>
              <a:t>Who is the </a:t>
            </a:r>
            <a:r>
              <a:rPr lang="en-GB" sz="3200" b="1" dirty="0" smtClean="0">
                <a:solidFill>
                  <a:prstClr val="black"/>
                </a:solidFill>
                <a:latin typeface="EB Garamond 12" panose="02020502060206020403" pitchFamily="18" charset="0"/>
                <a:ea typeface="EB Garamond 12" panose="02020502060206020403" pitchFamily="18" charset="0"/>
              </a:rPr>
              <a:t>Messiah?</a:t>
            </a:r>
          </a:p>
          <a:p>
            <a:pPr algn="ctr"/>
            <a:r>
              <a:rPr lang="en-GB" sz="2000" b="1" dirty="0" smtClean="0">
                <a:solidFill>
                  <a:prstClr val="black"/>
                </a:solidFill>
                <a:latin typeface="EB Garamond 12" panose="02020502060206020403" pitchFamily="18" charset="0"/>
                <a:ea typeface="EB Garamond 12" panose="02020502060206020403" pitchFamily="18" charset="0"/>
              </a:rPr>
              <a:t>(Part 2)</a:t>
            </a:r>
            <a:endParaRPr lang="en-GB" sz="2000" b="1" dirty="0">
              <a:solidFill>
                <a:prstClr val="black"/>
              </a:solidFill>
              <a:latin typeface="EB Garamond 12" panose="02020502060206020403" pitchFamily="18" charset="0"/>
              <a:ea typeface="EB Garamond 12" panose="02020502060206020403" pitchFamily="18" charset="0"/>
            </a:endParaRPr>
          </a:p>
        </p:txBody>
      </p:sp>
    </p:spTree>
    <p:extLst>
      <p:ext uri="{BB962C8B-B14F-4D97-AF65-F5344CB8AC3E}">
        <p14:creationId xmlns:p14="http://schemas.microsoft.com/office/powerpoint/2010/main" val="199051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27656" y="274933"/>
            <a:ext cx="4983891" cy="523220"/>
          </a:xfrm>
          <a:prstGeom prst="rect">
            <a:avLst/>
          </a:prstGeom>
          <a:noFill/>
        </p:spPr>
        <p:txBody>
          <a:bodyPr wrap="square" rtlCol="0">
            <a:spAutoFit/>
          </a:bodyPr>
          <a:lstStyle/>
          <a:p>
            <a:r>
              <a:rPr lang="en-GB" sz="2800" b="1" dirty="0" smtClean="0">
                <a:latin typeface="system-ui"/>
              </a:rPr>
              <a:t>Messiah is the Son of God</a:t>
            </a:r>
            <a:endParaRPr lang="en-GB" sz="2800" b="1" dirty="0">
              <a:latin typeface="system-ui"/>
            </a:endParaRPr>
          </a:p>
        </p:txBody>
      </p:sp>
      <p:sp>
        <p:nvSpPr>
          <p:cNvPr id="3" name="Rectangle 2"/>
          <p:cNvSpPr/>
          <p:nvPr/>
        </p:nvSpPr>
        <p:spPr>
          <a:xfrm>
            <a:off x="345989" y="1025774"/>
            <a:ext cx="7949513" cy="2862322"/>
          </a:xfrm>
          <a:prstGeom prst="rect">
            <a:avLst/>
          </a:prstGeom>
        </p:spPr>
        <p:txBody>
          <a:bodyPr wrap="square">
            <a:spAutoFit/>
          </a:bodyPr>
          <a:lstStyle/>
          <a:p>
            <a:r>
              <a:rPr lang="en-GB" sz="2000" dirty="0">
                <a:solidFill>
                  <a:srgbClr val="000000"/>
                </a:solidFill>
                <a:latin typeface="system-ui"/>
              </a:rPr>
              <a:t>Nathanael said to him, “Can any good thing come out of Nazareth?”</a:t>
            </a:r>
          </a:p>
          <a:p>
            <a:r>
              <a:rPr lang="en-GB" sz="2000" dirty="0">
                <a:solidFill>
                  <a:srgbClr val="000000"/>
                </a:solidFill>
                <a:latin typeface="system-ui"/>
              </a:rPr>
              <a:t>Philip said to him, “Come and see.”</a:t>
            </a:r>
          </a:p>
          <a:p>
            <a:r>
              <a:rPr lang="en-GB" sz="2000" b="1" dirty="0" smtClean="0">
                <a:solidFill>
                  <a:srgbClr val="000000"/>
                </a:solidFill>
                <a:latin typeface="system-ui"/>
              </a:rPr>
              <a:t>Jesus </a:t>
            </a:r>
            <a:r>
              <a:rPr lang="en-GB" sz="2000" b="1" dirty="0">
                <a:solidFill>
                  <a:srgbClr val="000000"/>
                </a:solidFill>
                <a:latin typeface="system-ui"/>
              </a:rPr>
              <a:t>saw Nathanael </a:t>
            </a:r>
            <a:r>
              <a:rPr lang="en-GB" sz="2000" dirty="0">
                <a:solidFill>
                  <a:srgbClr val="000000"/>
                </a:solidFill>
                <a:latin typeface="system-ui"/>
              </a:rPr>
              <a:t>coming to him, and said about him, </a:t>
            </a:r>
            <a:r>
              <a:rPr lang="en-GB" sz="2000" b="1" dirty="0">
                <a:solidFill>
                  <a:srgbClr val="000000"/>
                </a:solidFill>
                <a:latin typeface="system-ui"/>
              </a:rPr>
              <a:t>“Behold, an Israelite indeed, in whom is no deceit!”</a:t>
            </a:r>
          </a:p>
          <a:p>
            <a:r>
              <a:rPr lang="en-GB" sz="2000" dirty="0" smtClean="0">
                <a:solidFill>
                  <a:srgbClr val="000000"/>
                </a:solidFill>
                <a:latin typeface="system-ui"/>
              </a:rPr>
              <a:t>Nathanael </a:t>
            </a:r>
            <a:r>
              <a:rPr lang="en-GB" sz="2000" dirty="0">
                <a:solidFill>
                  <a:srgbClr val="000000"/>
                </a:solidFill>
                <a:latin typeface="system-ui"/>
              </a:rPr>
              <a:t>said to him, </a:t>
            </a:r>
            <a:r>
              <a:rPr lang="en-GB" sz="2000" b="1" dirty="0">
                <a:solidFill>
                  <a:srgbClr val="000000"/>
                </a:solidFill>
                <a:latin typeface="system-ui"/>
              </a:rPr>
              <a:t>“How do you know me?”</a:t>
            </a:r>
          </a:p>
          <a:p>
            <a:r>
              <a:rPr lang="en-GB" sz="2000" dirty="0">
                <a:solidFill>
                  <a:srgbClr val="000000"/>
                </a:solidFill>
                <a:latin typeface="system-ui"/>
              </a:rPr>
              <a:t>Jesus answered him, </a:t>
            </a:r>
            <a:r>
              <a:rPr lang="en-GB" sz="2000" b="1" dirty="0">
                <a:solidFill>
                  <a:srgbClr val="000000"/>
                </a:solidFill>
                <a:latin typeface="system-ui"/>
              </a:rPr>
              <a:t>“Before Philip called you, when you were under the fig tree, I saw you.”</a:t>
            </a:r>
          </a:p>
          <a:p>
            <a:r>
              <a:rPr lang="en-GB" sz="2000" dirty="0" smtClean="0">
                <a:solidFill>
                  <a:srgbClr val="000000"/>
                </a:solidFill>
                <a:latin typeface="system-ui"/>
              </a:rPr>
              <a:t>Nathanael </a:t>
            </a:r>
            <a:r>
              <a:rPr lang="en-GB" sz="2000" dirty="0">
                <a:solidFill>
                  <a:srgbClr val="000000"/>
                </a:solidFill>
                <a:latin typeface="system-ui"/>
              </a:rPr>
              <a:t>answered him, </a:t>
            </a:r>
            <a:r>
              <a:rPr lang="en-GB" sz="2000" b="1" dirty="0">
                <a:solidFill>
                  <a:srgbClr val="000000"/>
                </a:solidFill>
                <a:latin typeface="system-ui"/>
              </a:rPr>
              <a:t>“Rabbi, you are the Son of God! </a:t>
            </a:r>
            <a:endParaRPr lang="en-GB" sz="2000" b="1" dirty="0" smtClean="0">
              <a:solidFill>
                <a:srgbClr val="000000"/>
              </a:solidFill>
              <a:latin typeface="system-ui"/>
            </a:endParaRPr>
          </a:p>
          <a:p>
            <a:r>
              <a:rPr lang="en-GB" sz="2000" b="1" dirty="0" smtClean="0">
                <a:solidFill>
                  <a:srgbClr val="000000"/>
                </a:solidFill>
                <a:latin typeface="system-ui"/>
              </a:rPr>
              <a:t>You </a:t>
            </a:r>
            <a:r>
              <a:rPr lang="en-GB" sz="2000" b="1" dirty="0">
                <a:solidFill>
                  <a:srgbClr val="000000"/>
                </a:solidFill>
                <a:latin typeface="system-ui"/>
              </a:rPr>
              <a:t>are King of Israel</a:t>
            </a:r>
            <a:r>
              <a:rPr lang="en-GB" sz="2000" b="1" dirty="0" smtClean="0">
                <a:solidFill>
                  <a:srgbClr val="000000"/>
                </a:solidFill>
                <a:latin typeface="system-ui"/>
              </a:rPr>
              <a:t>!” </a:t>
            </a:r>
            <a:r>
              <a:rPr lang="en-GB" sz="2000" dirty="0" smtClean="0">
                <a:solidFill>
                  <a:srgbClr val="000000"/>
                </a:solidFill>
                <a:latin typeface="system-ui"/>
              </a:rPr>
              <a:t>John 1: 46-49</a:t>
            </a:r>
            <a:endParaRPr lang="en-GB" sz="2000" b="0" i="0" dirty="0">
              <a:solidFill>
                <a:srgbClr val="000000"/>
              </a:solidFill>
              <a:effectLst/>
              <a:latin typeface="system-ui"/>
            </a:endParaRPr>
          </a:p>
        </p:txBody>
      </p:sp>
      <p:sp>
        <p:nvSpPr>
          <p:cNvPr id="4" name="Rectangle 3"/>
          <p:cNvSpPr/>
          <p:nvPr/>
        </p:nvSpPr>
        <p:spPr>
          <a:xfrm>
            <a:off x="345989" y="4524570"/>
            <a:ext cx="8567352" cy="1323439"/>
          </a:xfrm>
          <a:prstGeom prst="rect">
            <a:avLst/>
          </a:prstGeom>
        </p:spPr>
        <p:txBody>
          <a:bodyPr wrap="square">
            <a:spAutoFit/>
          </a:bodyPr>
          <a:lstStyle/>
          <a:p>
            <a:pPr lvl="0"/>
            <a:r>
              <a:rPr lang="en-GB" sz="2000" dirty="0">
                <a:solidFill>
                  <a:srgbClr val="000000"/>
                </a:solidFill>
                <a:latin typeface="system-ui"/>
              </a:rPr>
              <a:t>... Again </a:t>
            </a:r>
            <a:r>
              <a:rPr lang="en-GB" sz="2000" b="1" dirty="0">
                <a:solidFill>
                  <a:srgbClr val="000000"/>
                </a:solidFill>
                <a:latin typeface="system-ui"/>
              </a:rPr>
              <a:t>the high priest asked him, “Are you the</a:t>
            </a:r>
            <a:r>
              <a:rPr lang="en-GB" sz="2000" dirty="0">
                <a:solidFill>
                  <a:srgbClr val="000000"/>
                </a:solidFill>
                <a:latin typeface="system-ui"/>
              </a:rPr>
              <a:t> </a:t>
            </a:r>
            <a:r>
              <a:rPr lang="en-GB" sz="2000" b="1" dirty="0">
                <a:solidFill>
                  <a:srgbClr val="000000"/>
                </a:solidFill>
                <a:latin typeface="system-ui"/>
              </a:rPr>
              <a:t>Messiah</a:t>
            </a:r>
            <a:r>
              <a:rPr lang="en-GB" sz="2000" dirty="0">
                <a:solidFill>
                  <a:srgbClr val="000000"/>
                </a:solidFill>
                <a:latin typeface="system-ui"/>
              </a:rPr>
              <a:t>, </a:t>
            </a:r>
            <a:r>
              <a:rPr lang="en-GB" sz="2000" b="1" dirty="0">
                <a:solidFill>
                  <a:srgbClr val="000000"/>
                </a:solidFill>
                <a:latin typeface="system-ui"/>
              </a:rPr>
              <a:t>the Son of the Blessed?”</a:t>
            </a:r>
          </a:p>
          <a:p>
            <a:pPr lvl="0"/>
            <a:r>
              <a:rPr lang="en-GB" sz="2000" dirty="0">
                <a:solidFill>
                  <a:srgbClr val="000000"/>
                </a:solidFill>
                <a:latin typeface="system-ui"/>
              </a:rPr>
              <a:t>Jesus said, “</a:t>
            </a:r>
            <a:r>
              <a:rPr lang="en-GB" sz="2000" b="1" dirty="0">
                <a:solidFill>
                  <a:srgbClr val="000000"/>
                </a:solidFill>
                <a:latin typeface="system-ui"/>
              </a:rPr>
              <a:t>I am. You will see the Son of Man sitting at the right hand of Power</a:t>
            </a:r>
            <a:r>
              <a:rPr lang="en-GB" sz="2000" dirty="0">
                <a:solidFill>
                  <a:srgbClr val="000000"/>
                </a:solidFill>
                <a:latin typeface="system-ui"/>
              </a:rPr>
              <a:t>, and coming with the clouds of the sky.” Mark 14: 61-62</a:t>
            </a:r>
          </a:p>
        </p:txBody>
      </p:sp>
    </p:spTree>
    <p:extLst>
      <p:ext uri="{BB962C8B-B14F-4D97-AF65-F5344CB8AC3E}">
        <p14:creationId xmlns:p14="http://schemas.microsoft.com/office/powerpoint/2010/main" val="1790857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9643" y="480595"/>
            <a:ext cx="6606746" cy="523220"/>
          </a:xfrm>
          <a:prstGeom prst="rect">
            <a:avLst/>
          </a:prstGeom>
        </p:spPr>
        <p:txBody>
          <a:bodyPr wrap="square">
            <a:spAutoFit/>
          </a:bodyPr>
          <a:lstStyle/>
          <a:p>
            <a:pPr lvl="0"/>
            <a:r>
              <a:rPr lang="en-GB" sz="2800" b="1" dirty="0" smtClean="0">
                <a:solidFill>
                  <a:prstClr val="black"/>
                </a:solidFill>
                <a:latin typeface="system-ui"/>
              </a:rPr>
              <a:t>The Testimony of the Scriptures</a:t>
            </a:r>
            <a:endParaRPr lang="en-GB" sz="2800" b="1" dirty="0">
              <a:solidFill>
                <a:prstClr val="black"/>
              </a:solidFill>
              <a:latin typeface="system-ui"/>
            </a:endParaRPr>
          </a:p>
        </p:txBody>
      </p:sp>
      <p:sp>
        <p:nvSpPr>
          <p:cNvPr id="3" name="Rectangle 2"/>
          <p:cNvSpPr/>
          <p:nvPr/>
        </p:nvSpPr>
        <p:spPr>
          <a:xfrm>
            <a:off x="247134" y="1248714"/>
            <a:ext cx="7965989" cy="1631216"/>
          </a:xfrm>
          <a:prstGeom prst="rect">
            <a:avLst/>
          </a:prstGeom>
        </p:spPr>
        <p:txBody>
          <a:bodyPr wrap="square">
            <a:spAutoFit/>
          </a:bodyPr>
          <a:lstStyle/>
          <a:p>
            <a:r>
              <a:rPr lang="en-GB" sz="2000" b="1" dirty="0" smtClean="0">
                <a:solidFill>
                  <a:srgbClr val="000000"/>
                </a:solidFill>
                <a:latin typeface="system-ui"/>
              </a:rPr>
              <a:t>Yahweh </a:t>
            </a:r>
            <a:r>
              <a:rPr lang="en-GB" sz="2000" b="1" dirty="0">
                <a:solidFill>
                  <a:srgbClr val="000000"/>
                </a:solidFill>
                <a:latin typeface="system-ui"/>
              </a:rPr>
              <a:t>said</a:t>
            </a:r>
            <a:r>
              <a:rPr lang="en-GB" sz="2000" dirty="0">
                <a:solidFill>
                  <a:srgbClr val="000000"/>
                </a:solidFill>
                <a:latin typeface="system-ui"/>
              </a:rPr>
              <a:t>, “Listen now, house of David. Is it not enough for you to try the patience of men, that you will try the patience of my God also? </a:t>
            </a:r>
            <a:r>
              <a:rPr lang="en-GB" sz="2000" dirty="0" smtClean="0">
                <a:solidFill>
                  <a:srgbClr val="000000"/>
                </a:solidFill>
                <a:latin typeface="system-ui"/>
              </a:rPr>
              <a:t>Therefore </a:t>
            </a:r>
            <a:r>
              <a:rPr lang="en-GB" sz="2000" dirty="0">
                <a:solidFill>
                  <a:srgbClr val="000000"/>
                </a:solidFill>
                <a:latin typeface="system-ui"/>
              </a:rPr>
              <a:t>the Lord himself will give you a sign. </a:t>
            </a:r>
            <a:r>
              <a:rPr lang="en-GB" sz="2000" b="1" dirty="0">
                <a:solidFill>
                  <a:srgbClr val="000000"/>
                </a:solidFill>
                <a:latin typeface="system-ui"/>
              </a:rPr>
              <a:t>Behold,</a:t>
            </a:r>
            <a:r>
              <a:rPr lang="en-GB" sz="2000" dirty="0">
                <a:solidFill>
                  <a:srgbClr val="000000"/>
                </a:solidFill>
                <a:latin typeface="system-ui"/>
              </a:rPr>
              <a:t> </a:t>
            </a:r>
            <a:r>
              <a:rPr lang="en-GB" sz="2000" b="1" dirty="0">
                <a:solidFill>
                  <a:srgbClr val="000000"/>
                </a:solidFill>
                <a:latin typeface="system-ui"/>
              </a:rPr>
              <a:t>the virgin will conceive, and bear a son, and shall call his name </a:t>
            </a:r>
            <a:r>
              <a:rPr lang="en-GB" sz="2000" b="1" dirty="0" smtClean="0">
                <a:solidFill>
                  <a:srgbClr val="000000"/>
                </a:solidFill>
                <a:latin typeface="system-ui"/>
              </a:rPr>
              <a:t>Immanuel</a:t>
            </a:r>
            <a:r>
              <a:rPr lang="en-GB" sz="2000" dirty="0" smtClean="0">
                <a:solidFill>
                  <a:srgbClr val="000000"/>
                </a:solidFill>
                <a:latin typeface="system-ui"/>
              </a:rPr>
              <a:t>. Isaiah 7: 13-14</a:t>
            </a:r>
            <a:endParaRPr lang="en-GB" sz="2000" dirty="0"/>
          </a:p>
        </p:txBody>
      </p:sp>
      <p:sp>
        <p:nvSpPr>
          <p:cNvPr id="4" name="Rectangle 3"/>
          <p:cNvSpPr/>
          <p:nvPr/>
        </p:nvSpPr>
        <p:spPr>
          <a:xfrm>
            <a:off x="345988" y="4609876"/>
            <a:ext cx="9135763" cy="1938992"/>
          </a:xfrm>
          <a:prstGeom prst="rect">
            <a:avLst/>
          </a:prstGeom>
        </p:spPr>
        <p:txBody>
          <a:bodyPr wrap="square">
            <a:spAutoFit/>
          </a:bodyPr>
          <a:lstStyle/>
          <a:p>
            <a:r>
              <a:rPr lang="en-GB" sz="2000" dirty="0">
                <a:solidFill>
                  <a:srgbClr val="000000"/>
                </a:solidFill>
                <a:latin typeface="system-ui"/>
              </a:rPr>
              <a:t>For </a:t>
            </a:r>
            <a:r>
              <a:rPr lang="en-GB" sz="2000" b="1" dirty="0">
                <a:solidFill>
                  <a:srgbClr val="000000"/>
                </a:solidFill>
                <a:latin typeface="system-ui"/>
              </a:rPr>
              <a:t>a child is born </a:t>
            </a:r>
            <a:r>
              <a:rPr lang="en-GB" sz="2000" dirty="0">
                <a:solidFill>
                  <a:srgbClr val="000000"/>
                </a:solidFill>
                <a:latin typeface="system-ui"/>
              </a:rPr>
              <a:t>to us. </a:t>
            </a:r>
            <a:r>
              <a:rPr lang="en-GB" sz="2000" b="1" dirty="0">
                <a:solidFill>
                  <a:srgbClr val="000000"/>
                </a:solidFill>
                <a:latin typeface="system-ui"/>
              </a:rPr>
              <a:t>A son is given </a:t>
            </a:r>
            <a:r>
              <a:rPr lang="en-GB" sz="2000" dirty="0">
                <a:solidFill>
                  <a:srgbClr val="000000"/>
                </a:solidFill>
                <a:latin typeface="system-ui"/>
              </a:rPr>
              <a:t>to us; and the government will be on his shoulders. </a:t>
            </a:r>
            <a:r>
              <a:rPr lang="en-GB" sz="2000" b="1" dirty="0">
                <a:solidFill>
                  <a:srgbClr val="000000"/>
                </a:solidFill>
                <a:latin typeface="system-ui"/>
              </a:rPr>
              <a:t>His name will be called Wonderful </a:t>
            </a:r>
            <a:r>
              <a:rPr lang="en-GB" sz="2000" b="1" dirty="0" smtClean="0">
                <a:solidFill>
                  <a:srgbClr val="000000"/>
                </a:solidFill>
                <a:latin typeface="system-ui"/>
              </a:rPr>
              <a:t>Counsellor</a:t>
            </a:r>
            <a:r>
              <a:rPr lang="en-GB" sz="2000" b="1" dirty="0">
                <a:solidFill>
                  <a:srgbClr val="000000"/>
                </a:solidFill>
                <a:latin typeface="system-ui"/>
              </a:rPr>
              <a:t>, Mighty God, Everlasting Father, Prince of Peace</a:t>
            </a:r>
            <a:r>
              <a:rPr lang="en-GB" sz="2000" dirty="0">
                <a:solidFill>
                  <a:srgbClr val="000000"/>
                </a:solidFill>
                <a:latin typeface="system-ui"/>
              </a:rPr>
              <a:t>. </a:t>
            </a:r>
            <a:r>
              <a:rPr lang="en-GB" sz="2000" dirty="0" smtClean="0">
                <a:solidFill>
                  <a:srgbClr val="000000"/>
                </a:solidFill>
                <a:latin typeface="system-ui"/>
              </a:rPr>
              <a:t>Of </a:t>
            </a:r>
            <a:r>
              <a:rPr lang="en-GB" sz="2000" dirty="0">
                <a:solidFill>
                  <a:srgbClr val="000000"/>
                </a:solidFill>
                <a:latin typeface="system-ui"/>
              </a:rPr>
              <a:t>the increase of his government and of peace there shall be no end, on David’s throne, and on his kingdom, to establish it, and to uphold it with justice and with righteousness from that time on, even forever. The zeal of </a:t>
            </a:r>
            <a:r>
              <a:rPr lang="en-GB" sz="2000" dirty="0" smtClean="0">
                <a:solidFill>
                  <a:srgbClr val="000000"/>
                </a:solidFill>
                <a:latin typeface="system-ui"/>
              </a:rPr>
              <a:t>the </a:t>
            </a:r>
            <a:r>
              <a:rPr lang="en-GB" sz="1600" dirty="0" smtClean="0">
                <a:solidFill>
                  <a:srgbClr val="000000"/>
                </a:solidFill>
                <a:latin typeface="system-ui"/>
              </a:rPr>
              <a:t>LORD</a:t>
            </a:r>
            <a:r>
              <a:rPr lang="en-GB" sz="2000" dirty="0" smtClean="0">
                <a:solidFill>
                  <a:srgbClr val="000000"/>
                </a:solidFill>
                <a:latin typeface="system-ui"/>
              </a:rPr>
              <a:t> of Hosts will </a:t>
            </a:r>
            <a:r>
              <a:rPr lang="en-GB" sz="2000" dirty="0">
                <a:solidFill>
                  <a:srgbClr val="000000"/>
                </a:solidFill>
                <a:latin typeface="system-ui"/>
              </a:rPr>
              <a:t>perform this</a:t>
            </a:r>
            <a:r>
              <a:rPr lang="en-GB" sz="2000" dirty="0" smtClean="0">
                <a:solidFill>
                  <a:srgbClr val="000000"/>
                </a:solidFill>
                <a:latin typeface="system-ui"/>
              </a:rPr>
              <a:t>. Isaiah 9:6-7</a:t>
            </a:r>
            <a:endParaRPr lang="en-GB" sz="2000" dirty="0"/>
          </a:p>
        </p:txBody>
      </p:sp>
      <p:sp>
        <p:nvSpPr>
          <p:cNvPr id="5" name="Rectangle 4"/>
          <p:cNvSpPr/>
          <p:nvPr/>
        </p:nvSpPr>
        <p:spPr>
          <a:xfrm>
            <a:off x="247134" y="3390960"/>
            <a:ext cx="8608542" cy="707886"/>
          </a:xfrm>
          <a:prstGeom prst="rect">
            <a:avLst/>
          </a:prstGeom>
        </p:spPr>
        <p:txBody>
          <a:bodyPr wrap="square">
            <a:spAutoFit/>
          </a:bodyPr>
          <a:lstStyle/>
          <a:p>
            <a:r>
              <a:rPr lang="en-GB" sz="2000" b="1" dirty="0">
                <a:solidFill>
                  <a:srgbClr val="000000"/>
                </a:solidFill>
                <a:latin typeface="system-ui"/>
              </a:rPr>
              <a:t>Who has established all the ends of the earth?</a:t>
            </a:r>
            <a:r>
              <a:rPr lang="en-GB" sz="2000" b="1" dirty="0">
                <a:latin typeface="system-ui"/>
              </a:rPr>
              <a:t/>
            </a:r>
            <a:br>
              <a:rPr lang="en-GB" sz="2000" b="1" dirty="0">
                <a:latin typeface="system-ui"/>
              </a:rPr>
            </a:br>
            <a:r>
              <a:rPr lang="en-GB" sz="2000" b="1" dirty="0" smtClean="0">
                <a:solidFill>
                  <a:srgbClr val="000000"/>
                </a:solidFill>
                <a:latin typeface="system-ui"/>
              </a:rPr>
              <a:t>What </a:t>
            </a:r>
            <a:r>
              <a:rPr lang="en-GB" sz="2000" b="1" dirty="0">
                <a:solidFill>
                  <a:srgbClr val="000000"/>
                </a:solidFill>
                <a:latin typeface="system-ui"/>
              </a:rPr>
              <a:t>is his name, and what is his son’s name</a:t>
            </a:r>
            <a:r>
              <a:rPr lang="en-GB" sz="2000" dirty="0">
                <a:solidFill>
                  <a:srgbClr val="000000"/>
                </a:solidFill>
                <a:latin typeface="system-ui"/>
              </a:rPr>
              <a:t>, if you know</a:t>
            </a:r>
            <a:r>
              <a:rPr lang="en-GB" sz="2000" dirty="0" smtClean="0">
                <a:solidFill>
                  <a:srgbClr val="000000"/>
                </a:solidFill>
                <a:latin typeface="system-ui"/>
              </a:rPr>
              <a:t>? Prov. 30:4</a:t>
            </a:r>
            <a:endParaRPr lang="en-GB" sz="2000" dirty="0">
              <a:latin typeface="system-ui"/>
            </a:endParaRPr>
          </a:p>
        </p:txBody>
      </p:sp>
    </p:spTree>
    <p:extLst>
      <p:ext uri="{BB962C8B-B14F-4D97-AF65-F5344CB8AC3E}">
        <p14:creationId xmlns:p14="http://schemas.microsoft.com/office/powerpoint/2010/main" val="3554522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5016" y="118131"/>
            <a:ext cx="7035114" cy="523220"/>
          </a:xfrm>
          <a:prstGeom prst="rect">
            <a:avLst/>
          </a:prstGeom>
        </p:spPr>
        <p:txBody>
          <a:bodyPr wrap="square">
            <a:spAutoFit/>
          </a:bodyPr>
          <a:lstStyle/>
          <a:p>
            <a:pPr lvl="0"/>
            <a:r>
              <a:rPr lang="en-GB" sz="2800" b="1" dirty="0">
                <a:solidFill>
                  <a:prstClr val="black"/>
                </a:solidFill>
                <a:latin typeface="system-ui"/>
              </a:rPr>
              <a:t>The Testimony of the Scriptures</a:t>
            </a:r>
          </a:p>
        </p:txBody>
      </p:sp>
      <p:sp>
        <p:nvSpPr>
          <p:cNvPr id="3" name="Rectangle 2"/>
          <p:cNvSpPr/>
          <p:nvPr/>
        </p:nvSpPr>
        <p:spPr>
          <a:xfrm>
            <a:off x="358346" y="922809"/>
            <a:ext cx="9049266" cy="3477875"/>
          </a:xfrm>
          <a:prstGeom prst="rect">
            <a:avLst/>
          </a:prstGeom>
        </p:spPr>
        <p:txBody>
          <a:bodyPr wrap="square">
            <a:spAutoFit/>
          </a:bodyPr>
          <a:lstStyle/>
          <a:p>
            <a:r>
              <a:rPr lang="en-GB" sz="2000" b="1" dirty="0">
                <a:solidFill>
                  <a:srgbClr val="000000"/>
                </a:solidFill>
                <a:latin typeface="system-ui"/>
              </a:rPr>
              <a:t>God, give the king your </a:t>
            </a:r>
            <a:r>
              <a:rPr lang="en-GB" sz="2000" b="1" dirty="0" smtClean="0">
                <a:solidFill>
                  <a:srgbClr val="000000"/>
                </a:solidFill>
                <a:latin typeface="system-ui"/>
              </a:rPr>
              <a:t>justice;</a:t>
            </a:r>
            <a:r>
              <a:rPr lang="en-GB" sz="2000" b="1" dirty="0" smtClean="0">
                <a:latin typeface="system-ui"/>
              </a:rPr>
              <a:t> </a:t>
            </a:r>
            <a:r>
              <a:rPr lang="en-GB" sz="2000" b="1" dirty="0" smtClean="0">
                <a:solidFill>
                  <a:srgbClr val="000000"/>
                </a:solidFill>
                <a:latin typeface="system-ui"/>
              </a:rPr>
              <a:t>your </a:t>
            </a:r>
            <a:r>
              <a:rPr lang="en-GB" sz="2000" b="1" dirty="0">
                <a:solidFill>
                  <a:srgbClr val="000000"/>
                </a:solidFill>
                <a:latin typeface="system-ui"/>
              </a:rPr>
              <a:t>righteousness to the royal </a:t>
            </a:r>
            <a:endParaRPr lang="en-GB" sz="2000" b="1" dirty="0" smtClean="0">
              <a:solidFill>
                <a:srgbClr val="000000"/>
              </a:solidFill>
              <a:latin typeface="system-ui"/>
            </a:endParaRPr>
          </a:p>
          <a:p>
            <a:r>
              <a:rPr lang="en-GB" sz="2000" b="1" dirty="0" smtClean="0">
                <a:solidFill>
                  <a:srgbClr val="000000"/>
                </a:solidFill>
                <a:latin typeface="system-ui"/>
              </a:rPr>
              <a:t>son </a:t>
            </a:r>
            <a:r>
              <a:rPr lang="en-GB" sz="2000" dirty="0" smtClean="0">
                <a:solidFill>
                  <a:srgbClr val="000000"/>
                </a:solidFill>
                <a:latin typeface="system-ui"/>
              </a:rPr>
              <a:t>... </a:t>
            </a:r>
            <a:r>
              <a:rPr lang="en-GB" sz="2000" dirty="0" smtClean="0">
                <a:solidFill>
                  <a:srgbClr val="000000"/>
                </a:solidFill>
                <a:latin typeface="system-ui"/>
              </a:rPr>
              <a:t>In </a:t>
            </a:r>
            <a:r>
              <a:rPr lang="en-GB" sz="2000" dirty="0">
                <a:solidFill>
                  <a:srgbClr val="000000"/>
                </a:solidFill>
                <a:latin typeface="system-ui"/>
              </a:rPr>
              <a:t>his days, the righteous shall </a:t>
            </a:r>
            <a:r>
              <a:rPr lang="en-GB" sz="2000" dirty="0" smtClean="0">
                <a:solidFill>
                  <a:srgbClr val="000000"/>
                </a:solidFill>
                <a:latin typeface="system-ui"/>
              </a:rPr>
              <a:t>flourish,</a:t>
            </a:r>
            <a:r>
              <a:rPr lang="en-GB" sz="2000" dirty="0" smtClean="0">
                <a:latin typeface="system-ui"/>
              </a:rPr>
              <a:t> </a:t>
            </a:r>
            <a:r>
              <a:rPr lang="en-GB" sz="2000" dirty="0" smtClean="0">
                <a:solidFill>
                  <a:srgbClr val="000000"/>
                </a:solidFill>
                <a:latin typeface="system-ui"/>
              </a:rPr>
              <a:t>and </a:t>
            </a:r>
            <a:r>
              <a:rPr lang="en-GB" sz="2000" dirty="0">
                <a:solidFill>
                  <a:srgbClr val="000000"/>
                </a:solidFill>
                <a:latin typeface="system-ui"/>
              </a:rPr>
              <a:t>abundance of peace, </a:t>
            </a:r>
            <a:endParaRPr lang="en-GB" sz="2000" dirty="0" smtClean="0">
              <a:solidFill>
                <a:srgbClr val="000000"/>
              </a:solidFill>
              <a:latin typeface="system-ui"/>
            </a:endParaRPr>
          </a:p>
          <a:p>
            <a:r>
              <a:rPr lang="en-GB" sz="2000" b="1" dirty="0" smtClean="0">
                <a:solidFill>
                  <a:srgbClr val="000000"/>
                </a:solidFill>
                <a:latin typeface="system-ui"/>
              </a:rPr>
              <a:t>until </a:t>
            </a:r>
            <a:r>
              <a:rPr lang="en-GB" sz="2000" b="1" dirty="0">
                <a:solidFill>
                  <a:srgbClr val="000000"/>
                </a:solidFill>
                <a:latin typeface="system-ui"/>
              </a:rPr>
              <a:t>the moon is no more.</a:t>
            </a:r>
            <a:r>
              <a:rPr lang="en-GB" sz="2000" dirty="0">
                <a:latin typeface="system-ui"/>
              </a:rPr>
              <a:t/>
            </a:r>
            <a:br>
              <a:rPr lang="en-GB" sz="2000" dirty="0">
                <a:latin typeface="system-ui"/>
              </a:rPr>
            </a:br>
            <a:r>
              <a:rPr lang="en-GB" sz="2000" b="1" dirty="0" smtClean="0">
                <a:solidFill>
                  <a:srgbClr val="000000"/>
                </a:solidFill>
                <a:latin typeface="system-ui"/>
              </a:rPr>
              <a:t>He </a:t>
            </a:r>
            <a:r>
              <a:rPr lang="en-GB" sz="2000" b="1" dirty="0">
                <a:solidFill>
                  <a:srgbClr val="000000"/>
                </a:solidFill>
                <a:latin typeface="system-ui"/>
              </a:rPr>
              <a:t>shall have dominion also from sea to </a:t>
            </a:r>
            <a:r>
              <a:rPr lang="en-GB" sz="2000" b="1" dirty="0" smtClean="0">
                <a:solidFill>
                  <a:srgbClr val="000000"/>
                </a:solidFill>
                <a:latin typeface="system-ui"/>
              </a:rPr>
              <a:t>sea,</a:t>
            </a:r>
            <a:r>
              <a:rPr lang="en-GB" sz="2000" b="1" dirty="0" smtClean="0">
                <a:latin typeface="system-ui"/>
              </a:rPr>
              <a:t> </a:t>
            </a:r>
            <a:r>
              <a:rPr lang="en-GB" sz="2000" b="1" dirty="0" smtClean="0">
                <a:solidFill>
                  <a:srgbClr val="000000"/>
                </a:solidFill>
                <a:latin typeface="system-ui"/>
              </a:rPr>
              <a:t>from </a:t>
            </a:r>
            <a:r>
              <a:rPr lang="en-GB" sz="2000" b="1" dirty="0">
                <a:solidFill>
                  <a:srgbClr val="000000"/>
                </a:solidFill>
                <a:latin typeface="system-ui"/>
              </a:rPr>
              <a:t>the River to the </a:t>
            </a:r>
            <a:endParaRPr lang="en-GB" sz="2000" b="1" dirty="0" smtClean="0">
              <a:solidFill>
                <a:srgbClr val="000000"/>
              </a:solidFill>
              <a:latin typeface="system-ui"/>
            </a:endParaRPr>
          </a:p>
          <a:p>
            <a:r>
              <a:rPr lang="en-GB" sz="2000" b="1" dirty="0" smtClean="0">
                <a:solidFill>
                  <a:srgbClr val="000000"/>
                </a:solidFill>
                <a:latin typeface="system-ui"/>
              </a:rPr>
              <a:t>ends </a:t>
            </a:r>
            <a:r>
              <a:rPr lang="en-GB" sz="2000" b="1" dirty="0">
                <a:solidFill>
                  <a:srgbClr val="000000"/>
                </a:solidFill>
                <a:latin typeface="system-ui"/>
              </a:rPr>
              <a:t>of the </a:t>
            </a:r>
            <a:r>
              <a:rPr lang="en-GB" sz="2000" b="1" dirty="0" smtClean="0">
                <a:solidFill>
                  <a:srgbClr val="000000"/>
                </a:solidFill>
                <a:latin typeface="system-ui"/>
              </a:rPr>
              <a:t>earth </a:t>
            </a:r>
            <a:r>
              <a:rPr lang="en-GB" sz="2000" dirty="0" smtClean="0">
                <a:solidFill>
                  <a:srgbClr val="000000"/>
                </a:solidFill>
                <a:latin typeface="system-ui"/>
              </a:rPr>
              <a:t>... </a:t>
            </a:r>
          </a:p>
          <a:p>
            <a:r>
              <a:rPr lang="en-GB" sz="2000" dirty="0" smtClean="0">
                <a:solidFill>
                  <a:srgbClr val="000000"/>
                </a:solidFill>
                <a:latin typeface="system-ui"/>
              </a:rPr>
              <a:t>His </a:t>
            </a:r>
            <a:r>
              <a:rPr lang="en-GB" sz="2000" dirty="0">
                <a:solidFill>
                  <a:srgbClr val="000000"/>
                </a:solidFill>
                <a:latin typeface="system-ui"/>
              </a:rPr>
              <a:t>name endures </a:t>
            </a:r>
            <a:r>
              <a:rPr lang="en-GB" sz="2000" dirty="0" smtClean="0">
                <a:solidFill>
                  <a:srgbClr val="000000"/>
                </a:solidFill>
                <a:latin typeface="system-ui"/>
              </a:rPr>
              <a:t>forever. </a:t>
            </a:r>
            <a:r>
              <a:rPr lang="en-GB" sz="2000" b="1" dirty="0" smtClean="0">
                <a:solidFill>
                  <a:srgbClr val="000000"/>
                </a:solidFill>
                <a:latin typeface="system-ui"/>
              </a:rPr>
              <a:t>His </a:t>
            </a:r>
            <a:r>
              <a:rPr lang="en-GB" sz="2000" b="1" dirty="0">
                <a:solidFill>
                  <a:srgbClr val="000000"/>
                </a:solidFill>
                <a:latin typeface="system-ui"/>
              </a:rPr>
              <a:t>name continues as long as the sun</a:t>
            </a:r>
            <a:r>
              <a:rPr lang="en-GB" sz="2000" dirty="0">
                <a:solidFill>
                  <a:srgbClr val="000000"/>
                </a:solidFill>
                <a:latin typeface="system-ui"/>
              </a:rPr>
              <a:t>.</a:t>
            </a:r>
            <a:br>
              <a:rPr lang="en-GB" sz="2000" dirty="0">
                <a:solidFill>
                  <a:srgbClr val="000000"/>
                </a:solidFill>
                <a:latin typeface="system-ui"/>
              </a:rPr>
            </a:br>
            <a:r>
              <a:rPr lang="en-GB" sz="2000" b="1" dirty="0">
                <a:solidFill>
                  <a:srgbClr val="000000"/>
                </a:solidFill>
                <a:latin typeface="system-ui"/>
              </a:rPr>
              <a:t>Men shall be blessed by </a:t>
            </a:r>
            <a:r>
              <a:rPr lang="en-GB" sz="2000" b="1" dirty="0" smtClean="0">
                <a:solidFill>
                  <a:srgbClr val="000000"/>
                </a:solidFill>
                <a:latin typeface="system-ui"/>
              </a:rPr>
              <a:t>him</a:t>
            </a:r>
            <a:r>
              <a:rPr lang="en-GB" sz="2000" dirty="0" smtClean="0">
                <a:solidFill>
                  <a:srgbClr val="000000"/>
                </a:solidFill>
                <a:latin typeface="system-ui"/>
              </a:rPr>
              <a:t>.  </a:t>
            </a:r>
            <a:r>
              <a:rPr lang="en-GB" sz="2000" b="1" dirty="0" smtClean="0">
                <a:solidFill>
                  <a:srgbClr val="000000"/>
                </a:solidFill>
                <a:latin typeface="system-ui"/>
              </a:rPr>
              <a:t>All </a:t>
            </a:r>
            <a:r>
              <a:rPr lang="en-GB" sz="2000" b="1" dirty="0">
                <a:solidFill>
                  <a:srgbClr val="000000"/>
                </a:solidFill>
                <a:latin typeface="system-ui"/>
              </a:rPr>
              <a:t>nations will call him blessed</a:t>
            </a:r>
            <a:r>
              <a:rPr lang="en-GB" sz="2000" dirty="0">
                <a:solidFill>
                  <a:srgbClr val="000000"/>
                </a:solidFill>
                <a:latin typeface="system-ui"/>
              </a:rPr>
              <a:t>.</a:t>
            </a:r>
          </a:p>
          <a:p>
            <a:r>
              <a:rPr lang="en-GB" sz="2000" b="1" dirty="0" smtClean="0">
                <a:solidFill>
                  <a:srgbClr val="000000"/>
                </a:solidFill>
                <a:latin typeface="system-ui"/>
              </a:rPr>
              <a:t>Praise </a:t>
            </a:r>
            <a:r>
              <a:rPr lang="en-GB" sz="2000" b="1" dirty="0">
                <a:solidFill>
                  <a:srgbClr val="000000"/>
                </a:solidFill>
                <a:latin typeface="system-ui"/>
              </a:rPr>
              <a:t>be to Yahweh </a:t>
            </a:r>
            <a:r>
              <a:rPr lang="en-GB" sz="2000" dirty="0">
                <a:solidFill>
                  <a:srgbClr val="000000"/>
                </a:solidFill>
                <a:latin typeface="system-ui"/>
              </a:rPr>
              <a:t>God, the God of </a:t>
            </a:r>
            <a:r>
              <a:rPr lang="en-GB" sz="2000" dirty="0" smtClean="0">
                <a:solidFill>
                  <a:srgbClr val="000000"/>
                </a:solidFill>
                <a:latin typeface="system-ui"/>
              </a:rPr>
              <a:t>Israel, who </a:t>
            </a:r>
            <a:r>
              <a:rPr lang="en-GB" sz="2000" dirty="0">
                <a:solidFill>
                  <a:srgbClr val="000000"/>
                </a:solidFill>
                <a:latin typeface="system-ui"/>
              </a:rPr>
              <a:t>alone does </a:t>
            </a:r>
            <a:r>
              <a:rPr lang="en-GB" sz="2000" dirty="0" smtClean="0">
                <a:solidFill>
                  <a:srgbClr val="000000"/>
                </a:solidFill>
                <a:latin typeface="system-ui"/>
              </a:rPr>
              <a:t>marvellous deeds. </a:t>
            </a:r>
            <a:r>
              <a:rPr lang="en-GB" sz="2000" b="1" dirty="0" smtClean="0">
                <a:solidFill>
                  <a:srgbClr val="000000"/>
                </a:solidFill>
                <a:latin typeface="system-ui"/>
              </a:rPr>
              <a:t>Blessed </a:t>
            </a:r>
            <a:r>
              <a:rPr lang="en-GB" sz="2000" b="1" dirty="0">
                <a:solidFill>
                  <a:srgbClr val="000000"/>
                </a:solidFill>
                <a:latin typeface="system-ui"/>
              </a:rPr>
              <a:t>be his glorious name forever</a:t>
            </a:r>
            <a:r>
              <a:rPr lang="en-GB" sz="2000" dirty="0" smtClean="0">
                <a:solidFill>
                  <a:srgbClr val="000000"/>
                </a:solidFill>
                <a:latin typeface="system-ui"/>
              </a:rPr>
              <a:t>!</a:t>
            </a:r>
            <a:r>
              <a:rPr lang="en-GB" sz="2000" dirty="0">
                <a:solidFill>
                  <a:srgbClr val="000000"/>
                </a:solidFill>
                <a:latin typeface="system-ui"/>
              </a:rPr>
              <a:t> Let the whole earth be filled with his glory</a:t>
            </a:r>
            <a:r>
              <a:rPr lang="en-GB" sz="2000" dirty="0" smtClean="0">
                <a:solidFill>
                  <a:srgbClr val="000000"/>
                </a:solidFill>
                <a:latin typeface="system-ui"/>
              </a:rPr>
              <a:t>! Psalm 72</a:t>
            </a:r>
            <a:r>
              <a:rPr lang="en-GB" sz="2000" dirty="0">
                <a:solidFill>
                  <a:srgbClr val="000000"/>
                </a:solidFill>
                <a:latin typeface="system-ui"/>
              </a:rPr>
              <a:t/>
            </a:r>
            <a:br>
              <a:rPr lang="en-GB" sz="2000" dirty="0">
                <a:solidFill>
                  <a:srgbClr val="000000"/>
                </a:solidFill>
                <a:latin typeface="system-ui"/>
              </a:rPr>
            </a:br>
            <a:endParaRPr lang="en-GB" sz="2000" dirty="0">
              <a:latin typeface="system-ui"/>
            </a:endParaRPr>
          </a:p>
        </p:txBody>
      </p:sp>
      <p:sp>
        <p:nvSpPr>
          <p:cNvPr id="4" name="Rectangle 3"/>
          <p:cNvSpPr/>
          <p:nvPr/>
        </p:nvSpPr>
        <p:spPr>
          <a:xfrm>
            <a:off x="234779" y="4484434"/>
            <a:ext cx="9172833" cy="1938992"/>
          </a:xfrm>
          <a:prstGeom prst="rect">
            <a:avLst/>
          </a:prstGeom>
        </p:spPr>
        <p:txBody>
          <a:bodyPr wrap="square">
            <a:spAutoFit/>
          </a:bodyPr>
          <a:lstStyle/>
          <a:p>
            <a:r>
              <a:rPr lang="en-GB" sz="2000" dirty="0">
                <a:solidFill>
                  <a:srgbClr val="000000"/>
                </a:solidFill>
                <a:latin typeface="system-ui"/>
              </a:rPr>
              <a:t>I have found </a:t>
            </a:r>
            <a:r>
              <a:rPr lang="en-GB" sz="2000" b="1" dirty="0">
                <a:solidFill>
                  <a:srgbClr val="000000"/>
                </a:solidFill>
                <a:latin typeface="system-ui"/>
              </a:rPr>
              <a:t>David</a:t>
            </a:r>
            <a:r>
              <a:rPr lang="en-GB" sz="2000" dirty="0">
                <a:solidFill>
                  <a:srgbClr val="000000"/>
                </a:solidFill>
                <a:latin typeface="system-ui"/>
              </a:rPr>
              <a:t>, my </a:t>
            </a:r>
            <a:r>
              <a:rPr lang="en-GB" sz="2000" dirty="0" smtClean="0">
                <a:solidFill>
                  <a:srgbClr val="000000"/>
                </a:solidFill>
                <a:latin typeface="system-ui"/>
              </a:rPr>
              <a:t>servant.</a:t>
            </a:r>
            <a:r>
              <a:rPr lang="en-GB" sz="2000" dirty="0" smtClean="0">
                <a:latin typeface="system-ui"/>
              </a:rPr>
              <a:t> </a:t>
            </a:r>
            <a:r>
              <a:rPr lang="en-GB" sz="2000" dirty="0" smtClean="0">
                <a:solidFill>
                  <a:srgbClr val="000000"/>
                </a:solidFill>
                <a:latin typeface="system-ui"/>
              </a:rPr>
              <a:t>I </a:t>
            </a:r>
            <a:r>
              <a:rPr lang="en-GB" sz="2000" dirty="0">
                <a:solidFill>
                  <a:srgbClr val="000000"/>
                </a:solidFill>
                <a:latin typeface="system-ui"/>
              </a:rPr>
              <a:t>have </a:t>
            </a:r>
            <a:r>
              <a:rPr lang="en-GB" sz="2000" b="1" dirty="0">
                <a:solidFill>
                  <a:srgbClr val="000000"/>
                </a:solidFill>
                <a:latin typeface="system-ui"/>
              </a:rPr>
              <a:t>anointed</a:t>
            </a:r>
            <a:r>
              <a:rPr lang="en-GB" sz="2000" dirty="0">
                <a:solidFill>
                  <a:srgbClr val="000000"/>
                </a:solidFill>
                <a:latin typeface="system-ui"/>
              </a:rPr>
              <a:t> him with my holy </a:t>
            </a:r>
            <a:r>
              <a:rPr lang="en-GB" sz="2000" dirty="0" smtClean="0">
                <a:solidFill>
                  <a:srgbClr val="000000"/>
                </a:solidFill>
                <a:latin typeface="system-ui"/>
              </a:rPr>
              <a:t>oil ... </a:t>
            </a:r>
            <a:r>
              <a:rPr lang="en-GB" sz="2000" dirty="0">
                <a:solidFill>
                  <a:srgbClr val="000000"/>
                </a:solidFill>
                <a:latin typeface="system-ui"/>
              </a:rPr>
              <a:t>I will set his hand also on the </a:t>
            </a:r>
            <a:r>
              <a:rPr lang="en-GB" sz="2000" dirty="0" smtClean="0">
                <a:solidFill>
                  <a:srgbClr val="000000"/>
                </a:solidFill>
                <a:latin typeface="system-ui"/>
              </a:rPr>
              <a:t>sea,</a:t>
            </a:r>
            <a:r>
              <a:rPr lang="en-GB" sz="2000" dirty="0" smtClean="0"/>
              <a:t> </a:t>
            </a:r>
            <a:r>
              <a:rPr lang="en-GB" sz="2000" dirty="0" smtClean="0">
                <a:solidFill>
                  <a:srgbClr val="000000"/>
                </a:solidFill>
                <a:latin typeface="system-ui"/>
              </a:rPr>
              <a:t>and </a:t>
            </a:r>
            <a:r>
              <a:rPr lang="en-GB" sz="2000" dirty="0">
                <a:solidFill>
                  <a:srgbClr val="000000"/>
                </a:solidFill>
                <a:latin typeface="system-ui"/>
              </a:rPr>
              <a:t>his right hand on the rivers.</a:t>
            </a:r>
            <a:r>
              <a:rPr lang="en-GB" sz="2000" dirty="0"/>
              <a:t/>
            </a:r>
            <a:br>
              <a:rPr lang="en-GB" sz="2000" dirty="0"/>
            </a:br>
            <a:r>
              <a:rPr lang="en-GB" sz="2000" b="1" dirty="0" smtClean="0">
                <a:solidFill>
                  <a:srgbClr val="000000"/>
                </a:solidFill>
                <a:latin typeface="system-ui"/>
              </a:rPr>
              <a:t>He </a:t>
            </a:r>
            <a:r>
              <a:rPr lang="en-GB" sz="2000" b="1" dirty="0">
                <a:solidFill>
                  <a:srgbClr val="000000"/>
                </a:solidFill>
                <a:latin typeface="system-ui"/>
              </a:rPr>
              <a:t>will call to me, ‘You are my </a:t>
            </a:r>
            <a:r>
              <a:rPr lang="en-GB" sz="2000" b="1" dirty="0" smtClean="0">
                <a:solidFill>
                  <a:srgbClr val="000000"/>
                </a:solidFill>
                <a:latin typeface="system-ui"/>
              </a:rPr>
              <a:t>Father</a:t>
            </a:r>
            <a:r>
              <a:rPr lang="en-GB" sz="2000" dirty="0" smtClean="0">
                <a:solidFill>
                  <a:srgbClr val="000000"/>
                </a:solidFill>
                <a:latin typeface="system-ui"/>
              </a:rPr>
              <a:t>,</a:t>
            </a:r>
            <a:r>
              <a:rPr lang="en-GB" sz="2000" dirty="0" smtClean="0"/>
              <a:t> </a:t>
            </a:r>
            <a:r>
              <a:rPr lang="en-GB" sz="2000" dirty="0" smtClean="0">
                <a:solidFill>
                  <a:srgbClr val="000000"/>
                </a:solidFill>
                <a:latin typeface="system-ui"/>
              </a:rPr>
              <a:t>my </a:t>
            </a:r>
            <a:r>
              <a:rPr lang="en-GB" sz="2000" dirty="0">
                <a:solidFill>
                  <a:srgbClr val="000000"/>
                </a:solidFill>
                <a:latin typeface="system-ui"/>
              </a:rPr>
              <a:t>God, and the rock of my salvation!’</a:t>
            </a:r>
            <a:r>
              <a:rPr lang="en-GB" sz="2000" dirty="0"/>
              <a:t/>
            </a:r>
            <a:br>
              <a:rPr lang="en-GB" sz="2000" dirty="0"/>
            </a:br>
            <a:r>
              <a:rPr lang="en-GB" sz="2000" b="1" dirty="0" smtClean="0">
                <a:solidFill>
                  <a:srgbClr val="000000"/>
                </a:solidFill>
                <a:latin typeface="system-ui"/>
              </a:rPr>
              <a:t>I </a:t>
            </a:r>
            <a:r>
              <a:rPr lang="en-GB" sz="2000" b="1" dirty="0">
                <a:solidFill>
                  <a:srgbClr val="000000"/>
                </a:solidFill>
                <a:latin typeface="system-ui"/>
              </a:rPr>
              <a:t>will also appoint him my </a:t>
            </a:r>
            <a:r>
              <a:rPr lang="en-GB" sz="2000" b="1" dirty="0" smtClean="0">
                <a:solidFill>
                  <a:srgbClr val="000000"/>
                </a:solidFill>
                <a:latin typeface="system-ui"/>
              </a:rPr>
              <a:t>firstborn</a:t>
            </a:r>
            <a:r>
              <a:rPr lang="en-GB" sz="2000" dirty="0" smtClean="0">
                <a:solidFill>
                  <a:srgbClr val="000000"/>
                </a:solidFill>
                <a:latin typeface="system-ui"/>
              </a:rPr>
              <a:t>,</a:t>
            </a:r>
            <a:r>
              <a:rPr lang="en-GB" sz="2000" dirty="0" smtClean="0"/>
              <a:t> </a:t>
            </a:r>
            <a:r>
              <a:rPr lang="en-GB" sz="2000" dirty="0" smtClean="0">
                <a:solidFill>
                  <a:srgbClr val="000000"/>
                </a:solidFill>
                <a:latin typeface="system-ui"/>
              </a:rPr>
              <a:t>the </a:t>
            </a:r>
            <a:r>
              <a:rPr lang="en-GB" sz="2000" dirty="0">
                <a:solidFill>
                  <a:srgbClr val="000000"/>
                </a:solidFill>
                <a:latin typeface="system-ui"/>
              </a:rPr>
              <a:t>highest of the kings of the earth.</a:t>
            </a:r>
            <a:r>
              <a:rPr lang="en-GB" sz="2000" dirty="0"/>
              <a:t/>
            </a:r>
            <a:br>
              <a:rPr lang="en-GB" sz="2000" dirty="0"/>
            </a:br>
            <a:r>
              <a:rPr lang="en-GB" sz="2000" dirty="0" smtClean="0">
                <a:solidFill>
                  <a:srgbClr val="000000"/>
                </a:solidFill>
                <a:latin typeface="system-ui"/>
              </a:rPr>
              <a:t>I </a:t>
            </a:r>
            <a:r>
              <a:rPr lang="en-GB" sz="2000" dirty="0">
                <a:solidFill>
                  <a:srgbClr val="000000"/>
                </a:solidFill>
                <a:latin typeface="system-ui"/>
              </a:rPr>
              <a:t>will keep my loving kindness for him forever </a:t>
            </a:r>
            <a:r>
              <a:rPr lang="en-GB" sz="2000" dirty="0" smtClean="0">
                <a:solidFill>
                  <a:srgbClr val="000000"/>
                </a:solidFill>
                <a:latin typeface="system-ui"/>
              </a:rPr>
              <a:t>more.</a:t>
            </a:r>
            <a:endParaRPr lang="en-GB" sz="2000" dirty="0" smtClean="0"/>
          </a:p>
          <a:p>
            <a:r>
              <a:rPr lang="en-GB" sz="2000" dirty="0" smtClean="0">
                <a:solidFill>
                  <a:srgbClr val="000000"/>
                </a:solidFill>
                <a:latin typeface="system-ui"/>
              </a:rPr>
              <a:t>My </a:t>
            </a:r>
            <a:r>
              <a:rPr lang="en-GB" sz="2000" dirty="0">
                <a:solidFill>
                  <a:srgbClr val="000000"/>
                </a:solidFill>
                <a:latin typeface="system-ui"/>
              </a:rPr>
              <a:t>covenant will stand firm with him</a:t>
            </a:r>
            <a:r>
              <a:rPr lang="en-GB" sz="2000" dirty="0" smtClean="0">
                <a:solidFill>
                  <a:srgbClr val="000000"/>
                </a:solidFill>
                <a:latin typeface="system-ui"/>
              </a:rPr>
              <a:t>. Psalm 89</a:t>
            </a:r>
            <a:endParaRPr lang="en-GB" sz="2000" dirty="0"/>
          </a:p>
        </p:txBody>
      </p:sp>
    </p:spTree>
    <p:extLst>
      <p:ext uri="{BB962C8B-B14F-4D97-AF65-F5344CB8AC3E}">
        <p14:creationId xmlns:p14="http://schemas.microsoft.com/office/powerpoint/2010/main" val="1603309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27921" y="455095"/>
            <a:ext cx="4158511" cy="523220"/>
          </a:xfrm>
          <a:prstGeom prst="rect">
            <a:avLst/>
          </a:prstGeom>
        </p:spPr>
        <p:txBody>
          <a:bodyPr wrap="none">
            <a:spAutoFit/>
          </a:bodyPr>
          <a:lstStyle/>
          <a:p>
            <a:r>
              <a:rPr lang="en-GB" sz="2800" b="1" dirty="0" smtClean="0">
                <a:solidFill>
                  <a:prstClr val="black"/>
                </a:solidFill>
                <a:latin typeface="system-ui"/>
              </a:rPr>
              <a:t>The Only Begotten Son</a:t>
            </a:r>
            <a:endParaRPr lang="en-GB" sz="2800" b="1" dirty="0">
              <a:solidFill>
                <a:prstClr val="black"/>
              </a:solidFill>
              <a:latin typeface="system-ui"/>
            </a:endParaRPr>
          </a:p>
        </p:txBody>
      </p:sp>
      <p:sp>
        <p:nvSpPr>
          <p:cNvPr id="4" name="Rectangle 3"/>
          <p:cNvSpPr/>
          <p:nvPr/>
        </p:nvSpPr>
        <p:spPr>
          <a:xfrm>
            <a:off x="502506" y="2134513"/>
            <a:ext cx="8056606" cy="1631216"/>
          </a:xfrm>
          <a:prstGeom prst="rect">
            <a:avLst/>
          </a:prstGeom>
        </p:spPr>
        <p:txBody>
          <a:bodyPr wrap="square">
            <a:spAutoFit/>
          </a:bodyPr>
          <a:lstStyle/>
          <a:p>
            <a:r>
              <a:rPr lang="en-GB" b="1" baseline="30000" dirty="0">
                <a:solidFill>
                  <a:srgbClr val="000000"/>
                </a:solidFill>
                <a:latin typeface="system-ui"/>
              </a:rPr>
              <a:t> </a:t>
            </a:r>
            <a:r>
              <a:rPr lang="en-GB" sz="2000" dirty="0">
                <a:solidFill>
                  <a:srgbClr val="000000"/>
                </a:solidFill>
                <a:latin typeface="system-ui"/>
              </a:rPr>
              <a:t>The Word </a:t>
            </a:r>
            <a:r>
              <a:rPr lang="en-GB" sz="2000" b="1" dirty="0">
                <a:solidFill>
                  <a:srgbClr val="000000"/>
                </a:solidFill>
                <a:latin typeface="system-ui"/>
              </a:rPr>
              <a:t>became </a:t>
            </a:r>
            <a:r>
              <a:rPr lang="en-GB" sz="2000" b="1" dirty="0" smtClean="0">
                <a:solidFill>
                  <a:srgbClr val="000000"/>
                </a:solidFill>
                <a:latin typeface="system-ui"/>
              </a:rPr>
              <a:t>flesh </a:t>
            </a:r>
            <a:r>
              <a:rPr lang="en-GB" sz="2000" dirty="0" smtClean="0">
                <a:solidFill>
                  <a:srgbClr val="000000"/>
                </a:solidFill>
                <a:latin typeface="system-ui"/>
              </a:rPr>
              <a:t>[a fully human being],</a:t>
            </a:r>
            <a:r>
              <a:rPr lang="en-GB" sz="2000" b="1" dirty="0" smtClean="0">
                <a:solidFill>
                  <a:srgbClr val="000000"/>
                </a:solidFill>
                <a:latin typeface="system-ui"/>
              </a:rPr>
              <a:t> </a:t>
            </a:r>
            <a:r>
              <a:rPr lang="en-GB" sz="2000" dirty="0">
                <a:solidFill>
                  <a:srgbClr val="000000"/>
                </a:solidFill>
                <a:latin typeface="system-ui"/>
              </a:rPr>
              <a:t>and lived </a:t>
            </a:r>
            <a:r>
              <a:rPr lang="en-GB" sz="2000" dirty="0" smtClean="0">
                <a:solidFill>
                  <a:srgbClr val="000000"/>
                </a:solidFill>
                <a:latin typeface="system-ui"/>
              </a:rPr>
              <a:t>[tabernacled] among </a:t>
            </a:r>
            <a:r>
              <a:rPr lang="en-GB" sz="2000" dirty="0">
                <a:solidFill>
                  <a:srgbClr val="000000"/>
                </a:solidFill>
                <a:latin typeface="system-ui"/>
              </a:rPr>
              <a:t>us. We saw his glory, such glory as of </a:t>
            </a:r>
            <a:r>
              <a:rPr lang="en-GB" sz="2000" b="1" dirty="0">
                <a:solidFill>
                  <a:srgbClr val="000000"/>
                </a:solidFill>
                <a:latin typeface="system-ui"/>
              </a:rPr>
              <a:t>the </a:t>
            </a:r>
            <a:r>
              <a:rPr lang="en-GB" sz="2000" b="1" dirty="0" smtClean="0">
                <a:solidFill>
                  <a:srgbClr val="000000"/>
                </a:solidFill>
                <a:latin typeface="system-ui"/>
              </a:rPr>
              <a:t>only begotten (Son) of </a:t>
            </a:r>
            <a:r>
              <a:rPr lang="en-GB" sz="2000" b="1" dirty="0">
                <a:solidFill>
                  <a:srgbClr val="000000"/>
                </a:solidFill>
                <a:latin typeface="system-ui"/>
              </a:rPr>
              <a:t>the Father</a:t>
            </a:r>
            <a:r>
              <a:rPr lang="en-GB" sz="2000" dirty="0">
                <a:solidFill>
                  <a:srgbClr val="000000"/>
                </a:solidFill>
                <a:latin typeface="system-ui"/>
              </a:rPr>
              <a:t>, full of grace </a:t>
            </a:r>
            <a:r>
              <a:rPr lang="en-GB" sz="2000" dirty="0" smtClean="0">
                <a:solidFill>
                  <a:srgbClr val="000000"/>
                </a:solidFill>
                <a:latin typeface="system-ui"/>
              </a:rPr>
              <a:t>and truth ... No </a:t>
            </a:r>
            <a:r>
              <a:rPr lang="en-GB" sz="2000" dirty="0">
                <a:solidFill>
                  <a:srgbClr val="000000"/>
                </a:solidFill>
                <a:latin typeface="system-ui"/>
              </a:rPr>
              <a:t>one has seen God at any time. </a:t>
            </a:r>
            <a:r>
              <a:rPr lang="en-GB" sz="2000" b="1" dirty="0">
                <a:solidFill>
                  <a:srgbClr val="000000"/>
                </a:solidFill>
                <a:latin typeface="system-ui"/>
              </a:rPr>
              <a:t>The </a:t>
            </a:r>
            <a:r>
              <a:rPr lang="en-GB" sz="2000" b="1" dirty="0" smtClean="0">
                <a:solidFill>
                  <a:srgbClr val="000000"/>
                </a:solidFill>
                <a:latin typeface="system-ui"/>
              </a:rPr>
              <a:t>only begotten (Son)</a:t>
            </a:r>
            <a:r>
              <a:rPr lang="en-GB" sz="2000" b="1" dirty="0">
                <a:solidFill>
                  <a:srgbClr val="000000"/>
                </a:solidFill>
                <a:latin typeface="system-ui"/>
              </a:rPr>
              <a:t> who is in the bosom of the Father</a:t>
            </a:r>
            <a:r>
              <a:rPr lang="en-GB" sz="2000" dirty="0">
                <a:solidFill>
                  <a:srgbClr val="000000"/>
                </a:solidFill>
                <a:latin typeface="system-ui"/>
              </a:rPr>
              <a:t>, has declared him</a:t>
            </a:r>
            <a:r>
              <a:rPr lang="en-GB" sz="2000" dirty="0" smtClean="0">
                <a:solidFill>
                  <a:srgbClr val="000000"/>
                </a:solidFill>
                <a:latin typeface="system-ui"/>
              </a:rPr>
              <a:t>. John 1: 14, 18</a:t>
            </a:r>
            <a:endParaRPr lang="en-GB" sz="2000" dirty="0">
              <a:solidFill>
                <a:prstClr val="black"/>
              </a:solidFill>
            </a:endParaRPr>
          </a:p>
        </p:txBody>
      </p:sp>
      <p:sp>
        <p:nvSpPr>
          <p:cNvPr id="6" name="Rectangle 5"/>
          <p:cNvSpPr/>
          <p:nvPr/>
        </p:nvSpPr>
        <p:spPr>
          <a:xfrm>
            <a:off x="337751" y="4201990"/>
            <a:ext cx="8715633" cy="1938992"/>
          </a:xfrm>
          <a:prstGeom prst="rect">
            <a:avLst/>
          </a:prstGeom>
        </p:spPr>
        <p:txBody>
          <a:bodyPr wrap="square">
            <a:spAutoFit/>
          </a:bodyPr>
          <a:lstStyle/>
          <a:p>
            <a:pPr lvl="0"/>
            <a:r>
              <a:rPr lang="en-GB" sz="2000" dirty="0">
                <a:solidFill>
                  <a:srgbClr val="000000"/>
                </a:solidFill>
                <a:latin typeface="system-ui"/>
              </a:rPr>
              <a:t>For God so loved the world, that he gave </a:t>
            </a:r>
            <a:r>
              <a:rPr lang="en-GB" sz="2000" b="1" dirty="0">
                <a:solidFill>
                  <a:srgbClr val="000000"/>
                </a:solidFill>
                <a:latin typeface="system-ui"/>
              </a:rPr>
              <a:t>his only begotten Son</a:t>
            </a:r>
            <a:r>
              <a:rPr lang="en-GB" sz="2000" dirty="0">
                <a:solidFill>
                  <a:srgbClr val="000000"/>
                </a:solidFill>
                <a:latin typeface="system-ui"/>
              </a:rPr>
              <a:t>, that whoever believes in him should not perish, but have eternal life. </a:t>
            </a:r>
            <a:r>
              <a:rPr lang="en-GB" sz="2000" b="1" baseline="30000" dirty="0">
                <a:solidFill>
                  <a:srgbClr val="000000"/>
                </a:solidFill>
                <a:latin typeface="system-ui"/>
              </a:rPr>
              <a:t> </a:t>
            </a:r>
            <a:r>
              <a:rPr lang="en-GB" sz="2000" dirty="0">
                <a:solidFill>
                  <a:srgbClr val="000000"/>
                </a:solidFill>
                <a:latin typeface="system-ui"/>
              </a:rPr>
              <a:t>For God didn’t send his Son into the world to judge the world, but that the world should be saved through him. He who believes in him is not judged. He who doesn’t believe has been judged already, because he has not believed in the name of </a:t>
            </a:r>
            <a:r>
              <a:rPr lang="en-GB" sz="2000" b="1" dirty="0">
                <a:solidFill>
                  <a:srgbClr val="000000"/>
                </a:solidFill>
                <a:latin typeface="system-ui"/>
              </a:rPr>
              <a:t>the only  begotten Son of God</a:t>
            </a:r>
            <a:r>
              <a:rPr lang="en-GB" sz="2000" dirty="0">
                <a:solidFill>
                  <a:srgbClr val="000000"/>
                </a:solidFill>
                <a:latin typeface="system-ui"/>
              </a:rPr>
              <a:t>.  </a:t>
            </a:r>
            <a:endParaRPr lang="en-GB" sz="2000" dirty="0">
              <a:solidFill>
                <a:prstClr val="black"/>
              </a:solidFill>
            </a:endParaRPr>
          </a:p>
        </p:txBody>
      </p:sp>
    </p:spTree>
    <p:extLst>
      <p:ext uri="{BB962C8B-B14F-4D97-AF65-F5344CB8AC3E}">
        <p14:creationId xmlns:p14="http://schemas.microsoft.com/office/powerpoint/2010/main" val="429159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15309" y="312751"/>
            <a:ext cx="5474576" cy="523220"/>
          </a:xfrm>
          <a:prstGeom prst="rect">
            <a:avLst/>
          </a:prstGeom>
        </p:spPr>
        <p:txBody>
          <a:bodyPr wrap="none">
            <a:spAutoFit/>
          </a:bodyPr>
          <a:lstStyle/>
          <a:p>
            <a:r>
              <a:rPr lang="en-GB" sz="2800" b="1" dirty="0" smtClean="0">
                <a:solidFill>
                  <a:srgbClr val="000000"/>
                </a:solidFill>
                <a:latin typeface="system-ui"/>
              </a:rPr>
              <a:t>The Only  Begotten </a:t>
            </a:r>
            <a:r>
              <a:rPr lang="en-GB" sz="2800" b="1" dirty="0">
                <a:solidFill>
                  <a:srgbClr val="000000"/>
                </a:solidFill>
                <a:latin typeface="system-ui"/>
              </a:rPr>
              <a:t>Son of God</a:t>
            </a:r>
            <a:endParaRPr lang="en-GB" sz="2800" dirty="0"/>
          </a:p>
        </p:txBody>
      </p:sp>
      <p:sp>
        <p:nvSpPr>
          <p:cNvPr id="4" name="TextBox 3"/>
          <p:cNvSpPr txBox="1"/>
          <p:nvPr/>
        </p:nvSpPr>
        <p:spPr>
          <a:xfrm>
            <a:off x="766120" y="980302"/>
            <a:ext cx="8460971" cy="2862322"/>
          </a:xfrm>
          <a:prstGeom prst="rect">
            <a:avLst/>
          </a:prstGeom>
          <a:noFill/>
        </p:spPr>
        <p:txBody>
          <a:bodyPr wrap="none" rtlCol="0">
            <a:spAutoFit/>
          </a:bodyPr>
          <a:lstStyle/>
          <a:p>
            <a:r>
              <a:rPr lang="en-GB" sz="2000" b="1" dirty="0" smtClean="0">
                <a:latin typeface="system-ui"/>
              </a:rPr>
              <a:t>Gk. </a:t>
            </a:r>
            <a:r>
              <a:rPr lang="en-GB" sz="2000" b="1" dirty="0" err="1" smtClean="0">
                <a:latin typeface="system-ui"/>
              </a:rPr>
              <a:t>Monogenes</a:t>
            </a:r>
            <a:endParaRPr lang="en-GB" sz="2000" b="1" dirty="0" smtClean="0">
              <a:latin typeface="system-ui"/>
            </a:endParaRPr>
          </a:p>
          <a:p>
            <a:r>
              <a:rPr lang="en-GB" sz="2000" dirty="0" smtClean="0">
                <a:latin typeface="system-ui"/>
              </a:rPr>
              <a:t>Mono – one, only</a:t>
            </a:r>
          </a:p>
          <a:p>
            <a:r>
              <a:rPr lang="en-GB" sz="2000" dirty="0" smtClean="0">
                <a:latin typeface="system-ui"/>
              </a:rPr>
              <a:t>Genes – kind, species, offspring</a:t>
            </a:r>
          </a:p>
          <a:p>
            <a:endParaRPr lang="en-GB" sz="2000" dirty="0">
              <a:latin typeface="system-ui"/>
            </a:endParaRPr>
          </a:p>
          <a:p>
            <a:r>
              <a:rPr lang="en-GB" sz="2000" b="1" dirty="0" smtClean="0">
                <a:latin typeface="system-ui"/>
              </a:rPr>
              <a:t>Jesus</a:t>
            </a:r>
            <a:r>
              <a:rPr lang="en-GB" sz="2000" dirty="0" smtClean="0">
                <a:latin typeface="system-ui"/>
              </a:rPr>
              <a:t> is unique – eternally arising from and sharing the nature/essential </a:t>
            </a:r>
          </a:p>
          <a:p>
            <a:r>
              <a:rPr lang="en-GB" sz="2000" dirty="0" smtClean="0">
                <a:latin typeface="system-ui"/>
              </a:rPr>
              <a:t>being of the Father. He was not made.</a:t>
            </a:r>
          </a:p>
          <a:p>
            <a:r>
              <a:rPr lang="en-GB" sz="2000" b="1" dirty="0" smtClean="0">
                <a:latin typeface="system-ui"/>
              </a:rPr>
              <a:t>Adam</a:t>
            </a:r>
            <a:r>
              <a:rPr lang="en-GB" sz="2000" dirty="0" smtClean="0">
                <a:latin typeface="system-ui"/>
              </a:rPr>
              <a:t> is described as son of God but he was made, not begotten. </a:t>
            </a:r>
          </a:p>
          <a:p>
            <a:r>
              <a:rPr lang="en-GB" sz="2000" dirty="0" smtClean="0">
                <a:latin typeface="system-ui"/>
              </a:rPr>
              <a:t>He then ‘begat’ sons who shared his nature.</a:t>
            </a:r>
            <a:endParaRPr lang="en-GB" sz="2000" dirty="0">
              <a:latin typeface="system-ui"/>
            </a:endParaRPr>
          </a:p>
          <a:p>
            <a:endParaRPr lang="en-GB" sz="2000" dirty="0">
              <a:latin typeface="system-ui"/>
            </a:endParaRPr>
          </a:p>
        </p:txBody>
      </p:sp>
      <p:sp>
        <p:nvSpPr>
          <p:cNvPr id="5" name="TextBox 4"/>
          <p:cNvSpPr txBox="1"/>
          <p:nvPr/>
        </p:nvSpPr>
        <p:spPr>
          <a:xfrm>
            <a:off x="766119" y="3902860"/>
            <a:ext cx="7616188" cy="707886"/>
          </a:xfrm>
          <a:prstGeom prst="rect">
            <a:avLst/>
          </a:prstGeom>
          <a:noFill/>
        </p:spPr>
        <p:txBody>
          <a:bodyPr wrap="none" rtlCol="0">
            <a:spAutoFit/>
          </a:bodyPr>
          <a:lstStyle/>
          <a:p>
            <a:r>
              <a:rPr lang="en-GB" sz="2000" b="1" dirty="0" smtClean="0">
                <a:latin typeface="system-ui"/>
              </a:rPr>
              <a:t>The Holy Spirit was the ‘father’ of the human nature of Jesus</a:t>
            </a:r>
          </a:p>
          <a:p>
            <a:r>
              <a:rPr lang="en-GB" sz="2000" b="1" dirty="0" smtClean="0">
                <a:latin typeface="system-ui"/>
              </a:rPr>
              <a:t>Jesus was God incarnate from the moment of his conception</a:t>
            </a:r>
            <a:endParaRPr lang="en-GB" sz="2000" b="1" dirty="0">
              <a:latin typeface="system-ui"/>
            </a:endParaRPr>
          </a:p>
        </p:txBody>
      </p:sp>
      <p:sp>
        <p:nvSpPr>
          <p:cNvPr id="2" name="Rectangle 1"/>
          <p:cNvSpPr/>
          <p:nvPr/>
        </p:nvSpPr>
        <p:spPr>
          <a:xfrm>
            <a:off x="766119" y="5018841"/>
            <a:ext cx="9020431" cy="1323439"/>
          </a:xfrm>
          <a:prstGeom prst="rect">
            <a:avLst/>
          </a:prstGeom>
        </p:spPr>
        <p:txBody>
          <a:bodyPr wrap="square">
            <a:spAutoFit/>
          </a:bodyPr>
          <a:lstStyle/>
          <a:p>
            <a:pPr lvl="0"/>
            <a:r>
              <a:rPr lang="en-GB" sz="2000" b="1" dirty="0">
                <a:solidFill>
                  <a:srgbClr val="000000"/>
                </a:solidFill>
                <a:latin typeface="system-ui"/>
              </a:rPr>
              <a:t>In the beginning </a:t>
            </a:r>
            <a:r>
              <a:rPr lang="en-GB" sz="2000" dirty="0">
                <a:solidFill>
                  <a:srgbClr val="000000"/>
                </a:solidFill>
                <a:latin typeface="system-ui"/>
              </a:rPr>
              <a:t>was the Word, and the Word was with God, and </a:t>
            </a:r>
            <a:r>
              <a:rPr lang="en-GB" sz="2000" b="1" dirty="0">
                <a:solidFill>
                  <a:srgbClr val="000000"/>
                </a:solidFill>
                <a:latin typeface="system-ui"/>
              </a:rPr>
              <a:t>the Word was God</a:t>
            </a:r>
            <a:r>
              <a:rPr lang="en-GB" sz="2000" dirty="0">
                <a:solidFill>
                  <a:srgbClr val="000000"/>
                </a:solidFill>
                <a:latin typeface="system-ui"/>
              </a:rPr>
              <a:t>. The same was in </a:t>
            </a:r>
            <a:r>
              <a:rPr lang="en-GB" sz="2000" b="1" dirty="0">
                <a:solidFill>
                  <a:srgbClr val="000000"/>
                </a:solidFill>
                <a:latin typeface="system-ui"/>
              </a:rPr>
              <a:t>the beginning with God</a:t>
            </a:r>
            <a:r>
              <a:rPr lang="en-GB" sz="2000" dirty="0">
                <a:solidFill>
                  <a:srgbClr val="000000"/>
                </a:solidFill>
                <a:latin typeface="system-ui"/>
              </a:rPr>
              <a:t>. All things were made through him. Without him, nothing was made that has been made. </a:t>
            </a:r>
            <a:r>
              <a:rPr lang="en-GB" sz="2000" b="1" dirty="0">
                <a:solidFill>
                  <a:srgbClr val="000000"/>
                </a:solidFill>
                <a:latin typeface="system-ui"/>
              </a:rPr>
              <a:t>In him was life </a:t>
            </a:r>
            <a:r>
              <a:rPr lang="en-GB" sz="2000" dirty="0">
                <a:solidFill>
                  <a:srgbClr val="000000"/>
                </a:solidFill>
                <a:latin typeface="system-ui"/>
              </a:rPr>
              <a:t>... John 1: 1-4</a:t>
            </a:r>
            <a:endParaRPr lang="en-GB" sz="2000" dirty="0">
              <a:solidFill>
                <a:prstClr val="black"/>
              </a:solidFill>
            </a:endParaRPr>
          </a:p>
        </p:txBody>
      </p:sp>
    </p:spTree>
    <p:extLst>
      <p:ext uri="{BB962C8B-B14F-4D97-AF65-F5344CB8AC3E}">
        <p14:creationId xmlns:p14="http://schemas.microsoft.com/office/powerpoint/2010/main" val="3001154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6" y="2882245"/>
            <a:ext cx="8872151" cy="1015663"/>
          </a:xfrm>
          <a:prstGeom prst="rect">
            <a:avLst/>
          </a:prstGeom>
        </p:spPr>
        <p:txBody>
          <a:bodyPr wrap="square">
            <a:spAutoFit/>
          </a:bodyPr>
          <a:lstStyle/>
          <a:p>
            <a:r>
              <a:rPr lang="en-GB" sz="2000" b="1" dirty="0">
                <a:solidFill>
                  <a:srgbClr val="000000"/>
                </a:solidFill>
                <a:latin typeface="system-ui"/>
              </a:rPr>
              <a:t>John </a:t>
            </a:r>
            <a:r>
              <a:rPr lang="en-GB" sz="2000" b="1" dirty="0" smtClean="0">
                <a:solidFill>
                  <a:srgbClr val="000000"/>
                </a:solidFill>
                <a:latin typeface="system-ui"/>
              </a:rPr>
              <a:t>testified</a:t>
            </a:r>
            <a:r>
              <a:rPr lang="en-GB" sz="2000" dirty="0" smtClean="0">
                <a:solidFill>
                  <a:srgbClr val="000000"/>
                </a:solidFill>
                <a:latin typeface="system-ui"/>
              </a:rPr>
              <a:t> ... </a:t>
            </a:r>
            <a:r>
              <a:rPr lang="en-GB" sz="2000" dirty="0">
                <a:solidFill>
                  <a:srgbClr val="000000"/>
                </a:solidFill>
                <a:latin typeface="system-ui"/>
              </a:rPr>
              <a:t>‘On whomever you will see the Spirit descending and remaining on him is he who baptizes in the Holy Spirit.’ </a:t>
            </a:r>
            <a:r>
              <a:rPr lang="en-GB" sz="2000" b="1" baseline="30000" dirty="0">
                <a:solidFill>
                  <a:srgbClr val="000000"/>
                </a:solidFill>
                <a:latin typeface="system-ui"/>
              </a:rPr>
              <a:t> </a:t>
            </a:r>
            <a:r>
              <a:rPr lang="en-GB" sz="2000" b="1" dirty="0">
                <a:solidFill>
                  <a:srgbClr val="000000"/>
                </a:solidFill>
                <a:latin typeface="system-ui"/>
              </a:rPr>
              <a:t>I have seen, and have testified that this is the Son of God</a:t>
            </a:r>
            <a:r>
              <a:rPr lang="en-GB" sz="2000" dirty="0" smtClean="0">
                <a:solidFill>
                  <a:srgbClr val="000000"/>
                </a:solidFill>
                <a:latin typeface="system-ui"/>
              </a:rPr>
              <a:t>.” John 1:32-34</a:t>
            </a:r>
            <a:endParaRPr lang="en-GB" sz="2000" dirty="0"/>
          </a:p>
        </p:txBody>
      </p:sp>
      <p:sp>
        <p:nvSpPr>
          <p:cNvPr id="3" name="TextBox 2"/>
          <p:cNvSpPr txBox="1"/>
          <p:nvPr/>
        </p:nvSpPr>
        <p:spPr>
          <a:xfrm>
            <a:off x="972066" y="411892"/>
            <a:ext cx="6109942" cy="523220"/>
          </a:xfrm>
          <a:prstGeom prst="rect">
            <a:avLst/>
          </a:prstGeom>
          <a:noFill/>
        </p:spPr>
        <p:txBody>
          <a:bodyPr wrap="none" rtlCol="0">
            <a:spAutoFit/>
          </a:bodyPr>
          <a:lstStyle/>
          <a:p>
            <a:r>
              <a:rPr lang="en-GB" sz="2800" b="1" dirty="0" smtClean="0">
                <a:latin typeface="system-ui"/>
              </a:rPr>
              <a:t>Announced Anointed and Affirmed</a:t>
            </a:r>
            <a:endParaRPr lang="en-GB" sz="2800" b="1" dirty="0">
              <a:latin typeface="system-ui"/>
            </a:endParaRPr>
          </a:p>
        </p:txBody>
      </p:sp>
      <p:sp>
        <p:nvSpPr>
          <p:cNvPr id="4" name="Rectangle 3"/>
          <p:cNvSpPr/>
          <p:nvPr/>
        </p:nvSpPr>
        <p:spPr>
          <a:xfrm>
            <a:off x="362462" y="3983623"/>
            <a:ext cx="8756821" cy="1323439"/>
          </a:xfrm>
          <a:prstGeom prst="rect">
            <a:avLst/>
          </a:prstGeom>
        </p:spPr>
        <p:txBody>
          <a:bodyPr wrap="square">
            <a:spAutoFit/>
          </a:bodyPr>
          <a:lstStyle/>
          <a:p>
            <a:r>
              <a:rPr lang="en-GB" sz="2000" dirty="0">
                <a:solidFill>
                  <a:srgbClr val="000000"/>
                </a:solidFill>
                <a:latin typeface="system-ui"/>
              </a:rPr>
              <a:t>Jesus, when he was baptized, went up directly from the water: and behold, the heavens were opened to him. He saw the Spirit of God descending as a dove, and coming on him. </a:t>
            </a:r>
            <a:r>
              <a:rPr lang="en-GB" sz="2000" dirty="0" smtClean="0">
                <a:solidFill>
                  <a:srgbClr val="000000"/>
                </a:solidFill>
                <a:latin typeface="system-ui"/>
              </a:rPr>
              <a:t>Behold</a:t>
            </a:r>
            <a:r>
              <a:rPr lang="en-GB" sz="2000" dirty="0">
                <a:solidFill>
                  <a:srgbClr val="000000"/>
                </a:solidFill>
                <a:latin typeface="system-ui"/>
              </a:rPr>
              <a:t>, a voice out of the heavens said, </a:t>
            </a:r>
            <a:r>
              <a:rPr lang="en-GB" sz="2000" b="1" dirty="0">
                <a:solidFill>
                  <a:srgbClr val="000000"/>
                </a:solidFill>
                <a:latin typeface="system-ui"/>
              </a:rPr>
              <a:t>“This is my beloved Son, with whom I am well pleased</a:t>
            </a:r>
            <a:r>
              <a:rPr lang="en-GB" sz="2000" b="1" dirty="0" smtClean="0">
                <a:solidFill>
                  <a:srgbClr val="000000"/>
                </a:solidFill>
                <a:latin typeface="system-ui"/>
              </a:rPr>
              <a:t>.”</a:t>
            </a:r>
            <a:r>
              <a:rPr lang="en-GB" sz="2000" dirty="0" smtClean="0">
                <a:solidFill>
                  <a:srgbClr val="000000"/>
                </a:solidFill>
                <a:latin typeface="system-ui"/>
              </a:rPr>
              <a:t> Matt. 3:16-17</a:t>
            </a:r>
            <a:endParaRPr lang="en-GB" sz="2000" dirty="0"/>
          </a:p>
        </p:txBody>
      </p:sp>
      <p:sp>
        <p:nvSpPr>
          <p:cNvPr id="5" name="Rectangle 4"/>
          <p:cNvSpPr/>
          <p:nvPr/>
        </p:nvSpPr>
        <p:spPr>
          <a:xfrm>
            <a:off x="432483" y="5514371"/>
            <a:ext cx="8501449" cy="1015663"/>
          </a:xfrm>
          <a:prstGeom prst="rect">
            <a:avLst/>
          </a:prstGeom>
        </p:spPr>
        <p:txBody>
          <a:bodyPr wrap="square">
            <a:spAutoFit/>
          </a:bodyPr>
          <a:lstStyle/>
          <a:p>
            <a:r>
              <a:rPr lang="en-GB" dirty="0">
                <a:solidFill>
                  <a:srgbClr val="000000"/>
                </a:solidFill>
                <a:latin typeface="system-ui"/>
              </a:rPr>
              <a:t>While he was still speaking, behold, a bright cloud overshadowed them</a:t>
            </a:r>
            <a:r>
              <a:rPr lang="en-GB" sz="2000" b="1" dirty="0">
                <a:solidFill>
                  <a:srgbClr val="000000"/>
                </a:solidFill>
                <a:latin typeface="system-ui"/>
              </a:rPr>
              <a:t>. Behold, a voice came out of the cloud, saying, “This is my beloved Son, in whom I am well pleased. Listen to him</a:t>
            </a:r>
            <a:r>
              <a:rPr lang="en-GB" sz="2000" b="1" dirty="0" smtClean="0">
                <a:solidFill>
                  <a:srgbClr val="000000"/>
                </a:solidFill>
                <a:latin typeface="system-ui"/>
              </a:rPr>
              <a:t>.</a:t>
            </a:r>
            <a:r>
              <a:rPr lang="en-GB" dirty="0" smtClean="0">
                <a:solidFill>
                  <a:srgbClr val="000000"/>
                </a:solidFill>
                <a:latin typeface="system-ui"/>
              </a:rPr>
              <a:t>” Matt. 7:5</a:t>
            </a:r>
            <a:endParaRPr lang="en-GB" dirty="0"/>
          </a:p>
        </p:txBody>
      </p:sp>
      <p:sp>
        <p:nvSpPr>
          <p:cNvPr id="6" name="Rectangle 5"/>
          <p:cNvSpPr/>
          <p:nvPr/>
        </p:nvSpPr>
        <p:spPr>
          <a:xfrm>
            <a:off x="131803" y="1367973"/>
            <a:ext cx="8674446" cy="1323439"/>
          </a:xfrm>
          <a:prstGeom prst="rect">
            <a:avLst/>
          </a:prstGeom>
        </p:spPr>
        <p:txBody>
          <a:bodyPr wrap="square">
            <a:spAutoFit/>
          </a:bodyPr>
          <a:lstStyle/>
          <a:p>
            <a:r>
              <a:rPr lang="en-GB" sz="2000" b="1" baseline="30000" dirty="0">
                <a:solidFill>
                  <a:srgbClr val="000000"/>
                </a:solidFill>
                <a:latin typeface="system-ui"/>
              </a:rPr>
              <a:t> </a:t>
            </a:r>
            <a:r>
              <a:rPr lang="en-GB" sz="2000" dirty="0">
                <a:solidFill>
                  <a:srgbClr val="000000"/>
                </a:solidFill>
                <a:latin typeface="system-ui"/>
              </a:rPr>
              <a:t>Mary said to the angel, “How can this be, seeing I am a virgin?”</a:t>
            </a:r>
          </a:p>
          <a:p>
            <a:r>
              <a:rPr lang="en-GB" sz="2000" dirty="0" smtClean="0">
                <a:solidFill>
                  <a:srgbClr val="000000"/>
                </a:solidFill>
                <a:latin typeface="system-ui"/>
              </a:rPr>
              <a:t>The </a:t>
            </a:r>
            <a:r>
              <a:rPr lang="en-GB" sz="2000" dirty="0">
                <a:solidFill>
                  <a:srgbClr val="000000"/>
                </a:solidFill>
                <a:latin typeface="system-ui"/>
              </a:rPr>
              <a:t>angel answered her, </a:t>
            </a:r>
            <a:r>
              <a:rPr lang="en-GB" sz="2000" b="1" dirty="0">
                <a:solidFill>
                  <a:srgbClr val="000000"/>
                </a:solidFill>
                <a:latin typeface="system-ui"/>
              </a:rPr>
              <a:t>“The Holy Spirit will come on you, and the power of the Most High will overshadow you. Therefore also the holy one who is born from you will be called the Son of God</a:t>
            </a:r>
            <a:r>
              <a:rPr lang="en-GB" sz="2000" b="1" dirty="0" smtClean="0">
                <a:solidFill>
                  <a:srgbClr val="000000"/>
                </a:solidFill>
                <a:latin typeface="system-ui"/>
              </a:rPr>
              <a:t>.</a:t>
            </a:r>
            <a:r>
              <a:rPr lang="en-GB" sz="2000" dirty="0" smtClean="0">
                <a:solidFill>
                  <a:srgbClr val="000000"/>
                </a:solidFill>
                <a:latin typeface="system-ui"/>
              </a:rPr>
              <a:t> Luke 1: 34-35</a:t>
            </a:r>
            <a:endParaRPr lang="en-GB" sz="2000" b="0" i="0" dirty="0">
              <a:solidFill>
                <a:srgbClr val="000000"/>
              </a:solidFill>
              <a:effectLst/>
              <a:latin typeface="system-ui"/>
            </a:endParaRPr>
          </a:p>
        </p:txBody>
      </p:sp>
    </p:spTree>
    <p:extLst>
      <p:ext uri="{BB962C8B-B14F-4D97-AF65-F5344CB8AC3E}">
        <p14:creationId xmlns:p14="http://schemas.microsoft.com/office/powerpoint/2010/main" val="2129756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9373" y="873211"/>
            <a:ext cx="5400837" cy="523220"/>
          </a:xfrm>
          <a:prstGeom prst="rect">
            <a:avLst/>
          </a:prstGeom>
          <a:noFill/>
        </p:spPr>
        <p:txBody>
          <a:bodyPr wrap="none" rtlCol="0">
            <a:spAutoFit/>
          </a:bodyPr>
          <a:lstStyle/>
          <a:p>
            <a:r>
              <a:rPr lang="en-GB" sz="2800" b="1" dirty="0" smtClean="0">
                <a:latin typeface="system-ui"/>
              </a:rPr>
              <a:t>Jewish Names for the Messiah</a:t>
            </a:r>
            <a:endParaRPr lang="en-GB" sz="2800" b="1" dirty="0">
              <a:latin typeface="system-ui"/>
            </a:endParaRPr>
          </a:p>
        </p:txBody>
      </p:sp>
      <p:sp>
        <p:nvSpPr>
          <p:cNvPr id="3" name="Rectangle 2"/>
          <p:cNvSpPr/>
          <p:nvPr/>
        </p:nvSpPr>
        <p:spPr>
          <a:xfrm>
            <a:off x="2191425" y="1593963"/>
            <a:ext cx="5140250" cy="3477875"/>
          </a:xfrm>
          <a:prstGeom prst="rect">
            <a:avLst/>
          </a:prstGeom>
        </p:spPr>
        <p:txBody>
          <a:bodyPr wrap="square">
            <a:spAutoFit/>
          </a:bodyPr>
          <a:lstStyle/>
          <a:p>
            <a:pPr marL="342900" lvl="0" indent="-342900">
              <a:buFont typeface="Arial" panose="020B0604020202020204" pitchFamily="34" charset="0"/>
              <a:buChar char="•"/>
            </a:pPr>
            <a:endParaRPr lang="en-GB" sz="2000" b="1" dirty="0" smtClean="0">
              <a:solidFill>
                <a:prstClr val="black"/>
              </a:solidFill>
              <a:latin typeface="system-ui"/>
            </a:endParaRPr>
          </a:p>
          <a:p>
            <a:pPr marL="342900" lvl="0" indent="-342900">
              <a:buFont typeface="Arial" panose="020B0604020202020204" pitchFamily="34" charset="0"/>
              <a:buChar char="•"/>
            </a:pPr>
            <a:r>
              <a:rPr lang="en-GB" sz="2000" b="1" dirty="0" smtClean="0">
                <a:solidFill>
                  <a:prstClr val="black"/>
                </a:solidFill>
                <a:latin typeface="system-ui"/>
              </a:rPr>
              <a:t>The </a:t>
            </a:r>
            <a:r>
              <a:rPr lang="en-GB" sz="2000" b="1" dirty="0">
                <a:solidFill>
                  <a:prstClr val="black"/>
                </a:solidFill>
                <a:latin typeface="system-ui"/>
              </a:rPr>
              <a:t>Angel of the </a:t>
            </a:r>
            <a:r>
              <a:rPr lang="en-GB" sz="2000" b="1" dirty="0" smtClean="0">
                <a:solidFill>
                  <a:prstClr val="black"/>
                </a:solidFill>
                <a:latin typeface="system-ui"/>
              </a:rPr>
              <a:t>LORD</a:t>
            </a:r>
          </a:p>
          <a:p>
            <a:pPr marL="342900" lvl="0" indent="-342900">
              <a:buFont typeface="Arial" panose="020B0604020202020204" pitchFamily="34" charset="0"/>
              <a:buChar char="•"/>
            </a:pPr>
            <a:endParaRPr lang="en-GB" sz="2000" b="1" dirty="0" smtClean="0">
              <a:solidFill>
                <a:prstClr val="black"/>
              </a:solidFill>
              <a:latin typeface="system-ui"/>
            </a:endParaRPr>
          </a:p>
          <a:p>
            <a:pPr marL="342900" lvl="0" indent="-342900">
              <a:buFont typeface="Arial" panose="020B0604020202020204" pitchFamily="34" charset="0"/>
              <a:buChar char="•"/>
            </a:pPr>
            <a:r>
              <a:rPr lang="en-GB" sz="2000" b="1" dirty="0" smtClean="0">
                <a:solidFill>
                  <a:prstClr val="black"/>
                </a:solidFill>
                <a:latin typeface="system-ui"/>
              </a:rPr>
              <a:t>The Prince of the Countenance (Face)</a:t>
            </a:r>
          </a:p>
          <a:p>
            <a:pPr marL="342900" lvl="0" indent="-342900">
              <a:buFont typeface="Arial" panose="020B0604020202020204" pitchFamily="34" charset="0"/>
              <a:buChar char="•"/>
            </a:pPr>
            <a:endParaRPr lang="en-GB" sz="2000" b="1" dirty="0" smtClean="0">
              <a:solidFill>
                <a:srgbClr val="000000"/>
              </a:solidFill>
              <a:latin typeface="system-ui"/>
            </a:endParaRPr>
          </a:p>
          <a:p>
            <a:pPr marL="342900" lvl="0" indent="-342900">
              <a:buFont typeface="Arial" panose="020B0604020202020204" pitchFamily="34" charset="0"/>
              <a:buChar char="•"/>
            </a:pPr>
            <a:r>
              <a:rPr lang="en-GB" sz="2000" b="1" dirty="0" smtClean="0">
                <a:solidFill>
                  <a:srgbClr val="000000"/>
                </a:solidFill>
                <a:latin typeface="system-ui"/>
              </a:rPr>
              <a:t>Angel of </a:t>
            </a:r>
            <a:r>
              <a:rPr lang="en-GB" sz="2000" b="1" dirty="0">
                <a:solidFill>
                  <a:srgbClr val="000000"/>
                </a:solidFill>
                <a:latin typeface="system-ui"/>
              </a:rPr>
              <a:t>the </a:t>
            </a:r>
            <a:r>
              <a:rPr lang="en-GB" sz="2000" b="1" dirty="0" smtClean="0">
                <a:solidFill>
                  <a:srgbClr val="000000"/>
                </a:solidFill>
                <a:latin typeface="system-ui"/>
              </a:rPr>
              <a:t>Covenant</a:t>
            </a:r>
          </a:p>
          <a:p>
            <a:pPr marL="342900" lvl="0" indent="-342900">
              <a:buFont typeface="Arial" panose="020B0604020202020204" pitchFamily="34" charset="0"/>
              <a:buChar char="•"/>
            </a:pPr>
            <a:endParaRPr lang="en-GB" sz="2000" b="1" dirty="0" smtClean="0">
              <a:solidFill>
                <a:prstClr val="black"/>
              </a:solidFill>
              <a:latin typeface="system-ui"/>
            </a:endParaRPr>
          </a:p>
          <a:p>
            <a:pPr marL="342900" indent="-342900">
              <a:buFont typeface="Arial" panose="020B0604020202020204" pitchFamily="34" charset="0"/>
              <a:buChar char="•"/>
            </a:pPr>
            <a:r>
              <a:rPr lang="en-GB" sz="2000" b="1" dirty="0" smtClean="0">
                <a:solidFill>
                  <a:prstClr val="black"/>
                </a:solidFill>
                <a:latin typeface="system-ui"/>
              </a:rPr>
              <a:t>Metatron</a:t>
            </a:r>
          </a:p>
          <a:p>
            <a:pPr marL="342900" indent="-342900">
              <a:buFont typeface="Arial" panose="020B0604020202020204" pitchFamily="34" charset="0"/>
              <a:buChar char="•"/>
            </a:pPr>
            <a:endParaRPr lang="en-GB" sz="2000" b="1" dirty="0">
              <a:solidFill>
                <a:prstClr val="black"/>
              </a:solidFill>
              <a:latin typeface="system-ui"/>
            </a:endParaRPr>
          </a:p>
          <a:p>
            <a:pPr marL="342900" indent="-342900">
              <a:buFont typeface="Arial" panose="020B0604020202020204" pitchFamily="34" charset="0"/>
              <a:buChar char="•"/>
            </a:pPr>
            <a:r>
              <a:rPr lang="en-GB" sz="2000" b="1" dirty="0" smtClean="0">
                <a:solidFill>
                  <a:prstClr val="black"/>
                </a:solidFill>
                <a:latin typeface="system-ui"/>
              </a:rPr>
              <a:t>Yahweh's </a:t>
            </a:r>
            <a:r>
              <a:rPr lang="en-GB" sz="2000" b="1" dirty="0" err="1" smtClean="0">
                <a:solidFill>
                  <a:prstClr val="black"/>
                </a:solidFill>
                <a:latin typeface="system-ui"/>
              </a:rPr>
              <a:t>Mimra</a:t>
            </a:r>
            <a:r>
              <a:rPr lang="en-GB" sz="2000" b="1" dirty="0" smtClean="0">
                <a:solidFill>
                  <a:prstClr val="black"/>
                </a:solidFill>
                <a:latin typeface="system-ui"/>
              </a:rPr>
              <a:t> (Word)</a:t>
            </a:r>
            <a:endParaRPr lang="en-GB" sz="2000" b="1" dirty="0">
              <a:solidFill>
                <a:prstClr val="black"/>
              </a:solidFill>
              <a:latin typeface="system-ui"/>
            </a:endParaRPr>
          </a:p>
          <a:p>
            <a:pPr marL="342900" lvl="0" indent="-342900">
              <a:buFont typeface="Arial" panose="020B0604020202020204" pitchFamily="34" charset="0"/>
              <a:buChar char="•"/>
            </a:pPr>
            <a:endParaRPr lang="en-GB" sz="2000" b="1" dirty="0">
              <a:solidFill>
                <a:prstClr val="black"/>
              </a:solidFill>
              <a:latin typeface="system-ui"/>
            </a:endParaRPr>
          </a:p>
        </p:txBody>
      </p:sp>
      <p:sp>
        <p:nvSpPr>
          <p:cNvPr id="4" name="TextBox 3"/>
          <p:cNvSpPr txBox="1"/>
          <p:nvPr/>
        </p:nvSpPr>
        <p:spPr>
          <a:xfrm>
            <a:off x="1481218" y="5412958"/>
            <a:ext cx="6731330" cy="707886"/>
          </a:xfrm>
          <a:prstGeom prst="rect">
            <a:avLst/>
          </a:prstGeom>
          <a:noFill/>
        </p:spPr>
        <p:txBody>
          <a:bodyPr wrap="none" rtlCol="0">
            <a:spAutoFit/>
          </a:bodyPr>
          <a:lstStyle/>
          <a:p>
            <a:pPr algn="ctr"/>
            <a:r>
              <a:rPr lang="en-GB" sz="2000" b="1" dirty="0" smtClean="0">
                <a:latin typeface="system-ui"/>
              </a:rPr>
              <a:t>These are contained in the </a:t>
            </a:r>
            <a:r>
              <a:rPr lang="en-GB" sz="2000" b="1" dirty="0" err="1" smtClean="0">
                <a:latin typeface="system-ui"/>
              </a:rPr>
              <a:t>Targums</a:t>
            </a:r>
            <a:r>
              <a:rPr lang="en-GB" sz="2000" b="1" dirty="0" smtClean="0">
                <a:latin typeface="system-ui"/>
              </a:rPr>
              <a:t>: </a:t>
            </a:r>
          </a:p>
          <a:p>
            <a:pPr algn="ctr"/>
            <a:r>
              <a:rPr lang="en-GB" sz="2000" b="1" dirty="0" smtClean="0">
                <a:latin typeface="system-ui"/>
              </a:rPr>
              <a:t>Aramaic commentaries from before the time of Jesus </a:t>
            </a:r>
            <a:endParaRPr lang="en-GB" sz="2000" b="1" dirty="0">
              <a:latin typeface="system-ui"/>
            </a:endParaRPr>
          </a:p>
        </p:txBody>
      </p:sp>
    </p:spTree>
    <p:extLst>
      <p:ext uri="{BB962C8B-B14F-4D97-AF65-F5344CB8AC3E}">
        <p14:creationId xmlns:p14="http://schemas.microsoft.com/office/powerpoint/2010/main" val="3619005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1967" y="1155517"/>
            <a:ext cx="9711190" cy="5632311"/>
          </a:xfrm>
          <a:prstGeom prst="rect">
            <a:avLst/>
          </a:prstGeom>
        </p:spPr>
        <p:txBody>
          <a:bodyPr wrap="square">
            <a:spAutoFit/>
          </a:bodyPr>
          <a:lstStyle/>
          <a:p>
            <a:r>
              <a:rPr lang="en-GB" sz="2000" b="1" dirty="0">
                <a:solidFill>
                  <a:srgbClr val="000000"/>
                </a:solidFill>
                <a:latin typeface="system-ui"/>
              </a:rPr>
              <a:t>Yahweh’s angel </a:t>
            </a:r>
            <a:r>
              <a:rPr lang="en-GB" sz="2000" dirty="0">
                <a:solidFill>
                  <a:srgbClr val="000000"/>
                </a:solidFill>
                <a:latin typeface="system-ui"/>
              </a:rPr>
              <a:t>came and sat under the oak which was in </a:t>
            </a:r>
            <a:r>
              <a:rPr lang="en-GB" sz="2000" dirty="0" err="1">
                <a:solidFill>
                  <a:srgbClr val="000000"/>
                </a:solidFill>
                <a:latin typeface="system-ui"/>
              </a:rPr>
              <a:t>Ophrah</a:t>
            </a:r>
            <a:r>
              <a:rPr lang="en-GB" sz="2000" dirty="0">
                <a:solidFill>
                  <a:srgbClr val="000000"/>
                </a:solidFill>
                <a:latin typeface="system-ui"/>
              </a:rPr>
              <a:t> ... </a:t>
            </a:r>
          </a:p>
          <a:p>
            <a:r>
              <a:rPr lang="en-GB" sz="2000" dirty="0">
                <a:solidFill>
                  <a:srgbClr val="000000"/>
                </a:solidFill>
                <a:latin typeface="system-ui"/>
              </a:rPr>
              <a:t>Gideon was beating out wheat in the wine press, to hide it from the Midianites. </a:t>
            </a:r>
            <a:r>
              <a:rPr lang="en-GB" sz="2000" b="1" dirty="0">
                <a:solidFill>
                  <a:srgbClr val="000000"/>
                </a:solidFill>
                <a:latin typeface="system-ui"/>
              </a:rPr>
              <a:t>Yahweh’s angel appeared to him, and said to him, “</a:t>
            </a:r>
          </a:p>
          <a:p>
            <a:r>
              <a:rPr lang="en-GB" sz="2000" b="1" dirty="0">
                <a:solidFill>
                  <a:srgbClr val="000000"/>
                </a:solidFill>
                <a:latin typeface="system-ui"/>
              </a:rPr>
              <a:t>Yahweh is with you</a:t>
            </a:r>
            <a:r>
              <a:rPr lang="en-GB" sz="2000" dirty="0">
                <a:solidFill>
                  <a:srgbClr val="000000"/>
                </a:solidFill>
                <a:latin typeface="system-ui"/>
              </a:rPr>
              <a:t>, you mighty man of valour!” ...</a:t>
            </a:r>
          </a:p>
          <a:p>
            <a:endParaRPr lang="en-GB" sz="2000" b="1" dirty="0" smtClean="0">
              <a:solidFill>
                <a:srgbClr val="000000"/>
              </a:solidFill>
              <a:latin typeface="system-ui"/>
            </a:endParaRPr>
          </a:p>
          <a:p>
            <a:r>
              <a:rPr lang="en-GB" sz="2000" b="1" dirty="0" smtClean="0">
                <a:solidFill>
                  <a:srgbClr val="000000"/>
                </a:solidFill>
                <a:latin typeface="system-ui"/>
              </a:rPr>
              <a:t>Yahweh</a:t>
            </a:r>
            <a:r>
              <a:rPr lang="en-GB" sz="2000" dirty="0" smtClean="0">
                <a:solidFill>
                  <a:srgbClr val="000000"/>
                </a:solidFill>
                <a:latin typeface="system-ui"/>
              </a:rPr>
              <a:t> </a:t>
            </a:r>
            <a:r>
              <a:rPr lang="en-GB" sz="2000" dirty="0">
                <a:solidFill>
                  <a:srgbClr val="000000"/>
                </a:solidFill>
                <a:latin typeface="system-ui"/>
              </a:rPr>
              <a:t>looked at him, and said, “Go in this your might, and save Israel from the hand of Midian. Haven’t I sent you?” ... </a:t>
            </a:r>
            <a:r>
              <a:rPr lang="en-GB" sz="2000" b="1" u="sng" dirty="0">
                <a:solidFill>
                  <a:srgbClr val="000000"/>
                </a:solidFill>
                <a:latin typeface="system-ui"/>
              </a:rPr>
              <a:t>Yahweh said to him</a:t>
            </a:r>
            <a:r>
              <a:rPr lang="en-GB" sz="2000" dirty="0">
                <a:solidFill>
                  <a:srgbClr val="000000"/>
                </a:solidFill>
                <a:latin typeface="system-ui"/>
              </a:rPr>
              <a:t>, “Surely I will be with you ... </a:t>
            </a:r>
            <a:r>
              <a:rPr lang="en-GB" sz="2000" b="1" dirty="0">
                <a:solidFill>
                  <a:srgbClr val="000000"/>
                </a:solidFill>
                <a:latin typeface="system-ui"/>
              </a:rPr>
              <a:t>The angel of God </a:t>
            </a:r>
            <a:r>
              <a:rPr lang="en-GB" sz="2000" dirty="0">
                <a:solidFill>
                  <a:srgbClr val="000000"/>
                </a:solidFill>
                <a:latin typeface="system-ui"/>
              </a:rPr>
              <a:t>said to him, “Take the meat and the unleavened cakes, and lay them on this rock ... Then </a:t>
            </a:r>
            <a:r>
              <a:rPr lang="en-GB" sz="2000" b="1" dirty="0">
                <a:solidFill>
                  <a:srgbClr val="000000"/>
                </a:solidFill>
                <a:latin typeface="system-ui"/>
              </a:rPr>
              <a:t>Yahweh’s angel </a:t>
            </a:r>
            <a:r>
              <a:rPr lang="en-GB" sz="2000" dirty="0">
                <a:solidFill>
                  <a:srgbClr val="000000"/>
                </a:solidFill>
                <a:latin typeface="system-ui"/>
              </a:rPr>
              <a:t>stretched out the end of the staff that was in his hand, and touched the meat and the unleavened cakes; and fire went up out of the rock and consumed the meat and the unleavened cakes. </a:t>
            </a:r>
            <a:endParaRPr lang="en-GB" sz="2000" dirty="0" smtClean="0">
              <a:solidFill>
                <a:srgbClr val="000000"/>
              </a:solidFill>
              <a:latin typeface="system-ui"/>
            </a:endParaRPr>
          </a:p>
          <a:p>
            <a:endParaRPr lang="en-GB" sz="2000" dirty="0" smtClean="0">
              <a:solidFill>
                <a:srgbClr val="000000"/>
              </a:solidFill>
              <a:latin typeface="system-ui"/>
            </a:endParaRPr>
          </a:p>
          <a:p>
            <a:r>
              <a:rPr lang="en-GB" sz="2000" dirty="0" smtClean="0">
                <a:solidFill>
                  <a:srgbClr val="000000"/>
                </a:solidFill>
                <a:latin typeface="system-ui"/>
              </a:rPr>
              <a:t>Then </a:t>
            </a:r>
            <a:r>
              <a:rPr lang="en-GB" sz="2000" b="1" dirty="0">
                <a:solidFill>
                  <a:srgbClr val="000000"/>
                </a:solidFill>
                <a:latin typeface="system-ui"/>
              </a:rPr>
              <a:t>Yahweh’s angel </a:t>
            </a:r>
            <a:r>
              <a:rPr lang="en-GB" sz="2000" dirty="0">
                <a:solidFill>
                  <a:srgbClr val="000000"/>
                </a:solidFill>
                <a:latin typeface="system-ui"/>
              </a:rPr>
              <a:t>departed out of his sight ... </a:t>
            </a:r>
            <a:r>
              <a:rPr lang="en-GB" sz="2000" b="1" dirty="0">
                <a:solidFill>
                  <a:srgbClr val="000000"/>
                </a:solidFill>
                <a:latin typeface="system-ui"/>
              </a:rPr>
              <a:t>Gideon saw that he was Yahweh’s angel</a:t>
            </a:r>
            <a:r>
              <a:rPr lang="en-GB" sz="2000" dirty="0">
                <a:solidFill>
                  <a:srgbClr val="000000"/>
                </a:solidFill>
                <a:latin typeface="system-ui"/>
              </a:rPr>
              <a:t>; and Gideon said, “</a:t>
            </a:r>
            <a:r>
              <a:rPr lang="en-GB" sz="2000" b="1" dirty="0">
                <a:solidFill>
                  <a:srgbClr val="000000"/>
                </a:solidFill>
                <a:latin typeface="system-ui"/>
              </a:rPr>
              <a:t>Alas, Lord Yahweh! Because I have seen Yahweh’s angel face to face</a:t>
            </a:r>
            <a:r>
              <a:rPr lang="en-GB" sz="2000" b="1" dirty="0" smtClean="0">
                <a:solidFill>
                  <a:srgbClr val="000000"/>
                </a:solidFill>
                <a:latin typeface="system-ui"/>
              </a:rPr>
              <a:t>!</a:t>
            </a:r>
            <a:r>
              <a:rPr lang="en-GB" sz="2000" dirty="0" smtClean="0">
                <a:solidFill>
                  <a:srgbClr val="000000"/>
                </a:solidFill>
                <a:latin typeface="system-ui"/>
              </a:rPr>
              <a:t>” </a:t>
            </a:r>
            <a:r>
              <a:rPr lang="en-GB" sz="2000" b="1" dirty="0" smtClean="0">
                <a:solidFill>
                  <a:srgbClr val="000000"/>
                </a:solidFill>
                <a:latin typeface="system-ui"/>
              </a:rPr>
              <a:t>Yahweh </a:t>
            </a:r>
            <a:r>
              <a:rPr lang="en-GB" sz="2000" b="1" dirty="0">
                <a:solidFill>
                  <a:srgbClr val="000000"/>
                </a:solidFill>
                <a:latin typeface="system-ui"/>
              </a:rPr>
              <a:t>said</a:t>
            </a:r>
            <a:r>
              <a:rPr lang="en-GB" sz="2000" dirty="0">
                <a:solidFill>
                  <a:srgbClr val="000000"/>
                </a:solidFill>
                <a:latin typeface="system-ui"/>
              </a:rPr>
              <a:t> to him, “Peace be to you! Don’t be afraid. You shall not die.”</a:t>
            </a:r>
          </a:p>
          <a:p>
            <a:r>
              <a:rPr lang="en-GB" sz="2000" dirty="0">
                <a:solidFill>
                  <a:srgbClr val="000000"/>
                </a:solidFill>
                <a:latin typeface="system-ui"/>
              </a:rPr>
              <a:t>Then </a:t>
            </a:r>
            <a:r>
              <a:rPr lang="en-GB" sz="2000" b="1" dirty="0">
                <a:solidFill>
                  <a:srgbClr val="000000"/>
                </a:solidFill>
                <a:latin typeface="system-ui"/>
              </a:rPr>
              <a:t>Gideon built an altar there to Yahweh, and called it “Yahweh is Peace</a:t>
            </a:r>
            <a:r>
              <a:rPr lang="en-GB" sz="2000" dirty="0">
                <a:solidFill>
                  <a:srgbClr val="000000"/>
                </a:solidFill>
                <a:latin typeface="system-ui"/>
              </a:rPr>
              <a:t>. Judges 6: 11-24 </a:t>
            </a:r>
          </a:p>
        </p:txBody>
      </p:sp>
      <p:sp>
        <p:nvSpPr>
          <p:cNvPr id="4" name="TextBox 3"/>
          <p:cNvSpPr txBox="1"/>
          <p:nvPr/>
        </p:nvSpPr>
        <p:spPr>
          <a:xfrm>
            <a:off x="2388973" y="288325"/>
            <a:ext cx="4105098" cy="523220"/>
          </a:xfrm>
          <a:prstGeom prst="rect">
            <a:avLst/>
          </a:prstGeom>
          <a:noFill/>
        </p:spPr>
        <p:txBody>
          <a:bodyPr wrap="none" rtlCol="0">
            <a:spAutoFit/>
          </a:bodyPr>
          <a:lstStyle/>
          <a:p>
            <a:r>
              <a:rPr lang="en-GB" sz="2800" b="1" dirty="0">
                <a:solidFill>
                  <a:prstClr val="black"/>
                </a:solidFill>
                <a:latin typeface="system-ui"/>
              </a:rPr>
              <a:t>The Angel of the </a:t>
            </a:r>
            <a:r>
              <a:rPr lang="en-GB" sz="2400" b="1" dirty="0">
                <a:solidFill>
                  <a:prstClr val="black"/>
                </a:solidFill>
                <a:latin typeface="system-ui"/>
              </a:rPr>
              <a:t>LORD</a:t>
            </a:r>
          </a:p>
        </p:txBody>
      </p:sp>
    </p:spTree>
    <p:extLst>
      <p:ext uri="{BB962C8B-B14F-4D97-AF65-F5344CB8AC3E}">
        <p14:creationId xmlns:p14="http://schemas.microsoft.com/office/powerpoint/2010/main" val="3393260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4956" y="102914"/>
            <a:ext cx="6639959" cy="523220"/>
          </a:xfrm>
          <a:prstGeom prst="rect">
            <a:avLst/>
          </a:prstGeom>
        </p:spPr>
        <p:txBody>
          <a:bodyPr wrap="none">
            <a:spAutoFit/>
          </a:bodyPr>
          <a:lstStyle/>
          <a:p>
            <a:r>
              <a:rPr lang="en-GB" sz="2800" b="1" dirty="0">
                <a:solidFill>
                  <a:prstClr val="black"/>
                </a:solidFill>
                <a:latin typeface="system-ui"/>
              </a:rPr>
              <a:t>The Prince of the Countenance (Face)</a:t>
            </a:r>
          </a:p>
        </p:txBody>
      </p:sp>
      <p:sp>
        <p:nvSpPr>
          <p:cNvPr id="3" name="Rectangle 2"/>
          <p:cNvSpPr/>
          <p:nvPr/>
        </p:nvSpPr>
        <p:spPr>
          <a:xfrm>
            <a:off x="98853" y="950595"/>
            <a:ext cx="8855676" cy="5940088"/>
          </a:xfrm>
          <a:prstGeom prst="rect">
            <a:avLst/>
          </a:prstGeom>
        </p:spPr>
        <p:txBody>
          <a:bodyPr wrap="square">
            <a:spAutoFit/>
          </a:bodyPr>
          <a:lstStyle/>
          <a:p>
            <a:r>
              <a:rPr lang="en-GB" b="1" baseline="30000" dirty="0">
                <a:solidFill>
                  <a:srgbClr val="000000"/>
                </a:solidFill>
                <a:latin typeface="system-ui"/>
              </a:rPr>
              <a:t> </a:t>
            </a:r>
            <a:r>
              <a:rPr lang="en-GB" sz="2000" dirty="0">
                <a:solidFill>
                  <a:srgbClr val="000000"/>
                </a:solidFill>
                <a:latin typeface="system-ui"/>
              </a:rPr>
              <a:t>He [Jacob] rose up that night, and took his two wives, and his two </a:t>
            </a:r>
            <a:endParaRPr lang="en-GB" sz="2000" dirty="0" smtClean="0">
              <a:solidFill>
                <a:srgbClr val="000000"/>
              </a:solidFill>
              <a:latin typeface="system-ui"/>
            </a:endParaRPr>
          </a:p>
          <a:p>
            <a:r>
              <a:rPr lang="en-GB" sz="2000" dirty="0" smtClean="0">
                <a:solidFill>
                  <a:srgbClr val="000000"/>
                </a:solidFill>
                <a:latin typeface="system-ui"/>
              </a:rPr>
              <a:t>servants</a:t>
            </a:r>
            <a:r>
              <a:rPr lang="en-GB" sz="2000" dirty="0">
                <a:solidFill>
                  <a:srgbClr val="000000"/>
                </a:solidFill>
                <a:latin typeface="system-ui"/>
              </a:rPr>
              <a:t>, </a:t>
            </a:r>
            <a:r>
              <a:rPr lang="en-GB" sz="2000" dirty="0" smtClean="0">
                <a:solidFill>
                  <a:srgbClr val="000000"/>
                </a:solidFill>
                <a:latin typeface="system-ui"/>
              </a:rPr>
              <a:t>and </a:t>
            </a:r>
            <a:r>
              <a:rPr lang="en-GB" sz="2000" dirty="0">
                <a:solidFill>
                  <a:srgbClr val="000000"/>
                </a:solidFill>
                <a:latin typeface="system-ui"/>
              </a:rPr>
              <a:t>his eleven sons, and crossed over the ford of the </a:t>
            </a:r>
            <a:endParaRPr lang="en-GB" sz="2000" dirty="0" smtClean="0">
              <a:solidFill>
                <a:srgbClr val="000000"/>
              </a:solidFill>
              <a:latin typeface="system-ui"/>
            </a:endParaRPr>
          </a:p>
          <a:p>
            <a:r>
              <a:rPr lang="en-GB" sz="2000" dirty="0" smtClean="0">
                <a:solidFill>
                  <a:srgbClr val="000000"/>
                </a:solidFill>
                <a:latin typeface="system-ui"/>
              </a:rPr>
              <a:t>Jabbok </a:t>
            </a:r>
            <a:r>
              <a:rPr lang="en-GB" sz="2000" dirty="0">
                <a:solidFill>
                  <a:srgbClr val="000000"/>
                </a:solidFill>
                <a:latin typeface="system-ui"/>
              </a:rPr>
              <a:t>... </a:t>
            </a:r>
            <a:r>
              <a:rPr lang="en-GB" sz="2000" b="1" dirty="0" smtClean="0">
                <a:solidFill>
                  <a:srgbClr val="000000"/>
                </a:solidFill>
                <a:latin typeface="system-ui"/>
              </a:rPr>
              <a:t>Jacob</a:t>
            </a:r>
            <a:r>
              <a:rPr lang="en-GB" sz="2000" dirty="0" smtClean="0">
                <a:solidFill>
                  <a:srgbClr val="000000"/>
                </a:solidFill>
                <a:latin typeface="system-ui"/>
              </a:rPr>
              <a:t> </a:t>
            </a:r>
            <a:r>
              <a:rPr lang="en-GB" sz="2000" dirty="0">
                <a:solidFill>
                  <a:srgbClr val="000000"/>
                </a:solidFill>
                <a:latin typeface="system-ui"/>
              </a:rPr>
              <a:t>was left alone, and </a:t>
            </a:r>
            <a:r>
              <a:rPr lang="en-GB" sz="2000" b="1" dirty="0">
                <a:solidFill>
                  <a:srgbClr val="000000"/>
                </a:solidFill>
                <a:latin typeface="system-ui"/>
              </a:rPr>
              <a:t>wrestled with a man </a:t>
            </a:r>
            <a:r>
              <a:rPr lang="en-GB" sz="2000" dirty="0">
                <a:solidFill>
                  <a:srgbClr val="000000"/>
                </a:solidFill>
                <a:latin typeface="system-ui"/>
              </a:rPr>
              <a:t>there </a:t>
            </a:r>
            <a:endParaRPr lang="en-GB" sz="2000" dirty="0" smtClean="0">
              <a:solidFill>
                <a:srgbClr val="000000"/>
              </a:solidFill>
              <a:latin typeface="system-ui"/>
            </a:endParaRPr>
          </a:p>
          <a:p>
            <a:r>
              <a:rPr lang="en-GB" sz="2000" dirty="0" smtClean="0">
                <a:solidFill>
                  <a:srgbClr val="000000"/>
                </a:solidFill>
                <a:latin typeface="system-ui"/>
              </a:rPr>
              <a:t>until </a:t>
            </a:r>
            <a:r>
              <a:rPr lang="en-GB" sz="2000" dirty="0">
                <a:solidFill>
                  <a:srgbClr val="000000"/>
                </a:solidFill>
                <a:latin typeface="system-ui"/>
              </a:rPr>
              <a:t>the breaking of the day ... </a:t>
            </a:r>
          </a:p>
          <a:p>
            <a:endParaRPr lang="en-GB" sz="2000" dirty="0">
              <a:solidFill>
                <a:srgbClr val="000000"/>
              </a:solidFill>
              <a:latin typeface="system-ui"/>
            </a:endParaRPr>
          </a:p>
          <a:p>
            <a:r>
              <a:rPr lang="en-GB" sz="2000" dirty="0">
                <a:solidFill>
                  <a:srgbClr val="000000"/>
                </a:solidFill>
                <a:latin typeface="system-ui"/>
              </a:rPr>
              <a:t>When he saw that he didn’t prevail against him, </a:t>
            </a:r>
            <a:r>
              <a:rPr lang="en-GB" sz="2000" b="1" dirty="0">
                <a:solidFill>
                  <a:srgbClr val="000000"/>
                </a:solidFill>
                <a:latin typeface="system-ui"/>
              </a:rPr>
              <a:t>the man touched the hollow of his thigh, and the hollow of Jacob’s thigh was strained as he wrestled</a:t>
            </a:r>
            <a:r>
              <a:rPr lang="en-GB" sz="2000" dirty="0">
                <a:solidFill>
                  <a:srgbClr val="000000"/>
                </a:solidFill>
                <a:latin typeface="system-ui"/>
              </a:rPr>
              <a:t>. </a:t>
            </a:r>
            <a:r>
              <a:rPr lang="en-GB" sz="2000" b="1" dirty="0">
                <a:solidFill>
                  <a:srgbClr val="000000"/>
                </a:solidFill>
                <a:latin typeface="system-ui"/>
              </a:rPr>
              <a:t>The man said, </a:t>
            </a:r>
            <a:r>
              <a:rPr lang="en-GB" sz="2000" b="1" dirty="0" smtClean="0">
                <a:solidFill>
                  <a:srgbClr val="000000"/>
                </a:solidFill>
                <a:latin typeface="system-ui"/>
              </a:rPr>
              <a:t> “</a:t>
            </a:r>
            <a:r>
              <a:rPr lang="en-GB" sz="2000" b="1" dirty="0">
                <a:solidFill>
                  <a:srgbClr val="000000"/>
                </a:solidFill>
                <a:latin typeface="system-ui"/>
              </a:rPr>
              <a:t>Let me go, for the day breaks.”</a:t>
            </a:r>
          </a:p>
          <a:p>
            <a:endParaRPr lang="en-GB" sz="2000" b="1" dirty="0" smtClean="0">
              <a:solidFill>
                <a:srgbClr val="000000"/>
              </a:solidFill>
              <a:latin typeface="system-ui"/>
            </a:endParaRPr>
          </a:p>
          <a:p>
            <a:r>
              <a:rPr lang="en-GB" sz="2000" b="1" dirty="0" smtClean="0">
                <a:solidFill>
                  <a:srgbClr val="000000"/>
                </a:solidFill>
                <a:latin typeface="system-ui"/>
              </a:rPr>
              <a:t>Jacob </a:t>
            </a:r>
            <a:r>
              <a:rPr lang="en-GB" sz="2000" b="1" dirty="0">
                <a:solidFill>
                  <a:srgbClr val="000000"/>
                </a:solidFill>
                <a:latin typeface="system-ui"/>
              </a:rPr>
              <a:t>said, “I won’t let you go unless you bless me.”</a:t>
            </a:r>
          </a:p>
          <a:p>
            <a:r>
              <a:rPr lang="en-GB" sz="2000" dirty="0">
                <a:solidFill>
                  <a:srgbClr val="000000"/>
                </a:solidFill>
                <a:latin typeface="system-ui"/>
              </a:rPr>
              <a:t>He said to him, “What is your name?” He said, “Jacob”.</a:t>
            </a:r>
          </a:p>
          <a:p>
            <a:r>
              <a:rPr lang="en-GB" sz="2000" dirty="0">
                <a:solidFill>
                  <a:srgbClr val="000000"/>
                </a:solidFill>
                <a:latin typeface="system-ui"/>
              </a:rPr>
              <a:t>He said, “Your name will no longer be called Jacob, but Israel; for you have fought with God and with men, and have prevailed.”</a:t>
            </a:r>
          </a:p>
          <a:p>
            <a:r>
              <a:rPr lang="en-GB" sz="2000" b="1" dirty="0">
                <a:solidFill>
                  <a:srgbClr val="000000"/>
                </a:solidFill>
                <a:latin typeface="system-ui"/>
              </a:rPr>
              <a:t>Jacob asked him, “Please tell me your name.”</a:t>
            </a:r>
          </a:p>
          <a:p>
            <a:r>
              <a:rPr lang="en-GB" sz="2000" b="1" dirty="0">
                <a:solidFill>
                  <a:srgbClr val="000000"/>
                </a:solidFill>
                <a:latin typeface="system-ui"/>
              </a:rPr>
              <a:t>He said, “Why is it that you ask what my name is?” So he blessed him there.</a:t>
            </a:r>
          </a:p>
          <a:p>
            <a:endParaRPr lang="en-GB" sz="2000" b="1" dirty="0" smtClean="0">
              <a:solidFill>
                <a:srgbClr val="000000"/>
              </a:solidFill>
              <a:latin typeface="system-ui"/>
            </a:endParaRPr>
          </a:p>
          <a:p>
            <a:r>
              <a:rPr lang="en-GB" sz="2000" b="1" dirty="0" smtClean="0">
                <a:solidFill>
                  <a:srgbClr val="000000"/>
                </a:solidFill>
                <a:latin typeface="system-ui"/>
              </a:rPr>
              <a:t>Jacob</a:t>
            </a:r>
            <a:r>
              <a:rPr lang="en-GB" sz="2000" dirty="0" smtClean="0">
                <a:solidFill>
                  <a:srgbClr val="000000"/>
                </a:solidFill>
                <a:latin typeface="system-ui"/>
              </a:rPr>
              <a:t> </a:t>
            </a:r>
            <a:r>
              <a:rPr lang="en-GB" sz="2000" dirty="0">
                <a:solidFill>
                  <a:srgbClr val="000000"/>
                </a:solidFill>
                <a:latin typeface="system-ui"/>
              </a:rPr>
              <a:t>called the name of the place </a:t>
            </a:r>
            <a:r>
              <a:rPr lang="en-GB" sz="2000" b="1" dirty="0" err="1">
                <a:solidFill>
                  <a:srgbClr val="000000"/>
                </a:solidFill>
                <a:latin typeface="system-ui"/>
              </a:rPr>
              <a:t>Peniel</a:t>
            </a:r>
            <a:r>
              <a:rPr lang="en-GB" sz="2000" b="1" dirty="0">
                <a:solidFill>
                  <a:srgbClr val="000000"/>
                </a:solidFill>
                <a:latin typeface="system-ui"/>
              </a:rPr>
              <a:t> </a:t>
            </a:r>
            <a:r>
              <a:rPr lang="en-GB" sz="2000" b="1" dirty="0" smtClean="0">
                <a:solidFill>
                  <a:srgbClr val="000000"/>
                </a:solidFill>
                <a:latin typeface="system-ui"/>
              </a:rPr>
              <a:t>[Face </a:t>
            </a:r>
            <a:r>
              <a:rPr lang="en-GB" sz="2000" b="1" dirty="0">
                <a:solidFill>
                  <a:srgbClr val="000000"/>
                </a:solidFill>
                <a:latin typeface="system-ui"/>
              </a:rPr>
              <a:t>of God]</a:t>
            </a:r>
            <a:r>
              <a:rPr lang="en-GB" sz="2000" dirty="0">
                <a:solidFill>
                  <a:srgbClr val="000000"/>
                </a:solidFill>
                <a:latin typeface="system-ui"/>
              </a:rPr>
              <a:t>;</a:t>
            </a:r>
            <a:r>
              <a:rPr lang="en-GB" sz="2000" baseline="30000" dirty="0">
                <a:solidFill>
                  <a:srgbClr val="000000"/>
                </a:solidFill>
                <a:latin typeface="system-ui"/>
              </a:rPr>
              <a:t> </a:t>
            </a:r>
            <a:r>
              <a:rPr lang="en-GB" sz="2000" dirty="0">
                <a:solidFill>
                  <a:srgbClr val="000000"/>
                </a:solidFill>
                <a:latin typeface="system-ui"/>
              </a:rPr>
              <a:t> for he </a:t>
            </a:r>
            <a:r>
              <a:rPr lang="en-GB" sz="2000" b="1" dirty="0">
                <a:solidFill>
                  <a:srgbClr val="000000"/>
                </a:solidFill>
                <a:latin typeface="system-ui"/>
              </a:rPr>
              <a:t>said, “I have seen God face to face</a:t>
            </a:r>
            <a:r>
              <a:rPr lang="en-GB" sz="2000" dirty="0">
                <a:solidFill>
                  <a:srgbClr val="000000"/>
                </a:solidFill>
                <a:latin typeface="system-ui"/>
              </a:rPr>
              <a:t>, and my life is preserved.” Gen. 32: 22-30</a:t>
            </a:r>
          </a:p>
        </p:txBody>
      </p:sp>
    </p:spTree>
    <p:extLst>
      <p:ext uri="{BB962C8B-B14F-4D97-AF65-F5344CB8AC3E}">
        <p14:creationId xmlns:p14="http://schemas.microsoft.com/office/powerpoint/2010/main" val="1513914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6864" y="340553"/>
            <a:ext cx="6763265" cy="523220"/>
          </a:xfrm>
          <a:prstGeom prst="rect">
            <a:avLst/>
          </a:prstGeom>
        </p:spPr>
        <p:txBody>
          <a:bodyPr wrap="square">
            <a:spAutoFit/>
          </a:bodyPr>
          <a:lstStyle/>
          <a:p>
            <a:r>
              <a:rPr lang="en-GB" sz="2800" b="1" dirty="0">
                <a:solidFill>
                  <a:prstClr val="black"/>
                </a:solidFill>
                <a:latin typeface="system-ui"/>
              </a:rPr>
              <a:t>The Prince of the Countenance (Face)</a:t>
            </a:r>
          </a:p>
        </p:txBody>
      </p:sp>
      <p:sp>
        <p:nvSpPr>
          <p:cNvPr id="3" name="Rectangle 2"/>
          <p:cNvSpPr/>
          <p:nvPr/>
        </p:nvSpPr>
        <p:spPr>
          <a:xfrm>
            <a:off x="12356" y="935676"/>
            <a:ext cx="8419069" cy="1323439"/>
          </a:xfrm>
          <a:prstGeom prst="rect">
            <a:avLst/>
          </a:prstGeom>
        </p:spPr>
        <p:txBody>
          <a:bodyPr wrap="square">
            <a:spAutoFit/>
          </a:bodyPr>
          <a:lstStyle/>
          <a:p>
            <a:r>
              <a:rPr lang="en-GB" sz="2000" dirty="0">
                <a:solidFill>
                  <a:srgbClr val="000000"/>
                </a:solidFill>
                <a:latin typeface="system-ui"/>
              </a:rPr>
              <a:t>“Behold, </a:t>
            </a:r>
            <a:r>
              <a:rPr lang="en-GB" sz="2000" b="1" dirty="0">
                <a:solidFill>
                  <a:srgbClr val="000000"/>
                </a:solidFill>
                <a:latin typeface="system-ui"/>
              </a:rPr>
              <a:t>I send an angel before </a:t>
            </a:r>
            <a:r>
              <a:rPr lang="en-GB" sz="2000" dirty="0">
                <a:solidFill>
                  <a:srgbClr val="000000"/>
                </a:solidFill>
                <a:latin typeface="system-ui"/>
              </a:rPr>
              <a:t>you</a:t>
            </a:r>
            <a:r>
              <a:rPr lang="en-GB" sz="2000" b="1" dirty="0">
                <a:solidFill>
                  <a:srgbClr val="000000"/>
                </a:solidFill>
                <a:latin typeface="system-ui"/>
              </a:rPr>
              <a:t> [your face]</a:t>
            </a:r>
            <a:r>
              <a:rPr lang="en-GB" sz="2000" dirty="0">
                <a:solidFill>
                  <a:srgbClr val="000000"/>
                </a:solidFill>
                <a:latin typeface="system-ui"/>
              </a:rPr>
              <a:t>, to keep you by the way, and to bring you into the place which I have prepared. Pay attention to him, and listen to his voice. Don’t provoke him, for he will not pardon your disobedience, for </a:t>
            </a:r>
            <a:r>
              <a:rPr lang="en-GB" sz="2000" b="1" dirty="0">
                <a:solidFill>
                  <a:srgbClr val="000000"/>
                </a:solidFill>
                <a:latin typeface="system-ui"/>
              </a:rPr>
              <a:t>my name is in him</a:t>
            </a:r>
            <a:r>
              <a:rPr lang="en-GB" sz="2000" dirty="0">
                <a:solidFill>
                  <a:srgbClr val="000000"/>
                </a:solidFill>
                <a:latin typeface="system-ui"/>
              </a:rPr>
              <a:t>. Exodus 23: 20-21</a:t>
            </a:r>
            <a:endParaRPr lang="en-GB" sz="2000" dirty="0">
              <a:solidFill>
                <a:prstClr val="black"/>
              </a:solidFill>
            </a:endParaRPr>
          </a:p>
        </p:txBody>
      </p:sp>
      <p:sp>
        <p:nvSpPr>
          <p:cNvPr id="4" name="Rectangle 3"/>
          <p:cNvSpPr/>
          <p:nvPr/>
        </p:nvSpPr>
        <p:spPr>
          <a:xfrm>
            <a:off x="84436" y="2473330"/>
            <a:ext cx="9562072" cy="2554545"/>
          </a:xfrm>
          <a:prstGeom prst="rect">
            <a:avLst/>
          </a:prstGeom>
        </p:spPr>
        <p:txBody>
          <a:bodyPr wrap="square">
            <a:spAutoFit/>
          </a:bodyPr>
          <a:lstStyle/>
          <a:p>
            <a:r>
              <a:rPr lang="en-GB" sz="2000" b="1" dirty="0">
                <a:solidFill>
                  <a:srgbClr val="000000"/>
                </a:solidFill>
                <a:latin typeface="system-ui"/>
              </a:rPr>
              <a:t>Moses said to Yahweh</a:t>
            </a:r>
            <a:r>
              <a:rPr lang="en-GB" sz="2000" dirty="0">
                <a:solidFill>
                  <a:srgbClr val="000000"/>
                </a:solidFill>
                <a:latin typeface="system-ui"/>
              </a:rPr>
              <a:t>, “Behold, you tell me, ‘Bring up this people;’ and </a:t>
            </a:r>
            <a:endParaRPr lang="en-GB" sz="2000" dirty="0" smtClean="0">
              <a:solidFill>
                <a:srgbClr val="000000"/>
              </a:solidFill>
              <a:latin typeface="system-ui"/>
            </a:endParaRPr>
          </a:p>
          <a:p>
            <a:r>
              <a:rPr lang="en-GB" sz="2000" dirty="0" smtClean="0">
                <a:solidFill>
                  <a:srgbClr val="000000"/>
                </a:solidFill>
                <a:latin typeface="system-ui"/>
              </a:rPr>
              <a:t>you have not </a:t>
            </a:r>
            <a:r>
              <a:rPr lang="en-GB" sz="2000" dirty="0">
                <a:solidFill>
                  <a:srgbClr val="000000"/>
                </a:solidFill>
                <a:latin typeface="system-ui"/>
              </a:rPr>
              <a:t>let me know whom you will send with me. ...</a:t>
            </a:r>
            <a:r>
              <a:rPr lang="en-GB" sz="2000" b="1" baseline="30000" dirty="0">
                <a:solidFill>
                  <a:srgbClr val="000000"/>
                </a:solidFill>
                <a:latin typeface="system-ui"/>
              </a:rPr>
              <a:t> </a:t>
            </a:r>
            <a:r>
              <a:rPr lang="en-GB" sz="2000" dirty="0">
                <a:solidFill>
                  <a:srgbClr val="000000"/>
                </a:solidFill>
                <a:latin typeface="system-ui"/>
              </a:rPr>
              <a:t>He said, </a:t>
            </a:r>
            <a:r>
              <a:rPr lang="en-GB" sz="2000" b="1" dirty="0">
                <a:solidFill>
                  <a:srgbClr val="000000"/>
                </a:solidFill>
                <a:latin typeface="system-ui"/>
              </a:rPr>
              <a:t>“My </a:t>
            </a:r>
            <a:endParaRPr lang="en-GB" sz="2000" b="1" dirty="0" smtClean="0">
              <a:solidFill>
                <a:srgbClr val="000000"/>
              </a:solidFill>
              <a:latin typeface="system-ui"/>
            </a:endParaRPr>
          </a:p>
          <a:p>
            <a:r>
              <a:rPr lang="en-GB" sz="2000" b="1" dirty="0" smtClean="0">
                <a:solidFill>
                  <a:srgbClr val="000000"/>
                </a:solidFill>
                <a:latin typeface="system-ui"/>
              </a:rPr>
              <a:t>presence </a:t>
            </a:r>
            <a:r>
              <a:rPr lang="en-GB" sz="2000" b="1" dirty="0">
                <a:solidFill>
                  <a:srgbClr val="000000"/>
                </a:solidFill>
                <a:latin typeface="system-ui"/>
              </a:rPr>
              <a:t>[face] will go with you, and I will give you rest.”</a:t>
            </a:r>
          </a:p>
          <a:p>
            <a:endParaRPr lang="en-GB" sz="2000" dirty="0" smtClean="0">
              <a:solidFill>
                <a:srgbClr val="000000"/>
              </a:solidFill>
              <a:latin typeface="system-ui"/>
            </a:endParaRPr>
          </a:p>
          <a:p>
            <a:r>
              <a:rPr lang="en-GB" sz="2000" dirty="0" smtClean="0">
                <a:solidFill>
                  <a:srgbClr val="000000"/>
                </a:solidFill>
                <a:latin typeface="system-ui"/>
              </a:rPr>
              <a:t>Moses </a:t>
            </a:r>
            <a:r>
              <a:rPr lang="en-GB" sz="2000" dirty="0">
                <a:solidFill>
                  <a:srgbClr val="000000"/>
                </a:solidFill>
                <a:latin typeface="system-ui"/>
              </a:rPr>
              <a:t>said to him, </a:t>
            </a:r>
            <a:r>
              <a:rPr lang="en-GB" sz="2000" b="1" dirty="0">
                <a:solidFill>
                  <a:srgbClr val="000000"/>
                </a:solidFill>
                <a:latin typeface="system-ui"/>
              </a:rPr>
              <a:t>“If your presence [face] doesn’t go with me, don’t carry us up from here.</a:t>
            </a:r>
            <a:r>
              <a:rPr lang="en-GB" sz="2000" dirty="0">
                <a:solidFill>
                  <a:srgbClr val="000000"/>
                </a:solidFill>
                <a:latin typeface="system-ui"/>
              </a:rPr>
              <a:t> For how would people know that I have found favour in your sight, I and your people? </a:t>
            </a:r>
            <a:r>
              <a:rPr lang="en-GB" sz="2000" b="1" dirty="0">
                <a:solidFill>
                  <a:srgbClr val="000000"/>
                </a:solidFill>
                <a:latin typeface="system-ui"/>
              </a:rPr>
              <a:t>Isn’t it that you go with us</a:t>
            </a:r>
            <a:r>
              <a:rPr lang="en-GB" sz="2000" dirty="0">
                <a:solidFill>
                  <a:srgbClr val="000000"/>
                </a:solidFill>
                <a:latin typeface="system-ui"/>
              </a:rPr>
              <a:t>, so that we are separated, I and your people, from all the people who are on the surface of the earth?” Exodus 33: 12-16</a:t>
            </a:r>
          </a:p>
        </p:txBody>
      </p:sp>
      <p:sp>
        <p:nvSpPr>
          <p:cNvPr id="5" name="Rectangle 4"/>
          <p:cNvSpPr/>
          <p:nvPr/>
        </p:nvSpPr>
        <p:spPr>
          <a:xfrm>
            <a:off x="32950" y="5434538"/>
            <a:ext cx="9506466" cy="1323439"/>
          </a:xfrm>
          <a:prstGeom prst="rect">
            <a:avLst/>
          </a:prstGeom>
        </p:spPr>
        <p:txBody>
          <a:bodyPr wrap="square">
            <a:spAutoFit/>
          </a:bodyPr>
          <a:lstStyle/>
          <a:p>
            <a:r>
              <a:rPr lang="en-GB" sz="2000" dirty="0">
                <a:solidFill>
                  <a:srgbClr val="000000"/>
                </a:solidFill>
                <a:latin typeface="system-ui"/>
              </a:rPr>
              <a:t>[</a:t>
            </a:r>
            <a:r>
              <a:rPr lang="en-GB" sz="2000" b="1" dirty="0" err="1">
                <a:solidFill>
                  <a:srgbClr val="000000"/>
                </a:solidFill>
                <a:latin typeface="system-ui"/>
              </a:rPr>
              <a:t>Yaweh</a:t>
            </a:r>
            <a:r>
              <a:rPr lang="en-GB" sz="2000" dirty="0">
                <a:solidFill>
                  <a:srgbClr val="000000"/>
                </a:solidFill>
                <a:latin typeface="system-ui"/>
              </a:rPr>
              <a:t>] said, “Surely, they are my people,</a:t>
            </a:r>
            <a:r>
              <a:rPr lang="en-GB" sz="2000" dirty="0">
                <a:solidFill>
                  <a:prstClr val="black"/>
                </a:solidFill>
                <a:latin typeface="system-ui"/>
              </a:rPr>
              <a:t> </a:t>
            </a:r>
            <a:r>
              <a:rPr lang="en-GB" sz="2000" dirty="0">
                <a:solidFill>
                  <a:srgbClr val="000000"/>
                </a:solidFill>
                <a:latin typeface="system-ui"/>
              </a:rPr>
              <a:t>children who will not deal falsely;” </a:t>
            </a:r>
          </a:p>
          <a:p>
            <a:r>
              <a:rPr lang="en-GB" sz="2000" dirty="0">
                <a:solidFill>
                  <a:srgbClr val="000000"/>
                </a:solidFill>
                <a:latin typeface="system-ui"/>
              </a:rPr>
              <a:t>so </a:t>
            </a:r>
            <a:r>
              <a:rPr lang="en-GB" sz="2000" b="1" dirty="0">
                <a:solidFill>
                  <a:srgbClr val="000000"/>
                </a:solidFill>
                <a:latin typeface="system-ui"/>
              </a:rPr>
              <a:t>he</a:t>
            </a:r>
            <a:r>
              <a:rPr lang="en-GB" sz="2000" dirty="0">
                <a:solidFill>
                  <a:srgbClr val="000000"/>
                </a:solidFill>
                <a:latin typeface="system-ui"/>
              </a:rPr>
              <a:t> </a:t>
            </a:r>
            <a:r>
              <a:rPr lang="en-GB" sz="2000" b="1" dirty="0">
                <a:solidFill>
                  <a:srgbClr val="000000"/>
                </a:solidFill>
                <a:latin typeface="system-ui"/>
              </a:rPr>
              <a:t>became their Saviour</a:t>
            </a:r>
            <a:r>
              <a:rPr lang="en-GB" sz="2000" dirty="0">
                <a:solidFill>
                  <a:srgbClr val="000000"/>
                </a:solidFill>
                <a:latin typeface="system-ui"/>
              </a:rPr>
              <a:t>.</a:t>
            </a:r>
            <a:r>
              <a:rPr lang="en-GB" sz="2000" dirty="0">
                <a:solidFill>
                  <a:prstClr val="black"/>
                </a:solidFill>
                <a:latin typeface="system-ui"/>
              </a:rPr>
              <a:t> </a:t>
            </a:r>
            <a:r>
              <a:rPr lang="en-GB" sz="2000" dirty="0">
                <a:solidFill>
                  <a:srgbClr val="000000"/>
                </a:solidFill>
                <a:latin typeface="system-ui"/>
              </a:rPr>
              <a:t>In all their affliction he was afflicted,</a:t>
            </a:r>
            <a:r>
              <a:rPr lang="en-GB" sz="2000" dirty="0">
                <a:solidFill>
                  <a:prstClr val="black"/>
                </a:solidFill>
                <a:latin typeface="system-ui"/>
              </a:rPr>
              <a:t> </a:t>
            </a:r>
          </a:p>
          <a:p>
            <a:r>
              <a:rPr lang="en-GB" sz="2000" dirty="0">
                <a:solidFill>
                  <a:srgbClr val="000000"/>
                </a:solidFill>
                <a:latin typeface="system-ui"/>
              </a:rPr>
              <a:t>and </a:t>
            </a:r>
            <a:r>
              <a:rPr lang="en-GB" sz="2000" b="1" dirty="0">
                <a:solidFill>
                  <a:srgbClr val="000000"/>
                </a:solidFill>
                <a:latin typeface="system-ui"/>
              </a:rPr>
              <a:t>the </a:t>
            </a:r>
            <a:r>
              <a:rPr lang="en-GB" sz="2000" b="1" dirty="0" smtClean="0">
                <a:solidFill>
                  <a:srgbClr val="000000"/>
                </a:solidFill>
                <a:latin typeface="system-ui"/>
              </a:rPr>
              <a:t>Angel </a:t>
            </a:r>
            <a:r>
              <a:rPr lang="en-GB" sz="2000" b="1" dirty="0">
                <a:solidFill>
                  <a:srgbClr val="000000"/>
                </a:solidFill>
                <a:latin typeface="system-ui"/>
              </a:rPr>
              <a:t>of his </a:t>
            </a:r>
            <a:r>
              <a:rPr lang="en-GB" sz="2000" b="1" dirty="0" smtClean="0">
                <a:solidFill>
                  <a:srgbClr val="000000"/>
                </a:solidFill>
                <a:latin typeface="system-ui"/>
              </a:rPr>
              <a:t>Presence </a:t>
            </a:r>
            <a:r>
              <a:rPr lang="en-GB" sz="2000" b="1" dirty="0">
                <a:solidFill>
                  <a:srgbClr val="000000"/>
                </a:solidFill>
                <a:latin typeface="system-ui"/>
              </a:rPr>
              <a:t>saved them</a:t>
            </a:r>
            <a:r>
              <a:rPr lang="en-GB" sz="2000" dirty="0">
                <a:solidFill>
                  <a:srgbClr val="000000"/>
                </a:solidFill>
                <a:latin typeface="system-ui"/>
              </a:rPr>
              <a:t>. In his love and in his pity he redeemed them.</a:t>
            </a:r>
            <a:r>
              <a:rPr lang="en-GB" sz="2000" dirty="0">
                <a:solidFill>
                  <a:prstClr val="black"/>
                </a:solidFill>
                <a:latin typeface="system-ui"/>
              </a:rPr>
              <a:t> </a:t>
            </a:r>
            <a:r>
              <a:rPr lang="en-GB" sz="2000" dirty="0">
                <a:solidFill>
                  <a:srgbClr val="000000"/>
                </a:solidFill>
                <a:latin typeface="system-ui"/>
              </a:rPr>
              <a:t>He bore them, and carried them all the days of old. Isaiah 63: 8-9</a:t>
            </a:r>
            <a:endParaRPr lang="en-GB" sz="2000" dirty="0">
              <a:solidFill>
                <a:prstClr val="black"/>
              </a:solidFill>
              <a:latin typeface="system-ui"/>
            </a:endParaRPr>
          </a:p>
        </p:txBody>
      </p:sp>
    </p:spTree>
    <p:extLst>
      <p:ext uri="{BB962C8B-B14F-4D97-AF65-F5344CB8AC3E}">
        <p14:creationId xmlns:p14="http://schemas.microsoft.com/office/powerpoint/2010/main" val="203713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8671" y="329514"/>
            <a:ext cx="5400837" cy="523220"/>
          </a:xfrm>
          <a:prstGeom prst="rect">
            <a:avLst/>
          </a:prstGeom>
          <a:noFill/>
        </p:spPr>
        <p:txBody>
          <a:bodyPr wrap="none" rtlCol="0">
            <a:spAutoFit/>
          </a:bodyPr>
          <a:lstStyle/>
          <a:p>
            <a:r>
              <a:rPr lang="en-GB" sz="2800" b="1" dirty="0" smtClean="0">
                <a:latin typeface="system-ui"/>
              </a:rPr>
              <a:t>The Mystery of the Incarnation</a:t>
            </a:r>
            <a:endParaRPr lang="en-GB" sz="2800" b="1" dirty="0">
              <a:latin typeface="system-ui"/>
            </a:endParaRPr>
          </a:p>
        </p:txBody>
      </p:sp>
      <p:sp>
        <p:nvSpPr>
          <p:cNvPr id="3" name="Rectangle 2"/>
          <p:cNvSpPr/>
          <p:nvPr/>
        </p:nvSpPr>
        <p:spPr>
          <a:xfrm>
            <a:off x="2118993" y="1037619"/>
            <a:ext cx="4690515" cy="2554545"/>
          </a:xfrm>
          <a:prstGeom prst="rect">
            <a:avLst/>
          </a:prstGeom>
        </p:spPr>
        <p:txBody>
          <a:bodyPr wrap="square">
            <a:spAutoFit/>
          </a:bodyPr>
          <a:lstStyle/>
          <a:p>
            <a:r>
              <a:rPr lang="en-GB" sz="2000" dirty="0">
                <a:solidFill>
                  <a:srgbClr val="000000"/>
                </a:solidFill>
                <a:latin typeface="system-ui"/>
              </a:rPr>
              <a:t>Without controversy, </a:t>
            </a:r>
            <a:endParaRPr lang="en-GB" sz="2000" dirty="0" smtClean="0">
              <a:solidFill>
                <a:srgbClr val="000000"/>
              </a:solidFill>
              <a:latin typeface="system-ui"/>
            </a:endParaRPr>
          </a:p>
          <a:p>
            <a:r>
              <a:rPr lang="en-GB" sz="2000" b="1" dirty="0" smtClean="0">
                <a:solidFill>
                  <a:srgbClr val="000000"/>
                </a:solidFill>
                <a:latin typeface="system-ui"/>
              </a:rPr>
              <a:t>the </a:t>
            </a:r>
            <a:r>
              <a:rPr lang="en-GB" sz="2000" b="1" dirty="0">
                <a:solidFill>
                  <a:srgbClr val="000000"/>
                </a:solidFill>
                <a:latin typeface="system-ui"/>
              </a:rPr>
              <a:t>mystery of godliness is great:</a:t>
            </a:r>
          </a:p>
          <a:p>
            <a:r>
              <a:rPr lang="en-GB" sz="2000" b="1" dirty="0" smtClean="0">
                <a:solidFill>
                  <a:srgbClr val="000000"/>
                </a:solidFill>
                <a:latin typeface="system-ui"/>
              </a:rPr>
              <a:t>God</a:t>
            </a:r>
            <a:r>
              <a:rPr lang="en-GB" sz="2000" b="1" dirty="0">
                <a:solidFill>
                  <a:srgbClr val="000000"/>
                </a:solidFill>
                <a:latin typeface="system-ui"/>
              </a:rPr>
              <a:t> was revealed in the flesh</a:t>
            </a:r>
            <a:r>
              <a:rPr lang="en-GB" sz="2000" dirty="0">
                <a:solidFill>
                  <a:srgbClr val="000000"/>
                </a:solidFill>
                <a:latin typeface="system-ui"/>
              </a:rPr>
              <a:t>,</a:t>
            </a:r>
            <a:br>
              <a:rPr lang="en-GB" sz="2000" dirty="0">
                <a:solidFill>
                  <a:srgbClr val="000000"/>
                </a:solidFill>
                <a:latin typeface="system-ui"/>
              </a:rPr>
            </a:br>
            <a:r>
              <a:rPr lang="en-GB" sz="2000" dirty="0">
                <a:solidFill>
                  <a:srgbClr val="000000"/>
                </a:solidFill>
                <a:latin typeface="system-ui"/>
              </a:rPr>
              <a:t>justified in the spirit,</a:t>
            </a:r>
            <a:br>
              <a:rPr lang="en-GB" sz="2000" dirty="0">
                <a:solidFill>
                  <a:srgbClr val="000000"/>
                </a:solidFill>
                <a:latin typeface="system-ui"/>
              </a:rPr>
            </a:br>
            <a:r>
              <a:rPr lang="en-GB" sz="2000" dirty="0">
                <a:solidFill>
                  <a:srgbClr val="000000"/>
                </a:solidFill>
                <a:latin typeface="system-ui"/>
              </a:rPr>
              <a:t>seen by angels,</a:t>
            </a:r>
            <a:br>
              <a:rPr lang="en-GB" sz="2000" dirty="0">
                <a:solidFill>
                  <a:srgbClr val="000000"/>
                </a:solidFill>
                <a:latin typeface="system-ui"/>
              </a:rPr>
            </a:br>
            <a:r>
              <a:rPr lang="en-GB" sz="2000" dirty="0">
                <a:solidFill>
                  <a:srgbClr val="000000"/>
                </a:solidFill>
                <a:latin typeface="system-ui"/>
              </a:rPr>
              <a:t>preached among the nations,</a:t>
            </a:r>
            <a:br>
              <a:rPr lang="en-GB" sz="2000" dirty="0">
                <a:solidFill>
                  <a:srgbClr val="000000"/>
                </a:solidFill>
                <a:latin typeface="system-ui"/>
              </a:rPr>
            </a:br>
            <a:r>
              <a:rPr lang="en-GB" sz="2000" dirty="0">
                <a:solidFill>
                  <a:srgbClr val="000000"/>
                </a:solidFill>
                <a:latin typeface="system-ui"/>
              </a:rPr>
              <a:t>believed on in the world,</a:t>
            </a:r>
            <a:br>
              <a:rPr lang="en-GB" sz="2000" dirty="0">
                <a:solidFill>
                  <a:srgbClr val="000000"/>
                </a:solidFill>
                <a:latin typeface="system-ui"/>
              </a:rPr>
            </a:br>
            <a:r>
              <a:rPr lang="en-GB" sz="2000" dirty="0">
                <a:solidFill>
                  <a:srgbClr val="000000"/>
                </a:solidFill>
                <a:latin typeface="system-ui"/>
              </a:rPr>
              <a:t>and received up in glory</a:t>
            </a:r>
            <a:r>
              <a:rPr lang="en-GB" sz="2000" dirty="0" smtClean="0">
                <a:solidFill>
                  <a:srgbClr val="000000"/>
                </a:solidFill>
                <a:latin typeface="system-ui"/>
              </a:rPr>
              <a:t>. 1Tim. 3:16</a:t>
            </a:r>
            <a:endParaRPr lang="en-GB" sz="2000" b="0" i="0" dirty="0">
              <a:solidFill>
                <a:srgbClr val="000000"/>
              </a:solidFill>
              <a:effectLst/>
              <a:latin typeface="system-ui"/>
            </a:endParaRPr>
          </a:p>
        </p:txBody>
      </p:sp>
      <p:sp>
        <p:nvSpPr>
          <p:cNvPr id="4" name="TextBox 3"/>
          <p:cNvSpPr txBox="1"/>
          <p:nvPr/>
        </p:nvSpPr>
        <p:spPr>
          <a:xfrm>
            <a:off x="375149" y="5280454"/>
            <a:ext cx="9959547" cy="1323439"/>
          </a:xfrm>
          <a:prstGeom prst="rect">
            <a:avLst/>
          </a:prstGeom>
          <a:noFill/>
        </p:spPr>
        <p:txBody>
          <a:bodyPr wrap="square" rtlCol="0">
            <a:spAutoFit/>
          </a:bodyPr>
          <a:lstStyle/>
          <a:p>
            <a:r>
              <a:rPr lang="en-GB" sz="2000" b="1" dirty="0" smtClean="0">
                <a:latin typeface="system-ui"/>
              </a:rPr>
              <a:t>Biblical Mysteries</a:t>
            </a:r>
            <a:r>
              <a:rPr lang="en-GB" sz="2000" dirty="0" smtClean="0">
                <a:latin typeface="system-ui"/>
              </a:rPr>
              <a:t>: </a:t>
            </a:r>
            <a:r>
              <a:rPr lang="en-GB" sz="2000" b="1" dirty="0" smtClean="0">
                <a:latin typeface="system-ui"/>
              </a:rPr>
              <a:t>Truths that were present in previous scriptures </a:t>
            </a:r>
            <a:r>
              <a:rPr lang="en-GB" sz="2000" dirty="0" smtClean="0">
                <a:latin typeface="system-ui"/>
              </a:rPr>
              <a:t>but in ways that </a:t>
            </a:r>
            <a:r>
              <a:rPr lang="en-GB" sz="2000" b="1" dirty="0" smtClean="0">
                <a:latin typeface="system-ui"/>
              </a:rPr>
              <a:t>conceal</a:t>
            </a:r>
            <a:r>
              <a:rPr lang="en-GB" sz="2000" dirty="0" smtClean="0">
                <a:latin typeface="system-ui"/>
              </a:rPr>
              <a:t> the full understanding of their meaning and significance. They require new contexts and </a:t>
            </a:r>
            <a:r>
              <a:rPr lang="en-GB" sz="2000" b="1" dirty="0" smtClean="0">
                <a:latin typeface="system-ui"/>
              </a:rPr>
              <a:t>fresh revelation </a:t>
            </a:r>
            <a:r>
              <a:rPr lang="en-GB" sz="2000" dirty="0" smtClean="0">
                <a:latin typeface="system-ui"/>
              </a:rPr>
              <a:t>in order to reveal what was hidden in the original one – and open and unprejudiced hearts and minds as well.</a:t>
            </a:r>
            <a:endParaRPr lang="en-GB" sz="2000" dirty="0">
              <a:latin typeface="system-ui"/>
            </a:endParaRPr>
          </a:p>
        </p:txBody>
      </p:sp>
      <p:sp>
        <p:nvSpPr>
          <p:cNvPr id="5" name="Rectangle 4"/>
          <p:cNvSpPr/>
          <p:nvPr/>
        </p:nvSpPr>
        <p:spPr>
          <a:xfrm>
            <a:off x="375149" y="3914916"/>
            <a:ext cx="10662290" cy="1200329"/>
          </a:xfrm>
          <a:prstGeom prst="rect">
            <a:avLst/>
          </a:prstGeom>
        </p:spPr>
        <p:txBody>
          <a:bodyPr wrap="square">
            <a:spAutoFit/>
          </a:bodyPr>
          <a:lstStyle/>
          <a:p>
            <a:r>
              <a:rPr lang="en-GB" b="1" dirty="0" smtClean="0">
                <a:solidFill>
                  <a:srgbClr val="000000"/>
                </a:solidFill>
                <a:latin typeface="system-ui"/>
              </a:rPr>
              <a:t>Jesus </a:t>
            </a:r>
            <a:r>
              <a:rPr lang="en-GB" b="1" dirty="0">
                <a:solidFill>
                  <a:srgbClr val="000000"/>
                </a:solidFill>
                <a:latin typeface="system-ui"/>
              </a:rPr>
              <a:t>spoke all these things in parables to the multitudes</a:t>
            </a:r>
            <a:r>
              <a:rPr lang="en-GB" dirty="0">
                <a:solidFill>
                  <a:srgbClr val="000000"/>
                </a:solidFill>
                <a:latin typeface="system-ui"/>
              </a:rPr>
              <a:t>; and without a parable, he didn’t speak to them, </a:t>
            </a:r>
            <a:r>
              <a:rPr lang="en-GB" dirty="0" smtClean="0">
                <a:solidFill>
                  <a:srgbClr val="000000"/>
                </a:solidFill>
                <a:latin typeface="system-ui"/>
              </a:rPr>
              <a:t>that </a:t>
            </a:r>
            <a:r>
              <a:rPr lang="en-GB" dirty="0">
                <a:solidFill>
                  <a:srgbClr val="000000"/>
                </a:solidFill>
                <a:latin typeface="system-ui"/>
              </a:rPr>
              <a:t>it might be fulfilled which was spoken through the prophet, saying,</a:t>
            </a:r>
          </a:p>
          <a:p>
            <a:r>
              <a:rPr lang="en-GB" b="1" dirty="0">
                <a:solidFill>
                  <a:srgbClr val="000000"/>
                </a:solidFill>
                <a:latin typeface="system-ui"/>
              </a:rPr>
              <a:t>“I will open my mouth in </a:t>
            </a:r>
            <a:r>
              <a:rPr lang="en-GB" b="1" dirty="0" smtClean="0">
                <a:solidFill>
                  <a:srgbClr val="000000"/>
                </a:solidFill>
                <a:latin typeface="system-ui"/>
              </a:rPr>
              <a:t>parables; I </a:t>
            </a:r>
            <a:r>
              <a:rPr lang="en-GB" b="1" dirty="0">
                <a:solidFill>
                  <a:srgbClr val="000000"/>
                </a:solidFill>
                <a:latin typeface="system-ui"/>
              </a:rPr>
              <a:t>will utter things hidden from the foundation of the world</a:t>
            </a:r>
            <a:r>
              <a:rPr lang="en-GB" b="1" dirty="0" smtClean="0">
                <a:solidFill>
                  <a:srgbClr val="000000"/>
                </a:solidFill>
                <a:latin typeface="system-ui"/>
              </a:rPr>
              <a:t>.” </a:t>
            </a:r>
          </a:p>
          <a:p>
            <a:r>
              <a:rPr lang="en-GB" dirty="0" smtClean="0">
                <a:solidFill>
                  <a:srgbClr val="000000"/>
                </a:solidFill>
                <a:latin typeface="system-ui"/>
              </a:rPr>
              <a:t>Matt. 13:34-35; (</a:t>
            </a:r>
            <a:r>
              <a:rPr lang="en-GB" dirty="0" smtClean="0">
                <a:latin typeface="system-ui"/>
              </a:rPr>
              <a:t>Psalm 78:2)</a:t>
            </a:r>
            <a:endParaRPr lang="en-GB" b="0" i="0" dirty="0">
              <a:effectLst/>
              <a:latin typeface="system-ui"/>
            </a:endParaRPr>
          </a:p>
        </p:txBody>
      </p:sp>
    </p:spTree>
    <p:extLst>
      <p:ext uri="{BB962C8B-B14F-4D97-AF65-F5344CB8AC3E}">
        <p14:creationId xmlns:p14="http://schemas.microsoft.com/office/powerpoint/2010/main" val="38370638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98140" y="626075"/>
            <a:ext cx="4727063" cy="523220"/>
          </a:xfrm>
          <a:prstGeom prst="rect">
            <a:avLst/>
          </a:prstGeom>
          <a:noFill/>
        </p:spPr>
        <p:txBody>
          <a:bodyPr wrap="none" rtlCol="0">
            <a:spAutoFit/>
          </a:bodyPr>
          <a:lstStyle/>
          <a:p>
            <a:r>
              <a:rPr lang="en-GB" sz="2800" b="1" dirty="0" smtClean="0">
                <a:latin typeface="system-ui"/>
              </a:rPr>
              <a:t>The Angel of the Covenant</a:t>
            </a:r>
            <a:endParaRPr lang="en-GB" sz="2800" b="1" dirty="0">
              <a:latin typeface="system-ui"/>
            </a:endParaRPr>
          </a:p>
        </p:txBody>
      </p:sp>
      <p:sp>
        <p:nvSpPr>
          <p:cNvPr id="3" name="Rectangle 2"/>
          <p:cNvSpPr/>
          <p:nvPr/>
        </p:nvSpPr>
        <p:spPr>
          <a:xfrm>
            <a:off x="403653" y="1586437"/>
            <a:ext cx="8386119" cy="1938992"/>
          </a:xfrm>
          <a:prstGeom prst="rect">
            <a:avLst/>
          </a:prstGeom>
        </p:spPr>
        <p:txBody>
          <a:bodyPr wrap="square">
            <a:spAutoFit/>
          </a:bodyPr>
          <a:lstStyle/>
          <a:p>
            <a:r>
              <a:rPr lang="en-GB" sz="2000" dirty="0">
                <a:solidFill>
                  <a:srgbClr val="000000"/>
                </a:solidFill>
                <a:latin typeface="system-ui"/>
              </a:rPr>
              <a:t>“Behold, I send </a:t>
            </a:r>
            <a:r>
              <a:rPr lang="en-GB" sz="2000" b="1" dirty="0">
                <a:solidFill>
                  <a:srgbClr val="000000"/>
                </a:solidFill>
                <a:latin typeface="system-ui"/>
              </a:rPr>
              <a:t>my </a:t>
            </a:r>
            <a:r>
              <a:rPr lang="en-GB" sz="2000" b="1" dirty="0" smtClean="0">
                <a:solidFill>
                  <a:srgbClr val="000000"/>
                </a:solidFill>
                <a:latin typeface="system-ui"/>
              </a:rPr>
              <a:t>messenger [Elijah/John]</a:t>
            </a:r>
            <a:r>
              <a:rPr lang="en-GB" sz="2000" dirty="0" smtClean="0">
                <a:solidFill>
                  <a:srgbClr val="000000"/>
                </a:solidFill>
                <a:latin typeface="system-ui"/>
              </a:rPr>
              <a:t>, </a:t>
            </a:r>
            <a:r>
              <a:rPr lang="en-GB" sz="2000" dirty="0">
                <a:solidFill>
                  <a:srgbClr val="000000"/>
                </a:solidFill>
                <a:latin typeface="system-ui"/>
              </a:rPr>
              <a:t>and he will prepare </a:t>
            </a:r>
            <a:endParaRPr lang="en-GB" sz="2000" dirty="0" smtClean="0">
              <a:solidFill>
                <a:srgbClr val="000000"/>
              </a:solidFill>
              <a:latin typeface="system-ui"/>
            </a:endParaRPr>
          </a:p>
          <a:p>
            <a:r>
              <a:rPr lang="en-GB" sz="2000" dirty="0" smtClean="0">
                <a:solidFill>
                  <a:srgbClr val="000000"/>
                </a:solidFill>
                <a:latin typeface="system-ui"/>
              </a:rPr>
              <a:t>the </a:t>
            </a:r>
            <a:r>
              <a:rPr lang="en-GB" sz="2000" dirty="0">
                <a:solidFill>
                  <a:srgbClr val="000000"/>
                </a:solidFill>
                <a:latin typeface="system-ui"/>
              </a:rPr>
              <a:t>way before me; and the Lord, whom you seek, will suddenly </a:t>
            </a:r>
            <a:endParaRPr lang="en-GB" sz="2000" dirty="0" smtClean="0">
              <a:solidFill>
                <a:srgbClr val="000000"/>
              </a:solidFill>
              <a:latin typeface="system-ui"/>
            </a:endParaRPr>
          </a:p>
          <a:p>
            <a:r>
              <a:rPr lang="en-GB" sz="2000" dirty="0" smtClean="0">
                <a:solidFill>
                  <a:srgbClr val="000000"/>
                </a:solidFill>
                <a:latin typeface="system-ui"/>
              </a:rPr>
              <a:t>come </a:t>
            </a:r>
            <a:r>
              <a:rPr lang="en-GB" sz="2000" dirty="0">
                <a:solidFill>
                  <a:srgbClr val="000000"/>
                </a:solidFill>
                <a:latin typeface="system-ui"/>
              </a:rPr>
              <a:t>to his temple; and </a:t>
            </a:r>
            <a:r>
              <a:rPr lang="en-GB" sz="2000" b="1" dirty="0">
                <a:solidFill>
                  <a:srgbClr val="000000"/>
                </a:solidFill>
                <a:latin typeface="system-ui"/>
              </a:rPr>
              <a:t>the messenger </a:t>
            </a:r>
            <a:r>
              <a:rPr lang="en-GB" sz="2000" b="1" dirty="0" smtClean="0">
                <a:solidFill>
                  <a:srgbClr val="000000"/>
                </a:solidFill>
                <a:latin typeface="system-ui"/>
              </a:rPr>
              <a:t>[Angel] of </a:t>
            </a:r>
            <a:r>
              <a:rPr lang="en-GB" sz="2000" b="1" dirty="0">
                <a:solidFill>
                  <a:srgbClr val="000000"/>
                </a:solidFill>
                <a:latin typeface="system-ui"/>
              </a:rPr>
              <a:t>the </a:t>
            </a:r>
            <a:r>
              <a:rPr lang="en-GB" sz="2000" b="1" dirty="0" smtClean="0">
                <a:solidFill>
                  <a:srgbClr val="000000"/>
                </a:solidFill>
                <a:latin typeface="system-ui"/>
              </a:rPr>
              <a:t>Covenant (Messiah)</a:t>
            </a:r>
            <a:r>
              <a:rPr lang="en-GB" sz="2000" dirty="0" smtClean="0">
                <a:solidFill>
                  <a:srgbClr val="000000"/>
                </a:solidFill>
                <a:latin typeface="system-ui"/>
              </a:rPr>
              <a:t>, </a:t>
            </a:r>
            <a:r>
              <a:rPr lang="en-GB" sz="2000" dirty="0">
                <a:solidFill>
                  <a:srgbClr val="000000"/>
                </a:solidFill>
                <a:latin typeface="system-ui"/>
              </a:rPr>
              <a:t>whom you desire, behold, he comes!” says </a:t>
            </a:r>
            <a:r>
              <a:rPr lang="en-GB" sz="2000" b="1" dirty="0" smtClean="0">
                <a:solidFill>
                  <a:srgbClr val="000000"/>
                </a:solidFill>
                <a:latin typeface="system-ui"/>
              </a:rPr>
              <a:t>the </a:t>
            </a:r>
            <a:r>
              <a:rPr lang="en-GB" sz="1600" b="1" dirty="0" smtClean="0">
                <a:solidFill>
                  <a:srgbClr val="000000"/>
                </a:solidFill>
                <a:latin typeface="system-ui"/>
              </a:rPr>
              <a:t>LORD</a:t>
            </a:r>
            <a:r>
              <a:rPr lang="en-GB" sz="2000" b="1" dirty="0" smtClean="0">
                <a:solidFill>
                  <a:srgbClr val="000000"/>
                </a:solidFill>
                <a:latin typeface="system-ui"/>
              </a:rPr>
              <a:t> of Hosts</a:t>
            </a:r>
            <a:r>
              <a:rPr lang="en-GB" sz="2000" dirty="0" smtClean="0">
                <a:solidFill>
                  <a:srgbClr val="000000"/>
                </a:solidFill>
                <a:latin typeface="system-ui"/>
              </a:rPr>
              <a:t>.</a:t>
            </a:r>
            <a:r>
              <a:rPr lang="en-GB" sz="2000" dirty="0">
                <a:solidFill>
                  <a:srgbClr val="000000"/>
                </a:solidFill>
                <a:latin typeface="system-ui"/>
              </a:rPr>
              <a:t> </a:t>
            </a:r>
            <a:r>
              <a:rPr lang="en-GB" sz="2000" dirty="0" smtClean="0">
                <a:solidFill>
                  <a:srgbClr val="000000"/>
                </a:solidFill>
                <a:latin typeface="system-ui"/>
              </a:rPr>
              <a:t>“</a:t>
            </a:r>
            <a:r>
              <a:rPr lang="en-GB" sz="2000" dirty="0">
                <a:solidFill>
                  <a:srgbClr val="000000"/>
                </a:solidFill>
                <a:latin typeface="system-ui"/>
              </a:rPr>
              <a:t>But who can endure </a:t>
            </a:r>
            <a:r>
              <a:rPr lang="en-GB" sz="2000" b="1" dirty="0">
                <a:solidFill>
                  <a:srgbClr val="000000"/>
                </a:solidFill>
                <a:latin typeface="system-ui"/>
              </a:rPr>
              <a:t>the day of his coming</a:t>
            </a:r>
            <a:r>
              <a:rPr lang="en-GB" sz="2000" dirty="0">
                <a:solidFill>
                  <a:srgbClr val="000000"/>
                </a:solidFill>
                <a:latin typeface="system-ui"/>
              </a:rPr>
              <a:t>? And who will </a:t>
            </a:r>
            <a:endParaRPr lang="en-GB" sz="2000" dirty="0" smtClean="0">
              <a:solidFill>
                <a:srgbClr val="000000"/>
              </a:solidFill>
              <a:latin typeface="system-ui"/>
            </a:endParaRPr>
          </a:p>
          <a:p>
            <a:r>
              <a:rPr lang="en-GB" sz="2000" dirty="0" smtClean="0">
                <a:solidFill>
                  <a:srgbClr val="000000"/>
                </a:solidFill>
                <a:latin typeface="system-ui"/>
              </a:rPr>
              <a:t>stand </a:t>
            </a:r>
            <a:r>
              <a:rPr lang="en-GB" sz="2000" dirty="0">
                <a:solidFill>
                  <a:srgbClr val="000000"/>
                </a:solidFill>
                <a:latin typeface="system-ui"/>
              </a:rPr>
              <a:t>when he appears</a:t>
            </a:r>
            <a:r>
              <a:rPr lang="en-GB" sz="2000" dirty="0" smtClean="0">
                <a:solidFill>
                  <a:srgbClr val="000000"/>
                </a:solidFill>
                <a:latin typeface="system-ui"/>
              </a:rPr>
              <a:t>? Mal. 3: 1-2</a:t>
            </a:r>
            <a:endParaRPr lang="en-GB" sz="2000" dirty="0"/>
          </a:p>
        </p:txBody>
      </p:sp>
      <p:sp>
        <p:nvSpPr>
          <p:cNvPr id="4" name="Rectangle 3"/>
          <p:cNvSpPr/>
          <p:nvPr/>
        </p:nvSpPr>
        <p:spPr>
          <a:xfrm>
            <a:off x="494269" y="3962571"/>
            <a:ext cx="8386119" cy="707886"/>
          </a:xfrm>
          <a:prstGeom prst="rect">
            <a:avLst/>
          </a:prstGeom>
        </p:spPr>
        <p:txBody>
          <a:bodyPr wrap="square">
            <a:spAutoFit/>
          </a:bodyPr>
          <a:lstStyle/>
          <a:p>
            <a:r>
              <a:rPr lang="en-GB" sz="2000" dirty="0" smtClean="0">
                <a:solidFill>
                  <a:srgbClr val="000000"/>
                </a:solidFill>
                <a:latin typeface="system-ui"/>
              </a:rPr>
              <a:t>Behold</a:t>
            </a:r>
            <a:r>
              <a:rPr lang="en-GB" sz="2000" dirty="0">
                <a:solidFill>
                  <a:srgbClr val="000000"/>
                </a:solidFill>
                <a:latin typeface="system-ui"/>
              </a:rPr>
              <a:t>, I will send you </a:t>
            </a:r>
            <a:r>
              <a:rPr lang="en-GB" sz="2000" b="1" dirty="0">
                <a:solidFill>
                  <a:srgbClr val="000000"/>
                </a:solidFill>
                <a:latin typeface="system-ui"/>
              </a:rPr>
              <a:t>Elijah</a:t>
            </a:r>
            <a:r>
              <a:rPr lang="en-GB" sz="2000" dirty="0">
                <a:solidFill>
                  <a:srgbClr val="000000"/>
                </a:solidFill>
                <a:latin typeface="system-ui"/>
              </a:rPr>
              <a:t> the prophet before the great and terrible day of </a:t>
            </a:r>
            <a:r>
              <a:rPr lang="en-GB" sz="2000" b="1" u="sng" dirty="0">
                <a:solidFill>
                  <a:srgbClr val="000000"/>
                </a:solidFill>
                <a:latin typeface="system-ui"/>
              </a:rPr>
              <a:t>Yahweh</a:t>
            </a:r>
            <a:r>
              <a:rPr lang="en-GB" sz="2000" dirty="0">
                <a:solidFill>
                  <a:srgbClr val="000000"/>
                </a:solidFill>
                <a:latin typeface="system-ui"/>
              </a:rPr>
              <a:t> </a:t>
            </a:r>
            <a:r>
              <a:rPr lang="en-GB" sz="2000" dirty="0" smtClean="0">
                <a:solidFill>
                  <a:srgbClr val="000000"/>
                </a:solidFill>
                <a:latin typeface="system-ui"/>
              </a:rPr>
              <a:t>comes. Mal. 4:5</a:t>
            </a:r>
            <a:endParaRPr lang="en-GB" sz="2000" dirty="0"/>
          </a:p>
        </p:txBody>
      </p:sp>
      <p:sp>
        <p:nvSpPr>
          <p:cNvPr id="5" name="TextBox 4"/>
          <p:cNvSpPr txBox="1"/>
          <p:nvPr/>
        </p:nvSpPr>
        <p:spPr>
          <a:xfrm>
            <a:off x="1291884" y="5288831"/>
            <a:ext cx="6303401" cy="461665"/>
          </a:xfrm>
          <a:prstGeom prst="rect">
            <a:avLst/>
          </a:prstGeom>
          <a:noFill/>
        </p:spPr>
        <p:txBody>
          <a:bodyPr wrap="square" rtlCol="0">
            <a:spAutoFit/>
          </a:bodyPr>
          <a:lstStyle/>
          <a:p>
            <a:r>
              <a:rPr lang="en-GB" sz="2400" b="1" dirty="0" smtClean="0">
                <a:latin typeface="system-ui"/>
              </a:rPr>
              <a:t>So, who is the Angel of the Covenant?</a:t>
            </a:r>
            <a:endParaRPr lang="en-GB" sz="2400" b="1" dirty="0">
              <a:latin typeface="system-ui"/>
            </a:endParaRPr>
          </a:p>
        </p:txBody>
      </p:sp>
    </p:spTree>
    <p:extLst>
      <p:ext uri="{BB962C8B-B14F-4D97-AF65-F5344CB8AC3E}">
        <p14:creationId xmlns:p14="http://schemas.microsoft.com/office/powerpoint/2010/main" val="31694746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8339" y="181913"/>
            <a:ext cx="6835526" cy="523220"/>
          </a:xfrm>
          <a:prstGeom prst="rect">
            <a:avLst/>
          </a:prstGeom>
          <a:noFill/>
        </p:spPr>
        <p:txBody>
          <a:bodyPr wrap="none" rtlCol="0">
            <a:spAutoFit/>
          </a:bodyPr>
          <a:lstStyle/>
          <a:p>
            <a:r>
              <a:rPr lang="en-GB" sz="2800" b="1" dirty="0">
                <a:solidFill>
                  <a:prstClr val="black"/>
                </a:solidFill>
                <a:latin typeface="system-ui"/>
              </a:rPr>
              <a:t>Metatron – One Who sits on the Throne</a:t>
            </a:r>
          </a:p>
        </p:txBody>
      </p:sp>
      <p:sp>
        <p:nvSpPr>
          <p:cNvPr id="3" name="TextBox 2"/>
          <p:cNvSpPr txBox="1"/>
          <p:nvPr/>
        </p:nvSpPr>
        <p:spPr>
          <a:xfrm>
            <a:off x="247136" y="2545491"/>
            <a:ext cx="9226378" cy="3231654"/>
          </a:xfrm>
          <a:prstGeom prst="rect">
            <a:avLst/>
          </a:prstGeom>
          <a:noFill/>
        </p:spPr>
        <p:txBody>
          <a:bodyPr wrap="square" rtlCol="0">
            <a:spAutoFit/>
          </a:bodyPr>
          <a:lstStyle/>
          <a:p>
            <a:pPr algn="ctr"/>
            <a:r>
              <a:rPr lang="en-GB" sz="2400" b="1" dirty="0">
                <a:solidFill>
                  <a:prstClr val="black"/>
                </a:solidFill>
                <a:latin typeface="system-ui"/>
              </a:rPr>
              <a:t>New Year Prayer (</a:t>
            </a:r>
            <a:r>
              <a:rPr lang="en-GB" sz="2400" b="1" dirty="0" err="1">
                <a:solidFill>
                  <a:prstClr val="black"/>
                </a:solidFill>
                <a:latin typeface="system-ui"/>
              </a:rPr>
              <a:t>Sidur</a:t>
            </a:r>
            <a:r>
              <a:rPr lang="en-GB" sz="2400" b="1" dirty="0">
                <a:solidFill>
                  <a:prstClr val="black"/>
                </a:solidFill>
                <a:latin typeface="system-ui"/>
              </a:rPr>
              <a:t>) at the Blowing of the shofar</a:t>
            </a:r>
          </a:p>
          <a:p>
            <a:pPr algn="ctr"/>
            <a:r>
              <a:rPr lang="en-GB" sz="2000" dirty="0">
                <a:solidFill>
                  <a:prstClr val="black"/>
                </a:solidFill>
                <a:latin typeface="system-ui"/>
              </a:rPr>
              <a:t>(Omitted from modern prayer books)</a:t>
            </a:r>
          </a:p>
          <a:p>
            <a:endParaRPr lang="en-GB" sz="2000" dirty="0">
              <a:solidFill>
                <a:prstClr val="black"/>
              </a:solidFill>
              <a:latin typeface="system-ui"/>
            </a:endParaRPr>
          </a:p>
          <a:p>
            <a:r>
              <a:rPr lang="en-GB" sz="2000" dirty="0">
                <a:solidFill>
                  <a:prstClr val="black"/>
                </a:solidFill>
                <a:latin typeface="system-ui"/>
              </a:rPr>
              <a:t>“May it be your will that the blast of this horn might carry to the tabernacle</a:t>
            </a:r>
          </a:p>
          <a:p>
            <a:r>
              <a:rPr lang="en-GB" sz="2000" dirty="0">
                <a:solidFill>
                  <a:prstClr val="black"/>
                </a:solidFill>
                <a:latin typeface="system-ui"/>
              </a:rPr>
              <a:t> of God (in Heaven) ... through </a:t>
            </a:r>
            <a:r>
              <a:rPr lang="en-GB" sz="2000" b="1" dirty="0" err="1" smtClean="0">
                <a:solidFill>
                  <a:prstClr val="black"/>
                </a:solidFill>
                <a:latin typeface="system-ui"/>
              </a:rPr>
              <a:t>Yeshua</a:t>
            </a:r>
            <a:r>
              <a:rPr lang="en-GB" sz="2000" dirty="0" smtClean="0">
                <a:solidFill>
                  <a:prstClr val="black"/>
                </a:solidFill>
                <a:latin typeface="system-ui"/>
              </a:rPr>
              <a:t> </a:t>
            </a:r>
            <a:r>
              <a:rPr lang="en-GB" sz="2000" dirty="0">
                <a:solidFill>
                  <a:prstClr val="black"/>
                </a:solidFill>
                <a:latin typeface="system-ui"/>
              </a:rPr>
              <a:t>the </a:t>
            </a:r>
            <a:r>
              <a:rPr lang="en-GB" sz="2000" b="1" dirty="0">
                <a:solidFill>
                  <a:prstClr val="black"/>
                </a:solidFill>
                <a:latin typeface="system-ui"/>
              </a:rPr>
              <a:t>Prince of the Countenance </a:t>
            </a:r>
            <a:r>
              <a:rPr lang="en-GB" sz="2000" dirty="0">
                <a:solidFill>
                  <a:prstClr val="black"/>
                </a:solidFill>
                <a:latin typeface="system-ui"/>
              </a:rPr>
              <a:t>(Face)</a:t>
            </a:r>
          </a:p>
          <a:p>
            <a:r>
              <a:rPr lang="en-GB" sz="2000" dirty="0">
                <a:solidFill>
                  <a:prstClr val="black"/>
                </a:solidFill>
                <a:latin typeface="system-ui"/>
              </a:rPr>
              <a:t>and the </a:t>
            </a:r>
            <a:r>
              <a:rPr lang="en-GB" sz="2000" b="1" dirty="0">
                <a:solidFill>
                  <a:prstClr val="black"/>
                </a:solidFill>
                <a:latin typeface="system-ui"/>
              </a:rPr>
              <a:t>Prince Metatron </a:t>
            </a:r>
            <a:r>
              <a:rPr lang="en-GB" sz="2000" dirty="0">
                <a:solidFill>
                  <a:prstClr val="black"/>
                </a:solidFill>
                <a:latin typeface="system-ui"/>
              </a:rPr>
              <a:t>and may grace be our part”. </a:t>
            </a:r>
          </a:p>
          <a:p>
            <a:endParaRPr lang="en-GB" sz="2000" b="1" dirty="0">
              <a:solidFill>
                <a:prstClr val="black"/>
              </a:solidFill>
              <a:latin typeface="system-ui"/>
            </a:endParaRPr>
          </a:p>
          <a:p>
            <a:r>
              <a:rPr lang="en-GB" sz="2000" b="1" dirty="0">
                <a:solidFill>
                  <a:prstClr val="black"/>
                </a:solidFill>
                <a:latin typeface="system-ui"/>
              </a:rPr>
              <a:t>Metatron</a:t>
            </a:r>
            <a:r>
              <a:rPr lang="en-GB" sz="2000" dirty="0">
                <a:solidFill>
                  <a:prstClr val="black"/>
                </a:solidFill>
                <a:latin typeface="system-ui"/>
              </a:rPr>
              <a:t> (in Heaven) will bring the souls of the Just to God to atone for Israel </a:t>
            </a:r>
          </a:p>
          <a:p>
            <a:r>
              <a:rPr lang="en-GB" sz="2000" dirty="0">
                <a:solidFill>
                  <a:prstClr val="black"/>
                </a:solidFill>
                <a:latin typeface="system-ui"/>
              </a:rPr>
              <a:t>during the captivity. In this way the blast from the horn and the prayers rise </a:t>
            </a:r>
          </a:p>
          <a:p>
            <a:r>
              <a:rPr lang="en-GB" sz="2000" dirty="0">
                <a:solidFill>
                  <a:prstClr val="black"/>
                </a:solidFill>
                <a:latin typeface="system-ui"/>
              </a:rPr>
              <a:t>“before the throne and speak on our behalf, atoning for all our sins”</a:t>
            </a:r>
          </a:p>
        </p:txBody>
      </p:sp>
      <p:sp>
        <p:nvSpPr>
          <p:cNvPr id="4" name="TextBox 3"/>
          <p:cNvSpPr txBox="1"/>
          <p:nvPr/>
        </p:nvSpPr>
        <p:spPr>
          <a:xfrm>
            <a:off x="679477" y="1117480"/>
            <a:ext cx="7587333" cy="1015663"/>
          </a:xfrm>
          <a:prstGeom prst="rect">
            <a:avLst/>
          </a:prstGeom>
          <a:noFill/>
        </p:spPr>
        <p:txBody>
          <a:bodyPr wrap="none" rtlCol="0">
            <a:spAutoFit/>
          </a:bodyPr>
          <a:lstStyle/>
          <a:p>
            <a:r>
              <a:rPr lang="en-GB" sz="2000" b="1" dirty="0">
                <a:solidFill>
                  <a:prstClr val="black"/>
                </a:solidFill>
                <a:latin typeface="system-ui"/>
              </a:rPr>
              <a:t>Metatron</a:t>
            </a:r>
            <a:r>
              <a:rPr lang="en-GB" sz="2000" dirty="0">
                <a:solidFill>
                  <a:prstClr val="black"/>
                </a:solidFill>
                <a:latin typeface="system-ui"/>
              </a:rPr>
              <a:t> is very close to God and also functions as </a:t>
            </a:r>
            <a:r>
              <a:rPr lang="en-GB" sz="2000" b="1" dirty="0">
                <a:solidFill>
                  <a:prstClr val="black"/>
                </a:solidFill>
                <a:latin typeface="system-ui"/>
              </a:rPr>
              <a:t>Intercessor</a:t>
            </a:r>
            <a:r>
              <a:rPr lang="en-GB" sz="2000" dirty="0">
                <a:solidFill>
                  <a:prstClr val="black"/>
                </a:solidFill>
                <a:latin typeface="system-ui"/>
              </a:rPr>
              <a:t>.</a:t>
            </a:r>
          </a:p>
          <a:p>
            <a:r>
              <a:rPr lang="en-GB" sz="2000" dirty="0">
                <a:solidFill>
                  <a:prstClr val="black"/>
                </a:solidFill>
                <a:latin typeface="system-ui"/>
              </a:rPr>
              <a:t>His name has the same numeric value as ‘</a:t>
            </a:r>
            <a:r>
              <a:rPr lang="en-GB" sz="2000" dirty="0" err="1">
                <a:solidFill>
                  <a:prstClr val="black"/>
                </a:solidFill>
                <a:latin typeface="system-ui"/>
              </a:rPr>
              <a:t>Shaddai</a:t>
            </a:r>
            <a:r>
              <a:rPr lang="en-GB" sz="2000" dirty="0">
                <a:solidFill>
                  <a:prstClr val="black"/>
                </a:solidFill>
                <a:latin typeface="system-ui"/>
              </a:rPr>
              <a:t>’ [Almighty]</a:t>
            </a:r>
          </a:p>
          <a:p>
            <a:endParaRPr lang="en-GB" sz="2000" dirty="0">
              <a:solidFill>
                <a:prstClr val="black"/>
              </a:solidFill>
              <a:latin typeface="system-ui"/>
            </a:endParaRPr>
          </a:p>
        </p:txBody>
      </p:sp>
    </p:spTree>
    <p:extLst>
      <p:ext uri="{BB962C8B-B14F-4D97-AF65-F5344CB8AC3E}">
        <p14:creationId xmlns:p14="http://schemas.microsoft.com/office/powerpoint/2010/main" val="645466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88912" y="270461"/>
            <a:ext cx="4100803" cy="523220"/>
          </a:xfrm>
          <a:prstGeom prst="rect">
            <a:avLst/>
          </a:prstGeom>
          <a:noFill/>
        </p:spPr>
        <p:txBody>
          <a:bodyPr wrap="none" rtlCol="0">
            <a:spAutoFit/>
          </a:bodyPr>
          <a:lstStyle/>
          <a:p>
            <a:r>
              <a:rPr lang="en-GB" sz="2800" b="1" dirty="0" smtClean="0">
                <a:solidFill>
                  <a:prstClr val="black"/>
                </a:solidFill>
                <a:latin typeface="system-ui"/>
              </a:rPr>
              <a:t>He is the </a:t>
            </a:r>
            <a:r>
              <a:rPr lang="en-GB" sz="2800" b="1" dirty="0">
                <a:solidFill>
                  <a:prstClr val="black"/>
                </a:solidFill>
                <a:latin typeface="system-ui"/>
              </a:rPr>
              <a:t>Messiah King</a:t>
            </a:r>
          </a:p>
        </p:txBody>
      </p:sp>
      <p:sp>
        <p:nvSpPr>
          <p:cNvPr id="3" name="Rectangle 2"/>
          <p:cNvSpPr/>
          <p:nvPr/>
        </p:nvSpPr>
        <p:spPr>
          <a:xfrm>
            <a:off x="411891" y="1090796"/>
            <a:ext cx="8592065" cy="1631216"/>
          </a:xfrm>
          <a:prstGeom prst="rect">
            <a:avLst/>
          </a:prstGeom>
        </p:spPr>
        <p:txBody>
          <a:bodyPr wrap="square">
            <a:spAutoFit/>
          </a:bodyPr>
          <a:lstStyle/>
          <a:p>
            <a:r>
              <a:rPr lang="en-GB" b="1" baseline="30000" dirty="0">
                <a:solidFill>
                  <a:srgbClr val="000000"/>
                </a:solidFill>
                <a:latin typeface="system-ui"/>
              </a:rPr>
              <a:t> </a:t>
            </a:r>
            <a:r>
              <a:rPr lang="en-GB" sz="2000" dirty="0">
                <a:solidFill>
                  <a:srgbClr val="000000"/>
                </a:solidFill>
                <a:latin typeface="system-ui"/>
              </a:rPr>
              <a:t>Behold, you will conceive in your womb and give birth to a son, </a:t>
            </a:r>
            <a:endParaRPr lang="en-GB" sz="2000" dirty="0" smtClean="0">
              <a:solidFill>
                <a:srgbClr val="000000"/>
              </a:solidFill>
              <a:latin typeface="system-ui"/>
            </a:endParaRPr>
          </a:p>
          <a:p>
            <a:r>
              <a:rPr lang="en-GB" sz="2000" dirty="0" smtClean="0">
                <a:solidFill>
                  <a:srgbClr val="000000"/>
                </a:solidFill>
                <a:latin typeface="system-ui"/>
              </a:rPr>
              <a:t>and </a:t>
            </a:r>
            <a:r>
              <a:rPr lang="en-GB" sz="2000" dirty="0">
                <a:solidFill>
                  <a:srgbClr val="000000"/>
                </a:solidFill>
                <a:latin typeface="system-ui"/>
              </a:rPr>
              <a:t>shall name him ‘</a:t>
            </a:r>
            <a:r>
              <a:rPr lang="en-GB" sz="2000" b="1" dirty="0">
                <a:solidFill>
                  <a:srgbClr val="000000"/>
                </a:solidFill>
                <a:latin typeface="system-ui"/>
              </a:rPr>
              <a:t>Jesus</a:t>
            </a:r>
            <a:r>
              <a:rPr lang="en-GB" sz="2000" dirty="0">
                <a:solidFill>
                  <a:srgbClr val="000000"/>
                </a:solidFill>
                <a:latin typeface="system-ui"/>
              </a:rPr>
              <a:t>.’ He will be great and will be called the </a:t>
            </a:r>
            <a:endParaRPr lang="en-GB" sz="2000" dirty="0" smtClean="0">
              <a:solidFill>
                <a:srgbClr val="000000"/>
              </a:solidFill>
              <a:latin typeface="system-ui"/>
            </a:endParaRPr>
          </a:p>
          <a:p>
            <a:r>
              <a:rPr lang="en-GB" sz="2000" dirty="0" smtClean="0">
                <a:solidFill>
                  <a:srgbClr val="000000"/>
                </a:solidFill>
                <a:latin typeface="system-ui"/>
              </a:rPr>
              <a:t>Son </a:t>
            </a:r>
            <a:r>
              <a:rPr lang="en-GB" sz="2000" dirty="0">
                <a:solidFill>
                  <a:srgbClr val="000000"/>
                </a:solidFill>
                <a:latin typeface="system-ui"/>
              </a:rPr>
              <a:t>of the Most High. </a:t>
            </a:r>
            <a:r>
              <a:rPr lang="en-GB" sz="2000" b="1" dirty="0">
                <a:solidFill>
                  <a:srgbClr val="000000"/>
                </a:solidFill>
                <a:latin typeface="system-ui"/>
              </a:rPr>
              <a:t>The Lord God will give him the throne of </a:t>
            </a:r>
            <a:endParaRPr lang="en-GB" sz="2000" b="1" dirty="0" smtClean="0">
              <a:solidFill>
                <a:srgbClr val="000000"/>
              </a:solidFill>
              <a:latin typeface="system-ui"/>
            </a:endParaRPr>
          </a:p>
          <a:p>
            <a:r>
              <a:rPr lang="en-GB" sz="2000" b="1" dirty="0" smtClean="0">
                <a:solidFill>
                  <a:srgbClr val="000000"/>
                </a:solidFill>
                <a:latin typeface="system-ui"/>
              </a:rPr>
              <a:t>his </a:t>
            </a:r>
            <a:r>
              <a:rPr lang="en-GB" sz="2000" b="1" dirty="0">
                <a:solidFill>
                  <a:srgbClr val="000000"/>
                </a:solidFill>
                <a:latin typeface="system-ui"/>
              </a:rPr>
              <a:t>father David</a:t>
            </a:r>
            <a:r>
              <a:rPr lang="en-GB" sz="2000" dirty="0">
                <a:solidFill>
                  <a:srgbClr val="000000"/>
                </a:solidFill>
                <a:latin typeface="system-ui"/>
              </a:rPr>
              <a:t>, and </a:t>
            </a:r>
            <a:r>
              <a:rPr lang="en-GB" sz="2000" b="1" dirty="0">
                <a:solidFill>
                  <a:srgbClr val="000000"/>
                </a:solidFill>
                <a:latin typeface="system-ui"/>
              </a:rPr>
              <a:t>he will reign over the house of Jacob </a:t>
            </a:r>
            <a:endParaRPr lang="en-GB" sz="2000" b="1" dirty="0" smtClean="0">
              <a:solidFill>
                <a:srgbClr val="000000"/>
              </a:solidFill>
              <a:latin typeface="system-ui"/>
            </a:endParaRPr>
          </a:p>
          <a:p>
            <a:r>
              <a:rPr lang="en-GB" sz="2000" b="1" dirty="0" smtClean="0">
                <a:solidFill>
                  <a:srgbClr val="000000"/>
                </a:solidFill>
                <a:latin typeface="system-ui"/>
              </a:rPr>
              <a:t>forever</a:t>
            </a:r>
            <a:r>
              <a:rPr lang="en-GB" sz="2000" dirty="0">
                <a:solidFill>
                  <a:srgbClr val="000000"/>
                </a:solidFill>
                <a:latin typeface="system-ui"/>
              </a:rPr>
              <a:t>. </a:t>
            </a:r>
            <a:r>
              <a:rPr lang="en-GB" sz="2000" b="1" dirty="0">
                <a:solidFill>
                  <a:srgbClr val="000000"/>
                </a:solidFill>
                <a:latin typeface="system-ui"/>
              </a:rPr>
              <a:t>There will be no end to his Kingdom.”</a:t>
            </a:r>
            <a:r>
              <a:rPr lang="en-GB" sz="2000" dirty="0">
                <a:solidFill>
                  <a:srgbClr val="000000"/>
                </a:solidFill>
                <a:latin typeface="system-ui"/>
              </a:rPr>
              <a:t> Luke 1: 31-33</a:t>
            </a:r>
            <a:endParaRPr lang="en-GB" sz="2000" dirty="0">
              <a:solidFill>
                <a:prstClr val="black"/>
              </a:solidFill>
            </a:endParaRPr>
          </a:p>
        </p:txBody>
      </p:sp>
      <p:sp>
        <p:nvSpPr>
          <p:cNvPr id="5" name="Rectangle 4"/>
          <p:cNvSpPr/>
          <p:nvPr/>
        </p:nvSpPr>
        <p:spPr>
          <a:xfrm>
            <a:off x="354226" y="2941585"/>
            <a:ext cx="8979244" cy="3785652"/>
          </a:xfrm>
          <a:prstGeom prst="rect">
            <a:avLst/>
          </a:prstGeom>
        </p:spPr>
        <p:txBody>
          <a:bodyPr wrap="square">
            <a:spAutoFit/>
          </a:bodyPr>
          <a:lstStyle/>
          <a:p>
            <a:r>
              <a:rPr lang="en-GB" sz="2000" dirty="0">
                <a:solidFill>
                  <a:srgbClr val="000000"/>
                </a:solidFill>
                <a:latin typeface="system-ui"/>
              </a:rPr>
              <a:t>On the next day a great multitude had come to the feast. When they heard that Jesus was coming to Jerusalem, they took the branches of the palm trees and went out to meet him, and cried out, </a:t>
            </a:r>
            <a:r>
              <a:rPr lang="en-GB" sz="2000" b="1" dirty="0">
                <a:solidFill>
                  <a:srgbClr val="000000"/>
                </a:solidFill>
                <a:latin typeface="system-ui"/>
              </a:rPr>
              <a:t>“Hosanna! Blessed is he who comes in the name of the Lord,  the King of Israel!”</a:t>
            </a:r>
            <a:r>
              <a:rPr lang="en-GB" sz="2000" b="1" dirty="0">
                <a:solidFill>
                  <a:prstClr val="black"/>
                </a:solidFill>
                <a:latin typeface="system-ui"/>
              </a:rPr>
              <a:t> </a:t>
            </a:r>
            <a:r>
              <a:rPr lang="en-GB" sz="2000" dirty="0">
                <a:solidFill>
                  <a:prstClr val="black"/>
                </a:solidFill>
                <a:latin typeface="system-ui"/>
              </a:rPr>
              <a:t>(Psalm 118: 25-26)</a:t>
            </a:r>
            <a:endParaRPr lang="en-GB" sz="2000" dirty="0">
              <a:solidFill>
                <a:srgbClr val="000000"/>
              </a:solidFill>
              <a:latin typeface="system-ui"/>
            </a:endParaRPr>
          </a:p>
          <a:p>
            <a:endParaRPr lang="en-GB" sz="2000" dirty="0">
              <a:solidFill>
                <a:srgbClr val="000000"/>
              </a:solidFill>
              <a:latin typeface="system-ui"/>
            </a:endParaRPr>
          </a:p>
          <a:p>
            <a:r>
              <a:rPr lang="en-GB" sz="2000" dirty="0">
                <a:solidFill>
                  <a:srgbClr val="000000"/>
                </a:solidFill>
                <a:latin typeface="system-ui"/>
              </a:rPr>
              <a:t>Jesus, having found a young donkey, sat on it. As it is written,</a:t>
            </a:r>
            <a:r>
              <a:rPr lang="en-GB" sz="2000" b="1" baseline="30000" dirty="0">
                <a:solidFill>
                  <a:srgbClr val="000000"/>
                </a:solidFill>
                <a:latin typeface="system-ui"/>
              </a:rPr>
              <a:t> </a:t>
            </a:r>
            <a:r>
              <a:rPr lang="en-GB" sz="2000" dirty="0">
                <a:solidFill>
                  <a:srgbClr val="000000"/>
                </a:solidFill>
                <a:latin typeface="system-ui"/>
              </a:rPr>
              <a:t>“Don’t be afraid, daughter of Zion. </a:t>
            </a:r>
            <a:r>
              <a:rPr lang="en-GB" sz="2000" b="1" dirty="0">
                <a:solidFill>
                  <a:srgbClr val="000000"/>
                </a:solidFill>
                <a:latin typeface="system-ui"/>
              </a:rPr>
              <a:t>Behold, your King comes</a:t>
            </a:r>
            <a:r>
              <a:rPr lang="en-GB" sz="2000" dirty="0">
                <a:solidFill>
                  <a:srgbClr val="000000"/>
                </a:solidFill>
                <a:latin typeface="system-ui"/>
              </a:rPr>
              <a:t>, sitting on a donkey’s colt.” (</a:t>
            </a:r>
            <a:r>
              <a:rPr lang="en-GB" sz="2000" dirty="0">
                <a:solidFill>
                  <a:prstClr val="black"/>
                </a:solidFill>
                <a:latin typeface="system-ui"/>
              </a:rPr>
              <a:t>Zech. 9: 9).</a:t>
            </a:r>
            <a:r>
              <a:rPr lang="en-GB" sz="2000" dirty="0">
                <a:solidFill>
                  <a:srgbClr val="000000"/>
                </a:solidFill>
                <a:latin typeface="system-ui"/>
              </a:rPr>
              <a:t> </a:t>
            </a:r>
          </a:p>
          <a:p>
            <a:endParaRPr lang="en-GB" sz="2000" dirty="0">
              <a:solidFill>
                <a:srgbClr val="000000"/>
              </a:solidFill>
              <a:latin typeface="system-ui"/>
            </a:endParaRPr>
          </a:p>
          <a:p>
            <a:r>
              <a:rPr lang="en-GB" sz="2000" dirty="0">
                <a:solidFill>
                  <a:srgbClr val="000000"/>
                </a:solidFill>
                <a:latin typeface="system-ui"/>
              </a:rPr>
              <a:t>His disciples didn’t understand these things at first, but </a:t>
            </a:r>
            <a:r>
              <a:rPr lang="en-GB" sz="2000" b="1" dirty="0">
                <a:solidFill>
                  <a:srgbClr val="000000"/>
                </a:solidFill>
                <a:latin typeface="system-ui"/>
              </a:rPr>
              <a:t>when Jesus was glorified</a:t>
            </a:r>
            <a:r>
              <a:rPr lang="en-GB" sz="2000" dirty="0">
                <a:solidFill>
                  <a:srgbClr val="000000"/>
                </a:solidFill>
                <a:latin typeface="system-ui"/>
              </a:rPr>
              <a:t>, then they remembered that these things were written about him, and that they had done these things to him. John 12: 12-16</a:t>
            </a:r>
          </a:p>
        </p:txBody>
      </p:sp>
    </p:spTree>
    <p:extLst>
      <p:ext uri="{BB962C8B-B14F-4D97-AF65-F5344CB8AC3E}">
        <p14:creationId xmlns:p14="http://schemas.microsoft.com/office/powerpoint/2010/main" val="11402894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20312" y="682357"/>
            <a:ext cx="3066289" cy="523220"/>
          </a:xfrm>
          <a:prstGeom prst="rect">
            <a:avLst/>
          </a:prstGeom>
          <a:noFill/>
        </p:spPr>
        <p:txBody>
          <a:bodyPr wrap="none" rtlCol="0">
            <a:spAutoFit/>
          </a:bodyPr>
          <a:lstStyle/>
          <a:p>
            <a:r>
              <a:rPr lang="en-GB" sz="2800" b="1" dirty="0">
                <a:solidFill>
                  <a:prstClr val="black"/>
                </a:solidFill>
                <a:latin typeface="system-ui"/>
              </a:rPr>
              <a:t>Yahweh's </a:t>
            </a:r>
            <a:r>
              <a:rPr lang="en-GB" sz="2800" b="1" dirty="0" err="1">
                <a:solidFill>
                  <a:prstClr val="black"/>
                </a:solidFill>
                <a:latin typeface="system-ui"/>
              </a:rPr>
              <a:t>Mimra</a:t>
            </a:r>
            <a:endParaRPr lang="en-GB" sz="2800" b="1" dirty="0">
              <a:solidFill>
                <a:prstClr val="black"/>
              </a:solidFill>
              <a:latin typeface="system-ui"/>
            </a:endParaRPr>
          </a:p>
        </p:txBody>
      </p:sp>
      <p:sp>
        <p:nvSpPr>
          <p:cNvPr id="3" name="TextBox 2"/>
          <p:cNvSpPr txBox="1"/>
          <p:nvPr/>
        </p:nvSpPr>
        <p:spPr>
          <a:xfrm>
            <a:off x="222421" y="1573428"/>
            <a:ext cx="8057334" cy="707886"/>
          </a:xfrm>
          <a:prstGeom prst="rect">
            <a:avLst/>
          </a:prstGeom>
          <a:noFill/>
        </p:spPr>
        <p:txBody>
          <a:bodyPr wrap="none" rtlCol="0">
            <a:spAutoFit/>
          </a:bodyPr>
          <a:lstStyle/>
          <a:p>
            <a:r>
              <a:rPr lang="en-GB" sz="2000" b="1" dirty="0">
                <a:solidFill>
                  <a:prstClr val="black"/>
                </a:solidFill>
                <a:latin typeface="system-ui"/>
              </a:rPr>
              <a:t>An Aramaic word used Jewish commentators (</a:t>
            </a:r>
            <a:r>
              <a:rPr lang="en-GB" sz="2000" b="1" dirty="0" err="1">
                <a:solidFill>
                  <a:prstClr val="black"/>
                </a:solidFill>
                <a:latin typeface="system-ui"/>
              </a:rPr>
              <a:t>Targums</a:t>
            </a:r>
            <a:r>
              <a:rPr lang="en-GB" sz="2000" b="1" dirty="0">
                <a:solidFill>
                  <a:prstClr val="black"/>
                </a:solidFill>
                <a:latin typeface="system-ui"/>
              </a:rPr>
              <a:t>) prior to </a:t>
            </a:r>
          </a:p>
          <a:p>
            <a:r>
              <a:rPr lang="en-GB" sz="2000" b="1" dirty="0">
                <a:solidFill>
                  <a:prstClr val="black"/>
                </a:solidFill>
                <a:latin typeface="system-ui"/>
              </a:rPr>
              <a:t>the time of Jesus - 596 times - but absent from the Talmud </a:t>
            </a:r>
          </a:p>
        </p:txBody>
      </p:sp>
      <p:sp>
        <p:nvSpPr>
          <p:cNvPr id="4" name="TextBox 3"/>
          <p:cNvSpPr txBox="1"/>
          <p:nvPr/>
        </p:nvSpPr>
        <p:spPr>
          <a:xfrm>
            <a:off x="518984" y="2529016"/>
            <a:ext cx="8665064" cy="3170099"/>
          </a:xfrm>
          <a:prstGeom prst="rect">
            <a:avLst/>
          </a:prstGeom>
          <a:noFill/>
        </p:spPr>
        <p:txBody>
          <a:bodyPr wrap="none" rtlCol="0">
            <a:spAutoFit/>
          </a:bodyPr>
          <a:lstStyle/>
          <a:p>
            <a:pPr marL="285750" indent="-285750">
              <a:buFont typeface="Arial" panose="020B0604020202020204" pitchFamily="34" charset="0"/>
              <a:buChar char="•"/>
            </a:pPr>
            <a:r>
              <a:rPr lang="en-GB" sz="2000" dirty="0">
                <a:solidFill>
                  <a:prstClr val="black"/>
                </a:solidFill>
                <a:latin typeface="system-ui"/>
              </a:rPr>
              <a:t>“And the LORD’s </a:t>
            </a:r>
            <a:r>
              <a:rPr lang="en-GB" sz="2000" dirty="0" err="1">
                <a:solidFill>
                  <a:prstClr val="black"/>
                </a:solidFill>
                <a:latin typeface="system-ui"/>
              </a:rPr>
              <a:t>Mimra</a:t>
            </a:r>
            <a:r>
              <a:rPr lang="en-GB" sz="2000" dirty="0">
                <a:solidFill>
                  <a:prstClr val="black"/>
                </a:solidFill>
                <a:latin typeface="system-ui"/>
              </a:rPr>
              <a:t> created man. Gen. 1: 27</a:t>
            </a:r>
          </a:p>
          <a:p>
            <a:pPr marL="285750" indent="-285750">
              <a:buFont typeface="Arial" panose="020B0604020202020204" pitchFamily="34" charset="0"/>
              <a:buChar char="•"/>
            </a:pPr>
            <a:r>
              <a:rPr lang="en-GB" sz="2000" dirty="0">
                <a:solidFill>
                  <a:prstClr val="black"/>
                </a:solidFill>
                <a:latin typeface="system-ui"/>
              </a:rPr>
              <a:t>“The LORD’s </a:t>
            </a:r>
            <a:r>
              <a:rPr lang="en-GB" sz="2000" dirty="0" err="1">
                <a:solidFill>
                  <a:prstClr val="black"/>
                </a:solidFill>
                <a:latin typeface="system-ui"/>
              </a:rPr>
              <a:t>Mimra</a:t>
            </a:r>
            <a:r>
              <a:rPr lang="en-GB" sz="2000" dirty="0">
                <a:solidFill>
                  <a:prstClr val="black"/>
                </a:solidFill>
                <a:latin typeface="system-ui"/>
              </a:rPr>
              <a:t> himself will provide the lamb ... Gen. 22:8</a:t>
            </a:r>
          </a:p>
          <a:p>
            <a:pPr marL="285750" indent="-285750">
              <a:buFont typeface="Arial" panose="020B0604020202020204" pitchFamily="34" charset="0"/>
              <a:buChar char="•"/>
            </a:pPr>
            <a:r>
              <a:rPr lang="en-GB" sz="2000" dirty="0">
                <a:solidFill>
                  <a:prstClr val="black"/>
                </a:solidFill>
                <a:latin typeface="system-ui"/>
              </a:rPr>
              <a:t>Abraham believed in the LORD’s </a:t>
            </a:r>
            <a:r>
              <a:rPr lang="en-GB" sz="2000" dirty="0" err="1">
                <a:solidFill>
                  <a:prstClr val="black"/>
                </a:solidFill>
                <a:latin typeface="system-ui"/>
              </a:rPr>
              <a:t>Mimra</a:t>
            </a:r>
            <a:r>
              <a:rPr lang="en-GB" sz="2000" dirty="0">
                <a:solidFill>
                  <a:prstClr val="black"/>
                </a:solidFill>
                <a:latin typeface="system-ui"/>
              </a:rPr>
              <a:t> and it was credited to him </a:t>
            </a:r>
          </a:p>
          <a:p>
            <a:r>
              <a:rPr lang="en-GB" sz="2000" dirty="0">
                <a:solidFill>
                  <a:prstClr val="black"/>
                </a:solidFill>
                <a:latin typeface="system-ui"/>
              </a:rPr>
              <a:t>    as righteousness. Gen. 15: 6</a:t>
            </a:r>
          </a:p>
          <a:p>
            <a:pPr marL="342900" indent="-342900">
              <a:buFont typeface="Arial" panose="020B0604020202020204" pitchFamily="34" charset="0"/>
              <a:buChar char="•"/>
            </a:pPr>
            <a:r>
              <a:rPr lang="en-GB" sz="2000" dirty="0">
                <a:solidFill>
                  <a:prstClr val="black"/>
                </a:solidFill>
                <a:latin typeface="system-ui"/>
              </a:rPr>
              <a:t>“If the LORD’s </a:t>
            </a:r>
            <a:r>
              <a:rPr lang="en-GB" sz="2000" dirty="0" err="1">
                <a:solidFill>
                  <a:prstClr val="black"/>
                </a:solidFill>
                <a:latin typeface="system-ui"/>
              </a:rPr>
              <a:t>Mimra</a:t>
            </a:r>
            <a:r>
              <a:rPr lang="en-GB" sz="2000" dirty="0">
                <a:solidFill>
                  <a:prstClr val="black"/>
                </a:solidFill>
                <a:latin typeface="system-ui"/>
              </a:rPr>
              <a:t> will be with me ... </a:t>
            </a:r>
          </a:p>
          <a:p>
            <a:r>
              <a:rPr lang="en-GB" sz="2000" dirty="0">
                <a:solidFill>
                  <a:prstClr val="black"/>
                </a:solidFill>
                <a:latin typeface="system-ui"/>
              </a:rPr>
              <a:t>    Then the LORD’s </a:t>
            </a:r>
            <a:r>
              <a:rPr lang="en-GB" sz="2000" dirty="0" err="1">
                <a:solidFill>
                  <a:prstClr val="black"/>
                </a:solidFill>
                <a:latin typeface="system-ui"/>
              </a:rPr>
              <a:t>Mimra</a:t>
            </a:r>
            <a:r>
              <a:rPr lang="en-GB" sz="2000" dirty="0">
                <a:solidFill>
                  <a:prstClr val="black"/>
                </a:solidFill>
                <a:latin typeface="system-ui"/>
              </a:rPr>
              <a:t> will be my God”. Gen. 28: 20</a:t>
            </a:r>
          </a:p>
          <a:p>
            <a:pPr marL="342900" indent="-342900">
              <a:buFont typeface="Arial" panose="020B0604020202020204" pitchFamily="34" charset="0"/>
              <a:buChar char="•"/>
            </a:pPr>
            <a:r>
              <a:rPr lang="en-GB" sz="2000" dirty="0">
                <a:solidFill>
                  <a:prstClr val="black"/>
                </a:solidFill>
                <a:latin typeface="system-ui"/>
              </a:rPr>
              <a:t>“Israel will be saved by the LORD’s </a:t>
            </a:r>
            <a:r>
              <a:rPr lang="en-GB" sz="2000" dirty="0" err="1">
                <a:solidFill>
                  <a:prstClr val="black"/>
                </a:solidFill>
                <a:latin typeface="system-ui"/>
              </a:rPr>
              <a:t>Mimra</a:t>
            </a:r>
            <a:r>
              <a:rPr lang="en-GB" sz="2000" dirty="0">
                <a:solidFill>
                  <a:prstClr val="black"/>
                </a:solidFill>
                <a:latin typeface="system-ui"/>
              </a:rPr>
              <a:t>”. Isaiah 45:17</a:t>
            </a:r>
          </a:p>
          <a:p>
            <a:pPr marL="342900" indent="-342900">
              <a:buFont typeface="Arial" panose="020B0604020202020204" pitchFamily="34" charset="0"/>
              <a:buChar char="•"/>
            </a:pPr>
            <a:r>
              <a:rPr lang="en-GB" sz="2000" dirty="0">
                <a:solidFill>
                  <a:prstClr val="black"/>
                </a:solidFill>
                <a:latin typeface="system-ui"/>
              </a:rPr>
              <a:t>“Yet I will show love to the house of Judah, and I will save them by their </a:t>
            </a:r>
          </a:p>
          <a:p>
            <a:r>
              <a:rPr lang="en-GB" sz="2000" dirty="0">
                <a:solidFill>
                  <a:prstClr val="black"/>
                </a:solidFill>
                <a:latin typeface="system-ui"/>
              </a:rPr>
              <a:t>     God, the LORD’s </a:t>
            </a:r>
            <a:r>
              <a:rPr lang="en-GB" sz="2000" dirty="0" err="1">
                <a:solidFill>
                  <a:prstClr val="black"/>
                </a:solidFill>
                <a:latin typeface="system-ui"/>
              </a:rPr>
              <a:t>Mimra</a:t>
            </a:r>
            <a:r>
              <a:rPr lang="en-GB" sz="2000" dirty="0">
                <a:solidFill>
                  <a:prstClr val="black"/>
                </a:solidFill>
                <a:latin typeface="system-ui"/>
              </a:rPr>
              <a:t>” Hosea 1:7</a:t>
            </a:r>
          </a:p>
          <a:p>
            <a:endParaRPr lang="en-GB" sz="2000" dirty="0">
              <a:solidFill>
                <a:prstClr val="black"/>
              </a:solidFill>
              <a:latin typeface="system-ui"/>
            </a:endParaRPr>
          </a:p>
        </p:txBody>
      </p:sp>
      <p:sp>
        <p:nvSpPr>
          <p:cNvPr id="5" name="TextBox 4"/>
          <p:cNvSpPr txBox="1"/>
          <p:nvPr/>
        </p:nvSpPr>
        <p:spPr>
          <a:xfrm>
            <a:off x="222421" y="5715984"/>
            <a:ext cx="10350141" cy="461665"/>
          </a:xfrm>
          <a:prstGeom prst="rect">
            <a:avLst/>
          </a:prstGeom>
          <a:noFill/>
        </p:spPr>
        <p:txBody>
          <a:bodyPr wrap="none" rtlCol="0">
            <a:spAutoFit/>
          </a:bodyPr>
          <a:lstStyle/>
          <a:p>
            <a:r>
              <a:rPr lang="en-GB" sz="2400" b="1" i="1" dirty="0" err="1">
                <a:solidFill>
                  <a:prstClr val="black"/>
                </a:solidFill>
                <a:latin typeface="system-ui"/>
              </a:rPr>
              <a:t>Mimra</a:t>
            </a:r>
            <a:r>
              <a:rPr lang="en-GB" sz="2400" b="1" i="1" dirty="0">
                <a:solidFill>
                  <a:prstClr val="black"/>
                </a:solidFill>
                <a:latin typeface="system-ui"/>
              </a:rPr>
              <a:t> </a:t>
            </a:r>
            <a:r>
              <a:rPr lang="en-GB" sz="2400" dirty="0">
                <a:solidFill>
                  <a:prstClr val="black"/>
                </a:solidFill>
                <a:latin typeface="system-ui"/>
              </a:rPr>
              <a:t>corresponds to the Greek </a:t>
            </a:r>
            <a:r>
              <a:rPr lang="en-GB" sz="2400" b="1" i="1" dirty="0">
                <a:solidFill>
                  <a:prstClr val="black"/>
                </a:solidFill>
                <a:latin typeface="system-ui"/>
              </a:rPr>
              <a:t>Logos</a:t>
            </a:r>
            <a:r>
              <a:rPr lang="en-GB" sz="2400" b="1" dirty="0">
                <a:solidFill>
                  <a:prstClr val="black"/>
                </a:solidFill>
                <a:latin typeface="system-ui"/>
              </a:rPr>
              <a:t> – The Word in a personal sense</a:t>
            </a:r>
          </a:p>
        </p:txBody>
      </p:sp>
    </p:spTree>
    <p:extLst>
      <p:ext uri="{BB962C8B-B14F-4D97-AF65-F5344CB8AC3E}">
        <p14:creationId xmlns:p14="http://schemas.microsoft.com/office/powerpoint/2010/main" val="34193888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0130" y="958329"/>
            <a:ext cx="8649730" cy="2246769"/>
          </a:xfrm>
          <a:prstGeom prst="rect">
            <a:avLst/>
          </a:prstGeom>
        </p:spPr>
        <p:txBody>
          <a:bodyPr wrap="square">
            <a:spAutoFit/>
          </a:bodyPr>
          <a:lstStyle/>
          <a:p>
            <a:r>
              <a:rPr lang="en-GB" sz="2000" b="1" dirty="0">
                <a:solidFill>
                  <a:srgbClr val="000000"/>
                </a:solidFill>
                <a:latin typeface="system-ui"/>
              </a:rPr>
              <a:t>In the beginning, God created the heavens and the earth.</a:t>
            </a:r>
            <a:r>
              <a:rPr lang="en-GB" sz="2000" dirty="0">
                <a:solidFill>
                  <a:srgbClr val="000000"/>
                </a:solidFill>
                <a:latin typeface="system-ui"/>
              </a:rPr>
              <a:t> The </a:t>
            </a:r>
            <a:endParaRPr lang="en-GB" sz="2000" dirty="0" smtClean="0">
              <a:solidFill>
                <a:srgbClr val="000000"/>
              </a:solidFill>
              <a:latin typeface="system-ui"/>
            </a:endParaRPr>
          </a:p>
          <a:p>
            <a:r>
              <a:rPr lang="en-GB" sz="2000" dirty="0" smtClean="0">
                <a:solidFill>
                  <a:srgbClr val="000000"/>
                </a:solidFill>
                <a:latin typeface="system-ui"/>
              </a:rPr>
              <a:t>earth </a:t>
            </a:r>
            <a:r>
              <a:rPr lang="en-GB" sz="2000" dirty="0">
                <a:solidFill>
                  <a:srgbClr val="000000"/>
                </a:solidFill>
                <a:latin typeface="system-ui"/>
              </a:rPr>
              <a:t>was formless and empty. Darkness was on the surface of the </a:t>
            </a:r>
            <a:endParaRPr lang="en-GB" sz="2000" dirty="0" smtClean="0">
              <a:solidFill>
                <a:srgbClr val="000000"/>
              </a:solidFill>
              <a:latin typeface="system-ui"/>
            </a:endParaRPr>
          </a:p>
          <a:p>
            <a:r>
              <a:rPr lang="en-GB" sz="2000" dirty="0" smtClean="0">
                <a:solidFill>
                  <a:srgbClr val="000000"/>
                </a:solidFill>
                <a:latin typeface="system-ui"/>
              </a:rPr>
              <a:t>deep </a:t>
            </a:r>
            <a:r>
              <a:rPr lang="en-GB" sz="2000" dirty="0">
                <a:solidFill>
                  <a:srgbClr val="000000"/>
                </a:solidFill>
                <a:latin typeface="system-ui"/>
              </a:rPr>
              <a:t>and God’s Spirit was hovering over the surface of the waters.</a:t>
            </a:r>
          </a:p>
          <a:p>
            <a:r>
              <a:rPr lang="en-GB" sz="2000" b="1" dirty="0">
                <a:solidFill>
                  <a:srgbClr val="000000"/>
                </a:solidFill>
                <a:latin typeface="system-ui"/>
              </a:rPr>
              <a:t>God said</a:t>
            </a:r>
            <a:r>
              <a:rPr lang="en-GB" sz="2000" dirty="0">
                <a:solidFill>
                  <a:srgbClr val="000000"/>
                </a:solidFill>
                <a:latin typeface="system-ui"/>
              </a:rPr>
              <a:t>, “Let there be light,” and there was light. God saw the light, </a:t>
            </a:r>
            <a:endParaRPr lang="en-GB" sz="2000" dirty="0" smtClean="0">
              <a:solidFill>
                <a:srgbClr val="000000"/>
              </a:solidFill>
              <a:latin typeface="system-ui"/>
            </a:endParaRPr>
          </a:p>
          <a:p>
            <a:r>
              <a:rPr lang="en-GB" sz="2000" dirty="0" smtClean="0">
                <a:solidFill>
                  <a:srgbClr val="000000"/>
                </a:solidFill>
                <a:latin typeface="system-ui"/>
              </a:rPr>
              <a:t>and </a:t>
            </a:r>
            <a:r>
              <a:rPr lang="en-GB" sz="2000" dirty="0">
                <a:solidFill>
                  <a:srgbClr val="000000"/>
                </a:solidFill>
                <a:latin typeface="system-ui"/>
              </a:rPr>
              <a:t>saw that it was good. God divided the light from the darkness. </a:t>
            </a:r>
            <a:endParaRPr lang="en-GB" sz="2000" dirty="0" smtClean="0">
              <a:solidFill>
                <a:srgbClr val="000000"/>
              </a:solidFill>
              <a:latin typeface="system-ui"/>
            </a:endParaRPr>
          </a:p>
          <a:p>
            <a:r>
              <a:rPr lang="en-GB" sz="2000" b="1" dirty="0" smtClean="0">
                <a:solidFill>
                  <a:srgbClr val="000000"/>
                </a:solidFill>
                <a:latin typeface="system-ui"/>
              </a:rPr>
              <a:t>God </a:t>
            </a:r>
            <a:r>
              <a:rPr lang="en-GB" sz="2000" b="1" dirty="0">
                <a:solidFill>
                  <a:srgbClr val="000000"/>
                </a:solidFill>
                <a:latin typeface="system-ui"/>
              </a:rPr>
              <a:t>called </a:t>
            </a:r>
            <a:r>
              <a:rPr lang="en-GB" sz="2000" dirty="0">
                <a:solidFill>
                  <a:srgbClr val="000000"/>
                </a:solidFill>
                <a:latin typeface="system-ui"/>
              </a:rPr>
              <a:t>the light “day”, and the darkness he called “night”. There </a:t>
            </a:r>
            <a:endParaRPr lang="en-GB" sz="2000" dirty="0" smtClean="0">
              <a:solidFill>
                <a:srgbClr val="000000"/>
              </a:solidFill>
              <a:latin typeface="system-ui"/>
            </a:endParaRPr>
          </a:p>
          <a:p>
            <a:r>
              <a:rPr lang="en-GB" sz="2000" dirty="0" smtClean="0">
                <a:solidFill>
                  <a:srgbClr val="000000"/>
                </a:solidFill>
                <a:latin typeface="system-ui"/>
              </a:rPr>
              <a:t>was </a:t>
            </a:r>
            <a:r>
              <a:rPr lang="en-GB" sz="2000" dirty="0">
                <a:solidFill>
                  <a:srgbClr val="000000"/>
                </a:solidFill>
                <a:latin typeface="system-ui"/>
              </a:rPr>
              <a:t>evening and there was morning, the first day. Gen. 1: 1-4</a:t>
            </a:r>
          </a:p>
        </p:txBody>
      </p:sp>
      <p:sp>
        <p:nvSpPr>
          <p:cNvPr id="3" name="Rectangle 2"/>
          <p:cNvSpPr/>
          <p:nvPr/>
        </p:nvSpPr>
        <p:spPr>
          <a:xfrm>
            <a:off x="420130" y="3468708"/>
            <a:ext cx="6606746" cy="2554545"/>
          </a:xfrm>
          <a:prstGeom prst="rect">
            <a:avLst/>
          </a:prstGeom>
        </p:spPr>
        <p:txBody>
          <a:bodyPr wrap="square">
            <a:spAutoFit/>
          </a:bodyPr>
          <a:lstStyle/>
          <a:p>
            <a:r>
              <a:rPr lang="en-GB" sz="2000" b="1" dirty="0">
                <a:solidFill>
                  <a:srgbClr val="000000"/>
                </a:solidFill>
                <a:latin typeface="system-ui"/>
              </a:rPr>
              <a:t>By Yahweh’s word, the heavens were made</a:t>
            </a:r>
            <a:r>
              <a:rPr lang="en-GB" sz="2000" dirty="0">
                <a:solidFill>
                  <a:srgbClr val="000000"/>
                </a:solidFill>
                <a:latin typeface="system-ui"/>
              </a:rPr>
              <a:t>:</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    all their army by the breath of his mouth.</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He gathers the waters of the sea together as a heap.</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    He lays up the deeps in storehouses.</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Let all the earth fear Yahweh.</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    Let all the inhabitants of the world stand in awe of him.</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For </a:t>
            </a:r>
            <a:r>
              <a:rPr lang="en-GB" sz="2000" b="1" dirty="0">
                <a:solidFill>
                  <a:srgbClr val="000000"/>
                </a:solidFill>
                <a:latin typeface="system-ui"/>
              </a:rPr>
              <a:t>he spoke, and it was done.</a:t>
            </a:r>
            <a:r>
              <a:rPr lang="en-GB" sz="2000" b="1" dirty="0">
                <a:solidFill>
                  <a:prstClr val="black"/>
                </a:solidFill>
                <a:latin typeface="system-ui"/>
              </a:rPr>
              <a:t/>
            </a:r>
            <a:br>
              <a:rPr lang="en-GB" sz="2000" b="1" dirty="0">
                <a:solidFill>
                  <a:prstClr val="black"/>
                </a:solidFill>
                <a:latin typeface="system-ui"/>
              </a:rPr>
            </a:br>
            <a:r>
              <a:rPr lang="en-GB" sz="2000" b="1" dirty="0">
                <a:solidFill>
                  <a:srgbClr val="000000"/>
                </a:solidFill>
                <a:latin typeface="system-ui"/>
              </a:rPr>
              <a:t>    He commanded, and it stood firm</a:t>
            </a:r>
            <a:r>
              <a:rPr lang="en-GB" sz="2000" dirty="0">
                <a:solidFill>
                  <a:srgbClr val="000000"/>
                </a:solidFill>
                <a:latin typeface="system-ui"/>
              </a:rPr>
              <a:t>. Psalm 33:6-9</a:t>
            </a:r>
            <a:endParaRPr lang="en-GB" sz="2000" dirty="0">
              <a:solidFill>
                <a:prstClr val="black"/>
              </a:solidFill>
              <a:latin typeface="system-ui"/>
            </a:endParaRPr>
          </a:p>
        </p:txBody>
      </p:sp>
      <p:sp>
        <p:nvSpPr>
          <p:cNvPr id="4" name="TextBox 3"/>
          <p:cNvSpPr txBox="1"/>
          <p:nvPr/>
        </p:nvSpPr>
        <p:spPr>
          <a:xfrm>
            <a:off x="2512540" y="171499"/>
            <a:ext cx="3392211" cy="523220"/>
          </a:xfrm>
          <a:prstGeom prst="rect">
            <a:avLst/>
          </a:prstGeom>
          <a:noFill/>
        </p:spPr>
        <p:txBody>
          <a:bodyPr wrap="none" rtlCol="0">
            <a:spAutoFit/>
          </a:bodyPr>
          <a:lstStyle/>
          <a:p>
            <a:r>
              <a:rPr lang="en-GB" sz="2800" b="1" dirty="0" smtClean="0">
                <a:latin typeface="system-ui"/>
              </a:rPr>
              <a:t>The Creating Word</a:t>
            </a:r>
            <a:endParaRPr lang="en-GB" sz="2800" b="1" dirty="0">
              <a:latin typeface="system-ui"/>
            </a:endParaRPr>
          </a:p>
        </p:txBody>
      </p:sp>
    </p:spTree>
    <p:extLst>
      <p:ext uri="{BB962C8B-B14F-4D97-AF65-F5344CB8AC3E}">
        <p14:creationId xmlns:p14="http://schemas.microsoft.com/office/powerpoint/2010/main" val="20338772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32535" y="252191"/>
            <a:ext cx="4312334" cy="523220"/>
          </a:xfrm>
          <a:prstGeom prst="rect">
            <a:avLst/>
          </a:prstGeom>
          <a:noFill/>
        </p:spPr>
        <p:txBody>
          <a:bodyPr wrap="none" rtlCol="0">
            <a:spAutoFit/>
          </a:bodyPr>
          <a:lstStyle/>
          <a:p>
            <a:r>
              <a:rPr lang="en-GB" sz="2800" b="1" dirty="0">
                <a:solidFill>
                  <a:prstClr val="black"/>
                </a:solidFill>
                <a:latin typeface="system-ui"/>
              </a:rPr>
              <a:t>The </a:t>
            </a:r>
            <a:r>
              <a:rPr lang="en-GB" sz="2800" b="1" dirty="0" smtClean="0">
                <a:solidFill>
                  <a:prstClr val="black"/>
                </a:solidFill>
                <a:latin typeface="system-ui"/>
              </a:rPr>
              <a:t>Word became Flesh</a:t>
            </a:r>
            <a:endParaRPr lang="en-GB" sz="2800" b="1" dirty="0">
              <a:solidFill>
                <a:prstClr val="black"/>
              </a:solidFill>
              <a:latin typeface="system-ui"/>
            </a:endParaRPr>
          </a:p>
        </p:txBody>
      </p:sp>
      <p:sp>
        <p:nvSpPr>
          <p:cNvPr id="3" name="Rectangle 2"/>
          <p:cNvSpPr/>
          <p:nvPr/>
        </p:nvSpPr>
        <p:spPr>
          <a:xfrm>
            <a:off x="145416" y="1121010"/>
            <a:ext cx="9078097" cy="2862322"/>
          </a:xfrm>
          <a:prstGeom prst="rect">
            <a:avLst/>
          </a:prstGeom>
        </p:spPr>
        <p:txBody>
          <a:bodyPr wrap="square">
            <a:spAutoFit/>
          </a:bodyPr>
          <a:lstStyle/>
          <a:p>
            <a:r>
              <a:rPr lang="en-GB" sz="2000" b="1" dirty="0">
                <a:solidFill>
                  <a:srgbClr val="000000"/>
                </a:solidFill>
                <a:latin typeface="system-ui"/>
              </a:rPr>
              <a:t>In the beginning was the Word, and the Word was with God, </a:t>
            </a:r>
            <a:endParaRPr lang="en-GB" sz="2000" b="1" dirty="0" smtClean="0">
              <a:solidFill>
                <a:srgbClr val="000000"/>
              </a:solidFill>
              <a:latin typeface="system-ui"/>
            </a:endParaRPr>
          </a:p>
          <a:p>
            <a:r>
              <a:rPr lang="en-GB" sz="2000" b="1" dirty="0" smtClean="0">
                <a:solidFill>
                  <a:srgbClr val="000000"/>
                </a:solidFill>
                <a:latin typeface="system-ui"/>
              </a:rPr>
              <a:t>and the </a:t>
            </a:r>
            <a:r>
              <a:rPr lang="en-GB" sz="2000" b="1" dirty="0">
                <a:solidFill>
                  <a:srgbClr val="000000"/>
                </a:solidFill>
                <a:latin typeface="system-ui"/>
              </a:rPr>
              <a:t>Word was God. The same was in the beginning with God. </a:t>
            </a:r>
            <a:endParaRPr lang="en-GB" sz="2000" b="1" dirty="0" smtClean="0">
              <a:solidFill>
                <a:srgbClr val="000000"/>
              </a:solidFill>
              <a:latin typeface="system-ui"/>
            </a:endParaRPr>
          </a:p>
          <a:p>
            <a:r>
              <a:rPr lang="en-GB" sz="2000" b="1" dirty="0" smtClean="0">
                <a:solidFill>
                  <a:srgbClr val="000000"/>
                </a:solidFill>
                <a:latin typeface="system-ui"/>
              </a:rPr>
              <a:t>All </a:t>
            </a:r>
            <a:r>
              <a:rPr lang="en-GB" sz="2000" b="1" dirty="0">
                <a:solidFill>
                  <a:srgbClr val="000000"/>
                </a:solidFill>
                <a:latin typeface="system-ui"/>
              </a:rPr>
              <a:t>things were made through him. Without him, nothing was </a:t>
            </a:r>
            <a:endParaRPr lang="en-GB" sz="2000" b="1" dirty="0" smtClean="0">
              <a:solidFill>
                <a:srgbClr val="000000"/>
              </a:solidFill>
              <a:latin typeface="system-ui"/>
            </a:endParaRPr>
          </a:p>
          <a:p>
            <a:r>
              <a:rPr lang="en-GB" sz="2000" b="1" dirty="0" smtClean="0">
                <a:solidFill>
                  <a:srgbClr val="000000"/>
                </a:solidFill>
                <a:latin typeface="system-ui"/>
              </a:rPr>
              <a:t>made </a:t>
            </a:r>
            <a:r>
              <a:rPr lang="en-GB" sz="2000" b="1" dirty="0">
                <a:solidFill>
                  <a:srgbClr val="000000"/>
                </a:solidFill>
                <a:latin typeface="system-ui"/>
              </a:rPr>
              <a:t>that has been made ...</a:t>
            </a:r>
            <a:r>
              <a:rPr lang="en-GB" sz="2000" dirty="0">
                <a:solidFill>
                  <a:srgbClr val="000000"/>
                </a:solidFill>
                <a:latin typeface="system-ui"/>
              </a:rPr>
              <a:t> </a:t>
            </a:r>
          </a:p>
          <a:p>
            <a:endParaRPr lang="en-GB" sz="2000" dirty="0">
              <a:solidFill>
                <a:srgbClr val="000000"/>
              </a:solidFill>
              <a:latin typeface="system-ui"/>
            </a:endParaRPr>
          </a:p>
          <a:p>
            <a:r>
              <a:rPr lang="en-GB" sz="2000" b="1" dirty="0">
                <a:solidFill>
                  <a:srgbClr val="000000"/>
                </a:solidFill>
                <a:latin typeface="system-ui"/>
              </a:rPr>
              <a:t>The Word became flesh, and lived among us. </a:t>
            </a:r>
            <a:r>
              <a:rPr lang="en-GB" sz="2000" dirty="0">
                <a:solidFill>
                  <a:srgbClr val="000000"/>
                </a:solidFill>
                <a:latin typeface="system-ui"/>
              </a:rPr>
              <a:t>We saw his glory, such glory as of the one and only Son of the Father, full of grace and truth ... </a:t>
            </a:r>
            <a:r>
              <a:rPr lang="en-GB" sz="2000" b="1" baseline="30000" dirty="0">
                <a:solidFill>
                  <a:srgbClr val="000000"/>
                </a:solidFill>
                <a:latin typeface="system-ui"/>
              </a:rPr>
              <a:t> </a:t>
            </a:r>
            <a:r>
              <a:rPr lang="en-GB" sz="2000" dirty="0">
                <a:solidFill>
                  <a:srgbClr val="000000"/>
                </a:solidFill>
                <a:latin typeface="system-ui"/>
              </a:rPr>
              <a:t>No one has seen God at any time. </a:t>
            </a:r>
            <a:r>
              <a:rPr lang="en-GB" sz="2000" b="1" dirty="0">
                <a:solidFill>
                  <a:srgbClr val="000000"/>
                </a:solidFill>
                <a:latin typeface="system-ui"/>
              </a:rPr>
              <a:t>The</a:t>
            </a:r>
            <a:r>
              <a:rPr lang="en-GB" sz="2000" dirty="0">
                <a:solidFill>
                  <a:srgbClr val="000000"/>
                </a:solidFill>
                <a:latin typeface="system-ui"/>
              </a:rPr>
              <a:t> one and only [</a:t>
            </a:r>
            <a:r>
              <a:rPr lang="en-GB" sz="2000" b="1" dirty="0">
                <a:solidFill>
                  <a:srgbClr val="000000"/>
                </a:solidFill>
                <a:latin typeface="system-ui"/>
              </a:rPr>
              <a:t>only begotten</a:t>
            </a:r>
            <a:r>
              <a:rPr lang="en-GB" sz="2000" dirty="0">
                <a:solidFill>
                  <a:srgbClr val="000000"/>
                </a:solidFill>
                <a:latin typeface="system-ui"/>
              </a:rPr>
              <a:t>] </a:t>
            </a:r>
            <a:r>
              <a:rPr lang="en-GB" sz="2000" b="1" dirty="0">
                <a:solidFill>
                  <a:srgbClr val="000000"/>
                </a:solidFill>
                <a:latin typeface="system-ui"/>
              </a:rPr>
              <a:t>Son,</a:t>
            </a:r>
            <a:r>
              <a:rPr lang="en-GB" sz="2000" b="1" baseline="30000" dirty="0">
                <a:solidFill>
                  <a:srgbClr val="000000"/>
                </a:solidFill>
                <a:latin typeface="system-ui"/>
              </a:rPr>
              <a:t> </a:t>
            </a:r>
            <a:r>
              <a:rPr lang="en-GB" sz="2000" b="1" dirty="0">
                <a:solidFill>
                  <a:srgbClr val="000000"/>
                </a:solidFill>
                <a:latin typeface="system-ui"/>
              </a:rPr>
              <a:t>who is in the bosom of the Father, has declared him. </a:t>
            </a:r>
            <a:r>
              <a:rPr lang="en-GB" sz="2000" dirty="0">
                <a:solidFill>
                  <a:srgbClr val="000000"/>
                </a:solidFill>
                <a:latin typeface="system-ui"/>
              </a:rPr>
              <a:t>John 1: 1-18</a:t>
            </a:r>
          </a:p>
        </p:txBody>
      </p:sp>
      <p:sp>
        <p:nvSpPr>
          <p:cNvPr id="4" name="Rectangle 3"/>
          <p:cNvSpPr/>
          <p:nvPr/>
        </p:nvSpPr>
        <p:spPr>
          <a:xfrm>
            <a:off x="63036" y="4079209"/>
            <a:ext cx="10448443" cy="2246769"/>
          </a:xfrm>
          <a:prstGeom prst="rect">
            <a:avLst/>
          </a:prstGeom>
        </p:spPr>
        <p:txBody>
          <a:bodyPr wrap="square">
            <a:spAutoFit/>
          </a:bodyPr>
          <a:lstStyle/>
          <a:p>
            <a:r>
              <a:rPr lang="en-GB" b="1" dirty="0">
                <a:solidFill>
                  <a:srgbClr val="000000"/>
                </a:solidFill>
                <a:latin typeface="system-ui"/>
              </a:rPr>
              <a:t> </a:t>
            </a:r>
            <a:r>
              <a:rPr lang="en-GB" sz="2000" b="1" dirty="0">
                <a:solidFill>
                  <a:srgbClr val="000000"/>
                </a:solidFill>
                <a:latin typeface="system-ui"/>
              </a:rPr>
              <a:t>God</a:t>
            </a:r>
            <a:r>
              <a:rPr lang="en-GB" sz="2000" dirty="0">
                <a:solidFill>
                  <a:srgbClr val="000000"/>
                </a:solidFill>
                <a:latin typeface="system-ui"/>
              </a:rPr>
              <a:t>, having in the past spoken to the fathers through the prophets at many times and in various ways, </a:t>
            </a:r>
            <a:r>
              <a:rPr lang="en-GB" sz="2000" b="1" dirty="0">
                <a:solidFill>
                  <a:srgbClr val="000000"/>
                </a:solidFill>
                <a:latin typeface="system-ui"/>
              </a:rPr>
              <a:t>has</a:t>
            </a:r>
            <a:r>
              <a:rPr lang="en-GB" sz="2000" dirty="0">
                <a:solidFill>
                  <a:srgbClr val="000000"/>
                </a:solidFill>
                <a:latin typeface="system-ui"/>
              </a:rPr>
              <a:t> at the end of these days </a:t>
            </a:r>
            <a:r>
              <a:rPr lang="en-GB" sz="2000" b="1" dirty="0">
                <a:solidFill>
                  <a:srgbClr val="000000"/>
                </a:solidFill>
                <a:latin typeface="system-ui"/>
              </a:rPr>
              <a:t>spoken to us by his Son, whom he appointed heir of all things, through whom also he made the worlds</a:t>
            </a:r>
            <a:r>
              <a:rPr lang="en-GB" sz="2000" dirty="0">
                <a:solidFill>
                  <a:srgbClr val="000000"/>
                </a:solidFill>
                <a:latin typeface="system-ui"/>
              </a:rPr>
              <a:t>. </a:t>
            </a:r>
            <a:r>
              <a:rPr lang="en-GB" sz="2000" b="1" dirty="0">
                <a:solidFill>
                  <a:srgbClr val="000000"/>
                </a:solidFill>
                <a:latin typeface="system-ui"/>
              </a:rPr>
              <a:t>His Son </a:t>
            </a:r>
            <a:r>
              <a:rPr lang="en-GB" sz="2000" dirty="0">
                <a:solidFill>
                  <a:srgbClr val="000000"/>
                </a:solidFill>
                <a:latin typeface="system-ui"/>
              </a:rPr>
              <a:t>is </a:t>
            </a:r>
            <a:r>
              <a:rPr lang="en-GB" sz="2000" b="1" dirty="0">
                <a:solidFill>
                  <a:srgbClr val="000000"/>
                </a:solidFill>
                <a:latin typeface="system-ui"/>
              </a:rPr>
              <a:t>the radiance of his glory, the very image of his substance</a:t>
            </a:r>
            <a:r>
              <a:rPr lang="en-GB" sz="2000" dirty="0">
                <a:solidFill>
                  <a:srgbClr val="000000"/>
                </a:solidFill>
                <a:latin typeface="system-ui"/>
              </a:rPr>
              <a:t>, and </a:t>
            </a:r>
            <a:r>
              <a:rPr lang="en-GB" sz="2000" b="1" dirty="0">
                <a:solidFill>
                  <a:srgbClr val="000000"/>
                </a:solidFill>
                <a:latin typeface="system-ui"/>
              </a:rPr>
              <a:t>upholding all things by the word of his power</a:t>
            </a:r>
            <a:r>
              <a:rPr lang="en-GB" sz="2000" dirty="0">
                <a:solidFill>
                  <a:srgbClr val="000000"/>
                </a:solidFill>
                <a:latin typeface="system-ui"/>
              </a:rPr>
              <a:t>, who, when he had by himself purified us of our sins, sat down on the right hand of the Majesty on high, having become as much better than the angels as the more excellent name he has inherited is better than theirs. Heb. 1: 1-4</a:t>
            </a:r>
          </a:p>
        </p:txBody>
      </p:sp>
    </p:spTree>
    <p:extLst>
      <p:ext uri="{BB962C8B-B14F-4D97-AF65-F5344CB8AC3E}">
        <p14:creationId xmlns:p14="http://schemas.microsoft.com/office/powerpoint/2010/main" val="4004663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2022" y="418808"/>
            <a:ext cx="6192721" cy="523220"/>
          </a:xfrm>
          <a:prstGeom prst="rect">
            <a:avLst/>
          </a:prstGeom>
          <a:noFill/>
        </p:spPr>
        <p:txBody>
          <a:bodyPr wrap="none" rtlCol="0">
            <a:spAutoFit/>
          </a:bodyPr>
          <a:lstStyle/>
          <a:p>
            <a:r>
              <a:rPr lang="en-GB" sz="2800" b="1" dirty="0" smtClean="0">
                <a:latin typeface="system-ui"/>
              </a:rPr>
              <a:t>From Single Cell to New-born Baby</a:t>
            </a:r>
            <a:endParaRPr lang="en-GB" sz="2800" b="1" dirty="0">
              <a:latin typeface="system-ui"/>
            </a:endParaRPr>
          </a:p>
        </p:txBody>
      </p:sp>
      <p:sp>
        <p:nvSpPr>
          <p:cNvPr id="3" name="Rectangle 2"/>
          <p:cNvSpPr/>
          <p:nvPr/>
        </p:nvSpPr>
        <p:spPr>
          <a:xfrm>
            <a:off x="390231" y="1488437"/>
            <a:ext cx="7076302" cy="707886"/>
          </a:xfrm>
          <a:prstGeom prst="rect">
            <a:avLst/>
          </a:prstGeom>
        </p:spPr>
        <p:txBody>
          <a:bodyPr wrap="square">
            <a:spAutoFit/>
          </a:bodyPr>
          <a:lstStyle/>
          <a:p>
            <a:r>
              <a:rPr lang="en-GB" b="1" baseline="30000" dirty="0">
                <a:solidFill>
                  <a:srgbClr val="000000"/>
                </a:solidFill>
                <a:latin typeface="system-ui"/>
              </a:rPr>
              <a:t> </a:t>
            </a:r>
            <a:r>
              <a:rPr lang="en-GB" sz="2000" b="1" dirty="0">
                <a:solidFill>
                  <a:srgbClr val="000000"/>
                </a:solidFill>
                <a:latin typeface="system-ui"/>
              </a:rPr>
              <a:t>Therefore when he </a:t>
            </a:r>
            <a:r>
              <a:rPr lang="en-GB" sz="2000" b="1" dirty="0" smtClean="0">
                <a:solidFill>
                  <a:srgbClr val="000000"/>
                </a:solidFill>
                <a:latin typeface="system-ui"/>
              </a:rPr>
              <a:t>[Messiah[ comes </a:t>
            </a:r>
            <a:r>
              <a:rPr lang="en-GB" sz="2000" b="1" dirty="0">
                <a:solidFill>
                  <a:srgbClr val="000000"/>
                </a:solidFill>
                <a:latin typeface="system-ui"/>
              </a:rPr>
              <a:t>into the world, he says</a:t>
            </a:r>
            <a:r>
              <a:rPr lang="en-GB" sz="2000" b="1" dirty="0" smtClean="0">
                <a:solidFill>
                  <a:srgbClr val="000000"/>
                </a:solidFill>
                <a:latin typeface="system-ui"/>
              </a:rPr>
              <a:t>, ... you [Father] prepared </a:t>
            </a:r>
            <a:r>
              <a:rPr lang="en-GB" sz="2000" b="1" dirty="0">
                <a:solidFill>
                  <a:srgbClr val="000000"/>
                </a:solidFill>
                <a:latin typeface="system-ui"/>
              </a:rPr>
              <a:t>a body for me</a:t>
            </a:r>
            <a:r>
              <a:rPr lang="en-GB" sz="2000" dirty="0" smtClean="0">
                <a:solidFill>
                  <a:srgbClr val="000000"/>
                </a:solidFill>
                <a:latin typeface="system-ui"/>
              </a:rPr>
              <a:t>. Heb. 10:5</a:t>
            </a:r>
            <a:endParaRPr lang="en-GB" sz="2000" b="0" i="0" dirty="0">
              <a:solidFill>
                <a:srgbClr val="000000"/>
              </a:solidFill>
              <a:effectLst/>
              <a:latin typeface="system-ui"/>
            </a:endParaRPr>
          </a:p>
        </p:txBody>
      </p:sp>
      <p:sp>
        <p:nvSpPr>
          <p:cNvPr id="4" name="Rectangle 3"/>
          <p:cNvSpPr/>
          <p:nvPr/>
        </p:nvSpPr>
        <p:spPr>
          <a:xfrm>
            <a:off x="337752" y="2742733"/>
            <a:ext cx="9531179" cy="2246769"/>
          </a:xfrm>
          <a:prstGeom prst="rect">
            <a:avLst/>
          </a:prstGeom>
        </p:spPr>
        <p:txBody>
          <a:bodyPr wrap="square">
            <a:spAutoFit/>
          </a:bodyPr>
          <a:lstStyle/>
          <a:p>
            <a:r>
              <a:rPr lang="en-GB" sz="2000" b="1" dirty="0">
                <a:solidFill>
                  <a:srgbClr val="000000"/>
                </a:solidFill>
                <a:latin typeface="system-ui"/>
              </a:rPr>
              <a:t>For you formed my inmost </a:t>
            </a:r>
            <a:r>
              <a:rPr lang="en-GB" sz="2000" b="1" dirty="0" smtClean="0">
                <a:solidFill>
                  <a:srgbClr val="000000"/>
                </a:solidFill>
                <a:latin typeface="system-ui"/>
              </a:rPr>
              <a:t>being.</a:t>
            </a:r>
            <a:r>
              <a:rPr lang="en-GB" sz="2000" b="1" dirty="0" smtClean="0">
                <a:latin typeface="system-ui"/>
              </a:rPr>
              <a:t> </a:t>
            </a:r>
            <a:r>
              <a:rPr lang="en-GB" sz="2000" b="1" dirty="0" smtClean="0">
                <a:solidFill>
                  <a:srgbClr val="000000"/>
                </a:solidFill>
                <a:latin typeface="system-ui"/>
              </a:rPr>
              <a:t>You </a:t>
            </a:r>
            <a:r>
              <a:rPr lang="en-GB" sz="2000" b="1" dirty="0">
                <a:solidFill>
                  <a:srgbClr val="000000"/>
                </a:solidFill>
                <a:latin typeface="system-ui"/>
              </a:rPr>
              <a:t>knit me together in my mother’s </a:t>
            </a:r>
            <a:endParaRPr lang="en-GB" sz="2000" b="1" dirty="0" smtClean="0">
              <a:solidFill>
                <a:srgbClr val="000000"/>
              </a:solidFill>
              <a:latin typeface="system-ui"/>
            </a:endParaRPr>
          </a:p>
          <a:p>
            <a:r>
              <a:rPr lang="en-GB" sz="2000" b="1" dirty="0" smtClean="0">
                <a:solidFill>
                  <a:srgbClr val="000000"/>
                </a:solidFill>
                <a:latin typeface="system-ui"/>
              </a:rPr>
              <a:t>womb. </a:t>
            </a:r>
            <a:r>
              <a:rPr lang="en-GB" sz="2000" dirty="0" smtClean="0">
                <a:solidFill>
                  <a:srgbClr val="000000"/>
                </a:solidFill>
                <a:latin typeface="system-ui"/>
              </a:rPr>
              <a:t>I </a:t>
            </a:r>
            <a:r>
              <a:rPr lang="en-GB" sz="2000" dirty="0">
                <a:solidFill>
                  <a:srgbClr val="000000"/>
                </a:solidFill>
                <a:latin typeface="system-ui"/>
              </a:rPr>
              <a:t>will give thanks to you</a:t>
            </a:r>
            <a:r>
              <a:rPr lang="en-GB" sz="2000" dirty="0" smtClean="0">
                <a:solidFill>
                  <a:srgbClr val="000000"/>
                </a:solidFill>
                <a:latin typeface="system-ui"/>
              </a:rPr>
              <a:t>,</a:t>
            </a:r>
            <a:r>
              <a:rPr lang="en-GB" sz="2000" dirty="0">
                <a:solidFill>
                  <a:srgbClr val="000000"/>
                </a:solidFill>
                <a:latin typeface="system-ui"/>
              </a:rPr>
              <a:t> for </a:t>
            </a:r>
            <a:r>
              <a:rPr lang="en-GB" sz="2000" b="1" dirty="0">
                <a:solidFill>
                  <a:srgbClr val="000000"/>
                </a:solidFill>
                <a:latin typeface="system-ui"/>
              </a:rPr>
              <a:t>I am fearfully and wonderfully made</a:t>
            </a:r>
            <a:r>
              <a:rPr lang="en-GB" sz="2000" dirty="0">
                <a:solidFill>
                  <a:srgbClr val="000000"/>
                </a:solidFill>
                <a:latin typeface="system-ui"/>
              </a:rPr>
              <a:t>.</a:t>
            </a:r>
            <a:r>
              <a:rPr lang="en-GB" sz="2000" dirty="0">
                <a:latin typeface="system-ui"/>
              </a:rPr>
              <a:t/>
            </a:r>
            <a:br>
              <a:rPr lang="en-GB" sz="2000" dirty="0">
                <a:latin typeface="system-ui"/>
              </a:rPr>
            </a:br>
            <a:r>
              <a:rPr lang="en-GB" sz="2000" dirty="0">
                <a:solidFill>
                  <a:srgbClr val="000000"/>
                </a:solidFill>
                <a:latin typeface="system-ui"/>
              </a:rPr>
              <a:t>Your works are </a:t>
            </a:r>
            <a:r>
              <a:rPr lang="en-GB" sz="2000" dirty="0" smtClean="0">
                <a:solidFill>
                  <a:srgbClr val="000000"/>
                </a:solidFill>
                <a:latin typeface="system-ui"/>
              </a:rPr>
              <a:t>wonderful</a:t>
            </a:r>
            <a:r>
              <a:rPr lang="en-GB" sz="2000" dirty="0">
                <a:solidFill>
                  <a:srgbClr val="000000"/>
                </a:solidFill>
                <a:latin typeface="system-ui"/>
              </a:rPr>
              <a:t>. My soul knows that very </a:t>
            </a:r>
            <a:r>
              <a:rPr lang="en-GB" sz="2000" dirty="0" smtClean="0">
                <a:solidFill>
                  <a:srgbClr val="000000"/>
                </a:solidFill>
                <a:latin typeface="system-ui"/>
              </a:rPr>
              <a:t>well.</a:t>
            </a:r>
            <a:endParaRPr lang="en-GB" sz="2000" dirty="0" smtClean="0">
              <a:latin typeface="system-ui"/>
            </a:endParaRPr>
          </a:p>
          <a:p>
            <a:r>
              <a:rPr lang="en-GB" sz="2000" dirty="0" smtClean="0">
                <a:solidFill>
                  <a:srgbClr val="000000"/>
                </a:solidFill>
                <a:latin typeface="system-ui"/>
              </a:rPr>
              <a:t>My </a:t>
            </a:r>
            <a:r>
              <a:rPr lang="en-GB" sz="2000" dirty="0">
                <a:solidFill>
                  <a:srgbClr val="000000"/>
                </a:solidFill>
                <a:latin typeface="system-ui"/>
              </a:rPr>
              <a:t>frame wasn’t hidden from </a:t>
            </a:r>
            <a:r>
              <a:rPr lang="en-GB" sz="2000" dirty="0" smtClean="0">
                <a:solidFill>
                  <a:srgbClr val="000000"/>
                </a:solidFill>
                <a:latin typeface="system-ui"/>
              </a:rPr>
              <a:t>you</a:t>
            </a:r>
            <a:r>
              <a:rPr lang="en-GB" sz="2000" dirty="0">
                <a:solidFill>
                  <a:srgbClr val="000000"/>
                </a:solidFill>
                <a:latin typeface="system-ui"/>
              </a:rPr>
              <a:t>, when </a:t>
            </a:r>
            <a:r>
              <a:rPr lang="en-GB" sz="2000" b="1" dirty="0">
                <a:solidFill>
                  <a:srgbClr val="000000"/>
                </a:solidFill>
                <a:latin typeface="system-ui"/>
              </a:rPr>
              <a:t>I was made in secret,</a:t>
            </a:r>
            <a:r>
              <a:rPr lang="en-GB" sz="2000" b="1" dirty="0">
                <a:latin typeface="system-ui"/>
              </a:rPr>
              <a:t/>
            </a:r>
            <a:br>
              <a:rPr lang="en-GB" sz="2000" b="1" dirty="0">
                <a:latin typeface="system-ui"/>
              </a:rPr>
            </a:br>
            <a:r>
              <a:rPr lang="en-GB" sz="2000" b="1" dirty="0" smtClean="0">
                <a:solidFill>
                  <a:srgbClr val="000000"/>
                </a:solidFill>
                <a:latin typeface="system-ui"/>
              </a:rPr>
              <a:t>woven </a:t>
            </a:r>
            <a:r>
              <a:rPr lang="en-GB" sz="2000" b="1" dirty="0">
                <a:solidFill>
                  <a:srgbClr val="000000"/>
                </a:solidFill>
                <a:latin typeface="system-ui"/>
              </a:rPr>
              <a:t>together in the depths of the </a:t>
            </a:r>
            <a:r>
              <a:rPr lang="en-GB" sz="2000" b="1" dirty="0" smtClean="0">
                <a:solidFill>
                  <a:srgbClr val="000000"/>
                </a:solidFill>
                <a:latin typeface="system-ui"/>
              </a:rPr>
              <a:t>earth</a:t>
            </a:r>
            <a:r>
              <a:rPr lang="en-GB" sz="2000" dirty="0" smtClean="0">
                <a:solidFill>
                  <a:srgbClr val="000000"/>
                </a:solidFill>
                <a:latin typeface="system-ui"/>
              </a:rPr>
              <a:t>.</a:t>
            </a:r>
            <a:r>
              <a:rPr lang="en-GB" sz="2000" dirty="0" smtClean="0">
                <a:latin typeface="system-ui"/>
              </a:rPr>
              <a:t> </a:t>
            </a:r>
            <a:r>
              <a:rPr lang="en-GB" sz="2000" dirty="0" smtClean="0">
                <a:solidFill>
                  <a:srgbClr val="000000"/>
                </a:solidFill>
                <a:latin typeface="system-ui"/>
              </a:rPr>
              <a:t>Your </a:t>
            </a:r>
            <a:r>
              <a:rPr lang="en-GB" sz="2000" dirty="0">
                <a:solidFill>
                  <a:srgbClr val="000000"/>
                </a:solidFill>
                <a:latin typeface="system-ui"/>
              </a:rPr>
              <a:t>eyes saw my </a:t>
            </a:r>
            <a:r>
              <a:rPr lang="en-GB" sz="2000" dirty="0" smtClean="0">
                <a:solidFill>
                  <a:srgbClr val="000000"/>
                </a:solidFill>
                <a:latin typeface="system-ui"/>
              </a:rPr>
              <a:t>body.</a:t>
            </a:r>
            <a:endParaRPr lang="en-GB" sz="2000" dirty="0" smtClean="0">
              <a:latin typeface="system-ui"/>
            </a:endParaRPr>
          </a:p>
          <a:p>
            <a:r>
              <a:rPr lang="en-GB" sz="2000" dirty="0" smtClean="0">
                <a:solidFill>
                  <a:srgbClr val="000000"/>
                </a:solidFill>
                <a:latin typeface="system-ui"/>
              </a:rPr>
              <a:t>In </a:t>
            </a:r>
            <a:r>
              <a:rPr lang="en-GB" sz="2000" dirty="0">
                <a:solidFill>
                  <a:srgbClr val="000000"/>
                </a:solidFill>
                <a:latin typeface="system-ui"/>
              </a:rPr>
              <a:t>your book they were all written</a:t>
            </a:r>
            <a:r>
              <a:rPr lang="en-GB" sz="2000" dirty="0" smtClean="0">
                <a:solidFill>
                  <a:srgbClr val="000000"/>
                </a:solidFill>
                <a:latin typeface="system-ui"/>
              </a:rPr>
              <a:t>,</a:t>
            </a:r>
            <a:r>
              <a:rPr lang="en-GB" sz="2000" dirty="0">
                <a:solidFill>
                  <a:srgbClr val="000000"/>
                </a:solidFill>
                <a:latin typeface="system-ui"/>
              </a:rPr>
              <a:t> the days that were ordained for me,</a:t>
            </a:r>
            <a:r>
              <a:rPr lang="en-GB" sz="2000" dirty="0">
                <a:latin typeface="system-ui"/>
              </a:rPr>
              <a:t/>
            </a:r>
            <a:br>
              <a:rPr lang="en-GB" sz="2000" dirty="0">
                <a:latin typeface="system-ui"/>
              </a:rPr>
            </a:br>
            <a:r>
              <a:rPr lang="en-GB" sz="2000" dirty="0" smtClean="0">
                <a:solidFill>
                  <a:srgbClr val="000000"/>
                </a:solidFill>
                <a:latin typeface="system-ui"/>
              </a:rPr>
              <a:t>when </a:t>
            </a:r>
            <a:r>
              <a:rPr lang="en-GB" sz="2000" dirty="0">
                <a:solidFill>
                  <a:srgbClr val="000000"/>
                </a:solidFill>
                <a:latin typeface="system-ui"/>
              </a:rPr>
              <a:t>as yet there were none of them</a:t>
            </a:r>
            <a:r>
              <a:rPr lang="en-GB" sz="2000" dirty="0" smtClean="0">
                <a:solidFill>
                  <a:srgbClr val="000000"/>
                </a:solidFill>
                <a:latin typeface="system-ui"/>
              </a:rPr>
              <a:t>. Psalm 139:13-16       </a:t>
            </a:r>
            <a:endParaRPr lang="en-GB" sz="2000" dirty="0">
              <a:latin typeface="system-ui"/>
            </a:endParaRPr>
          </a:p>
        </p:txBody>
      </p:sp>
      <p:sp>
        <p:nvSpPr>
          <p:cNvPr id="5" name="Rectangle 4"/>
          <p:cNvSpPr/>
          <p:nvPr/>
        </p:nvSpPr>
        <p:spPr>
          <a:xfrm>
            <a:off x="337752" y="5338457"/>
            <a:ext cx="7891848" cy="707886"/>
          </a:xfrm>
          <a:prstGeom prst="rect">
            <a:avLst/>
          </a:prstGeom>
        </p:spPr>
        <p:txBody>
          <a:bodyPr wrap="square">
            <a:spAutoFit/>
          </a:bodyPr>
          <a:lstStyle/>
          <a:p>
            <a:r>
              <a:rPr lang="en-GB" b="1" baseline="30000" dirty="0">
                <a:solidFill>
                  <a:srgbClr val="000000"/>
                </a:solidFill>
                <a:latin typeface="system-ui"/>
              </a:rPr>
              <a:t> </a:t>
            </a:r>
            <a:r>
              <a:rPr lang="en-GB" sz="2000" b="1" dirty="0">
                <a:solidFill>
                  <a:srgbClr val="000000"/>
                </a:solidFill>
                <a:latin typeface="system-ui"/>
              </a:rPr>
              <a:t>When he again brings in the firstborn into the world he says, “Let all the angels of God worship him</a:t>
            </a:r>
            <a:r>
              <a:rPr lang="en-GB" sz="2000" b="1" dirty="0" smtClean="0">
                <a:solidFill>
                  <a:srgbClr val="000000"/>
                </a:solidFill>
                <a:latin typeface="system-ui"/>
              </a:rPr>
              <a:t>.” </a:t>
            </a:r>
            <a:r>
              <a:rPr lang="en-GB" sz="2000" dirty="0" smtClean="0">
                <a:solidFill>
                  <a:srgbClr val="000000"/>
                </a:solidFill>
                <a:latin typeface="system-ui"/>
              </a:rPr>
              <a:t>Heb. 1:6</a:t>
            </a:r>
            <a:endParaRPr lang="en-GB" sz="2000" dirty="0"/>
          </a:p>
        </p:txBody>
      </p:sp>
    </p:spTree>
    <p:extLst>
      <p:ext uri="{BB962C8B-B14F-4D97-AF65-F5344CB8AC3E}">
        <p14:creationId xmlns:p14="http://schemas.microsoft.com/office/powerpoint/2010/main" val="13395893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2281" y="686738"/>
            <a:ext cx="6096000" cy="3170099"/>
          </a:xfrm>
          <a:prstGeom prst="rect">
            <a:avLst/>
          </a:prstGeom>
        </p:spPr>
        <p:txBody>
          <a:bodyPr>
            <a:spAutoFit/>
          </a:bodyPr>
          <a:lstStyle/>
          <a:p>
            <a:r>
              <a:rPr lang="en-GB" sz="2000" dirty="0">
                <a:latin typeface="system-ui"/>
                <a:ea typeface="Calibri" panose="020F0502020204030204" pitchFamily="34" charset="0"/>
                <a:cs typeface="Times New Roman" panose="02020603050405020304" pitchFamily="18" charset="0"/>
              </a:rPr>
              <a:t>Lo, within a manger lies</a:t>
            </a:r>
            <a:br>
              <a:rPr lang="en-GB" sz="2000" dirty="0">
                <a:latin typeface="system-ui"/>
                <a:ea typeface="Calibri" panose="020F0502020204030204" pitchFamily="34" charset="0"/>
                <a:cs typeface="Times New Roman" panose="02020603050405020304" pitchFamily="18" charset="0"/>
              </a:rPr>
            </a:br>
            <a:r>
              <a:rPr lang="en-GB" sz="2000" dirty="0">
                <a:latin typeface="system-ui"/>
                <a:ea typeface="Calibri" panose="020F0502020204030204" pitchFamily="34" charset="0"/>
                <a:cs typeface="Times New Roman" panose="02020603050405020304" pitchFamily="18" charset="0"/>
              </a:rPr>
              <a:t>He who built the starry skies;</a:t>
            </a:r>
            <a:br>
              <a:rPr lang="en-GB" sz="2000" dirty="0">
                <a:latin typeface="system-ui"/>
                <a:ea typeface="Calibri" panose="020F0502020204030204" pitchFamily="34" charset="0"/>
                <a:cs typeface="Times New Roman" panose="02020603050405020304" pitchFamily="18" charset="0"/>
              </a:rPr>
            </a:br>
            <a:r>
              <a:rPr lang="en-GB" sz="2000" dirty="0">
                <a:latin typeface="system-ui"/>
                <a:ea typeface="Calibri" panose="020F0502020204030204" pitchFamily="34" charset="0"/>
                <a:cs typeface="Times New Roman" panose="02020603050405020304" pitchFamily="18" charset="0"/>
              </a:rPr>
              <a:t>He who </a:t>
            </a:r>
            <a:r>
              <a:rPr lang="en-GB" sz="2000" dirty="0" err="1">
                <a:latin typeface="system-ui"/>
                <a:ea typeface="Calibri" panose="020F0502020204030204" pitchFamily="34" charset="0"/>
                <a:cs typeface="Times New Roman" panose="02020603050405020304" pitchFamily="18" charset="0"/>
              </a:rPr>
              <a:t>throned</a:t>
            </a:r>
            <a:r>
              <a:rPr lang="en-GB" sz="2000" dirty="0">
                <a:latin typeface="system-ui"/>
                <a:ea typeface="Calibri" panose="020F0502020204030204" pitchFamily="34" charset="0"/>
                <a:cs typeface="Times New Roman" panose="02020603050405020304" pitchFamily="18" charset="0"/>
              </a:rPr>
              <a:t> in height sublime</a:t>
            </a:r>
            <a:br>
              <a:rPr lang="en-GB" sz="2000" dirty="0">
                <a:latin typeface="system-ui"/>
                <a:ea typeface="Calibri" panose="020F0502020204030204" pitchFamily="34" charset="0"/>
                <a:cs typeface="Times New Roman" panose="02020603050405020304" pitchFamily="18" charset="0"/>
              </a:rPr>
            </a:br>
            <a:r>
              <a:rPr lang="en-GB" sz="2000" dirty="0">
                <a:latin typeface="system-ui"/>
                <a:ea typeface="Calibri" panose="020F0502020204030204" pitchFamily="34" charset="0"/>
                <a:cs typeface="Times New Roman" panose="02020603050405020304" pitchFamily="18" charset="0"/>
              </a:rPr>
              <a:t>Sits amid the cherubim. </a:t>
            </a:r>
            <a:br>
              <a:rPr lang="en-GB" sz="2000" dirty="0">
                <a:latin typeface="system-ui"/>
                <a:ea typeface="Calibri" panose="020F0502020204030204" pitchFamily="34" charset="0"/>
                <a:cs typeface="Times New Roman" panose="02020603050405020304" pitchFamily="18" charset="0"/>
              </a:rPr>
            </a:br>
            <a:r>
              <a:rPr lang="en-GB" sz="2000" dirty="0">
                <a:latin typeface="system-ui"/>
                <a:ea typeface="Calibri" panose="020F0502020204030204" pitchFamily="34" charset="0"/>
                <a:cs typeface="Times New Roman" panose="02020603050405020304" pitchFamily="18" charset="0"/>
              </a:rPr>
              <a:t/>
            </a:r>
            <a:br>
              <a:rPr lang="en-GB" sz="2000" dirty="0">
                <a:latin typeface="system-ui"/>
                <a:ea typeface="Calibri" panose="020F0502020204030204" pitchFamily="34" charset="0"/>
                <a:cs typeface="Times New Roman" panose="02020603050405020304" pitchFamily="18" charset="0"/>
              </a:rPr>
            </a:br>
            <a:r>
              <a:rPr lang="en-GB" sz="2000" dirty="0">
                <a:latin typeface="system-ui"/>
                <a:ea typeface="Calibri" panose="020F0502020204030204" pitchFamily="34" charset="0"/>
                <a:cs typeface="Times New Roman" panose="02020603050405020304" pitchFamily="18" charset="0"/>
              </a:rPr>
              <a:t>Sacred infant, all divine,</a:t>
            </a:r>
            <a:br>
              <a:rPr lang="en-GB" sz="2000" dirty="0">
                <a:latin typeface="system-ui"/>
                <a:ea typeface="Calibri" panose="020F0502020204030204" pitchFamily="34" charset="0"/>
                <a:cs typeface="Times New Roman" panose="02020603050405020304" pitchFamily="18" charset="0"/>
              </a:rPr>
            </a:br>
            <a:r>
              <a:rPr lang="en-GB" sz="2000" dirty="0">
                <a:latin typeface="system-ui"/>
                <a:ea typeface="Calibri" panose="020F0502020204030204" pitchFamily="34" charset="0"/>
                <a:cs typeface="Times New Roman" panose="02020603050405020304" pitchFamily="18" charset="0"/>
              </a:rPr>
              <a:t>What a tender love was thine,</a:t>
            </a:r>
            <a:br>
              <a:rPr lang="en-GB" sz="2000" dirty="0">
                <a:latin typeface="system-ui"/>
                <a:ea typeface="Calibri" panose="020F0502020204030204" pitchFamily="34" charset="0"/>
                <a:cs typeface="Times New Roman" panose="02020603050405020304" pitchFamily="18" charset="0"/>
              </a:rPr>
            </a:br>
            <a:r>
              <a:rPr lang="en-GB" sz="2000" dirty="0">
                <a:latin typeface="system-ui"/>
                <a:ea typeface="Calibri" panose="020F0502020204030204" pitchFamily="34" charset="0"/>
                <a:cs typeface="Times New Roman" panose="02020603050405020304" pitchFamily="18" charset="0"/>
              </a:rPr>
              <a:t>Thus to come from highest bliss</a:t>
            </a:r>
            <a:br>
              <a:rPr lang="en-GB" sz="2000" dirty="0">
                <a:latin typeface="system-ui"/>
                <a:ea typeface="Calibri" panose="020F0502020204030204" pitchFamily="34" charset="0"/>
                <a:cs typeface="Times New Roman" panose="02020603050405020304" pitchFamily="18" charset="0"/>
              </a:rPr>
            </a:br>
            <a:r>
              <a:rPr lang="en-GB" sz="2000" dirty="0">
                <a:latin typeface="system-ui"/>
                <a:ea typeface="Calibri" panose="020F0502020204030204" pitchFamily="34" charset="0"/>
                <a:cs typeface="Times New Roman" panose="02020603050405020304" pitchFamily="18" charset="0"/>
              </a:rPr>
              <a:t>Down to such a world as this. </a:t>
            </a:r>
            <a:br>
              <a:rPr lang="en-GB" sz="2000" dirty="0">
                <a:latin typeface="system-ui"/>
                <a:ea typeface="Calibri" panose="020F0502020204030204" pitchFamily="34" charset="0"/>
                <a:cs typeface="Times New Roman" panose="02020603050405020304" pitchFamily="18" charset="0"/>
              </a:rPr>
            </a:br>
            <a:endParaRPr lang="en-GB" sz="2000" dirty="0">
              <a:latin typeface="system-ui"/>
            </a:endParaRPr>
          </a:p>
        </p:txBody>
      </p:sp>
      <p:sp>
        <p:nvSpPr>
          <p:cNvPr id="4" name="Rectangle 3"/>
          <p:cNvSpPr/>
          <p:nvPr/>
        </p:nvSpPr>
        <p:spPr>
          <a:xfrm>
            <a:off x="1285103" y="4009420"/>
            <a:ext cx="6096000" cy="2354491"/>
          </a:xfrm>
          <a:prstGeom prst="rect">
            <a:avLst/>
          </a:prstGeom>
        </p:spPr>
        <p:txBody>
          <a:bodyPr>
            <a:spAutoFit/>
          </a:bodyPr>
          <a:lstStyle/>
          <a:p>
            <a:pPr lvl="0">
              <a:lnSpc>
                <a:spcPct val="107000"/>
              </a:lnSpc>
              <a:spcAft>
                <a:spcPts val="800"/>
              </a:spcAft>
            </a:pPr>
            <a:r>
              <a:rPr lang="en-GB" sz="2000" dirty="0">
                <a:solidFill>
                  <a:prstClr val="black"/>
                </a:solidFill>
                <a:latin typeface="system-ui"/>
                <a:ea typeface="Calibri" panose="020F0502020204030204" pitchFamily="34" charset="0"/>
                <a:cs typeface="Times New Roman" panose="02020603050405020304" pitchFamily="18" charset="0"/>
              </a:rPr>
              <a:t>Our God, Heaven cannot hold Him, nor earth sustain;</a:t>
            </a:r>
          </a:p>
          <a:p>
            <a:pPr lvl="0">
              <a:lnSpc>
                <a:spcPct val="107000"/>
              </a:lnSpc>
              <a:spcAft>
                <a:spcPts val="800"/>
              </a:spcAft>
            </a:pPr>
            <a:r>
              <a:rPr lang="en-GB" sz="2000" dirty="0">
                <a:solidFill>
                  <a:prstClr val="black"/>
                </a:solidFill>
                <a:latin typeface="system-ui"/>
                <a:ea typeface="Calibri" panose="020F0502020204030204" pitchFamily="34" charset="0"/>
                <a:cs typeface="Times New Roman" panose="02020603050405020304" pitchFamily="18" charset="0"/>
              </a:rPr>
              <a:t>Heaven and earth shall flee away when He comes to reign.</a:t>
            </a:r>
          </a:p>
          <a:p>
            <a:pPr lvl="0">
              <a:lnSpc>
                <a:spcPct val="107000"/>
              </a:lnSpc>
              <a:spcAft>
                <a:spcPts val="800"/>
              </a:spcAft>
            </a:pPr>
            <a:r>
              <a:rPr lang="en-GB" sz="2000" dirty="0">
                <a:solidFill>
                  <a:prstClr val="black"/>
                </a:solidFill>
                <a:latin typeface="system-ui"/>
                <a:ea typeface="Calibri" panose="020F0502020204030204" pitchFamily="34" charset="0"/>
                <a:cs typeface="Times New Roman" panose="02020603050405020304" pitchFamily="18" charset="0"/>
              </a:rPr>
              <a:t>In the bleak midwinter a stable place sufficed</a:t>
            </a:r>
          </a:p>
          <a:p>
            <a:pPr lvl="0"/>
            <a:r>
              <a:rPr lang="en-GB" sz="2000" dirty="0">
                <a:solidFill>
                  <a:prstClr val="black"/>
                </a:solidFill>
                <a:latin typeface="system-ui"/>
                <a:ea typeface="Calibri" panose="020F0502020204030204" pitchFamily="34" charset="0"/>
                <a:cs typeface="Times New Roman" panose="02020603050405020304" pitchFamily="18" charset="0"/>
              </a:rPr>
              <a:t>The Lord God Almighty, Jesus Christ</a:t>
            </a:r>
            <a:endParaRPr lang="en-GB" sz="2000" dirty="0">
              <a:solidFill>
                <a:prstClr val="black"/>
              </a:solidFill>
              <a:latin typeface="system-ui"/>
            </a:endParaRPr>
          </a:p>
        </p:txBody>
      </p:sp>
    </p:spTree>
    <p:extLst>
      <p:ext uri="{BB962C8B-B14F-4D97-AF65-F5344CB8AC3E}">
        <p14:creationId xmlns:p14="http://schemas.microsoft.com/office/powerpoint/2010/main" val="7832478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253" y="4126178"/>
            <a:ext cx="8188411" cy="1631216"/>
          </a:xfrm>
          <a:prstGeom prst="rect">
            <a:avLst/>
          </a:prstGeom>
        </p:spPr>
        <p:txBody>
          <a:bodyPr wrap="square">
            <a:spAutoFit/>
          </a:bodyPr>
          <a:lstStyle/>
          <a:p>
            <a:r>
              <a:rPr lang="en-GB" sz="2000" dirty="0">
                <a:solidFill>
                  <a:srgbClr val="000000"/>
                </a:solidFill>
                <a:latin typeface="system-ui"/>
              </a:rPr>
              <a:t>... </a:t>
            </a:r>
            <a:r>
              <a:rPr lang="en-GB" sz="2000" b="1" dirty="0" smtClean="0">
                <a:solidFill>
                  <a:srgbClr val="000000"/>
                </a:solidFill>
                <a:latin typeface="system-ui"/>
              </a:rPr>
              <a:t>Messiah </a:t>
            </a:r>
            <a:r>
              <a:rPr lang="en-GB" sz="2000" b="1" dirty="0">
                <a:solidFill>
                  <a:srgbClr val="000000"/>
                </a:solidFill>
                <a:latin typeface="system-ui"/>
              </a:rPr>
              <a:t>Jesus</a:t>
            </a:r>
            <a:r>
              <a:rPr lang="en-GB" sz="2000" dirty="0">
                <a:solidFill>
                  <a:srgbClr val="000000"/>
                </a:solidFill>
                <a:latin typeface="system-ui"/>
              </a:rPr>
              <a:t>, who, existing in the form of God, didn’t consider equality with God a thing to be grasped, but emptied himself, </a:t>
            </a:r>
            <a:r>
              <a:rPr lang="en-GB" sz="2000" b="1" dirty="0">
                <a:solidFill>
                  <a:srgbClr val="000000"/>
                </a:solidFill>
                <a:latin typeface="system-ui"/>
              </a:rPr>
              <a:t>taking the form of a servant, being made in the likeness of men. </a:t>
            </a:r>
            <a:r>
              <a:rPr lang="en-GB" sz="2000" b="1" baseline="30000" dirty="0">
                <a:solidFill>
                  <a:srgbClr val="000000"/>
                </a:solidFill>
                <a:latin typeface="system-ui"/>
              </a:rPr>
              <a:t> </a:t>
            </a:r>
            <a:r>
              <a:rPr lang="en-GB" sz="2000" b="1" dirty="0">
                <a:solidFill>
                  <a:srgbClr val="000000"/>
                </a:solidFill>
                <a:latin typeface="system-ui"/>
              </a:rPr>
              <a:t>And being found in human form</a:t>
            </a:r>
            <a:r>
              <a:rPr lang="en-GB" sz="2000" dirty="0">
                <a:solidFill>
                  <a:srgbClr val="000000"/>
                </a:solidFill>
                <a:latin typeface="system-ui"/>
              </a:rPr>
              <a:t>, he humbled himself, becoming </a:t>
            </a:r>
            <a:r>
              <a:rPr lang="en-GB" sz="2000" b="1" dirty="0">
                <a:solidFill>
                  <a:srgbClr val="000000"/>
                </a:solidFill>
                <a:latin typeface="system-ui"/>
              </a:rPr>
              <a:t>obedient to the point of death</a:t>
            </a:r>
            <a:r>
              <a:rPr lang="en-GB" sz="2000" dirty="0">
                <a:solidFill>
                  <a:srgbClr val="000000"/>
                </a:solidFill>
                <a:latin typeface="system-ui"/>
              </a:rPr>
              <a:t>, yes, the death of the cross</a:t>
            </a:r>
            <a:r>
              <a:rPr lang="en-GB" sz="2000" dirty="0" smtClean="0">
                <a:solidFill>
                  <a:srgbClr val="000000"/>
                </a:solidFill>
                <a:latin typeface="system-ui"/>
              </a:rPr>
              <a:t>. Phil. 2: 5-8</a:t>
            </a:r>
            <a:r>
              <a:rPr lang="en-GB" sz="2000" dirty="0">
                <a:solidFill>
                  <a:srgbClr val="000000"/>
                </a:solidFill>
                <a:latin typeface="system-ui"/>
              </a:rPr>
              <a:t> </a:t>
            </a:r>
            <a:endParaRPr lang="en-GB" dirty="0"/>
          </a:p>
        </p:txBody>
      </p:sp>
      <p:sp>
        <p:nvSpPr>
          <p:cNvPr id="3" name="TextBox 2"/>
          <p:cNvSpPr txBox="1"/>
          <p:nvPr/>
        </p:nvSpPr>
        <p:spPr>
          <a:xfrm>
            <a:off x="2248930" y="321276"/>
            <a:ext cx="5280454" cy="523220"/>
          </a:xfrm>
          <a:prstGeom prst="rect">
            <a:avLst/>
          </a:prstGeom>
          <a:noFill/>
        </p:spPr>
        <p:txBody>
          <a:bodyPr wrap="square" rtlCol="0">
            <a:spAutoFit/>
          </a:bodyPr>
          <a:lstStyle/>
          <a:p>
            <a:r>
              <a:rPr lang="en-GB" sz="2800" b="1" dirty="0" smtClean="0">
                <a:latin typeface="system-ui"/>
              </a:rPr>
              <a:t>Taking Human Flesh</a:t>
            </a:r>
            <a:endParaRPr lang="en-GB" sz="2800" b="1" dirty="0">
              <a:latin typeface="system-ui"/>
            </a:endParaRPr>
          </a:p>
        </p:txBody>
      </p:sp>
      <p:sp>
        <p:nvSpPr>
          <p:cNvPr id="4" name="Rectangle 3"/>
          <p:cNvSpPr/>
          <p:nvPr/>
        </p:nvSpPr>
        <p:spPr>
          <a:xfrm>
            <a:off x="193588" y="1014561"/>
            <a:ext cx="7953633" cy="2862322"/>
          </a:xfrm>
          <a:prstGeom prst="rect">
            <a:avLst/>
          </a:prstGeom>
        </p:spPr>
        <p:txBody>
          <a:bodyPr wrap="square">
            <a:spAutoFit/>
          </a:bodyPr>
          <a:lstStyle/>
          <a:p>
            <a:pPr lvl="0"/>
            <a:r>
              <a:rPr lang="en-GB" sz="2000" dirty="0">
                <a:solidFill>
                  <a:srgbClr val="000000"/>
                </a:solidFill>
                <a:latin typeface="system-ui"/>
              </a:rPr>
              <a:t>You made </a:t>
            </a:r>
            <a:r>
              <a:rPr lang="en-GB" sz="2000" dirty="0" smtClean="0">
                <a:solidFill>
                  <a:srgbClr val="000000"/>
                </a:solidFill>
                <a:latin typeface="system-ui"/>
              </a:rPr>
              <a:t>him [man] </a:t>
            </a:r>
            <a:r>
              <a:rPr lang="en-GB" sz="2000" dirty="0">
                <a:solidFill>
                  <a:srgbClr val="000000"/>
                </a:solidFill>
                <a:latin typeface="system-ui"/>
              </a:rPr>
              <a:t>a little lower than the angels. You crowned him with glory and honour. </a:t>
            </a:r>
            <a:r>
              <a:rPr lang="en-GB" sz="2000" b="1" dirty="0">
                <a:solidFill>
                  <a:srgbClr val="000000"/>
                </a:solidFill>
                <a:latin typeface="system-ui"/>
              </a:rPr>
              <a:t>You have put all things in subjection under his feet</a:t>
            </a:r>
            <a:r>
              <a:rPr lang="en-GB" sz="2000" dirty="0">
                <a:solidFill>
                  <a:srgbClr val="000000"/>
                </a:solidFill>
                <a:latin typeface="system-ui"/>
              </a:rPr>
              <a:t>.” </a:t>
            </a:r>
            <a:r>
              <a:rPr lang="en-GB" sz="2000" dirty="0" smtClean="0">
                <a:solidFill>
                  <a:srgbClr val="000000"/>
                </a:solidFill>
                <a:latin typeface="system-ui"/>
              </a:rPr>
              <a:t>(</a:t>
            </a:r>
            <a:r>
              <a:rPr lang="en-GB" sz="2000" dirty="0" smtClean="0">
                <a:solidFill>
                  <a:prstClr val="black"/>
                </a:solidFill>
                <a:latin typeface="system-ui"/>
              </a:rPr>
              <a:t>Psalm </a:t>
            </a:r>
            <a:r>
              <a:rPr lang="en-GB" sz="2000" dirty="0">
                <a:solidFill>
                  <a:prstClr val="black"/>
                </a:solidFill>
                <a:latin typeface="system-ui"/>
              </a:rPr>
              <a:t>8: </a:t>
            </a:r>
            <a:r>
              <a:rPr lang="en-GB" sz="2000" dirty="0" smtClean="0">
                <a:solidFill>
                  <a:prstClr val="black"/>
                </a:solidFill>
                <a:latin typeface="system-ui"/>
              </a:rPr>
              <a:t>6) </a:t>
            </a:r>
            <a:r>
              <a:rPr lang="en-GB" sz="2000" dirty="0">
                <a:solidFill>
                  <a:prstClr val="black"/>
                </a:solidFill>
                <a:latin typeface="system-ui"/>
              </a:rPr>
              <a:t>...</a:t>
            </a:r>
          </a:p>
          <a:p>
            <a:pPr lvl="0"/>
            <a:endParaRPr lang="en-GB" sz="2000" dirty="0">
              <a:solidFill>
                <a:srgbClr val="000000"/>
              </a:solidFill>
              <a:latin typeface="system-ui"/>
            </a:endParaRPr>
          </a:p>
          <a:p>
            <a:pPr lvl="0"/>
            <a:r>
              <a:rPr lang="en-GB" sz="2000" dirty="0">
                <a:solidFill>
                  <a:srgbClr val="000000"/>
                </a:solidFill>
                <a:latin typeface="system-ui"/>
              </a:rPr>
              <a:t>But now </a:t>
            </a:r>
            <a:r>
              <a:rPr lang="en-GB" sz="2000" b="1" dirty="0">
                <a:solidFill>
                  <a:srgbClr val="000000"/>
                </a:solidFill>
                <a:latin typeface="system-ui"/>
              </a:rPr>
              <a:t>we don’t see all things subjected to him, yet</a:t>
            </a:r>
            <a:r>
              <a:rPr lang="en-GB" sz="2000" dirty="0">
                <a:solidFill>
                  <a:srgbClr val="000000"/>
                </a:solidFill>
                <a:latin typeface="system-ui"/>
              </a:rPr>
              <a:t>. </a:t>
            </a:r>
            <a:r>
              <a:rPr lang="en-GB" sz="2000" b="1" dirty="0">
                <a:solidFill>
                  <a:srgbClr val="000000"/>
                </a:solidFill>
                <a:latin typeface="system-ui"/>
              </a:rPr>
              <a:t>But we see</a:t>
            </a:r>
            <a:r>
              <a:rPr lang="en-GB" sz="2000" dirty="0">
                <a:solidFill>
                  <a:srgbClr val="000000"/>
                </a:solidFill>
                <a:latin typeface="system-ui"/>
              </a:rPr>
              <a:t> him [</a:t>
            </a:r>
            <a:r>
              <a:rPr lang="en-GB" sz="2000" b="1" dirty="0">
                <a:solidFill>
                  <a:srgbClr val="000000"/>
                </a:solidFill>
                <a:latin typeface="system-ui"/>
              </a:rPr>
              <a:t>Jesus] </a:t>
            </a:r>
            <a:r>
              <a:rPr lang="en-GB" sz="2000" dirty="0">
                <a:solidFill>
                  <a:srgbClr val="000000"/>
                </a:solidFill>
                <a:latin typeface="system-ui"/>
              </a:rPr>
              <a:t>who has been </a:t>
            </a:r>
            <a:r>
              <a:rPr lang="en-GB" sz="2000" b="1" dirty="0">
                <a:solidFill>
                  <a:srgbClr val="000000"/>
                </a:solidFill>
                <a:latin typeface="system-ui"/>
              </a:rPr>
              <a:t>made a little lower than the angels</a:t>
            </a:r>
            <a:r>
              <a:rPr lang="en-GB" sz="2000" dirty="0">
                <a:solidFill>
                  <a:srgbClr val="000000"/>
                </a:solidFill>
                <a:latin typeface="system-ui"/>
              </a:rPr>
              <a:t>, because of the suffering of death crowned with glory and honour, that </a:t>
            </a:r>
            <a:r>
              <a:rPr lang="en-GB" sz="2000" b="1" dirty="0">
                <a:solidFill>
                  <a:srgbClr val="000000"/>
                </a:solidFill>
                <a:latin typeface="system-ui"/>
              </a:rPr>
              <a:t>by the grace of God </a:t>
            </a:r>
            <a:r>
              <a:rPr lang="en-GB" sz="2000" b="1" dirty="0" smtClean="0">
                <a:solidFill>
                  <a:srgbClr val="000000"/>
                </a:solidFill>
                <a:latin typeface="system-ui"/>
              </a:rPr>
              <a:t>he </a:t>
            </a:r>
            <a:r>
              <a:rPr lang="en-GB" sz="2000" b="1" dirty="0">
                <a:solidFill>
                  <a:srgbClr val="000000"/>
                </a:solidFill>
                <a:latin typeface="system-ui"/>
              </a:rPr>
              <a:t>should</a:t>
            </a:r>
            <a:r>
              <a:rPr lang="en-GB" sz="2000" dirty="0">
                <a:solidFill>
                  <a:srgbClr val="000000"/>
                </a:solidFill>
                <a:latin typeface="system-ui"/>
              </a:rPr>
              <a:t> </a:t>
            </a:r>
            <a:r>
              <a:rPr lang="en-GB" sz="2000" b="1" dirty="0">
                <a:solidFill>
                  <a:srgbClr val="000000"/>
                </a:solidFill>
                <a:latin typeface="system-ui"/>
              </a:rPr>
              <a:t>taste of death for everyone</a:t>
            </a:r>
            <a:r>
              <a:rPr lang="en-GB" sz="2000" dirty="0" smtClean="0">
                <a:solidFill>
                  <a:srgbClr val="000000"/>
                </a:solidFill>
                <a:latin typeface="system-ui"/>
              </a:rPr>
              <a:t>. Heb. 2: 7, 10</a:t>
            </a:r>
            <a:r>
              <a:rPr lang="en-GB" sz="2000" dirty="0">
                <a:solidFill>
                  <a:srgbClr val="000000"/>
                </a:solidFill>
                <a:latin typeface="system-ui"/>
              </a:rPr>
              <a:t> </a:t>
            </a:r>
          </a:p>
        </p:txBody>
      </p:sp>
    </p:spTree>
    <p:extLst>
      <p:ext uri="{BB962C8B-B14F-4D97-AF65-F5344CB8AC3E}">
        <p14:creationId xmlns:p14="http://schemas.microsoft.com/office/powerpoint/2010/main" val="41586124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68844" y="739258"/>
            <a:ext cx="6096000" cy="2726900"/>
          </a:xfrm>
          <a:prstGeom prst="rect">
            <a:avLst/>
          </a:prstGeom>
        </p:spPr>
        <p:txBody>
          <a:bodyPr>
            <a:spAutoFit/>
          </a:bodyPr>
          <a:lstStyle/>
          <a:p>
            <a:pPr lvl="0">
              <a:lnSpc>
                <a:spcPct val="107000"/>
              </a:lnSpc>
              <a:spcAft>
                <a:spcPts val="800"/>
              </a:spcAft>
            </a:pPr>
            <a:r>
              <a:rPr lang="en-GB" sz="2000" dirty="0">
                <a:solidFill>
                  <a:prstClr val="black"/>
                </a:solidFill>
                <a:latin typeface="system-ui"/>
                <a:ea typeface="Calibri" panose="020F0502020204030204" pitchFamily="34" charset="0"/>
                <a:cs typeface="Times New Roman" panose="02020603050405020304" pitchFamily="18" charset="0"/>
              </a:rPr>
              <a:t>Christ, by highest heaven adored,</a:t>
            </a:r>
            <a:br>
              <a:rPr lang="en-GB" sz="2000" dirty="0">
                <a:solidFill>
                  <a:prstClr val="black"/>
                </a:solidFill>
                <a:latin typeface="system-ui"/>
                <a:ea typeface="Calibri" panose="020F0502020204030204" pitchFamily="34" charset="0"/>
                <a:cs typeface="Times New Roman" panose="02020603050405020304" pitchFamily="18" charset="0"/>
              </a:rPr>
            </a:br>
            <a:r>
              <a:rPr lang="en-GB" sz="2000" dirty="0">
                <a:solidFill>
                  <a:prstClr val="black"/>
                </a:solidFill>
                <a:latin typeface="system-ui"/>
                <a:ea typeface="Calibri" panose="020F0502020204030204" pitchFamily="34" charset="0"/>
                <a:cs typeface="Times New Roman" panose="02020603050405020304" pitchFamily="18" charset="0"/>
              </a:rPr>
              <a:t>Christ, the everlasting Lord,</a:t>
            </a:r>
            <a:br>
              <a:rPr lang="en-GB" sz="2000" dirty="0">
                <a:solidFill>
                  <a:prstClr val="black"/>
                </a:solidFill>
                <a:latin typeface="system-ui"/>
                <a:ea typeface="Calibri" panose="020F0502020204030204" pitchFamily="34" charset="0"/>
                <a:cs typeface="Times New Roman" panose="02020603050405020304" pitchFamily="18" charset="0"/>
              </a:rPr>
            </a:br>
            <a:r>
              <a:rPr lang="en-GB" sz="2000" dirty="0">
                <a:solidFill>
                  <a:prstClr val="black"/>
                </a:solidFill>
                <a:latin typeface="system-ui"/>
                <a:ea typeface="Calibri" panose="020F0502020204030204" pitchFamily="34" charset="0"/>
                <a:cs typeface="Times New Roman" panose="02020603050405020304" pitchFamily="18" charset="0"/>
              </a:rPr>
              <a:t>late in time behold him come,</a:t>
            </a:r>
            <a:br>
              <a:rPr lang="en-GB" sz="2000" dirty="0">
                <a:solidFill>
                  <a:prstClr val="black"/>
                </a:solidFill>
                <a:latin typeface="system-ui"/>
                <a:ea typeface="Calibri" panose="020F0502020204030204" pitchFamily="34" charset="0"/>
                <a:cs typeface="Times New Roman" panose="02020603050405020304" pitchFamily="18" charset="0"/>
              </a:rPr>
            </a:br>
            <a:r>
              <a:rPr lang="en-GB" sz="2000" dirty="0">
                <a:solidFill>
                  <a:prstClr val="black"/>
                </a:solidFill>
                <a:latin typeface="system-ui"/>
                <a:ea typeface="Calibri" panose="020F0502020204030204" pitchFamily="34" charset="0"/>
                <a:cs typeface="Times New Roman" panose="02020603050405020304" pitchFamily="18" charset="0"/>
              </a:rPr>
              <a:t>offspring of the Virgin's womb:</a:t>
            </a:r>
            <a:br>
              <a:rPr lang="en-GB" sz="2000" dirty="0">
                <a:solidFill>
                  <a:prstClr val="black"/>
                </a:solidFill>
                <a:latin typeface="system-ui"/>
                <a:ea typeface="Calibri" panose="020F0502020204030204" pitchFamily="34" charset="0"/>
                <a:cs typeface="Times New Roman" panose="02020603050405020304" pitchFamily="18" charset="0"/>
              </a:rPr>
            </a:br>
            <a:r>
              <a:rPr lang="en-GB" sz="2000" dirty="0">
                <a:solidFill>
                  <a:prstClr val="black"/>
                </a:solidFill>
                <a:latin typeface="system-ui"/>
                <a:ea typeface="Calibri" panose="020F0502020204030204" pitchFamily="34" charset="0"/>
                <a:cs typeface="Times New Roman" panose="02020603050405020304" pitchFamily="18" charset="0"/>
              </a:rPr>
              <a:t>veiled in flesh the Godhead see;</a:t>
            </a:r>
            <a:br>
              <a:rPr lang="en-GB" sz="2000" dirty="0">
                <a:solidFill>
                  <a:prstClr val="black"/>
                </a:solidFill>
                <a:latin typeface="system-ui"/>
                <a:ea typeface="Calibri" panose="020F0502020204030204" pitchFamily="34" charset="0"/>
                <a:cs typeface="Times New Roman" panose="02020603050405020304" pitchFamily="18" charset="0"/>
              </a:rPr>
            </a:br>
            <a:r>
              <a:rPr lang="en-GB" sz="2000" dirty="0">
                <a:solidFill>
                  <a:prstClr val="black"/>
                </a:solidFill>
                <a:latin typeface="system-ui"/>
                <a:ea typeface="Calibri" panose="020F0502020204030204" pitchFamily="34" charset="0"/>
                <a:cs typeface="Times New Roman" panose="02020603050405020304" pitchFamily="18" charset="0"/>
              </a:rPr>
              <a:t>hail the incarnate Deity,</a:t>
            </a:r>
            <a:br>
              <a:rPr lang="en-GB" sz="2000" dirty="0">
                <a:solidFill>
                  <a:prstClr val="black"/>
                </a:solidFill>
                <a:latin typeface="system-ui"/>
                <a:ea typeface="Calibri" panose="020F0502020204030204" pitchFamily="34" charset="0"/>
                <a:cs typeface="Times New Roman" panose="02020603050405020304" pitchFamily="18" charset="0"/>
              </a:rPr>
            </a:br>
            <a:r>
              <a:rPr lang="en-GB" sz="2000" dirty="0">
                <a:solidFill>
                  <a:prstClr val="black"/>
                </a:solidFill>
                <a:latin typeface="system-ui"/>
                <a:ea typeface="Calibri" panose="020F0502020204030204" pitchFamily="34" charset="0"/>
                <a:cs typeface="Times New Roman" panose="02020603050405020304" pitchFamily="18" charset="0"/>
              </a:rPr>
              <a:t>pleased with us in flesh to dwell,</a:t>
            </a:r>
            <a:br>
              <a:rPr lang="en-GB" sz="2000" dirty="0">
                <a:solidFill>
                  <a:prstClr val="black"/>
                </a:solidFill>
                <a:latin typeface="system-ui"/>
                <a:ea typeface="Calibri" panose="020F0502020204030204" pitchFamily="34" charset="0"/>
                <a:cs typeface="Times New Roman" panose="02020603050405020304" pitchFamily="18" charset="0"/>
              </a:rPr>
            </a:br>
            <a:r>
              <a:rPr lang="en-GB" sz="2000" dirty="0">
                <a:solidFill>
                  <a:prstClr val="black"/>
                </a:solidFill>
                <a:latin typeface="system-ui"/>
                <a:ea typeface="Calibri" panose="020F0502020204030204" pitchFamily="34" charset="0"/>
                <a:cs typeface="Times New Roman" panose="02020603050405020304" pitchFamily="18" charset="0"/>
              </a:rPr>
              <a:t>Jesus, our Immanuel. </a:t>
            </a:r>
            <a:endParaRPr lang="en-GB" sz="2000" dirty="0">
              <a:solidFill>
                <a:prstClr val="black"/>
              </a:solidFill>
              <a:latin typeface="system-ui"/>
              <a:ea typeface="Calibri" panose="020F0502020204030204" pitchFamily="34" charset="0"/>
              <a:cs typeface="Times New Roman" panose="02020603050405020304" pitchFamily="18" charset="0"/>
            </a:endParaRPr>
          </a:p>
        </p:txBody>
      </p:sp>
      <p:sp>
        <p:nvSpPr>
          <p:cNvPr id="4" name="Rectangle 3"/>
          <p:cNvSpPr/>
          <p:nvPr/>
        </p:nvSpPr>
        <p:spPr>
          <a:xfrm>
            <a:off x="1911178" y="3737432"/>
            <a:ext cx="6096000" cy="2702984"/>
          </a:xfrm>
          <a:prstGeom prst="rect">
            <a:avLst/>
          </a:prstGeom>
        </p:spPr>
        <p:txBody>
          <a:bodyPr>
            <a:spAutoFit/>
          </a:bodyPr>
          <a:lstStyle/>
          <a:p>
            <a:pPr>
              <a:lnSpc>
                <a:spcPct val="107000"/>
              </a:lnSpc>
              <a:spcAft>
                <a:spcPts val="800"/>
              </a:spcAft>
            </a:pPr>
            <a:r>
              <a:rPr lang="en-GB" sz="2000" dirty="0">
                <a:latin typeface="system-ui"/>
                <a:ea typeface="Calibri" panose="020F0502020204030204" pitchFamily="34" charset="0"/>
                <a:cs typeface="Times New Roman" panose="02020603050405020304" pitchFamily="18" charset="0"/>
              </a:rPr>
              <a:t>Hail the heaven-born Prince of Peace!</a:t>
            </a:r>
            <a:br>
              <a:rPr lang="en-GB" sz="2000" dirty="0">
                <a:latin typeface="system-ui"/>
                <a:ea typeface="Calibri" panose="020F0502020204030204" pitchFamily="34" charset="0"/>
                <a:cs typeface="Times New Roman" panose="02020603050405020304" pitchFamily="18" charset="0"/>
              </a:rPr>
            </a:br>
            <a:r>
              <a:rPr lang="en-GB" sz="2000" dirty="0">
                <a:latin typeface="system-ui"/>
                <a:ea typeface="Calibri" panose="020F0502020204030204" pitchFamily="34" charset="0"/>
                <a:cs typeface="Times New Roman" panose="02020603050405020304" pitchFamily="18" charset="0"/>
              </a:rPr>
              <a:t>Hail the Sun of Righteousness!</a:t>
            </a:r>
            <a:br>
              <a:rPr lang="en-GB" sz="2000" dirty="0">
                <a:latin typeface="system-ui"/>
                <a:ea typeface="Calibri" panose="020F0502020204030204" pitchFamily="34" charset="0"/>
                <a:cs typeface="Times New Roman" panose="02020603050405020304" pitchFamily="18" charset="0"/>
              </a:rPr>
            </a:br>
            <a:r>
              <a:rPr lang="en-GB" sz="2000" dirty="0">
                <a:latin typeface="system-ui"/>
                <a:ea typeface="Calibri" panose="020F0502020204030204" pitchFamily="34" charset="0"/>
                <a:cs typeface="Times New Roman" panose="02020603050405020304" pitchFamily="18" charset="0"/>
              </a:rPr>
              <a:t>Light and life to all he brings,</a:t>
            </a:r>
            <a:br>
              <a:rPr lang="en-GB" sz="2000" dirty="0">
                <a:latin typeface="system-ui"/>
                <a:ea typeface="Calibri" panose="020F0502020204030204" pitchFamily="34" charset="0"/>
                <a:cs typeface="Times New Roman" panose="02020603050405020304" pitchFamily="18" charset="0"/>
              </a:rPr>
            </a:br>
            <a:r>
              <a:rPr lang="en-GB" sz="2000" dirty="0">
                <a:latin typeface="system-ui"/>
                <a:ea typeface="Calibri" panose="020F0502020204030204" pitchFamily="34" charset="0"/>
                <a:cs typeface="Times New Roman" panose="02020603050405020304" pitchFamily="18" charset="0"/>
              </a:rPr>
              <a:t>risen with healing in his wings.</a:t>
            </a:r>
            <a:br>
              <a:rPr lang="en-GB" sz="2000" dirty="0">
                <a:latin typeface="system-ui"/>
                <a:ea typeface="Calibri" panose="020F0502020204030204" pitchFamily="34" charset="0"/>
                <a:cs typeface="Times New Roman" panose="02020603050405020304" pitchFamily="18" charset="0"/>
              </a:rPr>
            </a:br>
            <a:r>
              <a:rPr lang="en-GB" sz="2000" dirty="0">
                <a:latin typeface="system-ui"/>
                <a:ea typeface="Calibri" panose="020F0502020204030204" pitchFamily="34" charset="0"/>
                <a:cs typeface="Times New Roman" panose="02020603050405020304" pitchFamily="18" charset="0"/>
              </a:rPr>
              <a:t>Mild he lays his glory by,</a:t>
            </a:r>
            <a:br>
              <a:rPr lang="en-GB" sz="2000" dirty="0">
                <a:latin typeface="system-ui"/>
                <a:ea typeface="Calibri" panose="020F0502020204030204" pitchFamily="34" charset="0"/>
                <a:cs typeface="Times New Roman" panose="02020603050405020304" pitchFamily="18" charset="0"/>
              </a:rPr>
            </a:br>
            <a:r>
              <a:rPr lang="en-GB" sz="2000" dirty="0">
                <a:latin typeface="system-ui"/>
                <a:ea typeface="Calibri" panose="020F0502020204030204" pitchFamily="34" charset="0"/>
                <a:cs typeface="Times New Roman" panose="02020603050405020304" pitchFamily="18" charset="0"/>
              </a:rPr>
              <a:t>born that we no more may die,</a:t>
            </a:r>
            <a:br>
              <a:rPr lang="en-GB" sz="2000" dirty="0">
                <a:latin typeface="system-ui"/>
                <a:ea typeface="Calibri" panose="020F0502020204030204" pitchFamily="34" charset="0"/>
                <a:cs typeface="Times New Roman" panose="02020603050405020304" pitchFamily="18" charset="0"/>
              </a:rPr>
            </a:br>
            <a:r>
              <a:rPr lang="en-GB" sz="2000" dirty="0">
                <a:latin typeface="system-ui"/>
                <a:ea typeface="Calibri" panose="020F0502020204030204" pitchFamily="34" charset="0"/>
                <a:cs typeface="Times New Roman" panose="02020603050405020304" pitchFamily="18" charset="0"/>
              </a:rPr>
              <a:t>born to raise us from the earth,</a:t>
            </a:r>
            <a:br>
              <a:rPr lang="en-GB" sz="2000" dirty="0">
                <a:latin typeface="system-ui"/>
                <a:ea typeface="Calibri" panose="020F0502020204030204" pitchFamily="34" charset="0"/>
                <a:cs typeface="Times New Roman" panose="02020603050405020304" pitchFamily="18" charset="0"/>
              </a:rPr>
            </a:br>
            <a:r>
              <a:rPr lang="en-GB" sz="2000" dirty="0">
                <a:latin typeface="system-ui"/>
                <a:ea typeface="Calibri" panose="020F0502020204030204" pitchFamily="34" charset="0"/>
                <a:cs typeface="Times New Roman" panose="02020603050405020304" pitchFamily="18" charset="0"/>
              </a:rPr>
              <a:t>born to give us second birth.</a:t>
            </a:r>
            <a:endParaRPr lang="en-GB" sz="2000" dirty="0">
              <a:effectLst/>
              <a:latin typeface="system-ui"/>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5050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53514" y="403655"/>
            <a:ext cx="4883068" cy="523220"/>
          </a:xfrm>
          <a:prstGeom prst="rect">
            <a:avLst/>
          </a:prstGeom>
          <a:noFill/>
        </p:spPr>
        <p:txBody>
          <a:bodyPr wrap="none" rtlCol="0">
            <a:spAutoFit/>
          </a:bodyPr>
          <a:lstStyle/>
          <a:p>
            <a:r>
              <a:rPr lang="en-GB" sz="2800" b="1" dirty="0" smtClean="0">
                <a:latin typeface="system-ui"/>
              </a:rPr>
              <a:t>The Mystery of the Messiah</a:t>
            </a:r>
            <a:endParaRPr lang="en-GB" sz="2800" b="1" dirty="0">
              <a:latin typeface="system-ui"/>
            </a:endParaRPr>
          </a:p>
        </p:txBody>
      </p:sp>
      <p:sp>
        <p:nvSpPr>
          <p:cNvPr id="3" name="TextBox 2"/>
          <p:cNvSpPr txBox="1"/>
          <p:nvPr/>
        </p:nvSpPr>
        <p:spPr>
          <a:xfrm>
            <a:off x="2471824" y="1069882"/>
            <a:ext cx="3646447" cy="1938992"/>
          </a:xfrm>
          <a:prstGeom prst="rect">
            <a:avLst/>
          </a:prstGeom>
          <a:noFill/>
        </p:spPr>
        <p:txBody>
          <a:bodyPr wrap="none" rtlCol="0">
            <a:spAutoFit/>
          </a:bodyPr>
          <a:lstStyle/>
          <a:p>
            <a:r>
              <a:rPr lang="en-GB" sz="2000" b="1" dirty="0" smtClean="0"/>
              <a:t>Messiah – anointed – </a:t>
            </a:r>
            <a:r>
              <a:rPr lang="en-GB" sz="2000" b="1" i="1" dirty="0" err="1" smtClean="0"/>
              <a:t>mashiyach</a:t>
            </a:r>
            <a:endParaRPr lang="en-GB" sz="2000" b="1" i="1" dirty="0" smtClean="0"/>
          </a:p>
          <a:p>
            <a:endParaRPr lang="en-GB" sz="2000" b="1" i="1" dirty="0"/>
          </a:p>
          <a:p>
            <a:pPr marL="342900" indent="-342900">
              <a:buFont typeface="Arial" panose="020B0604020202020204" pitchFamily="34" charset="0"/>
              <a:buChar char="•"/>
            </a:pPr>
            <a:r>
              <a:rPr lang="en-GB" sz="2000" b="1" i="1" dirty="0" smtClean="0"/>
              <a:t>Priests</a:t>
            </a:r>
          </a:p>
          <a:p>
            <a:pPr marL="342900" indent="-342900">
              <a:buFont typeface="Arial" panose="020B0604020202020204" pitchFamily="34" charset="0"/>
              <a:buChar char="•"/>
            </a:pPr>
            <a:r>
              <a:rPr lang="en-GB" sz="2000" b="1" i="1" dirty="0" smtClean="0"/>
              <a:t>Kings – Saul, David, Cyrus!</a:t>
            </a:r>
          </a:p>
          <a:p>
            <a:pPr marL="342900" indent="-342900">
              <a:buFont typeface="Arial" panose="020B0604020202020204" pitchFamily="34" charset="0"/>
              <a:buChar char="•"/>
            </a:pPr>
            <a:endParaRPr lang="en-GB" sz="2000" b="1" i="1" dirty="0"/>
          </a:p>
          <a:p>
            <a:pPr marL="342900" indent="-342900">
              <a:buFont typeface="Arial" panose="020B0604020202020204" pitchFamily="34" charset="0"/>
              <a:buChar char="•"/>
            </a:pPr>
            <a:endParaRPr lang="en-GB" sz="2000" b="1" i="1" dirty="0"/>
          </a:p>
        </p:txBody>
      </p:sp>
      <p:sp>
        <p:nvSpPr>
          <p:cNvPr id="4" name="TextBox 3"/>
          <p:cNvSpPr txBox="1"/>
          <p:nvPr/>
        </p:nvSpPr>
        <p:spPr>
          <a:xfrm>
            <a:off x="1746913" y="2731057"/>
            <a:ext cx="5096267" cy="400110"/>
          </a:xfrm>
          <a:prstGeom prst="rect">
            <a:avLst/>
          </a:prstGeom>
          <a:noFill/>
        </p:spPr>
        <p:txBody>
          <a:bodyPr wrap="none" rtlCol="0">
            <a:spAutoFit/>
          </a:bodyPr>
          <a:lstStyle/>
          <a:p>
            <a:r>
              <a:rPr lang="en-GB" sz="2000" b="1" dirty="0" smtClean="0">
                <a:latin typeface="system-ui"/>
              </a:rPr>
              <a:t>Oblique references to a coming Messiah</a:t>
            </a:r>
            <a:endParaRPr lang="en-GB" sz="2000" b="1" dirty="0">
              <a:latin typeface="system-ui"/>
            </a:endParaRPr>
          </a:p>
        </p:txBody>
      </p:sp>
      <p:sp>
        <p:nvSpPr>
          <p:cNvPr id="5" name="Rectangle 4"/>
          <p:cNvSpPr/>
          <p:nvPr/>
        </p:nvSpPr>
        <p:spPr>
          <a:xfrm>
            <a:off x="333141" y="3556178"/>
            <a:ext cx="9152238" cy="1292662"/>
          </a:xfrm>
          <a:prstGeom prst="rect">
            <a:avLst/>
          </a:prstGeom>
        </p:spPr>
        <p:txBody>
          <a:bodyPr wrap="square">
            <a:spAutoFit/>
          </a:bodyPr>
          <a:lstStyle/>
          <a:p>
            <a:pPr lvl="0"/>
            <a:r>
              <a:rPr lang="en-GB" sz="2000" dirty="0">
                <a:solidFill>
                  <a:srgbClr val="000000"/>
                </a:solidFill>
                <a:latin typeface="system-ui"/>
              </a:rPr>
              <a:t>Yahweh has sworn to David in </a:t>
            </a:r>
            <a:r>
              <a:rPr lang="en-GB" sz="2000" dirty="0" smtClean="0">
                <a:solidFill>
                  <a:srgbClr val="000000"/>
                </a:solidFill>
                <a:latin typeface="system-ui"/>
              </a:rPr>
              <a:t>truth.</a:t>
            </a:r>
            <a:r>
              <a:rPr lang="en-GB" sz="2000" dirty="0" smtClean="0"/>
              <a:t> </a:t>
            </a:r>
            <a:r>
              <a:rPr lang="en-GB" sz="2000" dirty="0" smtClean="0">
                <a:solidFill>
                  <a:srgbClr val="000000"/>
                </a:solidFill>
                <a:latin typeface="system-ui"/>
              </a:rPr>
              <a:t>He </a:t>
            </a:r>
            <a:r>
              <a:rPr lang="en-GB" sz="2000" dirty="0">
                <a:solidFill>
                  <a:srgbClr val="000000"/>
                </a:solidFill>
                <a:latin typeface="system-ui"/>
              </a:rPr>
              <a:t>will not turn from it</a:t>
            </a:r>
            <a:r>
              <a:rPr lang="en-GB" sz="2000" dirty="0" smtClean="0">
                <a:solidFill>
                  <a:srgbClr val="000000"/>
                </a:solidFill>
                <a:latin typeface="system-ui"/>
              </a:rPr>
              <a:t>:</a:t>
            </a:r>
            <a:r>
              <a:rPr lang="en-GB" sz="2000" dirty="0" smtClean="0"/>
              <a:t> </a:t>
            </a:r>
          </a:p>
          <a:p>
            <a:pPr lvl="0"/>
            <a:r>
              <a:rPr lang="en-GB" sz="2000" dirty="0" smtClean="0">
                <a:solidFill>
                  <a:srgbClr val="000000"/>
                </a:solidFill>
                <a:latin typeface="system-ui"/>
              </a:rPr>
              <a:t>“</a:t>
            </a:r>
            <a:r>
              <a:rPr lang="en-GB" sz="2000" dirty="0">
                <a:solidFill>
                  <a:srgbClr val="000000"/>
                </a:solidFill>
                <a:latin typeface="system-ui"/>
              </a:rPr>
              <a:t>I will set the fruit of your body on your </a:t>
            </a:r>
            <a:r>
              <a:rPr lang="en-GB" sz="2000" dirty="0" smtClean="0">
                <a:solidFill>
                  <a:srgbClr val="000000"/>
                </a:solidFill>
                <a:latin typeface="system-ui"/>
              </a:rPr>
              <a:t>throne ... </a:t>
            </a:r>
          </a:p>
          <a:p>
            <a:pPr lvl="0"/>
            <a:r>
              <a:rPr lang="en-GB" dirty="0" smtClean="0">
                <a:solidFill>
                  <a:srgbClr val="000000"/>
                </a:solidFill>
                <a:latin typeface="system-ui"/>
              </a:rPr>
              <a:t>I </a:t>
            </a:r>
            <a:r>
              <a:rPr lang="en-GB" dirty="0">
                <a:solidFill>
                  <a:srgbClr val="000000"/>
                </a:solidFill>
                <a:latin typeface="system-ui"/>
              </a:rPr>
              <a:t>will make the horn of David to bud </a:t>
            </a:r>
            <a:r>
              <a:rPr lang="en-GB" dirty="0" smtClean="0">
                <a:solidFill>
                  <a:srgbClr val="000000"/>
                </a:solidFill>
                <a:latin typeface="system-ui"/>
              </a:rPr>
              <a:t>there.</a:t>
            </a:r>
            <a:r>
              <a:rPr lang="en-GB" dirty="0" smtClean="0">
                <a:solidFill>
                  <a:prstClr val="black"/>
                </a:solidFill>
              </a:rPr>
              <a:t> </a:t>
            </a:r>
            <a:r>
              <a:rPr lang="en-GB" dirty="0" smtClean="0">
                <a:solidFill>
                  <a:srgbClr val="000000"/>
                </a:solidFill>
                <a:latin typeface="system-ui"/>
              </a:rPr>
              <a:t>I </a:t>
            </a:r>
            <a:r>
              <a:rPr lang="en-GB" dirty="0">
                <a:solidFill>
                  <a:srgbClr val="000000"/>
                </a:solidFill>
                <a:latin typeface="system-ui"/>
              </a:rPr>
              <a:t>have ordained a lamp for my anointed.</a:t>
            </a:r>
            <a:endParaRPr lang="en-GB" dirty="0">
              <a:solidFill>
                <a:prstClr val="black"/>
              </a:solidFill>
            </a:endParaRPr>
          </a:p>
          <a:p>
            <a:r>
              <a:rPr lang="en-GB" sz="2000" dirty="0" smtClean="0">
                <a:solidFill>
                  <a:srgbClr val="000000"/>
                </a:solidFill>
                <a:latin typeface="system-ui"/>
              </a:rPr>
              <a:t>Psalm 132: 11, 17</a:t>
            </a:r>
            <a:endParaRPr lang="en-GB" dirty="0"/>
          </a:p>
        </p:txBody>
      </p:sp>
      <p:sp>
        <p:nvSpPr>
          <p:cNvPr id="6" name="Rectangle 5"/>
          <p:cNvSpPr/>
          <p:nvPr/>
        </p:nvSpPr>
        <p:spPr>
          <a:xfrm>
            <a:off x="333141" y="5273851"/>
            <a:ext cx="8839200" cy="707886"/>
          </a:xfrm>
          <a:prstGeom prst="rect">
            <a:avLst/>
          </a:prstGeom>
        </p:spPr>
        <p:txBody>
          <a:bodyPr wrap="square">
            <a:spAutoFit/>
          </a:bodyPr>
          <a:lstStyle/>
          <a:p>
            <a:r>
              <a:rPr lang="en-GB" b="1" baseline="30000" dirty="0">
                <a:solidFill>
                  <a:srgbClr val="000000"/>
                </a:solidFill>
                <a:latin typeface="system-ui"/>
              </a:rPr>
              <a:t> </a:t>
            </a:r>
            <a:r>
              <a:rPr lang="en-GB" sz="2000" dirty="0">
                <a:solidFill>
                  <a:srgbClr val="000000"/>
                </a:solidFill>
                <a:latin typeface="system-ui"/>
              </a:rPr>
              <a:t>Your house and your kingdom will be made sure forever before you. Your throne will be established forever</a:t>
            </a:r>
            <a:r>
              <a:rPr lang="en-GB" sz="2000" dirty="0" smtClean="0">
                <a:solidFill>
                  <a:srgbClr val="000000"/>
                </a:solidFill>
                <a:latin typeface="system-ui"/>
              </a:rPr>
              <a:t>. 2Sam. 7: 16</a:t>
            </a:r>
            <a:endParaRPr lang="en-GB" sz="2000" dirty="0"/>
          </a:p>
        </p:txBody>
      </p:sp>
    </p:spTree>
    <p:extLst>
      <p:ext uri="{BB962C8B-B14F-4D97-AF65-F5344CB8AC3E}">
        <p14:creationId xmlns:p14="http://schemas.microsoft.com/office/powerpoint/2010/main" val="38620024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1752" y="366420"/>
            <a:ext cx="5041556" cy="523220"/>
          </a:xfrm>
          <a:prstGeom prst="rect">
            <a:avLst/>
          </a:prstGeom>
          <a:noFill/>
        </p:spPr>
        <p:txBody>
          <a:bodyPr wrap="square" rtlCol="0">
            <a:spAutoFit/>
          </a:bodyPr>
          <a:lstStyle/>
          <a:p>
            <a:r>
              <a:rPr lang="en-GB" sz="2800" b="1" dirty="0" smtClean="0">
                <a:solidFill>
                  <a:prstClr val="black"/>
                </a:solidFill>
                <a:latin typeface="system-ui"/>
              </a:rPr>
              <a:t>The </a:t>
            </a:r>
            <a:r>
              <a:rPr lang="en-GB" sz="2800" b="1" dirty="0">
                <a:solidFill>
                  <a:prstClr val="black"/>
                </a:solidFill>
                <a:latin typeface="system-ui"/>
              </a:rPr>
              <a:t>Son of </a:t>
            </a:r>
            <a:r>
              <a:rPr lang="en-GB" sz="2800" b="1" dirty="0" smtClean="0">
                <a:solidFill>
                  <a:prstClr val="black"/>
                </a:solidFill>
                <a:latin typeface="system-ui"/>
              </a:rPr>
              <a:t>Man on Earth</a:t>
            </a:r>
            <a:endParaRPr lang="en-GB" sz="2800" b="1" dirty="0">
              <a:solidFill>
                <a:prstClr val="black"/>
              </a:solidFill>
              <a:latin typeface="system-ui"/>
            </a:endParaRPr>
          </a:p>
        </p:txBody>
      </p:sp>
      <p:sp>
        <p:nvSpPr>
          <p:cNvPr id="4" name="Rectangle 3"/>
          <p:cNvSpPr/>
          <p:nvPr/>
        </p:nvSpPr>
        <p:spPr>
          <a:xfrm>
            <a:off x="255374" y="2373340"/>
            <a:ext cx="7209575" cy="707886"/>
          </a:xfrm>
          <a:prstGeom prst="rect">
            <a:avLst/>
          </a:prstGeom>
        </p:spPr>
        <p:txBody>
          <a:bodyPr wrap="square">
            <a:spAutoFit/>
          </a:bodyPr>
          <a:lstStyle/>
          <a:p>
            <a:r>
              <a:rPr lang="en-GB" sz="2000" dirty="0">
                <a:solidFill>
                  <a:srgbClr val="000000"/>
                </a:solidFill>
                <a:latin typeface="system-ui"/>
              </a:rPr>
              <a:t>For the </a:t>
            </a:r>
            <a:r>
              <a:rPr lang="en-GB" sz="2000" b="1" dirty="0">
                <a:solidFill>
                  <a:srgbClr val="000000"/>
                </a:solidFill>
                <a:latin typeface="system-ui"/>
              </a:rPr>
              <a:t>Son</a:t>
            </a:r>
            <a:r>
              <a:rPr lang="en-GB" sz="2000" dirty="0">
                <a:solidFill>
                  <a:srgbClr val="000000"/>
                </a:solidFill>
                <a:latin typeface="system-ui"/>
              </a:rPr>
              <a:t> </a:t>
            </a:r>
            <a:r>
              <a:rPr lang="en-GB" sz="2000" b="1" dirty="0">
                <a:solidFill>
                  <a:srgbClr val="000000"/>
                </a:solidFill>
                <a:latin typeface="system-ui"/>
              </a:rPr>
              <a:t>of</a:t>
            </a:r>
            <a:r>
              <a:rPr lang="en-GB" sz="2000" dirty="0">
                <a:solidFill>
                  <a:srgbClr val="000000"/>
                </a:solidFill>
                <a:latin typeface="system-ui"/>
              </a:rPr>
              <a:t> </a:t>
            </a:r>
            <a:r>
              <a:rPr lang="en-GB" sz="2000" b="1" dirty="0">
                <a:solidFill>
                  <a:srgbClr val="000000"/>
                </a:solidFill>
                <a:latin typeface="system-ui"/>
              </a:rPr>
              <a:t>Man</a:t>
            </a:r>
            <a:r>
              <a:rPr lang="en-GB" sz="2000" dirty="0">
                <a:solidFill>
                  <a:srgbClr val="000000"/>
                </a:solidFill>
                <a:latin typeface="system-ui"/>
              </a:rPr>
              <a:t> also came not to be served, but to serve, and to give his life as a ransom for </a:t>
            </a:r>
            <a:r>
              <a:rPr lang="en-GB" sz="2000" b="1" dirty="0">
                <a:solidFill>
                  <a:srgbClr val="000000"/>
                </a:solidFill>
                <a:latin typeface="system-ui"/>
              </a:rPr>
              <a:t>man</a:t>
            </a:r>
            <a:r>
              <a:rPr lang="en-GB" sz="2000" dirty="0">
                <a:solidFill>
                  <a:srgbClr val="000000"/>
                </a:solidFill>
                <a:latin typeface="system-ui"/>
              </a:rPr>
              <a:t>y.” Mark 10: 45</a:t>
            </a:r>
            <a:endParaRPr lang="en-GB" sz="2000" dirty="0">
              <a:solidFill>
                <a:prstClr val="black"/>
              </a:solidFill>
            </a:endParaRPr>
          </a:p>
        </p:txBody>
      </p:sp>
      <p:sp>
        <p:nvSpPr>
          <p:cNvPr id="6" name="Rectangle 5"/>
          <p:cNvSpPr/>
          <p:nvPr/>
        </p:nvSpPr>
        <p:spPr>
          <a:xfrm>
            <a:off x="255374" y="1125416"/>
            <a:ext cx="8540436" cy="1015663"/>
          </a:xfrm>
          <a:prstGeom prst="rect">
            <a:avLst/>
          </a:prstGeom>
        </p:spPr>
        <p:txBody>
          <a:bodyPr wrap="square">
            <a:spAutoFit/>
          </a:bodyPr>
          <a:lstStyle/>
          <a:p>
            <a:r>
              <a:rPr lang="en-GB" sz="2000" dirty="0">
                <a:solidFill>
                  <a:srgbClr val="000000"/>
                </a:solidFill>
                <a:latin typeface="system-ui"/>
              </a:rPr>
              <a:t>Then he said to him [Nathaniel], “I tell you the solemn truth: </a:t>
            </a:r>
            <a:r>
              <a:rPr lang="en-GB" sz="2000" b="1" dirty="0">
                <a:solidFill>
                  <a:srgbClr val="000000"/>
                </a:solidFill>
                <a:latin typeface="system-ui"/>
              </a:rPr>
              <a:t>you </a:t>
            </a:r>
            <a:endParaRPr lang="en-GB" sz="2000" b="1" dirty="0" smtClean="0">
              <a:solidFill>
                <a:srgbClr val="000000"/>
              </a:solidFill>
              <a:latin typeface="system-ui"/>
            </a:endParaRPr>
          </a:p>
          <a:p>
            <a:r>
              <a:rPr lang="en-GB" sz="2000" b="1" dirty="0" smtClean="0">
                <a:solidFill>
                  <a:srgbClr val="000000"/>
                </a:solidFill>
                <a:latin typeface="system-ui"/>
              </a:rPr>
              <a:t>will </a:t>
            </a:r>
            <a:r>
              <a:rPr lang="en-GB" sz="2000" b="1" dirty="0">
                <a:solidFill>
                  <a:srgbClr val="000000"/>
                </a:solidFill>
                <a:latin typeface="system-ui"/>
              </a:rPr>
              <a:t>see heaven standing open and the angels of God ascending </a:t>
            </a:r>
            <a:endParaRPr lang="en-GB" sz="2000" b="1" dirty="0" smtClean="0">
              <a:solidFill>
                <a:srgbClr val="000000"/>
              </a:solidFill>
              <a:latin typeface="system-ui"/>
            </a:endParaRPr>
          </a:p>
          <a:p>
            <a:r>
              <a:rPr lang="en-GB" sz="2000" b="1" dirty="0" smtClean="0">
                <a:solidFill>
                  <a:srgbClr val="000000"/>
                </a:solidFill>
                <a:latin typeface="system-ui"/>
              </a:rPr>
              <a:t>and </a:t>
            </a:r>
            <a:r>
              <a:rPr lang="en-GB" sz="2000" b="1" dirty="0">
                <a:solidFill>
                  <a:srgbClr val="000000"/>
                </a:solidFill>
                <a:latin typeface="system-ui"/>
              </a:rPr>
              <a:t>descending on the Son of Man.” </a:t>
            </a:r>
            <a:r>
              <a:rPr lang="en-GB" sz="2000" dirty="0">
                <a:solidFill>
                  <a:srgbClr val="000000"/>
                </a:solidFill>
                <a:latin typeface="system-ui"/>
              </a:rPr>
              <a:t>John 1:51</a:t>
            </a:r>
            <a:endParaRPr lang="en-GB" sz="2000" dirty="0">
              <a:solidFill>
                <a:prstClr val="black"/>
              </a:solidFill>
            </a:endParaRPr>
          </a:p>
        </p:txBody>
      </p:sp>
      <p:sp>
        <p:nvSpPr>
          <p:cNvPr id="5" name="Rectangle 4"/>
          <p:cNvSpPr/>
          <p:nvPr/>
        </p:nvSpPr>
        <p:spPr>
          <a:xfrm>
            <a:off x="255374" y="3624779"/>
            <a:ext cx="10742140" cy="2554545"/>
          </a:xfrm>
          <a:prstGeom prst="rect">
            <a:avLst/>
          </a:prstGeom>
        </p:spPr>
        <p:txBody>
          <a:bodyPr wrap="square">
            <a:spAutoFit/>
          </a:bodyPr>
          <a:lstStyle/>
          <a:p>
            <a:r>
              <a:rPr lang="en-GB" sz="2000" dirty="0">
                <a:solidFill>
                  <a:srgbClr val="000000"/>
                </a:solidFill>
                <a:latin typeface="system-ui"/>
              </a:rPr>
              <a:t>As Moses lifted up the serpent in the wilderness, even </a:t>
            </a:r>
            <a:r>
              <a:rPr lang="en-GB" sz="2000" b="1" dirty="0">
                <a:solidFill>
                  <a:srgbClr val="000000"/>
                </a:solidFill>
                <a:latin typeface="system-ui"/>
              </a:rPr>
              <a:t>so must the Son of Man be lifted up, </a:t>
            </a:r>
            <a:r>
              <a:rPr lang="en-GB" sz="2000" b="1" dirty="0" smtClean="0">
                <a:solidFill>
                  <a:srgbClr val="000000"/>
                </a:solidFill>
                <a:latin typeface="system-ui"/>
              </a:rPr>
              <a:t>that </a:t>
            </a:r>
            <a:r>
              <a:rPr lang="en-GB" sz="2000" b="1" dirty="0">
                <a:solidFill>
                  <a:srgbClr val="000000"/>
                </a:solidFill>
                <a:latin typeface="system-ui"/>
              </a:rPr>
              <a:t>whoever believes in him should not perish</a:t>
            </a:r>
            <a:r>
              <a:rPr lang="en-GB" sz="2000" dirty="0">
                <a:solidFill>
                  <a:srgbClr val="000000"/>
                </a:solidFill>
                <a:latin typeface="system-ui"/>
              </a:rPr>
              <a:t>, but have eternal life. </a:t>
            </a:r>
            <a:r>
              <a:rPr lang="en-GB" sz="2000" dirty="0" smtClean="0">
                <a:solidFill>
                  <a:srgbClr val="000000"/>
                </a:solidFill>
                <a:latin typeface="system-ui"/>
              </a:rPr>
              <a:t>For </a:t>
            </a:r>
            <a:r>
              <a:rPr lang="en-GB" sz="2000" dirty="0">
                <a:solidFill>
                  <a:srgbClr val="000000"/>
                </a:solidFill>
                <a:latin typeface="system-ui"/>
              </a:rPr>
              <a:t>God so loved the world, that he gave his </a:t>
            </a:r>
            <a:r>
              <a:rPr lang="en-GB" sz="2000" dirty="0" smtClean="0">
                <a:solidFill>
                  <a:srgbClr val="000000"/>
                </a:solidFill>
                <a:latin typeface="system-ui"/>
              </a:rPr>
              <a:t>only begotten Son</a:t>
            </a:r>
            <a:r>
              <a:rPr lang="en-GB" sz="2000" dirty="0">
                <a:solidFill>
                  <a:srgbClr val="000000"/>
                </a:solidFill>
                <a:latin typeface="system-ui"/>
              </a:rPr>
              <a:t>, that whoever believes in him should not perish, but have eternal life. </a:t>
            </a:r>
            <a:endParaRPr lang="en-GB" sz="2000" dirty="0" smtClean="0">
              <a:solidFill>
                <a:srgbClr val="000000"/>
              </a:solidFill>
              <a:latin typeface="system-ui"/>
            </a:endParaRPr>
          </a:p>
          <a:p>
            <a:endParaRPr lang="en-GB" sz="2000" dirty="0">
              <a:solidFill>
                <a:srgbClr val="000000"/>
              </a:solidFill>
              <a:latin typeface="system-ui"/>
            </a:endParaRPr>
          </a:p>
          <a:p>
            <a:r>
              <a:rPr lang="en-GB" sz="2000" dirty="0" smtClean="0">
                <a:solidFill>
                  <a:srgbClr val="000000"/>
                </a:solidFill>
                <a:latin typeface="system-ui"/>
              </a:rPr>
              <a:t>For </a:t>
            </a:r>
            <a:r>
              <a:rPr lang="en-GB" sz="2000" b="1" dirty="0">
                <a:solidFill>
                  <a:srgbClr val="000000"/>
                </a:solidFill>
                <a:latin typeface="system-ui"/>
              </a:rPr>
              <a:t>God </a:t>
            </a:r>
            <a:r>
              <a:rPr lang="en-GB" sz="2000" b="1" dirty="0" smtClean="0">
                <a:solidFill>
                  <a:srgbClr val="000000"/>
                </a:solidFill>
                <a:latin typeface="system-ui"/>
              </a:rPr>
              <a:t>did not </a:t>
            </a:r>
            <a:r>
              <a:rPr lang="en-GB" sz="2000" b="1" dirty="0">
                <a:solidFill>
                  <a:srgbClr val="000000"/>
                </a:solidFill>
                <a:latin typeface="system-ui"/>
              </a:rPr>
              <a:t>send his Son into the world to judge the world, but that the world should be saved through </a:t>
            </a:r>
            <a:r>
              <a:rPr lang="en-GB" sz="2000" b="1" dirty="0" smtClean="0">
                <a:solidFill>
                  <a:srgbClr val="000000"/>
                </a:solidFill>
                <a:latin typeface="system-ui"/>
              </a:rPr>
              <a:t>him</a:t>
            </a:r>
            <a:r>
              <a:rPr lang="en-GB" sz="2000" dirty="0">
                <a:solidFill>
                  <a:srgbClr val="000000"/>
                </a:solidFill>
                <a:latin typeface="system-ui"/>
              </a:rPr>
              <a:t> </a:t>
            </a:r>
            <a:r>
              <a:rPr lang="en-GB" sz="2000" b="1" dirty="0" smtClean="0">
                <a:solidFill>
                  <a:srgbClr val="000000"/>
                </a:solidFill>
                <a:latin typeface="system-ui"/>
              </a:rPr>
              <a:t>...</a:t>
            </a:r>
            <a:r>
              <a:rPr lang="en-GB" sz="2000" dirty="0">
                <a:solidFill>
                  <a:srgbClr val="000000"/>
                </a:solidFill>
                <a:latin typeface="system-ui"/>
              </a:rPr>
              <a:t> </a:t>
            </a:r>
            <a:r>
              <a:rPr lang="en-GB" sz="2000" dirty="0" smtClean="0">
                <a:solidFill>
                  <a:srgbClr val="000000"/>
                </a:solidFill>
                <a:latin typeface="system-ui"/>
              </a:rPr>
              <a:t>This </a:t>
            </a:r>
            <a:r>
              <a:rPr lang="en-GB" sz="2000" dirty="0">
                <a:solidFill>
                  <a:srgbClr val="000000"/>
                </a:solidFill>
                <a:latin typeface="system-ui"/>
              </a:rPr>
              <a:t>is the judgment, that the light has come into the world, and men loved the darkness rather than the light; for their works were evil. </a:t>
            </a:r>
            <a:r>
              <a:rPr lang="en-GB" sz="2000" dirty="0" smtClean="0">
                <a:solidFill>
                  <a:srgbClr val="000000"/>
                </a:solidFill>
                <a:latin typeface="system-ui"/>
              </a:rPr>
              <a:t>John 3: 15-19</a:t>
            </a:r>
            <a:endParaRPr lang="en-GB" sz="2000" dirty="0"/>
          </a:p>
        </p:txBody>
      </p:sp>
    </p:spTree>
    <p:extLst>
      <p:ext uri="{BB962C8B-B14F-4D97-AF65-F5344CB8AC3E}">
        <p14:creationId xmlns:p14="http://schemas.microsoft.com/office/powerpoint/2010/main" val="559838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35677" y="428368"/>
            <a:ext cx="6232796" cy="523220"/>
          </a:xfrm>
          <a:prstGeom prst="rect">
            <a:avLst/>
          </a:prstGeom>
          <a:noFill/>
        </p:spPr>
        <p:txBody>
          <a:bodyPr wrap="none" rtlCol="0">
            <a:spAutoFit/>
          </a:bodyPr>
          <a:lstStyle/>
          <a:p>
            <a:r>
              <a:rPr lang="en-GB" sz="2800" b="1" dirty="0">
                <a:solidFill>
                  <a:prstClr val="black"/>
                </a:solidFill>
                <a:latin typeface="system-ui"/>
              </a:rPr>
              <a:t>Our </a:t>
            </a:r>
            <a:r>
              <a:rPr lang="en-GB" sz="2800" b="1" dirty="0" smtClean="0">
                <a:solidFill>
                  <a:prstClr val="black"/>
                </a:solidFill>
                <a:latin typeface="system-ui"/>
              </a:rPr>
              <a:t>Brother and Fellow-worshipper</a:t>
            </a:r>
            <a:endParaRPr lang="en-GB" sz="2800" b="1" dirty="0">
              <a:solidFill>
                <a:prstClr val="black"/>
              </a:solidFill>
              <a:latin typeface="system-ui"/>
            </a:endParaRPr>
          </a:p>
        </p:txBody>
      </p:sp>
      <p:sp>
        <p:nvSpPr>
          <p:cNvPr id="3" name="Rectangle 2"/>
          <p:cNvSpPr/>
          <p:nvPr/>
        </p:nvSpPr>
        <p:spPr>
          <a:xfrm>
            <a:off x="197707" y="1379956"/>
            <a:ext cx="9325233" cy="3477875"/>
          </a:xfrm>
          <a:prstGeom prst="rect">
            <a:avLst/>
          </a:prstGeom>
        </p:spPr>
        <p:txBody>
          <a:bodyPr wrap="square">
            <a:spAutoFit/>
          </a:bodyPr>
          <a:lstStyle/>
          <a:p>
            <a:r>
              <a:rPr lang="en-GB" sz="2000" dirty="0" smtClean="0">
                <a:solidFill>
                  <a:srgbClr val="000000"/>
                </a:solidFill>
                <a:latin typeface="system-ui"/>
              </a:rPr>
              <a:t>For </a:t>
            </a:r>
            <a:r>
              <a:rPr lang="en-GB" sz="2000" dirty="0">
                <a:solidFill>
                  <a:srgbClr val="000000"/>
                </a:solidFill>
                <a:latin typeface="system-ui"/>
              </a:rPr>
              <a:t>it </a:t>
            </a:r>
            <a:r>
              <a:rPr lang="en-GB" sz="2000" dirty="0" smtClean="0">
                <a:solidFill>
                  <a:srgbClr val="000000"/>
                </a:solidFill>
                <a:latin typeface="system-ui"/>
              </a:rPr>
              <a:t>was fitting that He [Father God</a:t>
            </a:r>
            <a:r>
              <a:rPr lang="en-GB" sz="2000" dirty="0">
                <a:solidFill>
                  <a:srgbClr val="000000"/>
                </a:solidFill>
                <a:latin typeface="system-ui"/>
              </a:rPr>
              <a:t>], for whom are all things, and </a:t>
            </a:r>
            <a:endParaRPr lang="en-GB" sz="2000" dirty="0" smtClean="0">
              <a:solidFill>
                <a:srgbClr val="000000"/>
              </a:solidFill>
              <a:latin typeface="system-ui"/>
            </a:endParaRPr>
          </a:p>
          <a:p>
            <a:r>
              <a:rPr lang="en-GB" sz="2000" dirty="0" smtClean="0">
                <a:solidFill>
                  <a:srgbClr val="000000"/>
                </a:solidFill>
                <a:latin typeface="system-ui"/>
              </a:rPr>
              <a:t>through </a:t>
            </a:r>
            <a:r>
              <a:rPr lang="en-GB" sz="2000" dirty="0">
                <a:solidFill>
                  <a:srgbClr val="000000"/>
                </a:solidFill>
                <a:latin typeface="system-ui"/>
              </a:rPr>
              <a:t>whom are all things, in </a:t>
            </a:r>
            <a:r>
              <a:rPr lang="en-GB" sz="2000" b="1" dirty="0">
                <a:solidFill>
                  <a:srgbClr val="000000"/>
                </a:solidFill>
                <a:latin typeface="system-ui"/>
              </a:rPr>
              <a:t>bringing many children to glory</a:t>
            </a:r>
            <a:r>
              <a:rPr lang="en-GB" sz="2000" dirty="0">
                <a:solidFill>
                  <a:srgbClr val="000000"/>
                </a:solidFill>
                <a:latin typeface="system-ui"/>
              </a:rPr>
              <a:t>, </a:t>
            </a:r>
            <a:endParaRPr lang="en-GB" sz="2000" dirty="0" smtClean="0">
              <a:solidFill>
                <a:srgbClr val="000000"/>
              </a:solidFill>
              <a:latin typeface="system-ui"/>
            </a:endParaRPr>
          </a:p>
          <a:p>
            <a:r>
              <a:rPr lang="en-GB" sz="2000" dirty="0" smtClean="0">
                <a:solidFill>
                  <a:srgbClr val="000000"/>
                </a:solidFill>
                <a:latin typeface="system-ui"/>
              </a:rPr>
              <a:t>to </a:t>
            </a:r>
            <a:r>
              <a:rPr lang="en-GB" sz="2000" dirty="0">
                <a:solidFill>
                  <a:srgbClr val="000000"/>
                </a:solidFill>
                <a:latin typeface="system-ui"/>
              </a:rPr>
              <a:t>make </a:t>
            </a:r>
            <a:r>
              <a:rPr lang="en-GB" sz="2000" b="1" dirty="0">
                <a:solidFill>
                  <a:srgbClr val="000000"/>
                </a:solidFill>
                <a:latin typeface="system-ui"/>
              </a:rPr>
              <a:t>the </a:t>
            </a:r>
            <a:r>
              <a:rPr lang="en-GB" sz="2000" b="1" dirty="0" smtClean="0">
                <a:solidFill>
                  <a:srgbClr val="000000"/>
                </a:solidFill>
                <a:latin typeface="system-ui"/>
              </a:rPr>
              <a:t>author </a:t>
            </a:r>
            <a:r>
              <a:rPr lang="en-GB" sz="2000" b="1" dirty="0">
                <a:solidFill>
                  <a:srgbClr val="000000"/>
                </a:solidFill>
                <a:latin typeface="system-ui"/>
              </a:rPr>
              <a:t>of their salvation </a:t>
            </a:r>
            <a:r>
              <a:rPr lang="en-GB" sz="2000" b="1" dirty="0" smtClean="0">
                <a:solidFill>
                  <a:srgbClr val="000000"/>
                </a:solidFill>
                <a:latin typeface="system-ui"/>
              </a:rPr>
              <a:t>[Jesus] perfect through</a:t>
            </a:r>
          </a:p>
          <a:p>
            <a:r>
              <a:rPr lang="en-GB" sz="2000" b="1" dirty="0" smtClean="0">
                <a:solidFill>
                  <a:srgbClr val="000000"/>
                </a:solidFill>
                <a:latin typeface="system-ui"/>
              </a:rPr>
              <a:t>The things that He suffered.</a:t>
            </a:r>
          </a:p>
          <a:p>
            <a:r>
              <a:rPr lang="en-GB" sz="2000" dirty="0" smtClean="0">
                <a:solidFill>
                  <a:srgbClr val="000000"/>
                </a:solidFill>
                <a:latin typeface="system-ui"/>
              </a:rPr>
              <a:t>For </a:t>
            </a:r>
            <a:r>
              <a:rPr lang="en-GB" sz="2000" b="1" dirty="0">
                <a:solidFill>
                  <a:srgbClr val="000000"/>
                </a:solidFill>
                <a:latin typeface="system-ui"/>
              </a:rPr>
              <a:t>both he who </a:t>
            </a:r>
            <a:r>
              <a:rPr lang="en-GB" sz="2000" b="1" dirty="0" smtClean="0">
                <a:solidFill>
                  <a:srgbClr val="000000"/>
                </a:solidFill>
                <a:latin typeface="system-ui"/>
              </a:rPr>
              <a:t>sanctifies [Jesus] </a:t>
            </a:r>
            <a:r>
              <a:rPr lang="en-GB" sz="2000" b="1" dirty="0">
                <a:solidFill>
                  <a:srgbClr val="000000"/>
                </a:solidFill>
                <a:latin typeface="system-ui"/>
              </a:rPr>
              <a:t>and those who are sanctified </a:t>
            </a:r>
            <a:r>
              <a:rPr lang="en-GB" sz="2000" b="1" dirty="0" smtClean="0">
                <a:solidFill>
                  <a:srgbClr val="000000"/>
                </a:solidFill>
                <a:latin typeface="system-ui"/>
              </a:rPr>
              <a:t>[his brothers] are </a:t>
            </a:r>
            <a:r>
              <a:rPr lang="en-GB" sz="2000" b="1" dirty="0">
                <a:solidFill>
                  <a:srgbClr val="000000"/>
                </a:solidFill>
                <a:latin typeface="system-ui"/>
              </a:rPr>
              <a:t>all from </a:t>
            </a:r>
            <a:r>
              <a:rPr lang="en-GB" sz="2000" b="1" dirty="0" smtClean="0">
                <a:solidFill>
                  <a:srgbClr val="000000"/>
                </a:solidFill>
                <a:latin typeface="system-ui"/>
              </a:rPr>
              <a:t>one [Father God], </a:t>
            </a:r>
            <a:r>
              <a:rPr lang="en-GB" sz="2000" b="1" dirty="0">
                <a:solidFill>
                  <a:srgbClr val="000000"/>
                </a:solidFill>
                <a:latin typeface="system-ui"/>
              </a:rPr>
              <a:t>for which cause he is not </a:t>
            </a:r>
            <a:endParaRPr lang="en-GB" sz="2000" b="1" dirty="0" smtClean="0">
              <a:solidFill>
                <a:srgbClr val="000000"/>
              </a:solidFill>
              <a:latin typeface="system-ui"/>
            </a:endParaRPr>
          </a:p>
          <a:p>
            <a:r>
              <a:rPr lang="en-GB" sz="2000" b="1" dirty="0" smtClean="0">
                <a:solidFill>
                  <a:srgbClr val="000000"/>
                </a:solidFill>
                <a:latin typeface="system-ui"/>
              </a:rPr>
              <a:t>ashamed </a:t>
            </a:r>
            <a:r>
              <a:rPr lang="en-GB" sz="2000" b="1" dirty="0">
                <a:solidFill>
                  <a:srgbClr val="000000"/>
                </a:solidFill>
                <a:latin typeface="system-ui"/>
              </a:rPr>
              <a:t>to call them brothers</a:t>
            </a:r>
            <a:r>
              <a:rPr lang="en-GB" sz="2000" dirty="0">
                <a:solidFill>
                  <a:srgbClr val="000000"/>
                </a:solidFill>
                <a:latin typeface="system-ui"/>
              </a:rPr>
              <a:t>, saying, “I will declare your name to my brothers. </a:t>
            </a:r>
            <a:r>
              <a:rPr lang="en-GB" sz="2000" b="1" dirty="0">
                <a:solidFill>
                  <a:srgbClr val="000000"/>
                </a:solidFill>
                <a:latin typeface="system-ui"/>
              </a:rPr>
              <a:t>Among the congregation I will sing </a:t>
            </a:r>
            <a:r>
              <a:rPr lang="en-GB" sz="2000" b="1" dirty="0" smtClean="0">
                <a:solidFill>
                  <a:srgbClr val="000000"/>
                </a:solidFill>
                <a:latin typeface="system-ui"/>
              </a:rPr>
              <a:t>your [Father God’s] </a:t>
            </a:r>
            <a:r>
              <a:rPr lang="en-GB" sz="2000" b="1" dirty="0">
                <a:solidFill>
                  <a:srgbClr val="000000"/>
                </a:solidFill>
                <a:latin typeface="system-ui"/>
              </a:rPr>
              <a:t>praise</a:t>
            </a:r>
            <a:r>
              <a:rPr lang="en-GB" sz="2000" dirty="0">
                <a:solidFill>
                  <a:srgbClr val="000000"/>
                </a:solidFill>
                <a:latin typeface="system-ui"/>
              </a:rPr>
              <a:t>.”</a:t>
            </a:r>
            <a:r>
              <a:rPr lang="en-GB" sz="2000" dirty="0">
                <a:solidFill>
                  <a:srgbClr val="517E90"/>
                </a:solidFill>
                <a:latin typeface="system-ui"/>
              </a:rPr>
              <a:t> </a:t>
            </a:r>
            <a:endParaRPr lang="en-GB" sz="2000" dirty="0" smtClean="0">
              <a:solidFill>
                <a:srgbClr val="517E90"/>
              </a:solidFill>
              <a:latin typeface="system-ui"/>
            </a:endParaRPr>
          </a:p>
          <a:p>
            <a:endParaRPr lang="en-GB" sz="2000" dirty="0">
              <a:solidFill>
                <a:srgbClr val="517E90"/>
              </a:solidFill>
              <a:latin typeface="system-ui"/>
            </a:endParaRPr>
          </a:p>
          <a:p>
            <a:r>
              <a:rPr lang="en-GB" sz="2000" dirty="0" smtClean="0">
                <a:solidFill>
                  <a:srgbClr val="000000"/>
                </a:solidFill>
                <a:latin typeface="system-ui"/>
              </a:rPr>
              <a:t>Again</a:t>
            </a:r>
            <a:r>
              <a:rPr lang="en-GB" sz="2000" dirty="0">
                <a:solidFill>
                  <a:srgbClr val="000000"/>
                </a:solidFill>
                <a:latin typeface="system-ui"/>
              </a:rPr>
              <a:t>, “I </a:t>
            </a:r>
            <a:r>
              <a:rPr lang="en-GB" sz="2000" dirty="0" smtClean="0">
                <a:solidFill>
                  <a:srgbClr val="000000"/>
                </a:solidFill>
                <a:latin typeface="system-ui"/>
              </a:rPr>
              <a:t>[Jesus] will </a:t>
            </a:r>
            <a:r>
              <a:rPr lang="en-GB" sz="2000" dirty="0">
                <a:solidFill>
                  <a:srgbClr val="000000"/>
                </a:solidFill>
                <a:latin typeface="system-ui"/>
              </a:rPr>
              <a:t>put my trust in </a:t>
            </a:r>
            <a:r>
              <a:rPr lang="en-GB" sz="2000" dirty="0" smtClean="0">
                <a:solidFill>
                  <a:srgbClr val="000000"/>
                </a:solidFill>
                <a:latin typeface="system-ui"/>
              </a:rPr>
              <a:t>him [Father God].” </a:t>
            </a:r>
            <a:r>
              <a:rPr lang="en-GB" sz="2000" dirty="0">
                <a:solidFill>
                  <a:srgbClr val="000000"/>
                </a:solidFill>
                <a:latin typeface="system-ui"/>
              </a:rPr>
              <a:t>Again, “Behold, here I </a:t>
            </a:r>
            <a:r>
              <a:rPr lang="en-GB" sz="2000" dirty="0" smtClean="0">
                <a:solidFill>
                  <a:srgbClr val="000000"/>
                </a:solidFill>
                <a:latin typeface="system-ui"/>
              </a:rPr>
              <a:t>[Jesus] am </a:t>
            </a:r>
            <a:r>
              <a:rPr lang="en-GB" sz="2000" dirty="0">
                <a:solidFill>
                  <a:srgbClr val="000000"/>
                </a:solidFill>
                <a:latin typeface="system-ui"/>
              </a:rPr>
              <a:t>with </a:t>
            </a:r>
            <a:r>
              <a:rPr lang="en-GB" sz="2000" b="1" dirty="0">
                <a:solidFill>
                  <a:srgbClr val="000000"/>
                </a:solidFill>
                <a:latin typeface="system-ui"/>
              </a:rPr>
              <a:t>the children whom God has given me</a:t>
            </a:r>
            <a:r>
              <a:rPr lang="en-GB" sz="2000" dirty="0">
                <a:solidFill>
                  <a:srgbClr val="000000"/>
                </a:solidFill>
                <a:latin typeface="system-ui"/>
              </a:rPr>
              <a:t>. ” Heb. 2</a:t>
            </a:r>
            <a:r>
              <a:rPr lang="en-GB" sz="2000" dirty="0" smtClean="0">
                <a:solidFill>
                  <a:srgbClr val="000000"/>
                </a:solidFill>
                <a:latin typeface="system-ui"/>
              </a:rPr>
              <a:t>: 10-13</a:t>
            </a:r>
            <a:endParaRPr lang="en-GB" sz="2000" dirty="0">
              <a:solidFill>
                <a:srgbClr val="000000"/>
              </a:solidFill>
              <a:latin typeface="system-ui"/>
            </a:endParaRPr>
          </a:p>
        </p:txBody>
      </p:sp>
      <p:sp>
        <p:nvSpPr>
          <p:cNvPr id="4" name="Rectangle 3"/>
          <p:cNvSpPr/>
          <p:nvPr/>
        </p:nvSpPr>
        <p:spPr>
          <a:xfrm>
            <a:off x="197707" y="5003625"/>
            <a:ext cx="10544433" cy="1631216"/>
          </a:xfrm>
          <a:prstGeom prst="rect">
            <a:avLst/>
          </a:prstGeom>
        </p:spPr>
        <p:txBody>
          <a:bodyPr wrap="square">
            <a:spAutoFit/>
          </a:bodyPr>
          <a:lstStyle/>
          <a:p>
            <a:r>
              <a:rPr lang="en-GB" sz="2000" dirty="0">
                <a:solidFill>
                  <a:srgbClr val="000000"/>
                </a:solidFill>
                <a:latin typeface="system-ui"/>
              </a:rPr>
              <a:t>Jesus said to </a:t>
            </a:r>
            <a:r>
              <a:rPr lang="en-GB" sz="2000" dirty="0" smtClean="0">
                <a:solidFill>
                  <a:srgbClr val="000000"/>
                </a:solidFill>
                <a:latin typeface="system-ui"/>
              </a:rPr>
              <a:t>her [Mary Magdalene],</a:t>
            </a:r>
            <a:r>
              <a:rPr lang="en-GB" sz="2000" dirty="0">
                <a:solidFill>
                  <a:srgbClr val="000000"/>
                </a:solidFill>
                <a:latin typeface="system-ui"/>
              </a:rPr>
              <a:t> “Don’t hold me, for I haven’t yet ascended to my Father; but </a:t>
            </a:r>
            <a:r>
              <a:rPr lang="en-GB" sz="2000" b="1" dirty="0">
                <a:solidFill>
                  <a:srgbClr val="000000"/>
                </a:solidFill>
                <a:latin typeface="system-ui"/>
              </a:rPr>
              <a:t>go to my brothers and tell them</a:t>
            </a:r>
            <a:r>
              <a:rPr lang="en-GB" sz="2000" dirty="0">
                <a:solidFill>
                  <a:srgbClr val="000000"/>
                </a:solidFill>
                <a:latin typeface="system-ui"/>
              </a:rPr>
              <a:t>, </a:t>
            </a:r>
            <a:endParaRPr lang="en-GB" sz="2000" dirty="0" smtClean="0">
              <a:solidFill>
                <a:srgbClr val="000000"/>
              </a:solidFill>
              <a:latin typeface="system-ui"/>
            </a:endParaRPr>
          </a:p>
          <a:p>
            <a:r>
              <a:rPr lang="en-GB" sz="2000" dirty="0" smtClean="0">
                <a:solidFill>
                  <a:srgbClr val="000000"/>
                </a:solidFill>
                <a:latin typeface="system-ui"/>
              </a:rPr>
              <a:t>‘</a:t>
            </a:r>
            <a:r>
              <a:rPr lang="en-GB" sz="2000" b="1" dirty="0">
                <a:solidFill>
                  <a:srgbClr val="000000"/>
                </a:solidFill>
                <a:latin typeface="system-ui"/>
              </a:rPr>
              <a:t>I am ascending to my Father and your Father, to my God and your God</a:t>
            </a:r>
            <a:r>
              <a:rPr lang="en-GB" sz="2000" b="1" dirty="0" smtClean="0">
                <a:solidFill>
                  <a:srgbClr val="000000"/>
                </a:solidFill>
                <a:latin typeface="system-ui"/>
              </a:rPr>
              <a:t>.</a:t>
            </a:r>
            <a:r>
              <a:rPr lang="en-GB" sz="2000" dirty="0" smtClean="0">
                <a:solidFill>
                  <a:srgbClr val="000000"/>
                </a:solidFill>
                <a:latin typeface="system-ui"/>
              </a:rPr>
              <a:t>’” ... </a:t>
            </a:r>
          </a:p>
          <a:p>
            <a:endParaRPr lang="en-GB" sz="2000" b="1" dirty="0" smtClean="0">
              <a:solidFill>
                <a:srgbClr val="000000"/>
              </a:solidFill>
              <a:latin typeface="system-ui"/>
            </a:endParaRPr>
          </a:p>
          <a:p>
            <a:r>
              <a:rPr lang="en-GB" sz="2000" b="1" dirty="0" smtClean="0">
                <a:solidFill>
                  <a:srgbClr val="000000"/>
                </a:solidFill>
                <a:latin typeface="system-ui"/>
              </a:rPr>
              <a:t>Thomas </a:t>
            </a:r>
            <a:r>
              <a:rPr lang="en-GB" sz="2000" b="1" dirty="0">
                <a:solidFill>
                  <a:srgbClr val="000000"/>
                </a:solidFill>
                <a:latin typeface="system-ui"/>
              </a:rPr>
              <a:t>answered him, “My Lord and my God!”</a:t>
            </a:r>
            <a:r>
              <a:rPr lang="en-GB" sz="2000" dirty="0">
                <a:solidFill>
                  <a:srgbClr val="000000"/>
                </a:solidFill>
                <a:latin typeface="system-ui"/>
              </a:rPr>
              <a:t> </a:t>
            </a:r>
            <a:r>
              <a:rPr lang="en-GB" sz="2000" dirty="0" smtClean="0">
                <a:solidFill>
                  <a:srgbClr val="000000"/>
                </a:solidFill>
                <a:latin typeface="system-ui"/>
              </a:rPr>
              <a:t>John 20:17, 28</a:t>
            </a:r>
            <a:endParaRPr lang="en-GB" sz="2000" dirty="0"/>
          </a:p>
        </p:txBody>
      </p:sp>
    </p:spTree>
    <p:extLst>
      <p:ext uri="{BB962C8B-B14F-4D97-AF65-F5344CB8AC3E}">
        <p14:creationId xmlns:p14="http://schemas.microsoft.com/office/powerpoint/2010/main" val="4367204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9330" y="295001"/>
            <a:ext cx="5134739" cy="954107"/>
          </a:xfrm>
          <a:prstGeom prst="rect">
            <a:avLst/>
          </a:prstGeom>
          <a:noFill/>
        </p:spPr>
        <p:txBody>
          <a:bodyPr wrap="none" rtlCol="0">
            <a:spAutoFit/>
          </a:bodyPr>
          <a:lstStyle/>
          <a:p>
            <a:pPr lvl="0"/>
            <a:r>
              <a:rPr lang="en-GB" sz="2800" b="1" dirty="0">
                <a:solidFill>
                  <a:prstClr val="black"/>
                </a:solidFill>
                <a:latin typeface="system-ui"/>
              </a:rPr>
              <a:t> Our Brother and </a:t>
            </a:r>
            <a:r>
              <a:rPr lang="en-GB" sz="2800" b="1" dirty="0" smtClean="0">
                <a:solidFill>
                  <a:prstClr val="black"/>
                </a:solidFill>
                <a:latin typeface="system-ui"/>
              </a:rPr>
              <a:t>High Priest</a:t>
            </a:r>
            <a:endParaRPr lang="en-GB" sz="2800" b="1" dirty="0">
              <a:solidFill>
                <a:prstClr val="black"/>
              </a:solidFill>
              <a:latin typeface="system-ui"/>
            </a:endParaRPr>
          </a:p>
          <a:p>
            <a:endParaRPr lang="en-GB" sz="2800" b="1" dirty="0">
              <a:solidFill>
                <a:prstClr val="black"/>
              </a:solidFill>
              <a:latin typeface="system-ui"/>
            </a:endParaRPr>
          </a:p>
        </p:txBody>
      </p:sp>
      <p:sp>
        <p:nvSpPr>
          <p:cNvPr id="3" name="Rectangle 2"/>
          <p:cNvSpPr/>
          <p:nvPr/>
        </p:nvSpPr>
        <p:spPr>
          <a:xfrm>
            <a:off x="238896" y="1249108"/>
            <a:ext cx="9251093" cy="3170099"/>
          </a:xfrm>
          <a:prstGeom prst="rect">
            <a:avLst/>
          </a:prstGeom>
        </p:spPr>
        <p:txBody>
          <a:bodyPr wrap="square">
            <a:spAutoFit/>
          </a:bodyPr>
          <a:lstStyle/>
          <a:p>
            <a:r>
              <a:rPr lang="en-GB" sz="2000" b="1" dirty="0">
                <a:solidFill>
                  <a:srgbClr val="000000"/>
                </a:solidFill>
                <a:latin typeface="system-ui"/>
              </a:rPr>
              <a:t>Since then the children h</a:t>
            </a:r>
            <a:r>
              <a:rPr lang="en-GB" sz="2000" dirty="0">
                <a:solidFill>
                  <a:srgbClr val="000000"/>
                </a:solidFill>
                <a:latin typeface="system-ui"/>
              </a:rPr>
              <a:t>ave</a:t>
            </a:r>
            <a:r>
              <a:rPr lang="en-GB" sz="2000" b="1" dirty="0">
                <a:solidFill>
                  <a:srgbClr val="000000"/>
                </a:solidFill>
                <a:latin typeface="system-ui"/>
              </a:rPr>
              <a:t> shared in flesh and blood, he also </a:t>
            </a:r>
            <a:endParaRPr lang="en-GB" sz="2000" b="1" dirty="0" smtClean="0">
              <a:solidFill>
                <a:srgbClr val="000000"/>
              </a:solidFill>
              <a:latin typeface="system-ui"/>
            </a:endParaRPr>
          </a:p>
          <a:p>
            <a:r>
              <a:rPr lang="en-GB" sz="2000" b="1" dirty="0" smtClean="0">
                <a:solidFill>
                  <a:srgbClr val="000000"/>
                </a:solidFill>
                <a:latin typeface="system-ui"/>
              </a:rPr>
              <a:t>himself </a:t>
            </a:r>
            <a:r>
              <a:rPr lang="en-GB" sz="2000" b="1" dirty="0">
                <a:solidFill>
                  <a:srgbClr val="000000"/>
                </a:solidFill>
                <a:latin typeface="system-ui"/>
              </a:rPr>
              <a:t>in the same way partook of the same</a:t>
            </a:r>
            <a:r>
              <a:rPr lang="en-GB" sz="2000" dirty="0">
                <a:solidFill>
                  <a:srgbClr val="000000"/>
                </a:solidFill>
                <a:latin typeface="system-ui"/>
              </a:rPr>
              <a:t>, that through death </a:t>
            </a:r>
            <a:endParaRPr lang="en-GB" sz="2000" dirty="0" smtClean="0">
              <a:solidFill>
                <a:srgbClr val="000000"/>
              </a:solidFill>
              <a:latin typeface="system-ui"/>
            </a:endParaRPr>
          </a:p>
          <a:p>
            <a:r>
              <a:rPr lang="en-GB" sz="2000" dirty="0" smtClean="0">
                <a:solidFill>
                  <a:srgbClr val="000000"/>
                </a:solidFill>
                <a:latin typeface="system-ui"/>
              </a:rPr>
              <a:t>he </a:t>
            </a:r>
            <a:r>
              <a:rPr lang="en-GB" sz="2000" dirty="0">
                <a:solidFill>
                  <a:srgbClr val="000000"/>
                </a:solidFill>
                <a:latin typeface="system-ui"/>
              </a:rPr>
              <a:t>might bring to nothing him who had the power of death, that is, </a:t>
            </a:r>
            <a:endParaRPr lang="en-GB" sz="2000" dirty="0" smtClean="0">
              <a:solidFill>
                <a:srgbClr val="000000"/>
              </a:solidFill>
              <a:latin typeface="system-ui"/>
            </a:endParaRPr>
          </a:p>
          <a:p>
            <a:r>
              <a:rPr lang="en-GB" sz="2000" dirty="0" smtClean="0">
                <a:solidFill>
                  <a:srgbClr val="000000"/>
                </a:solidFill>
                <a:latin typeface="system-ui"/>
              </a:rPr>
              <a:t>the </a:t>
            </a:r>
            <a:r>
              <a:rPr lang="en-GB" sz="2000" dirty="0">
                <a:solidFill>
                  <a:srgbClr val="000000"/>
                </a:solidFill>
                <a:latin typeface="system-ui"/>
              </a:rPr>
              <a:t>devil, and might deliver all of them who through fear of death were </a:t>
            </a:r>
            <a:endParaRPr lang="en-GB" sz="2000" dirty="0" smtClean="0">
              <a:solidFill>
                <a:srgbClr val="000000"/>
              </a:solidFill>
              <a:latin typeface="system-ui"/>
            </a:endParaRPr>
          </a:p>
          <a:p>
            <a:r>
              <a:rPr lang="en-GB" sz="2000" dirty="0" smtClean="0">
                <a:solidFill>
                  <a:srgbClr val="000000"/>
                </a:solidFill>
                <a:latin typeface="system-ui"/>
              </a:rPr>
              <a:t>all </a:t>
            </a:r>
            <a:r>
              <a:rPr lang="en-GB" sz="2000" dirty="0">
                <a:solidFill>
                  <a:srgbClr val="000000"/>
                </a:solidFill>
                <a:latin typeface="system-ui"/>
              </a:rPr>
              <a:t>their lifetime subject to bondage ...</a:t>
            </a:r>
            <a:r>
              <a:rPr lang="en-GB" sz="2000" b="1" baseline="30000" dirty="0">
                <a:solidFill>
                  <a:srgbClr val="000000"/>
                </a:solidFill>
                <a:latin typeface="system-ui"/>
              </a:rPr>
              <a:t> </a:t>
            </a:r>
            <a:endParaRPr lang="en-GB" sz="2000" b="1" baseline="30000" dirty="0" smtClean="0">
              <a:solidFill>
                <a:srgbClr val="000000"/>
              </a:solidFill>
              <a:latin typeface="system-ui"/>
            </a:endParaRPr>
          </a:p>
          <a:p>
            <a:endParaRPr lang="en-GB" sz="2000" dirty="0" smtClean="0">
              <a:solidFill>
                <a:srgbClr val="000000"/>
              </a:solidFill>
              <a:latin typeface="system-ui"/>
            </a:endParaRPr>
          </a:p>
          <a:p>
            <a:r>
              <a:rPr lang="en-GB" sz="2000" dirty="0" smtClean="0">
                <a:solidFill>
                  <a:srgbClr val="000000"/>
                </a:solidFill>
                <a:latin typeface="system-ui"/>
              </a:rPr>
              <a:t>Therefore </a:t>
            </a:r>
            <a:r>
              <a:rPr lang="en-GB" sz="2000" b="1" dirty="0">
                <a:solidFill>
                  <a:srgbClr val="000000"/>
                </a:solidFill>
                <a:latin typeface="system-ui"/>
              </a:rPr>
              <a:t>he was obligated in all things to be made like his brothers, </a:t>
            </a:r>
            <a:r>
              <a:rPr lang="en-GB" sz="2000" dirty="0">
                <a:solidFill>
                  <a:srgbClr val="000000"/>
                </a:solidFill>
                <a:latin typeface="system-ui"/>
              </a:rPr>
              <a:t>that he might become a merciful and faithful high priest in things pertaining to God, to make atonement for the sins of the people.</a:t>
            </a:r>
            <a:r>
              <a:rPr lang="en-GB" sz="2000" b="1" dirty="0">
                <a:solidFill>
                  <a:srgbClr val="000000"/>
                </a:solidFill>
                <a:latin typeface="system-ui"/>
              </a:rPr>
              <a:t> For in that he himself has suffered being tempted, he is able to help those who are tempted</a:t>
            </a:r>
            <a:r>
              <a:rPr lang="en-GB" sz="2000" dirty="0">
                <a:solidFill>
                  <a:srgbClr val="000000"/>
                </a:solidFill>
                <a:latin typeface="system-ui"/>
              </a:rPr>
              <a:t>. Heb. 2: 14-18</a:t>
            </a:r>
            <a:endParaRPr lang="en-GB" sz="2000" dirty="0">
              <a:solidFill>
                <a:prstClr val="black"/>
              </a:solidFill>
            </a:endParaRPr>
          </a:p>
        </p:txBody>
      </p:sp>
      <p:sp>
        <p:nvSpPr>
          <p:cNvPr id="4" name="Rectangle 3"/>
          <p:cNvSpPr/>
          <p:nvPr/>
        </p:nvSpPr>
        <p:spPr>
          <a:xfrm>
            <a:off x="238896" y="4591778"/>
            <a:ext cx="10066639" cy="1938992"/>
          </a:xfrm>
          <a:prstGeom prst="rect">
            <a:avLst/>
          </a:prstGeom>
        </p:spPr>
        <p:txBody>
          <a:bodyPr wrap="square">
            <a:spAutoFit/>
          </a:bodyPr>
          <a:lstStyle/>
          <a:p>
            <a:r>
              <a:rPr lang="en-GB" sz="2000" dirty="0">
                <a:solidFill>
                  <a:srgbClr val="000000"/>
                </a:solidFill>
                <a:latin typeface="system-ui"/>
              </a:rPr>
              <a:t>Having then a great high priest who has passed through the heavens, Jesus, the Son of God, let’s hold tightly to our confession. For </a:t>
            </a:r>
            <a:r>
              <a:rPr lang="en-GB" sz="2000" b="1" dirty="0">
                <a:solidFill>
                  <a:srgbClr val="000000"/>
                </a:solidFill>
                <a:latin typeface="system-ui"/>
              </a:rPr>
              <a:t>we </a:t>
            </a:r>
            <a:r>
              <a:rPr lang="en-GB" sz="2000" b="1" dirty="0" smtClean="0">
                <a:solidFill>
                  <a:srgbClr val="000000"/>
                </a:solidFill>
                <a:latin typeface="system-ui"/>
              </a:rPr>
              <a:t>have </a:t>
            </a:r>
            <a:r>
              <a:rPr lang="en-GB" sz="2000" b="1" dirty="0">
                <a:solidFill>
                  <a:srgbClr val="000000"/>
                </a:solidFill>
                <a:latin typeface="system-ui"/>
              </a:rPr>
              <a:t>a high priest who </a:t>
            </a:r>
            <a:r>
              <a:rPr lang="en-GB" sz="2000" b="1" dirty="0" smtClean="0">
                <a:solidFill>
                  <a:srgbClr val="000000"/>
                </a:solidFill>
                <a:latin typeface="system-ui"/>
              </a:rPr>
              <a:t>is touched </a:t>
            </a:r>
            <a:r>
              <a:rPr lang="en-GB" sz="2000" b="1" dirty="0">
                <a:solidFill>
                  <a:srgbClr val="000000"/>
                </a:solidFill>
                <a:latin typeface="system-ui"/>
              </a:rPr>
              <a:t>with the feeling of our infirmities, </a:t>
            </a:r>
            <a:r>
              <a:rPr lang="en-GB" sz="2000" b="1" dirty="0" smtClean="0">
                <a:solidFill>
                  <a:srgbClr val="000000"/>
                </a:solidFill>
                <a:latin typeface="system-ui"/>
              </a:rPr>
              <a:t>one </a:t>
            </a:r>
            <a:r>
              <a:rPr lang="en-GB" sz="2000" b="1" dirty="0">
                <a:solidFill>
                  <a:srgbClr val="000000"/>
                </a:solidFill>
                <a:latin typeface="system-ui"/>
              </a:rPr>
              <a:t>who has been in all points tempted like we are, yet without sin.</a:t>
            </a:r>
            <a:r>
              <a:rPr lang="en-GB" sz="2000" dirty="0">
                <a:solidFill>
                  <a:srgbClr val="000000"/>
                </a:solidFill>
                <a:latin typeface="system-ui"/>
              </a:rPr>
              <a:t> </a:t>
            </a:r>
            <a:endParaRPr lang="en-GB" sz="2000" dirty="0" smtClean="0">
              <a:solidFill>
                <a:srgbClr val="000000"/>
              </a:solidFill>
              <a:latin typeface="system-ui"/>
            </a:endParaRPr>
          </a:p>
          <a:p>
            <a:r>
              <a:rPr lang="en-GB" sz="2000" dirty="0" smtClean="0">
                <a:solidFill>
                  <a:srgbClr val="000000"/>
                </a:solidFill>
                <a:latin typeface="system-ui"/>
              </a:rPr>
              <a:t>Let us </a:t>
            </a:r>
            <a:r>
              <a:rPr lang="en-GB" sz="2000" dirty="0">
                <a:solidFill>
                  <a:srgbClr val="000000"/>
                </a:solidFill>
                <a:latin typeface="system-ui"/>
              </a:rPr>
              <a:t>therefore draw near with boldness to the throne of grace, that we may receive mercy and may find grace for help in time of need. Heb. 4: 14-16</a:t>
            </a:r>
            <a:endParaRPr lang="en-GB" sz="2000" dirty="0">
              <a:solidFill>
                <a:prstClr val="black"/>
              </a:solidFill>
            </a:endParaRPr>
          </a:p>
        </p:txBody>
      </p:sp>
    </p:spTree>
    <p:extLst>
      <p:ext uri="{BB962C8B-B14F-4D97-AF65-F5344CB8AC3E}">
        <p14:creationId xmlns:p14="http://schemas.microsoft.com/office/powerpoint/2010/main" val="1153451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70206" y="197709"/>
            <a:ext cx="2821606" cy="523220"/>
          </a:xfrm>
          <a:prstGeom prst="rect">
            <a:avLst/>
          </a:prstGeom>
          <a:noFill/>
        </p:spPr>
        <p:txBody>
          <a:bodyPr wrap="none" rtlCol="0">
            <a:spAutoFit/>
          </a:bodyPr>
          <a:lstStyle/>
          <a:p>
            <a:r>
              <a:rPr lang="en-GB" sz="2800" b="1" dirty="0" smtClean="0">
                <a:solidFill>
                  <a:prstClr val="black"/>
                </a:solidFill>
                <a:latin typeface="system-ui"/>
              </a:rPr>
              <a:t>Forever </a:t>
            </a:r>
            <a:r>
              <a:rPr lang="en-GB" sz="2800" b="1" dirty="0">
                <a:solidFill>
                  <a:prstClr val="black"/>
                </a:solidFill>
                <a:latin typeface="system-ui"/>
              </a:rPr>
              <a:t>Human</a:t>
            </a:r>
          </a:p>
        </p:txBody>
      </p:sp>
      <p:sp>
        <p:nvSpPr>
          <p:cNvPr id="3" name="Rectangle 2"/>
          <p:cNvSpPr/>
          <p:nvPr/>
        </p:nvSpPr>
        <p:spPr>
          <a:xfrm>
            <a:off x="378940" y="993342"/>
            <a:ext cx="8081319" cy="1323439"/>
          </a:xfrm>
          <a:prstGeom prst="rect">
            <a:avLst/>
          </a:prstGeom>
        </p:spPr>
        <p:txBody>
          <a:bodyPr wrap="square">
            <a:spAutoFit/>
          </a:bodyPr>
          <a:lstStyle/>
          <a:p>
            <a:r>
              <a:rPr lang="en-GB" sz="2000" dirty="0">
                <a:solidFill>
                  <a:srgbClr val="000000"/>
                </a:solidFill>
                <a:latin typeface="system-ui"/>
              </a:rPr>
              <a:t>... God our Saviour, who desires all people to be saved and come </a:t>
            </a:r>
            <a:endParaRPr lang="en-GB" sz="2000" dirty="0" smtClean="0">
              <a:solidFill>
                <a:srgbClr val="000000"/>
              </a:solidFill>
              <a:latin typeface="system-ui"/>
            </a:endParaRPr>
          </a:p>
          <a:p>
            <a:r>
              <a:rPr lang="en-GB" sz="2000" dirty="0" smtClean="0">
                <a:solidFill>
                  <a:srgbClr val="000000"/>
                </a:solidFill>
                <a:latin typeface="system-ui"/>
              </a:rPr>
              <a:t>to </a:t>
            </a:r>
            <a:r>
              <a:rPr lang="en-GB" sz="2000" dirty="0">
                <a:solidFill>
                  <a:srgbClr val="000000"/>
                </a:solidFill>
                <a:latin typeface="system-ui"/>
              </a:rPr>
              <a:t>full knowledge of the truth. For there is one God, and </a:t>
            </a:r>
            <a:r>
              <a:rPr lang="en-GB" sz="2000" b="1" dirty="0">
                <a:solidFill>
                  <a:srgbClr val="000000"/>
                </a:solidFill>
                <a:latin typeface="system-ui"/>
              </a:rPr>
              <a:t>one </a:t>
            </a:r>
            <a:endParaRPr lang="en-GB" sz="2000" b="1" dirty="0" smtClean="0">
              <a:solidFill>
                <a:srgbClr val="000000"/>
              </a:solidFill>
              <a:latin typeface="system-ui"/>
            </a:endParaRPr>
          </a:p>
          <a:p>
            <a:r>
              <a:rPr lang="en-GB" sz="2000" b="1" dirty="0" smtClean="0">
                <a:solidFill>
                  <a:srgbClr val="000000"/>
                </a:solidFill>
                <a:latin typeface="system-ui"/>
              </a:rPr>
              <a:t>mediator </a:t>
            </a:r>
            <a:r>
              <a:rPr lang="en-GB" sz="2000" b="1" dirty="0">
                <a:solidFill>
                  <a:srgbClr val="000000"/>
                </a:solidFill>
                <a:latin typeface="system-ui"/>
              </a:rPr>
              <a:t>between God and men, </a:t>
            </a:r>
            <a:r>
              <a:rPr lang="en-GB" sz="2000" b="1" u="sng" dirty="0">
                <a:solidFill>
                  <a:srgbClr val="000000"/>
                </a:solidFill>
                <a:latin typeface="system-ui"/>
              </a:rPr>
              <a:t>the man </a:t>
            </a:r>
            <a:r>
              <a:rPr lang="en-GB" sz="2000" b="1" dirty="0">
                <a:solidFill>
                  <a:srgbClr val="000000"/>
                </a:solidFill>
                <a:latin typeface="system-ui"/>
              </a:rPr>
              <a:t>Christ Jesus</a:t>
            </a:r>
            <a:r>
              <a:rPr lang="en-GB" sz="2000" dirty="0">
                <a:solidFill>
                  <a:srgbClr val="000000"/>
                </a:solidFill>
                <a:latin typeface="system-ui"/>
              </a:rPr>
              <a:t>, who </a:t>
            </a:r>
            <a:endParaRPr lang="en-GB" sz="2000" dirty="0" smtClean="0">
              <a:solidFill>
                <a:srgbClr val="000000"/>
              </a:solidFill>
              <a:latin typeface="system-ui"/>
            </a:endParaRPr>
          </a:p>
          <a:p>
            <a:r>
              <a:rPr lang="en-GB" sz="2000" dirty="0" smtClean="0">
                <a:solidFill>
                  <a:srgbClr val="000000"/>
                </a:solidFill>
                <a:latin typeface="system-ui"/>
              </a:rPr>
              <a:t>gave </a:t>
            </a:r>
            <a:r>
              <a:rPr lang="en-GB" sz="2000" dirty="0">
                <a:solidFill>
                  <a:srgbClr val="000000"/>
                </a:solidFill>
                <a:latin typeface="system-ui"/>
              </a:rPr>
              <a:t>himself as a ransom for all ... 1Tim. 2: 3-6</a:t>
            </a:r>
            <a:endParaRPr lang="en-GB" sz="2000" dirty="0">
              <a:solidFill>
                <a:prstClr val="black"/>
              </a:solidFill>
            </a:endParaRPr>
          </a:p>
        </p:txBody>
      </p:sp>
      <p:sp>
        <p:nvSpPr>
          <p:cNvPr id="4" name="Rectangle 3"/>
          <p:cNvSpPr/>
          <p:nvPr/>
        </p:nvSpPr>
        <p:spPr>
          <a:xfrm>
            <a:off x="378940" y="2767052"/>
            <a:ext cx="8550876" cy="1015663"/>
          </a:xfrm>
          <a:prstGeom prst="rect">
            <a:avLst/>
          </a:prstGeom>
        </p:spPr>
        <p:txBody>
          <a:bodyPr wrap="square">
            <a:spAutoFit/>
          </a:bodyPr>
          <a:lstStyle/>
          <a:p>
            <a:r>
              <a:rPr lang="en-GB" sz="2000" b="1" dirty="0">
                <a:solidFill>
                  <a:srgbClr val="000000"/>
                </a:solidFill>
                <a:latin typeface="system-ui"/>
              </a:rPr>
              <a:t>God</a:t>
            </a:r>
            <a:r>
              <a:rPr lang="en-GB" sz="2000" dirty="0">
                <a:solidFill>
                  <a:srgbClr val="000000"/>
                </a:solidFill>
                <a:latin typeface="system-ui"/>
              </a:rPr>
              <a:t> commands that all people everywhere should repent, because he has appointed a day in which he </a:t>
            </a:r>
            <a:r>
              <a:rPr lang="en-GB" sz="2000" b="1" dirty="0">
                <a:solidFill>
                  <a:srgbClr val="000000"/>
                </a:solidFill>
                <a:latin typeface="system-ui"/>
              </a:rPr>
              <a:t>will judge the world in righteousness by </a:t>
            </a:r>
            <a:r>
              <a:rPr lang="en-GB" sz="2000" b="1" u="sng" dirty="0">
                <a:solidFill>
                  <a:srgbClr val="000000"/>
                </a:solidFill>
                <a:latin typeface="system-ui"/>
              </a:rPr>
              <a:t>the man </a:t>
            </a:r>
            <a:r>
              <a:rPr lang="en-GB" sz="2000" b="1" dirty="0">
                <a:solidFill>
                  <a:srgbClr val="000000"/>
                </a:solidFill>
                <a:latin typeface="system-ui"/>
              </a:rPr>
              <a:t>whom he has ordained</a:t>
            </a:r>
            <a:r>
              <a:rPr lang="en-GB" sz="2000" dirty="0">
                <a:solidFill>
                  <a:srgbClr val="000000"/>
                </a:solidFill>
                <a:latin typeface="system-ui"/>
              </a:rPr>
              <a:t> ... Acts 17: 30-31</a:t>
            </a:r>
            <a:endParaRPr lang="en-GB" sz="2000" dirty="0">
              <a:solidFill>
                <a:prstClr val="black"/>
              </a:solidFill>
            </a:endParaRPr>
          </a:p>
        </p:txBody>
      </p:sp>
      <p:sp>
        <p:nvSpPr>
          <p:cNvPr id="5" name="Rectangle 4"/>
          <p:cNvSpPr/>
          <p:nvPr/>
        </p:nvSpPr>
        <p:spPr>
          <a:xfrm>
            <a:off x="271848" y="4232986"/>
            <a:ext cx="8765060" cy="1631216"/>
          </a:xfrm>
          <a:prstGeom prst="rect">
            <a:avLst/>
          </a:prstGeom>
        </p:spPr>
        <p:txBody>
          <a:bodyPr wrap="square">
            <a:spAutoFit/>
          </a:bodyPr>
          <a:lstStyle/>
          <a:p>
            <a:r>
              <a:rPr lang="en-GB" sz="2000" dirty="0" smtClean="0">
                <a:solidFill>
                  <a:srgbClr val="000000"/>
                </a:solidFill>
                <a:latin typeface="system-ui"/>
              </a:rPr>
              <a:t>... Therefore </a:t>
            </a:r>
            <a:r>
              <a:rPr lang="en-GB" sz="2000" b="1" dirty="0">
                <a:solidFill>
                  <a:srgbClr val="000000"/>
                </a:solidFill>
                <a:latin typeface="system-ui"/>
              </a:rPr>
              <a:t>God</a:t>
            </a:r>
            <a:r>
              <a:rPr lang="en-GB" sz="2000" dirty="0">
                <a:solidFill>
                  <a:srgbClr val="000000"/>
                </a:solidFill>
                <a:latin typeface="system-ui"/>
              </a:rPr>
              <a:t> also highly exalted him, and gave to him </a:t>
            </a:r>
            <a:r>
              <a:rPr lang="en-GB" sz="2000" b="1" dirty="0">
                <a:solidFill>
                  <a:srgbClr val="000000"/>
                </a:solidFill>
                <a:latin typeface="system-ui"/>
              </a:rPr>
              <a:t>the name which is above every name</a:t>
            </a:r>
            <a:r>
              <a:rPr lang="en-GB" sz="2000" dirty="0">
                <a:solidFill>
                  <a:srgbClr val="000000"/>
                </a:solidFill>
                <a:latin typeface="system-ui"/>
              </a:rPr>
              <a:t>, that </a:t>
            </a:r>
            <a:r>
              <a:rPr lang="en-GB" sz="2000" b="1" dirty="0">
                <a:solidFill>
                  <a:srgbClr val="000000"/>
                </a:solidFill>
                <a:latin typeface="system-ui"/>
              </a:rPr>
              <a:t>at the name of Jesus </a:t>
            </a:r>
            <a:r>
              <a:rPr lang="en-GB" sz="2000" dirty="0">
                <a:solidFill>
                  <a:srgbClr val="000000"/>
                </a:solidFill>
                <a:latin typeface="system-ui"/>
              </a:rPr>
              <a:t>every knee should bow, of those in heaven, those on earth, and those under the earth, and </a:t>
            </a:r>
            <a:r>
              <a:rPr lang="en-GB" sz="2000" b="1" dirty="0">
                <a:solidFill>
                  <a:srgbClr val="000000"/>
                </a:solidFill>
                <a:latin typeface="system-ui"/>
              </a:rPr>
              <a:t>that every tongue should confess that Jesus the Messiah </a:t>
            </a:r>
            <a:r>
              <a:rPr lang="en-GB" sz="2000" b="1" dirty="0" smtClean="0">
                <a:solidFill>
                  <a:srgbClr val="000000"/>
                </a:solidFill>
                <a:latin typeface="system-ui"/>
              </a:rPr>
              <a:t>is </a:t>
            </a:r>
            <a:r>
              <a:rPr lang="en-GB" sz="2000" b="1" dirty="0">
                <a:solidFill>
                  <a:srgbClr val="000000"/>
                </a:solidFill>
                <a:latin typeface="system-ui"/>
              </a:rPr>
              <a:t>Lord</a:t>
            </a:r>
            <a:r>
              <a:rPr lang="en-GB" sz="2000" dirty="0">
                <a:solidFill>
                  <a:srgbClr val="000000"/>
                </a:solidFill>
                <a:latin typeface="system-ui"/>
              </a:rPr>
              <a:t>, to the glory of God the Father. Phil.2: </a:t>
            </a:r>
            <a:r>
              <a:rPr lang="en-GB" sz="2000" dirty="0" smtClean="0">
                <a:solidFill>
                  <a:srgbClr val="000000"/>
                </a:solidFill>
                <a:latin typeface="system-ui"/>
              </a:rPr>
              <a:t>9-11</a:t>
            </a:r>
            <a:endParaRPr lang="en-GB" sz="2000" dirty="0">
              <a:solidFill>
                <a:prstClr val="black"/>
              </a:solidFill>
            </a:endParaRPr>
          </a:p>
        </p:txBody>
      </p:sp>
    </p:spTree>
    <p:extLst>
      <p:ext uri="{BB962C8B-B14F-4D97-AF65-F5344CB8AC3E}">
        <p14:creationId xmlns:p14="http://schemas.microsoft.com/office/powerpoint/2010/main" val="28137894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3703" y="1780172"/>
            <a:ext cx="8775825" cy="1631216"/>
          </a:xfrm>
          <a:prstGeom prst="rect">
            <a:avLst/>
          </a:prstGeom>
        </p:spPr>
        <p:txBody>
          <a:bodyPr wrap="square">
            <a:spAutoFit/>
          </a:bodyPr>
          <a:lstStyle/>
          <a:p>
            <a:r>
              <a:rPr lang="en-GB" b="1" baseline="30000" dirty="0">
                <a:solidFill>
                  <a:srgbClr val="000000"/>
                </a:solidFill>
                <a:latin typeface="system-ui"/>
              </a:rPr>
              <a:t> </a:t>
            </a:r>
            <a:r>
              <a:rPr lang="en-GB" sz="2000" dirty="0">
                <a:solidFill>
                  <a:srgbClr val="000000"/>
                </a:solidFill>
                <a:latin typeface="system-ui"/>
              </a:rPr>
              <a:t>Most certainly I tell you, the hour comes, and now is, when </a:t>
            </a:r>
            <a:r>
              <a:rPr lang="en-GB" sz="2000" b="1" dirty="0">
                <a:solidFill>
                  <a:srgbClr val="000000"/>
                </a:solidFill>
                <a:latin typeface="system-ui"/>
              </a:rPr>
              <a:t>the dead </a:t>
            </a:r>
            <a:endParaRPr lang="en-GB" sz="2000" b="1" dirty="0" smtClean="0">
              <a:solidFill>
                <a:srgbClr val="000000"/>
              </a:solidFill>
              <a:latin typeface="system-ui"/>
            </a:endParaRPr>
          </a:p>
          <a:p>
            <a:r>
              <a:rPr lang="en-GB" sz="2000" b="1" dirty="0" smtClean="0">
                <a:solidFill>
                  <a:srgbClr val="000000"/>
                </a:solidFill>
                <a:latin typeface="system-ui"/>
              </a:rPr>
              <a:t>will </a:t>
            </a:r>
            <a:r>
              <a:rPr lang="en-GB" sz="2000" b="1" dirty="0">
                <a:solidFill>
                  <a:srgbClr val="000000"/>
                </a:solidFill>
                <a:latin typeface="system-ui"/>
              </a:rPr>
              <a:t>hear the Son of God’s voice</a:t>
            </a:r>
            <a:r>
              <a:rPr lang="en-GB" sz="2000" dirty="0">
                <a:solidFill>
                  <a:srgbClr val="000000"/>
                </a:solidFill>
                <a:latin typeface="system-ui"/>
              </a:rPr>
              <a:t>; and those who hear will live. For </a:t>
            </a:r>
            <a:endParaRPr lang="en-GB" sz="2000" dirty="0" smtClean="0">
              <a:solidFill>
                <a:srgbClr val="000000"/>
              </a:solidFill>
              <a:latin typeface="system-ui"/>
            </a:endParaRPr>
          </a:p>
          <a:p>
            <a:r>
              <a:rPr lang="en-GB" sz="2000" b="1" dirty="0" smtClean="0">
                <a:solidFill>
                  <a:srgbClr val="000000"/>
                </a:solidFill>
                <a:latin typeface="system-ui"/>
              </a:rPr>
              <a:t>as </a:t>
            </a:r>
            <a:r>
              <a:rPr lang="en-GB" sz="2000" b="1" dirty="0">
                <a:solidFill>
                  <a:srgbClr val="000000"/>
                </a:solidFill>
                <a:latin typeface="system-ui"/>
              </a:rPr>
              <a:t>the Father has life in himself, </a:t>
            </a:r>
            <a:r>
              <a:rPr lang="en-GB" sz="2000" dirty="0">
                <a:solidFill>
                  <a:srgbClr val="000000"/>
                </a:solidFill>
                <a:latin typeface="system-ui"/>
              </a:rPr>
              <a:t>even so he gave to </a:t>
            </a:r>
            <a:r>
              <a:rPr lang="en-GB" sz="2000" b="1" dirty="0">
                <a:solidFill>
                  <a:srgbClr val="000000"/>
                </a:solidFill>
                <a:latin typeface="system-ui"/>
              </a:rPr>
              <a:t>the Son also </a:t>
            </a:r>
            <a:endParaRPr lang="en-GB" sz="2000" b="1" dirty="0" smtClean="0">
              <a:solidFill>
                <a:srgbClr val="000000"/>
              </a:solidFill>
              <a:latin typeface="system-ui"/>
            </a:endParaRPr>
          </a:p>
          <a:p>
            <a:r>
              <a:rPr lang="en-GB" sz="2000" b="1" dirty="0" smtClean="0">
                <a:solidFill>
                  <a:srgbClr val="000000"/>
                </a:solidFill>
                <a:latin typeface="system-ui"/>
              </a:rPr>
              <a:t>to </a:t>
            </a:r>
            <a:r>
              <a:rPr lang="en-GB" sz="2000" b="1" dirty="0">
                <a:solidFill>
                  <a:srgbClr val="000000"/>
                </a:solidFill>
                <a:latin typeface="system-ui"/>
              </a:rPr>
              <a:t>have life in himself. </a:t>
            </a:r>
            <a:r>
              <a:rPr lang="en-GB" sz="2000" dirty="0">
                <a:solidFill>
                  <a:srgbClr val="000000"/>
                </a:solidFill>
                <a:latin typeface="system-ui"/>
              </a:rPr>
              <a:t>He also gave him </a:t>
            </a:r>
            <a:r>
              <a:rPr lang="en-GB" sz="2000" b="1" dirty="0">
                <a:solidFill>
                  <a:srgbClr val="000000"/>
                </a:solidFill>
                <a:latin typeface="system-ui"/>
              </a:rPr>
              <a:t>authority to execute </a:t>
            </a:r>
            <a:endParaRPr lang="en-GB" sz="2000" b="1" dirty="0" smtClean="0">
              <a:solidFill>
                <a:srgbClr val="000000"/>
              </a:solidFill>
              <a:latin typeface="system-ui"/>
            </a:endParaRPr>
          </a:p>
          <a:p>
            <a:r>
              <a:rPr lang="en-GB" sz="2000" b="1" dirty="0" smtClean="0">
                <a:solidFill>
                  <a:srgbClr val="000000"/>
                </a:solidFill>
                <a:latin typeface="system-ui"/>
              </a:rPr>
              <a:t>judgment</a:t>
            </a:r>
            <a:r>
              <a:rPr lang="en-GB" sz="2000" b="1" dirty="0">
                <a:solidFill>
                  <a:srgbClr val="000000"/>
                </a:solidFill>
                <a:latin typeface="system-ui"/>
              </a:rPr>
              <a:t>, because he is [the] Son of Man</a:t>
            </a:r>
            <a:r>
              <a:rPr lang="en-GB" sz="2000" dirty="0">
                <a:solidFill>
                  <a:srgbClr val="000000"/>
                </a:solidFill>
                <a:latin typeface="system-ui"/>
              </a:rPr>
              <a:t>. John 5: 25-27</a:t>
            </a:r>
            <a:endParaRPr lang="en-GB" sz="2000" dirty="0">
              <a:solidFill>
                <a:prstClr val="black"/>
              </a:solidFill>
            </a:endParaRPr>
          </a:p>
        </p:txBody>
      </p:sp>
      <p:sp>
        <p:nvSpPr>
          <p:cNvPr id="4" name="TextBox 3"/>
          <p:cNvSpPr txBox="1"/>
          <p:nvPr/>
        </p:nvSpPr>
        <p:spPr>
          <a:xfrm>
            <a:off x="912397" y="564981"/>
            <a:ext cx="6894836" cy="523220"/>
          </a:xfrm>
          <a:prstGeom prst="rect">
            <a:avLst/>
          </a:prstGeom>
          <a:noFill/>
        </p:spPr>
        <p:txBody>
          <a:bodyPr wrap="none" rtlCol="0">
            <a:spAutoFit/>
          </a:bodyPr>
          <a:lstStyle/>
          <a:p>
            <a:r>
              <a:rPr lang="en-GB" sz="2800" b="1" dirty="0" smtClean="0">
                <a:solidFill>
                  <a:prstClr val="black"/>
                </a:solidFill>
                <a:latin typeface="system-ui"/>
              </a:rPr>
              <a:t>He is Qualified </a:t>
            </a:r>
            <a:r>
              <a:rPr lang="en-GB" sz="2800" b="1" dirty="0">
                <a:solidFill>
                  <a:prstClr val="black"/>
                </a:solidFill>
                <a:latin typeface="system-ui"/>
              </a:rPr>
              <a:t>to </a:t>
            </a:r>
            <a:r>
              <a:rPr lang="en-GB" sz="2800" b="1" dirty="0" smtClean="0">
                <a:solidFill>
                  <a:prstClr val="black"/>
                </a:solidFill>
                <a:latin typeface="system-ui"/>
              </a:rPr>
              <a:t>Judge </a:t>
            </a:r>
            <a:r>
              <a:rPr lang="en-GB" sz="2800" b="1" dirty="0">
                <a:solidFill>
                  <a:prstClr val="black"/>
                </a:solidFill>
                <a:latin typeface="system-ui"/>
              </a:rPr>
              <a:t>fellow-humans</a:t>
            </a:r>
          </a:p>
        </p:txBody>
      </p:sp>
      <p:sp>
        <p:nvSpPr>
          <p:cNvPr id="5" name="Rectangle 4"/>
          <p:cNvSpPr/>
          <p:nvPr/>
        </p:nvSpPr>
        <p:spPr>
          <a:xfrm>
            <a:off x="203703" y="4009935"/>
            <a:ext cx="10087436" cy="1323439"/>
          </a:xfrm>
          <a:prstGeom prst="rect">
            <a:avLst/>
          </a:prstGeom>
        </p:spPr>
        <p:txBody>
          <a:bodyPr wrap="square">
            <a:spAutoFit/>
          </a:bodyPr>
          <a:lstStyle/>
          <a:p>
            <a:r>
              <a:rPr lang="en-GB" sz="2000" dirty="0">
                <a:solidFill>
                  <a:srgbClr val="000000"/>
                </a:solidFill>
                <a:latin typeface="system-ui"/>
              </a:rPr>
              <a:t>The times of ignorance therefore </a:t>
            </a:r>
            <a:r>
              <a:rPr lang="en-GB" sz="2000" b="1" dirty="0">
                <a:solidFill>
                  <a:srgbClr val="000000"/>
                </a:solidFill>
                <a:latin typeface="system-ui"/>
              </a:rPr>
              <a:t>God </a:t>
            </a:r>
            <a:r>
              <a:rPr lang="en-GB" sz="2000" dirty="0">
                <a:solidFill>
                  <a:srgbClr val="000000"/>
                </a:solidFill>
                <a:latin typeface="system-ui"/>
              </a:rPr>
              <a:t>overlooked. But now he commands that </a:t>
            </a:r>
            <a:r>
              <a:rPr lang="en-GB" sz="2000" b="1" dirty="0">
                <a:solidFill>
                  <a:srgbClr val="000000"/>
                </a:solidFill>
                <a:latin typeface="system-ui"/>
              </a:rPr>
              <a:t>all people everywhere </a:t>
            </a:r>
            <a:r>
              <a:rPr lang="en-GB" sz="2000" dirty="0">
                <a:solidFill>
                  <a:srgbClr val="000000"/>
                </a:solidFill>
                <a:latin typeface="system-ui"/>
              </a:rPr>
              <a:t>should repent, because he </a:t>
            </a:r>
            <a:r>
              <a:rPr lang="en-GB" sz="2000" b="1" dirty="0">
                <a:solidFill>
                  <a:srgbClr val="000000"/>
                </a:solidFill>
                <a:latin typeface="system-ui"/>
              </a:rPr>
              <a:t>has appointed a day in which he will </a:t>
            </a:r>
            <a:r>
              <a:rPr lang="en-GB" sz="2000" dirty="0">
                <a:solidFill>
                  <a:srgbClr val="000000"/>
                </a:solidFill>
                <a:latin typeface="system-ui"/>
              </a:rPr>
              <a:t>judge the world </a:t>
            </a:r>
            <a:r>
              <a:rPr lang="en-GB" sz="2000" b="1" dirty="0">
                <a:solidFill>
                  <a:srgbClr val="000000"/>
                </a:solidFill>
                <a:latin typeface="system-ui"/>
              </a:rPr>
              <a:t>in righteousness by </a:t>
            </a:r>
            <a:r>
              <a:rPr lang="en-GB" sz="2000" b="1" u="sng" dirty="0">
                <a:solidFill>
                  <a:srgbClr val="000000"/>
                </a:solidFill>
                <a:latin typeface="system-ui"/>
              </a:rPr>
              <a:t>the man </a:t>
            </a:r>
            <a:r>
              <a:rPr lang="en-GB" sz="2000" b="1" dirty="0">
                <a:solidFill>
                  <a:srgbClr val="000000"/>
                </a:solidFill>
                <a:latin typeface="system-ui"/>
              </a:rPr>
              <a:t>whom he has ordained</a:t>
            </a:r>
            <a:r>
              <a:rPr lang="en-GB" sz="2000" dirty="0">
                <a:solidFill>
                  <a:srgbClr val="000000"/>
                </a:solidFill>
                <a:latin typeface="system-ui"/>
              </a:rPr>
              <a:t>; of which he has given assurance to all men, in that he has raised him from the dead.” Acts 17: 30-31</a:t>
            </a:r>
            <a:endParaRPr lang="en-GB" sz="2000" dirty="0">
              <a:solidFill>
                <a:prstClr val="black"/>
              </a:solidFill>
            </a:endParaRPr>
          </a:p>
        </p:txBody>
      </p:sp>
    </p:spTree>
    <p:extLst>
      <p:ext uri="{BB962C8B-B14F-4D97-AF65-F5344CB8AC3E}">
        <p14:creationId xmlns:p14="http://schemas.microsoft.com/office/powerpoint/2010/main" val="39092744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2508" y="1041225"/>
            <a:ext cx="7133968" cy="1323439"/>
          </a:xfrm>
          <a:prstGeom prst="rect">
            <a:avLst/>
          </a:prstGeom>
        </p:spPr>
        <p:txBody>
          <a:bodyPr wrap="square">
            <a:spAutoFit/>
          </a:bodyPr>
          <a:lstStyle/>
          <a:p>
            <a:r>
              <a:rPr lang="en-GB" sz="2000" dirty="0">
                <a:solidFill>
                  <a:srgbClr val="000000"/>
                </a:solidFill>
                <a:latin typeface="system-ui"/>
              </a:rPr>
              <a:t>in whom the god of this world has blinded the minds of the unbelieving, that the light of the Good News of </a:t>
            </a:r>
            <a:r>
              <a:rPr lang="en-GB" sz="2000" b="1" dirty="0">
                <a:solidFill>
                  <a:srgbClr val="000000"/>
                </a:solidFill>
                <a:latin typeface="system-ui"/>
              </a:rPr>
              <a:t>the glory of Christ, who is the</a:t>
            </a:r>
            <a:r>
              <a:rPr lang="en-GB" sz="2000" dirty="0">
                <a:solidFill>
                  <a:srgbClr val="000000"/>
                </a:solidFill>
                <a:latin typeface="system-ui"/>
              </a:rPr>
              <a:t> </a:t>
            </a:r>
            <a:r>
              <a:rPr lang="en-GB" sz="2000" b="1" dirty="0">
                <a:solidFill>
                  <a:srgbClr val="000000"/>
                </a:solidFill>
                <a:latin typeface="system-ui"/>
              </a:rPr>
              <a:t>image of God</a:t>
            </a:r>
            <a:r>
              <a:rPr lang="en-GB" sz="2000" dirty="0">
                <a:solidFill>
                  <a:srgbClr val="000000"/>
                </a:solidFill>
                <a:latin typeface="system-ui"/>
              </a:rPr>
              <a:t>, should not dawn on them. 2Cor. 4: 4</a:t>
            </a:r>
            <a:endParaRPr lang="en-GB" sz="2000" dirty="0">
              <a:solidFill>
                <a:prstClr val="black"/>
              </a:solidFill>
            </a:endParaRPr>
          </a:p>
        </p:txBody>
      </p:sp>
      <p:sp>
        <p:nvSpPr>
          <p:cNvPr id="4" name="Rectangle 3"/>
          <p:cNvSpPr/>
          <p:nvPr/>
        </p:nvSpPr>
        <p:spPr>
          <a:xfrm>
            <a:off x="502508" y="2547427"/>
            <a:ext cx="8946292" cy="2554545"/>
          </a:xfrm>
          <a:prstGeom prst="rect">
            <a:avLst/>
          </a:prstGeom>
        </p:spPr>
        <p:txBody>
          <a:bodyPr wrap="square">
            <a:spAutoFit/>
          </a:bodyPr>
          <a:lstStyle/>
          <a:p>
            <a:r>
              <a:rPr lang="en-GB" sz="2000" b="1" dirty="0">
                <a:solidFill>
                  <a:srgbClr val="000000"/>
                </a:solidFill>
                <a:latin typeface="system-ui"/>
              </a:rPr>
              <a:t>He is the image of the invisible God, the firstborn of all creation. </a:t>
            </a:r>
            <a:r>
              <a:rPr lang="en-GB" sz="2000" dirty="0">
                <a:solidFill>
                  <a:srgbClr val="000000"/>
                </a:solidFill>
                <a:latin typeface="system-ui"/>
              </a:rPr>
              <a:t>For by him all things were created in the heavens and on the earth, visible things and invisible things, whether thrones or dominions or principalities or powers. </a:t>
            </a:r>
            <a:r>
              <a:rPr lang="en-GB" sz="2000" b="1" dirty="0">
                <a:solidFill>
                  <a:srgbClr val="000000"/>
                </a:solidFill>
                <a:latin typeface="system-ui"/>
              </a:rPr>
              <a:t>All things have been created through him and for him.</a:t>
            </a:r>
            <a:r>
              <a:rPr lang="en-GB" sz="2000" dirty="0">
                <a:solidFill>
                  <a:srgbClr val="000000"/>
                </a:solidFill>
                <a:latin typeface="system-ui"/>
              </a:rPr>
              <a:t> He is before all things, and in him all things are held together. He is the head of the body, the assembly, who is the beginning, the firstborn from the dead, that in all things he might have the pre-eminence. For </a:t>
            </a:r>
            <a:r>
              <a:rPr lang="en-GB" sz="2000" b="1" dirty="0">
                <a:solidFill>
                  <a:srgbClr val="000000"/>
                </a:solidFill>
                <a:latin typeface="system-ui"/>
              </a:rPr>
              <a:t>all the fullness was pleased to dwell in him ...</a:t>
            </a:r>
            <a:r>
              <a:rPr lang="en-GB" sz="2000" dirty="0">
                <a:solidFill>
                  <a:srgbClr val="000000"/>
                </a:solidFill>
                <a:latin typeface="system-ui"/>
              </a:rPr>
              <a:t> Col. 1: 15-19</a:t>
            </a:r>
            <a:endParaRPr lang="en-GB" sz="2000" dirty="0">
              <a:solidFill>
                <a:prstClr val="black"/>
              </a:solidFill>
            </a:endParaRPr>
          </a:p>
        </p:txBody>
      </p:sp>
      <p:sp>
        <p:nvSpPr>
          <p:cNvPr id="5" name="Rectangle 4"/>
          <p:cNvSpPr/>
          <p:nvPr/>
        </p:nvSpPr>
        <p:spPr>
          <a:xfrm>
            <a:off x="518983" y="5284736"/>
            <a:ext cx="8929817" cy="1323439"/>
          </a:xfrm>
          <a:prstGeom prst="rect">
            <a:avLst/>
          </a:prstGeom>
        </p:spPr>
        <p:txBody>
          <a:bodyPr wrap="square">
            <a:spAutoFit/>
          </a:bodyPr>
          <a:lstStyle/>
          <a:p>
            <a:r>
              <a:rPr lang="en-GB" sz="2000" b="1" dirty="0">
                <a:solidFill>
                  <a:srgbClr val="000000"/>
                </a:solidFill>
                <a:latin typeface="system-ui"/>
              </a:rPr>
              <a:t>His Son is the radiance of his glory, the very image of his substance</a:t>
            </a:r>
            <a:r>
              <a:rPr lang="en-GB" sz="2000" dirty="0">
                <a:solidFill>
                  <a:srgbClr val="000000"/>
                </a:solidFill>
                <a:latin typeface="system-ui"/>
              </a:rPr>
              <a:t>, and upholding all things by the word of his power, who, when he had by himself purified us of our sins, sat down on the right hand of the Majesty on high ... Heb. 1: 3</a:t>
            </a:r>
            <a:endParaRPr lang="en-GB" sz="2000" dirty="0">
              <a:solidFill>
                <a:prstClr val="black"/>
              </a:solidFill>
            </a:endParaRPr>
          </a:p>
        </p:txBody>
      </p:sp>
      <p:sp>
        <p:nvSpPr>
          <p:cNvPr id="6" name="Rectangle 5"/>
          <p:cNvSpPr/>
          <p:nvPr/>
        </p:nvSpPr>
        <p:spPr>
          <a:xfrm>
            <a:off x="817084" y="185071"/>
            <a:ext cx="5595827" cy="523220"/>
          </a:xfrm>
          <a:prstGeom prst="rect">
            <a:avLst/>
          </a:prstGeom>
        </p:spPr>
        <p:txBody>
          <a:bodyPr wrap="none">
            <a:spAutoFit/>
          </a:bodyPr>
          <a:lstStyle/>
          <a:p>
            <a:r>
              <a:rPr lang="en-GB" sz="2800" b="1" dirty="0" smtClean="0">
                <a:solidFill>
                  <a:prstClr val="black"/>
                </a:solidFill>
                <a:latin typeface="system-ui"/>
              </a:rPr>
              <a:t>The True </a:t>
            </a:r>
            <a:r>
              <a:rPr lang="en-GB" sz="2800" b="1" dirty="0">
                <a:solidFill>
                  <a:prstClr val="black"/>
                </a:solidFill>
                <a:latin typeface="system-ui"/>
              </a:rPr>
              <a:t>Image of God on </a:t>
            </a:r>
            <a:r>
              <a:rPr lang="en-GB" sz="2800" b="1" dirty="0" smtClean="0">
                <a:solidFill>
                  <a:prstClr val="black"/>
                </a:solidFill>
                <a:latin typeface="system-ui"/>
              </a:rPr>
              <a:t>Earth</a:t>
            </a:r>
            <a:endParaRPr lang="en-GB" sz="2800" b="1" dirty="0">
              <a:solidFill>
                <a:prstClr val="black"/>
              </a:solidFill>
              <a:latin typeface="system-ui"/>
            </a:endParaRPr>
          </a:p>
        </p:txBody>
      </p:sp>
    </p:spTree>
    <p:extLst>
      <p:ext uri="{BB962C8B-B14F-4D97-AF65-F5344CB8AC3E}">
        <p14:creationId xmlns:p14="http://schemas.microsoft.com/office/powerpoint/2010/main" val="17737954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35892" y="321276"/>
            <a:ext cx="4557658" cy="523220"/>
          </a:xfrm>
          <a:prstGeom prst="rect">
            <a:avLst/>
          </a:prstGeom>
          <a:noFill/>
        </p:spPr>
        <p:txBody>
          <a:bodyPr wrap="none" rtlCol="0">
            <a:spAutoFit/>
          </a:bodyPr>
          <a:lstStyle/>
          <a:p>
            <a:r>
              <a:rPr lang="en-GB" sz="2800" b="1" dirty="0">
                <a:solidFill>
                  <a:prstClr val="black"/>
                </a:solidFill>
                <a:latin typeface="system-ui"/>
              </a:rPr>
              <a:t>The Broken Image of God</a:t>
            </a:r>
          </a:p>
        </p:txBody>
      </p:sp>
      <p:sp>
        <p:nvSpPr>
          <p:cNvPr id="3" name="Rectangle 2"/>
          <p:cNvSpPr/>
          <p:nvPr/>
        </p:nvSpPr>
        <p:spPr>
          <a:xfrm>
            <a:off x="205945" y="3813769"/>
            <a:ext cx="8938055" cy="1631216"/>
          </a:xfrm>
          <a:prstGeom prst="rect">
            <a:avLst/>
          </a:prstGeom>
        </p:spPr>
        <p:txBody>
          <a:bodyPr wrap="square">
            <a:spAutoFit/>
          </a:bodyPr>
          <a:lstStyle/>
          <a:p>
            <a:r>
              <a:rPr lang="en-GB" sz="2000" dirty="0">
                <a:solidFill>
                  <a:srgbClr val="000000"/>
                </a:solidFill>
                <a:latin typeface="system-ui"/>
              </a:rPr>
              <a:t>This is the book of the generations of Adam. </a:t>
            </a:r>
            <a:r>
              <a:rPr lang="en-GB" sz="2000" b="1" dirty="0">
                <a:solidFill>
                  <a:srgbClr val="000000"/>
                </a:solidFill>
                <a:latin typeface="system-ui"/>
              </a:rPr>
              <a:t>In the day that God created man, he made him in God’s likeness</a:t>
            </a:r>
            <a:r>
              <a:rPr lang="en-GB" sz="2000" dirty="0">
                <a:solidFill>
                  <a:srgbClr val="000000"/>
                </a:solidFill>
                <a:latin typeface="system-ui"/>
              </a:rPr>
              <a:t>. He created them male and female, and blessed them. On the day they were created, he named them Adam.</a:t>
            </a:r>
            <a:r>
              <a:rPr lang="en-GB" sz="2000" baseline="30000" dirty="0">
                <a:solidFill>
                  <a:srgbClr val="000000"/>
                </a:solidFill>
                <a:latin typeface="system-ui"/>
              </a:rPr>
              <a:t> </a:t>
            </a:r>
            <a:r>
              <a:rPr lang="en-GB" sz="2000" b="1" baseline="30000" dirty="0">
                <a:solidFill>
                  <a:srgbClr val="000000"/>
                </a:solidFill>
                <a:latin typeface="system-ui"/>
              </a:rPr>
              <a:t> </a:t>
            </a:r>
            <a:r>
              <a:rPr lang="en-GB" sz="2000" b="1" dirty="0">
                <a:solidFill>
                  <a:srgbClr val="000000"/>
                </a:solidFill>
                <a:latin typeface="system-ui"/>
              </a:rPr>
              <a:t>Adam</a:t>
            </a:r>
            <a:r>
              <a:rPr lang="en-GB" sz="2000" dirty="0">
                <a:solidFill>
                  <a:srgbClr val="000000"/>
                </a:solidFill>
                <a:latin typeface="system-ui"/>
              </a:rPr>
              <a:t> lived one hundred thirty years, and </a:t>
            </a:r>
            <a:r>
              <a:rPr lang="en-GB" sz="2000" b="1" dirty="0">
                <a:solidFill>
                  <a:srgbClr val="000000"/>
                </a:solidFill>
                <a:latin typeface="system-ui"/>
              </a:rPr>
              <a:t>became the father of a son in his own likeness, after his image</a:t>
            </a:r>
            <a:r>
              <a:rPr lang="en-GB" sz="2000" dirty="0">
                <a:solidFill>
                  <a:srgbClr val="000000"/>
                </a:solidFill>
                <a:latin typeface="system-ui"/>
              </a:rPr>
              <a:t>, and named him Seth. Gen. 5: 1-3 </a:t>
            </a:r>
            <a:endParaRPr lang="en-GB" sz="2000" dirty="0">
              <a:solidFill>
                <a:prstClr val="black"/>
              </a:solidFill>
            </a:endParaRPr>
          </a:p>
        </p:txBody>
      </p:sp>
      <p:sp>
        <p:nvSpPr>
          <p:cNvPr id="5" name="Rectangle 4"/>
          <p:cNvSpPr/>
          <p:nvPr/>
        </p:nvSpPr>
        <p:spPr>
          <a:xfrm>
            <a:off x="397550" y="1354077"/>
            <a:ext cx="8128612" cy="1938992"/>
          </a:xfrm>
          <a:prstGeom prst="rect">
            <a:avLst/>
          </a:prstGeom>
        </p:spPr>
        <p:txBody>
          <a:bodyPr wrap="square">
            <a:spAutoFit/>
          </a:bodyPr>
          <a:lstStyle/>
          <a:p>
            <a:r>
              <a:rPr lang="en-GB" sz="2000" b="1" dirty="0">
                <a:solidFill>
                  <a:srgbClr val="000000"/>
                </a:solidFill>
                <a:latin typeface="system-ui"/>
              </a:rPr>
              <a:t>God said, “Let’s make man in our image, after our likeness</a:t>
            </a:r>
            <a:r>
              <a:rPr lang="en-GB" sz="2000" dirty="0">
                <a:solidFill>
                  <a:srgbClr val="000000"/>
                </a:solidFill>
                <a:latin typeface="system-ui"/>
              </a:rPr>
              <a:t>. Let them have dominion over the fish of the sea, and over the birds of the sky, and over the livestock, and over all the earth, and over every creeping thing that creeps on the earth.” </a:t>
            </a:r>
            <a:r>
              <a:rPr lang="en-GB" sz="2000" b="1" dirty="0" smtClean="0">
                <a:solidFill>
                  <a:srgbClr val="000000"/>
                </a:solidFill>
                <a:latin typeface="system-ui"/>
              </a:rPr>
              <a:t>God </a:t>
            </a:r>
            <a:r>
              <a:rPr lang="en-GB" sz="2000" b="1" dirty="0">
                <a:solidFill>
                  <a:srgbClr val="000000"/>
                </a:solidFill>
                <a:latin typeface="system-ui"/>
              </a:rPr>
              <a:t>created man in his own image. In God’s image he created him; male and female </a:t>
            </a:r>
            <a:r>
              <a:rPr lang="en-GB" sz="2000" dirty="0">
                <a:solidFill>
                  <a:srgbClr val="000000"/>
                </a:solidFill>
                <a:latin typeface="system-ui"/>
              </a:rPr>
              <a:t>he created them</a:t>
            </a:r>
            <a:r>
              <a:rPr lang="en-GB" sz="2000" dirty="0" smtClean="0">
                <a:solidFill>
                  <a:srgbClr val="000000"/>
                </a:solidFill>
                <a:latin typeface="system-ui"/>
              </a:rPr>
              <a:t>. Gen. 1: 26-27</a:t>
            </a:r>
            <a:endParaRPr lang="en-GB" sz="2000" dirty="0">
              <a:solidFill>
                <a:prstClr val="black"/>
              </a:solidFill>
            </a:endParaRPr>
          </a:p>
        </p:txBody>
      </p:sp>
    </p:spTree>
    <p:extLst>
      <p:ext uri="{BB962C8B-B14F-4D97-AF65-F5344CB8AC3E}">
        <p14:creationId xmlns:p14="http://schemas.microsoft.com/office/powerpoint/2010/main" val="22040959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0086" y="2019577"/>
            <a:ext cx="8633254" cy="3170099"/>
          </a:xfrm>
          <a:prstGeom prst="rect">
            <a:avLst/>
          </a:prstGeom>
        </p:spPr>
        <p:txBody>
          <a:bodyPr wrap="square">
            <a:spAutoFit/>
          </a:bodyPr>
          <a:lstStyle/>
          <a:p>
            <a:r>
              <a:rPr lang="en-GB" sz="2000" dirty="0">
                <a:solidFill>
                  <a:srgbClr val="000000"/>
                </a:solidFill>
                <a:latin typeface="system-ui"/>
              </a:rPr>
              <a:t>They asked him, “Teacher, we know that you say and teach what is </a:t>
            </a:r>
            <a:endParaRPr lang="en-GB" sz="2000" dirty="0" smtClean="0">
              <a:solidFill>
                <a:srgbClr val="000000"/>
              </a:solidFill>
              <a:latin typeface="system-ui"/>
            </a:endParaRPr>
          </a:p>
          <a:p>
            <a:r>
              <a:rPr lang="en-GB" sz="2000" dirty="0" smtClean="0">
                <a:solidFill>
                  <a:srgbClr val="000000"/>
                </a:solidFill>
                <a:latin typeface="system-ui"/>
              </a:rPr>
              <a:t>right</a:t>
            </a:r>
            <a:r>
              <a:rPr lang="en-GB" sz="2000" dirty="0">
                <a:solidFill>
                  <a:srgbClr val="000000"/>
                </a:solidFill>
                <a:latin typeface="system-ui"/>
              </a:rPr>
              <a:t>, and aren’t partial to anyone, but truly teach the way of God. Is </a:t>
            </a:r>
            <a:endParaRPr lang="en-GB" sz="2000" dirty="0" smtClean="0">
              <a:solidFill>
                <a:srgbClr val="000000"/>
              </a:solidFill>
              <a:latin typeface="system-ui"/>
            </a:endParaRPr>
          </a:p>
          <a:p>
            <a:r>
              <a:rPr lang="en-GB" sz="2000" dirty="0" smtClean="0">
                <a:solidFill>
                  <a:srgbClr val="000000"/>
                </a:solidFill>
                <a:latin typeface="system-ui"/>
              </a:rPr>
              <a:t>it </a:t>
            </a:r>
            <a:r>
              <a:rPr lang="en-GB" sz="2000" dirty="0">
                <a:solidFill>
                  <a:srgbClr val="000000"/>
                </a:solidFill>
                <a:latin typeface="system-ui"/>
              </a:rPr>
              <a:t>lawful for us to pay taxes to Caesar, or not?”</a:t>
            </a:r>
          </a:p>
          <a:p>
            <a:endParaRPr lang="en-GB" sz="2000" dirty="0" smtClean="0">
              <a:solidFill>
                <a:srgbClr val="000000"/>
              </a:solidFill>
              <a:latin typeface="system-ui"/>
            </a:endParaRPr>
          </a:p>
          <a:p>
            <a:r>
              <a:rPr lang="en-GB" sz="2000" dirty="0" smtClean="0">
                <a:solidFill>
                  <a:srgbClr val="000000"/>
                </a:solidFill>
                <a:latin typeface="system-ui"/>
              </a:rPr>
              <a:t>But </a:t>
            </a:r>
            <a:r>
              <a:rPr lang="en-GB" sz="2000" dirty="0">
                <a:solidFill>
                  <a:srgbClr val="000000"/>
                </a:solidFill>
                <a:latin typeface="system-ui"/>
              </a:rPr>
              <a:t>he perceived their craftiness, and said to them, “Why do you test me? </a:t>
            </a:r>
            <a:r>
              <a:rPr lang="en-GB" sz="2000" b="1" dirty="0">
                <a:solidFill>
                  <a:srgbClr val="000000"/>
                </a:solidFill>
                <a:latin typeface="system-ui"/>
              </a:rPr>
              <a:t>Show me a denarius. Whose image and inscription are on it?”</a:t>
            </a:r>
          </a:p>
          <a:p>
            <a:r>
              <a:rPr lang="en-GB" sz="2000" dirty="0">
                <a:solidFill>
                  <a:srgbClr val="000000"/>
                </a:solidFill>
                <a:latin typeface="system-ui"/>
              </a:rPr>
              <a:t>They answered, </a:t>
            </a:r>
            <a:r>
              <a:rPr lang="en-GB" sz="2000" b="1" dirty="0">
                <a:solidFill>
                  <a:srgbClr val="000000"/>
                </a:solidFill>
                <a:latin typeface="system-ui"/>
              </a:rPr>
              <a:t>“Caesar’s.”</a:t>
            </a:r>
          </a:p>
          <a:p>
            <a:endParaRPr lang="en-GB" sz="2000" dirty="0" smtClean="0">
              <a:solidFill>
                <a:srgbClr val="000000"/>
              </a:solidFill>
              <a:latin typeface="system-ui"/>
            </a:endParaRPr>
          </a:p>
          <a:p>
            <a:r>
              <a:rPr lang="en-GB" sz="2000" dirty="0" smtClean="0">
                <a:solidFill>
                  <a:srgbClr val="000000"/>
                </a:solidFill>
                <a:latin typeface="system-ui"/>
              </a:rPr>
              <a:t>He </a:t>
            </a:r>
            <a:r>
              <a:rPr lang="en-GB" sz="2000" dirty="0">
                <a:solidFill>
                  <a:srgbClr val="000000"/>
                </a:solidFill>
                <a:latin typeface="system-ui"/>
              </a:rPr>
              <a:t>said to them, </a:t>
            </a:r>
            <a:r>
              <a:rPr lang="en-GB" sz="2000" b="1" dirty="0">
                <a:solidFill>
                  <a:srgbClr val="000000"/>
                </a:solidFill>
                <a:latin typeface="system-ui"/>
              </a:rPr>
              <a:t>“Then give to Caesar the things that are Caesar’s, </a:t>
            </a:r>
            <a:endParaRPr lang="en-GB" sz="2000" b="1" dirty="0" smtClean="0">
              <a:solidFill>
                <a:srgbClr val="000000"/>
              </a:solidFill>
              <a:latin typeface="system-ui"/>
            </a:endParaRPr>
          </a:p>
          <a:p>
            <a:r>
              <a:rPr lang="en-GB" sz="2000" b="1" dirty="0" smtClean="0">
                <a:solidFill>
                  <a:srgbClr val="000000"/>
                </a:solidFill>
                <a:latin typeface="system-ui"/>
              </a:rPr>
              <a:t>and </a:t>
            </a:r>
            <a:r>
              <a:rPr lang="en-GB" sz="2000" b="1" dirty="0">
                <a:solidFill>
                  <a:srgbClr val="000000"/>
                </a:solidFill>
                <a:latin typeface="system-ui"/>
              </a:rPr>
              <a:t>to God the things that are God’s.”</a:t>
            </a:r>
            <a:r>
              <a:rPr lang="en-GB" sz="2000" dirty="0">
                <a:solidFill>
                  <a:srgbClr val="000000"/>
                </a:solidFill>
                <a:latin typeface="system-ui"/>
              </a:rPr>
              <a:t> Luke 20: 21-25</a:t>
            </a:r>
          </a:p>
        </p:txBody>
      </p:sp>
      <p:sp>
        <p:nvSpPr>
          <p:cNvPr id="3" name="TextBox 2"/>
          <p:cNvSpPr txBox="1"/>
          <p:nvPr/>
        </p:nvSpPr>
        <p:spPr>
          <a:xfrm>
            <a:off x="650789" y="741405"/>
            <a:ext cx="7039106" cy="523220"/>
          </a:xfrm>
          <a:prstGeom prst="rect">
            <a:avLst/>
          </a:prstGeom>
          <a:noFill/>
        </p:spPr>
        <p:txBody>
          <a:bodyPr wrap="none" rtlCol="0">
            <a:spAutoFit/>
          </a:bodyPr>
          <a:lstStyle/>
          <a:p>
            <a:r>
              <a:rPr lang="en-GB" sz="2800" b="1" dirty="0" smtClean="0">
                <a:solidFill>
                  <a:prstClr val="black"/>
                </a:solidFill>
                <a:latin typeface="system-ui"/>
              </a:rPr>
              <a:t>The Image is Defaced but not Destroyed</a:t>
            </a:r>
            <a:endParaRPr lang="en-GB" sz="2800" b="1" dirty="0">
              <a:solidFill>
                <a:prstClr val="black"/>
              </a:solidFill>
              <a:latin typeface="system-ui"/>
            </a:endParaRPr>
          </a:p>
        </p:txBody>
      </p:sp>
    </p:spTree>
    <p:extLst>
      <p:ext uri="{BB962C8B-B14F-4D97-AF65-F5344CB8AC3E}">
        <p14:creationId xmlns:p14="http://schemas.microsoft.com/office/powerpoint/2010/main" val="14212215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11892" y="1330369"/>
            <a:ext cx="7702378" cy="1015663"/>
          </a:xfrm>
          <a:prstGeom prst="rect">
            <a:avLst/>
          </a:prstGeom>
        </p:spPr>
        <p:txBody>
          <a:bodyPr wrap="square">
            <a:spAutoFit/>
          </a:bodyPr>
          <a:lstStyle/>
          <a:p>
            <a:r>
              <a:rPr lang="en-GB" sz="2000" dirty="0">
                <a:solidFill>
                  <a:srgbClr val="000000"/>
                </a:solidFill>
                <a:latin typeface="system-ui"/>
              </a:rPr>
              <a:t>For whom he foreknew, he also predestined </a:t>
            </a:r>
            <a:r>
              <a:rPr lang="en-GB" sz="2000" b="1" dirty="0">
                <a:solidFill>
                  <a:srgbClr val="000000"/>
                </a:solidFill>
                <a:latin typeface="system-ui"/>
              </a:rPr>
              <a:t>to be conformed to the image of his Son, that he might be the firstborn among many brothers.</a:t>
            </a:r>
            <a:r>
              <a:rPr lang="en-GB" sz="2000" dirty="0">
                <a:solidFill>
                  <a:srgbClr val="000000"/>
                </a:solidFill>
                <a:latin typeface="system-ui"/>
              </a:rPr>
              <a:t> Rom. 8: 29</a:t>
            </a:r>
            <a:endParaRPr lang="en-GB" sz="2000" dirty="0">
              <a:solidFill>
                <a:prstClr val="black"/>
              </a:solidFill>
            </a:endParaRPr>
          </a:p>
        </p:txBody>
      </p:sp>
      <p:sp>
        <p:nvSpPr>
          <p:cNvPr id="4" name="Rectangle 3"/>
          <p:cNvSpPr/>
          <p:nvPr/>
        </p:nvSpPr>
        <p:spPr>
          <a:xfrm>
            <a:off x="502507" y="2606145"/>
            <a:ext cx="7249297" cy="707886"/>
          </a:xfrm>
          <a:prstGeom prst="rect">
            <a:avLst/>
          </a:prstGeom>
        </p:spPr>
        <p:txBody>
          <a:bodyPr wrap="square">
            <a:spAutoFit/>
          </a:bodyPr>
          <a:lstStyle/>
          <a:p>
            <a:r>
              <a:rPr lang="en-GB" sz="2000" dirty="0">
                <a:solidFill>
                  <a:srgbClr val="000000"/>
                </a:solidFill>
                <a:latin typeface="system-ui"/>
              </a:rPr>
              <a:t>As we have borne the </a:t>
            </a:r>
            <a:r>
              <a:rPr lang="en-GB" sz="2000" b="1" dirty="0">
                <a:solidFill>
                  <a:srgbClr val="000000"/>
                </a:solidFill>
                <a:latin typeface="system-ui"/>
              </a:rPr>
              <a:t>image</a:t>
            </a:r>
            <a:r>
              <a:rPr lang="en-GB" sz="2000" dirty="0">
                <a:solidFill>
                  <a:srgbClr val="000000"/>
                </a:solidFill>
                <a:latin typeface="system-ui"/>
              </a:rPr>
              <a:t> of those made of dust, </a:t>
            </a:r>
            <a:r>
              <a:rPr lang="en-GB" sz="2000" dirty="0" smtClean="0">
                <a:solidFill>
                  <a:srgbClr val="000000"/>
                </a:solidFill>
                <a:latin typeface="system-ui"/>
              </a:rPr>
              <a:t>let us </a:t>
            </a:r>
            <a:r>
              <a:rPr lang="en-GB" sz="2000" dirty="0">
                <a:solidFill>
                  <a:srgbClr val="000000"/>
                </a:solidFill>
                <a:latin typeface="system-ui"/>
              </a:rPr>
              <a:t>also bear the </a:t>
            </a:r>
            <a:r>
              <a:rPr lang="en-GB" sz="2000" b="1" dirty="0">
                <a:solidFill>
                  <a:srgbClr val="000000"/>
                </a:solidFill>
                <a:latin typeface="system-ui"/>
              </a:rPr>
              <a:t>image</a:t>
            </a:r>
            <a:r>
              <a:rPr lang="en-GB" sz="2000" dirty="0">
                <a:solidFill>
                  <a:srgbClr val="000000"/>
                </a:solidFill>
                <a:latin typeface="system-ui"/>
              </a:rPr>
              <a:t> of the heavenly. 1Cor. 15: 49</a:t>
            </a:r>
            <a:endParaRPr lang="en-GB" sz="2000" dirty="0">
              <a:solidFill>
                <a:prstClr val="black"/>
              </a:solidFill>
            </a:endParaRPr>
          </a:p>
        </p:txBody>
      </p:sp>
      <p:sp>
        <p:nvSpPr>
          <p:cNvPr id="5" name="Rectangle 4"/>
          <p:cNvSpPr/>
          <p:nvPr/>
        </p:nvSpPr>
        <p:spPr>
          <a:xfrm>
            <a:off x="502507" y="3834257"/>
            <a:ext cx="7867134" cy="1015663"/>
          </a:xfrm>
          <a:prstGeom prst="rect">
            <a:avLst/>
          </a:prstGeom>
        </p:spPr>
        <p:txBody>
          <a:bodyPr wrap="square">
            <a:spAutoFit/>
          </a:bodyPr>
          <a:lstStyle/>
          <a:p>
            <a:r>
              <a:rPr lang="en-GB" sz="2000" dirty="0">
                <a:solidFill>
                  <a:srgbClr val="000000"/>
                </a:solidFill>
                <a:latin typeface="system-ui"/>
              </a:rPr>
              <a:t>But we all, with unveiled face seeing the glory of the Lord as in a mirror, are </a:t>
            </a:r>
            <a:r>
              <a:rPr lang="en-GB" sz="2000" b="1" dirty="0">
                <a:solidFill>
                  <a:srgbClr val="000000"/>
                </a:solidFill>
                <a:latin typeface="system-ui"/>
              </a:rPr>
              <a:t>transformed into the same image from glory to glory, even as from the Lord, the Spirit.</a:t>
            </a:r>
            <a:r>
              <a:rPr lang="en-GB" sz="2000" dirty="0">
                <a:solidFill>
                  <a:srgbClr val="000000"/>
                </a:solidFill>
                <a:latin typeface="system-ui"/>
              </a:rPr>
              <a:t> 2Cor.3:18</a:t>
            </a:r>
            <a:endParaRPr lang="en-GB" sz="2000" dirty="0">
              <a:solidFill>
                <a:prstClr val="black"/>
              </a:solidFill>
            </a:endParaRPr>
          </a:p>
        </p:txBody>
      </p:sp>
      <p:sp>
        <p:nvSpPr>
          <p:cNvPr id="6" name="Rectangle 5"/>
          <p:cNvSpPr/>
          <p:nvPr/>
        </p:nvSpPr>
        <p:spPr>
          <a:xfrm>
            <a:off x="502507" y="5165649"/>
            <a:ext cx="7965990" cy="1015663"/>
          </a:xfrm>
          <a:prstGeom prst="rect">
            <a:avLst/>
          </a:prstGeom>
        </p:spPr>
        <p:txBody>
          <a:bodyPr wrap="square">
            <a:spAutoFit/>
          </a:bodyPr>
          <a:lstStyle/>
          <a:p>
            <a:r>
              <a:rPr lang="en-GB" sz="2000" dirty="0" smtClean="0">
                <a:solidFill>
                  <a:srgbClr val="000000"/>
                </a:solidFill>
                <a:latin typeface="system-ui"/>
              </a:rPr>
              <a:t>Do not </a:t>
            </a:r>
            <a:r>
              <a:rPr lang="en-GB" sz="2000" dirty="0">
                <a:solidFill>
                  <a:srgbClr val="000000"/>
                </a:solidFill>
                <a:latin typeface="system-ui"/>
              </a:rPr>
              <a:t>lie to one another, seeing that you have put off the old man with his doings, and have put on the new man, who is being renewed in knowledge </a:t>
            </a:r>
            <a:r>
              <a:rPr lang="en-GB" sz="2000" b="1" dirty="0">
                <a:solidFill>
                  <a:srgbClr val="000000"/>
                </a:solidFill>
                <a:latin typeface="system-ui"/>
              </a:rPr>
              <a:t>after the image of his Creator </a:t>
            </a:r>
            <a:r>
              <a:rPr lang="en-GB" sz="2000" dirty="0">
                <a:solidFill>
                  <a:srgbClr val="000000"/>
                </a:solidFill>
                <a:latin typeface="system-ui"/>
              </a:rPr>
              <a:t>... Col. 3: 9-10</a:t>
            </a:r>
            <a:endParaRPr lang="en-GB" sz="2000" dirty="0">
              <a:solidFill>
                <a:prstClr val="black"/>
              </a:solidFill>
            </a:endParaRPr>
          </a:p>
        </p:txBody>
      </p:sp>
      <p:sp>
        <p:nvSpPr>
          <p:cNvPr id="8" name="TextBox 7"/>
          <p:cNvSpPr txBox="1"/>
          <p:nvPr/>
        </p:nvSpPr>
        <p:spPr>
          <a:xfrm>
            <a:off x="1022450" y="415483"/>
            <a:ext cx="6481261" cy="523220"/>
          </a:xfrm>
          <a:prstGeom prst="rect">
            <a:avLst/>
          </a:prstGeom>
          <a:noFill/>
        </p:spPr>
        <p:txBody>
          <a:bodyPr wrap="none" rtlCol="0">
            <a:spAutoFit/>
          </a:bodyPr>
          <a:lstStyle/>
          <a:p>
            <a:r>
              <a:rPr lang="en-GB" sz="2800" b="1" dirty="0" smtClean="0">
                <a:solidFill>
                  <a:prstClr val="black"/>
                </a:solidFill>
                <a:latin typeface="system-ui"/>
              </a:rPr>
              <a:t>Jesus can Restore </a:t>
            </a:r>
            <a:r>
              <a:rPr lang="en-GB" sz="2800" b="1" dirty="0">
                <a:solidFill>
                  <a:prstClr val="black"/>
                </a:solidFill>
                <a:latin typeface="system-ui"/>
              </a:rPr>
              <a:t>the Broken Image</a:t>
            </a:r>
          </a:p>
        </p:txBody>
      </p:sp>
    </p:spTree>
    <p:extLst>
      <p:ext uri="{BB962C8B-B14F-4D97-AF65-F5344CB8AC3E}">
        <p14:creationId xmlns:p14="http://schemas.microsoft.com/office/powerpoint/2010/main" val="18937424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1891" y="1659740"/>
            <a:ext cx="8600303" cy="3170099"/>
          </a:xfrm>
          <a:prstGeom prst="rect">
            <a:avLst/>
          </a:prstGeom>
        </p:spPr>
        <p:txBody>
          <a:bodyPr wrap="square">
            <a:spAutoFit/>
          </a:bodyPr>
          <a:lstStyle/>
          <a:p>
            <a:r>
              <a:rPr lang="en-GB" sz="2000" dirty="0">
                <a:solidFill>
                  <a:srgbClr val="000000"/>
                </a:solidFill>
                <a:latin typeface="system-ui"/>
              </a:rPr>
              <a:t>“I watched until </a:t>
            </a:r>
            <a:r>
              <a:rPr lang="en-GB" sz="2000" b="1" dirty="0">
                <a:solidFill>
                  <a:srgbClr val="000000"/>
                </a:solidFill>
                <a:latin typeface="system-ui"/>
              </a:rPr>
              <a:t>thrones</a:t>
            </a:r>
            <a:r>
              <a:rPr lang="en-GB" sz="2000" dirty="0">
                <a:solidFill>
                  <a:srgbClr val="000000"/>
                </a:solidFill>
                <a:latin typeface="system-ui"/>
              </a:rPr>
              <a:t> were placed,</a:t>
            </a:r>
            <a:r>
              <a:rPr lang="en-GB" sz="2000" dirty="0">
                <a:solidFill>
                  <a:prstClr val="black"/>
                </a:solidFill>
              </a:rPr>
              <a:t> </a:t>
            </a:r>
            <a:r>
              <a:rPr lang="en-GB" sz="2000" dirty="0">
                <a:solidFill>
                  <a:srgbClr val="000000"/>
                </a:solidFill>
                <a:latin typeface="system-ui"/>
              </a:rPr>
              <a:t>and </a:t>
            </a:r>
            <a:r>
              <a:rPr lang="en-GB" sz="2000" b="1" dirty="0">
                <a:solidFill>
                  <a:srgbClr val="000000"/>
                </a:solidFill>
                <a:latin typeface="system-ui"/>
              </a:rPr>
              <a:t>one who was ancient </a:t>
            </a:r>
            <a:endParaRPr lang="en-GB" sz="2000" b="1" dirty="0" smtClean="0">
              <a:solidFill>
                <a:srgbClr val="000000"/>
              </a:solidFill>
              <a:latin typeface="system-ui"/>
            </a:endParaRPr>
          </a:p>
          <a:p>
            <a:r>
              <a:rPr lang="en-GB" sz="2000" b="1" dirty="0" smtClean="0">
                <a:solidFill>
                  <a:srgbClr val="000000"/>
                </a:solidFill>
                <a:latin typeface="system-ui"/>
              </a:rPr>
              <a:t>of </a:t>
            </a:r>
            <a:r>
              <a:rPr lang="en-GB" sz="2000" b="1" dirty="0">
                <a:solidFill>
                  <a:srgbClr val="000000"/>
                </a:solidFill>
                <a:latin typeface="system-ui"/>
              </a:rPr>
              <a:t>days sat</a:t>
            </a:r>
            <a:r>
              <a:rPr lang="en-GB" sz="2000" dirty="0">
                <a:solidFill>
                  <a:srgbClr val="000000"/>
                </a:solidFill>
                <a:latin typeface="system-ui"/>
              </a:rPr>
              <a:t>.</a:t>
            </a:r>
            <a:r>
              <a:rPr lang="en-GB" sz="2000" dirty="0">
                <a:solidFill>
                  <a:prstClr val="black"/>
                </a:solidFill>
              </a:rPr>
              <a:t> </a:t>
            </a:r>
            <a:r>
              <a:rPr lang="en-GB" sz="2000" dirty="0">
                <a:solidFill>
                  <a:srgbClr val="000000"/>
                </a:solidFill>
                <a:latin typeface="system-ui"/>
              </a:rPr>
              <a:t>His clothing was white as snow,</a:t>
            </a:r>
            <a:r>
              <a:rPr lang="en-GB" sz="2000" dirty="0">
                <a:solidFill>
                  <a:prstClr val="black"/>
                </a:solidFill>
              </a:rPr>
              <a:t> </a:t>
            </a:r>
            <a:r>
              <a:rPr lang="en-GB" sz="2000" dirty="0">
                <a:solidFill>
                  <a:srgbClr val="000000"/>
                </a:solidFill>
                <a:latin typeface="system-ui"/>
              </a:rPr>
              <a:t>and the hair of his </a:t>
            </a:r>
            <a:endParaRPr lang="en-GB" sz="2000" dirty="0" smtClean="0">
              <a:solidFill>
                <a:srgbClr val="000000"/>
              </a:solidFill>
              <a:latin typeface="system-ui"/>
            </a:endParaRPr>
          </a:p>
          <a:p>
            <a:r>
              <a:rPr lang="en-GB" sz="2000" dirty="0" smtClean="0">
                <a:solidFill>
                  <a:srgbClr val="000000"/>
                </a:solidFill>
                <a:latin typeface="system-ui"/>
              </a:rPr>
              <a:t>head </a:t>
            </a:r>
            <a:r>
              <a:rPr lang="en-GB" sz="2000" dirty="0">
                <a:solidFill>
                  <a:srgbClr val="000000"/>
                </a:solidFill>
                <a:latin typeface="system-ui"/>
              </a:rPr>
              <a:t>like pure </a:t>
            </a:r>
            <a:r>
              <a:rPr lang="en-GB" sz="2000" dirty="0" smtClean="0">
                <a:solidFill>
                  <a:srgbClr val="000000"/>
                </a:solidFill>
                <a:latin typeface="system-ui"/>
              </a:rPr>
              <a:t>wool </a:t>
            </a:r>
            <a:endParaRPr lang="en-GB" sz="2000" dirty="0">
              <a:solidFill>
                <a:srgbClr val="000000"/>
              </a:solidFill>
              <a:latin typeface="system-ui"/>
            </a:endParaRPr>
          </a:p>
          <a:p>
            <a:r>
              <a:rPr lang="en-GB" sz="2000" dirty="0" smtClean="0">
                <a:solidFill>
                  <a:srgbClr val="000000"/>
                </a:solidFill>
                <a:latin typeface="system-ui"/>
              </a:rPr>
              <a:t>… </a:t>
            </a:r>
            <a:r>
              <a:rPr lang="en-GB" sz="2000" dirty="0">
                <a:solidFill>
                  <a:srgbClr val="000000"/>
                </a:solidFill>
                <a:latin typeface="system-ui"/>
              </a:rPr>
              <a:t>and behold, </a:t>
            </a:r>
            <a:r>
              <a:rPr lang="en-GB" sz="2000" b="1" dirty="0">
                <a:solidFill>
                  <a:srgbClr val="000000"/>
                </a:solidFill>
                <a:latin typeface="system-ui"/>
              </a:rPr>
              <a:t>there came with the clouds of the sky one like a son of man, and he came even to the ancient of days</a:t>
            </a:r>
            <a:r>
              <a:rPr lang="en-GB" sz="2000" dirty="0">
                <a:solidFill>
                  <a:srgbClr val="000000"/>
                </a:solidFill>
                <a:latin typeface="system-ui"/>
              </a:rPr>
              <a:t>, and they brought him near before him. Dominion was given him, and glory, and a kingdom, that all the peoples, nations, and languages should serve him. </a:t>
            </a:r>
          </a:p>
          <a:p>
            <a:endParaRPr lang="en-GB" sz="2000" b="1" dirty="0">
              <a:solidFill>
                <a:srgbClr val="000000"/>
              </a:solidFill>
              <a:latin typeface="system-ui"/>
            </a:endParaRPr>
          </a:p>
          <a:p>
            <a:r>
              <a:rPr lang="en-GB" sz="2000" b="1" dirty="0">
                <a:solidFill>
                  <a:srgbClr val="000000"/>
                </a:solidFill>
                <a:latin typeface="system-ui"/>
              </a:rPr>
              <a:t>His dominion is an everlasting dominion, which will not pass away, and his kingdom one that which will not be destroyed.</a:t>
            </a:r>
            <a:r>
              <a:rPr lang="en-GB" sz="2000" dirty="0">
                <a:solidFill>
                  <a:srgbClr val="000000"/>
                </a:solidFill>
                <a:latin typeface="system-ui"/>
              </a:rPr>
              <a:t> Dan</a:t>
            </a:r>
            <a:r>
              <a:rPr lang="en-GB" sz="2000" dirty="0" smtClean="0">
                <a:solidFill>
                  <a:srgbClr val="000000"/>
                </a:solidFill>
                <a:latin typeface="system-ui"/>
              </a:rPr>
              <a:t>. 7:9</a:t>
            </a:r>
            <a:r>
              <a:rPr lang="en-GB" sz="2000" dirty="0">
                <a:solidFill>
                  <a:srgbClr val="000000"/>
                </a:solidFill>
                <a:latin typeface="system-ui"/>
              </a:rPr>
              <a:t>, 13-14</a:t>
            </a:r>
            <a:endParaRPr lang="en-GB" sz="2000" dirty="0">
              <a:solidFill>
                <a:prstClr val="black"/>
              </a:solidFill>
            </a:endParaRPr>
          </a:p>
        </p:txBody>
      </p:sp>
      <p:sp>
        <p:nvSpPr>
          <p:cNvPr id="3" name="TextBox 2"/>
          <p:cNvSpPr txBox="1"/>
          <p:nvPr/>
        </p:nvSpPr>
        <p:spPr>
          <a:xfrm>
            <a:off x="2108887" y="348964"/>
            <a:ext cx="4435830" cy="523220"/>
          </a:xfrm>
          <a:prstGeom prst="rect">
            <a:avLst/>
          </a:prstGeom>
          <a:noFill/>
        </p:spPr>
        <p:txBody>
          <a:bodyPr wrap="none" rtlCol="0">
            <a:spAutoFit/>
          </a:bodyPr>
          <a:lstStyle/>
          <a:p>
            <a:r>
              <a:rPr lang="en-GB" sz="2800" b="1" dirty="0" smtClean="0">
                <a:solidFill>
                  <a:prstClr val="black"/>
                </a:solidFill>
                <a:latin typeface="system-ui"/>
              </a:rPr>
              <a:t>The Glorified Son </a:t>
            </a:r>
            <a:r>
              <a:rPr lang="en-GB" sz="2800" b="1" dirty="0">
                <a:solidFill>
                  <a:prstClr val="black"/>
                </a:solidFill>
                <a:latin typeface="system-ui"/>
              </a:rPr>
              <a:t>of </a:t>
            </a:r>
            <a:r>
              <a:rPr lang="en-GB" sz="2800" b="1" dirty="0" smtClean="0">
                <a:solidFill>
                  <a:prstClr val="black"/>
                </a:solidFill>
                <a:latin typeface="system-ui"/>
              </a:rPr>
              <a:t>Man</a:t>
            </a:r>
            <a:endParaRPr lang="en-GB" sz="2800" b="1" dirty="0">
              <a:solidFill>
                <a:prstClr val="black"/>
              </a:solidFill>
              <a:latin typeface="system-ui"/>
            </a:endParaRPr>
          </a:p>
        </p:txBody>
      </p:sp>
    </p:spTree>
    <p:extLst>
      <p:ext uri="{BB962C8B-B14F-4D97-AF65-F5344CB8AC3E}">
        <p14:creationId xmlns:p14="http://schemas.microsoft.com/office/powerpoint/2010/main" val="4133585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9060" y="304799"/>
            <a:ext cx="3199915" cy="523220"/>
          </a:xfrm>
          <a:prstGeom prst="rect">
            <a:avLst/>
          </a:prstGeom>
          <a:noFill/>
        </p:spPr>
        <p:txBody>
          <a:bodyPr wrap="none" rtlCol="0">
            <a:spAutoFit/>
          </a:bodyPr>
          <a:lstStyle/>
          <a:p>
            <a:r>
              <a:rPr lang="en-GB" sz="2800" b="1" dirty="0" smtClean="0">
                <a:latin typeface="system-ui"/>
              </a:rPr>
              <a:t>Prophetic Psalms</a:t>
            </a:r>
            <a:endParaRPr lang="en-GB" sz="2800" b="1" dirty="0">
              <a:latin typeface="system-ui"/>
            </a:endParaRPr>
          </a:p>
        </p:txBody>
      </p:sp>
      <p:sp>
        <p:nvSpPr>
          <p:cNvPr id="3" name="Rectangle 2"/>
          <p:cNvSpPr/>
          <p:nvPr/>
        </p:nvSpPr>
        <p:spPr>
          <a:xfrm>
            <a:off x="337751" y="1254371"/>
            <a:ext cx="9448799" cy="5324535"/>
          </a:xfrm>
          <a:prstGeom prst="rect">
            <a:avLst/>
          </a:prstGeom>
        </p:spPr>
        <p:txBody>
          <a:bodyPr wrap="square">
            <a:spAutoFit/>
          </a:bodyPr>
          <a:lstStyle/>
          <a:p>
            <a:r>
              <a:rPr lang="en-GB" sz="2000" dirty="0" smtClean="0">
                <a:solidFill>
                  <a:srgbClr val="000000"/>
                </a:solidFill>
                <a:latin typeface="system-ui"/>
              </a:rPr>
              <a:t>... the </a:t>
            </a:r>
            <a:r>
              <a:rPr lang="en-GB" sz="2000" dirty="0">
                <a:solidFill>
                  <a:srgbClr val="000000"/>
                </a:solidFill>
                <a:latin typeface="system-ui"/>
              </a:rPr>
              <a:t>rulers take counsel </a:t>
            </a:r>
            <a:r>
              <a:rPr lang="en-GB" sz="2000" dirty="0" smtClean="0">
                <a:solidFill>
                  <a:srgbClr val="000000"/>
                </a:solidFill>
                <a:latin typeface="system-ui"/>
              </a:rPr>
              <a:t>together,</a:t>
            </a:r>
            <a:r>
              <a:rPr lang="en-GB" sz="2000" dirty="0" smtClean="0">
                <a:latin typeface="system-ui"/>
              </a:rPr>
              <a:t> </a:t>
            </a:r>
            <a:r>
              <a:rPr lang="en-GB" sz="2000" b="1" dirty="0" smtClean="0">
                <a:solidFill>
                  <a:srgbClr val="000000"/>
                </a:solidFill>
                <a:latin typeface="system-ui"/>
              </a:rPr>
              <a:t>against </a:t>
            </a:r>
            <a:r>
              <a:rPr lang="en-GB" sz="2000" b="1" dirty="0">
                <a:solidFill>
                  <a:srgbClr val="000000"/>
                </a:solidFill>
                <a:latin typeface="system-ui"/>
              </a:rPr>
              <a:t>Yahweh, and against his </a:t>
            </a:r>
            <a:endParaRPr lang="en-GB" sz="2000" b="1" dirty="0" smtClean="0">
              <a:solidFill>
                <a:srgbClr val="000000"/>
              </a:solidFill>
              <a:latin typeface="system-ui"/>
            </a:endParaRPr>
          </a:p>
          <a:p>
            <a:r>
              <a:rPr lang="en-GB" sz="2000" b="1" dirty="0" smtClean="0">
                <a:solidFill>
                  <a:srgbClr val="000000"/>
                </a:solidFill>
                <a:latin typeface="system-ui"/>
              </a:rPr>
              <a:t>Anointed</a:t>
            </a:r>
            <a:r>
              <a:rPr lang="en-GB" sz="2000" b="1" dirty="0" smtClean="0">
                <a:solidFill>
                  <a:srgbClr val="000000"/>
                </a:solidFill>
                <a:latin typeface="system-ui"/>
              </a:rPr>
              <a:t>, [Messiah], </a:t>
            </a:r>
            <a:r>
              <a:rPr lang="en-GB" sz="2000" dirty="0" smtClean="0">
                <a:solidFill>
                  <a:srgbClr val="000000"/>
                </a:solidFill>
                <a:latin typeface="system-ui"/>
              </a:rPr>
              <a:t>saying, “Let’s </a:t>
            </a:r>
            <a:r>
              <a:rPr lang="en-GB" sz="2000" dirty="0">
                <a:solidFill>
                  <a:srgbClr val="000000"/>
                </a:solidFill>
                <a:latin typeface="system-ui"/>
              </a:rPr>
              <a:t>break their bonds </a:t>
            </a:r>
            <a:r>
              <a:rPr lang="en-GB" sz="2000" dirty="0" smtClean="0">
                <a:solidFill>
                  <a:srgbClr val="000000"/>
                </a:solidFill>
                <a:latin typeface="system-ui"/>
              </a:rPr>
              <a:t>apart, and </a:t>
            </a:r>
            <a:r>
              <a:rPr lang="en-GB" sz="2000" dirty="0">
                <a:solidFill>
                  <a:srgbClr val="000000"/>
                </a:solidFill>
                <a:latin typeface="system-ui"/>
              </a:rPr>
              <a:t>cast their </a:t>
            </a:r>
            <a:endParaRPr lang="en-GB" sz="2000" dirty="0" smtClean="0">
              <a:solidFill>
                <a:srgbClr val="000000"/>
              </a:solidFill>
              <a:latin typeface="system-ui"/>
            </a:endParaRPr>
          </a:p>
          <a:p>
            <a:r>
              <a:rPr lang="en-GB" sz="2000" dirty="0" smtClean="0">
                <a:solidFill>
                  <a:srgbClr val="000000"/>
                </a:solidFill>
                <a:latin typeface="system-ui"/>
              </a:rPr>
              <a:t>cords </a:t>
            </a:r>
            <a:r>
              <a:rPr lang="en-GB" sz="2000" dirty="0">
                <a:solidFill>
                  <a:srgbClr val="000000"/>
                </a:solidFill>
                <a:latin typeface="system-ui"/>
              </a:rPr>
              <a:t>from us</a:t>
            </a:r>
            <a:r>
              <a:rPr lang="en-GB" sz="2000" dirty="0" smtClean="0">
                <a:solidFill>
                  <a:srgbClr val="000000"/>
                </a:solidFill>
                <a:latin typeface="system-ui"/>
              </a:rPr>
              <a:t>.”</a:t>
            </a:r>
            <a:r>
              <a:rPr lang="en-GB" sz="2000" dirty="0">
                <a:latin typeface="system-ui"/>
              </a:rPr>
              <a:t> </a:t>
            </a:r>
            <a:r>
              <a:rPr lang="en-GB" sz="2000" dirty="0" smtClean="0">
                <a:solidFill>
                  <a:srgbClr val="000000"/>
                </a:solidFill>
                <a:latin typeface="system-ui"/>
              </a:rPr>
              <a:t>He </a:t>
            </a:r>
            <a:r>
              <a:rPr lang="en-GB" sz="2000" dirty="0">
                <a:solidFill>
                  <a:srgbClr val="000000"/>
                </a:solidFill>
                <a:latin typeface="system-ui"/>
              </a:rPr>
              <a:t>who sits in the heavens will </a:t>
            </a:r>
            <a:r>
              <a:rPr lang="en-GB" sz="2000" dirty="0" smtClean="0">
                <a:solidFill>
                  <a:srgbClr val="000000"/>
                </a:solidFill>
                <a:latin typeface="system-ui"/>
              </a:rPr>
              <a:t>laugh.</a:t>
            </a:r>
            <a:r>
              <a:rPr lang="en-GB" sz="2000" dirty="0">
                <a:latin typeface="system-ui"/>
              </a:rPr>
              <a:t> </a:t>
            </a:r>
            <a:r>
              <a:rPr lang="en-GB" sz="2000" b="1" dirty="0" smtClean="0">
                <a:solidFill>
                  <a:srgbClr val="000000"/>
                </a:solidFill>
                <a:latin typeface="system-ui"/>
              </a:rPr>
              <a:t>The Lord</a:t>
            </a:r>
            <a:r>
              <a:rPr lang="en-GB" sz="2000" b="1" dirty="0">
                <a:solidFill>
                  <a:srgbClr val="000000"/>
                </a:solidFill>
                <a:latin typeface="system-ui"/>
              </a:rPr>
              <a:t> </a:t>
            </a:r>
            <a:r>
              <a:rPr lang="en-GB" sz="2000" dirty="0">
                <a:solidFill>
                  <a:srgbClr val="000000"/>
                </a:solidFill>
                <a:latin typeface="system-ui"/>
              </a:rPr>
              <a:t>will have </a:t>
            </a:r>
            <a:endParaRPr lang="en-GB" sz="2000" dirty="0" smtClean="0">
              <a:solidFill>
                <a:srgbClr val="000000"/>
              </a:solidFill>
              <a:latin typeface="system-ui"/>
            </a:endParaRPr>
          </a:p>
          <a:p>
            <a:r>
              <a:rPr lang="en-GB" sz="2000" dirty="0" smtClean="0">
                <a:solidFill>
                  <a:srgbClr val="000000"/>
                </a:solidFill>
                <a:latin typeface="system-ui"/>
              </a:rPr>
              <a:t>them </a:t>
            </a:r>
            <a:r>
              <a:rPr lang="en-GB" sz="2000" dirty="0">
                <a:solidFill>
                  <a:srgbClr val="000000"/>
                </a:solidFill>
                <a:latin typeface="system-ui"/>
              </a:rPr>
              <a:t>in </a:t>
            </a:r>
            <a:r>
              <a:rPr lang="en-GB" sz="2000" dirty="0" smtClean="0">
                <a:solidFill>
                  <a:srgbClr val="000000"/>
                </a:solidFill>
                <a:latin typeface="system-ui"/>
              </a:rPr>
              <a:t>derision.</a:t>
            </a:r>
            <a:endParaRPr lang="en-GB" sz="2000" dirty="0" smtClean="0">
              <a:latin typeface="system-ui"/>
            </a:endParaRPr>
          </a:p>
          <a:p>
            <a:endParaRPr lang="en-GB" sz="2000" dirty="0" smtClean="0">
              <a:solidFill>
                <a:srgbClr val="000000"/>
              </a:solidFill>
              <a:latin typeface="system-ui"/>
            </a:endParaRPr>
          </a:p>
          <a:p>
            <a:r>
              <a:rPr lang="en-GB" sz="2000" dirty="0" smtClean="0">
                <a:solidFill>
                  <a:srgbClr val="000000"/>
                </a:solidFill>
                <a:latin typeface="system-ui"/>
              </a:rPr>
              <a:t>Then </a:t>
            </a:r>
            <a:r>
              <a:rPr lang="en-GB" sz="2000" dirty="0">
                <a:solidFill>
                  <a:srgbClr val="000000"/>
                </a:solidFill>
                <a:latin typeface="system-ui"/>
              </a:rPr>
              <a:t>he </a:t>
            </a:r>
            <a:r>
              <a:rPr lang="en-GB" sz="2000" b="1" dirty="0">
                <a:solidFill>
                  <a:srgbClr val="000000"/>
                </a:solidFill>
                <a:latin typeface="system-ui"/>
              </a:rPr>
              <a:t>will speak to them </a:t>
            </a:r>
            <a:r>
              <a:rPr lang="en-GB" sz="2000" dirty="0">
                <a:solidFill>
                  <a:srgbClr val="000000"/>
                </a:solidFill>
                <a:latin typeface="system-ui"/>
              </a:rPr>
              <a:t>in his </a:t>
            </a:r>
            <a:r>
              <a:rPr lang="en-GB" sz="2000" dirty="0" smtClean="0">
                <a:solidFill>
                  <a:srgbClr val="000000"/>
                </a:solidFill>
                <a:latin typeface="system-ui"/>
              </a:rPr>
              <a:t>anger,</a:t>
            </a:r>
            <a:r>
              <a:rPr lang="en-GB" sz="2000" dirty="0" smtClean="0">
                <a:latin typeface="system-ui"/>
              </a:rPr>
              <a:t> </a:t>
            </a:r>
            <a:r>
              <a:rPr lang="en-GB" sz="2000" dirty="0" smtClean="0">
                <a:solidFill>
                  <a:srgbClr val="000000"/>
                </a:solidFill>
                <a:latin typeface="system-ui"/>
              </a:rPr>
              <a:t>and </a:t>
            </a:r>
            <a:r>
              <a:rPr lang="en-GB" sz="2000" dirty="0">
                <a:solidFill>
                  <a:srgbClr val="000000"/>
                </a:solidFill>
                <a:latin typeface="system-ui"/>
              </a:rPr>
              <a:t>terrify them in his wrath:</a:t>
            </a:r>
            <a:r>
              <a:rPr lang="en-GB" sz="2000" dirty="0">
                <a:latin typeface="system-ui"/>
              </a:rPr>
              <a:t/>
            </a:r>
            <a:br>
              <a:rPr lang="en-GB" sz="2000" dirty="0">
                <a:latin typeface="system-ui"/>
              </a:rPr>
            </a:br>
            <a:r>
              <a:rPr lang="en-GB" sz="2000" dirty="0" smtClean="0">
                <a:solidFill>
                  <a:srgbClr val="000000"/>
                </a:solidFill>
                <a:latin typeface="system-ui"/>
              </a:rPr>
              <a:t>“</a:t>
            </a:r>
            <a:r>
              <a:rPr lang="en-GB" sz="2000" dirty="0">
                <a:solidFill>
                  <a:srgbClr val="000000"/>
                </a:solidFill>
                <a:latin typeface="system-ui"/>
              </a:rPr>
              <a:t>Yet </a:t>
            </a:r>
            <a:r>
              <a:rPr lang="en-GB" sz="2000" b="1" dirty="0">
                <a:solidFill>
                  <a:srgbClr val="000000"/>
                </a:solidFill>
                <a:latin typeface="system-ui"/>
              </a:rPr>
              <a:t>I have set my King on my holy hill of Zion</a:t>
            </a:r>
            <a:r>
              <a:rPr lang="en-GB" sz="2000" dirty="0" smtClean="0">
                <a:solidFill>
                  <a:srgbClr val="000000"/>
                </a:solidFill>
                <a:latin typeface="system-ui"/>
              </a:rPr>
              <a:t>.”</a:t>
            </a:r>
            <a:r>
              <a:rPr lang="en-GB" sz="2000" dirty="0" smtClean="0">
                <a:latin typeface="system-ui"/>
              </a:rPr>
              <a:t> </a:t>
            </a:r>
            <a:r>
              <a:rPr lang="en-GB" sz="2000" dirty="0" smtClean="0">
                <a:solidFill>
                  <a:srgbClr val="000000"/>
                </a:solidFill>
                <a:latin typeface="system-ui"/>
              </a:rPr>
              <a:t>I </a:t>
            </a:r>
            <a:r>
              <a:rPr lang="en-GB" sz="2000" dirty="0">
                <a:solidFill>
                  <a:srgbClr val="000000"/>
                </a:solidFill>
                <a:latin typeface="system-ui"/>
              </a:rPr>
              <a:t>will tell of the decree:</a:t>
            </a:r>
            <a:r>
              <a:rPr lang="en-GB" sz="2000" dirty="0">
                <a:latin typeface="system-ui"/>
              </a:rPr>
              <a:t/>
            </a:r>
            <a:br>
              <a:rPr lang="en-GB" sz="2000" dirty="0">
                <a:latin typeface="system-ui"/>
              </a:rPr>
            </a:br>
            <a:r>
              <a:rPr lang="en-GB" sz="2000" b="1" dirty="0">
                <a:solidFill>
                  <a:srgbClr val="000000"/>
                </a:solidFill>
                <a:latin typeface="system-ui"/>
              </a:rPr>
              <a:t>Yahweh said to me, “You are my </a:t>
            </a:r>
            <a:r>
              <a:rPr lang="en-GB" sz="2000" b="1" dirty="0" smtClean="0">
                <a:solidFill>
                  <a:srgbClr val="000000"/>
                </a:solidFill>
                <a:latin typeface="system-ui"/>
              </a:rPr>
              <a:t>son.</a:t>
            </a:r>
            <a:r>
              <a:rPr lang="en-GB" sz="2000" b="1" dirty="0" smtClean="0">
                <a:latin typeface="system-ui"/>
              </a:rPr>
              <a:t> </a:t>
            </a:r>
            <a:r>
              <a:rPr lang="en-GB" sz="2000" b="1" dirty="0" smtClean="0">
                <a:solidFill>
                  <a:srgbClr val="000000"/>
                </a:solidFill>
                <a:latin typeface="system-ui"/>
              </a:rPr>
              <a:t>Today </a:t>
            </a:r>
            <a:r>
              <a:rPr lang="en-GB" sz="2000" b="1" dirty="0">
                <a:solidFill>
                  <a:srgbClr val="000000"/>
                </a:solidFill>
                <a:latin typeface="system-ui"/>
              </a:rPr>
              <a:t>I have become your </a:t>
            </a:r>
            <a:r>
              <a:rPr lang="en-GB" sz="2000" b="1" dirty="0" smtClean="0">
                <a:solidFill>
                  <a:srgbClr val="000000"/>
                </a:solidFill>
                <a:latin typeface="system-ui"/>
              </a:rPr>
              <a:t>father [begotten you]</a:t>
            </a:r>
            <a:r>
              <a:rPr lang="en-GB" sz="2000" dirty="0" smtClean="0">
                <a:solidFill>
                  <a:srgbClr val="000000"/>
                </a:solidFill>
                <a:latin typeface="system-ui"/>
              </a:rPr>
              <a:t>.</a:t>
            </a:r>
            <a:r>
              <a:rPr lang="en-GB" sz="2000" dirty="0">
                <a:latin typeface="system-ui"/>
              </a:rPr>
              <a:t/>
            </a:r>
            <a:br>
              <a:rPr lang="en-GB" sz="2000" dirty="0">
                <a:latin typeface="system-ui"/>
              </a:rPr>
            </a:br>
            <a:endParaRPr lang="en-GB" sz="2000" dirty="0" smtClean="0">
              <a:latin typeface="system-ui"/>
            </a:endParaRPr>
          </a:p>
          <a:p>
            <a:r>
              <a:rPr lang="en-GB" sz="2000" dirty="0" smtClean="0">
                <a:solidFill>
                  <a:srgbClr val="000000"/>
                </a:solidFill>
                <a:latin typeface="system-ui"/>
              </a:rPr>
              <a:t>Ask </a:t>
            </a:r>
            <a:r>
              <a:rPr lang="en-GB" sz="2000" dirty="0">
                <a:solidFill>
                  <a:srgbClr val="000000"/>
                </a:solidFill>
                <a:latin typeface="system-ui"/>
              </a:rPr>
              <a:t>of me, and </a:t>
            </a:r>
            <a:r>
              <a:rPr lang="en-GB" sz="2000" b="1" dirty="0">
                <a:solidFill>
                  <a:srgbClr val="000000"/>
                </a:solidFill>
                <a:latin typeface="system-ui"/>
              </a:rPr>
              <a:t>I will give the nations for your inheritance</a:t>
            </a:r>
            <a:r>
              <a:rPr lang="en-GB" sz="2000" dirty="0">
                <a:solidFill>
                  <a:srgbClr val="000000"/>
                </a:solidFill>
                <a:latin typeface="system-ui"/>
              </a:rPr>
              <a:t>,</a:t>
            </a:r>
            <a:r>
              <a:rPr lang="en-GB" sz="2000" dirty="0">
                <a:latin typeface="system-ui"/>
              </a:rPr>
              <a:t/>
            </a:r>
            <a:br>
              <a:rPr lang="en-GB" sz="2000" dirty="0">
                <a:latin typeface="system-ui"/>
              </a:rPr>
            </a:br>
            <a:r>
              <a:rPr lang="en-GB" sz="2000" dirty="0" smtClean="0">
                <a:solidFill>
                  <a:srgbClr val="000000"/>
                </a:solidFill>
                <a:latin typeface="system-ui"/>
              </a:rPr>
              <a:t>the </a:t>
            </a:r>
            <a:r>
              <a:rPr lang="en-GB" sz="2000" dirty="0">
                <a:solidFill>
                  <a:srgbClr val="000000"/>
                </a:solidFill>
                <a:latin typeface="system-ui"/>
              </a:rPr>
              <a:t>uttermost parts of the earth for your </a:t>
            </a:r>
            <a:r>
              <a:rPr lang="en-GB" sz="2000" dirty="0" smtClean="0">
                <a:solidFill>
                  <a:srgbClr val="000000"/>
                </a:solidFill>
                <a:latin typeface="system-ui"/>
              </a:rPr>
              <a:t>possession ...</a:t>
            </a:r>
          </a:p>
          <a:p>
            <a:endParaRPr lang="en-GB" sz="2000" b="1" dirty="0" smtClean="0">
              <a:solidFill>
                <a:srgbClr val="000000"/>
              </a:solidFill>
              <a:latin typeface="system-ui"/>
            </a:endParaRPr>
          </a:p>
          <a:p>
            <a:r>
              <a:rPr lang="en-GB" sz="2000" b="1" dirty="0" smtClean="0">
                <a:solidFill>
                  <a:srgbClr val="000000"/>
                </a:solidFill>
                <a:latin typeface="system-ui"/>
              </a:rPr>
              <a:t>Serve </a:t>
            </a:r>
            <a:r>
              <a:rPr lang="en-GB" sz="2000" b="1" dirty="0">
                <a:solidFill>
                  <a:srgbClr val="000000"/>
                </a:solidFill>
                <a:latin typeface="system-ui"/>
              </a:rPr>
              <a:t>Yahweh with </a:t>
            </a:r>
            <a:r>
              <a:rPr lang="en-GB" sz="2000" b="1" dirty="0" smtClean="0">
                <a:solidFill>
                  <a:srgbClr val="000000"/>
                </a:solidFill>
                <a:latin typeface="system-ui"/>
              </a:rPr>
              <a:t>fear</a:t>
            </a:r>
            <a:r>
              <a:rPr lang="en-GB" sz="2000" dirty="0" smtClean="0">
                <a:solidFill>
                  <a:srgbClr val="000000"/>
                </a:solidFill>
                <a:latin typeface="system-ui"/>
              </a:rPr>
              <a:t>,</a:t>
            </a:r>
            <a:r>
              <a:rPr lang="en-GB" sz="2000" dirty="0" smtClean="0"/>
              <a:t> </a:t>
            </a:r>
            <a:r>
              <a:rPr lang="en-GB" sz="2000" dirty="0" smtClean="0">
                <a:solidFill>
                  <a:srgbClr val="000000"/>
                </a:solidFill>
                <a:latin typeface="system-ui"/>
              </a:rPr>
              <a:t>and </a:t>
            </a:r>
            <a:r>
              <a:rPr lang="en-GB" sz="2000" dirty="0">
                <a:solidFill>
                  <a:srgbClr val="000000"/>
                </a:solidFill>
                <a:latin typeface="system-ui"/>
              </a:rPr>
              <a:t>rejoice with trembling.</a:t>
            </a:r>
            <a:r>
              <a:rPr lang="en-GB" sz="2000" dirty="0"/>
              <a:t/>
            </a:r>
            <a:br>
              <a:rPr lang="en-GB" sz="2000" dirty="0"/>
            </a:br>
            <a:r>
              <a:rPr lang="en-GB" sz="2000" dirty="0" smtClean="0">
                <a:solidFill>
                  <a:srgbClr val="000000"/>
                </a:solidFill>
                <a:latin typeface="system-ui"/>
              </a:rPr>
              <a:t>Give </a:t>
            </a:r>
            <a:r>
              <a:rPr lang="en-GB" sz="2000" dirty="0">
                <a:solidFill>
                  <a:srgbClr val="000000"/>
                </a:solidFill>
                <a:latin typeface="system-ui"/>
              </a:rPr>
              <a:t>sincere homage to </a:t>
            </a:r>
            <a:r>
              <a:rPr lang="en-GB" sz="2000" b="1" dirty="0" smtClean="0">
                <a:solidFill>
                  <a:srgbClr val="000000"/>
                </a:solidFill>
                <a:latin typeface="system-ui"/>
              </a:rPr>
              <a:t>[kiss] the </a:t>
            </a:r>
            <a:r>
              <a:rPr lang="en-GB" sz="2000" b="1" dirty="0">
                <a:solidFill>
                  <a:srgbClr val="000000"/>
                </a:solidFill>
                <a:latin typeface="system-ui"/>
              </a:rPr>
              <a:t>Son</a:t>
            </a:r>
            <a:r>
              <a:rPr lang="en-GB" sz="2000" b="1" dirty="0" smtClean="0">
                <a:solidFill>
                  <a:srgbClr val="000000"/>
                </a:solidFill>
                <a:latin typeface="system-ui"/>
              </a:rPr>
              <a:t>,</a:t>
            </a:r>
            <a:r>
              <a:rPr lang="en-GB" sz="2000" b="1" baseline="30000" dirty="0" smtClean="0">
                <a:solidFill>
                  <a:srgbClr val="000000"/>
                </a:solidFill>
                <a:latin typeface="system-ui"/>
              </a:rPr>
              <a:t> </a:t>
            </a:r>
            <a:r>
              <a:rPr lang="en-GB" sz="2000" b="1" dirty="0">
                <a:solidFill>
                  <a:srgbClr val="000000"/>
                </a:solidFill>
                <a:latin typeface="system-ui"/>
              </a:rPr>
              <a:t> lest he be angry</a:t>
            </a:r>
            <a:r>
              <a:rPr lang="en-GB" sz="2000" dirty="0">
                <a:solidFill>
                  <a:srgbClr val="000000"/>
                </a:solidFill>
                <a:latin typeface="system-ui"/>
              </a:rPr>
              <a:t>, and you perish on the </a:t>
            </a:r>
            <a:endParaRPr lang="en-GB" sz="2000" dirty="0" smtClean="0">
              <a:solidFill>
                <a:srgbClr val="000000"/>
              </a:solidFill>
              <a:latin typeface="system-ui"/>
            </a:endParaRPr>
          </a:p>
          <a:p>
            <a:r>
              <a:rPr lang="en-GB" sz="2000" dirty="0" smtClean="0">
                <a:solidFill>
                  <a:srgbClr val="000000"/>
                </a:solidFill>
                <a:latin typeface="system-ui"/>
              </a:rPr>
              <a:t>way, for </a:t>
            </a:r>
            <a:r>
              <a:rPr lang="en-GB" sz="2000" dirty="0">
                <a:solidFill>
                  <a:srgbClr val="000000"/>
                </a:solidFill>
                <a:latin typeface="system-ui"/>
              </a:rPr>
              <a:t>his wrath will soon be </a:t>
            </a:r>
            <a:r>
              <a:rPr lang="en-GB" sz="2000" dirty="0" smtClean="0">
                <a:solidFill>
                  <a:srgbClr val="000000"/>
                </a:solidFill>
                <a:latin typeface="system-ui"/>
              </a:rPr>
              <a:t>kindled.</a:t>
            </a:r>
            <a:r>
              <a:rPr lang="en-GB" sz="2000" dirty="0" smtClean="0"/>
              <a:t> </a:t>
            </a:r>
            <a:r>
              <a:rPr lang="en-GB" sz="2000" dirty="0" smtClean="0">
                <a:solidFill>
                  <a:srgbClr val="000000"/>
                </a:solidFill>
                <a:latin typeface="system-ui"/>
              </a:rPr>
              <a:t>Blessed </a:t>
            </a:r>
            <a:r>
              <a:rPr lang="en-GB" sz="2000" dirty="0">
                <a:solidFill>
                  <a:srgbClr val="000000"/>
                </a:solidFill>
                <a:latin typeface="system-ui"/>
              </a:rPr>
              <a:t>are all those who take refuge in him</a:t>
            </a:r>
            <a:r>
              <a:rPr lang="en-GB" sz="2000" dirty="0" smtClean="0">
                <a:solidFill>
                  <a:srgbClr val="000000"/>
                </a:solidFill>
                <a:latin typeface="system-ui"/>
              </a:rPr>
              <a:t>. Psalm 2</a:t>
            </a:r>
            <a:endParaRPr lang="en-GB" sz="2000" dirty="0">
              <a:latin typeface="system-ui"/>
            </a:endParaRPr>
          </a:p>
        </p:txBody>
      </p:sp>
    </p:spTree>
    <p:extLst>
      <p:ext uri="{BB962C8B-B14F-4D97-AF65-F5344CB8AC3E}">
        <p14:creationId xmlns:p14="http://schemas.microsoft.com/office/powerpoint/2010/main" val="12505545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19653" y="473617"/>
            <a:ext cx="3499676" cy="523220"/>
          </a:xfrm>
          <a:prstGeom prst="rect">
            <a:avLst/>
          </a:prstGeom>
        </p:spPr>
        <p:txBody>
          <a:bodyPr wrap="none">
            <a:spAutoFit/>
          </a:bodyPr>
          <a:lstStyle/>
          <a:p>
            <a:pPr lvl="0"/>
            <a:r>
              <a:rPr lang="en-GB" sz="2800" b="1" dirty="0">
                <a:solidFill>
                  <a:prstClr val="black"/>
                </a:solidFill>
                <a:latin typeface="system-ui"/>
              </a:rPr>
              <a:t>This Same Jesus ...</a:t>
            </a:r>
          </a:p>
        </p:txBody>
      </p:sp>
      <p:sp>
        <p:nvSpPr>
          <p:cNvPr id="3" name="Rectangle 2"/>
          <p:cNvSpPr/>
          <p:nvPr/>
        </p:nvSpPr>
        <p:spPr>
          <a:xfrm>
            <a:off x="617837" y="1178182"/>
            <a:ext cx="8386120" cy="707886"/>
          </a:xfrm>
          <a:prstGeom prst="rect">
            <a:avLst/>
          </a:prstGeom>
        </p:spPr>
        <p:txBody>
          <a:bodyPr wrap="square">
            <a:spAutoFit/>
          </a:bodyPr>
          <a:lstStyle/>
          <a:p>
            <a:r>
              <a:rPr lang="en-GB" sz="2000" dirty="0" smtClean="0">
                <a:solidFill>
                  <a:srgbClr val="000000"/>
                </a:solidFill>
                <a:latin typeface="system-ui"/>
              </a:rPr>
              <a:t>... </a:t>
            </a:r>
            <a:r>
              <a:rPr lang="en-GB" sz="2000" b="1" dirty="0" smtClean="0">
                <a:solidFill>
                  <a:srgbClr val="000000"/>
                </a:solidFill>
                <a:latin typeface="system-ui"/>
              </a:rPr>
              <a:t>even </a:t>
            </a:r>
            <a:r>
              <a:rPr lang="en-GB" sz="2000" b="1" dirty="0">
                <a:solidFill>
                  <a:srgbClr val="000000"/>
                </a:solidFill>
                <a:latin typeface="system-ui"/>
              </a:rPr>
              <a:t>though we have known </a:t>
            </a:r>
            <a:r>
              <a:rPr lang="en-GB" sz="2000" b="1" dirty="0" smtClean="0">
                <a:solidFill>
                  <a:srgbClr val="000000"/>
                </a:solidFill>
                <a:latin typeface="system-ui"/>
              </a:rPr>
              <a:t>the Messiah </a:t>
            </a:r>
            <a:r>
              <a:rPr lang="en-GB" sz="2000" b="1" dirty="0">
                <a:solidFill>
                  <a:srgbClr val="000000"/>
                </a:solidFill>
                <a:latin typeface="system-ui"/>
              </a:rPr>
              <a:t>after the flesh, </a:t>
            </a:r>
            <a:endParaRPr lang="en-GB" sz="2000" b="1" dirty="0" smtClean="0">
              <a:solidFill>
                <a:srgbClr val="000000"/>
              </a:solidFill>
              <a:latin typeface="system-ui"/>
            </a:endParaRPr>
          </a:p>
          <a:p>
            <a:r>
              <a:rPr lang="en-GB" sz="2000" b="1" dirty="0" smtClean="0">
                <a:solidFill>
                  <a:srgbClr val="000000"/>
                </a:solidFill>
                <a:latin typeface="system-ui"/>
              </a:rPr>
              <a:t>yet </a:t>
            </a:r>
            <a:r>
              <a:rPr lang="en-GB" sz="2000" b="1" dirty="0">
                <a:solidFill>
                  <a:srgbClr val="000000"/>
                </a:solidFill>
                <a:latin typeface="system-ui"/>
              </a:rPr>
              <a:t>now we know him so no more</a:t>
            </a:r>
            <a:r>
              <a:rPr lang="en-GB" sz="2000" dirty="0">
                <a:solidFill>
                  <a:srgbClr val="000000"/>
                </a:solidFill>
                <a:latin typeface="system-ui"/>
              </a:rPr>
              <a:t>. </a:t>
            </a:r>
            <a:r>
              <a:rPr lang="en-GB" sz="2000" dirty="0" smtClean="0">
                <a:solidFill>
                  <a:srgbClr val="000000"/>
                </a:solidFill>
                <a:latin typeface="system-ui"/>
              </a:rPr>
              <a:t>2Cor. 5: 16</a:t>
            </a:r>
            <a:endParaRPr lang="en-GB" sz="2000" dirty="0"/>
          </a:p>
        </p:txBody>
      </p:sp>
      <p:sp>
        <p:nvSpPr>
          <p:cNvPr id="4" name="Rectangle 3"/>
          <p:cNvSpPr/>
          <p:nvPr/>
        </p:nvSpPr>
        <p:spPr>
          <a:xfrm>
            <a:off x="255373" y="2263500"/>
            <a:ext cx="9770076" cy="4093428"/>
          </a:xfrm>
          <a:prstGeom prst="rect">
            <a:avLst/>
          </a:prstGeom>
        </p:spPr>
        <p:txBody>
          <a:bodyPr wrap="square">
            <a:spAutoFit/>
          </a:bodyPr>
          <a:lstStyle/>
          <a:p>
            <a:r>
              <a:rPr lang="en-GB" sz="2000" dirty="0">
                <a:solidFill>
                  <a:srgbClr val="000000"/>
                </a:solidFill>
                <a:latin typeface="system-ui"/>
              </a:rPr>
              <a:t>I </a:t>
            </a:r>
            <a:r>
              <a:rPr lang="en-GB" sz="2000" dirty="0" smtClean="0">
                <a:solidFill>
                  <a:srgbClr val="000000"/>
                </a:solidFill>
                <a:latin typeface="system-ui"/>
              </a:rPr>
              <a:t>[John] was </a:t>
            </a:r>
            <a:r>
              <a:rPr lang="en-GB" sz="2000" dirty="0">
                <a:solidFill>
                  <a:srgbClr val="000000"/>
                </a:solidFill>
                <a:latin typeface="system-ui"/>
              </a:rPr>
              <a:t>in the Spirit on the Lord’s day, and I heard behind me a loud </a:t>
            </a:r>
            <a:endParaRPr lang="en-GB" sz="2000" dirty="0" smtClean="0">
              <a:solidFill>
                <a:srgbClr val="000000"/>
              </a:solidFill>
              <a:latin typeface="system-ui"/>
            </a:endParaRPr>
          </a:p>
          <a:p>
            <a:r>
              <a:rPr lang="en-GB" sz="2000" dirty="0" smtClean="0">
                <a:solidFill>
                  <a:srgbClr val="000000"/>
                </a:solidFill>
                <a:latin typeface="system-ui"/>
              </a:rPr>
              <a:t>voice</a:t>
            </a:r>
            <a:r>
              <a:rPr lang="en-GB" sz="2000" dirty="0">
                <a:solidFill>
                  <a:srgbClr val="000000"/>
                </a:solidFill>
                <a:latin typeface="system-ui"/>
              </a:rPr>
              <a:t>, like a trumpet </a:t>
            </a:r>
            <a:r>
              <a:rPr lang="en-GB" sz="2000" dirty="0" smtClean="0">
                <a:solidFill>
                  <a:srgbClr val="000000"/>
                </a:solidFill>
                <a:latin typeface="system-ui"/>
              </a:rPr>
              <a:t>...</a:t>
            </a:r>
            <a:r>
              <a:rPr lang="en-GB" sz="2000" b="1" baseline="30000" dirty="0">
                <a:solidFill>
                  <a:srgbClr val="000000"/>
                </a:solidFill>
                <a:latin typeface="system-ui"/>
              </a:rPr>
              <a:t> </a:t>
            </a:r>
            <a:r>
              <a:rPr lang="en-GB" sz="2000" dirty="0">
                <a:solidFill>
                  <a:srgbClr val="000000"/>
                </a:solidFill>
                <a:latin typeface="system-ui"/>
              </a:rPr>
              <a:t>I turned to see the voice that spoke with me. Having </a:t>
            </a:r>
            <a:endParaRPr lang="en-GB" sz="2000" dirty="0" smtClean="0">
              <a:solidFill>
                <a:srgbClr val="000000"/>
              </a:solidFill>
              <a:latin typeface="system-ui"/>
            </a:endParaRPr>
          </a:p>
          <a:p>
            <a:r>
              <a:rPr lang="en-GB" sz="2000" dirty="0" smtClean="0">
                <a:solidFill>
                  <a:srgbClr val="000000"/>
                </a:solidFill>
                <a:latin typeface="system-ui"/>
              </a:rPr>
              <a:t>turned</a:t>
            </a:r>
            <a:r>
              <a:rPr lang="en-GB" sz="2000" dirty="0">
                <a:solidFill>
                  <a:srgbClr val="000000"/>
                </a:solidFill>
                <a:latin typeface="system-ui"/>
              </a:rPr>
              <a:t>, I saw seven golden lamp stands. </a:t>
            </a:r>
            <a:r>
              <a:rPr lang="en-GB" sz="2000" dirty="0" smtClean="0">
                <a:solidFill>
                  <a:srgbClr val="000000"/>
                </a:solidFill>
                <a:latin typeface="system-ui"/>
              </a:rPr>
              <a:t>And </a:t>
            </a:r>
            <a:r>
              <a:rPr lang="en-GB" sz="2000" dirty="0">
                <a:solidFill>
                  <a:srgbClr val="000000"/>
                </a:solidFill>
                <a:latin typeface="system-ui"/>
              </a:rPr>
              <a:t>among the lamp stands was </a:t>
            </a:r>
            <a:r>
              <a:rPr lang="en-GB" sz="2000" b="1" dirty="0">
                <a:solidFill>
                  <a:srgbClr val="000000"/>
                </a:solidFill>
                <a:latin typeface="system-ui"/>
              </a:rPr>
              <a:t>one </a:t>
            </a:r>
            <a:endParaRPr lang="en-GB" sz="2000" b="1" dirty="0" smtClean="0">
              <a:solidFill>
                <a:srgbClr val="000000"/>
              </a:solidFill>
              <a:latin typeface="system-ui"/>
            </a:endParaRPr>
          </a:p>
          <a:p>
            <a:r>
              <a:rPr lang="en-GB" sz="2000" b="1" dirty="0" smtClean="0">
                <a:solidFill>
                  <a:srgbClr val="000000"/>
                </a:solidFill>
                <a:latin typeface="system-ui"/>
              </a:rPr>
              <a:t>like </a:t>
            </a:r>
            <a:r>
              <a:rPr lang="en-GB" sz="2000" b="1" dirty="0">
                <a:solidFill>
                  <a:srgbClr val="000000"/>
                </a:solidFill>
                <a:latin typeface="system-ui"/>
              </a:rPr>
              <a:t>a son of man</a:t>
            </a:r>
            <a:r>
              <a:rPr lang="en-GB" sz="2000" dirty="0" smtClean="0">
                <a:solidFill>
                  <a:srgbClr val="000000"/>
                </a:solidFill>
                <a:latin typeface="system-ui"/>
              </a:rPr>
              <a:t>, clothed </a:t>
            </a:r>
            <a:r>
              <a:rPr lang="en-GB" sz="2000" dirty="0">
                <a:solidFill>
                  <a:srgbClr val="000000"/>
                </a:solidFill>
                <a:latin typeface="system-ui"/>
              </a:rPr>
              <a:t>with </a:t>
            </a:r>
            <a:r>
              <a:rPr lang="en-GB" sz="2000" b="1" dirty="0">
                <a:solidFill>
                  <a:srgbClr val="000000"/>
                </a:solidFill>
                <a:latin typeface="system-ui"/>
              </a:rPr>
              <a:t>a robe </a:t>
            </a:r>
            <a:r>
              <a:rPr lang="en-GB" sz="2000" dirty="0">
                <a:solidFill>
                  <a:srgbClr val="000000"/>
                </a:solidFill>
                <a:latin typeface="system-ui"/>
              </a:rPr>
              <a:t>reaching down to his feet, and with </a:t>
            </a:r>
            <a:r>
              <a:rPr lang="en-GB" sz="2000" b="1" dirty="0">
                <a:solidFill>
                  <a:srgbClr val="000000"/>
                </a:solidFill>
                <a:latin typeface="system-ui"/>
              </a:rPr>
              <a:t>a </a:t>
            </a:r>
            <a:endParaRPr lang="en-GB" sz="2000" b="1" dirty="0" smtClean="0">
              <a:solidFill>
                <a:srgbClr val="000000"/>
              </a:solidFill>
              <a:latin typeface="system-ui"/>
            </a:endParaRPr>
          </a:p>
          <a:p>
            <a:r>
              <a:rPr lang="en-GB" sz="2000" b="1" dirty="0" smtClean="0">
                <a:solidFill>
                  <a:srgbClr val="000000"/>
                </a:solidFill>
                <a:latin typeface="system-ui"/>
              </a:rPr>
              <a:t>golden </a:t>
            </a:r>
            <a:r>
              <a:rPr lang="en-GB" sz="2000" b="1" dirty="0">
                <a:solidFill>
                  <a:srgbClr val="000000"/>
                </a:solidFill>
                <a:latin typeface="system-ui"/>
              </a:rPr>
              <a:t>sash </a:t>
            </a:r>
            <a:r>
              <a:rPr lang="en-GB" sz="2000" dirty="0">
                <a:solidFill>
                  <a:srgbClr val="000000"/>
                </a:solidFill>
                <a:latin typeface="system-ui"/>
              </a:rPr>
              <a:t>around his chest. </a:t>
            </a:r>
            <a:r>
              <a:rPr lang="en-GB" sz="2000" b="1" dirty="0" smtClean="0">
                <a:solidFill>
                  <a:srgbClr val="000000"/>
                </a:solidFill>
                <a:latin typeface="system-ui"/>
              </a:rPr>
              <a:t>His </a:t>
            </a:r>
            <a:r>
              <a:rPr lang="en-GB" sz="2000" b="1" dirty="0">
                <a:solidFill>
                  <a:srgbClr val="000000"/>
                </a:solidFill>
                <a:latin typeface="system-ui"/>
              </a:rPr>
              <a:t>head and his hair </a:t>
            </a:r>
            <a:r>
              <a:rPr lang="en-GB" sz="2000" dirty="0">
                <a:solidFill>
                  <a:srgbClr val="000000"/>
                </a:solidFill>
                <a:latin typeface="system-ui"/>
              </a:rPr>
              <a:t>were white as white wool</a:t>
            </a:r>
            <a:r>
              <a:rPr lang="en-GB" sz="2000" dirty="0" smtClean="0">
                <a:solidFill>
                  <a:srgbClr val="000000"/>
                </a:solidFill>
                <a:latin typeface="system-ui"/>
              </a:rPr>
              <a:t>,</a:t>
            </a:r>
          </a:p>
          <a:p>
            <a:r>
              <a:rPr lang="en-GB" sz="2000" dirty="0" smtClean="0">
                <a:solidFill>
                  <a:srgbClr val="000000"/>
                </a:solidFill>
                <a:latin typeface="system-ui"/>
              </a:rPr>
              <a:t>like </a:t>
            </a:r>
            <a:r>
              <a:rPr lang="en-GB" sz="2000" dirty="0">
                <a:solidFill>
                  <a:srgbClr val="000000"/>
                </a:solidFill>
                <a:latin typeface="system-ui"/>
              </a:rPr>
              <a:t>snow. </a:t>
            </a:r>
            <a:r>
              <a:rPr lang="en-GB" sz="2000" b="1" dirty="0">
                <a:solidFill>
                  <a:srgbClr val="000000"/>
                </a:solidFill>
                <a:latin typeface="system-ui"/>
              </a:rPr>
              <a:t>His eyes </a:t>
            </a:r>
            <a:r>
              <a:rPr lang="en-GB" sz="2000" dirty="0">
                <a:solidFill>
                  <a:srgbClr val="000000"/>
                </a:solidFill>
                <a:latin typeface="system-ui"/>
              </a:rPr>
              <a:t>were like a flame of fire. </a:t>
            </a:r>
            <a:r>
              <a:rPr lang="en-GB" sz="2000" b="1" dirty="0" smtClean="0">
                <a:solidFill>
                  <a:srgbClr val="000000"/>
                </a:solidFill>
                <a:latin typeface="system-ui"/>
              </a:rPr>
              <a:t>His </a:t>
            </a:r>
            <a:r>
              <a:rPr lang="en-GB" sz="2000" b="1" dirty="0">
                <a:solidFill>
                  <a:srgbClr val="000000"/>
                </a:solidFill>
                <a:latin typeface="system-ui"/>
              </a:rPr>
              <a:t>feet </a:t>
            </a:r>
            <a:r>
              <a:rPr lang="en-GB" sz="2000" dirty="0">
                <a:solidFill>
                  <a:srgbClr val="000000"/>
                </a:solidFill>
                <a:latin typeface="system-ui"/>
              </a:rPr>
              <a:t>were like burnished brass, </a:t>
            </a:r>
            <a:endParaRPr lang="en-GB" sz="2000" dirty="0" smtClean="0">
              <a:solidFill>
                <a:srgbClr val="000000"/>
              </a:solidFill>
              <a:latin typeface="system-ui"/>
            </a:endParaRPr>
          </a:p>
          <a:p>
            <a:r>
              <a:rPr lang="en-GB" sz="2000" dirty="0" smtClean="0">
                <a:solidFill>
                  <a:srgbClr val="000000"/>
                </a:solidFill>
                <a:latin typeface="system-ui"/>
              </a:rPr>
              <a:t>as </a:t>
            </a:r>
            <a:r>
              <a:rPr lang="en-GB" sz="2000" dirty="0">
                <a:solidFill>
                  <a:srgbClr val="000000"/>
                </a:solidFill>
                <a:latin typeface="system-ui"/>
              </a:rPr>
              <a:t>if it had been refined in a furnace. </a:t>
            </a:r>
            <a:r>
              <a:rPr lang="en-GB" sz="2000" b="1" dirty="0">
                <a:solidFill>
                  <a:srgbClr val="000000"/>
                </a:solidFill>
                <a:latin typeface="system-ui"/>
              </a:rPr>
              <a:t>His voice </a:t>
            </a:r>
            <a:r>
              <a:rPr lang="en-GB" sz="2000" dirty="0">
                <a:solidFill>
                  <a:srgbClr val="000000"/>
                </a:solidFill>
                <a:latin typeface="system-ui"/>
              </a:rPr>
              <a:t>was like the voice of many waters. </a:t>
            </a:r>
            <a:r>
              <a:rPr lang="en-GB" sz="2000" dirty="0" smtClean="0">
                <a:solidFill>
                  <a:srgbClr val="000000"/>
                </a:solidFill>
                <a:latin typeface="system-ui"/>
              </a:rPr>
              <a:t>He </a:t>
            </a:r>
            <a:r>
              <a:rPr lang="en-GB" sz="2000" dirty="0">
                <a:solidFill>
                  <a:srgbClr val="000000"/>
                </a:solidFill>
                <a:latin typeface="system-ui"/>
              </a:rPr>
              <a:t>had seven stars in </a:t>
            </a:r>
            <a:r>
              <a:rPr lang="en-GB" sz="2000" b="1" dirty="0">
                <a:solidFill>
                  <a:srgbClr val="000000"/>
                </a:solidFill>
                <a:latin typeface="system-ui"/>
              </a:rPr>
              <a:t>his right hand</a:t>
            </a:r>
            <a:r>
              <a:rPr lang="en-GB" sz="2000" dirty="0">
                <a:solidFill>
                  <a:srgbClr val="000000"/>
                </a:solidFill>
                <a:latin typeface="system-ui"/>
              </a:rPr>
              <a:t>. Out of </a:t>
            </a:r>
            <a:r>
              <a:rPr lang="en-GB" sz="2000" b="1" dirty="0">
                <a:solidFill>
                  <a:srgbClr val="000000"/>
                </a:solidFill>
                <a:latin typeface="system-ui"/>
              </a:rPr>
              <a:t>his mouth </a:t>
            </a:r>
            <a:r>
              <a:rPr lang="en-GB" sz="2000" dirty="0">
                <a:solidFill>
                  <a:srgbClr val="000000"/>
                </a:solidFill>
                <a:latin typeface="system-ui"/>
              </a:rPr>
              <a:t>proceeded a </a:t>
            </a:r>
            <a:endParaRPr lang="en-GB" sz="2000" dirty="0" smtClean="0">
              <a:solidFill>
                <a:srgbClr val="000000"/>
              </a:solidFill>
              <a:latin typeface="system-ui"/>
            </a:endParaRPr>
          </a:p>
          <a:p>
            <a:r>
              <a:rPr lang="en-GB" sz="2000" dirty="0" smtClean="0">
                <a:solidFill>
                  <a:srgbClr val="000000"/>
                </a:solidFill>
                <a:latin typeface="system-ui"/>
              </a:rPr>
              <a:t>sharp </a:t>
            </a:r>
            <a:r>
              <a:rPr lang="en-GB" sz="2000" dirty="0">
                <a:solidFill>
                  <a:srgbClr val="000000"/>
                </a:solidFill>
                <a:latin typeface="system-ui"/>
              </a:rPr>
              <a:t>two-edged sword. </a:t>
            </a:r>
            <a:r>
              <a:rPr lang="en-GB" sz="2000" b="1" dirty="0">
                <a:solidFill>
                  <a:srgbClr val="000000"/>
                </a:solidFill>
                <a:latin typeface="system-ui"/>
              </a:rPr>
              <a:t>His face </a:t>
            </a:r>
            <a:r>
              <a:rPr lang="en-GB" sz="2000" dirty="0">
                <a:solidFill>
                  <a:srgbClr val="000000"/>
                </a:solidFill>
                <a:latin typeface="system-ui"/>
              </a:rPr>
              <a:t>was like the sun shining at its brightest. </a:t>
            </a:r>
            <a:endParaRPr lang="en-GB" sz="2000" dirty="0" smtClean="0">
              <a:solidFill>
                <a:srgbClr val="000000"/>
              </a:solidFill>
              <a:latin typeface="system-ui"/>
            </a:endParaRPr>
          </a:p>
          <a:p>
            <a:r>
              <a:rPr lang="en-GB" sz="2000" b="1" dirty="0" smtClean="0">
                <a:solidFill>
                  <a:srgbClr val="000000"/>
                </a:solidFill>
                <a:latin typeface="system-ui"/>
              </a:rPr>
              <a:t>When </a:t>
            </a:r>
            <a:r>
              <a:rPr lang="en-GB" sz="2000" b="1" dirty="0">
                <a:solidFill>
                  <a:srgbClr val="000000"/>
                </a:solidFill>
                <a:latin typeface="system-ui"/>
              </a:rPr>
              <a:t>I saw him, I fell at his feet like a dead man</a:t>
            </a:r>
            <a:r>
              <a:rPr lang="en-GB" sz="2000" dirty="0">
                <a:solidFill>
                  <a:srgbClr val="000000"/>
                </a:solidFill>
                <a:latin typeface="system-ui"/>
              </a:rPr>
              <a:t>.</a:t>
            </a:r>
          </a:p>
          <a:p>
            <a:r>
              <a:rPr lang="en-GB" sz="2000" dirty="0">
                <a:solidFill>
                  <a:srgbClr val="000000"/>
                </a:solidFill>
                <a:latin typeface="system-ui"/>
              </a:rPr>
              <a:t>He laid his right hand on me, saying, </a:t>
            </a:r>
            <a:r>
              <a:rPr lang="en-GB" sz="2000" b="1" dirty="0">
                <a:solidFill>
                  <a:srgbClr val="000000"/>
                </a:solidFill>
                <a:latin typeface="system-ui"/>
              </a:rPr>
              <a:t>“</a:t>
            </a:r>
            <a:r>
              <a:rPr lang="en-GB" sz="2000" b="1" dirty="0" smtClean="0">
                <a:solidFill>
                  <a:srgbClr val="000000"/>
                </a:solidFill>
                <a:latin typeface="system-ui"/>
              </a:rPr>
              <a:t>Do not </a:t>
            </a:r>
            <a:r>
              <a:rPr lang="en-GB" sz="2000" b="1" dirty="0">
                <a:solidFill>
                  <a:srgbClr val="000000"/>
                </a:solidFill>
                <a:latin typeface="system-ui"/>
              </a:rPr>
              <a:t>be afraid</a:t>
            </a:r>
            <a:r>
              <a:rPr lang="en-GB" sz="2000" dirty="0">
                <a:solidFill>
                  <a:srgbClr val="000000"/>
                </a:solidFill>
                <a:latin typeface="system-ui"/>
              </a:rPr>
              <a:t>. I am the first and the last, </a:t>
            </a:r>
            <a:r>
              <a:rPr lang="en-GB" sz="2000" dirty="0" smtClean="0">
                <a:solidFill>
                  <a:srgbClr val="000000"/>
                </a:solidFill>
                <a:latin typeface="system-ui"/>
              </a:rPr>
              <a:t>and </a:t>
            </a:r>
            <a:r>
              <a:rPr lang="en-GB" sz="2000" dirty="0">
                <a:solidFill>
                  <a:srgbClr val="000000"/>
                </a:solidFill>
                <a:latin typeface="system-ui"/>
              </a:rPr>
              <a:t>the Living one. </a:t>
            </a:r>
            <a:r>
              <a:rPr lang="en-GB" sz="2000" b="1" dirty="0">
                <a:solidFill>
                  <a:srgbClr val="000000"/>
                </a:solidFill>
                <a:latin typeface="system-ui"/>
              </a:rPr>
              <a:t>I was dead, and behold, I am alive forever and ever</a:t>
            </a:r>
            <a:r>
              <a:rPr lang="en-GB" sz="2000" dirty="0">
                <a:solidFill>
                  <a:srgbClr val="000000"/>
                </a:solidFill>
                <a:latin typeface="system-ui"/>
              </a:rPr>
              <a:t>. Amen. I have the keys of Death and of </a:t>
            </a:r>
            <a:r>
              <a:rPr lang="en-GB" sz="2000" dirty="0" smtClean="0">
                <a:solidFill>
                  <a:srgbClr val="000000"/>
                </a:solidFill>
                <a:latin typeface="system-ui"/>
              </a:rPr>
              <a:t>Hades. Rev. 1: 12-18</a:t>
            </a:r>
            <a:endParaRPr lang="en-GB" sz="2000" b="0" i="0" dirty="0">
              <a:solidFill>
                <a:srgbClr val="000000"/>
              </a:solidFill>
              <a:effectLst/>
              <a:latin typeface="system-ui"/>
            </a:endParaRPr>
          </a:p>
        </p:txBody>
      </p:sp>
    </p:spTree>
    <p:extLst>
      <p:ext uri="{BB962C8B-B14F-4D97-AF65-F5344CB8AC3E}">
        <p14:creationId xmlns:p14="http://schemas.microsoft.com/office/powerpoint/2010/main" val="28720733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6649" y="1371245"/>
            <a:ext cx="8324334" cy="4708981"/>
          </a:xfrm>
          <a:prstGeom prst="rect">
            <a:avLst/>
          </a:prstGeom>
        </p:spPr>
        <p:txBody>
          <a:bodyPr wrap="square">
            <a:spAutoFit/>
          </a:bodyPr>
          <a:lstStyle/>
          <a:p>
            <a:r>
              <a:rPr lang="en-GB" sz="2000" dirty="0">
                <a:solidFill>
                  <a:srgbClr val="000000"/>
                </a:solidFill>
                <a:latin typeface="system-ui"/>
              </a:rPr>
              <a:t>I saw the heaven opened, and behold, </a:t>
            </a:r>
            <a:r>
              <a:rPr lang="en-GB" sz="2000" b="1" dirty="0">
                <a:solidFill>
                  <a:srgbClr val="000000"/>
                </a:solidFill>
                <a:latin typeface="system-ui"/>
              </a:rPr>
              <a:t>a white horse, and he who </a:t>
            </a:r>
          </a:p>
          <a:p>
            <a:r>
              <a:rPr lang="en-GB" sz="2000" b="1" dirty="0">
                <a:solidFill>
                  <a:srgbClr val="000000"/>
                </a:solidFill>
                <a:latin typeface="system-ui"/>
              </a:rPr>
              <a:t>sat on it is called Faithful and True</a:t>
            </a:r>
            <a:r>
              <a:rPr lang="en-GB" sz="2000" dirty="0">
                <a:solidFill>
                  <a:srgbClr val="000000"/>
                </a:solidFill>
                <a:latin typeface="system-ui"/>
              </a:rPr>
              <a:t>. In righteousness he judges </a:t>
            </a:r>
            <a:endParaRPr lang="en-GB" sz="2000" dirty="0" smtClean="0">
              <a:solidFill>
                <a:srgbClr val="000000"/>
              </a:solidFill>
              <a:latin typeface="system-ui"/>
            </a:endParaRPr>
          </a:p>
          <a:p>
            <a:r>
              <a:rPr lang="en-GB" sz="2000" dirty="0" smtClean="0">
                <a:solidFill>
                  <a:srgbClr val="000000"/>
                </a:solidFill>
                <a:latin typeface="system-ui"/>
              </a:rPr>
              <a:t>and </a:t>
            </a:r>
            <a:r>
              <a:rPr lang="en-GB" sz="2000" dirty="0">
                <a:solidFill>
                  <a:srgbClr val="000000"/>
                </a:solidFill>
                <a:latin typeface="system-ui"/>
              </a:rPr>
              <a:t>makes war. </a:t>
            </a:r>
            <a:r>
              <a:rPr lang="en-GB" sz="2000" b="1" baseline="30000" dirty="0">
                <a:solidFill>
                  <a:srgbClr val="000000"/>
                </a:solidFill>
                <a:latin typeface="system-ui"/>
              </a:rPr>
              <a:t> </a:t>
            </a:r>
            <a:r>
              <a:rPr lang="en-GB" sz="2000" dirty="0">
                <a:solidFill>
                  <a:srgbClr val="000000"/>
                </a:solidFill>
                <a:latin typeface="system-ui"/>
              </a:rPr>
              <a:t>His eyes are a flame of fire, and on his head are </a:t>
            </a:r>
            <a:endParaRPr lang="en-GB" sz="2000" dirty="0" smtClean="0">
              <a:solidFill>
                <a:srgbClr val="000000"/>
              </a:solidFill>
              <a:latin typeface="system-ui"/>
            </a:endParaRPr>
          </a:p>
          <a:p>
            <a:r>
              <a:rPr lang="en-GB" sz="2000" dirty="0" smtClean="0">
                <a:solidFill>
                  <a:srgbClr val="000000"/>
                </a:solidFill>
                <a:latin typeface="system-ui"/>
              </a:rPr>
              <a:t>many </a:t>
            </a:r>
            <a:r>
              <a:rPr lang="en-GB" sz="2000" dirty="0">
                <a:solidFill>
                  <a:srgbClr val="000000"/>
                </a:solidFill>
                <a:latin typeface="system-ui"/>
              </a:rPr>
              <a:t>crowns. He has names written and a name written which no </a:t>
            </a:r>
            <a:endParaRPr lang="en-GB" sz="2000" dirty="0" smtClean="0">
              <a:solidFill>
                <a:srgbClr val="000000"/>
              </a:solidFill>
              <a:latin typeface="system-ui"/>
            </a:endParaRPr>
          </a:p>
          <a:p>
            <a:r>
              <a:rPr lang="en-GB" sz="2000" dirty="0" smtClean="0">
                <a:solidFill>
                  <a:srgbClr val="000000"/>
                </a:solidFill>
                <a:latin typeface="system-ui"/>
              </a:rPr>
              <a:t>one </a:t>
            </a:r>
            <a:r>
              <a:rPr lang="en-GB" sz="2000" dirty="0">
                <a:solidFill>
                  <a:srgbClr val="000000"/>
                </a:solidFill>
                <a:latin typeface="system-ui"/>
              </a:rPr>
              <a:t>knows but he himself. He is clothed in a garment sprinkled </a:t>
            </a:r>
            <a:endParaRPr lang="en-GB" sz="2000" dirty="0" smtClean="0">
              <a:solidFill>
                <a:srgbClr val="000000"/>
              </a:solidFill>
              <a:latin typeface="system-ui"/>
            </a:endParaRPr>
          </a:p>
          <a:p>
            <a:r>
              <a:rPr lang="en-GB" sz="2000" dirty="0" smtClean="0">
                <a:solidFill>
                  <a:srgbClr val="000000"/>
                </a:solidFill>
                <a:latin typeface="system-ui"/>
              </a:rPr>
              <a:t>with </a:t>
            </a:r>
            <a:r>
              <a:rPr lang="en-GB" sz="2000" dirty="0">
                <a:solidFill>
                  <a:srgbClr val="000000"/>
                </a:solidFill>
                <a:latin typeface="system-ui"/>
              </a:rPr>
              <a:t>blood. </a:t>
            </a:r>
            <a:r>
              <a:rPr lang="en-GB" sz="2000" b="1" dirty="0">
                <a:solidFill>
                  <a:srgbClr val="000000"/>
                </a:solidFill>
                <a:latin typeface="system-ui"/>
              </a:rPr>
              <a:t>His name is called “The Word of God.”</a:t>
            </a:r>
            <a:r>
              <a:rPr lang="en-GB" sz="2000" dirty="0">
                <a:solidFill>
                  <a:srgbClr val="000000"/>
                </a:solidFill>
                <a:latin typeface="system-ui"/>
              </a:rPr>
              <a:t> </a:t>
            </a:r>
          </a:p>
          <a:p>
            <a:endParaRPr lang="en-GB" sz="2000" dirty="0">
              <a:solidFill>
                <a:srgbClr val="000000"/>
              </a:solidFill>
              <a:latin typeface="system-ui"/>
            </a:endParaRPr>
          </a:p>
          <a:p>
            <a:r>
              <a:rPr lang="en-GB" sz="2000" dirty="0">
                <a:solidFill>
                  <a:srgbClr val="000000"/>
                </a:solidFill>
                <a:latin typeface="system-ui"/>
              </a:rPr>
              <a:t>The armies which are in heaven followed him on white horses, clothed in white, pure, fine linen. Out of his mouth proceeds a sharp, double-edged sword, that with it he should strike the nations. </a:t>
            </a:r>
            <a:r>
              <a:rPr lang="en-GB" sz="2000" b="1" dirty="0">
                <a:solidFill>
                  <a:srgbClr val="000000"/>
                </a:solidFill>
                <a:latin typeface="system-ui"/>
              </a:rPr>
              <a:t>He will rule them with an iron rod</a:t>
            </a:r>
            <a:r>
              <a:rPr lang="en-GB" sz="2000" dirty="0">
                <a:solidFill>
                  <a:srgbClr val="000000"/>
                </a:solidFill>
                <a:latin typeface="system-ui"/>
              </a:rPr>
              <a:t>. (Psalm 2:9)</a:t>
            </a:r>
            <a:r>
              <a:rPr lang="en-GB" sz="2000" dirty="0">
                <a:solidFill>
                  <a:srgbClr val="517E90"/>
                </a:solidFill>
                <a:latin typeface="system-ui"/>
              </a:rPr>
              <a:t> </a:t>
            </a:r>
            <a:r>
              <a:rPr lang="en-GB" sz="2000" dirty="0">
                <a:solidFill>
                  <a:srgbClr val="000000"/>
                </a:solidFill>
                <a:latin typeface="system-ui"/>
              </a:rPr>
              <a:t> He treads the wine press of the fierceness of the wrath of God, the Almighty. </a:t>
            </a:r>
          </a:p>
          <a:p>
            <a:endParaRPr lang="en-GB" sz="2000" dirty="0">
              <a:solidFill>
                <a:srgbClr val="000000"/>
              </a:solidFill>
              <a:latin typeface="system-ui"/>
            </a:endParaRPr>
          </a:p>
          <a:p>
            <a:r>
              <a:rPr lang="en-GB" sz="2000" dirty="0">
                <a:solidFill>
                  <a:srgbClr val="000000"/>
                </a:solidFill>
                <a:latin typeface="system-ui"/>
              </a:rPr>
              <a:t>He has on his garment and on his thigh a name written, </a:t>
            </a:r>
            <a:r>
              <a:rPr lang="en-GB" sz="2000" b="1" dirty="0">
                <a:solidFill>
                  <a:srgbClr val="000000"/>
                </a:solidFill>
                <a:latin typeface="system-ui"/>
              </a:rPr>
              <a:t>“KING OF KINGS, AND LORD OF LORDS.” </a:t>
            </a:r>
            <a:r>
              <a:rPr lang="en-GB" sz="2000" dirty="0">
                <a:solidFill>
                  <a:srgbClr val="000000"/>
                </a:solidFill>
                <a:latin typeface="system-ui"/>
              </a:rPr>
              <a:t>Rev. 19: 11-16</a:t>
            </a:r>
            <a:endParaRPr lang="en-GB" sz="2000" dirty="0">
              <a:solidFill>
                <a:prstClr val="black"/>
              </a:solidFill>
            </a:endParaRPr>
          </a:p>
        </p:txBody>
      </p:sp>
      <p:sp>
        <p:nvSpPr>
          <p:cNvPr id="4" name="TextBox 3"/>
          <p:cNvSpPr txBox="1"/>
          <p:nvPr/>
        </p:nvSpPr>
        <p:spPr>
          <a:xfrm>
            <a:off x="1968843" y="520481"/>
            <a:ext cx="3499676" cy="523220"/>
          </a:xfrm>
          <a:prstGeom prst="rect">
            <a:avLst/>
          </a:prstGeom>
          <a:noFill/>
        </p:spPr>
        <p:txBody>
          <a:bodyPr wrap="none" rtlCol="0">
            <a:spAutoFit/>
          </a:bodyPr>
          <a:lstStyle/>
          <a:p>
            <a:r>
              <a:rPr lang="en-GB" sz="2800" b="1" dirty="0">
                <a:solidFill>
                  <a:prstClr val="black"/>
                </a:solidFill>
                <a:latin typeface="system-ui"/>
              </a:rPr>
              <a:t>This Same Jesus ...</a:t>
            </a:r>
          </a:p>
        </p:txBody>
      </p:sp>
    </p:spTree>
    <p:extLst>
      <p:ext uri="{BB962C8B-B14F-4D97-AF65-F5344CB8AC3E}">
        <p14:creationId xmlns:p14="http://schemas.microsoft.com/office/powerpoint/2010/main" val="1026120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46690" y="477958"/>
            <a:ext cx="2520242" cy="523220"/>
          </a:xfrm>
          <a:prstGeom prst="rect">
            <a:avLst/>
          </a:prstGeom>
          <a:noFill/>
        </p:spPr>
        <p:txBody>
          <a:bodyPr wrap="none" rtlCol="0">
            <a:spAutoFit/>
          </a:bodyPr>
          <a:lstStyle/>
          <a:p>
            <a:r>
              <a:rPr lang="en-GB" sz="2800" b="1" dirty="0">
                <a:solidFill>
                  <a:prstClr val="black"/>
                </a:solidFill>
                <a:latin typeface="system-ui"/>
              </a:rPr>
              <a:t>Eternally God</a:t>
            </a:r>
          </a:p>
        </p:txBody>
      </p:sp>
      <p:sp>
        <p:nvSpPr>
          <p:cNvPr id="3" name="Rectangle 2"/>
          <p:cNvSpPr/>
          <p:nvPr/>
        </p:nvSpPr>
        <p:spPr>
          <a:xfrm>
            <a:off x="395416" y="1508200"/>
            <a:ext cx="8237838" cy="4093428"/>
          </a:xfrm>
          <a:prstGeom prst="rect">
            <a:avLst/>
          </a:prstGeom>
        </p:spPr>
        <p:txBody>
          <a:bodyPr wrap="square">
            <a:spAutoFit/>
          </a:bodyPr>
          <a:lstStyle/>
          <a:p>
            <a:r>
              <a:rPr lang="en-GB" sz="2000" dirty="0">
                <a:solidFill>
                  <a:srgbClr val="000000"/>
                </a:solidFill>
                <a:latin typeface="system-ui"/>
              </a:rPr>
              <a:t>I heard something like a voice of many angels around the throne, </a:t>
            </a:r>
            <a:endParaRPr lang="en-GB" sz="2000" dirty="0" smtClean="0">
              <a:solidFill>
                <a:srgbClr val="000000"/>
              </a:solidFill>
              <a:latin typeface="system-ui"/>
            </a:endParaRPr>
          </a:p>
          <a:p>
            <a:r>
              <a:rPr lang="en-GB" sz="2000" dirty="0" smtClean="0">
                <a:solidFill>
                  <a:srgbClr val="000000"/>
                </a:solidFill>
                <a:latin typeface="system-ui"/>
              </a:rPr>
              <a:t>the </a:t>
            </a:r>
            <a:r>
              <a:rPr lang="en-GB" sz="2000" dirty="0">
                <a:solidFill>
                  <a:srgbClr val="000000"/>
                </a:solidFill>
                <a:latin typeface="system-ui"/>
              </a:rPr>
              <a:t>living creatures, and the elders. The number of them was ten thousands of ten thousands, and thousands of thousands; saying </a:t>
            </a:r>
            <a:endParaRPr lang="en-GB" sz="2000" dirty="0" smtClean="0">
              <a:solidFill>
                <a:srgbClr val="000000"/>
              </a:solidFill>
              <a:latin typeface="system-ui"/>
            </a:endParaRPr>
          </a:p>
          <a:p>
            <a:r>
              <a:rPr lang="en-GB" sz="2000" dirty="0" smtClean="0">
                <a:solidFill>
                  <a:srgbClr val="000000"/>
                </a:solidFill>
                <a:latin typeface="system-ui"/>
              </a:rPr>
              <a:t>with </a:t>
            </a:r>
            <a:r>
              <a:rPr lang="en-GB" sz="2000" dirty="0">
                <a:solidFill>
                  <a:srgbClr val="000000"/>
                </a:solidFill>
                <a:latin typeface="system-ui"/>
              </a:rPr>
              <a:t>a loud voice, </a:t>
            </a:r>
            <a:r>
              <a:rPr lang="en-GB" sz="2000" b="1" dirty="0">
                <a:solidFill>
                  <a:srgbClr val="000000"/>
                </a:solidFill>
                <a:latin typeface="system-ui"/>
              </a:rPr>
              <a:t>“Worthy is the Lamb who </a:t>
            </a:r>
            <a:r>
              <a:rPr lang="en-GB" sz="2000" b="1" smtClean="0">
                <a:solidFill>
                  <a:srgbClr val="000000"/>
                </a:solidFill>
                <a:latin typeface="system-ui"/>
              </a:rPr>
              <a:t>was slain to </a:t>
            </a:r>
            <a:r>
              <a:rPr lang="en-GB" sz="2000" b="1">
                <a:solidFill>
                  <a:srgbClr val="000000"/>
                </a:solidFill>
                <a:latin typeface="system-ui"/>
              </a:rPr>
              <a:t>receive </a:t>
            </a:r>
            <a:endParaRPr lang="en-GB" sz="2000" b="1" smtClean="0">
              <a:solidFill>
                <a:srgbClr val="000000"/>
              </a:solidFill>
              <a:latin typeface="system-ui"/>
            </a:endParaRPr>
          </a:p>
          <a:p>
            <a:r>
              <a:rPr lang="en-GB" sz="2000" b="1" smtClean="0">
                <a:solidFill>
                  <a:srgbClr val="000000"/>
                </a:solidFill>
                <a:latin typeface="system-ui"/>
              </a:rPr>
              <a:t>the </a:t>
            </a:r>
            <a:r>
              <a:rPr lang="en-GB" sz="2000" b="1" dirty="0">
                <a:solidFill>
                  <a:srgbClr val="000000"/>
                </a:solidFill>
                <a:latin typeface="system-ui"/>
              </a:rPr>
              <a:t>power, wealth, wisdom, strength, honour, glory, </a:t>
            </a:r>
            <a:endParaRPr lang="en-GB" sz="2000" b="1" dirty="0" smtClean="0">
              <a:solidFill>
                <a:srgbClr val="000000"/>
              </a:solidFill>
              <a:latin typeface="system-ui"/>
            </a:endParaRPr>
          </a:p>
          <a:p>
            <a:r>
              <a:rPr lang="en-GB" sz="2000" b="1" dirty="0" smtClean="0">
                <a:solidFill>
                  <a:srgbClr val="000000"/>
                </a:solidFill>
                <a:latin typeface="system-ui"/>
              </a:rPr>
              <a:t>and </a:t>
            </a:r>
            <a:r>
              <a:rPr lang="en-GB" sz="2000" b="1" dirty="0">
                <a:solidFill>
                  <a:srgbClr val="000000"/>
                </a:solidFill>
                <a:latin typeface="system-ui"/>
              </a:rPr>
              <a:t>blessing!”</a:t>
            </a:r>
          </a:p>
          <a:p>
            <a:endParaRPr lang="en-GB" sz="2000" dirty="0" smtClean="0">
              <a:solidFill>
                <a:srgbClr val="000000"/>
              </a:solidFill>
              <a:latin typeface="system-ui"/>
            </a:endParaRPr>
          </a:p>
          <a:p>
            <a:r>
              <a:rPr lang="en-GB" sz="2000" dirty="0" smtClean="0">
                <a:solidFill>
                  <a:srgbClr val="000000"/>
                </a:solidFill>
                <a:latin typeface="system-ui"/>
              </a:rPr>
              <a:t>I </a:t>
            </a:r>
            <a:r>
              <a:rPr lang="en-GB" sz="2000" dirty="0">
                <a:solidFill>
                  <a:srgbClr val="000000"/>
                </a:solidFill>
                <a:latin typeface="system-ui"/>
              </a:rPr>
              <a:t>heard every created thing which is in heaven, on the earth, under the earth, on the sea, and everything in them, saying, </a:t>
            </a:r>
            <a:r>
              <a:rPr lang="en-GB" sz="2000" b="1" dirty="0">
                <a:solidFill>
                  <a:srgbClr val="000000"/>
                </a:solidFill>
                <a:latin typeface="system-ui"/>
              </a:rPr>
              <a:t>“To him who sits on the throne, and to the Lamb be the blessing, the </a:t>
            </a:r>
            <a:r>
              <a:rPr lang="en-GB" sz="2000" b="1" dirty="0" smtClean="0">
                <a:solidFill>
                  <a:srgbClr val="000000"/>
                </a:solidFill>
                <a:latin typeface="system-ui"/>
              </a:rPr>
              <a:t>honour</a:t>
            </a:r>
            <a:r>
              <a:rPr lang="en-GB" sz="2000" b="1" dirty="0">
                <a:solidFill>
                  <a:srgbClr val="000000"/>
                </a:solidFill>
                <a:latin typeface="system-ui"/>
              </a:rPr>
              <a:t>, the glory, and the dominion, forever and ever! Amen!”</a:t>
            </a:r>
            <a:r>
              <a:rPr lang="en-GB" sz="2000" b="1" baseline="30000" dirty="0">
                <a:solidFill>
                  <a:srgbClr val="000000"/>
                </a:solidFill>
                <a:latin typeface="system-ui"/>
              </a:rPr>
              <a:t> </a:t>
            </a:r>
            <a:r>
              <a:rPr lang="en-GB" sz="2000" b="1" dirty="0">
                <a:solidFill>
                  <a:srgbClr val="000000"/>
                </a:solidFill>
                <a:latin typeface="system-ui"/>
              </a:rPr>
              <a:t>The four living creatures said, “Amen!” Then the elders fell down and worshipped. </a:t>
            </a:r>
            <a:r>
              <a:rPr lang="en-GB" sz="2000" dirty="0">
                <a:solidFill>
                  <a:srgbClr val="000000"/>
                </a:solidFill>
                <a:latin typeface="system-ui"/>
              </a:rPr>
              <a:t>Rev. 5: 11-14</a:t>
            </a:r>
          </a:p>
        </p:txBody>
      </p:sp>
    </p:spTree>
    <p:extLst>
      <p:ext uri="{BB962C8B-B14F-4D97-AF65-F5344CB8AC3E}">
        <p14:creationId xmlns:p14="http://schemas.microsoft.com/office/powerpoint/2010/main" val="2119269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6135" y="2988990"/>
            <a:ext cx="4201791" cy="523220"/>
          </a:xfrm>
          <a:prstGeom prst="rect">
            <a:avLst/>
          </a:prstGeom>
        </p:spPr>
        <p:txBody>
          <a:bodyPr wrap="none">
            <a:spAutoFit/>
          </a:bodyPr>
          <a:lstStyle/>
          <a:p>
            <a:pPr lvl="0"/>
            <a:r>
              <a:rPr lang="en-GB" sz="2800" b="1" dirty="0">
                <a:solidFill>
                  <a:prstClr val="black"/>
                </a:solidFill>
                <a:latin typeface="system-ui"/>
              </a:rPr>
              <a:t>One Specific </a:t>
            </a:r>
            <a:r>
              <a:rPr lang="en-GB" sz="2800" b="1" dirty="0" smtClean="0">
                <a:solidFill>
                  <a:prstClr val="black"/>
                </a:solidFill>
                <a:latin typeface="system-ui"/>
              </a:rPr>
              <a:t>Reference</a:t>
            </a:r>
            <a:endParaRPr lang="en-GB" sz="2800" b="1" dirty="0">
              <a:solidFill>
                <a:prstClr val="black"/>
              </a:solidFill>
              <a:latin typeface="system-ui"/>
            </a:endParaRPr>
          </a:p>
        </p:txBody>
      </p:sp>
      <p:sp>
        <p:nvSpPr>
          <p:cNvPr id="3" name="Rectangle 2"/>
          <p:cNvSpPr/>
          <p:nvPr/>
        </p:nvSpPr>
        <p:spPr>
          <a:xfrm>
            <a:off x="1741584" y="3990597"/>
            <a:ext cx="6096000" cy="2246769"/>
          </a:xfrm>
          <a:prstGeom prst="rect">
            <a:avLst/>
          </a:prstGeom>
        </p:spPr>
        <p:txBody>
          <a:bodyPr>
            <a:spAutoFit/>
          </a:bodyPr>
          <a:lstStyle/>
          <a:p>
            <a:pPr lvl="0"/>
            <a:r>
              <a:rPr lang="en-GB" sz="2000" dirty="0">
                <a:solidFill>
                  <a:srgbClr val="000000"/>
                </a:solidFill>
                <a:latin typeface="system-ui"/>
              </a:rPr>
              <a:t>“Know therefore and discern that from the going out of the commandment to restore and to build Jerusalem to </a:t>
            </a:r>
            <a:r>
              <a:rPr lang="en-GB" sz="2000" b="1" dirty="0">
                <a:solidFill>
                  <a:srgbClr val="000000"/>
                </a:solidFill>
                <a:latin typeface="system-ui"/>
              </a:rPr>
              <a:t>the Anointed One</a:t>
            </a:r>
            <a:r>
              <a:rPr lang="en-GB" sz="2000" dirty="0">
                <a:solidFill>
                  <a:srgbClr val="000000"/>
                </a:solidFill>
                <a:latin typeface="system-ui"/>
              </a:rPr>
              <a:t>,</a:t>
            </a:r>
            <a:r>
              <a:rPr lang="en-GB" sz="2000" baseline="30000" dirty="0">
                <a:solidFill>
                  <a:srgbClr val="000000"/>
                </a:solidFill>
                <a:latin typeface="system-ui"/>
              </a:rPr>
              <a:t> </a:t>
            </a:r>
            <a:r>
              <a:rPr lang="en-GB" sz="2000" dirty="0">
                <a:solidFill>
                  <a:srgbClr val="000000"/>
                </a:solidFill>
                <a:latin typeface="system-ui"/>
              </a:rPr>
              <a:t> the prince, will be seven weeks and sixty-two weeks. It will be built again, with street and moat, even in troubled times. After the sixty-two weeks </a:t>
            </a:r>
            <a:r>
              <a:rPr lang="en-GB" sz="2000" b="1" dirty="0">
                <a:solidFill>
                  <a:srgbClr val="000000"/>
                </a:solidFill>
                <a:latin typeface="system-ui"/>
              </a:rPr>
              <a:t>the Anointed One</a:t>
            </a:r>
            <a:r>
              <a:rPr lang="en-GB" sz="2000" dirty="0">
                <a:solidFill>
                  <a:srgbClr val="000000"/>
                </a:solidFill>
                <a:latin typeface="system-ui"/>
              </a:rPr>
              <a:t> will be cut off ... Daniel 9:25-26 </a:t>
            </a:r>
            <a:endParaRPr lang="en-GB" sz="2000" dirty="0">
              <a:solidFill>
                <a:prstClr val="black"/>
              </a:solidFill>
            </a:endParaRPr>
          </a:p>
        </p:txBody>
      </p:sp>
      <p:sp>
        <p:nvSpPr>
          <p:cNvPr id="4" name="TextBox 3"/>
          <p:cNvSpPr txBox="1"/>
          <p:nvPr/>
        </p:nvSpPr>
        <p:spPr>
          <a:xfrm>
            <a:off x="765591" y="1494940"/>
            <a:ext cx="7529882" cy="1015663"/>
          </a:xfrm>
          <a:prstGeom prst="rect">
            <a:avLst/>
          </a:prstGeom>
          <a:noFill/>
        </p:spPr>
        <p:txBody>
          <a:bodyPr wrap="none" rtlCol="0">
            <a:spAutoFit/>
          </a:bodyPr>
          <a:lstStyle/>
          <a:p>
            <a:r>
              <a:rPr lang="en-GB" sz="2000" b="1" dirty="0" smtClean="0">
                <a:latin typeface="system-ui"/>
              </a:rPr>
              <a:t>The name ‘Messiah’ became the way of speaking of the One </a:t>
            </a:r>
          </a:p>
          <a:p>
            <a:r>
              <a:rPr lang="en-GB" sz="2000" b="1" dirty="0" smtClean="0">
                <a:latin typeface="system-ui"/>
              </a:rPr>
              <a:t>who would be the  hope of Israel and who would fulfil the </a:t>
            </a:r>
          </a:p>
          <a:p>
            <a:r>
              <a:rPr lang="en-GB" sz="2000" b="1" dirty="0" smtClean="0">
                <a:latin typeface="system-ui"/>
              </a:rPr>
              <a:t>prophecies contained in </a:t>
            </a:r>
            <a:r>
              <a:rPr lang="en-GB" sz="2000" b="1" dirty="0">
                <a:latin typeface="system-ui"/>
              </a:rPr>
              <a:t>all </a:t>
            </a:r>
            <a:r>
              <a:rPr lang="en-GB" sz="2000" b="1" dirty="0" smtClean="0">
                <a:latin typeface="system-ui"/>
              </a:rPr>
              <a:t>the other descriptive terms.</a:t>
            </a:r>
            <a:endParaRPr lang="en-GB" sz="2000" b="1" dirty="0">
              <a:latin typeface="system-ui"/>
            </a:endParaRPr>
          </a:p>
        </p:txBody>
      </p:sp>
    </p:spTree>
    <p:extLst>
      <p:ext uri="{BB962C8B-B14F-4D97-AF65-F5344CB8AC3E}">
        <p14:creationId xmlns:p14="http://schemas.microsoft.com/office/powerpoint/2010/main" val="3512458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2350" y="1444795"/>
            <a:ext cx="9218140" cy="4401205"/>
          </a:xfrm>
          <a:prstGeom prst="rect">
            <a:avLst/>
          </a:prstGeom>
        </p:spPr>
        <p:txBody>
          <a:bodyPr wrap="square">
            <a:spAutoFit/>
          </a:bodyPr>
          <a:lstStyle/>
          <a:p>
            <a:r>
              <a:rPr lang="en-GB" sz="2000" b="1" dirty="0" smtClean="0">
                <a:solidFill>
                  <a:srgbClr val="000000"/>
                </a:solidFill>
                <a:latin typeface="system-ui"/>
              </a:rPr>
              <a:t>Yahweh </a:t>
            </a:r>
            <a:r>
              <a:rPr lang="en-GB" sz="2000" b="1" dirty="0">
                <a:solidFill>
                  <a:srgbClr val="000000"/>
                </a:solidFill>
                <a:latin typeface="system-ui"/>
              </a:rPr>
              <a:t>says to my </a:t>
            </a:r>
            <a:r>
              <a:rPr lang="en-GB" sz="2000" b="1" dirty="0" smtClean="0">
                <a:solidFill>
                  <a:srgbClr val="000000"/>
                </a:solidFill>
                <a:latin typeface="system-ui"/>
              </a:rPr>
              <a:t>Lord [Adonai], </a:t>
            </a:r>
            <a:r>
              <a:rPr lang="en-GB" sz="2000" b="1" dirty="0">
                <a:solidFill>
                  <a:srgbClr val="000000"/>
                </a:solidFill>
                <a:latin typeface="system-ui"/>
              </a:rPr>
              <a:t>“Sit at my right </a:t>
            </a:r>
            <a:r>
              <a:rPr lang="en-GB" sz="2000" b="1" dirty="0" smtClean="0">
                <a:solidFill>
                  <a:srgbClr val="000000"/>
                </a:solidFill>
                <a:latin typeface="system-ui"/>
              </a:rPr>
              <a:t>hand, until </a:t>
            </a:r>
            <a:r>
              <a:rPr lang="en-GB" sz="2000" b="1" dirty="0">
                <a:solidFill>
                  <a:srgbClr val="000000"/>
                </a:solidFill>
                <a:latin typeface="system-ui"/>
              </a:rPr>
              <a:t>I </a:t>
            </a:r>
            <a:endParaRPr lang="en-GB" sz="2000" b="1" dirty="0" smtClean="0">
              <a:solidFill>
                <a:srgbClr val="000000"/>
              </a:solidFill>
              <a:latin typeface="system-ui"/>
            </a:endParaRPr>
          </a:p>
          <a:p>
            <a:r>
              <a:rPr lang="en-GB" sz="2000" b="1" dirty="0" smtClean="0">
                <a:solidFill>
                  <a:srgbClr val="000000"/>
                </a:solidFill>
                <a:latin typeface="system-ui"/>
              </a:rPr>
              <a:t>make </a:t>
            </a:r>
            <a:r>
              <a:rPr lang="en-GB" sz="2000" b="1" dirty="0">
                <a:solidFill>
                  <a:srgbClr val="000000"/>
                </a:solidFill>
                <a:latin typeface="system-ui"/>
              </a:rPr>
              <a:t>your enemies </a:t>
            </a:r>
            <a:r>
              <a:rPr lang="en-GB" sz="2000" b="1" dirty="0" smtClean="0">
                <a:solidFill>
                  <a:srgbClr val="000000"/>
                </a:solidFill>
                <a:latin typeface="system-ui"/>
              </a:rPr>
              <a:t>your </a:t>
            </a:r>
            <a:r>
              <a:rPr lang="en-GB" sz="2000" b="1" dirty="0">
                <a:solidFill>
                  <a:srgbClr val="000000"/>
                </a:solidFill>
                <a:latin typeface="system-ui"/>
              </a:rPr>
              <a:t>footstool for your feet</a:t>
            </a:r>
            <a:r>
              <a:rPr lang="en-GB" sz="2000" b="1" dirty="0" smtClean="0">
                <a:solidFill>
                  <a:srgbClr val="000000"/>
                </a:solidFill>
                <a:latin typeface="system-ui"/>
              </a:rPr>
              <a:t>. </a:t>
            </a:r>
          </a:p>
          <a:p>
            <a:r>
              <a:rPr lang="en-GB" sz="2000" dirty="0" smtClean="0">
                <a:solidFill>
                  <a:srgbClr val="000000"/>
                </a:solidFill>
                <a:latin typeface="system-ui"/>
              </a:rPr>
              <a:t>”Yahweh </a:t>
            </a:r>
            <a:r>
              <a:rPr lang="en-GB" sz="2000" dirty="0">
                <a:solidFill>
                  <a:srgbClr val="000000"/>
                </a:solidFill>
                <a:latin typeface="system-ui"/>
              </a:rPr>
              <a:t>will send out the rod of your strength out of </a:t>
            </a:r>
            <a:r>
              <a:rPr lang="en-GB" sz="2000" dirty="0" smtClean="0">
                <a:solidFill>
                  <a:srgbClr val="000000"/>
                </a:solidFill>
                <a:latin typeface="system-ui"/>
              </a:rPr>
              <a:t>Zion. Rule </a:t>
            </a:r>
            <a:r>
              <a:rPr lang="en-GB" sz="2000" dirty="0">
                <a:solidFill>
                  <a:srgbClr val="000000"/>
                </a:solidFill>
                <a:latin typeface="system-ui"/>
              </a:rPr>
              <a:t>among your enemies.</a:t>
            </a:r>
            <a:br>
              <a:rPr lang="en-GB" sz="2000" dirty="0">
                <a:solidFill>
                  <a:srgbClr val="000000"/>
                </a:solidFill>
                <a:latin typeface="system-ui"/>
              </a:rPr>
            </a:br>
            <a:r>
              <a:rPr lang="en-GB" sz="2000" dirty="0" smtClean="0">
                <a:solidFill>
                  <a:srgbClr val="000000"/>
                </a:solidFill>
                <a:latin typeface="system-ui"/>
              </a:rPr>
              <a:t>Your </a:t>
            </a:r>
            <a:r>
              <a:rPr lang="en-GB" sz="2000" dirty="0">
                <a:solidFill>
                  <a:srgbClr val="000000"/>
                </a:solidFill>
                <a:latin typeface="system-ui"/>
              </a:rPr>
              <a:t>people offer themselves willingly in the day of your power, in holy array.</a:t>
            </a:r>
            <a:br>
              <a:rPr lang="en-GB" sz="2000" dirty="0">
                <a:solidFill>
                  <a:srgbClr val="000000"/>
                </a:solidFill>
                <a:latin typeface="system-ui"/>
              </a:rPr>
            </a:br>
            <a:r>
              <a:rPr lang="en-GB" sz="2000" dirty="0" smtClean="0">
                <a:solidFill>
                  <a:srgbClr val="000000"/>
                </a:solidFill>
                <a:latin typeface="system-ui"/>
              </a:rPr>
              <a:t>Out </a:t>
            </a:r>
            <a:r>
              <a:rPr lang="en-GB" sz="2000" dirty="0">
                <a:solidFill>
                  <a:srgbClr val="000000"/>
                </a:solidFill>
                <a:latin typeface="system-ui"/>
              </a:rPr>
              <a:t>of the womb of the morning, you have the dew of your youth.</a:t>
            </a:r>
            <a:br>
              <a:rPr lang="en-GB" sz="2000" dirty="0">
                <a:solidFill>
                  <a:srgbClr val="000000"/>
                </a:solidFill>
                <a:latin typeface="system-ui"/>
              </a:rPr>
            </a:br>
            <a:endParaRPr lang="en-GB" sz="2000" dirty="0" smtClean="0">
              <a:solidFill>
                <a:srgbClr val="000000"/>
              </a:solidFill>
              <a:latin typeface="system-ui"/>
            </a:endParaRPr>
          </a:p>
          <a:p>
            <a:r>
              <a:rPr lang="en-GB" sz="2000" b="1" dirty="0" smtClean="0">
                <a:solidFill>
                  <a:srgbClr val="000000"/>
                </a:solidFill>
                <a:latin typeface="system-ui"/>
              </a:rPr>
              <a:t>Yahweh </a:t>
            </a:r>
            <a:r>
              <a:rPr lang="en-GB" sz="2000" b="1" dirty="0">
                <a:solidFill>
                  <a:srgbClr val="000000"/>
                </a:solidFill>
                <a:latin typeface="system-ui"/>
              </a:rPr>
              <a:t>has sworn, and will not change his mind</a:t>
            </a:r>
            <a:r>
              <a:rPr lang="en-GB" sz="2000" b="1" dirty="0" smtClean="0">
                <a:solidFill>
                  <a:srgbClr val="000000"/>
                </a:solidFill>
                <a:latin typeface="system-ui"/>
              </a:rPr>
              <a:t>:  “</a:t>
            </a:r>
            <a:r>
              <a:rPr lang="en-GB" sz="2000" b="1" dirty="0">
                <a:solidFill>
                  <a:srgbClr val="000000"/>
                </a:solidFill>
                <a:latin typeface="system-ui"/>
              </a:rPr>
              <a:t>You are a priest forever in the order of Melchizedek</a:t>
            </a:r>
            <a:r>
              <a:rPr lang="en-GB" sz="2000" b="1" dirty="0" smtClean="0">
                <a:solidFill>
                  <a:srgbClr val="000000"/>
                </a:solidFill>
                <a:latin typeface="system-ui"/>
              </a:rPr>
              <a:t>.”</a:t>
            </a:r>
            <a:r>
              <a:rPr lang="en-GB" sz="2000" dirty="0" smtClean="0">
                <a:solidFill>
                  <a:srgbClr val="000000"/>
                </a:solidFill>
                <a:latin typeface="system-ui"/>
              </a:rPr>
              <a:t> The </a:t>
            </a:r>
            <a:r>
              <a:rPr lang="en-GB" sz="2000" dirty="0">
                <a:solidFill>
                  <a:srgbClr val="000000"/>
                </a:solidFill>
                <a:latin typeface="system-ui"/>
              </a:rPr>
              <a:t>Lord is at your right </a:t>
            </a:r>
            <a:r>
              <a:rPr lang="en-GB" sz="2000" dirty="0" smtClean="0">
                <a:solidFill>
                  <a:srgbClr val="000000"/>
                </a:solidFill>
                <a:latin typeface="system-ui"/>
              </a:rPr>
              <a:t>hand. </a:t>
            </a:r>
          </a:p>
          <a:p>
            <a:endParaRPr lang="en-GB" sz="2000" dirty="0">
              <a:solidFill>
                <a:srgbClr val="000000"/>
              </a:solidFill>
              <a:latin typeface="system-ui"/>
            </a:endParaRPr>
          </a:p>
          <a:p>
            <a:r>
              <a:rPr lang="en-GB" sz="2000" dirty="0" smtClean="0">
                <a:solidFill>
                  <a:srgbClr val="000000"/>
                </a:solidFill>
                <a:latin typeface="system-ui"/>
              </a:rPr>
              <a:t>He </a:t>
            </a:r>
            <a:r>
              <a:rPr lang="en-GB" sz="2000" dirty="0">
                <a:solidFill>
                  <a:srgbClr val="000000"/>
                </a:solidFill>
                <a:latin typeface="system-ui"/>
              </a:rPr>
              <a:t>will crush kings in the day of his </a:t>
            </a:r>
            <a:r>
              <a:rPr lang="en-GB" sz="2000" dirty="0" smtClean="0">
                <a:solidFill>
                  <a:srgbClr val="000000"/>
                </a:solidFill>
                <a:latin typeface="system-ui"/>
              </a:rPr>
              <a:t>wrath. </a:t>
            </a:r>
            <a:r>
              <a:rPr lang="en-GB" sz="2000" b="1" dirty="0" smtClean="0">
                <a:solidFill>
                  <a:srgbClr val="000000"/>
                </a:solidFill>
                <a:latin typeface="system-ui"/>
              </a:rPr>
              <a:t>He </a:t>
            </a:r>
            <a:r>
              <a:rPr lang="en-GB" sz="2000" b="1" dirty="0">
                <a:solidFill>
                  <a:srgbClr val="000000"/>
                </a:solidFill>
                <a:latin typeface="system-ui"/>
              </a:rPr>
              <a:t>will judge among the nations</a:t>
            </a:r>
            <a:r>
              <a:rPr lang="en-GB" sz="2000" dirty="0">
                <a:solidFill>
                  <a:srgbClr val="000000"/>
                </a:solidFill>
                <a:latin typeface="system-ui"/>
              </a:rPr>
              <a:t>.</a:t>
            </a:r>
            <a:br>
              <a:rPr lang="en-GB" sz="2000" dirty="0">
                <a:solidFill>
                  <a:srgbClr val="000000"/>
                </a:solidFill>
                <a:latin typeface="system-ui"/>
              </a:rPr>
            </a:br>
            <a:r>
              <a:rPr lang="en-GB" sz="2000" dirty="0" smtClean="0">
                <a:solidFill>
                  <a:srgbClr val="000000"/>
                </a:solidFill>
                <a:latin typeface="system-ui"/>
              </a:rPr>
              <a:t>He </a:t>
            </a:r>
            <a:r>
              <a:rPr lang="en-GB" sz="2000" dirty="0">
                <a:solidFill>
                  <a:srgbClr val="000000"/>
                </a:solidFill>
                <a:latin typeface="system-ui"/>
              </a:rPr>
              <a:t>will heap up dead </a:t>
            </a:r>
            <a:r>
              <a:rPr lang="en-GB" sz="2000" dirty="0" smtClean="0">
                <a:solidFill>
                  <a:srgbClr val="000000"/>
                </a:solidFill>
                <a:latin typeface="system-ui"/>
              </a:rPr>
              <a:t>bodies. </a:t>
            </a:r>
            <a:r>
              <a:rPr lang="en-GB" sz="2000" b="1" dirty="0" smtClean="0">
                <a:solidFill>
                  <a:srgbClr val="000000"/>
                </a:solidFill>
                <a:latin typeface="system-ui"/>
              </a:rPr>
              <a:t>He </a:t>
            </a:r>
            <a:r>
              <a:rPr lang="en-GB" sz="2000" b="1" dirty="0">
                <a:solidFill>
                  <a:srgbClr val="000000"/>
                </a:solidFill>
                <a:latin typeface="system-ui"/>
              </a:rPr>
              <a:t>will crush the ruler of the whole earth.</a:t>
            </a:r>
            <a:br>
              <a:rPr lang="en-GB" sz="2000" b="1" dirty="0">
                <a:solidFill>
                  <a:srgbClr val="000000"/>
                </a:solidFill>
                <a:latin typeface="system-ui"/>
              </a:rPr>
            </a:br>
            <a:r>
              <a:rPr lang="en-GB" sz="2000" dirty="0" smtClean="0">
                <a:solidFill>
                  <a:srgbClr val="000000"/>
                </a:solidFill>
                <a:latin typeface="system-ui"/>
              </a:rPr>
              <a:t>He </a:t>
            </a:r>
            <a:r>
              <a:rPr lang="en-GB" sz="2000" dirty="0">
                <a:solidFill>
                  <a:srgbClr val="000000"/>
                </a:solidFill>
                <a:latin typeface="system-ui"/>
              </a:rPr>
              <a:t>will drink of the brook on the </a:t>
            </a:r>
            <a:r>
              <a:rPr lang="en-GB" sz="2000" dirty="0" smtClean="0">
                <a:solidFill>
                  <a:srgbClr val="000000"/>
                </a:solidFill>
                <a:latin typeface="system-ui"/>
              </a:rPr>
              <a:t>way; therefore </a:t>
            </a:r>
            <a:r>
              <a:rPr lang="en-GB" sz="2000" dirty="0">
                <a:solidFill>
                  <a:srgbClr val="000000"/>
                </a:solidFill>
                <a:latin typeface="system-ui"/>
              </a:rPr>
              <a:t>he will lift up his head</a:t>
            </a:r>
            <a:r>
              <a:rPr lang="en-GB" sz="2000" dirty="0" smtClean="0">
                <a:solidFill>
                  <a:srgbClr val="000000"/>
                </a:solidFill>
                <a:latin typeface="system-ui"/>
              </a:rPr>
              <a:t>. </a:t>
            </a:r>
          </a:p>
          <a:p>
            <a:r>
              <a:rPr lang="en-GB" sz="2000" b="1" dirty="0" smtClean="0">
                <a:solidFill>
                  <a:srgbClr val="000000"/>
                </a:solidFill>
                <a:latin typeface="system-ui"/>
              </a:rPr>
              <a:t>Psalm 110 </a:t>
            </a:r>
            <a:r>
              <a:rPr lang="en-GB" sz="2000" dirty="0" smtClean="0">
                <a:solidFill>
                  <a:srgbClr val="000000"/>
                </a:solidFill>
                <a:latin typeface="system-ui"/>
              </a:rPr>
              <a:t>(</a:t>
            </a:r>
            <a:r>
              <a:rPr lang="en-GB" sz="2000" b="1" dirty="0" smtClean="0">
                <a:solidFill>
                  <a:srgbClr val="000000"/>
                </a:solidFill>
                <a:latin typeface="system-ui"/>
              </a:rPr>
              <a:t>by David)</a:t>
            </a:r>
            <a:endParaRPr lang="en-GB" sz="2000" b="0" i="0" dirty="0">
              <a:solidFill>
                <a:srgbClr val="000000"/>
              </a:solidFill>
              <a:effectLst/>
              <a:latin typeface="system-ui"/>
            </a:endParaRPr>
          </a:p>
        </p:txBody>
      </p:sp>
      <p:sp>
        <p:nvSpPr>
          <p:cNvPr id="4" name="TextBox 3"/>
          <p:cNvSpPr txBox="1"/>
          <p:nvPr/>
        </p:nvSpPr>
        <p:spPr>
          <a:xfrm>
            <a:off x="2969702" y="427838"/>
            <a:ext cx="2820003" cy="523220"/>
          </a:xfrm>
          <a:prstGeom prst="rect">
            <a:avLst/>
          </a:prstGeom>
          <a:noFill/>
        </p:spPr>
        <p:txBody>
          <a:bodyPr wrap="none" rtlCol="0">
            <a:spAutoFit/>
          </a:bodyPr>
          <a:lstStyle/>
          <a:p>
            <a:r>
              <a:rPr lang="en-GB" sz="2800" b="1" dirty="0" smtClean="0">
                <a:latin typeface="system-ui"/>
              </a:rPr>
              <a:t>Priest and King</a:t>
            </a:r>
            <a:endParaRPr lang="en-GB" sz="2800" b="1" dirty="0">
              <a:latin typeface="system-ui"/>
            </a:endParaRPr>
          </a:p>
        </p:txBody>
      </p:sp>
    </p:spTree>
    <p:extLst>
      <p:ext uri="{BB962C8B-B14F-4D97-AF65-F5344CB8AC3E}">
        <p14:creationId xmlns:p14="http://schemas.microsoft.com/office/powerpoint/2010/main" val="3637628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89893" y="609275"/>
            <a:ext cx="4825090" cy="523220"/>
          </a:xfrm>
          <a:prstGeom prst="rect">
            <a:avLst/>
          </a:prstGeom>
          <a:noFill/>
        </p:spPr>
        <p:txBody>
          <a:bodyPr wrap="square" rtlCol="0">
            <a:spAutoFit/>
          </a:bodyPr>
          <a:lstStyle/>
          <a:p>
            <a:r>
              <a:rPr lang="en-GB" sz="2800" b="1" dirty="0">
                <a:solidFill>
                  <a:prstClr val="black"/>
                </a:solidFill>
                <a:latin typeface="system-ui"/>
              </a:rPr>
              <a:t>The  High Priest and King</a:t>
            </a:r>
          </a:p>
        </p:txBody>
      </p:sp>
      <p:sp>
        <p:nvSpPr>
          <p:cNvPr id="3" name="Rectangle 2"/>
          <p:cNvSpPr/>
          <p:nvPr/>
        </p:nvSpPr>
        <p:spPr>
          <a:xfrm>
            <a:off x="626076" y="1828474"/>
            <a:ext cx="9036908" cy="4093428"/>
          </a:xfrm>
          <a:prstGeom prst="rect">
            <a:avLst/>
          </a:prstGeom>
        </p:spPr>
        <p:txBody>
          <a:bodyPr wrap="square">
            <a:spAutoFit/>
          </a:bodyPr>
          <a:lstStyle/>
          <a:p>
            <a:r>
              <a:rPr lang="en-GB" sz="2000" dirty="0">
                <a:solidFill>
                  <a:srgbClr val="000000"/>
                </a:solidFill>
                <a:latin typeface="system-ui"/>
              </a:rPr>
              <a:t>... </a:t>
            </a:r>
            <a:r>
              <a:rPr lang="en-GB" sz="2000" b="1" dirty="0">
                <a:solidFill>
                  <a:srgbClr val="000000"/>
                </a:solidFill>
                <a:latin typeface="system-ui"/>
              </a:rPr>
              <a:t>Melchizedek</a:t>
            </a:r>
            <a:r>
              <a:rPr lang="en-GB" sz="2000" dirty="0">
                <a:solidFill>
                  <a:srgbClr val="000000"/>
                </a:solidFill>
                <a:latin typeface="system-ui"/>
              </a:rPr>
              <a:t>, king of Salem, priest of God Most High, ... (“</a:t>
            </a:r>
            <a:r>
              <a:rPr lang="en-GB" sz="2000" b="1" dirty="0">
                <a:solidFill>
                  <a:srgbClr val="000000"/>
                </a:solidFill>
                <a:latin typeface="system-ui"/>
              </a:rPr>
              <a:t>king of righteousness”, and “king of peace</a:t>
            </a:r>
            <a:r>
              <a:rPr lang="en-GB" sz="2000" dirty="0">
                <a:solidFill>
                  <a:srgbClr val="000000"/>
                </a:solidFill>
                <a:latin typeface="system-ui"/>
              </a:rPr>
              <a:t>”), without father, without mother, </a:t>
            </a:r>
          </a:p>
          <a:p>
            <a:r>
              <a:rPr lang="en-GB" sz="2000" dirty="0">
                <a:solidFill>
                  <a:srgbClr val="000000"/>
                </a:solidFill>
                <a:latin typeface="system-ui"/>
              </a:rPr>
              <a:t>without genealogy, having neither beginning of days nor end of life, but </a:t>
            </a:r>
          </a:p>
          <a:p>
            <a:r>
              <a:rPr lang="en-GB" sz="2000" b="1" dirty="0">
                <a:solidFill>
                  <a:srgbClr val="000000"/>
                </a:solidFill>
                <a:latin typeface="system-ui"/>
              </a:rPr>
              <a:t>made like the Son of God</a:t>
            </a:r>
            <a:r>
              <a:rPr lang="en-GB" sz="2000" dirty="0">
                <a:solidFill>
                  <a:srgbClr val="000000"/>
                </a:solidFill>
                <a:latin typeface="system-ui"/>
              </a:rPr>
              <a:t>), </a:t>
            </a:r>
            <a:r>
              <a:rPr lang="en-GB" sz="2000" b="1" dirty="0">
                <a:solidFill>
                  <a:srgbClr val="000000"/>
                </a:solidFill>
                <a:latin typeface="system-ui"/>
              </a:rPr>
              <a:t>remains a priest continually</a:t>
            </a:r>
            <a:r>
              <a:rPr lang="en-GB" sz="2000" dirty="0">
                <a:solidFill>
                  <a:srgbClr val="000000"/>
                </a:solidFill>
                <a:latin typeface="system-ui"/>
              </a:rPr>
              <a:t>.</a:t>
            </a:r>
          </a:p>
          <a:p>
            <a:endParaRPr lang="en-GB" sz="2000" dirty="0" smtClean="0">
              <a:solidFill>
                <a:srgbClr val="000000"/>
              </a:solidFill>
              <a:latin typeface="system-ui"/>
            </a:endParaRPr>
          </a:p>
          <a:p>
            <a:r>
              <a:rPr lang="en-GB" sz="2000" dirty="0" smtClean="0">
                <a:solidFill>
                  <a:srgbClr val="000000"/>
                </a:solidFill>
                <a:latin typeface="system-ui"/>
              </a:rPr>
              <a:t>...</a:t>
            </a:r>
            <a:r>
              <a:rPr lang="en-GB" sz="2000" dirty="0">
                <a:solidFill>
                  <a:srgbClr val="000000"/>
                </a:solidFill>
                <a:latin typeface="system-ui"/>
              </a:rPr>
              <a:t>it is evident that our Lord has sprung out of </a:t>
            </a:r>
            <a:r>
              <a:rPr lang="en-GB" sz="2000" b="1" dirty="0">
                <a:solidFill>
                  <a:srgbClr val="000000"/>
                </a:solidFill>
                <a:latin typeface="system-ui"/>
              </a:rPr>
              <a:t>Judah</a:t>
            </a:r>
            <a:r>
              <a:rPr lang="en-GB" sz="2000" dirty="0">
                <a:solidFill>
                  <a:srgbClr val="000000"/>
                </a:solidFill>
                <a:latin typeface="system-ui"/>
              </a:rPr>
              <a:t>, about which tribe Moses spoke nothing concerning priesthood ... </a:t>
            </a:r>
            <a:endParaRPr lang="en-GB" sz="2000" dirty="0" smtClean="0">
              <a:solidFill>
                <a:srgbClr val="000000"/>
              </a:solidFill>
              <a:latin typeface="system-ui"/>
            </a:endParaRPr>
          </a:p>
          <a:p>
            <a:endParaRPr lang="en-GB" sz="2000" b="1" dirty="0">
              <a:solidFill>
                <a:srgbClr val="000000"/>
              </a:solidFill>
              <a:latin typeface="system-ui"/>
            </a:endParaRPr>
          </a:p>
          <a:p>
            <a:r>
              <a:rPr lang="en-GB" sz="2000" b="1" dirty="0" smtClean="0">
                <a:solidFill>
                  <a:srgbClr val="000000"/>
                </a:solidFill>
                <a:latin typeface="system-ui"/>
              </a:rPr>
              <a:t>after </a:t>
            </a:r>
            <a:r>
              <a:rPr lang="en-GB" sz="2000" b="1" dirty="0">
                <a:solidFill>
                  <a:srgbClr val="000000"/>
                </a:solidFill>
                <a:latin typeface="system-ui"/>
              </a:rPr>
              <a:t>the likeness of Melchizedek there arises another priest,</a:t>
            </a:r>
            <a:r>
              <a:rPr lang="en-GB" sz="2000" dirty="0">
                <a:solidFill>
                  <a:srgbClr val="000000"/>
                </a:solidFill>
                <a:latin typeface="system-ui"/>
              </a:rPr>
              <a:t> who has been made, not after the law of a fleshly commandment, but after the power of an endless life; for it is testified,</a:t>
            </a:r>
          </a:p>
          <a:p>
            <a:r>
              <a:rPr lang="en-GB" sz="2000" dirty="0">
                <a:solidFill>
                  <a:srgbClr val="000000"/>
                </a:solidFill>
                <a:latin typeface="system-ui"/>
              </a:rPr>
              <a:t>“</a:t>
            </a:r>
            <a:r>
              <a:rPr lang="en-GB" sz="2000" b="1" dirty="0">
                <a:solidFill>
                  <a:srgbClr val="000000"/>
                </a:solidFill>
                <a:latin typeface="system-ui"/>
              </a:rPr>
              <a:t>You are a priest forever, according to the order of Melchizedek</a:t>
            </a:r>
            <a:r>
              <a:rPr lang="en-GB" sz="2000" dirty="0">
                <a:solidFill>
                  <a:srgbClr val="000000"/>
                </a:solidFill>
                <a:latin typeface="system-ui"/>
              </a:rPr>
              <a:t>.” </a:t>
            </a:r>
          </a:p>
          <a:p>
            <a:r>
              <a:rPr lang="en-GB" sz="2000" dirty="0">
                <a:solidFill>
                  <a:srgbClr val="000000"/>
                </a:solidFill>
                <a:latin typeface="system-ui"/>
              </a:rPr>
              <a:t>Heb. 7: 1-17, (Psalm 110: 4)</a:t>
            </a:r>
            <a:endParaRPr lang="en-GB" sz="2000" dirty="0">
              <a:solidFill>
                <a:prstClr val="black"/>
              </a:solidFill>
              <a:latin typeface="system-ui"/>
            </a:endParaRPr>
          </a:p>
        </p:txBody>
      </p:sp>
    </p:spTree>
    <p:extLst>
      <p:ext uri="{BB962C8B-B14F-4D97-AF65-F5344CB8AC3E}">
        <p14:creationId xmlns:p14="http://schemas.microsoft.com/office/powerpoint/2010/main" val="3480125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2363" y="1670398"/>
            <a:ext cx="7580852" cy="4093428"/>
          </a:xfrm>
          <a:prstGeom prst="rect">
            <a:avLst/>
          </a:prstGeom>
        </p:spPr>
        <p:txBody>
          <a:bodyPr wrap="square">
            <a:spAutoFit/>
          </a:bodyPr>
          <a:lstStyle/>
          <a:p>
            <a:pPr lvl="0"/>
            <a:r>
              <a:rPr lang="en-GB" sz="2000" dirty="0">
                <a:solidFill>
                  <a:srgbClr val="000000"/>
                </a:solidFill>
                <a:latin typeface="system-ui"/>
              </a:rPr>
              <a:t>Now while the </a:t>
            </a:r>
            <a:r>
              <a:rPr lang="en-GB" sz="2000" b="1" dirty="0">
                <a:solidFill>
                  <a:srgbClr val="000000"/>
                </a:solidFill>
                <a:latin typeface="system-ui"/>
              </a:rPr>
              <a:t>Pharisees</a:t>
            </a:r>
            <a:r>
              <a:rPr lang="en-GB" sz="2000" dirty="0">
                <a:solidFill>
                  <a:srgbClr val="000000"/>
                </a:solidFill>
                <a:latin typeface="system-ui"/>
              </a:rPr>
              <a:t> were gathered together, </a:t>
            </a:r>
            <a:r>
              <a:rPr lang="en-GB" sz="2000" b="1" dirty="0">
                <a:solidFill>
                  <a:srgbClr val="000000"/>
                </a:solidFill>
                <a:latin typeface="system-ui"/>
              </a:rPr>
              <a:t>Jesus asked them a question</a:t>
            </a:r>
            <a:r>
              <a:rPr lang="en-GB" sz="2000" dirty="0">
                <a:solidFill>
                  <a:srgbClr val="000000"/>
                </a:solidFill>
                <a:latin typeface="system-ui"/>
              </a:rPr>
              <a:t>, saying, </a:t>
            </a:r>
            <a:endParaRPr lang="en-GB" sz="2000" dirty="0" smtClean="0">
              <a:solidFill>
                <a:srgbClr val="000000"/>
              </a:solidFill>
              <a:latin typeface="system-ui"/>
            </a:endParaRPr>
          </a:p>
          <a:p>
            <a:pPr lvl="0"/>
            <a:r>
              <a:rPr lang="en-GB" sz="2000" b="1" dirty="0" smtClean="0">
                <a:solidFill>
                  <a:srgbClr val="000000"/>
                </a:solidFill>
                <a:latin typeface="system-ui"/>
              </a:rPr>
              <a:t>“</a:t>
            </a:r>
            <a:r>
              <a:rPr lang="en-GB" sz="2000" b="1" dirty="0">
                <a:solidFill>
                  <a:srgbClr val="000000"/>
                </a:solidFill>
                <a:latin typeface="system-ui"/>
              </a:rPr>
              <a:t>What do you think of the Messiah? Whose son is he?”</a:t>
            </a:r>
          </a:p>
          <a:p>
            <a:pPr lvl="0"/>
            <a:endParaRPr lang="en-GB" sz="2000" dirty="0" smtClean="0">
              <a:solidFill>
                <a:srgbClr val="000000"/>
              </a:solidFill>
              <a:latin typeface="system-ui"/>
            </a:endParaRPr>
          </a:p>
          <a:p>
            <a:pPr lvl="0"/>
            <a:r>
              <a:rPr lang="en-GB" sz="2000" dirty="0" smtClean="0">
                <a:solidFill>
                  <a:srgbClr val="000000"/>
                </a:solidFill>
                <a:latin typeface="system-ui"/>
              </a:rPr>
              <a:t>They </a:t>
            </a:r>
            <a:r>
              <a:rPr lang="en-GB" sz="2000" dirty="0">
                <a:solidFill>
                  <a:srgbClr val="000000"/>
                </a:solidFill>
                <a:latin typeface="system-ui"/>
              </a:rPr>
              <a:t>said to him, </a:t>
            </a:r>
            <a:r>
              <a:rPr lang="en-GB" sz="2000" b="1" dirty="0">
                <a:solidFill>
                  <a:srgbClr val="000000"/>
                </a:solidFill>
                <a:latin typeface="system-ui"/>
              </a:rPr>
              <a:t>“Of David.” </a:t>
            </a:r>
            <a:endParaRPr lang="en-GB" sz="2000" b="1" dirty="0" smtClean="0">
              <a:solidFill>
                <a:srgbClr val="000000"/>
              </a:solidFill>
              <a:latin typeface="system-ui"/>
            </a:endParaRPr>
          </a:p>
          <a:p>
            <a:pPr lvl="0"/>
            <a:endParaRPr lang="en-GB" sz="2000" b="1" dirty="0">
              <a:solidFill>
                <a:srgbClr val="000000"/>
              </a:solidFill>
              <a:latin typeface="system-ui"/>
            </a:endParaRPr>
          </a:p>
          <a:p>
            <a:pPr lvl="0"/>
            <a:r>
              <a:rPr lang="en-GB" sz="2000" dirty="0" smtClean="0">
                <a:solidFill>
                  <a:srgbClr val="000000"/>
                </a:solidFill>
                <a:latin typeface="system-ui"/>
              </a:rPr>
              <a:t>He </a:t>
            </a:r>
            <a:r>
              <a:rPr lang="en-GB" sz="2000" dirty="0">
                <a:solidFill>
                  <a:srgbClr val="000000"/>
                </a:solidFill>
                <a:latin typeface="system-ui"/>
              </a:rPr>
              <a:t>said to them, “How then does </a:t>
            </a:r>
            <a:r>
              <a:rPr lang="en-GB" sz="2000" b="1" dirty="0">
                <a:solidFill>
                  <a:srgbClr val="000000"/>
                </a:solidFill>
                <a:latin typeface="system-ui"/>
              </a:rPr>
              <a:t>David in the Spirit </a:t>
            </a:r>
            <a:r>
              <a:rPr lang="en-GB" sz="2000" dirty="0">
                <a:solidFill>
                  <a:srgbClr val="000000"/>
                </a:solidFill>
                <a:latin typeface="system-ui"/>
              </a:rPr>
              <a:t>call him Lord, saying, ‘</a:t>
            </a:r>
            <a:r>
              <a:rPr lang="en-GB" sz="2000" b="1" dirty="0">
                <a:solidFill>
                  <a:srgbClr val="000000"/>
                </a:solidFill>
                <a:latin typeface="system-ui"/>
              </a:rPr>
              <a:t>Yahweh </a:t>
            </a:r>
            <a:r>
              <a:rPr lang="en-GB" sz="2000" dirty="0">
                <a:solidFill>
                  <a:srgbClr val="000000"/>
                </a:solidFill>
                <a:latin typeface="system-ui"/>
              </a:rPr>
              <a:t>said to my Lord [Adonai], sit on my right hand, until I make your enemies a footstool for your feet’?</a:t>
            </a:r>
            <a:r>
              <a:rPr lang="en-GB" sz="2000" dirty="0">
                <a:solidFill>
                  <a:srgbClr val="517E90"/>
                </a:solidFill>
                <a:latin typeface="system-ui"/>
              </a:rPr>
              <a:t> </a:t>
            </a:r>
            <a:r>
              <a:rPr lang="en-GB" sz="2000" b="1" baseline="30000" dirty="0">
                <a:solidFill>
                  <a:srgbClr val="000000"/>
                </a:solidFill>
                <a:latin typeface="system-ui"/>
              </a:rPr>
              <a:t> </a:t>
            </a:r>
            <a:endParaRPr lang="en-GB" sz="2000" b="1" baseline="30000" dirty="0" smtClean="0">
              <a:solidFill>
                <a:srgbClr val="000000"/>
              </a:solidFill>
              <a:latin typeface="system-ui"/>
            </a:endParaRPr>
          </a:p>
          <a:p>
            <a:pPr lvl="0"/>
            <a:r>
              <a:rPr lang="en-GB" sz="2000" b="1" dirty="0" smtClean="0">
                <a:solidFill>
                  <a:srgbClr val="000000"/>
                </a:solidFill>
                <a:latin typeface="system-ui"/>
              </a:rPr>
              <a:t>“</a:t>
            </a:r>
            <a:r>
              <a:rPr lang="en-GB" sz="2000" b="1" dirty="0">
                <a:solidFill>
                  <a:srgbClr val="000000"/>
                </a:solidFill>
                <a:latin typeface="system-ui"/>
              </a:rPr>
              <a:t>If then David calls him Lord, how is he his son?” </a:t>
            </a:r>
            <a:endParaRPr lang="en-GB" sz="2000" b="1" dirty="0" smtClean="0">
              <a:solidFill>
                <a:srgbClr val="000000"/>
              </a:solidFill>
              <a:latin typeface="system-ui"/>
            </a:endParaRPr>
          </a:p>
          <a:p>
            <a:pPr lvl="0"/>
            <a:endParaRPr lang="en-GB" sz="2000" dirty="0" smtClean="0">
              <a:solidFill>
                <a:srgbClr val="000000"/>
              </a:solidFill>
              <a:latin typeface="system-ui"/>
            </a:endParaRPr>
          </a:p>
          <a:p>
            <a:pPr lvl="0"/>
            <a:r>
              <a:rPr lang="en-GB" sz="2000" dirty="0" smtClean="0">
                <a:solidFill>
                  <a:srgbClr val="000000"/>
                </a:solidFill>
                <a:latin typeface="system-ui"/>
              </a:rPr>
              <a:t>No </a:t>
            </a:r>
            <a:r>
              <a:rPr lang="en-GB" sz="2000" dirty="0">
                <a:solidFill>
                  <a:srgbClr val="000000"/>
                </a:solidFill>
                <a:latin typeface="system-ui"/>
              </a:rPr>
              <a:t>one was able to answer him a word, neither did any man dare ask him any more questions from that day forward. Matt. 22:41-46</a:t>
            </a:r>
          </a:p>
        </p:txBody>
      </p:sp>
      <p:sp>
        <p:nvSpPr>
          <p:cNvPr id="3" name="TextBox 2"/>
          <p:cNvSpPr txBox="1"/>
          <p:nvPr/>
        </p:nvSpPr>
        <p:spPr>
          <a:xfrm>
            <a:off x="2315361" y="612396"/>
            <a:ext cx="6283354" cy="523220"/>
          </a:xfrm>
          <a:prstGeom prst="rect">
            <a:avLst/>
          </a:prstGeom>
          <a:noFill/>
        </p:spPr>
        <p:txBody>
          <a:bodyPr wrap="square" rtlCol="0">
            <a:spAutoFit/>
          </a:bodyPr>
          <a:lstStyle/>
          <a:p>
            <a:r>
              <a:rPr lang="en-GB" sz="2800" b="1" dirty="0" smtClean="0">
                <a:latin typeface="system-ui"/>
              </a:rPr>
              <a:t>Identified as Messiah</a:t>
            </a:r>
            <a:endParaRPr lang="en-GB" sz="2800" b="1" dirty="0">
              <a:latin typeface="system-ui"/>
            </a:endParaRPr>
          </a:p>
        </p:txBody>
      </p:sp>
    </p:spTree>
    <p:extLst>
      <p:ext uri="{BB962C8B-B14F-4D97-AF65-F5344CB8AC3E}">
        <p14:creationId xmlns:p14="http://schemas.microsoft.com/office/powerpoint/2010/main" val="4159256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0701" y="1233253"/>
            <a:ext cx="9967783" cy="5324535"/>
          </a:xfrm>
          <a:prstGeom prst="rect">
            <a:avLst/>
          </a:prstGeom>
        </p:spPr>
        <p:txBody>
          <a:bodyPr wrap="square">
            <a:spAutoFit/>
          </a:bodyPr>
          <a:lstStyle/>
          <a:p>
            <a:r>
              <a:rPr lang="en-GB" sz="2000" dirty="0" smtClean="0">
                <a:solidFill>
                  <a:srgbClr val="000000"/>
                </a:solidFill>
                <a:latin typeface="system-ui"/>
              </a:rPr>
              <a:t>Now when Jesus came into the parts of Caesarea Philippi, he asked his </a:t>
            </a:r>
          </a:p>
          <a:p>
            <a:r>
              <a:rPr lang="en-GB" sz="2000" dirty="0" smtClean="0">
                <a:solidFill>
                  <a:srgbClr val="000000"/>
                </a:solidFill>
                <a:latin typeface="system-ui"/>
              </a:rPr>
              <a:t>disciples, saying ... </a:t>
            </a:r>
            <a:r>
              <a:rPr lang="en-GB" sz="2000" b="1" dirty="0" smtClean="0">
                <a:solidFill>
                  <a:srgbClr val="000000"/>
                </a:solidFill>
                <a:latin typeface="system-ui"/>
              </a:rPr>
              <a:t>“who do you say that I am?”</a:t>
            </a:r>
          </a:p>
          <a:p>
            <a:endParaRPr lang="en-GB" sz="2000" dirty="0" smtClean="0">
              <a:solidFill>
                <a:srgbClr val="000000"/>
              </a:solidFill>
              <a:latin typeface="system-ui"/>
            </a:endParaRPr>
          </a:p>
          <a:p>
            <a:r>
              <a:rPr lang="en-GB" sz="2000" b="1" dirty="0" smtClean="0">
                <a:solidFill>
                  <a:srgbClr val="000000"/>
                </a:solidFill>
                <a:latin typeface="system-ui"/>
              </a:rPr>
              <a:t>Simon Peter answered, “You are the Messiah, the Son of the living God.”</a:t>
            </a:r>
          </a:p>
          <a:p>
            <a:r>
              <a:rPr lang="en-GB" sz="2000" dirty="0" smtClean="0">
                <a:solidFill>
                  <a:srgbClr val="000000"/>
                </a:solidFill>
                <a:latin typeface="system-ui"/>
              </a:rPr>
              <a:t>Jesus answered him, “Blessed are you, Simon Bar Jonah, for </a:t>
            </a:r>
            <a:r>
              <a:rPr lang="en-GB" sz="2000" b="1" dirty="0" smtClean="0">
                <a:solidFill>
                  <a:srgbClr val="000000"/>
                </a:solidFill>
                <a:latin typeface="system-ui"/>
              </a:rPr>
              <a:t>flesh and </a:t>
            </a:r>
          </a:p>
          <a:p>
            <a:r>
              <a:rPr lang="en-GB" sz="2000" b="1" dirty="0" smtClean="0">
                <a:solidFill>
                  <a:srgbClr val="000000"/>
                </a:solidFill>
                <a:latin typeface="system-ui"/>
              </a:rPr>
              <a:t>blood has not revealed this to you, but my Father who is in heaven ... </a:t>
            </a:r>
          </a:p>
          <a:p>
            <a:endParaRPr lang="en-GB" sz="2000" dirty="0" smtClean="0">
              <a:solidFill>
                <a:srgbClr val="000000"/>
              </a:solidFill>
              <a:latin typeface="system-ui"/>
            </a:endParaRPr>
          </a:p>
          <a:p>
            <a:r>
              <a:rPr lang="en-GB" sz="2000" dirty="0" smtClean="0">
                <a:solidFill>
                  <a:srgbClr val="000000"/>
                </a:solidFill>
                <a:latin typeface="system-ui"/>
              </a:rPr>
              <a:t>From that time, Jesus began to show his disciples that </a:t>
            </a:r>
            <a:r>
              <a:rPr lang="en-GB" sz="2000" b="1" dirty="0" smtClean="0">
                <a:solidFill>
                  <a:srgbClr val="000000"/>
                </a:solidFill>
                <a:latin typeface="system-ui"/>
              </a:rPr>
              <a:t>he must go to Jerusalem </a:t>
            </a:r>
            <a:r>
              <a:rPr lang="en-GB" sz="2000" dirty="0" smtClean="0">
                <a:solidFill>
                  <a:srgbClr val="000000"/>
                </a:solidFill>
                <a:latin typeface="system-ui"/>
              </a:rPr>
              <a:t>and suffer many things from the elders, chief priests, and scribes, </a:t>
            </a:r>
            <a:r>
              <a:rPr lang="en-GB" sz="2000" b="1" dirty="0" smtClean="0">
                <a:solidFill>
                  <a:srgbClr val="000000"/>
                </a:solidFill>
                <a:latin typeface="system-ui"/>
              </a:rPr>
              <a:t>and be killed</a:t>
            </a:r>
            <a:r>
              <a:rPr lang="en-GB" sz="2000" dirty="0" smtClean="0">
                <a:solidFill>
                  <a:srgbClr val="000000"/>
                </a:solidFill>
                <a:latin typeface="system-ui"/>
              </a:rPr>
              <a:t>, and the third day be raised up.</a:t>
            </a:r>
          </a:p>
          <a:p>
            <a:endParaRPr lang="en-GB" sz="2000" dirty="0" smtClean="0">
              <a:solidFill>
                <a:srgbClr val="000000"/>
              </a:solidFill>
              <a:latin typeface="system-ui"/>
            </a:endParaRPr>
          </a:p>
          <a:p>
            <a:r>
              <a:rPr lang="en-GB" sz="2000" b="1" dirty="0" smtClean="0">
                <a:solidFill>
                  <a:srgbClr val="000000"/>
                </a:solidFill>
                <a:latin typeface="system-ui"/>
              </a:rPr>
              <a:t>Peter took him aside and began to rebuke him, saying, “Far be it from you, Lord! This will never be done to you.”</a:t>
            </a:r>
          </a:p>
          <a:p>
            <a:endParaRPr lang="en-GB" sz="2000" dirty="0" smtClean="0">
              <a:solidFill>
                <a:srgbClr val="000000"/>
              </a:solidFill>
              <a:latin typeface="system-ui"/>
            </a:endParaRPr>
          </a:p>
          <a:p>
            <a:r>
              <a:rPr lang="en-GB" sz="2000" dirty="0" smtClean="0">
                <a:solidFill>
                  <a:srgbClr val="000000"/>
                </a:solidFill>
                <a:latin typeface="system-ui"/>
              </a:rPr>
              <a:t>But he turned and said to Peter, “Get behind me, Satan! You are a stumbling block to me, for </a:t>
            </a:r>
            <a:r>
              <a:rPr lang="en-GB" sz="2000" b="1" dirty="0" smtClean="0">
                <a:solidFill>
                  <a:srgbClr val="000000"/>
                </a:solidFill>
                <a:latin typeface="system-ui"/>
              </a:rPr>
              <a:t>you are not setting your mind on the things of God, but on the things of men.” </a:t>
            </a:r>
            <a:r>
              <a:rPr lang="en-GB" sz="2000" dirty="0" smtClean="0">
                <a:solidFill>
                  <a:srgbClr val="000000"/>
                </a:solidFill>
                <a:latin typeface="system-ui"/>
              </a:rPr>
              <a:t>Matt. 16:13-23</a:t>
            </a:r>
            <a:endParaRPr lang="en-GB" sz="2000" b="0" i="0" dirty="0">
              <a:solidFill>
                <a:srgbClr val="000000"/>
              </a:solidFill>
              <a:effectLst/>
              <a:latin typeface="system-ui"/>
            </a:endParaRPr>
          </a:p>
        </p:txBody>
      </p:sp>
      <p:sp>
        <p:nvSpPr>
          <p:cNvPr id="3" name="TextBox 2"/>
          <p:cNvSpPr txBox="1"/>
          <p:nvPr/>
        </p:nvSpPr>
        <p:spPr>
          <a:xfrm>
            <a:off x="2347784" y="345989"/>
            <a:ext cx="4677884" cy="523220"/>
          </a:xfrm>
          <a:prstGeom prst="rect">
            <a:avLst/>
          </a:prstGeom>
          <a:noFill/>
        </p:spPr>
        <p:txBody>
          <a:bodyPr wrap="none" rtlCol="0">
            <a:spAutoFit/>
          </a:bodyPr>
          <a:lstStyle/>
          <a:p>
            <a:r>
              <a:rPr lang="en-GB" sz="2800" b="1" dirty="0" smtClean="0">
                <a:latin typeface="system-ui"/>
              </a:rPr>
              <a:t>Messiah is the Son of God</a:t>
            </a:r>
            <a:endParaRPr lang="en-GB" sz="2800" b="1" dirty="0">
              <a:latin typeface="system-ui"/>
            </a:endParaRPr>
          </a:p>
        </p:txBody>
      </p:sp>
    </p:spTree>
    <p:extLst>
      <p:ext uri="{BB962C8B-B14F-4D97-AF65-F5344CB8AC3E}">
        <p14:creationId xmlns:p14="http://schemas.microsoft.com/office/powerpoint/2010/main" val="29841454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1459</TotalTime>
  <Words>2502</Words>
  <Application>Microsoft Office PowerPoint</Application>
  <PresentationFormat>Widescreen</PresentationFormat>
  <Paragraphs>359</Paragraphs>
  <Slides>42</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42</vt:i4>
      </vt:variant>
    </vt:vector>
  </HeadingPairs>
  <TitlesOfParts>
    <vt:vector size="50" baseType="lpstr">
      <vt:lpstr>Arial</vt:lpstr>
      <vt:lpstr>Calibri</vt:lpstr>
      <vt:lpstr>Calibri Light</vt:lpstr>
      <vt:lpstr>EB Garamond 12</vt:lpstr>
      <vt:lpstr>system-ui</vt:lpstr>
      <vt:lpstr>Times New Roman</vt: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Roy MIllar</dc:creator>
  <cp:lastModifiedBy>Roy MIllar</cp:lastModifiedBy>
  <cp:revision>64</cp:revision>
  <dcterms:created xsi:type="dcterms:W3CDTF">2020-12-04T12:56:07Z</dcterms:created>
  <dcterms:modified xsi:type="dcterms:W3CDTF">2020-12-14T17:28:21Z</dcterms:modified>
</cp:coreProperties>
</file>