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0" r:id="rId5"/>
    <p:sldId id="259" r:id="rId6"/>
    <p:sldId id="282" r:id="rId7"/>
    <p:sldId id="284" r:id="rId8"/>
    <p:sldId id="283" r:id="rId9"/>
    <p:sldId id="281" r:id="rId10"/>
    <p:sldId id="260" r:id="rId11"/>
    <p:sldId id="261" r:id="rId12"/>
    <p:sldId id="262" r:id="rId13"/>
    <p:sldId id="267" r:id="rId14"/>
    <p:sldId id="277" r:id="rId15"/>
    <p:sldId id="268" r:id="rId16"/>
    <p:sldId id="263" r:id="rId17"/>
    <p:sldId id="287" r:id="rId18"/>
    <p:sldId id="273" r:id="rId19"/>
    <p:sldId id="274" r:id="rId20"/>
    <p:sldId id="272" r:id="rId21"/>
    <p:sldId id="269" r:id="rId22"/>
    <p:sldId id="279" r:id="rId23"/>
    <p:sldId id="275" r:id="rId24"/>
    <p:sldId id="266" r:id="rId25"/>
    <p:sldId id="286" r:id="rId26"/>
    <p:sldId id="265" r:id="rId27"/>
    <p:sldId id="278"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C790476-A501-4AF0-9CD9-3D103A307078}" type="datetimeFigureOut">
              <a:rPr lang="en-GB" smtClean="0"/>
              <a:t>10/08/2020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F040FA-61D3-4266-AD79-14EACAEE8F73}" type="slidenum">
              <a:rPr lang="en-GB" smtClean="0"/>
              <a:t>‹#›</a:t>
            </a:fld>
            <a:endParaRPr lang="en-GB"/>
          </a:p>
        </p:txBody>
      </p:sp>
    </p:spTree>
    <p:extLst>
      <p:ext uri="{BB962C8B-B14F-4D97-AF65-F5344CB8AC3E}">
        <p14:creationId xmlns:p14="http://schemas.microsoft.com/office/powerpoint/2010/main" val="2931682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C790476-A501-4AF0-9CD9-3D103A307078}" type="datetimeFigureOut">
              <a:rPr lang="en-GB" smtClean="0"/>
              <a:t>10/08/2020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F040FA-61D3-4266-AD79-14EACAEE8F73}" type="slidenum">
              <a:rPr lang="en-GB" smtClean="0"/>
              <a:t>‹#›</a:t>
            </a:fld>
            <a:endParaRPr lang="en-GB"/>
          </a:p>
        </p:txBody>
      </p:sp>
    </p:spTree>
    <p:extLst>
      <p:ext uri="{BB962C8B-B14F-4D97-AF65-F5344CB8AC3E}">
        <p14:creationId xmlns:p14="http://schemas.microsoft.com/office/powerpoint/2010/main" val="1288456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C790476-A501-4AF0-9CD9-3D103A307078}" type="datetimeFigureOut">
              <a:rPr lang="en-GB" smtClean="0"/>
              <a:t>10/08/2020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F040FA-61D3-4266-AD79-14EACAEE8F73}" type="slidenum">
              <a:rPr lang="en-GB" smtClean="0"/>
              <a:t>‹#›</a:t>
            </a:fld>
            <a:endParaRPr lang="en-GB"/>
          </a:p>
        </p:txBody>
      </p:sp>
    </p:spTree>
    <p:extLst>
      <p:ext uri="{BB962C8B-B14F-4D97-AF65-F5344CB8AC3E}">
        <p14:creationId xmlns:p14="http://schemas.microsoft.com/office/powerpoint/2010/main" val="514486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C790476-A501-4AF0-9CD9-3D103A307078}" type="datetimeFigureOut">
              <a:rPr lang="en-GB" smtClean="0"/>
              <a:t>10/08/2020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F040FA-61D3-4266-AD79-14EACAEE8F73}" type="slidenum">
              <a:rPr lang="en-GB" smtClean="0"/>
              <a:t>‹#›</a:t>
            </a:fld>
            <a:endParaRPr lang="en-GB"/>
          </a:p>
        </p:txBody>
      </p:sp>
    </p:spTree>
    <p:extLst>
      <p:ext uri="{BB962C8B-B14F-4D97-AF65-F5344CB8AC3E}">
        <p14:creationId xmlns:p14="http://schemas.microsoft.com/office/powerpoint/2010/main" val="3985658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790476-A501-4AF0-9CD9-3D103A307078}" type="datetimeFigureOut">
              <a:rPr lang="en-GB" smtClean="0"/>
              <a:t>10/08/2020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F040FA-61D3-4266-AD79-14EACAEE8F73}" type="slidenum">
              <a:rPr lang="en-GB" smtClean="0"/>
              <a:t>‹#›</a:t>
            </a:fld>
            <a:endParaRPr lang="en-GB"/>
          </a:p>
        </p:txBody>
      </p:sp>
    </p:spTree>
    <p:extLst>
      <p:ext uri="{BB962C8B-B14F-4D97-AF65-F5344CB8AC3E}">
        <p14:creationId xmlns:p14="http://schemas.microsoft.com/office/powerpoint/2010/main" val="2142750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C790476-A501-4AF0-9CD9-3D103A307078}" type="datetimeFigureOut">
              <a:rPr lang="en-GB" smtClean="0"/>
              <a:t>10/08/2020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F040FA-61D3-4266-AD79-14EACAEE8F73}" type="slidenum">
              <a:rPr lang="en-GB" smtClean="0"/>
              <a:t>‹#›</a:t>
            </a:fld>
            <a:endParaRPr lang="en-GB"/>
          </a:p>
        </p:txBody>
      </p:sp>
    </p:spTree>
    <p:extLst>
      <p:ext uri="{BB962C8B-B14F-4D97-AF65-F5344CB8AC3E}">
        <p14:creationId xmlns:p14="http://schemas.microsoft.com/office/powerpoint/2010/main" val="3851389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C790476-A501-4AF0-9CD9-3D103A307078}" type="datetimeFigureOut">
              <a:rPr lang="en-GB" smtClean="0"/>
              <a:t>10/08/2020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CF040FA-61D3-4266-AD79-14EACAEE8F73}" type="slidenum">
              <a:rPr lang="en-GB" smtClean="0"/>
              <a:t>‹#›</a:t>
            </a:fld>
            <a:endParaRPr lang="en-GB"/>
          </a:p>
        </p:txBody>
      </p:sp>
    </p:spTree>
    <p:extLst>
      <p:ext uri="{BB962C8B-B14F-4D97-AF65-F5344CB8AC3E}">
        <p14:creationId xmlns:p14="http://schemas.microsoft.com/office/powerpoint/2010/main" val="4093126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C790476-A501-4AF0-9CD9-3D103A307078}" type="datetimeFigureOut">
              <a:rPr lang="en-GB" smtClean="0"/>
              <a:t>10/08/2020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CF040FA-61D3-4266-AD79-14EACAEE8F73}" type="slidenum">
              <a:rPr lang="en-GB" smtClean="0"/>
              <a:t>‹#›</a:t>
            </a:fld>
            <a:endParaRPr lang="en-GB"/>
          </a:p>
        </p:txBody>
      </p:sp>
    </p:spTree>
    <p:extLst>
      <p:ext uri="{BB962C8B-B14F-4D97-AF65-F5344CB8AC3E}">
        <p14:creationId xmlns:p14="http://schemas.microsoft.com/office/powerpoint/2010/main" val="3838563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790476-A501-4AF0-9CD9-3D103A307078}" type="datetimeFigureOut">
              <a:rPr lang="en-GB" smtClean="0"/>
              <a:t>10/08/2020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CF040FA-61D3-4266-AD79-14EACAEE8F73}" type="slidenum">
              <a:rPr lang="en-GB" smtClean="0"/>
              <a:t>‹#›</a:t>
            </a:fld>
            <a:endParaRPr lang="en-GB"/>
          </a:p>
        </p:txBody>
      </p:sp>
    </p:spTree>
    <p:extLst>
      <p:ext uri="{BB962C8B-B14F-4D97-AF65-F5344CB8AC3E}">
        <p14:creationId xmlns:p14="http://schemas.microsoft.com/office/powerpoint/2010/main" val="1476883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790476-A501-4AF0-9CD9-3D103A307078}" type="datetimeFigureOut">
              <a:rPr lang="en-GB" smtClean="0"/>
              <a:t>10/08/2020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F040FA-61D3-4266-AD79-14EACAEE8F73}" type="slidenum">
              <a:rPr lang="en-GB" smtClean="0"/>
              <a:t>‹#›</a:t>
            </a:fld>
            <a:endParaRPr lang="en-GB"/>
          </a:p>
        </p:txBody>
      </p:sp>
    </p:spTree>
    <p:extLst>
      <p:ext uri="{BB962C8B-B14F-4D97-AF65-F5344CB8AC3E}">
        <p14:creationId xmlns:p14="http://schemas.microsoft.com/office/powerpoint/2010/main" val="2389338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790476-A501-4AF0-9CD9-3D103A307078}" type="datetimeFigureOut">
              <a:rPr lang="en-GB" smtClean="0"/>
              <a:t>10/08/2020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F040FA-61D3-4266-AD79-14EACAEE8F73}" type="slidenum">
              <a:rPr lang="en-GB" smtClean="0"/>
              <a:t>‹#›</a:t>
            </a:fld>
            <a:endParaRPr lang="en-GB"/>
          </a:p>
        </p:txBody>
      </p:sp>
    </p:spTree>
    <p:extLst>
      <p:ext uri="{BB962C8B-B14F-4D97-AF65-F5344CB8AC3E}">
        <p14:creationId xmlns:p14="http://schemas.microsoft.com/office/powerpoint/2010/main" val="2363618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790476-A501-4AF0-9CD9-3D103A307078}" type="datetimeFigureOut">
              <a:rPr lang="en-GB" smtClean="0"/>
              <a:t>10/08/2020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F040FA-61D3-4266-AD79-14EACAEE8F73}" type="slidenum">
              <a:rPr lang="en-GB" smtClean="0"/>
              <a:t>‹#›</a:t>
            </a:fld>
            <a:endParaRPr lang="en-GB"/>
          </a:p>
        </p:txBody>
      </p:sp>
    </p:spTree>
    <p:extLst>
      <p:ext uri="{BB962C8B-B14F-4D97-AF65-F5344CB8AC3E}">
        <p14:creationId xmlns:p14="http://schemas.microsoft.com/office/powerpoint/2010/main" val="3563662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8587" y="467434"/>
            <a:ext cx="9144000" cy="2387600"/>
          </a:xfrm>
        </p:spPr>
        <p:txBody>
          <a:bodyPr/>
          <a:lstStyle/>
          <a:p>
            <a:pPr lvl="0">
              <a:lnSpc>
                <a:spcPct val="100000"/>
              </a:lnSpc>
              <a:spcBef>
                <a:spcPts val="0"/>
              </a:spcBef>
            </a:pPr>
            <a:r>
              <a:rPr lang="en-GB" sz="3600" b="1" dirty="0">
                <a:solidFill>
                  <a:prstClr val="black"/>
                </a:solidFill>
                <a:latin typeface="Calibri" panose="020F0502020204030204"/>
                <a:ea typeface="+mn-ea"/>
                <a:cs typeface="+mn-cs"/>
              </a:rPr>
              <a:t>Considering the Cross</a:t>
            </a:r>
            <a:br>
              <a:rPr lang="en-GB" sz="3600" b="1" dirty="0">
                <a:solidFill>
                  <a:prstClr val="black"/>
                </a:solidFill>
                <a:latin typeface="Calibri" panose="020F0502020204030204"/>
                <a:ea typeface="+mn-ea"/>
                <a:cs typeface="+mn-cs"/>
              </a:rPr>
            </a:br>
            <a:endParaRPr lang="en-GB" dirty="0"/>
          </a:p>
        </p:txBody>
      </p:sp>
      <p:sp>
        <p:nvSpPr>
          <p:cNvPr id="3" name="Subtitle 2"/>
          <p:cNvSpPr>
            <a:spLocks noGrp="1"/>
          </p:cNvSpPr>
          <p:nvPr>
            <p:ph type="subTitle" idx="1"/>
          </p:nvPr>
        </p:nvSpPr>
        <p:spPr>
          <a:xfrm>
            <a:off x="3574303" y="2855034"/>
            <a:ext cx="2557669" cy="1480756"/>
          </a:xfrm>
        </p:spPr>
        <p:txBody>
          <a:bodyPr/>
          <a:lstStyle/>
          <a:p>
            <a:pPr lvl="0">
              <a:lnSpc>
                <a:spcPct val="100000"/>
              </a:lnSpc>
              <a:spcBef>
                <a:spcPts val="0"/>
              </a:spcBef>
            </a:pPr>
            <a:r>
              <a:rPr lang="en-GB" sz="2800" b="1" dirty="0">
                <a:solidFill>
                  <a:prstClr val="black"/>
                </a:solidFill>
              </a:rPr>
              <a:t>Session </a:t>
            </a:r>
            <a:r>
              <a:rPr lang="en-GB" sz="2800" b="1" dirty="0" smtClean="0">
                <a:solidFill>
                  <a:prstClr val="black"/>
                </a:solidFill>
              </a:rPr>
              <a:t>9</a:t>
            </a:r>
            <a:endParaRPr lang="en-GB" sz="2800" b="1" dirty="0">
              <a:solidFill>
                <a:prstClr val="black"/>
              </a:solidFill>
            </a:endParaRPr>
          </a:p>
          <a:p>
            <a:endParaRPr lang="en-GB" dirty="0"/>
          </a:p>
        </p:txBody>
      </p:sp>
      <p:sp>
        <p:nvSpPr>
          <p:cNvPr id="4" name="Rectangle 3"/>
          <p:cNvSpPr/>
          <p:nvPr/>
        </p:nvSpPr>
        <p:spPr>
          <a:xfrm>
            <a:off x="3805868" y="3905791"/>
            <a:ext cx="2225674" cy="584775"/>
          </a:xfrm>
          <a:prstGeom prst="rect">
            <a:avLst/>
          </a:prstGeom>
        </p:spPr>
        <p:txBody>
          <a:bodyPr wrap="none">
            <a:spAutoFit/>
          </a:bodyPr>
          <a:lstStyle/>
          <a:p>
            <a:pPr lvl="0"/>
            <a:r>
              <a:rPr lang="en-GB" sz="3200" b="1" dirty="0" smtClean="0">
                <a:solidFill>
                  <a:prstClr val="black"/>
                </a:solidFill>
              </a:rPr>
              <a:t>Justification</a:t>
            </a:r>
            <a:endParaRPr lang="en-GB" sz="3200" b="1" dirty="0">
              <a:solidFill>
                <a:prstClr val="black"/>
              </a:solidFill>
            </a:endParaRPr>
          </a:p>
        </p:txBody>
      </p:sp>
    </p:spTree>
    <p:extLst>
      <p:ext uri="{BB962C8B-B14F-4D97-AF65-F5344CB8AC3E}">
        <p14:creationId xmlns:p14="http://schemas.microsoft.com/office/powerpoint/2010/main" val="777934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82315" y="455884"/>
            <a:ext cx="6907147" cy="523220"/>
          </a:xfrm>
          <a:prstGeom prst="rect">
            <a:avLst/>
          </a:prstGeom>
          <a:noFill/>
        </p:spPr>
        <p:txBody>
          <a:bodyPr wrap="none" rtlCol="0">
            <a:spAutoFit/>
          </a:bodyPr>
          <a:lstStyle/>
          <a:p>
            <a:r>
              <a:rPr lang="en-GB" sz="2800" b="1" dirty="0" smtClean="0">
                <a:latin typeface="system-ui"/>
              </a:rPr>
              <a:t>Righteousness – Relative and Absolute</a:t>
            </a:r>
            <a:endParaRPr lang="en-GB" sz="2800" b="1" dirty="0">
              <a:latin typeface="system-ui"/>
            </a:endParaRPr>
          </a:p>
        </p:txBody>
      </p:sp>
      <p:sp>
        <p:nvSpPr>
          <p:cNvPr id="4" name="Rectangle 3"/>
          <p:cNvSpPr/>
          <p:nvPr/>
        </p:nvSpPr>
        <p:spPr>
          <a:xfrm>
            <a:off x="248653" y="1363125"/>
            <a:ext cx="7836568" cy="646331"/>
          </a:xfrm>
          <a:prstGeom prst="rect">
            <a:avLst/>
          </a:prstGeom>
        </p:spPr>
        <p:txBody>
          <a:bodyPr wrap="square">
            <a:spAutoFit/>
          </a:bodyPr>
          <a:lstStyle/>
          <a:p>
            <a:r>
              <a:rPr lang="en-GB" dirty="0">
                <a:solidFill>
                  <a:srgbClr val="000000"/>
                </a:solidFill>
                <a:latin typeface="system-ui"/>
              </a:rPr>
              <a:t>Judah acknowledged them, and said, “</a:t>
            </a:r>
            <a:r>
              <a:rPr lang="en-GB" b="1" dirty="0">
                <a:solidFill>
                  <a:srgbClr val="000000"/>
                </a:solidFill>
                <a:latin typeface="system-ui"/>
              </a:rPr>
              <a:t>She is more righteous than I</a:t>
            </a:r>
            <a:r>
              <a:rPr lang="en-GB" dirty="0">
                <a:solidFill>
                  <a:srgbClr val="000000"/>
                </a:solidFill>
                <a:latin typeface="system-ui"/>
              </a:rPr>
              <a:t>, because I didn’t give her to </a:t>
            </a:r>
            <a:r>
              <a:rPr lang="en-GB" dirty="0" err="1">
                <a:solidFill>
                  <a:srgbClr val="000000"/>
                </a:solidFill>
                <a:latin typeface="system-ui"/>
              </a:rPr>
              <a:t>Shelah</a:t>
            </a:r>
            <a:r>
              <a:rPr lang="en-GB" dirty="0">
                <a:solidFill>
                  <a:srgbClr val="000000"/>
                </a:solidFill>
                <a:latin typeface="system-ui"/>
              </a:rPr>
              <a:t>, my son</a:t>
            </a:r>
            <a:r>
              <a:rPr lang="en-GB" dirty="0" smtClean="0">
                <a:solidFill>
                  <a:srgbClr val="000000"/>
                </a:solidFill>
                <a:latin typeface="system-ui"/>
              </a:rPr>
              <a:t>.” Gen. 38: 26</a:t>
            </a:r>
            <a:endParaRPr lang="en-GB" dirty="0"/>
          </a:p>
        </p:txBody>
      </p:sp>
      <p:sp>
        <p:nvSpPr>
          <p:cNvPr id="5" name="Rectangle 4"/>
          <p:cNvSpPr/>
          <p:nvPr/>
        </p:nvSpPr>
        <p:spPr>
          <a:xfrm>
            <a:off x="293278" y="2207677"/>
            <a:ext cx="8229600" cy="1200329"/>
          </a:xfrm>
          <a:prstGeom prst="rect">
            <a:avLst/>
          </a:prstGeom>
        </p:spPr>
        <p:txBody>
          <a:bodyPr wrap="square">
            <a:spAutoFit/>
          </a:bodyPr>
          <a:lstStyle/>
          <a:p>
            <a:r>
              <a:rPr lang="en-GB" dirty="0" smtClean="0">
                <a:solidFill>
                  <a:srgbClr val="000000"/>
                </a:solidFill>
                <a:latin typeface="system-ui"/>
              </a:rPr>
              <a:t>He [Saul] </a:t>
            </a:r>
            <a:r>
              <a:rPr lang="en-GB" dirty="0">
                <a:solidFill>
                  <a:srgbClr val="000000"/>
                </a:solidFill>
                <a:latin typeface="system-ui"/>
              </a:rPr>
              <a:t>said to David, “</a:t>
            </a:r>
            <a:r>
              <a:rPr lang="en-GB" b="1" dirty="0">
                <a:solidFill>
                  <a:srgbClr val="000000"/>
                </a:solidFill>
                <a:latin typeface="system-ui"/>
              </a:rPr>
              <a:t>You are more righteous than I</a:t>
            </a:r>
            <a:r>
              <a:rPr lang="en-GB" dirty="0">
                <a:solidFill>
                  <a:srgbClr val="000000"/>
                </a:solidFill>
                <a:latin typeface="system-ui"/>
              </a:rPr>
              <a:t>; </a:t>
            </a:r>
            <a:r>
              <a:rPr lang="en-GB" b="1" dirty="0">
                <a:solidFill>
                  <a:srgbClr val="000000"/>
                </a:solidFill>
                <a:latin typeface="system-ui"/>
              </a:rPr>
              <a:t>for you </a:t>
            </a:r>
            <a:r>
              <a:rPr lang="en-GB" dirty="0">
                <a:solidFill>
                  <a:srgbClr val="000000"/>
                </a:solidFill>
                <a:latin typeface="system-ui"/>
              </a:rPr>
              <a:t>have done good to me, </a:t>
            </a:r>
            <a:r>
              <a:rPr lang="en-GB" b="1" dirty="0">
                <a:solidFill>
                  <a:srgbClr val="000000"/>
                </a:solidFill>
                <a:latin typeface="system-ui"/>
              </a:rPr>
              <a:t>whereas I</a:t>
            </a:r>
            <a:r>
              <a:rPr lang="en-GB" dirty="0">
                <a:solidFill>
                  <a:srgbClr val="000000"/>
                </a:solidFill>
                <a:latin typeface="system-ui"/>
              </a:rPr>
              <a:t> have done evil to you. </a:t>
            </a:r>
            <a:r>
              <a:rPr lang="en-GB" dirty="0" smtClean="0">
                <a:solidFill>
                  <a:srgbClr val="000000"/>
                </a:solidFill>
                <a:latin typeface="system-ui"/>
              </a:rPr>
              <a:t>You </a:t>
            </a:r>
            <a:r>
              <a:rPr lang="en-GB" dirty="0">
                <a:solidFill>
                  <a:srgbClr val="000000"/>
                </a:solidFill>
                <a:latin typeface="system-ui"/>
              </a:rPr>
              <a:t>have declared today how you have dealt well with me, because when Yahweh had delivered me up into your hand, you didn’t kill me</a:t>
            </a:r>
            <a:r>
              <a:rPr lang="en-GB" dirty="0" smtClean="0">
                <a:solidFill>
                  <a:srgbClr val="000000"/>
                </a:solidFill>
                <a:latin typeface="system-ui"/>
              </a:rPr>
              <a:t>. 1Sam. 24: 17-18</a:t>
            </a:r>
            <a:endParaRPr lang="en-GB" dirty="0"/>
          </a:p>
        </p:txBody>
      </p:sp>
      <p:sp>
        <p:nvSpPr>
          <p:cNvPr id="6" name="Rectangle 5"/>
          <p:cNvSpPr/>
          <p:nvPr/>
        </p:nvSpPr>
        <p:spPr>
          <a:xfrm>
            <a:off x="248653" y="3529718"/>
            <a:ext cx="7244031" cy="1200329"/>
          </a:xfrm>
          <a:prstGeom prst="rect">
            <a:avLst/>
          </a:prstGeom>
        </p:spPr>
        <p:txBody>
          <a:bodyPr wrap="square">
            <a:spAutoFit/>
          </a:bodyPr>
          <a:lstStyle/>
          <a:p>
            <a:r>
              <a:rPr lang="en-GB" dirty="0" smtClean="0">
                <a:solidFill>
                  <a:srgbClr val="000000"/>
                </a:solidFill>
                <a:latin typeface="system-ui"/>
              </a:rPr>
              <a:t>Hear </a:t>
            </a:r>
            <a:r>
              <a:rPr lang="en-GB" dirty="0">
                <a:solidFill>
                  <a:srgbClr val="000000"/>
                </a:solidFill>
                <a:latin typeface="system-ui"/>
              </a:rPr>
              <a:t>my prayer, </a:t>
            </a:r>
            <a:r>
              <a:rPr lang="en-GB" b="1" dirty="0" smtClean="0">
                <a:solidFill>
                  <a:srgbClr val="000000"/>
                </a:solidFill>
                <a:latin typeface="system-ui"/>
              </a:rPr>
              <a:t>Yahweh</a:t>
            </a:r>
            <a:r>
              <a:rPr lang="en-GB" dirty="0" smtClean="0">
                <a:solidFill>
                  <a:srgbClr val="000000"/>
                </a:solidFill>
                <a:latin typeface="system-ui"/>
              </a:rPr>
              <a:t>.</a:t>
            </a:r>
            <a:r>
              <a:rPr lang="en-GB" dirty="0" smtClean="0"/>
              <a:t> </a:t>
            </a:r>
            <a:r>
              <a:rPr lang="en-GB" dirty="0" smtClean="0">
                <a:solidFill>
                  <a:srgbClr val="000000"/>
                </a:solidFill>
                <a:latin typeface="system-ui"/>
              </a:rPr>
              <a:t>Listen </a:t>
            </a:r>
            <a:r>
              <a:rPr lang="en-GB" dirty="0">
                <a:solidFill>
                  <a:srgbClr val="000000"/>
                </a:solidFill>
                <a:latin typeface="system-ui"/>
              </a:rPr>
              <a:t>to my petitions.</a:t>
            </a:r>
            <a:r>
              <a:rPr lang="en-GB" dirty="0"/>
              <a:t/>
            </a:r>
            <a:br>
              <a:rPr lang="en-GB" dirty="0"/>
            </a:br>
            <a:r>
              <a:rPr lang="en-GB" dirty="0" smtClean="0">
                <a:solidFill>
                  <a:srgbClr val="000000"/>
                </a:solidFill>
                <a:latin typeface="system-ui"/>
              </a:rPr>
              <a:t>In </a:t>
            </a:r>
            <a:r>
              <a:rPr lang="en-GB" b="1" dirty="0">
                <a:solidFill>
                  <a:srgbClr val="000000"/>
                </a:solidFill>
                <a:latin typeface="system-ui"/>
              </a:rPr>
              <a:t>your faithfulness and righteousness</a:t>
            </a:r>
            <a:r>
              <a:rPr lang="en-GB" dirty="0">
                <a:solidFill>
                  <a:srgbClr val="000000"/>
                </a:solidFill>
                <a:latin typeface="system-ui"/>
              </a:rPr>
              <a:t>, relieve me.</a:t>
            </a:r>
            <a:r>
              <a:rPr lang="en-GB" dirty="0"/>
              <a:t/>
            </a:r>
            <a:br>
              <a:rPr lang="en-GB" dirty="0"/>
            </a:br>
            <a:r>
              <a:rPr lang="en-GB" dirty="0" smtClean="0">
                <a:solidFill>
                  <a:srgbClr val="000000"/>
                </a:solidFill>
                <a:latin typeface="system-ui"/>
              </a:rPr>
              <a:t>Don’t </a:t>
            </a:r>
            <a:r>
              <a:rPr lang="en-GB" dirty="0">
                <a:solidFill>
                  <a:srgbClr val="000000"/>
                </a:solidFill>
                <a:latin typeface="system-ui"/>
              </a:rPr>
              <a:t>enter into judgment with your </a:t>
            </a:r>
            <a:r>
              <a:rPr lang="en-GB" dirty="0" smtClean="0">
                <a:solidFill>
                  <a:srgbClr val="000000"/>
                </a:solidFill>
                <a:latin typeface="system-ui"/>
              </a:rPr>
              <a:t>servant,</a:t>
            </a:r>
            <a:endParaRPr lang="en-GB" dirty="0" smtClean="0"/>
          </a:p>
          <a:p>
            <a:r>
              <a:rPr lang="en-GB" dirty="0" smtClean="0">
                <a:solidFill>
                  <a:srgbClr val="000000"/>
                </a:solidFill>
                <a:latin typeface="system-ui"/>
              </a:rPr>
              <a:t>for </a:t>
            </a:r>
            <a:r>
              <a:rPr lang="en-GB" b="1" dirty="0">
                <a:solidFill>
                  <a:srgbClr val="000000"/>
                </a:solidFill>
                <a:latin typeface="system-ui"/>
              </a:rPr>
              <a:t>in your sight no man living is righteous</a:t>
            </a:r>
            <a:r>
              <a:rPr lang="en-GB" dirty="0" smtClean="0">
                <a:solidFill>
                  <a:srgbClr val="000000"/>
                </a:solidFill>
                <a:latin typeface="system-ui"/>
              </a:rPr>
              <a:t>. Ps. 143: 1-2</a:t>
            </a:r>
            <a:endParaRPr lang="en-GB" dirty="0"/>
          </a:p>
        </p:txBody>
      </p:sp>
      <p:sp>
        <p:nvSpPr>
          <p:cNvPr id="7" name="Rectangle 6"/>
          <p:cNvSpPr/>
          <p:nvPr/>
        </p:nvSpPr>
        <p:spPr>
          <a:xfrm>
            <a:off x="293278" y="4851759"/>
            <a:ext cx="6096000" cy="646331"/>
          </a:xfrm>
          <a:prstGeom prst="rect">
            <a:avLst/>
          </a:prstGeom>
        </p:spPr>
        <p:txBody>
          <a:bodyPr>
            <a:spAutoFit/>
          </a:bodyPr>
          <a:lstStyle/>
          <a:p>
            <a:r>
              <a:rPr lang="en-GB" b="1" dirty="0">
                <a:solidFill>
                  <a:srgbClr val="000000"/>
                </a:solidFill>
                <a:latin typeface="system-ui"/>
              </a:rPr>
              <a:t>How then can man be just </a:t>
            </a:r>
            <a:r>
              <a:rPr lang="en-GB" b="1" dirty="0" smtClean="0">
                <a:solidFill>
                  <a:srgbClr val="000000"/>
                </a:solidFill>
                <a:latin typeface="system-ui"/>
              </a:rPr>
              <a:t>[</a:t>
            </a:r>
            <a:r>
              <a:rPr lang="en-GB" b="1" dirty="0" err="1" smtClean="0">
                <a:solidFill>
                  <a:srgbClr val="000000"/>
                </a:solidFill>
                <a:latin typeface="system-ui"/>
              </a:rPr>
              <a:t>sadaq</a:t>
            </a:r>
            <a:r>
              <a:rPr lang="en-GB" b="1" dirty="0" smtClean="0">
                <a:solidFill>
                  <a:srgbClr val="000000"/>
                </a:solidFill>
                <a:latin typeface="system-ui"/>
              </a:rPr>
              <a:t>] with God?</a:t>
            </a:r>
            <a:r>
              <a:rPr lang="en-GB" b="1" dirty="0" smtClean="0"/>
              <a:t> </a:t>
            </a:r>
            <a:r>
              <a:rPr lang="en-GB" dirty="0" smtClean="0">
                <a:solidFill>
                  <a:srgbClr val="000000"/>
                </a:solidFill>
                <a:latin typeface="system-ui"/>
              </a:rPr>
              <a:t>Or </a:t>
            </a:r>
            <a:r>
              <a:rPr lang="en-GB" dirty="0">
                <a:solidFill>
                  <a:srgbClr val="000000"/>
                </a:solidFill>
                <a:latin typeface="system-ui"/>
              </a:rPr>
              <a:t>how can he who is born of a woman be </a:t>
            </a:r>
            <a:r>
              <a:rPr lang="en-GB" dirty="0" smtClean="0">
                <a:solidFill>
                  <a:srgbClr val="000000"/>
                </a:solidFill>
                <a:latin typeface="system-ui"/>
              </a:rPr>
              <a:t>clean? Job 25:4</a:t>
            </a:r>
            <a:endParaRPr lang="en-GB" dirty="0"/>
          </a:p>
        </p:txBody>
      </p:sp>
      <p:sp>
        <p:nvSpPr>
          <p:cNvPr id="8" name="Rectangle 7"/>
          <p:cNvSpPr/>
          <p:nvPr/>
        </p:nvSpPr>
        <p:spPr>
          <a:xfrm>
            <a:off x="352926" y="5631492"/>
            <a:ext cx="8750968" cy="923330"/>
          </a:xfrm>
          <a:prstGeom prst="rect">
            <a:avLst/>
          </a:prstGeom>
        </p:spPr>
        <p:txBody>
          <a:bodyPr wrap="square">
            <a:spAutoFit/>
          </a:bodyPr>
          <a:lstStyle/>
          <a:p>
            <a:r>
              <a:rPr lang="en-GB" dirty="0">
                <a:solidFill>
                  <a:srgbClr val="000000"/>
                </a:solidFill>
                <a:latin typeface="system-ui"/>
              </a:rPr>
              <a:t>Then I said, </a:t>
            </a:r>
            <a:r>
              <a:rPr lang="en-GB" b="1" dirty="0">
                <a:solidFill>
                  <a:srgbClr val="000000"/>
                </a:solidFill>
                <a:latin typeface="system-ui"/>
              </a:rPr>
              <a:t>“Woe is me! For I am undone</a:t>
            </a:r>
            <a:r>
              <a:rPr lang="en-GB" dirty="0">
                <a:solidFill>
                  <a:srgbClr val="000000"/>
                </a:solidFill>
                <a:latin typeface="system-ui"/>
              </a:rPr>
              <a:t>, because I am a man of unclean lips, and I dwell among a people of unclean lips: </a:t>
            </a:r>
            <a:r>
              <a:rPr lang="en-GB" b="1" dirty="0">
                <a:solidFill>
                  <a:srgbClr val="000000"/>
                </a:solidFill>
                <a:latin typeface="system-ui"/>
              </a:rPr>
              <a:t>for my eyes have seen the King</a:t>
            </a:r>
            <a:r>
              <a:rPr lang="en-GB" dirty="0">
                <a:solidFill>
                  <a:srgbClr val="000000"/>
                </a:solidFill>
                <a:latin typeface="system-ui"/>
              </a:rPr>
              <a:t>, Yahweh of Armies</a:t>
            </a:r>
            <a:r>
              <a:rPr lang="en-GB" dirty="0" smtClean="0">
                <a:solidFill>
                  <a:srgbClr val="000000"/>
                </a:solidFill>
                <a:latin typeface="system-ui"/>
              </a:rPr>
              <a:t>!” [The </a:t>
            </a:r>
            <a:r>
              <a:rPr lang="en-GB" sz="1400" dirty="0" smtClean="0">
                <a:solidFill>
                  <a:srgbClr val="000000"/>
                </a:solidFill>
                <a:latin typeface="system-ui"/>
              </a:rPr>
              <a:t>LORD</a:t>
            </a:r>
            <a:r>
              <a:rPr lang="en-GB" dirty="0" smtClean="0">
                <a:solidFill>
                  <a:srgbClr val="000000"/>
                </a:solidFill>
                <a:latin typeface="system-ui"/>
              </a:rPr>
              <a:t> of Hosts]. Isaiah 6: 4</a:t>
            </a:r>
            <a:endParaRPr lang="en-GB" dirty="0"/>
          </a:p>
        </p:txBody>
      </p:sp>
    </p:spTree>
    <p:extLst>
      <p:ext uri="{BB962C8B-B14F-4D97-AF65-F5344CB8AC3E}">
        <p14:creationId xmlns:p14="http://schemas.microsoft.com/office/powerpoint/2010/main" val="2880202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3453" y="513348"/>
            <a:ext cx="6855146" cy="523220"/>
          </a:xfrm>
          <a:prstGeom prst="rect">
            <a:avLst/>
          </a:prstGeom>
          <a:noFill/>
        </p:spPr>
        <p:txBody>
          <a:bodyPr wrap="none" rtlCol="0">
            <a:spAutoFit/>
          </a:bodyPr>
          <a:lstStyle/>
          <a:p>
            <a:r>
              <a:rPr lang="en-GB" sz="2800" b="1" dirty="0" smtClean="0"/>
              <a:t>Self-righteousness is deceptive and offensive</a:t>
            </a:r>
            <a:endParaRPr lang="en-GB" sz="2800" b="1" dirty="0"/>
          </a:p>
        </p:txBody>
      </p:sp>
      <p:sp>
        <p:nvSpPr>
          <p:cNvPr id="3" name="Rectangle 2"/>
          <p:cNvSpPr/>
          <p:nvPr/>
        </p:nvSpPr>
        <p:spPr>
          <a:xfrm>
            <a:off x="360948" y="1499914"/>
            <a:ext cx="8750968" cy="2862322"/>
          </a:xfrm>
          <a:prstGeom prst="rect">
            <a:avLst/>
          </a:prstGeom>
        </p:spPr>
        <p:txBody>
          <a:bodyPr wrap="square">
            <a:spAutoFit/>
          </a:bodyPr>
          <a:lstStyle/>
          <a:p>
            <a:r>
              <a:rPr lang="en-GB" dirty="0">
                <a:solidFill>
                  <a:srgbClr val="000000"/>
                </a:solidFill>
                <a:latin typeface="system-ui"/>
              </a:rPr>
              <a:t>He </a:t>
            </a:r>
            <a:r>
              <a:rPr lang="en-GB" dirty="0" smtClean="0">
                <a:solidFill>
                  <a:srgbClr val="000000"/>
                </a:solidFill>
                <a:latin typeface="system-ui"/>
              </a:rPr>
              <a:t>[Jesus] also </a:t>
            </a:r>
            <a:r>
              <a:rPr lang="en-GB" dirty="0">
                <a:solidFill>
                  <a:srgbClr val="000000"/>
                </a:solidFill>
                <a:latin typeface="system-ui"/>
              </a:rPr>
              <a:t>spoke this parable to </a:t>
            </a:r>
            <a:r>
              <a:rPr lang="en-GB" b="1" dirty="0">
                <a:solidFill>
                  <a:srgbClr val="000000"/>
                </a:solidFill>
                <a:latin typeface="system-ui"/>
              </a:rPr>
              <a:t>certain people who were convinced of </a:t>
            </a:r>
            <a:endParaRPr lang="en-GB" b="1" dirty="0" smtClean="0">
              <a:solidFill>
                <a:srgbClr val="000000"/>
              </a:solidFill>
              <a:latin typeface="system-ui"/>
            </a:endParaRPr>
          </a:p>
          <a:p>
            <a:r>
              <a:rPr lang="en-GB" b="1" dirty="0" smtClean="0">
                <a:solidFill>
                  <a:srgbClr val="000000"/>
                </a:solidFill>
                <a:latin typeface="system-ui"/>
              </a:rPr>
              <a:t>their </a:t>
            </a:r>
            <a:r>
              <a:rPr lang="en-GB" b="1" dirty="0">
                <a:solidFill>
                  <a:srgbClr val="000000"/>
                </a:solidFill>
                <a:latin typeface="system-ui"/>
              </a:rPr>
              <a:t>own righteousness</a:t>
            </a:r>
            <a:r>
              <a:rPr lang="en-GB" dirty="0">
                <a:solidFill>
                  <a:srgbClr val="000000"/>
                </a:solidFill>
                <a:latin typeface="system-ui"/>
              </a:rPr>
              <a:t>, and </a:t>
            </a:r>
            <a:r>
              <a:rPr lang="en-GB" b="1" dirty="0">
                <a:solidFill>
                  <a:srgbClr val="000000"/>
                </a:solidFill>
                <a:latin typeface="system-ui"/>
              </a:rPr>
              <a:t>who despised all others</a:t>
            </a:r>
            <a:r>
              <a:rPr lang="en-GB" dirty="0">
                <a:solidFill>
                  <a:srgbClr val="000000"/>
                </a:solidFill>
                <a:latin typeface="system-ui"/>
              </a:rPr>
              <a:t>. </a:t>
            </a:r>
            <a:r>
              <a:rPr lang="en-GB" b="1" baseline="30000" dirty="0" smtClean="0">
                <a:solidFill>
                  <a:srgbClr val="000000"/>
                </a:solidFill>
                <a:latin typeface="system-ui"/>
              </a:rPr>
              <a:t> </a:t>
            </a:r>
            <a:r>
              <a:rPr lang="en-GB" dirty="0" smtClean="0">
                <a:solidFill>
                  <a:srgbClr val="000000"/>
                </a:solidFill>
                <a:latin typeface="system-ui"/>
              </a:rPr>
              <a:t>“</a:t>
            </a:r>
            <a:r>
              <a:rPr lang="en-GB" dirty="0">
                <a:solidFill>
                  <a:srgbClr val="000000"/>
                </a:solidFill>
                <a:latin typeface="system-ui"/>
              </a:rPr>
              <a:t>Two men went up into the temple to pray; one was </a:t>
            </a:r>
            <a:r>
              <a:rPr lang="en-GB" b="1" dirty="0">
                <a:solidFill>
                  <a:srgbClr val="000000"/>
                </a:solidFill>
                <a:latin typeface="system-ui"/>
              </a:rPr>
              <a:t>a Pharisee</a:t>
            </a:r>
            <a:r>
              <a:rPr lang="en-GB" dirty="0">
                <a:solidFill>
                  <a:srgbClr val="000000"/>
                </a:solidFill>
                <a:latin typeface="system-ui"/>
              </a:rPr>
              <a:t>, and the other was a tax collector. </a:t>
            </a:r>
            <a:r>
              <a:rPr lang="en-GB" dirty="0" smtClean="0">
                <a:solidFill>
                  <a:srgbClr val="000000"/>
                </a:solidFill>
                <a:latin typeface="system-ui"/>
              </a:rPr>
              <a:t>The </a:t>
            </a:r>
            <a:r>
              <a:rPr lang="en-GB" dirty="0">
                <a:solidFill>
                  <a:srgbClr val="000000"/>
                </a:solidFill>
                <a:latin typeface="system-ui"/>
              </a:rPr>
              <a:t>Pharisee stood and prayed to himself like this: </a:t>
            </a:r>
            <a:r>
              <a:rPr lang="en-GB" b="1" dirty="0">
                <a:solidFill>
                  <a:srgbClr val="000000"/>
                </a:solidFill>
                <a:latin typeface="system-ui"/>
              </a:rPr>
              <a:t>‘God, I thank you that I am not like the rest of men, extortionists, unrighteous, adulterers, or even like this tax collector</a:t>
            </a:r>
            <a:r>
              <a:rPr lang="en-GB" b="1" dirty="0" smtClean="0">
                <a:solidFill>
                  <a:srgbClr val="000000"/>
                </a:solidFill>
                <a:latin typeface="system-ui"/>
              </a:rPr>
              <a:t>. </a:t>
            </a:r>
            <a:r>
              <a:rPr lang="en-GB" b="1" baseline="30000" dirty="0">
                <a:solidFill>
                  <a:srgbClr val="000000"/>
                </a:solidFill>
                <a:latin typeface="system-ui"/>
              </a:rPr>
              <a:t> </a:t>
            </a:r>
            <a:r>
              <a:rPr lang="en-GB" b="1" dirty="0">
                <a:solidFill>
                  <a:srgbClr val="000000"/>
                </a:solidFill>
                <a:latin typeface="system-ui"/>
              </a:rPr>
              <a:t>I fast twice a week. I give tithes of all that I get.’ </a:t>
            </a:r>
            <a:r>
              <a:rPr lang="en-GB" dirty="0" smtClean="0">
                <a:solidFill>
                  <a:srgbClr val="000000"/>
                </a:solidFill>
                <a:latin typeface="system-ui"/>
              </a:rPr>
              <a:t>But </a:t>
            </a:r>
            <a:r>
              <a:rPr lang="en-GB" dirty="0">
                <a:solidFill>
                  <a:srgbClr val="000000"/>
                </a:solidFill>
                <a:latin typeface="system-ui"/>
              </a:rPr>
              <a:t>the </a:t>
            </a:r>
            <a:r>
              <a:rPr lang="en-GB" b="1" dirty="0">
                <a:solidFill>
                  <a:srgbClr val="000000"/>
                </a:solidFill>
                <a:latin typeface="system-ui"/>
              </a:rPr>
              <a:t>tax collector</a:t>
            </a:r>
            <a:r>
              <a:rPr lang="en-GB" dirty="0">
                <a:solidFill>
                  <a:srgbClr val="000000"/>
                </a:solidFill>
                <a:latin typeface="system-ui"/>
              </a:rPr>
              <a:t>, standing far away, wouldn’t even lift up his eyes to heaven, but beat his breast, saying, </a:t>
            </a:r>
            <a:r>
              <a:rPr lang="en-GB" b="1" dirty="0">
                <a:solidFill>
                  <a:srgbClr val="000000"/>
                </a:solidFill>
                <a:latin typeface="system-ui"/>
              </a:rPr>
              <a:t>‘God, be merciful to me, a sinner!’</a:t>
            </a:r>
            <a:r>
              <a:rPr lang="en-GB" dirty="0">
                <a:solidFill>
                  <a:srgbClr val="000000"/>
                </a:solidFill>
                <a:latin typeface="system-ui"/>
              </a:rPr>
              <a:t> </a:t>
            </a:r>
            <a:r>
              <a:rPr lang="en-GB" dirty="0" smtClean="0">
                <a:solidFill>
                  <a:srgbClr val="000000"/>
                </a:solidFill>
                <a:latin typeface="system-ui"/>
              </a:rPr>
              <a:t>I </a:t>
            </a:r>
            <a:r>
              <a:rPr lang="en-GB" dirty="0">
                <a:solidFill>
                  <a:srgbClr val="000000"/>
                </a:solidFill>
                <a:latin typeface="system-ui"/>
              </a:rPr>
              <a:t>tell you, </a:t>
            </a:r>
            <a:r>
              <a:rPr lang="en-GB" b="1" dirty="0">
                <a:solidFill>
                  <a:srgbClr val="000000"/>
                </a:solidFill>
                <a:latin typeface="system-ui"/>
              </a:rPr>
              <a:t>this man went down to his house </a:t>
            </a:r>
            <a:r>
              <a:rPr lang="en-GB" b="1" dirty="0" smtClean="0">
                <a:solidFill>
                  <a:srgbClr val="000000"/>
                </a:solidFill>
                <a:latin typeface="system-ui"/>
              </a:rPr>
              <a:t>justified</a:t>
            </a:r>
            <a:r>
              <a:rPr lang="en-GB" dirty="0" smtClean="0">
                <a:solidFill>
                  <a:srgbClr val="000000"/>
                </a:solidFill>
                <a:latin typeface="system-ui"/>
              </a:rPr>
              <a:t>; </a:t>
            </a:r>
            <a:r>
              <a:rPr lang="en-GB" dirty="0">
                <a:solidFill>
                  <a:srgbClr val="000000"/>
                </a:solidFill>
                <a:latin typeface="system-ui"/>
              </a:rPr>
              <a:t>for everyone who exalts himself will be humbled, but </a:t>
            </a:r>
            <a:r>
              <a:rPr lang="en-GB" b="1" dirty="0">
                <a:solidFill>
                  <a:srgbClr val="000000"/>
                </a:solidFill>
                <a:latin typeface="system-ui"/>
              </a:rPr>
              <a:t>he who humbles himself will be exalted</a:t>
            </a:r>
            <a:r>
              <a:rPr lang="en-GB" dirty="0" smtClean="0">
                <a:solidFill>
                  <a:srgbClr val="000000"/>
                </a:solidFill>
                <a:latin typeface="system-ui"/>
              </a:rPr>
              <a:t>.” Luke 18: 9-14</a:t>
            </a:r>
            <a:endParaRPr lang="en-GB" dirty="0"/>
          </a:p>
        </p:txBody>
      </p:sp>
      <p:sp>
        <p:nvSpPr>
          <p:cNvPr id="4" name="TextBox 3"/>
          <p:cNvSpPr txBox="1"/>
          <p:nvPr/>
        </p:nvSpPr>
        <p:spPr>
          <a:xfrm>
            <a:off x="360948" y="4981074"/>
            <a:ext cx="9289723" cy="923330"/>
          </a:xfrm>
          <a:prstGeom prst="rect">
            <a:avLst/>
          </a:prstGeom>
          <a:noFill/>
        </p:spPr>
        <p:txBody>
          <a:bodyPr wrap="none" rtlCol="0">
            <a:spAutoFit/>
          </a:bodyPr>
          <a:lstStyle/>
          <a:p>
            <a:r>
              <a:rPr lang="en-GB" b="1" dirty="0" smtClean="0">
                <a:latin typeface="system-ui"/>
              </a:rPr>
              <a:t>Jesus declared the man to be justified but did not explain the basis of this. He was </a:t>
            </a:r>
          </a:p>
          <a:p>
            <a:r>
              <a:rPr lang="en-GB" b="1" dirty="0" smtClean="0">
                <a:latin typeface="system-ui"/>
              </a:rPr>
              <a:t>not self-righteous and was open to God’s mercy – that’s all we know. </a:t>
            </a:r>
          </a:p>
          <a:p>
            <a:r>
              <a:rPr lang="en-GB" b="1" dirty="0" smtClean="0">
                <a:latin typeface="system-ui"/>
              </a:rPr>
              <a:t>Parables have limited scope and purpose and must not be stretched beyond this.</a:t>
            </a:r>
            <a:endParaRPr lang="en-GB" b="1" dirty="0">
              <a:latin typeface="system-ui"/>
            </a:endParaRPr>
          </a:p>
        </p:txBody>
      </p:sp>
    </p:spTree>
    <p:extLst>
      <p:ext uri="{BB962C8B-B14F-4D97-AF65-F5344CB8AC3E}">
        <p14:creationId xmlns:p14="http://schemas.microsoft.com/office/powerpoint/2010/main" val="3015757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9073" y="1605858"/>
            <a:ext cx="8614611" cy="3416320"/>
          </a:xfrm>
          <a:prstGeom prst="rect">
            <a:avLst/>
          </a:prstGeom>
        </p:spPr>
        <p:txBody>
          <a:bodyPr wrap="square">
            <a:spAutoFit/>
          </a:bodyPr>
          <a:lstStyle/>
          <a:p>
            <a:pPr lvl="0"/>
            <a:r>
              <a:rPr lang="en-GB" dirty="0">
                <a:solidFill>
                  <a:srgbClr val="000000"/>
                </a:solidFill>
                <a:latin typeface="system-ui"/>
              </a:rPr>
              <a:t>… though I myself might have confidence even in the flesh. </a:t>
            </a:r>
            <a:r>
              <a:rPr lang="en-GB" b="1" dirty="0">
                <a:solidFill>
                  <a:srgbClr val="000000"/>
                </a:solidFill>
                <a:latin typeface="system-ui"/>
              </a:rPr>
              <a:t>If any other man thinks that he has confidence in the flesh, I yet more</a:t>
            </a:r>
            <a:r>
              <a:rPr lang="en-GB" dirty="0">
                <a:solidFill>
                  <a:srgbClr val="000000"/>
                </a:solidFill>
                <a:latin typeface="system-ui"/>
              </a:rPr>
              <a:t>: circumcised the eighth day, of the stock of Israel, of the tribe of Benjamin, a Hebrew of Hebrews; concerning the law, </a:t>
            </a:r>
            <a:r>
              <a:rPr lang="en-GB" b="1" dirty="0">
                <a:solidFill>
                  <a:srgbClr val="000000"/>
                </a:solidFill>
                <a:latin typeface="system-ui"/>
              </a:rPr>
              <a:t>a Pharisee</a:t>
            </a:r>
            <a:r>
              <a:rPr lang="en-GB" dirty="0">
                <a:solidFill>
                  <a:srgbClr val="000000"/>
                </a:solidFill>
                <a:latin typeface="system-ui"/>
              </a:rPr>
              <a:t>; concerning zeal, persecuting the assembly; </a:t>
            </a:r>
            <a:r>
              <a:rPr lang="en-GB" b="1" dirty="0">
                <a:solidFill>
                  <a:srgbClr val="000000"/>
                </a:solidFill>
                <a:latin typeface="system-ui"/>
              </a:rPr>
              <a:t>concerning the righteousness which is in the law, found blameless.</a:t>
            </a:r>
          </a:p>
          <a:p>
            <a:pPr lvl="0"/>
            <a:r>
              <a:rPr lang="en-GB" dirty="0">
                <a:solidFill>
                  <a:srgbClr val="000000"/>
                </a:solidFill>
                <a:latin typeface="system-ui"/>
              </a:rPr>
              <a:t>However, </a:t>
            </a:r>
            <a:r>
              <a:rPr lang="en-GB" b="1" dirty="0">
                <a:solidFill>
                  <a:srgbClr val="000000"/>
                </a:solidFill>
                <a:latin typeface="system-ui"/>
              </a:rPr>
              <a:t>I </a:t>
            </a:r>
            <a:r>
              <a:rPr lang="en-GB" b="1" u="sng" dirty="0">
                <a:solidFill>
                  <a:srgbClr val="000000"/>
                </a:solidFill>
                <a:latin typeface="system-ui"/>
              </a:rPr>
              <a:t>consider</a:t>
            </a:r>
            <a:r>
              <a:rPr lang="en-GB" b="1" dirty="0">
                <a:solidFill>
                  <a:srgbClr val="000000"/>
                </a:solidFill>
                <a:latin typeface="system-ui"/>
              </a:rPr>
              <a:t> those things that were gain to me as a loss for Christ</a:t>
            </a:r>
            <a:r>
              <a:rPr lang="en-GB" dirty="0">
                <a:solidFill>
                  <a:srgbClr val="000000"/>
                </a:solidFill>
                <a:latin typeface="system-ui"/>
              </a:rPr>
              <a:t>. Yes most certainly, and </a:t>
            </a:r>
            <a:r>
              <a:rPr lang="en-GB" b="1" u="sng" dirty="0">
                <a:solidFill>
                  <a:srgbClr val="000000"/>
                </a:solidFill>
                <a:latin typeface="system-ui"/>
              </a:rPr>
              <a:t>I count </a:t>
            </a:r>
            <a:r>
              <a:rPr lang="en-GB" dirty="0">
                <a:solidFill>
                  <a:srgbClr val="000000"/>
                </a:solidFill>
                <a:latin typeface="system-ui"/>
              </a:rPr>
              <a:t>all things to be a loss for the excellency of the knowledge of Christ Jesus, my Lord, for whom I suffered the loss of all things, and </a:t>
            </a:r>
            <a:r>
              <a:rPr lang="en-GB" b="1" u="sng" dirty="0">
                <a:solidFill>
                  <a:srgbClr val="000000"/>
                </a:solidFill>
                <a:latin typeface="system-ui"/>
              </a:rPr>
              <a:t>count</a:t>
            </a:r>
            <a:r>
              <a:rPr lang="en-GB" b="1" dirty="0">
                <a:solidFill>
                  <a:srgbClr val="000000"/>
                </a:solidFill>
                <a:latin typeface="system-ui"/>
              </a:rPr>
              <a:t> them nothing but refuse, that I may gain Christ and be found in him, not having a righteousness of my own, that which is of the law, but that which is through faith in Christ, the righteousness which is from God by faith </a:t>
            </a:r>
            <a:r>
              <a:rPr lang="en-GB" dirty="0">
                <a:solidFill>
                  <a:srgbClr val="000000"/>
                </a:solidFill>
                <a:latin typeface="system-ui"/>
              </a:rPr>
              <a:t>… Phil. 3: 4-9</a:t>
            </a:r>
          </a:p>
        </p:txBody>
      </p:sp>
      <p:sp>
        <p:nvSpPr>
          <p:cNvPr id="3" name="TextBox 2"/>
          <p:cNvSpPr txBox="1"/>
          <p:nvPr/>
        </p:nvSpPr>
        <p:spPr>
          <a:xfrm>
            <a:off x="1812758" y="802106"/>
            <a:ext cx="4629537" cy="523220"/>
          </a:xfrm>
          <a:prstGeom prst="rect">
            <a:avLst/>
          </a:prstGeom>
          <a:noFill/>
        </p:spPr>
        <p:txBody>
          <a:bodyPr wrap="none" rtlCol="0">
            <a:spAutoFit/>
          </a:bodyPr>
          <a:lstStyle/>
          <a:p>
            <a:r>
              <a:rPr lang="en-GB" sz="2800" b="1" dirty="0" smtClean="0"/>
              <a:t>Paul the enlightened Pharisee</a:t>
            </a:r>
            <a:endParaRPr lang="en-GB" sz="2800" b="1" dirty="0"/>
          </a:p>
        </p:txBody>
      </p:sp>
      <p:sp>
        <p:nvSpPr>
          <p:cNvPr id="4" name="TextBox 3"/>
          <p:cNvSpPr txBox="1"/>
          <p:nvPr/>
        </p:nvSpPr>
        <p:spPr>
          <a:xfrm>
            <a:off x="678253" y="5422231"/>
            <a:ext cx="8076250" cy="461665"/>
          </a:xfrm>
          <a:prstGeom prst="rect">
            <a:avLst/>
          </a:prstGeom>
          <a:noFill/>
        </p:spPr>
        <p:txBody>
          <a:bodyPr wrap="none" rtlCol="0">
            <a:spAutoFit/>
          </a:bodyPr>
          <a:lstStyle/>
          <a:p>
            <a:r>
              <a:rPr lang="en-GB" sz="2400" b="1" dirty="0" smtClean="0">
                <a:latin typeface="system-ui"/>
              </a:rPr>
              <a:t>Paul understood the basis on which justification rests</a:t>
            </a:r>
            <a:endParaRPr lang="en-GB" sz="2400" b="1" dirty="0">
              <a:latin typeface="system-ui"/>
            </a:endParaRPr>
          </a:p>
        </p:txBody>
      </p:sp>
    </p:spTree>
    <p:extLst>
      <p:ext uri="{BB962C8B-B14F-4D97-AF65-F5344CB8AC3E}">
        <p14:creationId xmlns:p14="http://schemas.microsoft.com/office/powerpoint/2010/main" val="1577742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4821" y="352926"/>
            <a:ext cx="6157455" cy="523220"/>
          </a:xfrm>
          <a:prstGeom prst="rect">
            <a:avLst/>
          </a:prstGeom>
          <a:noFill/>
        </p:spPr>
        <p:txBody>
          <a:bodyPr wrap="none" rtlCol="0">
            <a:spAutoFit/>
          </a:bodyPr>
          <a:lstStyle/>
          <a:p>
            <a:r>
              <a:rPr lang="en-GB" sz="2800" b="1" dirty="0" smtClean="0">
                <a:latin typeface="system-ui"/>
              </a:rPr>
              <a:t>God justifies the wicked (ungodly)!</a:t>
            </a:r>
            <a:endParaRPr lang="en-GB" sz="2800" b="1" dirty="0">
              <a:latin typeface="system-ui"/>
            </a:endParaRPr>
          </a:p>
        </p:txBody>
      </p:sp>
      <p:sp>
        <p:nvSpPr>
          <p:cNvPr id="3" name="Rectangle 2"/>
          <p:cNvSpPr/>
          <p:nvPr/>
        </p:nvSpPr>
        <p:spPr>
          <a:xfrm>
            <a:off x="160420" y="1128146"/>
            <a:ext cx="8783053" cy="923330"/>
          </a:xfrm>
          <a:prstGeom prst="rect">
            <a:avLst/>
          </a:prstGeom>
        </p:spPr>
        <p:txBody>
          <a:bodyPr wrap="square">
            <a:spAutoFit/>
          </a:bodyPr>
          <a:lstStyle/>
          <a:p>
            <a:r>
              <a:rPr lang="en-GB" dirty="0">
                <a:solidFill>
                  <a:srgbClr val="000000"/>
                </a:solidFill>
                <a:latin typeface="system-ui"/>
              </a:rPr>
              <a:t>If there is a controversy between men, and they come </a:t>
            </a:r>
            <a:r>
              <a:rPr lang="en-GB" dirty="0" smtClean="0">
                <a:solidFill>
                  <a:srgbClr val="000000"/>
                </a:solidFill>
                <a:latin typeface="system-ui"/>
              </a:rPr>
              <a:t>to judgment </a:t>
            </a:r>
            <a:r>
              <a:rPr lang="en-GB" dirty="0">
                <a:solidFill>
                  <a:srgbClr val="000000"/>
                </a:solidFill>
                <a:latin typeface="system-ui"/>
              </a:rPr>
              <a:t>and the judges judge them, then </a:t>
            </a:r>
            <a:r>
              <a:rPr lang="en-GB" b="1" dirty="0">
                <a:solidFill>
                  <a:srgbClr val="000000"/>
                </a:solidFill>
                <a:latin typeface="system-ui"/>
              </a:rPr>
              <a:t>they shall justify the righteous and condemn the wicked</a:t>
            </a:r>
            <a:r>
              <a:rPr lang="en-GB" dirty="0">
                <a:solidFill>
                  <a:srgbClr val="000000"/>
                </a:solidFill>
                <a:latin typeface="system-ui"/>
              </a:rPr>
              <a:t>. </a:t>
            </a:r>
            <a:r>
              <a:rPr lang="en-GB" dirty="0" smtClean="0">
                <a:solidFill>
                  <a:srgbClr val="000000"/>
                </a:solidFill>
                <a:latin typeface="system-ui"/>
              </a:rPr>
              <a:t>Deut. 25: 1</a:t>
            </a:r>
            <a:endParaRPr lang="en-GB" dirty="0"/>
          </a:p>
        </p:txBody>
      </p:sp>
      <p:sp>
        <p:nvSpPr>
          <p:cNvPr id="4" name="Rectangle 3"/>
          <p:cNvSpPr/>
          <p:nvPr/>
        </p:nvSpPr>
        <p:spPr>
          <a:xfrm>
            <a:off x="296778" y="2899839"/>
            <a:ext cx="8710863" cy="646331"/>
          </a:xfrm>
          <a:prstGeom prst="rect">
            <a:avLst/>
          </a:prstGeom>
        </p:spPr>
        <p:txBody>
          <a:bodyPr wrap="square">
            <a:spAutoFit/>
          </a:bodyPr>
          <a:lstStyle/>
          <a:p>
            <a:r>
              <a:rPr lang="en-GB" b="1" dirty="0">
                <a:solidFill>
                  <a:srgbClr val="000000"/>
                </a:solidFill>
                <a:latin typeface="system-ui"/>
              </a:rPr>
              <a:t>He who justifies the wicked</a:t>
            </a:r>
            <a:r>
              <a:rPr lang="en-GB" dirty="0">
                <a:solidFill>
                  <a:srgbClr val="000000"/>
                </a:solidFill>
                <a:latin typeface="system-ui"/>
              </a:rPr>
              <a:t>, and he who condemns the </a:t>
            </a:r>
            <a:r>
              <a:rPr lang="en-GB" dirty="0" smtClean="0">
                <a:solidFill>
                  <a:srgbClr val="000000"/>
                </a:solidFill>
                <a:latin typeface="system-ui"/>
              </a:rPr>
              <a:t>righteous,</a:t>
            </a:r>
            <a:r>
              <a:rPr lang="en-GB" dirty="0" smtClean="0"/>
              <a:t> </a:t>
            </a:r>
            <a:r>
              <a:rPr lang="en-GB" dirty="0" smtClean="0">
                <a:solidFill>
                  <a:srgbClr val="000000"/>
                </a:solidFill>
                <a:latin typeface="system-ui"/>
              </a:rPr>
              <a:t>both </a:t>
            </a:r>
            <a:r>
              <a:rPr lang="en-GB" dirty="0">
                <a:solidFill>
                  <a:srgbClr val="000000"/>
                </a:solidFill>
                <a:latin typeface="system-ui"/>
              </a:rPr>
              <a:t>of them alike are </a:t>
            </a:r>
            <a:r>
              <a:rPr lang="en-GB" b="1" dirty="0">
                <a:solidFill>
                  <a:srgbClr val="000000"/>
                </a:solidFill>
                <a:latin typeface="system-ui"/>
              </a:rPr>
              <a:t>an abomination to Yahweh</a:t>
            </a:r>
            <a:r>
              <a:rPr lang="en-GB" dirty="0" smtClean="0">
                <a:solidFill>
                  <a:srgbClr val="000000"/>
                </a:solidFill>
                <a:latin typeface="system-ui"/>
              </a:rPr>
              <a:t>. Prov. 17: 15</a:t>
            </a:r>
            <a:endParaRPr lang="en-GB" dirty="0"/>
          </a:p>
        </p:txBody>
      </p:sp>
      <p:sp>
        <p:nvSpPr>
          <p:cNvPr id="5" name="Rectangle 4"/>
          <p:cNvSpPr/>
          <p:nvPr/>
        </p:nvSpPr>
        <p:spPr>
          <a:xfrm>
            <a:off x="232610" y="2140687"/>
            <a:ext cx="8077201" cy="646331"/>
          </a:xfrm>
          <a:prstGeom prst="rect">
            <a:avLst/>
          </a:prstGeom>
        </p:spPr>
        <p:txBody>
          <a:bodyPr wrap="square">
            <a:spAutoFit/>
          </a:bodyPr>
          <a:lstStyle/>
          <a:p>
            <a:r>
              <a:rPr lang="en-GB" dirty="0">
                <a:solidFill>
                  <a:srgbClr val="000000"/>
                </a:solidFill>
                <a:latin typeface="system-ui"/>
              </a:rPr>
              <a:t>“Keep far from a false charge, and don’t kill the </a:t>
            </a:r>
            <a:r>
              <a:rPr lang="en-GB" dirty="0" smtClean="0">
                <a:solidFill>
                  <a:srgbClr val="000000"/>
                </a:solidFill>
                <a:latin typeface="system-ui"/>
              </a:rPr>
              <a:t>innocent and </a:t>
            </a:r>
            <a:r>
              <a:rPr lang="en-GB" dirty="0">
                <a:solidFill>
                  <a:srgbClr val="000000"/>
                </a:solidFill>
                <a:latin typeface="system-ui"/>
              </a:rPr>
              <a:t>righteous; for </a:t>
            </a:r>
            <a:r>
              <a:rPr lang="en-GB" b="1" dirty="0">
                <a:solidFill>
                  <a:srgbClr val="000000"/>
                </a:solidFill>
                <a:latin typeface="system-ui"/>
              </a:rPr>
              <a:t>I will not justify the wicked</a:t>
            </a:r>
            <a:r>
              <a:rPr lang="en-GB" dirty="0" smtClean="0">
                <a:solidFill>
                  <a:srgbClr val="000000"/>
                </a:solidFill>
                <a:latin typeface="system-ui"/>
              </a:rPr>
              <a:t>. Exodus 23: 7</a:t>
            </a:r>
            <a:endParaRPr lang="en-GB" dirty="0"/>
          </a:p>
        </p:txBody>
      </p:sp>
      <p:sp>
        <p:nvSpPr>
          <p:cNvPr id="6" name="Rectangle 5"/>
          <p:cNvSpPr/>
          <p:nvPr/>
        </p:nvSpPr>
        <p:spPr>
          <a:xfrm>
            <a:off x="296778" y="3658991"/>
            <a:ext cx="9103895" cy="1477328"/>
          </a:xfrm>
          <a:prstGeom prst="rect">
            <a:avLst/>
          </a:prstGeom>
        </p:spPr>
        <p:txBody>
          <a:bodyPr wrap="square">
            <a:spAutoFit/>
          </a:bodyPr>
          <a:lstStyle/>
          <a:p>
            <a:r>
              <a:rPr lang="en-GB" b="1" baseline="30000" dirty="0">
                <a:solidFill>
                  <a:srgbClr val="000000"/>
                </a:solidFill>
                <a:latin typeface="system-ui"/>
              </a:rPr>
              <a:t> </a:t>
            </a:r>
            <a:r>
              <a:rPr lang="en-GB" dirty="0">
                <a:solidFill>
                  <a:srgbClr val="000000"/>
                </a:solidFill>
                <a:latin typeface="system-ui"/>
              </a:rPr>
              <a:t>But to him who doesn’t work, but believes in </a:t>
            </a:r>
            <a:r>
              <a:rPr lang="en-GB" b="1" dirty="0">
                <a:solidFill>
                  <a:srgbClr val="000000"/>
                </a:solidFill>
                <a:latin typeface="system-ui"/>
              </a:rPr>
              <a:t>him who justifies the ungodly</a:t>
            </a:r>
            <a:r>
              <a:rPr lang="en-GB" dirty="0">
                <a:solidFill>
                  <a:srgbClr val="000000"/>
                </a:solidFill>
                <a:latin typeface="system-ui"/>
              </a:rPr>
              <a:t>, his faith is accounted for righteousness. </a:t>
            </a:r>
            <a:r>
              <a:rPr lang="en-GB" dirty="0" smtClean="0">
                <a:solidFill>
                  <a:srgbClr val="000000"/>
                </a:solidFill>
                <a:latin typeface="system-ui"/>
              </a:rPr>
              <a:t>Even </a:t>
            </a:r>
            <a:r>
              <a:rPr lang="en-GB" dirty="0">
                <a:solidFill>
                  <a:srgbClr val="000000"/>
                </a:solidFill>
                <a:latin typeface="system-ui"/>
              </a:rPr>
              <a:t>as </a:t>
            </a:r>
            <a:r>
              <a:rPr lang="en-GB" b="1" dirty="0">
                <a:solidFill>
                  <a:srgbClr val="000000"/>
                </a:solidFill>
                <a:latin typeface="system-ui"/>
              </a:rPr>
              <a:t>David</a:t>
            </a:r>
            <a:r>
              <a:rPr lang="en-GB" dirty="0">
                <a:solidFill>
                  <a:srgbClr val="000000"/>
                </a:solidFill>
                <a:latin typeface="system-ui"/>
              </a:rPr>
              <a:t> also pronounces blessing on the man to whom God counts righteousness apart from works</a:t>
            </a:r>
            <a:r>
              <a:rPr lang="en-GB" dirty="0" smtClean="0">
                <a:solidFill>
                  <a:srgbClr val="000000"/>
                </a:solidFill>
                <a:latin typeface="system-ui"/>
              </a:rPr>
              <a:t>, “Blessed </a:t>
            </a:r>
            <a:r>
              <a:rPr lang="en-GB" dirty="0">
                <a:solidFill>
                  <a:srgbClr val="000000"/>
                </a:solidFill>
                <a:latin typeface="system-ui"/>
              </a:rPr>
              <a:t>are they whose iniquities are </a:t>
            </a:r>
            <a:r>
              <a:rPr lang="en-GB" dirty="0" smtClean="0">
                <a:solidFill>
                  <a:srgbClr val="000000"/>
                </a:solidFill>
                <a:latin typeface="system-ui"/>
              </a:rPr>
              <a:t>forgiven, whose </a:t>
            </a:r>
            <a:r>
              <a:rPr lang="en-GB" dirty="0">
                <a:solidFill>
                  <a:srgbClr val="000000"/>
                </a:solidFill>
                <a:latin typeface="system-ui"/>
              </a:rPr>
              <a:t>sins are </a:t>
            </a:r>
            <a:r>
              <a:rPr lang="en-GB" dirty="0" smtClean="0">
                <a:solidFill>
                  <a:srgbClr val="000000"/>
                </a:solidFill>
                <a:latin typeface="system-ui"/>
              </a:rPr>
              <a:t>covered. </a:t>
            </a:r>
            <a:r>
              <a:rPr lang="en-GB" b="1" dirty="0" smtClean="0">
                <a:solidFill>
                  <a:srgbClr val="000000"/>
                </a:solidFill>
                <a:latin typeface="system-ui"/>
              </a:rPr>
              <a:t>Blessed </a:t>
            </a:r>
            <a:r>
              <a:rPr lang="en-GB" b="1" dirty="0">
                <a:solidFill>
                  <a:srgbClr val="000000"/>
                </a:solidFill>
                <a:latin typeface="system-ui"/>
              </a:rPr>
              <a:t>is the man whom the Lord will by no means charge with sin</a:t>
            </a:r>
            <a:r>
              <a:rPr lang="en-GB" b="1" dirty="0" smtClean="0">
                <a:solidFill>
                  <a:srgbClr val="000000"/>
                </a:solidFill>
                <a:latin typeface="system-ui"/>
              </a:rPr>
              <a:t>.</a:t>
            </a:r>
            <a:r>
              <a:rPr lang="en-GB" dirty="0" smtClean="0">
                <a:solidFill>
                  <a:srgbClr val="000000"/>
                </a:solidFill>
                <a:latin typeface="system-ui"/>
              </a:rPr>
              <a:t>” Rom. 4: 5-8</a:t>
            </a:r>
            <a:endParaRPr lang="en-GB" b="0" i="0" dirty="0">
              <a:solidFill>
                <a:srgbClr val="000000"/>
              </a:solidFill>
              <a:effectLst/>
              <a:latin typeface="system-ui"/>
            </a:endParaRPr>
          </a:p>
        </p:txBody>
      </p:sp>
      <p:sp>
        <p:nvSpPr>
          <p:cNvPr id="7" name="Rectangle 6"/>
          <p:cNvSpPr/>
          <p:nvPr/>
        </p:nvSpPr>
        <p:spPr>
          <a:xfrm>
            <a:off x="296777" y="5192905"/>
            <a:ext cx="9160044" cy="1200329"/>
          </a:xfrm>
          <a:prstGeom prst="rect">
            <a:avLst/>
          </a:prstGeom>
        </p:spPr>
        <p:txBody>
          <a:bodyPr wrap="square">
            <a:spAutoFit/>
          </a:bodyPr>
          <a:lstStyle/>
          <a:p>
            <a:r>
              <a:rPr lang="en-GB" dirty="0">
                <a:solidFill>
                  <a:srgbClr val="000000"/>
                </a:solidFill>
                <a:latin typeface="system-ui"/>
              </a:rPr>
              <a:t>For while we were yet weak, at the right time </a:t>
            </a:r>
            <a:r>
              <a:rPr lang="en-GB" b="1" dirty="0">
                <a:solidFill>
                  <a:srgbClr val="000000"/>
                </a:solidFill>
                <a:latin typeface="system-ui"/>
              </a:rPr>
              <a:t>Christ died for the ungodly</a:t>
            </a:r>
            <a:r>
              <a:rPr lang="en-GB" dirty="0">
                <a:solidFill>
                  <a:srgbClr val="000000"/>
                </a:solidFill>
                <a:latin typeface="system-ui"/>
              </a:rPr>
              <a:t>. </a:t>
            </a:r>
            <a:r>
              <a:rPr lang="en-GB" dirty="0" smtClean="0">
                <a:solidFill>
                  <a:srgbClr val="000000"/>
                </a:solidFill>
                <a:latin typeface="system-ui"/>
              </a:rPr>
              <a:t>For </a:t>
            </a:r>
            <a:r>
              <a:rPr lang="en-GB" dirty="0">
                <a:solidFill>
                  <a:srgbClr val="000000"/>
                </a:solidFill>
                <a:latin typeface="system-ui"/>
              </a:rPr>
              <a:t>one will hardly die for a righteous man. Yet perhaps for a good person someone would even dare to die. </a:t>
            </a:r>
            <a:r>
              <a:rPr lang="en-GB" dirty="0" smtClean="0">
                <a:solidFill>
                  <a:srgbClr val="000000"/>
                </a:solidFill>
                <a:latin typeface="system-ui"/>
              </a:rPr>
              <a:t>But </a:t>
            </a:r>
            <a:r>
              <a:rPr lang="en-GB" dirty="0">
                <a:solidFill>
                  <a:srgbClr val="000000"/>
                </a:solidFill>
                <a:latin typeface="system-ui"/>
              </a:rPr>
              <a:t>God commends his own love toward us, in that </a:t>
            </a:r>
            <a:r>
              <a:rPr lang="en-GB" b="1" dirty="0">
                <a:solidFill>
                  <a:srgbClr val="000000"/>
                </a:solidFill>
                <a:latin typeface="system-ui"/>
              </a:rPr>
              <a:t>while we were yet sinners, Christ died for us</a:t>
            </a:r>
            <a:r>
              <a:rPr lang="en-GB" dirty="0" smtClean="0">
                <a:solidFill>
                  <a:srgbClr val="000000"/>
                </a:solidFill>
                <a:latin typeface="system-ui"/>
              </a:rPr>
              <a:t>. Rom. 5: 6-8</a:t>
            </a:r>
            <a:endParaRPr lang="en-GB" dirty="0"/>
          </a:p>
        </p:txBody>
      </p:sp>
    </p:spTree>
    <p:extLst>
      <p:ext uri="{BB962C8B-B14F-4D97-AF65-F5344CB8AC3E}">
        <p14:creationId xmlns:p14="http://schemas.microsoft.com/office/powerpoint/2010/main" val="3936884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4188" y="3917556"/>
            <a:ext cx="7716253" cy="1477328"/>
          </a:xfrm>
          <a:prstGeom prst="rect">
            <a:avLst/>
          </a:prstGeom>
        </p:spPr>
        <p:txBody>
          <a:bodyPr wrap="square">
            <a:spAutoFit/>
          </a:bodyPr>
          <a:lstStyle/>
          <a:p>
            <a:pPr lvl="0"/>
            <a:r>
              <a:rPr lang="en-GB" dirty="0">
                <a:solidFill>
                  <a:srgbClr val="000000"/>
                </a:solidFill>
                <a:latin typeface="system-ui"/>
              </a:rPr>
              <a:t>Even as David also pronounces blessing on the man to whom </a:t>
            </a:r>
            <a:r>
              <a:rPr lang="en-GB" b="1" dirty="0">
                <a:solidFill>
                  <a:srgbClr val="000000"/>
                </a:solidFill>
                <a:latin typeface="system-ui"/>
              </a:rPr>
              <a:t>God </a:t>
            </a:r>
            <a:r>
              <a:rPr lang="en-GB" b="1" u="sng" dirty="0">
                <a:solidFill>
                  <a:srgbClr val="000000"/>
                </a:solidFill>
                <a:latin typeface="system-ui"/>
              </a:rPr>
              <a:t>counts</a:t>
            </a:r>
            <a:r>
              <a:rPr lang="en-GB" b="1" dirty="0">
                <a:solidFill>
                  <a:srgbClr val="000000"/>
                </a:solidFill>
                <a:latin typeface="system-ui"/>
              </a:rPr>
              <a:t> righteousness </a:t>
            </a:r>
            <a:r>
              <a:rPr lang="en-GB" dirty="0">
                <a:solidFill>
                  <a:srgbClr val="000000"/>
                </a:solidFill>
                <a:latin typeface="system-ui"/>
              </a:rPr>
              <a:t>apart from works, “Blessed are they</a:t>
            </a:r>
            <a:r>
              <a:rPr lang="en-GB" b="1" dirty="0">
                <a:solidFill>
                  <a:srgbClr val="000000"/>
                </a:solidFill>
                <a:latin typeface="system-ui"/>
              </a:rPr>
              <a:t> whose iniquities are forgiven, whose sins are covered. </a:t>
            </a:r>
            <a:r>
              <a:rPr lang="en-GB" dirty="0">
                <a:solidFill>
                  <a:srgbClr val="000000"/>
                </a:solidFill>
                <a:latin typeface="system-ui"/>
              </a:rPr>
              <a:t>Blessed is the man whom </a:t>
            </a:r>
            <a:r>
              <a:rPr lang="en-GB" b="1" dirty="0">
                <a:solidFill>
                  <a:srgbClr val="000000"/>
                </a:solidFill>
                <a:latin typeface="system-ui"/>
              </a:rPr>
              <a:t>the Lord will by no means charge with </a:t>
            </a:r>
            <a:r>
              <a:rPr lang="en-GB" b="1" dirty="0" smtClean="0">
                <a:solidFill>
                  <a:srgbClr val="000000"/>
                </a:solidFill>
                <a:latin typeface="system-ui"/>
              </a:rPr>
              <a:t>sin </a:t>
            </a:r>
            <a:endParaRPr lang="en-GB" b="1" dirty="0" smtClean="0">
              <a:solidFill>
                <a:srgbClr val="000000"/>
              </a:solidFill>
              <a:latin typeface="system-ui"/>
            </a:endParaRPr>
          </a:p>
          <a:p>
            <a:pPr lvl="0"/>
            <a:r>
              <a:rPr lang="en-GB" dirty="0" smtClean="0">
                <a:solidFill>
                  <a:srgbClr val="000000"/>
                </a:solidFill>
                <a:latin typeface="system-ui"/>
              </a:rPr>
              <a:t>[</a:t>
            </a:r>
            <a:r>
              <a:rPr lang="en-GB" b="1" dirty="0" smtClean="0">
                <a:solidFill>
                  <a:srgbClr val="000000"/>
                </a:solidFill>
                <a:latin typeface="system-ui"/>
              </a:rPr>
              <a:t>impute iniquity </a:t>
            </a:r>
            <a:r>
              <a:rPr lang="en-GB" dirty="0" smtClean="0">
                <a:solidFill>
                  <a:srgbClr val="000000"/>
                </a:solidFill>
                <a:latin typeface="system-ui"/>
              </a:rPr>
              <a:t>Ps</a:t>
            </a:r>
            <a:r>
              <a:rPr lang="en-GB" dirty="0" smtClean="0">
                <a:solidFill>
                  <a:srgbClr val="000000"/>
                </a:solidFill>
                <a:latin typeface="system-ui"/>
              </a:rPr>
              <a:t>. 32: 1].” </a:t>
            </a:r>
            <a:r>
              <a:rPr lang="en-GB" dirty="0">
                <a:solidFill>
                  <a:srgbClr val="000000"/>
                </a:solidFill>
                <a:latin typeface="system-ui"/>
              </a:rPr>
              <a:t>Rom. 4: 1-8</a:t>
            </a:r>
          </a:p>
        </p:txBody>
      </p:sp>
      <p:sp>
        <p:nvSpPr>
          <p:cNvPr id="3" name="Rectangle 2"/>
          <p:cNvSpPr/>
          <p:nvPr/>
        </p:nvSpPr>
        <p:spPr>
          <a:xfrm>
            <a:off x="834189" y="1117073"/>
            <a:ext cx="7387389" cy="2031325"/>
          </a:xfrm>
          <a:prstGeom prst="rect">
            <a:avLst/>
          </a:prstGeom>
        </p:spPr>
        <p:txBody>
          <a:bodyPr wrap="square">
            <a:spAutoFit/>
          </a:bodyPr>
          <a:lstStyle/>
          <a:p>
            <a:r>
              <a:rPr lang="en-GB" dirty="0">
                <a:solidFill>
                  <a:srgbClr val="000000"/>
                </a:solidFill>
                <a:latin typeface="system-ui"/>
              </a:rPr>
              <a:t>Have mercy on me, God, according to your loving </a:t>
            </a:r>
            <a:r>
              <a:rPr lang="en-GB" dirty="0" smtClean="0">
                <a:solidFill>
                  <a:srgbClr val="000000"/>
                </a:solidFill>
                <a:latin typeface="system-ui"/>
              </a:rPr>
              <a:t>kindness.</a:t>
            </a:r>
            <a:r>
              <a:rPr lang="en-GB" dirty="0">
                <a:latin typeface="system-ui"/>
              </a:rPr>
              <a:t> </a:t>
            </a:r>
            <a:r>
              <a:rPr lang="en-GB" dirty="0" smtClean="0">
                <a:solidFill>
                  <a:srgbClr val="000000"/>
                </a:solidFill>
                <a:latin typeface="system-ui"/>
              </a:rPr>
              <a:t>According </a:t>
            </a:r>
            <a:r>
              <a:rPr lang="en-GB" dirty="0">
                <a:solidFill>
                  <a:srgbClr val="000000"/>
                </a:solidFill>
                <a:latin typeface="system-ui"/>
              </a:rPr>
              <a:t>to the multitude of your tender mercies, blot out my </a:t>
            </a:r>
            <a:r>
              <a:rPr lang="en-GB" dirty="0" smtClean="0">
                <a:solidFill>
                  <a:srgbClr val="000000"/>
                </a:solidFill>
                <a:latin typeface="system-ui"/>
              </a:rPr>
              <a:t>transgressions.</a:t>
            </a:r>
            <a:r>
              <a:rPr lang="en-GB" dirty="0">
                <a:latin typeface="system-ui"/>
              </a:rPr>
              <a:t> </a:t>
            </a:r>
            <a:r>
              <a:rPr lang="en-GB" dirty="0" smtClean="0">
                <a:solidFill>
                  <a:srgbClr val="000000"/>
                </a:solidFill>
                <a:latin typeface="system-ui"/>
              </a:rPr>
              <a:t>Wash </a:t>
            </a:r>
            <a:r>
              <a:rPr lang="en-GB" dirty="0">
                <a:solidFill>
                  <a:srgbClr val="000000"/>
                </a:solidFill>
                <a:latin typeface="system-ui"/>
              </a:rPr>
              <a:t>me thoroughly from my </a:t>
            </a:r>
            <a:r>
              <a:rPr lang="en-GB" dirty="0" smtClean="0">
                <a:solidFill>
                  <a:srgbClr val="000000"/>
                </a:solidFill>
                <a:latin typeface="system-ui"/>
              </a:rPr>
              <a:t>iniquity.</a:t>
            </a:r>
            <a:r>
              <a:rPr lang="en-GB" dirty="0">
                <a:latin typeface="system-ui"/>
              </a:rPr>
              <a:t> </a:t>
            </a:r>
            <a:r>
              <a:rPr lang="en-GB" dirty="0" smtClean="0">
                <a:solidFill>
                  <a:srgbClr val="000000"/>
                </a:solidFill>
                <a:latin typeface="system-ui"/>
              </a:rPr>
              <a:t>Cleanse </a:t>
            </a:r>
            <a:r>
              <a:rPr lang="en-GB" dirty="0">
                <a:solidFill>
                  <a:srgbClr val="000000"/>
                </a:solidFill>
                <a:latin typeface="system-ui"/>
              </a:rPr>
              <a:t>me from my sin.</a:t>
            </a:r>
            <a:r>
              <a:rPr lang="en-GB" dirty="0">
                <a:latin typeface="system-ui"/>
              </a:rPr>
              <a:t/>
            </a:r>
            <a:br>
              <a:rPr lang="en-GB" dirty="0">
                <a:latin typeface="system-ui"/>
              </a:rPr>
            </a:br>
            <a:r>
              <a:rPr lang="en-GB" dirty="0" smtClean="0">
                <a:solidFill>
                  <a:srgbClr val="000000"/>
                </a:solidFill>
                <a:latin typeface="system-ui"/>
              </a:rPr>
              <a:t>For </a:t>
            </a:r>
            <a:r>
              <a:rPr lang="en-GB" dirty="0">
                <a:solidFill>
                  <a:srgbClr val="000000"/>
                </a:solidFill>
                <a:latin typeface="system-ui"/>
              </a:rPr>
              <a:t>I know my </a:t>
            </a:r>
            <a:r>
              <a:rPr lang="en-GB" dirty="0" smtClean="0">
                <a:solidFill>
                  <a:srgbClr val="000000"/>
                </a:solidFill>
                <a:latin typeface="system-ui"/>
              </a:rPr>
              <a:t>transgressions.</a:t>
            </a:r>
            <a:r>
              <a:rPr lang="en-GB" dirty="0">
                <a:latin typeface="system-ui"/>
              </a:rPr>
              <a:t> </a:t>
            </a:r>
            <a:r>
              <a:rPr lang="en-GB" dirty="0" smtClean="0">
                <a:solidFill>
                  <a:srgbClr val="000000"/>
                </a:solidFill>
                <a:latin typeface="system-ui"/>
              </a:rPr>
              <a:t>My </a:t>
            </a:r>
            <a:r>
              <a:rPr lang="en-GB" dirty="0">
                <a:solidFill>
                  <a:srgbClr val="000000"/>
                </a:solidFill>
                <a:latin typeface="system-ui"/>
              </a:rPr>
              <a:t>sin is constantly before </a:t>
            </a:r>
            <a:r>
              <a:rPr lang="en-GB" dirty="0" smtClean="0">
                <a:solidFill>
                  <a:srgbClr val="000000"/>
                </a:solidFill>
                <a:latin typeface="system-ui"/>
              </a:rPr>
              <a:t>me.</a:t>
            </a:r>
            <a:endParaRPr lang="en-GB" dirty="0">
              <a:latin typeface="system-ui"/>
            </a:endParaRPr>
          </a:p>
          <a:p>
            <a:r>
              <a:rPr lang="en-GB" dirty="0" smtClean="0">
                <a:solidFill>
                  <a:srgbClr val="000000"/>
                </a:solidFill>
                <a:latin typeface="system-ui"/>
              </a:rPr>
              <a:t>Against </a:t>
            </a:r>
            <a:r>
              <a:rPr lang="en-GB" dirty="0">
                <a:solidFill>
                  <a:srgbClr val="000000"/>
                </a:solidFill>
                <a:latin typeface="system-ui"/>
              </a:rPr>
              <a:t>you, and you only, I have </a:t>
            </a:r>
            <a:r>
              <a:rPr lang="en-GB" dirty="0" smtClean="0">
                <a:solidFill>
                  <a:srgbClr val="000000"/>
                </a:solidFill>
                <a:latin typeface="system-ui"/>
              </a:rPr>
              <a:t>sinned,</a:t>
            </a:r>
            <a:r>
              <a:rPr lang="en-GB" dirty="0">
                <a:latin typeface="system-ui"/>
              </a:rPr>
              <a:t> </a:t>
            </a:r>
            <a:r>
              <a:rPr lang="en-GB" dirty="0" smtClean="0">
                <a:solidFill>
                  <a:srgbClr val="000000"/>
                </a:solidFill>
                <a:latin typeface="system-ui"/>
              </a:rPr>
              <a:t>and </a:t>
            </a:r>
            <a:r>
              <a:rPr lang="en-GB" dirty="0">
                <a:solidFill>
                  <a:srgbClr val="000000"/>
                </a:solidFill>
                <a:latin typeface="system-ui"/>
              </a:rPr>
              <a:t>done that which is evil in your </a:t>
            </a:r>
            <a:r>
              <a:rPr lang="en-GB" dirty="0" smtClean="0">
                <a:solidFill>
                  <a:srgbClr val="000000"/>
                </a:solidFill>
                <a:latin typeface="system-ui"/>
              </a:rPr>
              <a:t>sight,</a:t>
            </a:r>
            <a:r>
              <a:rPr lang="en-GB" dirty="0">
                <a:latin typeface="system-ui"/>
              </a:rPr>
              <a:t> </a:t>
            </a:r>
            <a:r>
              <a:rPr lang="en-GB" b="1" dirty="0" smtClean="0">
                <a:solidFill>
                  <a:srgbClr val="000000"/>
                </a:solidFill>
                <a:latin typeface="system-ui"/>
              </a:rPr>
              <a:t>so </a:t>
            </a:r>
            <a:r>
              <a:rPr lang="en-GB" b="1" dirty="0">
                <a:solidFill>
                  <a:srgbClr val="000000"/>
                </a:solidFill>
                <a:latin typeface="system-ui"/>
              </a:rPr>
              <a:t>you may be proved right when you </a:t>
            </a:r>
            <a:r>
              <a:rPr lang="en-GB" b="1" dirty="0" smtClean="0">
                <a:solidFill>
                  <a:srgbClr val="000000"/>
                </a:solidFill>
                <a:latin typeface="system-ui"/>
              </a:rPr>
              <a:t>speak and </a:t>
            </a:r>
            <a:r>
              <a:rPr lang="en-GB" b="1" dirty="0">
                <a:solidFill>
                  <a:srgbClr val="000000"/>
                </a:solidFill>
                <a:latin typeface="system-ui"/>
              </a:rPr>
              <a:t>justified when you judge</a:t>
            </a:r>
            <a:r>
              <a:rPr lang="en-GB" dirty="0" smtClean="0">
                <a:solidFill>
                  <a:srgbClr val="000000"/>
                </a:solidFill>
                <a:latin typeface="system-ui"/>
              </a:rPr>
              <a:t>. Psalm 51:1-4</a:t>
            </a:r>
            <a:endParaRPr lang="en-GB" dirty="0">
              <a:latin typeface="system-ui"/>
            </a:endParaRPr>
          </a:p>
        </p:txBody>
      </p:sp>
      <p:sp>
        <p:nvSpPr>
          <p:cNvPr id="5" name="TextBox 4"/>
          <p:cNvSpPr txBox="1"/>
          <p:nvPr/>
        </p:nvSpPr>
        <p:spPr>
          <a:xfrm>
            <a:off x="1491916" y="328863"/>
            <a:ext cx="4114800" cy="523220"/>
          </a:xfrm>
          <a:prstGeom prst="rect">
            <a:avLst/>
          </a:prstGeom>
          <a:noFill/>
        </p:spPr>
        <p:txBody>
          <a:bodyPr wrap="square" rtlCol="0">
            <a:spAutoFit/>
          </a:bodyPr>
          <a:lstStyle/>
          <a:p>
            <a:r>
              <a:rPr lang="en-GB" sz="2800" b="1" dirty="0" smtClean="0">
                <a:latin typeface="system-ui"/>
              </a:rPr>
              <a:t>David – a case study</a:t>
            </a:r>
            <a:endParaRPr lang="en-GB" sz="2800" b="1" dirty="0">
              <a:latin typeface="system-ui"/>
            </a:endParaRPr>
          </a:p>
        </p:txBody>
      </p:sp>
    </p:spTree>
    <p:extLst>
      <p:ext uri="{BB962C8B-B14F-4D97-AF65-F5344CB8AC3E}">
        <p14:creationId xmlns:p14="http://schemas.microsoft.com/office/powerpoint/2010/main" val="3798910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2821" y="385011"/>
            <a:ext cx="8104591" cy="523220"/>
          </a:xfrm>
          <a:prstGeom prst="rect">
            <a:avLst/>
          </a:prstGeom>
          <a:noFill/>
        </p:spPr>
        <p:txBody>
          <a:bodyPr wrap="none" rtlCol="0">
            <a:spAutoFit/>
          </a:bodyPr>
          <a:lstStyle/>
          <a:p>
            <a:r>
              <a:rPr lang="en-GB" sz="2800" b="1" dirty="0" smtClean="0">
                <a:latin typeface="system-ui"/>
              </a:rPr>
              <a:t>Justification is a legal declaration – Acquitted!</a:t>
            </a:r>
            <a:endParaRPr lang="en-GB" sz="2800" b="1" dirty="0">
              <a:latin typeface="system-ui"/>
            </a:endParaRPr>
          </a:p>
        </p:txBody>
      </p:sp>
      <p:sp>
        <p:nvSpPr>
          <p:cNvPr id="3" name="Rectangle 2"/>
          <p:cNvSpPr/>
          <p:nvPr/>
        </p:nvSpPr>
        <p:spPr>
          <a:xfrm>
            <a:off x="396359" y="1090409"/>
            <a:ext cx="8021053" cy="3139321"/>
          </a:xfrm>
          <a:prstGeom prst="rect">
            <a:avLst/>
          </a:prstGeom>
        </p:spPr>
        <p:txBody>
          <a:bodyPr wrap="square">
            <a:spAutoFit/>
          </a:bodyPr>
          <a:lstStyle/>
          <a:p>
            <a:pPr marL="285750" indent="-285750">
              <a:buFont typeface="Arial" panose="020B0604020202020204" pitchFamily="34" charset="0"/>
              <a:buChar char="•"/>
            </a:pPr>
            <a:r>
              <a:rPr lang="en-GB" b="1" dirty="0">
                <a:solidFill>
                  <a:srgbClr val="000000"/>
                </a:solidFill>
                <a:latin typeface="system-ui"/>
              </a:rPr>
              <a:t>to him who doesn’t work, but believes in him who justifies the ungodly, his faith is </a:t>
            </a:r>
            <a:r>
              <a:rPr lang="en-GB" dirty="0">
                <a:solidFill>
                  <a:srgbClr val="000000"/>
                </a:solidFill>
                <a:latin typeface="system-ui"/>
              </a:rPr>
              <a:t>accounted</a:t>
            </a:r>
            <a:r>
              <a:rPr lang="en-GB" b="1" dirty="0">
                <a:solidFill>
                  <a:srgbClr val="000000"/>
                </a:solidFill>
                <a:latin typeface="system-ui"/>
              </a:rPr>
              <a:t> for righteousness</a:t>
            </a:r>
            <a:r>
              <a:rPr lang="en-GB" dirty="0">
                <a:solidFill>
                  <a:srgbClr val="000000"/>
                </a:solidFill>
                <a:latin typeface="system-ui"/>
              </a:rPr>
              <a:t>. </a:t>
            </a:r>
            <a:endParaRPr lang="en-GB" dirty="0" smtClean="0">
              <a:solidFill>
                <a:srgbClr val="000000"/>
              </a:solidFill>
              <a:latin typeface="system-ui"/>
            </a:endParaRPr>
          </a:p>
          <a:p>
            <a:pPr marL="285750" indent="-285750">
              <a:buFont typeface="Arial" panose="020B0604020202020204" pitchFamily="34" charset="0"/>
              <a:buChar char="•"/>
            </a:pPr>
            <a:endParaRPr lang="en-GB" b="1" dirty="0" smtClean="0">
              <a:solidFill>
                <a:srgbClr val="000000"/>
              </a:solidFill>
              <a:latin typeface="system-ui"/>
            </a:endParaRPr>
          </a:p>
          <a:p>
            <a:pPr marL="285750" indent="-285750">
              <a:buFont typeface="Arial" panose="020B0604020202020204" pitchFamily="34" charset="0"/>
              <a:buChar char="•"/>
            </a:pPr>
            <a:r>
              <a:rPr lang="en-GB" b="1" dirty="0" smtClean="0">
                <a:solidFill>
                  <a:srgbClr val="000000"/>
                </a:solidFill>
                <a:latin typeface="system-ui"/>
              </a:rPr>
              <a:t>Blessed </a:t>
            </a:r>
            <a:r>
              <a:rPr lang="en-GB" b="1" dirty="0">
                <a:solidFill>
                  <a:srgbClr val="000000"/>
                </a:solidFill>
                <a:latin typeface="system-ui"/>
              </a:rPr>
              <a:t>is the man whom the Lord will by no means charge with sin</a:t>
            </a:r>
            <a:r>
              <a:rPr lang="en-GB" b="1" dirty="0" smtClean="0">
                <a:solidFill>
                  <a:srgbClr val="000000"/>
                </a:solidFill>
                <a:latin typeface="system-ui"/>
              </a:rPr>
              <a:t>.</a:t>
            </a:r>
          </a:p>
          <a:p>
            <a:pPr marL="285750" indent="-285750">
              <a:buFont typeface="Arial" panose="020B0604020202020204" pitchFamily="34" charset="0"/>
              <a:buChar char="•"/>
            </a:pPr>
            <a:endParaRPr lang="en-GB" b="1" dirty="0">
              <a:solidFill>
                <a:srgbClr val="000000"/>
              </a:solidFill>
              <a:latin typeface="system-ui"/>
            </a:endParaRPr>
          </a:p>
          <a:p>
            <a:pPr marL="285750" indent="-285750">
              <a:buFont typeface="Arial" panose="020B0604020202020204" pitchFamily="34" charset="0"/>
              <a:buChar char="•"/>
            </a:pPr>
            <a:r>
              <a:rPr lang="en-GB" b="1" dirty="0">
                <a:solidFill>
                  <a:srgbClr val="000000"/>
                </a:solidFill>
                <a:latin typeface="system-ui"/>
              </a:rPr>
              <a:t>Therefore</a:t>
            </a:r>
            <a:r>
              <a:rPr lang="en-GB" dirty="0">
                <a:solidFill>
                  <a:srgbClr val="000000"/>
                </a:solidFill>
                <a:latin typeface="system-ui"/>
              </a:rPr>
              <a:t> it also was </a:t>
            </a:r>
            <a:r>
              <a:rPr lang="en-GB" b="1" dirty="0">
                <a:solidFill>
                  <a:srgbClr val="000000"/>
                </a:solidFill>
                <a:latin typeface="system-ui"/>
              </a:rPr>
              <a:t>“</a:t>
            </a:r>
            <a:r>
              <a:rPr lang="en-GB" b="1" u="sng" dirty="0">
                <a:solidFill>
                  <a:srgbClr val="000000"/>
                </a:solidFill>
                <a:latin typeface="system-ui"/>
              </a:rPr>
              <a:t>credited </a:t>
            </a:r>
            <a:r>
              <a:rPr lang="en-GB" b="1" dirty="0">
                <a:solidFill>
                  <a:srgbClr val="000000"/>
                </a:solidFill>
                <a:latin typeface="system-ui"/>
              </a:rPr>
              <a:t>to him for righteousness</a:t>
            </a:r>
            <a:r>
              <a:rPr lang="en-GB" b="1" dirty="0" smtClean="0">
                <a:solidFill>
                  <a:srgbClr val="000000"/>
                </a:solidFill>
                <a:latin typeface="system-ui"/>
              </a:rPr>
              <a:t>.”</a:t>
            </a:r>
          </a:p>
          <a:p>
            <a:pPr marL="285750" indent="-285750">
              <a:buFont typeface="Arial" panose="020B0604020202020204" pitchFamily="34" charset="0"/>
              <a:buChar char="•"/>
            </a:pPr>
            <a:endParaRPr lang="en-GB" b="1" dirty="0">
              <a:solidFill>
                <a:srgbClr val="000000"/>
              </a:solidFill>
              <a:latin typeface="system-ui"/>
            </a:endParaRPr>
          </a:p>
          <a:p>
            <a:pPr marL="285750" indent="-285750">
              <a:buFont typeface="Arial" panose="020B0604020202020204" pitchFamily="34" charset="0"/>
              <a:buChar char="•"/>
            </a:pPr>
            <a:r>
              <a:rPr lang="en-GB" b="1" dirty="0">
                <a:solidFill>
                  <a:srgbClr val="000000"/>
                </a:solidFill>
                <a:latin typeface="system-ui"/>
              </a:rPr>
              <a:t>i</a:t>
            </a:r>
            <a:r>
              <a:rPr lang="en-GB" dirty="0">
                <a:solidFill>
                  <a:srgbClr val="000000"/>
                </a:solidFill>
                <a:latin typeface="system-ui"/>
              </a:rPr>
              <a:t>t </a:t>
            </a:r>
            <a:r>
              <a:rPr lang="en-GB" b="1" dirty="0">
                <a:solidFill>
                  <a:srgbClr val="000000"/>
                </a:solidFill>
                <a:latin typeface="system-ui"/>
              </a:rPr>
              <a:t>will be </a:t>
            </a:r>
            <a:r>
              <a:rPr lang="en-GB" b="1" u="sng" dirty="0">
                <a:solidFill>
                  <a:srgbClr val="000000"/>
                </a:solidFill>
                <a:latin typeface="system-ui"/>
              </a:rPr>
              <a:t>accounted</a:t>
            </a:r>
            <a:r>
              <a:rPr lang="en-GB" dirty="0">
                <a:solidFill>
                  <a:srgbClr val="000000"/>
                </a:solidFill>
                <a:latin typeface="system-ui"/>
              </a:rPr>
              <a:t>, </a:t>
            </a:r>
            <a:r>
              <a:rPr lang="en-GB" dirty="0" smtClean="0">
                <a:solidFill>
                  <a:srgbClr val="000000"/>
                </a:solidFill>
                <a:latin typeface="system-ui"/>
              </a:rPr>
              <a:t>[to those] </a:t>
            </a:r>
            <a:r>
              <a:rPr lang="en-GB" b="1" dirty="0" smtClean="0">
                <a:solidFill>
                  <a:srgbClr val="000000"/>
                </a:solidFill>
                <a:latin typeface="system-ui"/>
              </a:rPr>
              <a:t>who </a:t>
            </a:r>
            <a:r>
              <a:rPr lang="en-GB" b="1" dirty="0">
                <a:solidFill>
                  <a:srgbClr val="000000"/>
                </a:solidFill>
                <a:latin typeface="system-ui"/>
              </a:rPr>
              <a:t>believe in him who raised Jesus, our Lord, from the dead</a:t>
            </a:r>
            <a:r>
              <a:rPr lang="en-GB" dirty="0">
                <a:solidFill>
                  <a:srgbClr val="000000"/>
                </a:solidFill>
                <a:latin typeface="system-ui"/>
              </a:rPr>
              <a:t>, </a:t>
            </a:r>
            <a:r>
              <a:rPr lang="en-GB" b="1" dirty="0">
                <a:solidFill>
                  <a:srgbClr val="000000"/>
                </a:solidFill>
                <a:latin typeface="system-ui"/>
              </a:rPr>
              <a:t>who was delivered up for our trespasses</a:t>
            </a:r>
            <a:r>
              <a:rPr lang="en-GB" dirty="0">
                <a:solidFill>
                  <a:srgbClr val="000000"/>
                </a:solidFill>
                <a:latin typeface="system-ui"/>
              </a:rPr>
              <a:t>, </a:t>
            </a:r>
            <a:r>
              <a:rPr lang="en-GB" b="1" dirty="0">
                <a:solidFill>
                  <a:srgbClr val="000000"/>
                </a:solidFill>
                <a:latin typeface="system-ui"/>
              </a:rPr>
              <a:t>and was raised for our justification</a:t>
            </a:r>
            <a:r>
              <a:rPr lang="en-GB" dirty="0" smtClean="0">
                <a:solidFill>
                  <a:srgbClr val="000000"/>
                </a:solidFill>
                <a:latin typeface="system-ui"/>
              </a:rPr>
              <a:t>.</a:t>
            </a:r>
            <a:endParaRPr lang="en-GB" dirty="0">
              <a:solidFill>
                <a:srgbClr val="000000"/>
              </a:solidFill>
              <a:latin typeface="system-ui"/>
            </a:endParaRPr>
          </a:p>
          <a:p>
            <a:pPr marL="285750" indent="-285750">
              <a:buFont typeface="Arial" panose="020B0604020202020204" pitchFamily="34" charset="0"/>
              <a:buChar char="•"/>
            </a:pPr>
            <a:endParaRPr lang="en-GB" dirty="0"/>
          </a:p>
        </p:txBody>
      </p:sp>
      <p:sp>
        <p:nvSpPr>
          <p:cNvPr id="4" name="Rectangle 3"/>
          <p:cNvSpPr/>
          <p:nvPr/>
        </p:nvSpPr>
        <p:spPr>
          <a:xfrm>
            <a:off x="396359" y="3950243"/>
            <a:ext cx="9336506" cy="923330"/>
          </a:xfrm>
          <a:prstGeom prst="rect">
            <a:avLst/>
          </a:prstGeom>
        </p:spPr>
        <p:txBody>
          <a:bodyPr wrap="square">
            <a:spAutoFit/>
          </a:bodyPr>
          <a:lstStyle/>
          <a:p>
            <a:r>
              <a:rPr lang="en-GB" dirty="0">
                <a:solidFill>
                  <a:srgbClr val="000000"/>
                </a:solidFill>
                <a:latin typeface="system-ui"/>
              </a:rPr>
              <a:t>When he </a:t>
            </a:r>
            <a:r>
              <a:rPr lang="en-GB" dirty="0" smtClean="0">
                <a:solidFill>
                  <a:srgbClr val="000000"/>
                </a:solidFill>
                <a:latin typeface="system-ui"/>
              </a:rPr>
              <a:t>[</a:t>
            </a:r>
            <a:r>
              <a:rPr lang="en-GB" b="1" dirty="0" smtClean="0">
                <a:solidFill>
                  <a:srgbClr val="000000"/>
                </a:solidFill>
                <a:latin typeface="system-ui"/>
              </a:rPr>
              <a:t>Jesus</a:t>
            </a:r>
            <a:r>
              <a:rPr lang="en-GB" dirty="0" smtClean="0">
                <a:solidFill>
                  <a:srgbClr val="000000"/>
                </a:solidFill>
                <a:latin typeface="system-ui"/>
              </a:rPr>
              <a:t>] suffered</a:t>
            </a:r>
            <a:r>
              <a:rPr lang="en-GB" dirty="0">
                <a:solidFill>
                  <a:srgbClr val="000000"/>
                </a:solidFill>
                <a:latin typeface="system-ui"/>
              </a:rPr>
              <a:t>, he didn’t threaten, but </a:t>
            </a:r>
            <a:r>
              <a:rPr lang="en-GB" b="1" dirty="0">
                <a:solidFill>
                  <a:srgbClr val="000000"/>
                </a:solidFill>
                <a:latin typeface="system-ui"/>
              </a:rPr>
              <a:t>committed himself to him who judges righteously.</a:t>
            </a:r>
            <a:r>
              <a:rPr lang="en-GB" dirty="0">
                <a:solidFill>
                  <a:srgbClr val="000000"/>
                </a:solidFill>
                <a:latin typeface="system-ui"/>
              </a:rPr>
              <a:t> </a:t>
            </a:r>
            <a:r>
              <a:rPr lang="en-GB" b="1" dirty="0" smtClean="0">
                <a:solidFill>
                  <a:srgbClr val="000000"/>
                </a:solidFill>
                <a:latin typeface="system-ui"/>
              </a:rPr>
              <a:t>He </a:t>
            </a:r>
            <a:r>
              <a:rPr lang="en-GB" b="1" dirty="0">
                <a:solidFill>
                  <a:srgbClr val="000000"/>
                </a:solidFill>
                <a:latin typeface="system-ui"/>
              </a:rPr>
              <a:t>himself bore our sins in his body on the tree</a:t>
            </a:r>
            <a:r>
              <a:rPr lang="en-GB" dirty="0">
                <a:solidFill>
                  <a:srgbClr val="000000"/>
                </a:solidFill>
                <a:latin typeface="system-ui"/>
              </a:rPr>
              <a:t>, that we, having died to sins, might live to righteousness. </a:t>
            </a:r>
            <a:r>
              <a:rPr lang="en-GB" dirty="0" smtClean="0">
                <a:solidFill>
                  <a:srgbClr val="000000"/>
                </a:solidFill>
                <a:latin typeface="system-ui"/>
              </a:rPr>
              <a:t>1Peter 2: 23-24</a:t>
            </a:r>
            <a:endParaRPr lang="en-GB" dirty="0"/>
          </a:p>
        </p:txBody>
      </p:sp>
      <p:sp>
        <p:nvSpPr>
          <p:cNvPr id="5" name="Rectangle 4"/>
          <p:cNvSpPr/>
          <p:nvPr/>
        </p:nvSpPr>
        <p:spPr>
          <a:xfrm>
            <a:off x="396359" y="4968576"/>
            <a:ext cx="9015663" cy="646331"/>
          </a:xfrm>
          <a:prstGeom prst="rect">
            <a:avLst/>
          </a:prstGeom>
        </p:spPr>
        <p:txBody>
          <a:bodyPr wrap="square">
            <a:spAutoFit/>
          </a:bodyPr>
          <a:lstStyle/>
          <a:p>
            <a:r>
              <a:rPr lang="en-GB" dirty="0" smtClean="0">
                <a:solidFill>
                  <a:srgbClr val="000000"/>
                </a:solidFill>
                <a:latin typeface="system-ui"/>
              </a:rPr>
              <a:t>… </a:t>
            </a:r>
            <a:r>
              <a:rPr lang="en-GB" b="1" dirty="0" smtClean="0">
                <a:solidFill>
                  <a:srgbClr val="000000"/>
                </a:solidFill>
                <a:latin typeface="system-ui"/>
              </a:rPr>
              <a:t>to </a:t>
            </a:r>
            <a:r>
              <a:rPr lang="en-GB" b="1" dirty="0">
                <a:solidFill>
                  <a:srgbClr val="000000"/>
                </a:solidFill>
                <a:latin typeface="system-ui"/>
              </a:rPr>
              <a:t>demonstrate his </a:t>
            </a:r>
            <a:r>
              <a:rPr lang="en-GB" b="1" dirty="0" smtClean="0">
                <a:solidFill>
                  <a:srgbClr val="000000"/>
                </a:solidFill>
                <a:latin typeface="system-ui"/>
              </a:rPr>
              <a:t>[God’s] righteousness </a:t>
            </a:r>
            <a:r>
              <a:rPr lang="en-GB" b="1" dirty="0">
                <a:solidFill>
                  <a:srgbClr val="000000"/>
                </a:solidFill>
                <a:latin typeface="system-ui"/>
              </a:rPr>
              <a:t>at this present time; that he might himself be just, and the justifier of him who has faith in Jesus</a:t>
            </a:r>
            <a:r>
              <a:rPr lang="en-GB" b="1" dirty="0" smtClean="0">
                <a:solidFill>
                  <a:srgbClr val="000000"/>
                </a:solidFill>
                <a:latin typeface="system-ui"/>
              </a:rPr>
              <a:t>. </a:t>
            </a:r>
            <a:r>
              <a:rPr lang="en-GB" dirty="0" smtClean="0">
                <a:solidFill>
                  <a:srgbClr val="000000"/>
                </a:solidFill>
                <a:latin typeface="system-ui"/>
              </a:rPr>
              <a:t>Rom. 3:26</a:t>
            </a:r>
            <a:endParaRPr lang="en-GB" dirty="0"/>
          </a:p>
        </p:txBody>
      </p:sp>
      <p:sp>
        <p:nvSpPr>
          <p:cNvPr id="6" name="Rectangle 5"/>
          <p:cNvSpPr/>
          <p:nvPr/>
        </p:nvSpPr>
        <p:spPr>
          <a:xfrm>
            <a:off x="288075" y="5830226"/>
            <a:ext cx="9553074" cy="523220"/>
          </a:xfrm>
          <a:prstGeom prst="rect">
            <a:avLst/>
          </a:prstGeom>
        </p:spPr>
        <p:txBody>
          <a:bodyPr wrap="square">
            <a:spAutoFit/>
          </a:bodyPr>
          <a:lstStyle/>
          <a:p>
            <a:pPr lvl="0"/>
            <a:r>
              <a:rPr lang="en-GB" sz="2800" b="1" dirty="0">
                <a:solidFill>
                  <a:prstClr val="black"/>
                </a:solidFill>
                <a:latin typeface="system-ui"/>
              </a:rPr>
              <a:t>The verdict has been </a:t>
            </a:r>
            <a:r>
              <a:rPr lang="en-GB" sz="2800" b="1" dirty="0" smtClean="0">
                <a:solidFill>
                  <a:prstClr val="black"/>
                </a:solidFill>
                <a:latin typeface="system-ui"/>
              </a:rPr>
              <a:t>announced </a:t>
            </a:r>
            <a:r>
              <a:rPr lang="en-GB" sz="2800" b="1" dirty="0">
                <a:solidFill>
                  <a:prstClr val="black"/>
                </a:solidFill>
                <a:latin typeface="system-ui"/>
              </a:rPr>
              <a:t>by the supreme court</a:t>
            </a:r>
          </a:p>
        </p:txBody>
      </p:sp>
    </p:spTree>
    <p:extLst>
      <p:ext uri="{BB962C8B-B14F-4D97-AF65-F5344CB8AC3E}">
        <p14:creationId xmlns:p14="http://schemas.microsoft.com/office/powerpoint/2010/main" val="2840991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5221" y="1266871"/>
            <a:ext cx="8398042" cy="923330"/>
          </a:xfrm>
          <a:prstGeom prst="rect">
            <a:avLst/>
          </a:prstGeom>
        </p:spPr>
        <p:txBody>
          <a:bodyPr wrap="square">
            <a:spAutoFit/>
          </a:bodyPr>
          <a:lstStyle/>
          <a:p>
            <a:r>
              <a:rPr lang="en-GB" b="1" baseline="30000" dirty="0">
                <a:solidFill>
                  <a:srgbClr val="000000"/>
                </a:solidFill>
                <a:latin typeface="system-ui"/>
              </a:rPr>
              <a:t> </a:t>
            </a:r>
            <a:r>
              <a:rPr lang="en-GB" dirty="0" smtClean="0">
                <a:solidFill>
                  <a:srgbClr val="000000"/>
                </a:solidFill>
                <a:latin typeface="system-ui"/>
              </a:rPr>
              <a:t>… Christ </a:t>
            </a:r>
            <a:r>
              <a:rPr lang="en-GB" dirty="0">
                <a:solidFill>
                  <a:srgbClr val="000000"/>
                </a:solidFill>
                <a:latin typeface="system-ui"/>
              </a:rPr>
              <a:t>also suffered for sins once, </a:t>
            </a:r>
            <a:r>
              <a:rPr lang="en-GB" b="1" dirty="0">
                <a:solidFill>
                  <a:srgbClr val="000000"/>
                </a:solidFill>
                <a:latin typeface="system-ui"/>
              </a:rPr>
              <a:t>the righteous for the unrighteous</a:t>
            </a:r>
            <a:r>
              <a:rPr lang="en-GB" dirty="0">
                <a:solidFill>
                  <a:srgbClr val="000000"/>
                </a:solidFill>
                <a:latin typeface="system-ui"/>
              </a:rPr>
              <a:t>, that he might bring you to God, being put to death in the flesh, but made alive in the </a:t>
            </a:r>
            <a:r>
              <a:rPr lang="en-GB" dirty="0" smtClean="0">
                <a:solidFill>
                  <a:srgbClr val="000000"/>
                </a:solidFill>
                <a:latin typeface="system-ui"/>
              </a:rPr>
              <a:t>Spirit … 1Peter 3: 18</a:t>
            </a:r>
            <a:endParaRPr lang="en-GB" dirty="0"/>
          </a:p>
        </p:txBody>
      </p:sp>
      <p:sp>
        <p:nvSpPr>
          <p:cNvPr id="3" name="Rectangle 2"/>
          <p:cNvSpPr/>
          <p:nvPr/>
        </p:nvSpPr>
        <p:spPr>
          <a:xfrm>
            <a:off x="465221" y="2405875"/>
            <a:ext cx="8678779" cy="3139321"/>
          </a:xfrm>
          <a:prstGeom prst="rect">
            <a:avLst/>
          </a:prstGeom>
        </p:spPr>
        <p:txBody>
          <a:bodyPr wrap="square">
            <a:spAutoFit/>
          </a:bodyPr>
          <a:lstStyle/>
          <a:p>
            <a:r>
              <a:rPr lang="en-GB" dirty="0">
                <a:solidFill>
                  <a:srgbClr val="000000"/>
                </a:solidFill>
                <a:latin typeface="system-ui"/>
              </a:rPr>
              <a:t>Because </a:t>
            </a:r>
            <a:r>
              <a:rPr lang="en-GB" b="1" dirty="0">
                <a:solidFill>
                  <a:srgbClr val="000000"/>
                </a:solidFill>
                <a:latin typeface="system-ui"/>
              </a:rPr>
              <a:t>by the works of the law, no flesh will be </a:t>
            </a:r>
            <a:r>
              <a:rPr lang="en-GB" b="1" u="sng" dirty="0">
                <a:solidFill>
                  <a:srgbClr val="000000"/>
                </a:solidFill>
                <a:latin typeface="system-ui"/>
              </a:rPr>
              <a:t>justified</a:t>
            </a:r>
            <a:r>
              <a:rPr lang="en-GB" b="1" dirty="0">
                <a:solidFill>
                  <a:srgbClr val="000000"/>
                </a:solidFill>
                <a:latin typeface="system-ui"/>
              </a:rPr>
              <a:t> in his sight</a:t>
            </a:r>
            <a:r>
              <a:rPr lang="en-GB" dirty="0">
                <a:solidFill>
                  <a:srgbClr val="000000"/>
                </a:solidFill>
                <a:latin typeface="system-ui"/>
              </a:rPr>
              <a:t>; for through the law comes the knowledge of </a:t>
            </a:r>
            <a:r>
              <a:rPr lang="en-GB" dirty="0" smtClean="0">
                <a:solidFill>
                  <a:srgbClr val="000000"/>
                </a:solidFill>
                <a:latin typeface="system-ui"/>
              </a:rPr>
              <a:t>sin. But </a:t>
            </a:r>
            <a:r>
              <a:rPr lang="en-GB" dirty="0">
                <a:solidFill>
                  <a:srgbClr val="000000"/>
                </a:solidFill>
                <a:latin typeface="system-ui"/>
              </a:rPr>
              <a:t>now </a:t>
            </a:r>
            <a:r>
              <a:rPr lang="en-GB" b="1" dirty="0">
                <a:solidFill>
                  <a:srgbClr val="000000"/>
                </a:solidFill>
                <a:latin typeface="system-ui"/>
              </a:rPr>
              <a:t>apart from the law, a </a:t>
            </a:r>
            <a:r>
              <a:rPr lang="en-GB" b="1" u="sng" dirty="0">
                <a:solidFill>
                  <a:srgbClr val="000000"/>
                </a:solidFill>
                <a:latin typeface="system-ui"/>
              </a:rPr>
              <a:t>righteousness</a:t>
            </a:r>
            <a:r>
              <a:rPr lang="en-GB" b="1" dirty="0">
                <a:solidFill>
                  <a:srgbClr val="000000"/>
                </a:solidFill>
                <a:latin typeface="system-ui"/>
              </a:rPr>
              <a:t> of God has been revealed, being testified by the law and the prophets; </a:t>
            </a:r>
            <a:r>
              <a:rPr lang="en-GB" b="1" dirty="0" smtClean="0">
                <a:solidFill>
                  <a:srgbClr val="000000"/>
                </a:solidFill>
                <a:latin typeface="system-ui"/>
              </a:rPr>
              <a:t>even </a:t>
            </a:r>
            <a:r>
              <a:rPr lang="en-GB" b="1" dirty="0">
                <a:solidFill>
                  <a:srgbClr val="000000"/>
                </a:solidFill>
                <a:latin typeface="system-ui"/>
              </a:rPr>
              <a:t>the </a:t>
            </a:r>
            <a:r>
              <a:rPr lang="en-GB" b="1" u="sng" dirty="0">
                <a:solidFill>
                  <a:srgbClr val="000000"/>
                </a:solidFill>
                <a:latin typeface="system-ui"/>
              </a:rPr>
              <a:t>righteousness</a:t>
            </a:r>
            <a:r>
              <a:rPr lang="en-GB" b="1" dirty="0">
                <a:solidFill>
                  <a:srgbClr val="000000"/>
                </a:solidFill>
                <a:latin typeface="system-ui"/>
              </a:rPr>
              <a:t> of God through faith in Jesus Christ</a:t>
            </a:r>
            <a:r>
              <a:rPr lang="en-GB" dirty="0">
                <a:solidFill>
                  <a:srgbClr val="000000"/>
                </a:solidFill>
                <a:latin typeface="system-ui"/>
              </a:rPr>
              <a:t> to all and on all those who believe. For there is no distinction, </a:t>
            </a:r>
            <a:r>
              <a:rPr lang="en-GB" dirty="0" smtClean="0">
                <a:solidFill>
                  <a:srgbClr val="000000"/>
                </a:solidFill>
                <a:latin typeface="system-ui"/>
              </a:rPr>
              <a:t>for </a:t>
            </a:r>
            <a:r>
              <a:rPr lang="en-GB" dirty="0">
                <a:solidFill>
                  <a:srgbClr val="000000"/>
                </a:solidFill>
                <a:latin typeface="system-ui"/>
              </a:rPr>
              <a:t>all have sinned, and fall short of the glory of God; </a:t>
            </a:r>
            <a:r>
              <a:rPr lang="en-GB" b="1" dirty="0" smtClean="0">
                <a:solidFill>
                  <a:srgbClr val="000000"/>
                </a:solidFill>
                <a:latin typeface="system-ui"/>
              </a:rPr>
              <a:t>being </a:t>
            </a:r>
            <a:r>
              <a:rPr lang="en-GB" b="1" u="sng" dirty="0">
                <a:solidFill>
                  <a:srgbClr val="000000"/>
                </a:solidFill>
                <a:latin typeface="system-ui"/>
              </a:rPr>
              <a:t>justified</a:t>
            </a:r>
            <a:r>
              <a:rPr lang="en-GB" b="1" dirty="0">
                <a:solidFill>
                  <a:srgbClr val="000000"/>
                </a:solidFill>
                <a:latin typeface="system-ui"/>
              </a:rPr>
              <a:t> freely by his grace through the </a:t>
            </a:r>
            <a:r>
              <a:rPr lang="en-GB" b="1" u="sng" dirty="0">
                <a:solidFill>
                  <a:srgbClr val="000000"/>
                </a:solidFill>
                <a:latin typeface="system-ui"/>
              </a:rPr>
              <a:t>redemption</a:t>
            </a:r>
            <a:r>
              <a:rPr lang="en-GB" b="1" dirty="0">
                <a:solidFill>
                  <a:srgbClr val="000000"/>
                </a:solidFill>
                <a:latin typeface="system-ui"/>
              </a:rPr>
              <a:t> that is in Christ Jesus</a:t>
            </a:r>
            <a:r>
              <a:rPr lang="en-GB" dirty="0">
                <a:solidFill>
                  <a:srgbClr val="000000"/>
                </a:solidFill>
                <a:latin typeface="system-ui"/>
              </a:rPr>
              <a:t>; </a:t>
            </a:r>
            <a:r>
              <a:rPr lang="en-GB" dirty="0" smtClean="0">
                <a:solidFill>
                  <a:srgbClr val="000000"/>
                </a:solidFill>
                <a:latin typeface="system-ui"/>
              </a:rPr>
              <a:t>whom </a:t>
            </a:r>
            <a:r>
              <a:rPr lang="en-GB" dirty="0">
                <a:solidFill>
                  <a:srgbClr val="000000"/>
                </a:solidFill>
                <a:latin typeface="system-ui"/>
              </a:rPr>
              <a:t>God sent to be </a:t>
            </a:r>
            <a:r>
              <a:rPr lang="en-GB" b="1" dirty="0">
                <a:solidFill>
                  <a:srgbClr val="000000"/>
                </a:solidFill>
                <a:latin typeface="system-ui"/>
              </a:rPr>
              <a:t>an </a:t>
            </a:r>
            <a:r>
              <a:rPr lang="en-GB" b="1" u="sng" dirty="0">
                <a:solidFill>
                  <a:srgbClr val="000000"/>
                </a:solidFill>
                <a:latin typeface="system-ui"/>
              </a:rPr>
              <a:t>atoning sacrifice</a:t>
            </a:r>
            <a:r>
              <a:rPr lang="en-GB" b="1" dirty="0" smtClean="0">
                <a:solidFill>
                  <a:srgbClr val="000000"/>
                </a:solidFill>
                <a:latin typeface="system-ui"/>
              </a:rPr>
              <a:t>,</a:t>
            </a:r>
            <a:r>
              <a:rPr lang="en-GB" b="1" baseline="30000" dirty="0" smtClean="0">
                <a:solidFill>
                  <a:srgbClr val="000000"/>
                </a:solidFill>
                <a:latin typeface="system-ui"/>
              </a:rPr>
              <a:t> </a:t>
            </a:r>
            <a:r>
              <a:rPr lang="en-GB" b="1" u="sng" dirty="0" smtClean="0">
                <a:solidFill>
                  <a:srgbClr val="000000"/>
                </a:solidFill>
                <a:latin typeface="system-ui"/>
              </a:rPr>
              <a:t>through </a:t>
            </a:r>
            <a:r>
              <a:rPr lang="en-GB" b="1" u="sng" dirty="0">
                <a:solidFill>
                  <a:srgbClr val="000000"/>
                </a:solidFill>
                <a:latin typeface="system-ui"/>
              </a:rPr>
              <a:t>faith </a:t>
            </a:r>
            <a:r>
              <a:rPr lang="en-GB" b="1" dirty="0">
                <a:solidFill>
                  <a:srgbClr val="000000"/>
                </a:solidFill>
                <a:latin typeface="system-ui"/>
              </a:rPr>
              <a:t>in </a:t>
            </a:r>
            <a:r>
              <a:rPr lang="en-GB" b="1" u="sng" dirty="0">
                <a:solidFill>
                  <a:srgbClr val="000000"/>
                </a:solidFill>
                <a:latin typeface="system-ui"/>
              </a:rPr>
              <a:t>his blood</a:t>
            </a:r>
            <a:r>
              <a:rPr lang="en-GB" dirty="0">
                <a:solidFill>
                  <a:srgbClr val="000000"/>
                </a:solidFill>
                <a:latin typeface="system-ui"/>
              </a:rPr>
              <a:t>, for </a:t>
            </a:r>
            <a:r>
              <a:rPr lang="en-GB" b="1" dirty="0">
                <a:solidFill>
                  <a:srgbClr val="000000"/>
                </a:solidFill>
                <a:latin typeface="system-ui"/>
              </a:rPr>
              <a:t>a demonstration of his </a:t>
            </a:r>
            <a:r>
              <a:rPr lang="en-GB" b="1" u="sng" dirty="0">
                <a:solidFill>
                  <a:srgbClr val="000000"/>
                </a:solidFill>
                <a:latin typeface="system-ui"/>
              </a:rPr>
              <a:t>righteousness</a:t>
            </a:r>
            <a:r>
              <a:rPr lang="en-GB" b="1" dirty="0">
                <a:solidFill>
                  <a:srgbClr val="000000"/>
                </a:solidFill>
                <a:latin typeface="system-ui"/>
              </a:rPr>
              <a:t> </a:t>
            </a:r>
            <a:r>
              <a:rPr lang="en-GB" dirty="0">
                <a:solidFill>
                  <a:srgbClr val="000000"/>
                </a:solidFill>
                <a:latin typeface="system-ui"/>
              </a:rPr>
              <a:t>through the passing over of prior sins, in God’s forbearance; </a:t>
            </a:r>
            <a:r>
              <a:rPr lang="en-GB" b="1" u="sng" dirty="0" smtClean="0">
                <a:solidFill>
                  <a:srgbClr val="000000"/>
                </a:solidFill>
                <a:latin typeface="system-ui"/>
              </a:rPr>
              <a:t>to </a:t>
            </a:r>
            <a:r>
              <a:rPr lang="en-GB" b="1" u="sng" dirty="0">
                <a:solidFill>
                  <a:srgbClr val="000000"/>
                </a:solidFill>
                <a:latin typeface="system-ui"/>
              </a:rPr>
              <a:t>demonstrate his righteousness</a:t>
            </a:r>
            <a:r>
              <a:rPr lang="en-GB" b="1" dirty="0">
                <a:solidFill>
                  <a:srgbClr val="000000"/>
                </a:solidFill>
                <a:latin typeface="system-ui"/>
              </a:rPr>
              <a:t> at this present time; that he might himself be </a:t>
            </a:r>
            <a:r>
              <a:rPr lang="en-GB" b="1" u="sng" dirty="0">
                <a:solidFill>
                  <a:srgbClr val="000000"/>
                </a:solidFill>
                <a:latin typeface="system-ui"/>
              </a:rPr>
              <a:t>just</a:t>
            </a:r>
            <a:r>
              <a:rPr lang="en-GB" b="1" dirty="0">
                <a:solidFill>
                  <a:srgbClr val="000000"/>
                </a:solidFill>
                <a:latin typeface="system-ui"/>
              </a:rPr>
              <a:t>, and the </a:t>
            </a:r>
            <a:r>
              <a:rPr lang="en-GB" b="1" u="sng" dirty="0">
                <a:solidFill>
                  <a:srgbClr val="000000"/>
                </a:solidFill>
                <a:latin typeface="system-ui"/>
              </a:rPr>
              <a:t>justifier</a:t>
            </a:r>
            <a:r>
              <a:rPr lang="en-GB" b="1" dirty="0">
                <a:solidFill>
                  <a:srgbClr val="000000"/>
                </a:solidFill>
                <a:latin typeface="system-ui"/>
              </a:rPr>
              <a:t> of him who has faith in Jesus</a:t>
            </a:r>
            <a:r>
              <a:rPr lang="en-GB" dirty="0" smtClean="0">
                <a:solidFill>
                  <a:srgbClr val="000000"/>
                </a:solidFill>
                <a:latin typeface="system-ui"/>
              </a:rPr>
              <a:t>. Rom. 3: 19-26</a:t>
            </a:r>
            <a:endParaRPr lang="en-GB" b="0" i="0" dirty="0">
              <a:solidFill>
                <a:srgbClr val="000000"/>
              </a:solidFill>
              <a:effectLst/>
              <a:latin typeface="system-ui"/>
            </a:endParaRPr>
          </a:p>
        </p:txBody>
      </p:sp>
      <p:sp>
        <p:nvSpPr>
          <p:cNvPr id="4" name="TextBox 3"/>
          <p:cNvSpPr txBox="1"/>
          <p:nvPr/>
        </p:nvSpPr>
        <p:spPr>
          <a:xfrm>
            <a:off x="465221" y="245867"/>
            <a:ext cx="7398179" cy="523220"/>
          </a:xfrm>
          <a:prstGeom prst="rect">
            <a:avLst/>
          </a:prstGeom>
          <a:noFill/>
        </p:spPr>
        <p:txBody>
          <a:bodyPr wrap="none" rtlCol="0">
            <a:spAutoFit/>
          </a:bodyPr>
          <a:lstStyle/>
          <a:p>
            <a:r>
              <a:rPr lang="en-GB" sz="2800" b="1" dirty="0" smtClean="0">
                <a:latin typeface="system-ui"/>
              </a:rPr>
              <a:t>The Cross is the basis for that Declaration</a:t>
            </a:r>
            <a:endParaRPr lang="en-GB" sz="2800" b="1" dirty="0">
              <a:latin typeface="system-ui"/>
            </a:endParaRPr>
          </a:p>
        </p:txBody>
      </p:sp>
    </p:spTree>
    <p:extLst>
      <p:ext uri="{BB962C8B-B14F-4D97-AF65-F5344CB8AC3E}">
        <p14:creationId xmlns:p14="http://schemas.microsoft.com/office/powerpoint/2010/main" val="1918683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252" y="473242"/>
            <a:ext cx="8448082" cy="523220"/>
          </a:xfrm>
          <a:prstGeom prst="rect">
            <a:avLst/>
          </a:prstGeom>
          <a:noFill/>
        </p:spPr>
        <p:txBody>
          <a:bodyPr wrap="none" rtlCol="0">
            <a:spAutoFit/>
          </a:bodyPr>
          <a:lstStyle/>
          <a:p>
            <a:r>
              <a:rPr lang="en-GB" sz="2800" b="1" dirty="0" smtClean="0">
                <a:latin typeface="system-ui"/>
              </a:rPr>
              <a:t>The Resurrection was the Visible Demonstration</a:t>
            </a:r>
            <a:endParaRPr lang="en-GB" sz="2800" b="1" dirty="0">
              <a:latin typeface="system-ui"/>
            </a:endParaRPr>
          </a:p>
        </p:txBody>
      </p:sp>
      <p:sp>
        <p:nvSpPr>
          <p:cNvPr id="3" name="Rectangle 2"/>
          <p:cNvSpPr/>
          <p:nvPr/>
        </p:nvSpPr>
        <p:spPr>
          <a:xfrm>
            <a:off x="409072" y="2182868"/>
            <a:ext cx="7700211" cy="1477328"/>
          </a:xfrm>
          <a:prstGeom prst="rect">
            <a:avLst/>
          </a:prstGeom>
        </p:spPr>
        <p:txBody>
          <a:bodyPr wrap="square">
            <a:spAutoFit/>
          </a:bodyPr>
          <a:lstStyle/>
          <a:p>
            <a:pPr lvl="0"/>
            <a:r>
              <a:rPr lang="en-GB" dirty="0">
                <a:solidFill>
                  <a:srgbClr val="000000"/>
                </a:solidFill>
                <a:latin typeface="system-ui"/>
              </a:rPr>
              <a:t>Now it was not written that it was accounted to him for his sake alone, but for our sake also, to whom it will be accounted, who believe in him who raised </a:t>
            </a:r>
            <a:r>
              <a:rPr lang="en-GB" b="1" dirty="0">
                <a:solidFill>
                  <a:srgbClr val="000000"/>
                </a:solidFill>
                <a:latin typeface="system-ui"/>
              </a:rPr>
              <a:t>Jesus, our Lord</a:t>
            </a:r>
            <a:r>
              <a:rPr lang="en-GB" dirty="0">
                <a:solidFill>
                  <a:srgbClr val="000000"/>
                </a:solidFill>
                <a:latin typeface="system-ui"/>
              </a:rPr>
              <a:t>, from the dead, who </a:t>
            </a:r>
            <a:r>
              <a:rPr lang="en-GB" b="1" dirty="0">
                <a:solidFill>
                  <a:srgbClr val="000000"/>
                </a:solidFill>
                <a:latin typeface="system-ui"/>
              </a:rPr>
              <a:t>was delivered up for our trespasses, and was raised for our justification.</a:t>
            </a:r>
            <a:r>
              <a:rPr lang="en-GB" dirty="0">
                <a:solidFill>
                  <a:srgbClr val="000000"/>
                </a:solidFill>
                <a:latin typeface="system-ui"/>
              </a:rPr>
              <a:t> </a:t>
            </a:r>
            <a:endParaRPr lang="en-GB" dirty="0" smtClean="0">
              <a:solidFill>
                <a:srgbClr val="000000"/>
              </a:solidFill>
              <a:latin typeface="system-ui"/>
            </a:endParaRPr>
          </a:p>
          <a:p>
            <a:pPr lvl="0"/>
            <a:r>
              <a:rPr lang="en-GB" dirty="0" smtClean="0">
                <a:solidFill>
                  <a:srgbClr val="000000"/>
                </a:solidFill>
                <a:latin typeface="system-ui"/>
              </a:rPr>
              <a:t>Rom</a:t>
            </a:r>
            <a:r>
              <a:rPr lang="en-GB" dirty="0">
                <a:solidFill>
                  <a:srgbClr val="000000"/>
                </a:solidFill>
                <a:latin typeface="system-ui"/>
              </a:rPr>
              <a:t>. 4:23-25</a:t>
            </a:r>
            <a:endParaRPr lang="en-GB" dirty="0">
              <a:solidFill>
                <a:prstClr val="black"/>
              </a:solidFill>
            </a:endParaRPr>
          </a:p>
        </p:txBody>
      </p:sp>
    </p:spTree>
    <p:extLst>
      <p:ext uri="{BB962C8B-B14F-4D97-AF65-F5344CB8AC3E}">
        <p14:creationId xmlns:p14="http://schemas.microsoft.com/office/powerpoint/2010/main" val="33388664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0113" y="3887215"/>
            <a:ext cx="8438147" cy="923330"/>
          </a:xfrm>
          <a:prstGeom prst="rect">
            <a:avLst/>
          </a:prstGeom>
        </p:spPr>
        <p:txBody>
          <a:bodyPr wrap="square">
            <a:spAutoFit/>
          </a:bodyPr>
          <a:lstStyle/>
          <a:p>
            <a:pPr lvl="0"/>
            <a:r>
              <a:rPr lang="en-GB" b="1" dirty="0" smtClean="0">
                <a:solidFill>
                  <a:srgbClr val="000000"/>
                </a:solidFill>
                <a:latin typeface="system-ui"/>
              </a:rPr>
              <a:t>… Justified </a:t>
            </a:r>
            <a:r>
              <a:rPr lang="en-GB" b="1" dirty="0">
                <a:solidFill>
                  <a:srgbClr val="000000"/>
                </a:solidFill>
                <a:latin typeface="system-ui"/>
              </a:rPr>
              <a:t>freely by his grace </a:t>
            </a:r>
            <a:r>
              <a:rPr lang="en-GB" dirty="0">
                <a:solidFill>
                  <a:srgbClr val="000000"/>
                </a:solidFill>
                <a:latin typeface="system-ui"/>
              </a:rPr>
              <a:t>through the redemption that is in Christ Jesus; whom God </a:t>
            </a:r>
            <a:r>
              <a:rPr lang="en-GB" dirty="0" smtClean="0">
                <a:solidFill>
                  <a:srgbClr val="000000"/>
                </a:solidFill>
                <a:latin typeface="system-ui"/>
              </a:rPr>
              <a:t>sent </a:t>
            </a:r>
            <a:r>
              <a:rPr lang="en-GB" dirty="0">
                <a:solidFill>
                  <a:srgbClr val="000000"/>
                </a:solidFill>
                <a:latin typeface="system-ui"/>
              </a:rPr>
              <a:t>to be an atoning sacrifice,</a:t>
            </a:r>
            <a:r>
              <a:rPr lang="en-GB" baseline="30000" dirty="0">
                <a:solidFill>
                  <a:srgbClr val="000000"/>
                </a:solidFill>
                <a:latin typeface="system-ui"/>
              </a:rPr>
              <a:t> </a:t>
            </a:r>
            <a:r>
              <a:rPr lang="en-GB" dirty="0">
                <a:solidFill>
                  <a:srgbClr val="000000"/>
                </a:solidFill>
                <a:latin typeface="system-ui"/>
              </a:rPr>
              <a:t> through faith in his blood, for a demonstration of his </a:t>
            </a:r>
            <a:r>
              <a:rPr lang="en-GB" dirty="0" smtClean="0">
                <a:solidFill>
                  <a:srgbClr val="000000"/>
                </a:solidFill>
                <a:latin typeface="system-ui"/>
              </a:rPr>
              <a:t>righteousness </a:t>
            </a:r>
            <a:r>
              <a:rPr lang="en-GB" dirty="0">
                <a:solidFill>
                  <a:srgbClr val="000000"/>
                </a:solidFill>
                <a:latin typeface="system-ui"/>
              </a:rPr>
              <a:t>... Rom. 3: 23-25</a:t>
            </a:r>
          </a:p>
        </p:txBody>
      </p:sp>
      <p:sp>
        <p:nvSpPr>
          <p:cNvPr id="3" name="Rectangle 2"/>
          <p:cNvSpPr/>
          <p:nvPr/>
        </p:nvSpPr>
        <p:spPr>
          <a:xfrm>
            <a:off x="216568" y="2200479"/>
            <a:ext cx="8349915" cy="1477328"/>
          </a:xfrm>
          <a:prstGeom prst="rect">
            <a:avLst/>
          </a:prstGeom>
        </p:spPr>
        <p:txBody>
          <a:bodyPr wrap="square">
            <a:spAutoFit/>
          </a:bodyPr>
          <a:lstStyle/>
          <a:p>
            <a:pPr lvl="0"/>
            <a:r>
              <a:rPr lang="en-GB" dirty="0">
                <a:solidFill>
                  <a:srgbClr val="000000"/>
                </a:solidFill>
                <a:latin typeface="system-ui"/>
              </a:rPr>
              <a:t>For </a:t>
            </a:r>
            <a:r>
              <a:rPr lang="en-GB" b="1" dirty="0">
                <a:solidFill>
                  <a:srgbClr val="000000"/>
                </a:solidFill>
                <a:latin typeface="system-ui"/>
              </a:rPr>
              <a:t>the grace of </a:t>
            </a:r>
            <a:r>
              <a:rPr lang="en-GB" dirty="0">
                <a:solidFill>
                  <a:srgbClr val="000000"/>
                </a:solidFill>
                <a:latin typeface="system-ui"/>
              </a:rPr>
              <a:t>God has appeared … when the </a:t>
            </a:r>
            <a:r>
              <a:rPr lang="en-GB" b="1" dirty="0">
                <a:solidFill>
                  <a:srgbClr val="000000"/>
                </a:solidFill>
                <a:latin typeface="system-ui"/>
              </a:rPr>
              <a:t>kindness</a:t>
            </a:r>
            <a:r>
              <a:rPr lang="en-GB" dirty="0">
                <a:solidFill>
                  <a:srgbClr val="000000"/>
                </a:solidFill>
                <a:latin typeface="system-ui"/>
              </a:rPr>
              <a:t> of God our Saviour and his </a:t>
            </a:r>
            <a:r>
              <a:rPr lang="en-GB" b="1" dirty="0">
                <a:solidFill>
                  <a:srgbClr val="000000"/>
                </a:solidFill>
                <a:latin typeface="system-ui"/>
              </a:rPr>
              <a:t>love</a:t>
            </a:r>
            <a:r>
              <a:rPr lang="en-GB" dirty="0">
                <a:solidFill>
                  <a:srgbClr val="000000"/>
                </a:solidFill>
                <a:latin typeface="system-ui"/>
              </a:rPr>
              <a:t> toward mankind appeared not by works of righteousness which we did ourselves, but according to his </a:t>
            </a:r>
            <a:r>
              <a:rPr lang="en-GB" b="1" dirty="0">
                <a:solidFill>
                  <a:srgbClr val="000000"/>
                </a:solidFill>
                <a:latin typeface="system-ui"/>
              </a:rPr>
              <a:t>mercy</a:t>
            </a:r>
            <a:r>
              <a:rPr lang="en-GB" dirty="0">
                <a:solidFill>
                  <a:srgbClr val="000000"/>
                </a:solidFill>
                <a:latin typeface="system-ui"/>
              </a:rPr>
              <a:t>, he saved us … that being </a:t>
            </a:r>
            <a:r>
              <a:rPr lang="en-GB" b="1" dirty="0">
                <a:solidFill>
                  <a:srgbClr val="000000"/>
                </a:solidFill>
                <a:latin typeface="system-ui"/>
              </a:rPr>
              <a:t>justified by his grace</a:t>
            </a:r>
            <a:r>
              <a:rPr lang="en-GB" dirty="0">
                <a:solidFill>
                  <a:srgbClr val="000000"/>
                </a:solidFill>
                <a:latin typeface="system-ui"/>
              </a:rPr>
              <a:t>, we might be made heirs according to the hope of eternal life. </a:t>
            </a:r>
            <a:endParaRPr lang="en-GB" dirty="0" smtClean="0">
              <a:solidFill>
                <a:srgbClr val="000000"/>
              </a:solidFill>
              <a:latin typeface="system-ui"/>
            </a:endParaRPr>
          </a:p>
          <a:p>
            <a:pPr lvl="0"/>
            <a:r>
              <a:rPr lang="en-GB" dirty="0" smtClean="0">
                <a:solidFill>
                  <a:srgbClr val="000000"/>
                </a:solidFill>
                <a:latin typeface="system-ui"/>
              </a:rPr>
              <a:t>Titus </a:t>
            </a:r>
            <a:r>
              <a:rPr lang="en-GB" dirty="0">
                <a:solidFill>
                  <a:srgbClr val="000000"/>
                </a:solidFill>
                <a:latin typeface="system-ui"/>
              </a:rPr>
              <a:t>2:11, 3: 4-7.</a:t>
            </a:r>
            <a:endParaRPr lang="en-GB" b="1" dirty="0">
              <a:solidFill>
                <a:prstClr val="black"/>
              </a:solidFill>
            </a:endParaRPr>
          </a:p>
        </p:txBody>
      </p:sp>
      <p:sp>
        <p:nvSpPr>
          <p:cNvPr id="4" name="TextBox 3"/>
          <p:cNvSpPr txBox="1"/>
          <p:nvPr/>
        </p:nvSpPr>
        <p:spPr>
          <a:xfrm>
            <a:off x="1636295" y="633663"/>
            <a:ext cx="5679760" cy="523220"/>
          </a:xfrm>
          <a:prstGeom prst="rect">
            <a:avLst/>
          </a:prstGeom>
          <a:noFill/>
        </p:spPr>
        <p:txBody>
          <a:bodyPr wrap="none" rtlCol="0">
            <a:spAutoFit/>
          </a:bodyPr>
          <a:lstStyle/>
          <a:p>
            <a:r>
              <a:rPr lang="en-GB" sz="2800" b="1" dirty="0" smtClean="0">
                <a:latin typeface="system-ui"/>
              </a:rPr>
              <a:t>Justification –Four Descriptions</a:t>
            </a:r>
            <a:endParaRPr lang="en-GB" sz="2800" b="1" dirty="0">
              <a:latin typeface="system-ui"/>
            </a:endParaRPr>
          </a:p>
        </p:txBody>
      </p:sp>
      <p:sp>
        <p:nvSpPr>
          <p:cNvPr id="5" name="TextBox 4"/>
          <p:cNvSpPr txBox="1"/>
          <p:nvPr/>
        </p:nvSpPr>
        <p:spPr>
          <a:xfrm>
            <a:off x="2999875" y="1299468"/>
            <a:ext cx="2938625" cy="461665"/>
          </a:xfrm>
          <a:prstGeom prst="rect">
            <a:avLst/>
          </a:prstGeom>
          <a:noFill/>
        </p:spPr>
        <p:txBody>
          <a:bodyPr wrap="none" rtlCol="0">
            <a:spAutoFit/>
          </a:bodyPr>
          <a:lstStyle/>
          <a:p>
            <a:r>
              <a:rPr lang="en-GB" sz="2400" b="1" dirty="0" smtClean="0">
                <a:latin typeface="system-ui"/>
              </a:rPr>
              <a:t>Source - His Grace</a:t>
            </a:r>
            <a:endParaRPr lang="en-GB" sz="2400" b="1" dirty="0">
              <a:latin typeface="system-ui"/>
            </a:endParaRPr>
          </a:p>
        </p:txBody>
      </p:sp>
      <p:sp>
        <p:nvSpPr>
          <p:cNvPr id="6" name="TextBox 5"/>
          <p:cNvSpPr txBox="1"/>
          <p:nvPr/>
        </p:nvSpPr>
        <p:spPr>
          <a:xfrm>
            <a:off x="890336" y="5440754"/>
            <a:ext cx="7438255" cy="461665"/>
          </a:xfrm>
          <a:prstGeom prst="rect">
            <a:avLst/>
          </a:prstGeom>
          <a:noFill/>
        </p:spPr>
        <p:txBody>
          <a:bodyPr wrap="none" rtlCol="0">
            <a:spAutoFit/>
          </a:bodyPr>
          <a:lstStyle/>
          <a:p>
            <a:r>
              <a:rPr lang="en-GB" sz="2400" b="1" dirty="0" smtClean="0">
                <a:latin typeface="system-ui"/>
              </a:rPr>
              <a:t>Beware of “cheap grace” that bypasses the cross</a:t>
            </a:r>
            <a:endParaRPr lang="en-GB" sz="2400" b="1" dirty="0">
              <a:latin typeface="system-ui"/>
            </a:endParaRPr>
          </a:p>
        </p:txBody>
      </p:sp>
    </p:spTree>
    <p:extLst>
      <p:ext uri="{BB962C8B-B14F-4D97-AF65-F5344CB8AC3E}">
        <p14:creationId xmlns:p14="http://schemas.microsoft.com/office/powerpoint/2010/main" val="1427264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5431" y="1248641"/>
            <a:ext cx="8189496" cy="923330"/>
          </a:xfrm>
          <a:prstGeom prst="rect">
            <a:avLst/>
          </a:prstGeom>
        </p:spPr>
        <p:txBody>
          <a:bodyPr wrap="square">
            <a:spAutoFit/>
          </a:bodyPr>
          <a:lstStyle/>
          <a:p>
            <a:pPr lvl="0"/>
            <a:r>
              <a:rPr lang="en-GB" dirty="0" smtClean="0">
                <a:solidFill>
                  <a:srgbClr val="000000"/>
                </a:solidFill>
                <a:latin typeface="system-ui"/>
              </a:rPr>
              <a:t>… </a:t>
            </a:r>
            <a:r>
              <a:rPr lang="en-GB" dirty="0">
                <a:solidFill>
                  <a:srgbClr val="000000"/>
                </a:solidFill>
                <a:latin typeface="system-ui"/>
              </a:rPr>
              <a:t>But God commends his own love toward us, in that while we were yet </a:t>
            </a:r>
          </a:p>
          <a:p>
            <a:pPr lvl="0"/>
            <a:r>
              <a:rPr lang="en-GB" dirty="0">
                <a:solidFill>
                  <a:srgbClr val="000000"/>
                </a:solidFill>
                <a:latin typeface="system-ui"/>
              </a:rPr>
              <a:t>sinners, Christ died for us. Much more then, being now </a:t>
            </a:r>
            <a:r>
              <a:rPr lang="en-GB" b="1" dirty="0">
                <a:solidFill>
                  <a:srgbClr val="000000"/>
                </a:solidFill>
                <a:latin typeface="system-ui"/>
              </a:rPr>
              <a:t>justified by his blood</a:t>
            </a:r>
            <a:r>
              <a:rPr lang="en-GB" dirty="0">
                <a:solidFill>
                  <a:srgbClr val="000000"/>
                </a:solidFill>
                <a:latin typeface="system-ui"/>
              </a:rPr>
              <a:t>, </a:t>
            </a:r>
            <a:endParaRPr lang="en-GB" dirty="0" smtClean="0">
              <a:solidFill>
                <a:srgbClr val="000000"/>
              </a:solidFill>
              <a:latin typeface="system-ui"/>
            </a:endParaRPr>
          </a:p>
          <a:p>
            <a:pPr lvl="0"/>
            <a:r>
              <a:rPr lang="en-GB" dirty="0" smtClean="0">
                <a:solidFill>
                  <a:srgbClr val="000000"/>
                </a:solidFill>
                <a:latin typeface="system-ui"/>
              </a:rPr>
              <a:t>we </a:t>
            </a:r>
            <a:r>
              <a:rPr lang="en-GB" dirty="0">
                <a:solidFill>
                  <a:srgbClr val="000000"/>
                </a:solidFill>
                <a:latin typeface="system-ui"/>
              </a:rPr>
              <a:t>will be </a:t>
            </a:r>
            <a:r>
              <a:rPr lang="en-GB" b="1" dirty="0" smtClean="0">
                <a:solidFill>
                  <a:srgbClr val="000000"/>
                </a:solidFill>
                <a:latin typeface="system-ui"/>
              </a:rPr>
              <a:t>saved </a:t>
            </a:r>
            <a:r>
              <a:rPr lang="en-GB" b="1" dirty="0">
                <a:solidFill>
                  <a:srgbClr val="000000"/>
                </a:solidFill>
                <a:latin typeface="system-ui"/>
              </a:rPr>
              <a:t>from God’s wrath </a:t>
            </a:r>
            <a:r>
              <a:rPr lang="en-GB" dirty="0">
                <a:solidFill>
                  <a:srgbClr val="000000"/>
                </a:solidFill>
                <a:latin typeface="system-ui"/>
              </a:rPr>
              <a:t>through him. Rom.5: 8-9</a:t>
            </a:r>
          </a:p>
        </p:txBody>
      </p:sp>
      <p:sp>
        <p:nvSpPr>
          <p:cNvPr id="3" name="Rectangle 2"/>
          <p:cNvSpPr/>
          <p:nvPr/>
        </p:nvSpPr>
        <p:spPr>
          <a:xfrm>
            <a:off x="545431" y="2642717"/>
            <a:ext cx="8422105" cy="3416320"/>
          </a:xfrm>
          <a:prstGeom prst="rect">
            <a:avLst/>
          </a:prstGeom>
        </p:spPr>
        <p:txBody>
          <a:bodyPr wrap="square">
            <a:spAutoFit/>
          </a:bodyPr>
          <a:lstStyle/>
          <a:p>
            <a:pPr lvl="0"/>
            <a:r>
              <a:rPr lang="en-GB" dirty="0">
                <a:solidFill>
                  <a:srgbClr val="000000"/>
                </a:solidFill>
                <a:latin typeface="system-ui"/>
              </a:rPr>
              <a:t>Because </a:t>
            </a:r>
            <a:r>
              <a:rPr lang="en-GB" b="1" dirty="0">
                <a:solidFill>
                  <a:srgbClr val="000000"/>
                </a:solidFill>
                <a:latin typeface="system-ui"/>
              </a:rPr>
              <a:t>by the works of the law, no flesh will be justified in his sight</a:t>
            </a:r>
            <a:r>
              <a:rPr lang="en-GB" dirty="0">
                <a:solidFill>
                  <a:srgbClr val="000000"/>
                </a:solidFill>
                <a:latin typeface="system-ui"/>
              </a:rPr>
              <a:t>; for through the law comes the knowledge of sin. But now </a:t>
            </a:r>
            <a:r>
              <a:rPr lang="en-GB" b="1" dirty="0">
                <a:solidFill>
                  <a:srgbClr val="000000"/>
                </a:solidFill>
                <a:latin typeface="system-ui"/>
              </a:rPr>
              <a:t>apart from the law, a righteousness of God has been revealed, being testified by the law and the prophets; even the righteousness of God through faith in Jesus Christ</a:t>
            </a:r>
            <a:r>
              <a:rPr lang="en-GB" dirty="0">
                <a:solidFill>
                  <a:srgbClr val="000000"/>
                </a:solidFill>
                <a:latin typeface="system-ui"/>
              </a:rPr>
              <a:t> to all and on all those who believe. </a:t>
            </a:r>
            <a:endParaRPr lang="en-GB" dirty="0" smtClean="0">
              <a:solidFill>
                <a:srgbClr val="000000"/>
              </a:solidFill>
              <a:latin typeface="system-ui"/>
            </a:endParaRPr>
          </a:p>
          <a:p>
            <a:pPr lvl="0"/>
            <a:r>
              <a:rPr lang="en-GB" dirty="0" smtClean="0">
                <a:solidFill>
                  <a:srgbClr val="000000"/>
                </a:solidFill>
                <a:latin typeface="system-ui"/>
              </a:rPr>
              <a:t>For </a:t>
            </a:r>
            <a:r>
              <a:rPr lang="en-GB" dirty="0">
                <a:solidFill>
                  <a:srgbClr val="000000"/>
                </a:solidFill>
                <a:latin typeface="system-ui"/>
              </a:rPr>
              <a:t>there is no distinction, for all have sinned, and fall short of the glory of God; </a:t>
            </a:r>
            <a:r>
              <a:rPr lang="en-GB" b="1" dirty="0">
                <a:solidFill>
                  <a:srgbClr val="000000"/>
                </a:solidFill>
                <a:latin typeface="system-ui"/>
              </a:rPr>
              <a:t>being justified freely by his grace through the redemption that is in Christ Jesus</a:t>
            </a:r>
            <a:r>
              <a:rPr lang="en-GB" dirty="0">
                <a:solidFill>
                  <a:srgbClr val="000000"/>
                </a:solidFill>
                <a:latin typeface="system-ui"/>
              </a:rPr>
              <a:t>; whom God sent to be </a:t>
            </a:r>
            <a:r>
              <a:rPr lang="en-GB" b="1" dirty="0">
                <a:solidFill>
                  <a:srgbClr val="000000"/>
                </a:solidFill>
                <a:latin typeface="system-ui"/>
              </a:rPr>
              <a:t>an atoning sacrifice,</a:t>
            </a:r>
            <a:r>
              <a:rPr lang="en-GB" b="1" baseline="30000" dirty="0">
                <a:solidFill>
                  <a:srgbClr val="000000"/>
                </a:solidFill>
                <a:latin typeface="system-ui"/>
              </a:rPr>
              <a:t> </a:t>
            </a:r>
            <a:r>
              <a:rPr lang="en-GB" b="1" dirty="0">
                <a:solidFill>
                  <a:srgbClr val="000000"/>
                </a:solidFill>
                <a:latin typeface="system-ui"/>
              </a:rPr>
              <a:t>through faith in </a:t>
            </a:r>
            <a:r>
              <a:rPr lang="en-GB" b="1" u="sng" dirty="0">
                <a:solidFill>
                  <a:srgbClr val="000000"/>
                </a:solidFill>
                <a:latin typeface="system-ui"/>
              </a:rPr>
              <a:t>his blood</a:t>
            </a:r>
            <a:r>
              <a:rPr lang="en-GB" dirty="0">
                <a:solidFill>
                  <a:srgbClr val="000000"/>
                </a:solidFill>
                <a:latin typeface="system-ui"/>
              </a:rPr>
              <a:t>, for </a:t>
            </a:r>
            <a:r>
              <a:rPr lang="en-GB" b="1" dirty="0">
                <a:solidFill>
                  <a:srgbClr val="000000"/>
                </a:solidFill>
                <a:latin typeface="system-ui"/>
              </a:rPr>
              <a:t>a demonstration of his righteousness </a:t>
            </a:r>
            <a:r>
              <a:rPr lang="en-GB" dirty="0">
                <a:solidFill>
                  <a:srgbClr val="000000"/>
                </a:solidFill>
                <a:latin typeface="system-ui"/>
              </a:rPr>
              <a:t>through the passing over of prior sins, in God’s forbearance; </a:t>
            </a:r>
            <a:r>
              <a:rPr lang="en-GB" b="1" dirty="0">
                <a:solidFill>
                  <a:srgbClr val="000000"/>
                </a:solidFill>
                <a:latin typeface="system-ui"/>
              </a:rPr>
              <a:t>to demonstrate his righteousness at this present time; that he might himself be just, and the justifier of him who has faith in Jesus</a:t>
            </a:r>
            <a:r>
              <a:rPr lang="en-GB" dirty="0">
                <a:solidFill>
                  <a:srgbClr val="000000"/>
                </a:solidFill>
                <a:latin typeface="system-ui"/>
              </a:rPr>
              <a:t>. Rom. 3: 19-26</a:t>
            </a:r>
          </a:p>
        </p:txBody>
      </p:sp>
      <p:sp>
        <p:nvSpPr>
          <p:cNvPr id="4" name="Rectangle 3"/>
          <p:cNvSpPr/>
          <p:nvPr/>
        </p:nvSpPr>
        <p:spPr>
          <a:xfrm>
            <a:off x="986162" y="0"/>
            <a:ext cx="5779146" cy="523220"/>
          </a:xfrm>
          <a:prstGeom prst="rect">
            <a:avLst/>
          </a:prstGeom>
        </p:spPr>
        <p:txBody>
          <a:bodyPr wrap="none">
            <a:spAutoFit/>
          </a:bodyPr>
          <a:lstStyle/>
          <a:p>
            <a:pPr lvl="0"/>
            <a:r>
              <a:rPr lang="en-GB" sz="2800" b="1" dirty="0">
                <a:solidFill>
                  <a:prstClr val="black"/>
                </a:solidFill>
                <a:latin typeface="system-ui"/>
              </a:rPr>
              <a:t>Justification </a:t>
            </a:r>
            <a:r>
              <a:rPr lang="en-GB" sz="2800" b="1" dirty="0" smtClean="0">
                <a:solidFill>
                  <a:prstClr val="black"/>
                </a:solidFill>
                <a:latin typeface="system-ui"/>
              </a:rPr>
              <a:t>– Four </a:t>
            </a:r>
            <a:r>
              <a:rPr lang="en-GB" sz="2800" b="1" dirty="0">
                <a:solidFill>
                  <a:prstClr val="black"/>
                </a:solidFill>
                <a:latin typeface="system-ui"/>
              </a:rPr>
              <a:t>Descriptions</a:t>
            </a:r>
          </a:p>
        </p:txBody>
      </p:sp>
      <p:sp>
        <p:nvSpPr>
          <p:cNvPr id="5" name="Rectangle 4"/>
          <p:cNvSpPr/>
          <p:nvPr/>
        </p:nvSpPr>
        <p:spPr>
          <a:xfrm>
            <a:off x="2888752" y="552808"/>
            <a:ext cx="2799164" cy="461665"/>
          </a:xfrm>
          <a:prstGeom prst="rect">
            <a:avLst/>
          </a:prstGeom>
        </p:spPr>
        <p:txBody>
          <a:bodyPr wrap="none">
            <a:spAutoFit/>
          </a:bodyPr>
          <a:lstStyle/>
          <a:p>
            <a:r>
              <a:rPr lang="en-GB" sz="2400" b="1" dirty="0" smtClean="0">
                <a:solidFill>
                  <a:srgbClr val="000000"/>
                </a:solidFill>
                <a:latin typeface="system-ui"/>
              </a:rPr>
              <a:t>Price – His Blood </a:t>
            </a:r>
            <a:endParaRPr lang="en-GB" sz="2400" dirty="0"/>
          </a:p>
        </p:txBody>
      </p:sp>
    </p:spTree>
    <p:extLst>
      <p:ext uri="{BB962C8B-B14F-4D97-AF65-F5344CB8AC3E}">
        <p14:creationId xmlns:p14="http://schemas.microsoft.com/office/powerpoint/2010/main" val="2766137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59832" y="946484"/>
            <a:ext cx="3764620" cy="523220"/>
          </a:xfrm>
          <a:prstGeom prst="rect">
            <a:avLst/>
          </a:prstGeom>
          <a:noFill/>
        </p:spPr>
        <p:txBody>
          <a:bodyPr wrap="none" rtlCol="0">
            <a:spAutoFit/>
          </a:bodyPr>
          <a:lstStyle/>
          <a:p>
            <a:r>
              <a:rPr lang="en-GB" sz="2800" b="1" dirty="0" smtClean="0"/>
              <a:t>Dimensions of the Cross</a:t>
            </a:r>
            <a:endParaRPr lang="en-GB" sz="2800" b="1" dirty="0"/>
          </a:p>
        </p:txBody>
      </p:sp>
      <p:sp>
        <p:nvSpPr>
          <p:cNvPr id="3" name="TextBox 2"/>
          <p:cNvSpPr txBox="1"/>
          <p:nvPr/>
        </p:nvSpPr>
        <p:spPr>
          <a:xfrm>
            <a:off x="1315453" y="1981200"/>
            <a:ext cx="6795450" cy="3139321"/>
          </a:xfrm>
          <a:prstGeom prst="rect">
            <a:avLst/>
          </a:prstGeom>
          <a:noFill/>
        </p:spPr>
        <p:txBody>
          <a:bodyPr wrap="none" rtlCol="0">
            <a:spAutoFit/>
          </a:bodyPr>
          <a:lstStyle/>
          <a:p>
            <a:pPr marL="285750" indent="-285750">
              <a:buFont typeface="Arial" panose="020B0604020202020204" pitchFamily="34" charset="0"/>
              <a:buChar char="•"/>
            </a:pPr>
            <a:r>
              <a:rPr lang="en-GB" b="1" dirty="0" smtClean="0">
                <a:latin typeface="system-ui"/>
              </a:rPr>
              <a:t>Atonement - Temple - Priest and Sacrifice</a:t>
            </a:r>
          </a:p>
          <a:p>
            <a:pPr marL="285750" indent="-285750">
              <a:buFont typeface="Arial" panose="020B0604020202020204" pitchFamily="34" charset="0"/>
              <a:buChar char="•"/>
            </a:pPr>
            <a:endParaRPr lang="en-GB" b="1" dirty="0">
              <a:latin typeface="system-ui"/>
            </a:endParaRPr>
          </a:p>
          <a:p>
            <a:pPr marL="285750" indent="-285750">
              <a:buFont typeface="Arial" panose="020B0604020202020204" pitchFamily="34" charset="0"/>
              <a:buChar char="•"/>
            </a:pPr>
            <a:r>
              <a:rPr lang="en-GB" b="1" dirty="0" smtClean="0">
                <a:latin typeface="system-ui"/>
              </a:rPr>
              <a:t>Redemption – Market Place – Slave/Debtor and Redeemer</a:t>
            </a:r>
          </a:p>
          <a:p>
            <a:pPr marL="285750" indent="-285750">
              <a:buFont typeface="Arial" panose="020B0604020202020204" pitchFamily="34" charset="0"/>
              <a:buChar char="•"/>
            </a:pPr>
            <a:endParaRPr lang="en-GB" b="1" dirty="0">
              <a:latin typeface="system-ui"/>
            </a:endParaRPr>
          </a:p>
          <a:p>
            <a:pPr marL="285750" indent="-285750">
              <a:buFont typeface="Arial" panose="020B0604020202020204" pitchFamily="34" charset="0"/>
              <a:buChar char="•"/>
            </a:pPr>
            <a:r>
              <a:rPr lang="en-GB" b="1" dirty="0" smtClean="0">
                <a:latin typeface="system-ui"/>
              </a:rPr>
              <a:t>Justification – Court – Judge and Advocate</a:t>
            </a:r>
          </a:p>
          <a:p>
            <a:pPr marL="285750" indent="-285750">
              <a:buFont typeface="Arial" panose="020B0604020202020204" pitchFamily="34" charset="0"/>
              <a:buChar char="•"/>
            </a:pPr>
            <a:endParaRPr lang="en-GB" b="1" dirty="0">
              <a:latin typeface="system-ui"/>
            </a:endParaRPr>
          </a:p>
          <a:p>
            <a:pPr marL="285750" indent="-285750">
              <a:buFont typeface="Arial" panose="020B0604020202020204" pitchFamily="34" charset="0"/>
              <a:buChar char="•"/>
            </a:pPr>
            <a:r>
              <a:rPr lang="en-GB" b="1" dirty="0" smtClean="0">
                <a:latin typeface="system-ui"/>
              </a:rPr>
              <a:t>Reconciliation – Family and Mediator</a:t>
            </a:r>
          </a:p>
          <a:p>
            <a:endParaRPr lang="en-GB" b="1" dirty="0">
              <a:latin typeface="system-ui"/>
            </a:endParaRPr>
          </a:p>
          <a:p>
            <a:pPr marL="285750" indent="-285750">
              <a:buFont typeface="Arial" panose="020B0604020202020204" pitchFamily="34" charset="0"/>
              <a:buChar char="•"/>
            </a:pPr>
            <a:r>
              <a:rPr lang="en-GB" b="1" dirty="0" smtClean="0">
                <a:latin typeface="system-ui"/>
              </a:rPr>
              <a:t>Healing – Hospital and Physician</a:t>
            </a:r>
          </a:p>
          <a:p>
            <a:pPr marL="285750" indent="-285750">
              <a:buFont typeface="Arial" panose="020B0604020202020204" pitchFamily="34" charset="0"/>
              <a:buChar char="•"/>
            </a:pPr>
            <a:endParaRPr lang="en-GB" b="1" dirty="0">
              <a:latin typeface="system-ui"/>
            </a:endParaRPr>
          </a:p>
          <a:p>
            <a:pPr marL="285750" indent="-285750">
              <a:buFont typeface="Arial" panose="020B0604020202020204" pitchFamily="34" charset="0"/>
              <a:buChar char="•"/>
            </a:pPr>
            <a:r>
              <a:rPr lang="en-GB" b="1" dirty="0" smtClean="0">
                <a:latin typeface="system-ui"/>
              </a:rPr>
              <a:t>Triumph – Battle and victory</a:t>
            </a:r>
            <a:endParaRPr lang="en-GB" b="1" dirty="0">
              <a:latin typeface="system-ui"/>
            </a:endParaRPr>
          </a:p>
        </p:txBody>
      </p:sp>
    </p:spTree>
    <p:extLst>
      <p:ext uri="{BB962C8B-B14F-4D97-AF65-F5344CB8AC3E}">
        <p14:creationId xmlns:p14="http://schemas.microsoft.com/office/powerpoint/2010/main" val="19631883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4505" y="344905"/>
            <a:ext cx="5739072" cy="523220"/>
          </a:xfrm>
          <a:prstGeom prst="rect">
            <a:avLst/>
          </a:prstGeom>
          <a:noFill/>
        </p:spPr>
        <p:txBody>
          <a:bodyPr wrap="none" rtlCol="0">
            <a:spAutoFit/>
          </a:bodyPr>
          <a:lstStyle/>
          <a:p>
            <a:r>
              <a:rPr lang="en-GB" sz="2800" b="1" dirty="0" smtClean="0">
                <a:latin typeface="system-ui"/>
              </a:rPr>
              <a:t>Justification – Four descriptions</a:t>
            </a:r>
            <a:endParaRPr lang="en-GB" sz="2800" b="1" dirty="0">
              <a:latin typeface="system-ui"/>
            </a:endParaRPr>
          </a:p>
        </p:txBody>
      </p:sp>
      <p:sp>
        <p:nvSpPr>
          <p:cNvPr id="3" name="TextBox 2"/>
          <p:cNvSpPr txBox="1"/>
          <p:nvPr/>
        </p:nvSpPr>
        <p:spPr>
          <a:xfrm>
            <a:off x="376990" y="1849760"/>
            <a:ext cx="10307052" cy="2585323"/>
          </a:xfrm>
          <a:prstGeom prst="rect">
            <a:avLst/>
          </a:prstGeom>
          <a:noFill/>
        </p:spPr>
        <p:txBody>
          <a:bodyPr wrap="none" rtlCol="0">
            <a:spAutoFit/>
          </a:bodyPr>
          <a:lstStyle/>
          <a:p>
            <a:r>
              <a:rPr lang="en-GB" dirty="0">
                <a:solidFill>
                  <a:srgbClr val="000000"/>
                </a:solidFill>
                <a:latin typeface="system-ui"/>
              </a:rPr>
              <a:t>“We, being Jews by nature, and not Gentile sinners, </a:t>
            </a:r>
            <a:r>
              <a:rPr lang="en-GB" dirty="0" smtClean="0">
                <a:solidFill>
                  <a:srgbClr val="000000"/>
                </a:solidFill>
                <a:latin typeface="system-ui"/>
              </a:rPr>
              <a:t>yet </a:t>
            </a:r>
            <a:r>
              <a:rPr lang="en-GB" dirty="0">
                <a:solidFill>
                  <a:srgbClr val="000000"/>
                </a:solidFill>
                <a:latin typeface="system-ui"/>
              </a:rPr>
              <a:t>knowing that </a:t>
            </a:r>
            <a:r>
              <a:rPr lang="en-GB" b="1" dirty="0">
                <a:solidFill>
                  <a:srgbClr val="000000"/>
                </a:solidFill>
                <a:latin typeface="system-ui"/>
              </a:rPr>
              <a:t>a man </a:t>
            </a:r>
            <a:endParaRPr lang="en-GB" b="1" dirty="0" smtClean="0">
              <a:solidFill>
                <a:srgbClr val="000000"/>
              </a:solidFill>
              <a:latin typeface="system-ui"/>
            </a:endParaRPr>
          </a:p>
          <a:p>
            <a:r>
              <a:rPr lang="en-GB" b="1" dirty="0" smtClean="0">
                <a:solidFill>
                  <a:srgbClr val="000000"/>
                </a:solidFill>
                <a:latin typeface="system-ui"/>
              </a:rPr>
              <a:t>is not justified </a:t>
            </a:r>
            <a:r>
              <a:rPr lang="en-GB" b="1" dirty="0">
                <a:solidFill>
                  <a:srgbClr val="000000"/>
                </a:solidFill>
                <a:latin typeface="system-ui"/>
              </a:rPr>
              <a:t>by the works of the law but through faith in Jesus Christ</a:t>
            </a:r>
            <a:r>
              <a:rPr lang="en-GB" dirty="0">
                <a:solidFill>
                  <a:srgbClr val="000000"/>
                </a:solidFill>
                <a:latin typeface="system-ui"/>
              </a:rPr>
              <a:t>, even </a:t>
            </a:r>
            <a:endParaRPr lang="en-GB" dirty="0" smtClean="0">
              <a:solidFill>
                <a:srgbClr val="000000"/>
              </a:solidFill>
              <a:latin typeface="system-ui"/>
            </a:endParaRPr>
          </a:p>
          <a:p>
            <a:r>
              <a:rPr lang="en-GB" dirty="0" smtClean="0">
                <a:solidFill>
                  <a:srgbClr val="000000"/>
                </a:solidFill>
                <a:latin typeface="system-ui"/>
              </a:rPr>
              <a:t>we </a:t>
            </a:r>
            <a:r>
              <a:rPr lang="en-GB" dirty="0">
                <a:solidFill>
                  <a:srgbClr val="000000"/>
                </a:solidFill>
                <a:latin typeface="system-ui"/>
              </a:rPr>
              <a:t>believed in </a:t>
            </a:r>
            <a:r>
              <a:rPr lang="en-GB" dirty="0" smtClean="0">
                <a:solidFill>
                  <a:srgbClr val="000000"/>
                </a:solidFill>
                <a:latin typeface="system-ui"/>
              </a:rPr>
              <a:t>Christ </a:t>
            </a:r>
            <a:r>
              <a:rPr lang="en-GB" dirty="0">
                <a:solidFill>
                  <a:srgbClr val="000000"/>
                </a:solidFill>
                <a:latin typeface="system-ui"/>
              </a:rPr>
              <a:t>Jesus, that we might be </a:t>
            </a:r>
            <a:r>
              <a:rPr lang="en-GB" b="1" dirty="0">
                <a:solidFill>
                  <a:srgbClr val="000000"/>
                </a:solidFill>
                <a:latin typeface="system-ui"/>
              </a:rPr>
              <a:t>justified by faith in Christ</a:t>
            </a:r>
            <a:r>
              <a:rPr lang="en-GB" dirty="0">
                <a:solidFill>
                  <a:srgbClr val="000000"/>
                </a:solidFill>
                <a:latin typeface="system-ui"/>
              </a:rPr>
              <a:t>, and not </a:t>
            </a:r>
            <a:endParaRPr lang="en-GB" dirty="0" smtClean="0">
              <a:solidFill>
                <a:srgbClr val="000000"/>
              </a:solidFill>
              <a:latin typeface="system-ui"/>
            </a:endParaRPr>
          </a:p>
          <a:p>
            <a:r>
              <a:rPr lang="en-GB" dirty="0" smtClean="0">
                <a:solidFill>
                  <a:srgbClr val="000000"/>
                </a:solidFill>
                <a:latin typeface="system-ui"/>
              </a:rPr>
              <a:t>by </a:t>
            </a:r>
            <a:r>
              <a:rPr lang="en-GB" dirty="0">
                <a:solidFill>
                  <a:srgbClr val="000000"/>
                </a:solidFill>
                <a:latin typeface="system-ui"/>
              </a:rPr>
              <a:t>the works of the law</a:t>
            </a:r>
            <a:r>
              <a:rPr lang="en-GB" dirty="0" smtClean="0">
                <a:solidFill>
                  <a:srgbClr val="000000"/>
                </a:solidFill>
                <a:latin typeface="system-ui"/>
              </a:rPr>
              <a:t>, </a:t>
            </a:r>
            <a:r>
              <a:rPr lang="en-GB" dirty="0">
                <a:solidFill>
                  <a:srgbClr val="000000"/>
                </a:solidFill>
                <a:latin typeface="system-ui"/>
              </a:rPr>
              <a:t>because no flesh will be justified by the works of the </a:t>
            </a:r>
            <a:r>
              <a:rPr lang="en-GB" dirty="0" smtClean="0">
                <a:solidFill>
                  <a:srgbClr val="000000"/>
                </a:solidFill>
                <a:latin typeface="system-ui"/>
              </a:rPr>
              <a:t>law …</a:t>
            </a:r>
            <a:r>
              <a:rPr lang="en-GB" dirty="0">
                <a:solidFill>
                  <a:srgbClr val="000000"/>
                </a:solidFill>
                <a:latin typeface="system-ui"/>
              </a:rPr>
              <a:t> </a:t>
            </a:r>
            <a:r>
              <a:rPr lang="en-GB" b="1" baseline="30000" dirty="0">
                <a:solidFill>
                  <a:srgbClr val="000000"/>
                </a:solidFill>
                <a:latin typeface="system-ui"/>
              </a:rPr>
              <a:t> </a:t>
            </a:r>
            <a:r>
              <a:rPr lang="en-GB" dirty="0">
                <a:solidFill>
                  <a:srgbClr val="000000"/>
                </a:solidFill>
                <a:latin typeface="system-ui"/>
              </a:rPr>
              <a:t> </a:t>
            </a:r>
            <a:endParaRPr lang="en-GB" b="1" baseline="30000" dirty="0" smtClean="0">
              <a:solidFill>
                <a:srgbClr val="000000"/>
              </a:solidFill>
              <a:latin typeface="system-ui"/>
            </a:endParaRPr>
          </a:p>
          <a:p>
            <a:r>
              <a:rPr lang="en-GB" dirty="0" smtClean="0">
                <a:solidFill>
                  <a:srgbClr val="000000"/>
                </a:solidFill>
                <a:latin typeface="system-ui"/>
              </a:rPr>
              <a:t>For </a:t>
            </a:r>
            <a:r>
              <a:rPr lang="en-GB" b="1" dirty="0">
                <a:solidFill>
                  <a:srgbClr val="000000"/>
                </a:solidFill>
                <a:latin typeface="system-ui"/>
              </a:rPr>
              <a:t>I, through the law, died to the law</a:t>
            </a:r>
            <a:r>
              <a:rPr lang="en-GB" dirty="0">
                <a:solidFill>
                  <a:srgbClr val="000000"/>
                </a:solidFill>
                <a:latin typeface="system-ui"/>
              </a:rPr>
              <a:t>, that I might live to God. </a:t>
            </a:r>
            <a:r>
              <a:rPr lang="en-GB" b="1" dirty="0" smtClean="0">
                <a:solidFill>
                  <a:srgbClr val="000000"/>
                </a:solidFill>
                <a:latin typeface="system-ui"/>
              </a:rPr>
              <a:t>I </a:t>
            </a:r>
            <a:r>
              <a:rPr lang="en-GB" b="1" dirty="0">
                <a:solidFill>
                  <a:srgbClr val="000000"/>
                </a:solidFill>
                <a:latin typeface="system-ui"/>
              </a:rPr>
              <a:t>have been crucified with </a:t>
            </a:r>
            <a:endParaRPr lang="en-GB" b="1" dirty="0" smtClean="0">
              <a:solidFill>
                <a:srgbClr val="000000"/>
              </a:solidFill>
              <a:latin typeface="system-ui"/>
            </a:endParaRPr>
          </a:p>
          <a:p>
            <a:r>
              <a:rPr lang="en-GB" b="1" dirty="0" smtClean="0">
                <a:solidFill>
                  <a:srgbClr val="000000"/>
                </a:solidFill>
                <a:latin typeface="system-ui"/>
              </a:rPr>
              <a:t>Christ</a:t>
            </a:r>
            <a:r>
              <a:rPr lang="en-GB" b="1" dirty="0">
                <a:solidFill>
                  <a:srgbClr val="000000"/>
                </a:solidFill>
                <a:latin typeface="system-ui"/>
              </a:rPr>
              <a:t>, </a:t>
            </a:r>
            <a:r>
              <a:rPr lang="en-GB" dirty="0">
                <a:solidFill>
                  <a:srgbClr val="000000"/>
                </a:solidFill>
                <a:latin typeface="system-ui"/>
              </a:rPr>
              <a:t>and it is no longer I who live, but Christ lives in me. That life which I now live in </a:t>
            </a:r>
            <a:r>
              <a:rPr lang="en-GB" dirty="0" smtClean="0">
                <a:solidFill>
                  <a:srgbClr val="000000"/>
                </a:solidFill>
                <a:latin typeface="system-ui"/>
              </a:rPr>
              <a:t>the</a:t>
            </a:r>
          </a:p>
          <a:p>
            <a:r>
              <a:rPr lang="en-GB" dirty="0" smtClean="0">
                <a:solidFill>
                  <a:srgbClr val="000000"/>
                </a:solidFill>
                <a:latin typeface="system-ui"/>
              </a:rPr>
              <a:t> </a:t>
            </a:r>
            <a:r>
              <a:rPr lang="en-GB" dirty="0">
                <a:solidFill>
                  <a:srgbClr val="000000"/>
                </a:solidFill>
                <a:latin typeface="system-ui"/>
              </a:rPr>
              <a:t>flesh, </a:t>
            </a:r>
            <a:r>
              <a:rPr lang="en-GB" dirty="0" smtClean="0">
                <a:solidFill>
                  <a:srgbClr val="000000"/>
                </a:solidFill>
                <a:latin typeface="system-ui"/>
              </a:rPr>
              <a:t>I </a:t>
            </a:r>
            <a:r>
              <a:rPr lang="en-GB" dirty="0">
                <a:solidFill>
                  <a:srgbClr val="000000"/>
                </a:solidFill>
                <a:latin typeface="system-ui"/>
              </a:rPr>
              <a:t>live by faith in </a:t>
            </a:r>
            <a:r>
              <a:rPr lang="en-GB" b="1" dirty="0">
                <a:solidFill>
                  <a:srgbClr val="000000"/>
                </a:solidFill>
                <a:latin typeface="system-ui"/>
              </a:rPr>
              <a:t>the Son of God, who loved me, and gave himself up for me</a:t>
            </a:r>
            <a:r>
              <a:rPr lang="en-GB" dirty="0">
                <a:solidFill>
                  <a:srgbClr val="000000"/>
                </a:solidFill>
                <a:latin typeface="system-ui"/>
              </a:rPr>
              <a:t>. </a:t>
            </a:r>
            <a:r>
              <a:rPr lang="en-GB" dirty="0" smtClean="0">
                <a:solidFill>
                  <a:srgbClr val="000000"/>
                </a:solidFill>
                <a:latin typeface="system-ui"/>
              </a:rPr>
              <a:t>I </a:t>
            </a:r>
            <a:r>
              <a:rPr lang="en-GB" dirty="0">
                <a:solidFill>
                  <a:srgbClr val="000000"/>
                </a:solidFill>
                <a:latin typeface="system-ui"/>
              </a:rPr>
              <a:t>don’t </a:t>
            </a:r>
            <a:endParaRPr lang="en-GB" dirty="0" smtClean="0">
              <a:solidFill>
                <a:srgbClr val="000000"/>
              </a:solidFill>
              <a:latin typeface="system-ui"/>
            </a:endParaRPr>
          </a:p>
          <a:p>
            <a:r>
              <a:rPr lang="en-GB" dirty="0" smtClean="0">
                <a:solidFill>
                  <a:srgbClr val="000000"/>
                </a:solidFill>
                <a:latin typeface="system-ui"/>
              </a:rPr>
              <a:t>reject </a:t>
            </a:r>
            <a:r>
              <a:rPr lang="en-GB" dirty="0">
                <a:solidFill>
                  <a:srgbClr val="000000"/>
                </a:solidFill>
                <a:latin typeface="system-ui"/>
              </a:rPr>
              <a:t>the grace of </a:t>
            </a:r>
            <a:r>
              <a:rPr lang="en-GB" dirty="0" smtClean="0">
                <a:solidFill>
                  <a:srgbClr val="000000"/>
                </a:solidFill>
                <a:latin typeface="system-ui"/>
              </a:rPr>
              <a:t>God. For </a:t>
            </a:r>
            <a:r>
              <a:rPr lang="en-GB" b="1" dirty="0">
                <a:solidFill>
                  <a:srgbClr val="000000"/>
                </a:solidFill>
                <a:latin typeface="system-ui"/>
              </a:rPr>
              <a:t>if righteousness is through the law, then Christ died for nothing</a:t>
            </a:r>
            <a:r>
              <a:rPr lang="en-GB" b="1" dirty="0" smtClean="0">
                <a:solidFill>
                  <a:srgbClr val="000000"/>
                </a:solidFill>
                <a:latin typeface="system-ui"/>
              </a:rPr>
              <a:t>!”</a:t>
            </a:r>
            <a:r>
              <a:rPr lang="en-GB" dirty="0" smtClean="0">
                <a:solidFill>
                  <a:srgbClr val="000000"/>
                </a:solidFill>
                <a:latin typeface="system-ui"/>
              </a:rPr>
              <a:t> </a:t>
            </a:r>
          </a:p>
          <a:p>
            <a:r>
              <a:rPr lang="en-GB" dirty="0" smtClean="0">
                <a:solidFill>
                  <a:srgbClr val="000000"/>
                </a:solidFill>
                <a:latin typeface="system-ui"/>
              </a:rPr>
              <a:t>Gal. 2: 15-21</a:t>
            </a:r>
            <a:endParaRPr lang="en-GB" dirty="0"/>
          </a:p>
        </p:txBody>
      </p:sp>
      <p:sp>
        <p:nvSpPr>
          <p:cNvPr id="6" name="TextBox 5"/>
          <p:cNvSpPr txBox="1"/>
          <p:nvPr/>
        </p:nvSpPr>
        <p:spPr>
          <a:xfrm>
            <a:off x="1965157" y="1027148"/>
            <a:ext cx="3858127" cy="461665"/>
          </a:xfrm>
          <a:prstGeom prst="rect">
            <a:avLst/>
          </a:prstGeom>
          <a:noFill/>
        </p:spPr>
        <p:txBody>
          <a:bodyPr wrap="square" rtlCol="0">
            <a:spAutoFit/>
          </a:bodyPr>
          <a:lstStyle/>
          <a:p>
            <a:r>
              <a:rPr lang="en-GB" sz="2400" b="1" dirty="0" smtClean="0">
                <a:latin typeface="system-ui"/>
              </a:rPr>
              <a:t>Identification – In Christ</a:t>
            </a:r>
            <a:endParaRPr lang="en-GB" sz="2400" b="1" dirty="0">
              <a:latin typeface="system-ui"/>
            </a:endParaRPr>
          </a:p>
        </p:txBody>
      </p:sp>
      <p:sp>
        <p:nvSpPr>
          <p:cNvPr id="7" name="Rectangle 6"/>
          <p:cNvSpPr/>
          <p:nvPr/>
        </p:nvSpPr>
        <p:spPr>
          <a:xfrm>
            <a:off x="449179" y="4595504"/>
            <a:ext cx="9753600" cy="1200329"/>
          </a:xfrm>
          <a:prstGeom prst="rect">
            <a:avLst/>
          </a:prstGeom>
        </p:spPr>
        <p:txBody>
          <a:bodyPr wrap="square">
            <a:spAutoFit/>
          </a:bodyPr>
          <a:lstStyle/>
          <a:p>
            <a:r>
              <a:rPr lang="en-GB" b="1" baseline="30000" dirty="0">
                <a:solidFill>
                  <a:srgbClr val="000000"/>
                </a:solidFill>
                <a:latin typeface="system-ui"/>
              </a:rPr>
              <a:t> </a:t>
            </a:r>
            <a:r>
              <a:rPr lang="en-GB" dirty="0">
                <a:solidFill>
                  <a:srgbClr val="000000"/>
                </a:solidFill>
                <a:latin typeface="system-ui"/>
              </a:rPr>
              <a:t>Blessed be the God and Father of our Lord Jesus Christ, who has blessed us with every spiritual blessing in the heavenly places </a:t>
            </a:r>
            <a:r>
              <a:rPr lang="en-GB" b="1" dirty="0">
                <a:solidFill>
                  <a:srgbClr val="000000"/>
                </a:solidFill>
                <a:latin typeface="system-ui"/>
              </a:rPr>
              <a:t>in Christ, </a:t>
            </a:r>
            <a:r>
              <a:rPr lang="en-GB" b="1" dirty="0" smtClean="0">
                <a:solidFill>
                  <a:srgbClr val="000000"/>
                </a:solidFill>
                <a:latin typeface="system-ui"/>
              </a:rPr>
              <a:t>… </a:t>
            </a:r>
            <a:r>
              <a:rPr lang="en-GB" dirty="0" smtClean="0">
                <a:solidFill>
                  <a:srgbClr val="000000"/>
                </a:solidFill>
                <a:latin typeface="system-ui"/>
              </a:rPr>
              <a:t>he </a:t>
            </a:r>
            <a:r>
              <a:rPr lang="en-GB" dirty="0">
                <a:solidFill>
                  <a:srgbClr val="000000"/>
                </a:solidFill>
                <a:latin typeface="system-ui"/>
              </a:rPr>
              <a:t>freely gave us </a:t>
            </a:r>
            <a:r>
              <a:rPr lang="en-GB" dirty="0" smtClean="0">
                <a:solidFill>
                  <a:srgbClr val="000000"/>
                </a:solidFill>
                <a:latin typeface="system-ui"/>
              </a:rPr>
              <a:t>favour </a:t>
            </a:r>
            <a:r>
              <a:rPr lang="en-GB" b="1" dirty="0">
                <a:solidFill>
                  <a:srgbClr val="000000"/>
                </a:solidFill>
                <a:latin typeface="system-ui"/>
              </a:rPr>
              <a:t>in the Beloved, </a:t>
            </a:r>
            <a:r>
              <a:rPr lang="en-GB" b="1" dirty="0" smtClean="0">
                <a:solidFill>
                  <a:srgbClr val="000000"/>
                </a:solidFill>
                <a:latin typeface="system-ui"/>
              </a:rPr>
              <a:t>in </a:t>
            </a:r>
            <a:r>
              <a:rPr lang="en-GB" b="1" dirty="0">
                <a:solidFill>
                  <a:srgbClr val="000000"/>
                </a:solidFill>
                <a:latin typeface="system-ui"/>
              </a:rPr>
              <a:t>whom we have our redemption through his blood, the forgiveness of our </a:t>
            </a:r>
            <a:r>
              <a:rPr lang="en-GB" b="1" dirty="0" smtClean="0">
                <a:solidFill>
                  <a:srgbClr val="000000"/>
                </a:solidFill>
                <a:latin typeface="system-ui"/>
              </a:rPr>
              <a:t>trespasses</a:t>
            </a:r>
            <a:r>
              <a:rPr lang="en-GB" dirty="0" smtClean="0">
                <a:solidFill>
                  <a:srgbClr val="000000"/>
                </a:solidFill>
                <a:latin typeface="system-ui"/>
              </a:rPr>
              <a:t> …Eph. 1:3, 6-7</a:t>
            </a:r>
            <a:endParaRPr lang="en-GB" dirty="0"/>
          </a:p>
        </p:txBody>
      </p:sp>
    </p:spTree>
    <p:extLst>
      <p:ext uri="{BB962C8B-B14F-4D97-AF65-F5344CB8AC3E}">
        <p14:creationId xmlns:p14="http://schemas.microsoft.com/office/powerpoint/2010/main" val="4112850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9072" y="3393503"/>
            <a:ext cx="8807116" cy="2031325"/>
          </a:xfrm>
          <a:prstGeom prst="rect">
            <a:avLst/>
          </a:prstGeom>
        </p:spPr>
        <p:txBody>
          <a:bodyPr wrap="square">
            <a:spAutoFit/>
          </a:bodyPr>
          <a:lstStyle/>
          <a:p>
            <a:r>
              <a:rPr lang="en-GB" b="1" dirty="0">
                <a:solidFill>
                  <a:srgbClr val="000000"/>
                </a:solidFill>
                <a:latin typeface="system-ui"/>
              </a:rPr>
              <a:t> There is therefore now </a:t>
            </a:r>
            <a:r>
              <a:rPr lang="en-GB" b="1" u="sng" dirty="0">
                <a:solidFill>
                  <a:srgbClr val="000000"/>
                </a:solidFill>
                <a:latin typeface="system-ui"/>
              </a:rPr>
              <a:t>no condemnation to those who are in Christ Jesus</a:t>
            </a:r>
            <a:r>
              <a:rPr lang="en-GB" dirty="0">
                <a:solidFill>
                  <a:srgbClr val="000000"/>
                </a:solidFill>
                <a:latin typeface="system-ui"/>
              </a:rPr>
              <a:t>, who don’t walk according to the flesh, but according to the </a:t>
            </a:r>
            <a:r>
              <a:rPr lang="en-GB" dirty="0" smtClean="0">
                <a:solidFill>
                  <a:srgbClr val="000000"/>
                </a:solidFill>
                <a:latin typeface="system-ui"/>
              </a:rPr>
              <a:t>Spirit.</a:t>
            </a:r>
            <a:r>
              <a:rPr lang="en-GB" dirty="0">
                <a:solidFill>
                  <a:srgbClr val="000000"/>
                </a:solidFill>
                <a:latin typeface="system-ui"/>
              </a:rPr>
              <a:t> </a:t>
            </a:r>
            <a:r>
              <a:rPr lang="en-GB" b="1" baseline="30000" dirty="0">
                <a:solidFill>
                  <a:srgbClr val="000000"/>
                </a:solidFill>
                <a:latin typeface="system-ui"/>
              </a:rPr>
              <a:t> </a:t>
            </a:r>
            <a:r>
              <a:rPr lang="en-GB" dirty="0">
                <a:solidFill>
                  <a:srgbClr val="000000"/>
                </a:solidFill>
                <a:latin typeface="system-ui"/>
              </a:rPr>
              <a:t>For the law of the Spirit of life in Christ Jesus made me free from the law of sin and of death. </a:t>
            </a:r>
            <a:r>
              <a:rPr lang="en-GB" dirty="0" smtClean="0">
                <a:solidFill>
                  <a:srgbClr val="000000"/>
                </a:solidFill>
                <a:latin typeface="system-ui"/>
              </a:rPr>
              <a:t>For </a:t>
            </a:r>
            <a:r>
              <a:rPr lang="en-GB" dirty="0">
                <a:solidFill>
                  <a:srgbClr val="000000"/>
                </a:solidFill>
                <a:latin typeface="system-ui"/>
              </a:rPr>
              <a:t>what the law couldn’t do, in that it was weak through the flesh, </a:t>
            </a:r>
            <a:r>
              <a:rPr lang="en-GB" b="1" dirty="0">
                <a:solidFill>
                  <a:srgbClr val="000000"/>
                </a:solidFill>
                <a:latin typeface="system-ui"/>
              </a:rPr>
              <a:t>God did, sending his own Son in the likeness of sinful flesh and for sin, he condemned sin in the flesh</a:t>
            </a:r>
            <a:r>
              <a:rPr lang="en-GB" dirty="0">
                <a:solidFill>
                  <a:srgbClr val="000000"/>
                </a:solidFill>
                <a:latin typeface="system-ui"/>
              </a:rPr>
              <a:t>; </a:t>
            </a:r>
            <a:r>
              <a:rPr lang="en-GB" dirty="0" smtClean="0">
                <a:solidFill>
                  <a:srgbClr val="000000"/>
                </a:solidFill>
                <a:latin typeface="system-ui"/>
              </a:rPr>
              <a:t>that </a:t>
            </a:r>
            <a:r>
              <a:rPr lang="en-GB" dirty="0">
                <a:solidFill>
                  <a:srgbClr val="000000"/>
                </a:solidFill>
                <a:latin typeface="system-ui"/>
              </a:rPr>
              <a:t>the ordinance of the law might be fulfilled in us, who walk not after the flesh, but after the Spirit</a:t>
            </a:r>
            <a:r>
              <a:rPr lang="en-GB" dirty="0" smtClean="0">
                <a:solidFill>
                  <a:srgbClr val="000000"/>
                </a:solidFill>
                <a:latin typeface="system-ui"/>
              </a:rPr>
              <a:t>. Rom. 8: 1-4</a:t>
            </a:r>
            <a:endParaRPr lang="en-GB" dirty="0"/>
          </a:p>
        </p:txBody>
      </p:sp>
      <p:sp>
        <p:nvSpPr>
          <p:cNvPr id="5" name="TextBox 4"/>
          <p:cNvSpPr txBox="1"/>
          <p:nvPr/>
        </p:nvSpPr>
        <p:spPr>
          <a:xfrm>
            <a:off x="1925053" y="376989"/>
            <a:ext cx="3572581" cy="523220"/>
          </a:xfrm>
          <a:prstGeom prst="rect">
            <a:avLst/>
          </a:prstGeom>
          <a:noFill/>
        </p:spPr>
        <p:txBody>
          <a:bodyPr wrap="none" rtlCol="0">
            <a:spAutoFit/>
          </a:bodyPr>
          <a:lstStyle/>
          <a:p>
            <a:r>
              <a:rPr lang="en-GB" sz="2800" b="1" dirty="0" smtClean="0"/>
              <a:t>God sees us “in Christ”</a:t>
            </a:r>
            <a:endParaRPr lang="en-GB" sz="2800" b="1" dirty="0"/>
          </a:p>
        </p:txBody>
      </p:sp>
      <p:sp>
        <p:nvSpPr>
          <p:cNvPr id="6" name="Rectangle 5"/>
          <p:cNvSpPr/>
          <p:nvPr/>
        </p:nvSpPr>
        <p:spPr>
          <a:xfrm>
            <a:off x="352925" y="1554138"/>
            <a:ext cx="7980949" cy="1477328"/>
          </a:xfrm>
          <a:prstGeom prst="rect">
            <a:avLst/>
          </a:prstGeom>
        </p:spPr>
        <p:txBody>
          <a:bodyPr wrap="square">
            <a:spAutoFit/>
          </a:bodyPr>
          <a:lstStyle/>
          <a:p>
            <a:r>
              <a:rPr lang="en-GB" dirty="0" smtClean="0">
                <a:solidFill>
                  <a:srgbClr val="000000"/>
                </a:solidFill>
                <a:latin typeface="system-ui"/>
              </a:rPr>
              <a:t>… we </a:t>
            </a:r>
            <a:r>
              <a:rPr lang="en-GB" dirty="0">
                <a:solidFill>
                  <a:srgbClr val="000000"/>
                </a:solidFill>
                <a:latin typeface="system-ui"/>
              </a:rPr>
              <a:t>judge thus, that </a:t>
            </a:r>
            <a:r>
              <a:rPr lang="en-GB" b="1" dirty="0">
                <a:solidFill>
                  <a:srgbClr val="000000"/>
                </a:solidFill>
                <a:latin typeface="system-ui"/>
              </a:rPr>
              <a:t>one died for all, therefore all died</a:t>
            </a:r>
            <a:r>
              <a:rPr lang="en-GB" dirty="0">
                <a:solidFill>
                  <a:srgbClr val="000000"/>
                </a:solidFill>
                <a:latin typeface="system-ui"/>
              </a:rPr>
              <a:t>. </a:t>
            </a:r>
            <a:r>
              <a:rPr lang="en-GB" b="1" dirty="0" smtClean="0">
                <a:solidFill>
                  <a:srgbClr val="000000"/>
                </a:solidFill>
                <a:latin typeface="system-ui"/>
              </a:rPr>
              <a:t>He </a:t>
            </a:r>
            <a:r>
              <a:rPr lang="en-GB" b="1" dirty="0">
                <a:solidFill>
                  <a:srgbClr val="000000"/>
                </a:solidFill>
                <a:latin typeface="system-ui"/>
              </a:rPr>
              <a:t>died for all</a:t>
            </a:r>
            <a:r>
              <a:rPr lang="en-GB" dirty="0">
                <a:solidFill>
                  <a:srgbClr val="000000"/>
                </a:solidFill>
                <a:latin typeface="system-ui"/>
              </a:rPr>
              <a:t>, </a:t>
            </a:r>
            <a:endParaRPr lang="en-GB" dirty="0" smtClean="0">
              <a:solidFill>
                <a:srgbClr val="000000"/>
              </a:solidFill>
              <a:latin typeface="system-ui"/>
            </a:endParaRPr>
          </a:p>
          <a:p>
            <a:r>
              <a:rPr lang="en-GB" dirty="0" smtClean="0">
                <a:solidFill>
                  <a:srgbClr val="000000"/>
                </a:solidFill>
                <a:latin typeface="system-ui"/>
              </a:rPr>
              <a:t>that </a:t>
            </a:r>
            <a:r>
              <a:rPr lang="en-GB" dirty="0">
                <a:solidFill>
                  <a:srgbClr val="000000"/>
                </a:solidFill>
                <a:latin typeface="system-ui"/>
              </a:rPr>
              <a:t>those who live should no longer live to themselves, but to </a:t>
            </a:r>
            <a:r>
              <a:rPr lang="en-GB" b="1" dirty="0">
                <a:solidFill>
                  <a:srgbClr val="000000"/>
                </a:solidFill>
                <a:latin typeface="system-ui"/>
              </a:rPr>
              <a:t>him who </a:t>
            </a:r>
            <a:endParaRPr lang="en-GB" b="1" dirty="0" smtClean="0">
              <a:solidFill>
                <a:srgbClr val="000000"/>
              </a:solidFill>
              <a:latin typeface="system-ui"/>
            </a:endParaRPr>
          </a:p>
          <a:p>
            <a:r>
              <a:rPr lang="en-GB" b="1" dirty="0" smtClean="0">
                <a:solidFill>
                  <a:srgbClr val="000000"/>
                </a:solidFill>
                <a:latin typeface="system-ui"/>
              </a:rPr>
              <a:t>for </a:t>
            </a:r>
            <a:r>
              <a:rPr lang="en-GB" b="1" dirty="0">
                <a:solidFill>
                  <a:srgbClr val="000000"/>
                </a:solidFill>
                <a:latin typeface="system-ui"/>
              </a:rPr>
              <a:t>their sakes died </a:t>
            </a:r>
            <a:r>
              <a:rPr lang="en-GB" dirty="0">
                <a:solidFill>
                  <a:srgbClr val="000000"/>
                </a:solidFill>
                <a:latin typeface="system-ui"/>
              </a:rPr>
              <a:t>and rose </a:t>
            </a:r>
            <a:r>
              <a:rPr lang="en-GB" dirty="0" smtClean="0">
                <a:solidFill>
                  <a:srgbClr val="000000"/>
                </a:solidFill>
                <a:latin typeface="system-ui"/>
              </a:rPr>
              <a:t>again … Therefore </a:t>
            </a:r>
            <a:r>
              <a:rPr lang="en-GB" dirty="0">
                <a:solidFill>
                  <a:srgbClr val="000000"/>
                </a:solidFill>
                <a:latin typeface="system-ui"/>
              </a:rPr>
              <a:t>if anyone is </a:t>
            </a:r>
            <a:r>
              <a:rPr lang="en-GB" b="1" dirty="0">
                <a:solidFill>
                  <a:srgbClr val="000000"/>
                </a:solidFill>
                <a:latin typeface="system-ui"/>
              </a:rPr>
              <a:t>in Christ</a:t>
            </a:r>
            <a:r>
              <a:rPr lang="en-GB" dirty="0">
                <a:solidFill>
                  <a:srgbClr val="000000"/>
                </a:solidFill>
                <a:latin typeface="system-ui"/>
              </a:rPr>
              <a:t>, he </a:t>
            </a:r>
            <a:endParaRPr lang="en-GB" dirty="0" smtClean="0">
              <a:solidFill>
                <a:srgbClr val="000000"/>
              </a:solidFill>
              <a:latin typeface="system-ui"/>
            </a:endParaRPr>
          </a:p>
          <a:p>
            <a:r>
              <a:rPr lang="en-GB" dirty="0" smtClean="0">
                <a:solidFill>
                  <a:srgbClr val="000000"/>
                </a:solidFill>
                <a:latin typeface="system-ui"/>
              </a:rPr>
              <a:t>is </a:t>
            </a:r>
            <a:r>
              <a:rPr lang="en-GB" dirty="0">
                <a:solidFill>
                  <a:srgbClr val="000000"/>
                </a:solidFill>
                <a:latin typeface="system-ui"/>
              </a:rPr>
              <a:t>a new </a:t>
            </a:r>
            <a:r>
              <a:rPr lang="en-GB" dirty="0" smtClean="0">
                <a:solidFill>
                  <a:srgbClr val="000000"/>
                </a:solidFill>
                <a:latin typeface="system-ui"/>
              </a:rPr>
              <a:t>creation … God </a:t>
            </a:r>
            <a:r>
              <a:rPr lang="en-GB" dirty="0">
                <a:solidFill>
                  <a:srgbClr val="000000"/>
                </a:solidFill>
                <a:latin typeface="system-ui"/>
              </a:rPr>
              <a:t>was in Christ reconciling the world to himself, </a:t>
            </a:r>
            <a:r>
              <a:rPr lang="en-GB" b="1" dirty="0">
                <a:solidFill>
                  <a:srgbClr val="000000"/>
                </a:solidFill>
                <a:latin typeface="system-ui"/>
              </a:rPr>
              <a:t>not </a:t>
            </a:r>
            <a:endParaRPr lang="en-GB" b="1" dirty="0" smtClean="0">
              <a:solidFill>
                <a:srgbClr val="000000"/>
              </a:solidFill>
              <a:latin typeface="system-ui"/>
            </a:endParaRPr>
          </a:p>
          <a:p>
            <a:r>
              <a:rPr lang="en-GB" b="1" dirty="0" smtClean="0">
                <a:solidFill>
                  <a:srgbClr val="000000"/>
                </a:solidFill>
                <a:latin typeface="system-ui"/>
              </a:rPr>
              <a:t>reckoning </a:t>
            </a:r>
            <a:r>
              <a:rPr lang="en-GB" b="1" dirty="0">
                <a:solidFill>
                  <a:srgbClr val="000000"/>
                </a:solidFill>
                <a:latin typeface="system-ui"/>
              </a:rPr>
              <a:t>to them their </a:t>
            </a:r>
            <a:r>
              <a:rPr lang="en-GB" b="1" dirty="0" smtClean="0">
                <a:solidFill>
                  <a:srgbClr val="000000"/>
                </a:solidFill>
                <a:latin typeface="system-ui"/>
              </a:rPr>
              <a:t>trespasses …</a:t>
            </a:r>
            <a:r>
              <a:rPr lang="en-GB" dirty="0" smtClean="0">
                <a:solidFill>
                  <a:srgbClr val="000000"/>
                </a:solidFill>
                <a:latin typeface="system-ui"/>
              </a:rPr>
              <a:t> 2Cor. 5:14-19</a:t>
            </a:r>
            <a:endParaRPr lang="en-GB" dirty="0"/>
          </a:p>
        </p:txBody>
      </p:sp>
    </p:spTree>
    <p:extLst>
      <p:ext uri="{BB962C8B-B14F-4D97-AF65-F5344CB8AC3E}">
        <p14:creationId xmlns:p14="http://schemas.microsoft.com/office/powerpoint/2010/main" val="23996659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97010" y="264695"/>
            <a:ext cx="6099747" cy="523220"/>
          </a:xfrm>
          <a:prstGeom prst="rect">
            <a:avLst/>
          </a:prstGeom>
          <a:noFill/>
        </p:spPr>
        <p:txBody>
          <a:bodyPr wrap="none" rtlCol="0">
            <a:spAutoFit/>
          </a:bodyPr>
          <a:lstStyle/>
          <a:p>
            <a:r>
              <a:rPr lang="en-GB" sz="2800" b="1" dirty="0" smtClean="0">
                <a:latin typeface="system-ui"/>
              </a:rPr>
              <a:t>Justification involves Relationship</a:t>
            </a:r>
            <a:endParaRPr lang="en-GB" sz="2800" b="1" dirty="0">
              <a:latin typeface="system-ui"/>
            </a:endParaRPr>
          </a:p>
        </p:txBody>
      </p:sp>
      <p:sp>
        <p:nvSpPr>
          <p:cNvPr id="3" name="Rectangle 2"/>
          <p:cNvSpPr/>
          <p:nvPr/>
        </p:nvSpPr>
        <p:spPr>
          <a:xfrm>
            <a:off x="288756" y="946030"/>
            <a:ext cx="7716254" cy="646331"/>
          </a:xfrm>
          <a:prstGeom prst="rect">
            <a:avLst/>
          </a:prstGeom>
        </p:spPr>
        <p:txBody>
          <a:bodyPr wrap="square">
            <a:spAutoFit/>
          </a:bodyPr>
          <a:lstStyle/>
          <a:p>
            <a:r>
              <a:rPr lang="en-GB" dirty="0">
                <a:solidFill>
                  <a:srgbClr val="000000"/>
                </a:solidFill>
                <a:latin typeface="system-ui"/>
              </a:rPr>
              <a:t>My righteous servant will justify many </a:t>
            </a:r>
            <a:r>
              <a:rPr lang="en-GB" b="1" dirty="0">
                <a:solidFill>
                  <a:srgbClr val="000000"/>
                </a:solidFill>
                <a:latin typeface="system-ui"/>
              </a:rPr>
              <a:t>by the knowledge </a:t>
            </a:r>
            <a:r>
              <a:rPr lang="en-GB" b="1" dirty="0" smtClean="0">
                <a:solidFill>
                  <a:srgbClr val="000000"/>
                </a:solidFill>
                <a:latin typeface="system-ui"/>
              </a:rPr>
              <a:t>of himself</a:t>
            </a:r>
            <a:r>
              <a:rPr lang="en-GB" dirty="0" smtClean="0">
                <a:solidFill>
                  <a:srgbClr val="000000"/>
                </a:solidFill>
                <a:latin typeface="system-ui"/>
              </a:rPr>
              <a:t>;</a:t>
            </a:r>
            <a:r>
              <a:rPr lang="en-GB" dirty="0" smtClean="0"/>
              <a:t> </a:t>
            </a:r>
            <a:r>
              <a:rPr lang="en-GB" dirty="0" smtClean="0">
                <a:solidFill>
                  <a:srgbClr val="000000"/>
                </a:solidFill>
                <a:latin typeface="system-ui"/>
              </a:rPr>
              <a:t>and </a:t>
            </a:r>
            <a:r>
              <a:rPr lang="en-GB" dirty="0">
                <a:solidFill>
                  <a:srgbClr val="000000"/>
                </a:solidFill>
                <a:latin typeface="system-ui"/>
              </a:rPr>
              <a:t>he will bear their iniquities</a:t>
            </a:r>
            <a:r>
              <a:rPr lang="en-GB" dirty="0" smtClean="0">
                <a:solidFill>
                  <a:srgbClr val="000000"/>
                </a:solidFill>
                <a:latin typeface="system-ui"/>
              </a:rPr>
              <a:t>. Isaiah 53: 11</a:t>
            </a:r>
            <a:endParaRPr lang="en-GB" dirty="0"/>
          </a:p>
        </p:txBody>
      </p:sp>
      <p:sp>
        <p:nvSpPr>
          <p:cNvPr id="4" name="Rectangle 3"/>
          <p:cNvSpPr/>
          <p:nvPr/>
        </p:nvSpPr>
        <p:spPr>
          <a:xfrm>
            <a:off x="288756" y="1750476"/>
            <a:ext cx="9224211" cy="3970318"/>
          </a:xfrm>
          <a:prstGeom prst="rect">
            <a:avLst/>
          </a:prstGeom>
        </p:spPr>
        <p:txBody>
          <a:bodyPr wrap="square">
            <a:spAutoFit/>
          </a:bodyPr>
          <a:lstStyle/>
          <a:p>
            <a:pPr lvl="0"/>
            <a:r>
              <a:rPr lang="en-GB" dirty="0">
                <a:solidFill>
                  <a:srgbClr val="000000"/>
                </a:solidFill>
                <a:latin typeface="system-ui"/>
              </a:rPr>
              <a:t>What shall we say then? Shall we continue in sin, that grace may abound? </a:t>
            </a:r>
            <a:r>
              <a:rPr lang="en-GB" b="1" baseline="30000" dirty="0">
                <a:solidFill>
                  <a:srgbClr val="000000"/>
                </a:solidFill>
                <a:latin typeface="system-ui"/>
              </a:rPr>
              <a:t> </a:t>
            </a:r>
            <a:endParaRPr lang="en-GB" b="1" baseline="30000" dirty="0" smtClean="0">
              <a:solidFill>
                <a:srgbClr val="000000"/>
              </a:solidFill>
              <a:latin typeface="system-ui"/>
            </a:endParaRPr>
          </a:p>
          <a:p>
            <a:pPr lvl="0"/>
            <a:r>
              <a:rPr lang="en-GB" dirty="0" smtClean="0">
                <a:solidFill>
                  <a:srgbClr val="000000"/>
                </a:solidFill>
                <a:latin typeface="system-ui"/>
              </a:rPr>
              <a:t>May </a:t>
            </a:r>
            <a:r>
              <a:rPr lang="en-GB" dirty="0">
                <a:solidFill>
                  <a:srgbClr val="000000"/>
                </a:solidFill>
                <a:latin typeface="system-ui"/>
              </a:rPr>
              <a:t>it never be! </a:t>
            </a:r>
            <a:r>
              <a:rPr lang="en-GB" b="1" dirty="0">
                <a:solidFill>
                  <a:srgbClr val="000000"/>
                </a:solidFill>
                <a:latin typeface="system-ui"/>
              </a:rPr>
              <a:t>We who died to sin</a:t>
            </a:r>
            <a:r>
              <a:rPr lang="en-GB" dirty="0">
                <a:solidFill>
                  <a:srgbClr val="000000"/>
                </a:solidFill>
                <a:latin typeface="system-ui"/>
              </a:rPr>
              <a:t>, how could we live in it any longer? </a:t>
            </a:r>
            <a:r>
              <a:rPr lang="en-GB" b="1" baseline="30000" dirty="0">
                <a:solidFill>
                  <a:srgbClr val="000000"/>
                </a:solidFill>
                <a:latin typeface="system-ui"/>
              </a:rPr>
              <a:t> </a:t>
            </a:r>
            <a:endParaRPr lang="en-GB" b="1" baseline="30000" dirty="0" smtClean="0">
              <a:solidFill>
                <a:srgbClr val="000000"/>
              </a:solidFill>
              <a:latin typeface="system-ui"/>
            </a:endParaRPr>
          </a:p>
          <a:p>
            <a:pPr lvl="0"/>
            <a:r>
              <a:rPr lang="en-GB" dirty="0" smtClean="0">
                <a:solidFill>
                  <a:srgbClr val="000000"/>
                </a:solidFill>
                <a:latin typeface="system-ui"/>
              </a:rPr>
              <a:t>Or </a:t>
            </a:r>
            <a:r>
              <a:rPr lang="en-GB" dirty="0">
                <a:solidFill>
                  <a:srgbClr val="000000"/>
                </a:solidFill>
                <a:latin typeface="system-ui"/>
              </a:rPr>
              <a:t>don’t you know that all we who were baptized into Christ Jesus were </a:t>
            </a:r>
            <a:endParaRPr lang="en-GB" dirty="0" smtClean="0">
              <a:solidFill>
                <a:srgbClr val="000000"/>
              </a:solidFill>
              <a:latin typeface="system-ui"/>
            </a:endParaRPr>
          </a:p>
          <a:p>
            <a:pPr lvl="0"/>
            <a:r>
              <a:rPr lang="en-GB" b="1" dirty="0" smtClean="0">
                <a:solidFill>
                  <a:srgbClr val="000000"/>
                </a:solidFill>
                <a:latin typeface="system-ui"/>
              </a:rPr>
              <a:t>baptized </a:t>
            </a:r>
            <a:r>
              <a:rPr lang="en-GB" b="1" dirty="0">
                <a:solidFill>
                  <a:srgbClr val="000000"/>
                </a:solidFill>
                <a:latin typeface="system-ui"/>
              </a:rPr>
              <a:t>into his death</a:t>
            </a:r>
            <a:r>
              <a:rPr lang="en-GB" dirty="0">
                <a:solidFill>
                  <a:srgbClr val="000000"/>
                </a:solidFill>
                <a:latin typeface="system-ui"/>
              </a:rPr>
              <a:t>? We were </a:t>
            </a:r>
            <a:r>
              <a:rPr lang="en-GB" b="1" dirty="0">
                <a:solidFill>
                  <a:srgbClr val="000000"/>
                </a:solidFill>
                <a:latin typeface="system-ui"/>
              </a:rPr>
              <a:t>buried therefore with him through baptism into death</a:t>
            </a:r>
            <a:r>
              <a:rPr lang="en-GB" dirty="0">
                <a:solidFill>
                  <a:srgbClr val="000000"/>
                </a:solidFill>
                <a:latin typeface="system-ui"/>
              </a:rPr>
              <a:t>, that just as Christ was raised from the dead through the glory of the Father, so we also might walk in newness of life. For if </a:t>
            </a:r>
            <a:r>
              <a:rPr lang="en-GB" b="1" dirty="0">
                <a:solidFill>
                  <a:srgbClr val="000000"/>
                </a:solidFill>
                <a:latin typeface="system-ui"/>
              </a:rPr>
              <a:t>we have become united with him in the likeness of his death</a:t>
            </a:r>
            <a:r>
              <a:rPr lang="en-GB" dirty="0">
                <a:solidFill>
                  <a:srgbClr val="000000"/>
                </a:solidFill>
                <a:latin typeface="system-ui"/>
              </a:rPr>
              <a:t>, we will also be part of his resurrection; knowing this, that </a:t>
            </a:r>
            <a:r>
              <a:rPr lang="en-GB" b="1" dirty="0">
                <a:solidFill>
                  <a:srgbClr val="000000"/>
                </a:solidFill>
                <a:latin typeface="system-ui"/>
              </a:rPr>
              <a:t>our old man was crucified with him</a:t>
            </a:r>
            <a:r>
              <a:rPr lang="en-GB" dirty="0">
                <a:solidFill>
                  <a:srgbClr val="000000"/>
                </a:solidFill>
                <a:latin typeface="system-ui"/>
              </a:rPr>
              <a:t>, that the body of sin might be done away with, so that we would no longer be in bondage to sin. For he who has died has been freed from sin. But if </a:t>
            </a:r>
            <a:r>
              <a:rPr lang="en-GB" b="1" dirty="0">
                <a:solidFill>
                  <a:srgbClr val="000000"/>
                </a:solidFill>
                <a:latin typeface="system-ui"/>
              </a:rPr>
              <a:t>we died with Christ</a:t>
            </a:r>
            <a:r>
              <a:rPr lang="en-GB" dirty="0">
                <a:solidFill>
                  <a:srgbClr val="000000"/>
                </a:solidFill>
                <a:latin typeface="system-ui"/>
              </a:rPr>
              <a:t>, we believe that we will also live with him; knowing that Christ, being raised from the dead, dies no more. Death no longer has dominion over him! For </a:t>
            </a:r>
            <a:r>
              <a:rPr lang="en-GB" b="1" dirty="0">
                <a:solidFill>
                  <a:srgbClr val="000000"/>
                </a:solidFill>
                <a:latin typeface="system-ui"/>
              </a:rPr>
              <a:t>the death that he died, he died to sin one time</a:t>
            </a:r>
            <a:r>
              <a:rPr lang="en-GB" dirty="0">
                <a:solidFill>
                  <a:srgbClr val="000000"/>
                </a:solidFill>
                <a:latin typeface="system-ui"/>
              </a:rPr>
              <a:t>; but the life that he lives, he lives to God. Thus </a:t>
            </a:r>
            <a:r>
              <a:rPr lang="en-GB" b="1" dirty="0">
                <a:solidFill>
                  <a:srgbClr val="000000"/>
                </a:solidFill>
                <a:latin typeface="system-ui"/>
              </a:rPr>
              <a:t>consider yourselves also to be dead to sin</a:t>
            </a:r>
            <a:r>
              <a:rPr lang="en-GB" dirty="0">
                <a:solidFill>
                  <a:srgbClr val="000000"/>
                </a:solidFill>
                <a:latin typeface="system-ui"/>
              </a:rPr>
              <a:t>, but alive to God in Christ Jesus our Lord. Rom. 6: 1-11</a:t>
            </a:r>
            <a:endParaRPr lang="en-GB" dirty="0">
              <a:solidFill>
                <a:prstClr val="black"/>
              </a:solidFill>
            </a:endParaRPr>
          </a:p>
        </p:txBody>
      </p:sp>
      <p:sp>
        <p:nvSpPr>
          <p:cNvPr id="5" name="TextBox 4"/>
          <p:cNvSpPr txBox="1"/>
          <p:nvPr/>
        </p:nvSpPr>
        <p:spPr>
          <a:xfrm>
            <a:off x="617621" y="5702969"/>
            <a:ext cx="8357937" cy="461665"/>
          </a:xfrm>
          <a:prstGeom prst="rect">
            <a:avLst/>
          </a:prstGeom>
          <a:noFill/>
        </p:spPr>
        <p:txBody>
          <a:bodyPr wrap="square" rtlCol="0">
            <a:spAutoFit/>
          </a:bodyPr>
          <a:lstStyle/>
          <a:p>
            <a:r>
              <a:rPr lang="en-GB" sz="2400" b="1" dirty="0" smtClean="0">
                <a:latin typeface="system-ui"/>
              </a:rPr>
              <a:t>Imputed righteousness leads to imparted righteousness</a:t>
            </a:r>
            <a:endParaRPr lang="en-GB" sz="2400" b="1" dirty="0">
              <a:latin typeface="system-ui"/>
            </a:endParaRPr>
          </a:p>
        </p:txBody>
      </p:sp>
    </p:spTree>
    <p:extLst>
      <p:ext uri="{BB962C8B-B14F-4D97-AF65-F5344CB8AC3E}">
        <p14:creationId xmlns:p14="http://schemas.microsoft.com/office/powerpoint/2010/main" val="15182060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2177" y="2996826"/>
            <a:ext cx="7291137" cy="923330"/>
          </a:xfrm>
          <a:prstGeom prst="rect">
            <a:avLst/>
          </a:prstGeom>
        </p:spPr>
        <p:txBody>
          <a:bodyPr wrap="square">
            <a:spAutoFit/>
          </a:bodyPr>
          <a:lstStyle/>
          <a:p>
            <a:pPr lvl="0"/>
            <a:r>
              <a:rPr lang="en-GB" dirty="0" smtClean="0">
                <a:solidFill>
                  <a:srgbClr val="000000"/>
                </a:solidFill>
                <a:latin typeface="system-ui"/>
              </a:rPr>
              <a:t>Where </a:t>
            </a:r>
            <a:r>
              <a:rPr lang="en-GB" dirty="0">
                <a:solidFill>
                  <a:srgbClr val="000000"/>
                </a:solidFill>
                <a:latin typeface="system-ui"/>
              </a:rPr>
              <a:t>then is the boasting? It is excluded. By what kind of law? Of works? No, </a:t>
            </a:r>
            <a:r>
              <a:rPr lang="en-GB" dirty="0" smtClean="0">
                <a:solidFill>
                  <a:srgbClr val="000000"/>
                </a:solidFill>
                <a:latin typeface="system-ui"/>
              </a:rPr>
              <a:t>but </a:t>
            </a:r>
            <a:r>
              <a:rPr lang="en-GB" dirty="0">
                <a:solidFill>
                  <a:srgbClr val="000000"/>
                </a:solidFill>
                <a:latin typeface="system-ui"/>
              </a:rPr>
              <a:t>by a law of faith. We maintain therefore that a man is </a:t>
            </a:r>
            <a:r>
              <a:rPr lang="en-GB" b="1" dirty="0">
                <a:solidFill>
                  <a:srgbClr val="000000"/>
                </a:solidFill>
                <a:latin typeface="system-ui"/>
              </a:rPr>
              <a:t>justified by faith </a:t>
            </a:r>
            <a:r>
              <a:rPr lang="en-GB" dirty="0">
                <a:solidFill>
                  <a:srgbClr val="000000"/>
                </a:solidFill>
                <a:latin typeface="system-ui"/>
              </a:rPr>
              <a:t>apart from the </a:t>
            </a:r>
            <a:r>
              <a:rPr lang="en-GB" dirty="0" smtClean="0">
                <a:solidFill>
                  <a:srgbClr val="000000"/>
                </a:solidFill>
                <a:latin typeface="system-ui"/>
              </a:rPr>
              <a:t>works </a:t>
            </a:r>
            <a:r>
              <a:rPr lang="en-GB" dirty="0">
                <a:solidFill>
                  <a:srgbClr val="000000"/>
                </a:solidFill>
                <a:latin typeface="system-ui"/>
              </a:rPr>
              <a:t>of the law. Rom. 3: 27-28</a:t>
            </a:r>
          </a:p>
        </p:txBody>
      </p:sp>
      <p:sp>
        <p:nvSpPr>
          <p:cNvPr id="3" name="Rectangle 2"/>
          <p:cNvSpPr/>
          <p:nvPr/>
        </p:nvSpPr>
        <p:spPr>
          <a:xfrm>
            <a:off x="802104" y="1662581"/>
            <a:ext cx="6096000" cy="1200329"/>
          </a:xfrm>
          <a:prstGeom prst="rect">
            <a:avLst/>
          </a:prstGeom>
        </p:spPr>
        <p:txBody>
          <a:bodyPr>
            <a:spAutoFit/>
          </a:bodyPr>
          <a:lstStyle/>
          <a:p>
            <a:pPr lvl="0"/>
            <a:r>
              <a:rPr lang="en-GB" dirty="0">
                <a:solidFill>
                  <a:srgbClr val="000000"/>
                </a:solidFill>
                <a:latin typeface="system-ui"/>
              </a:rPr>
              <a:t>Being therefore </a:t>
            </a:r>
            <a:r>
              <a:rPr lang="en-GB" b="1" dirty="0">
                <a:solidFill>
                  <a:srgbClr val="000000"/>
                </a:solidFill>
                <a:latin typeface="system-ui"/>
              </a:rPr>
              <a:t>justified by faith</a:t>
            </a:r>
            <a:r>
              <a:rPr lang="en-GB" dirty="0">
                <a:solidFill>
                  <a:srgbClr val="000000"/>
                </a:solidFill>
                <a:latin typeface="system-ui"/>
              </a:rPr>
              <a:t>, we have peace with God through our Lord Jesus Christ; </a:t>
            </a:r>
            <a:r>
              <a:rPr lang="en-GB" dirty="0" smtClean="0">
                <a:solidFill>
                  <a:srgbClr val="000000"/>
                </a:solidFill>
                <a:latin typeface="system-ui"/>
              </a:rPr>
              <a:t>through </a:t>
            </a:r>
            <a:r>
              <a:rPr lang="en-GB" dirty="0">
                <a:solidFill>
                  <a:srgbClr val="000000"/>
                </a:solidFill>
                <a:latin typeface="system-ui"/>
              </a:rPr>
              <a:t>whom </a:t>
            </a:r>
            <a:r>
              <a:rPr lang="en-GB" b="1" dirty="0">
                <a:solidFill>
                  <a:srgbClr val="000000"/>
                </a:solidFill>
                <a:latin typeface="system-ui"/>
              </a:rPr>
              <a:t>we also have our access by faith into this grace </a:t>
            </a:r>
            <a:r>
              <a:rPr lang="en-GB" dirty="0">
                <a:solidFill>
                  <a:srgbClr val="000000"/>
                </a:solidFill>
                <a:latin typeface="system-ui"/>
              </a:rPr>
              <a:t>in which we stand. Rom. 5: 1-2</a:t>
            </a:r>
            <a:endParaRPr lang="en-GB" dirty="0">
              <a:solidFill>
                <a:prstClr val="black"/>
              </a:solidFill>
            </a:endParaRPr>
          </a:p>
        </p:txBody>
      </p:sp>
      <p:sp>
        <p:nvSpPr>
          <p:cNvPr id="4" name="Rectangle 3"/>
          <p:cNvSpPr/>
          <p:nvPr/>
        </p:nvSpPr>
        <p:spPr>
          <a:xfrm>
            <a:off x="1692014" y="82115"/>
            <a:ext cx="5679760" cy="523220"/>
          </a:xfrm>
          <a:prstGeom prst="rect">
            <a:avLst/>
          </a:prstGeom>
        </p:spPr>
        <p:txBody>
          <a:bodyPr wrap="none">
            <a:spAutoFit/>
          </a:bodyPr>
          <a:lstStyle/>
          <a:p>
            <a:pPr lvl="0"/>
            <a:r>
              <a:rPr lang="en-GB" sz="2800" b="1" dirty="0">
                <a:solidFill>
                  <a:prstClr val="black"/>
                </a:solidFill>
                <a:latin typeface="system-ui"/>
              </a:rPr>
              <a:t>Justification –Four Descriptions</a:t>
            </a:r>
          </a:p>
        </p:txBody>
      </p:sp>
      <p:sp>
        <p:nvSpPr>
          <p:cNvPr id="5" name="Rectangle 4"/>
          <p:cNvSpPr/>
          <p:nvPr/>
        </p:nvSpPr>
        <p:spPr>
          <a:xfrm>
            <a:off x="2632373" y="821431"/>
            <a:ext cx="3430747" cy="461665"/>
          </a:xfrm>
          <a:prstGeom prst="rect">
            <a:avLst/>
          </a:prstGeom>
        </p:spPr>
        <p:txBody>
          <a:bodyPr wrap="none">
            <a:spAutoFit/>
          </a:bodyPr>
          <a:lstStyle/>
          <a:p>
            <a:r>
              <a:rPr lang="en-GB" sz="2400" b="1" dirty="0" smtClean="0">
                <a:solidFill>
                  <a:srgbClr val="000000"/>
                </a:solidFill>
                <a:latin typeface="system-ui"/>
              </a:rPr>
              <a:t>Connection – By faith </a:t>
            </a:r>
            <a:endParaRPr lang="en-GB" sz="2400" dirty="0"/>
          </a:p>
        </p:txBody>
      </p:sp>
      <p:sp>
        <p:nvSpPr>
          <p:cNvPr id="6" name="Rectangle 5"/>
          <p:cNvSpPr/>
          <p:nvPr/>
        </p:nvSpPr>
        <p:spPr>
          <a:xfrm>
            <a:off x="802104" y="4223591"/>
            <a:ext cx="6096000" cy="923330"/>
          </a:xfrm>
          <a:prstGeom prst="rect">
            <a:avLst/>
          </a:prstGeom>
        </p:spPr>
        <p:txBody>
          <a:bodyPr>
            <a:spAutoFit/>
          </a:bodyPr>
          <a:lstStyle/>
          <a:p>
            <a:pPr lvl="0"/>
            <a:r>
              <a:rPr lang="en-GB" dirty="0">
                <a:solidFill>
                  <a:srgbClr val="000000"/>
                </a:solidFill>
                <a:latin typeface="system-ui"/>
              </a:rPr>
              <a:t>for by grace you have been </a:t>
            </a:r>
            <a:r>
              <a:rPr lang="en-GB" b="1" dirty="0">
                <a:solidFill>
                  <a:srgbClr val="000000"/>
                </a:solidFill>
                <a:latin typeface="system-ui"/>
              </a:rPr>
              <a:t>saved through faith</a:t>
            </a:r>
            <a:r>
              <a:rPr lang="en-GB" dirty="0">
                <a:solidFill>
                  <a:srgbClr val="000000"/>
                </a:solidFill>
                <a:latin typeface="system-ui"/>
              </a:rPr>
              <a:t>, and that not of yourselves; it is </a:t>
            </a:r>
            <a:r>
              <a:rPr lang="en-GB" b="1" dirty="0">
                <a:solidFill>
                  <a:srgbClr val="000000"/>
                </a:solidFill>
                <a:latin typeface="system-ui"/>
              </a:rPr>
              <a:t>the gift of God</a:t>
            </a:r>
            <a:r>
              <a:rPr lang="en-GB" dirty="0">
                <a:solidFill>
                  <a:srgbClr val="000000"/>
                </a:solidFill>
                <a:latin typeface="system-ui"/>
              </a:rPr>
              <a:t>, </a:t>
            </a:r>
            <a:r>
              <a:rPr lang="en-GB" b="1" dirty="0">
                <a:solidFill>
                  <a:srgbClr val="000000"/>
                </a:solidFill>
                <a:latin typeface="system-ui"/>
              </a:rPr>
              <a:t>not of works, that no one would boast</a:t>
            </a:r>
            <a:r>
              <a:rPr lang="en-GB" dirty="0">
                <a:solidFill>
                  <a:srgbClr val="000000"/>
                </a:solidFill>
                <a:latin typeface="system-ui"/>
              </a:rPr>
              <a:t>. Eph. 2: 8-9</a:t>
            </a:r>
            <a:endParaRPr lang="en-GB" dirty="0">
              <a:solidFill>
                <a:prstClr val="black"/>
              </a:solidFill>
            </a:endParaRPr>
          </a:p>
        </p:txBody>
      </p:sp>
    </p:spTree>
    <p:extLst>
      <p:ext uri="{BB962C8B-B14F-4D97-AF65-F5344CB8AC3E}">
        <p14:creationId xmlns:p14="http://schemas.microsoft.com/office/powerpoint/2010/main" val="23414048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2701" y="2896474"/>
            <a:ext cx="8333875" cy="2031325"/>
          </a:xfrm>
          <a:prstGeom prst="rect">
            <a:avLst/>
          </a:prstGeom>
        </p:spPr>
        <p:txBody>
          <a:bodyPr wrap="square">
            <a:spAutoFit/>
          </a:bodyPr>
          <a:lstStyle/>
          <a:p>
            <a:r>
              <a:rPr lang="en-GB" dirty="0" smtClean="0">
                <a:solidFill>
                  <a:srgbClr val="000000"/>
                </a:solidFill>
                <a:latin typeface="system-ui"/>
              </a:rPr>
              <a:t>…he [Abraham] </a:t>
            </a:r>
            <a:r>
              <a:rPr lang="en-GB" dirty="0">
                <a:solidFill>
                  <a:srgbClr val="000000"/>
                </a:solidFill>
                <a:latin typeface="system-ui"/>
              </a:rPr>
              <a:t>didn’t waver through unbelief, but grew strong </a:t>
            </a:r>
            <a:r>
              <a:rPr lang="en-GB" b="1" dirty="0">
                <a:solidFill>
                  <a:srgbClr val="000000"/>
                </a:solidFill>
                <a:latin typeface="system-ui"/>
              </a:rPr>
              <a:t>through faith, giving glory to God</a:t>
            </a:r>
            <a:r>
              <a:rPr lang="en-GB" dirty="0">
                <a:solidFill>
                  <a:srgbClr val="000000"/>
                </a:solidFill>
                <a:latin typeface="system-ui"/>
              </a:rPr>
              <a:t>, </a:t>
            </a:r>
            <a:r>
              <a:rPr lang="en-GB" dirty="0" smtClean="0">
                <a:solidFill>
                  <a:srgbClr val="000000"/>
                </a:solidFill>
                <a:latin typeface="system-ui"/>
              </a:rPr>
              <a:t>and </a:t>
            </a:r>
            <a:r>
              <a:rPr lang="en-GB" dirty="0">
                <a:solidFill>
                  <a:srgbClr val="000000"/>
                </a:solidFill>
                <a:latin typeface="system-ui"/>
              </a:rPr>
              <a:t>being </a:t>
            </a:r>
            <a:r>
              <a:rPr lang="en-GB" b="1" dirty="0">
                <a:solidFill>
                  <a:srgbClr val="000000"/>
                </a:solidFill>
                <a:latin typeface="system-ui"/>
              </a:rPr>
              <a:t>fully assured </a:t>
            </a:r>
            <a:r>
              <a:rPr lang="en-GB" dirty="0">
                <a:solidFill>
                  <a:srgbClr val="000000"/>
                </a:solidFill>
                <a:latin typeface="system-ui"/>
              </a:rPr>
              <a:t>that what he had promised, he was also able to perform. </a:t>
            </a:r>
            <a:r>
              <a:rPr lang="en-GB" dirty="0" smtClean="0">
                <a:solidFill>
                  <a:srgbClr val="000000"/>
                </a:solidFill>
                <a:latin typeface="system-ui"/>
              </a:rPr>
              <a:t>Therefore </a:t>
            </a:r>
            <a:r>
              <a:rPr lang="en-GB" dirty="0">
                <a:solidFill>
                  <a:srgbClr val="000000"/>
                </a:solidFill>
                <a:latin typeface="system-ui"/>
              </a:rPr>
              <a:t>it also was </a:t>
            </a:r>
            <a:r>
              <a:rPr lang="en-GB" b="1" dirty="0">
                <a:solidFill>
                  <a:srgbClr val="000000"/>
                </a:solidFill>
                <a:latin typeface="system-ui"/>
              </a:rPr>
              <a:t>“credited to him for righteousness</a:t>
            </a:r>
            <a:r>
              <a:rPr lang="en-GB" b="1" dirty="0" smtClean="0">
                <a:solidFill>
                  <a:srgbClr val="000000"/>
                </a:solidFill>
                <a:latin typeface="system-ui"/>
              </a:rPr>
              <a:t>.”</a:t>
            </a:r>
            <a:r>
              <a:rPr lang="en-GB" dirty="0" smtClean="0">
                <a:solidFill>
                  <a:srgbClr val="4A4A4A"/>
                </a:solidFill>
                <a:latin typeface="system-ui"/>
              </a:rPr>
              <a:t> </a:t>
            </a:r>
            <a:r>
              <a:rPr lang="en-GB" b="1" baseline="30000" dirty="0">
                <a:solidFill>
                  <a:srgbClr val="000000"/>
                </a:solidFill>
                <a:latin typeface="system-ui"/>
              </a:rPr>
              <a:t> </a:t>
            </a:r>
            <a:r>
              <a:rPr lang="en-GB" dirty="0">
                <a:solidFill>
                  <a:srgbClr val="000000"/>
                </a:solidFill>
                <a:latin typeface="system-ui"/>
              </a:rPr>
              <a:t>Now it was not </a:t>
            </a:r>
            <a:r>
              <a:rPr lang="en-GB" b="1" dirty="0">
                <a:solidFill>
                  <a:srgbClr val="000000"/>
                </a:solidFill>
                <a:latin typeface="system-ui"/>
              </a:rPr>
              <a:t>written</a:t>
            </a:r>
            <a:r>
              <a:rPr lang="en-GB" dirty="0">
                <a:solidFill>
                  <a:srgbClr val="000000"/>
                </a:solidFill>
                <a:latin typeface="system-ui"/>
              </a:rPr>
              <a:t> that it was accounted to him for his sake alone, </a:t>
            </a:r>
            <a:r>
              <a:rPr lang="en-GB" dirty="0" smtClean="0">
                <a:solidFill>
                  <a:srgbClr val="000000"/>
                </a:solidFill>
                <a:latin typeface="system-ui"/>
              </a:rPr>
              <a:t>but </a:t>
            </a:r>
            <a:r>
              <a:rPr lang="en-GB" b="1" dirty="0">
                <a:solidFill>
                  <a:srgbClr val="000000"/>
                </a:solidFill>
                <a:latin typeface="system-ui"/>
              </a:rPr>
              <a:t>for our sake also, to whom it will be accounted, who believe in him who raised Jesus, our Lord, from the dead, </a:t>
            </a:r>
            <a:r>
              <a:rPr lang="en-GB" b="1" dirty="0" smtClean="0">
                <a:solidFill>
                  <a:srgbClr val="000000"/>
                </a:solidFill>
                <a:latin typeface="system-ui"/>
              </a:rPr>
              <a:t>who </a:t>
            </a:r>
            <a:r>
              <a:rPr lang="en-GB" b="1" dirty="0">
                <a:solidFill>
                  <a:srgbClr val="000000"/>
                </a:solidFill>
                <a:latin typeface="system-ui"/>
              </a:rPr>
              <a:t>was delivered up for our trespasses, and was raised for our justification</a:t>
            </a:r>
            <a:r>
              <a:rPr lang="en-GB" b="1" dirty="0" smtClean="0">
                <a:solidFill>
                  <a:srgbClr val="000000"/>
                </a:solidFill>
                <a:latin typeface="system-ui"/>
              </a:rPr>
              <a:t>. </a:t>
            </a:r>
            <a:r>
              <a:rPr lang="en-GB" dirty="0" smtClean="0">
                <a:solidFill>
                  <a:srgbClr val="000000"/>
                </a:solidFill>
                <a:latin typeface="system-ui"/>
              </a:rPr>
              <a:t>Rom. 4:20-25</a:t>
            </a:r>
            <a:endParaRPr lang="en-GB" dirty="0"/>
          </a:p>
        </p:txBody>
      </p:sp>
      <p:sp>
        <p:nvSpPr>
          <p:cNvPr id="6" name="TextBox 5"/>
          <p:cNvSpPr txBox="1"/>
          <p:nvPr/>
        </p:nvSpPr>
        <p:spPr>
          <a:xfrm>
            <a:off x="778043" y="5954124"/>
            <a:ext cx="8446170" cy="400110"/>
          </a:xfrm>
          <a:prstGeom prst="rect">
            <a:avLst/>
          </a:prstGeom>
          <a:noFill/>
        </p:spPr>
        <p:txBody>
          <a:bodyPr wrap="square" rtlCol="0">
            <a:spAutoFit/>
          </a:bodyPr>
          <a:lstStyle/>
          <a:p>
            <a:r>
              <a:rPr lang="en-GB" sz="2000" b="1" dirty="0" smtClean="0">
                <a:latin typeface="system-ui"/>
              </a:rPr>
              <a:t>We are not saved by our faith but by the object of our faith</a:t>
            </a:r>
            <a:endParaRPr lang="en-GB" sz="2000" b="1" dirty="0">
              <a:latin typeface="system-ui"/>
            </a:endParaRPr>
          </a:p>
        </p:txBody>
      </p:sp>
      <p:sp>
        <p:nvSpPr>
          <p:cNvPr id="2" name="TextBox 1"/>
          <p:cNvSpPr txBox="1"/>
          <p:nvPr/>
        </p:nvSpPr>
        <p:spPr>
          <a:xfrm>
            <a:off x="68057" y="5144836"/>
            <a:ext cx="9007643" cy="707886"/>
          </a:xfrm>
          <a:prstGeom prst="rect">
            <a:avLst/>
          </a:prstGeom>
          <a:noFill/>
        </p:spPr>
        <p:txBody>
          <a:bodyPr wrap="square" rtlCol="0">
            <a:spAutoFit/>
          </a:bodyPr>
          <a:lstStyle/>
          <a:p>
            <a:pPr algn="ctr"/>
            <a:r>
              <a:rPr lang="en-GB" sz="2000" b="1" dirty="0" smtClean="0">
                <a:latin typeface="system-ui"/>
              </a:rPr>
              <a:t>We are not  saved by detailed understanding of the Cross but by relationship with Jesus</a:t>
            </a:r>
            <a:endParaRPr lang="en-GB" sz="2000" b="1" dirty="0">
              <a:latin typeface="system-ui"/>
            </a:endParaRPr>
          </a:p>
        </p:txBody>
      </p:sp>
      <p:sp>
        <p:nvSpPr>
          <p:cNvPr id="3" name="TextBox 2"/>
          <p:cNvSpPr txBox="1"/>
          <p:nvPr/>
        </p:nvSpPr>
        <p:spPr>
          <a:xfrm>
            <a:off x="1981200" y="649705"/>
            <a:ext cx="4996881" cy="523220"/>
          </a:xfrm>
          <a:prstGeom prst="rect">
            <a:avLst/>
          </a:prstGeom>
          <a:noFill/>
        </p:spPr>
        <p:txBody>
          <a:bodyPr wrap="none" rtlCol="0">
            <a:spAutoFit/>
          </a:bodyPr>
          <a:lstStyle/>
          <a:p>
            <a:r>
              <a:rPr lang="en-GB" sz="2800" b="1" dirty="0" smtClean="0">
                <a:latin typeface="system-ui"/>
              </a:rPr>
              <a:t>Abraham our Father in Faith</a:t>
            </a:r>
            <a:endParaRPr lang="en-GB" sz="2800" b="1" dirty="0">
              <a:latin typeface="system-ui"/>
            </a:endParaRPr>
          </a:p>
        </p:txBody>
      </p:sp>
      <p:sp>
        <p:nvSpPr>
          <p:cNvPr id="5" name="Rectangle 4"/>
          <p:cNvSpPr/>
          <p:nvPr/>
        </p:nvSpPr>
        <p:spPr>
          <a:xfrm>
            <a:off x="312701" y="1381473"/>
            <a:ext cx="8069299" cy="1477328"/>
          </a:xfrm>
          <a:prstGeom prst="rect">
            <a:avLst/>
          </a:prstGeom>
        </p:spPr>
        <p:txBody>
          <a:bodyPr wrap="square">
            <a:spAutoFit/>
          </a:bodyPr>
          <a:lstStyle/>
          <a:p>
            <a:r>
              <a:rPr lang="en-GB" b="1" baseline="30000" dirty="0">
                <a:solidFill>
                  <a:srgbClr val="000000"/>
                </a:solidFill>
                <a:latin typeface="system-ui"/>
              </a:rPr>
              <a:t> </a:t>
            </a:r>
            <a:r>
              <a:rPr lang="en-GB" b="1" dirty="0">
                <a:solidFill>
                  <a:srgbClr val="000000"/>
                </a:solidFill>
                <a:latin typeface="system-ui"/>
              </a:rPr>
              <a:t>He </a:t>
            </a:r>
            <a:r>
              <a:rPr lang="en-GB" b="1" dirty="0" smtClean="0">
                <a:solidFill>
                  <a:srgbClr val="000000"/>
                </a:solidFill>
                <a:latin typeface="system-ui"/>
              </a:rPr>
              <a:t>[Abraham] is </a:t>
            </a:r>
            <a:r>
              <a:rPr lang="en-GB" b="1" dirty="0">
                <a:solidFill>
                  <a:srgbClr val="000000"/>
                </a:solidFill>
                <a:latin typeface="system-ui"/>
              </a:rPr>
              <a:t>the father </a:t>
            </a:r>
            <a:r>
              <a:rPr lang="en-GB" dirty="0">
                <a:solidFill>
                  <a:srgbClr val="000000"/>
                </a:solidFill>
                <a:latin typeface="system-ui"/>
              </a:rPr>
              <a:t>of circumcision </a:t>
            </a:r>
            <a:r>
              <a:rPr lang="en-GB" b="1" dirty="0">
                <a:solidFill>
                  <a:srgbClr val="000000"/>
                </a:solidFill>
                <a:latin typeface="system-ui"/>
              </a:rPr>
              <a:t>to those </a:t>
            </a:r>
            <a:r>
              <a:rPr lang="en-GB" dirty="0">
                <a:solidFill>
                  <a:srgbClr val="000000"/>
                </a:solidFill>
                <a:latin typeface="system-ui"/>
              </a:rPr>
              <a:t>who not only are of the circumcision, but </a:t>
            </a:r>
            <a:r>
              <a:rPr lang="en-GB" b="1" dirty="0">
                <a:solidFill>
                  <a:srgbClr val="000000"/>
                </a:solidFill>
                <a:latin typeface="system-ui"/>
              </a:rPr>
              <a:t>who also walk in the steps of that faith of our father Abraham</a:t>
            </a:r>
            <a:r>
              <a:rPr lang="en-GB" dirty="0">
                <a:solidFill>
                  <a:srgbClr val="000000"/>
                </a:solidFill>
                <a:latin typeface="system-ui"/>
              </a:rPr>
              <a:t>, which he had in uncircumcision. </a:t>
            </a:r>
            <a:r>
              <a:rPr lang="en-GB" dirty="0" smtClean="0">
                <a:solidFill>
                  <a:srgbClr val="000000"/>
                </a:solidFill>
                <a:latin typeface="system-ui"/>
              </a:rPr>
              <a:t>For </a:t>
            </a:r>
            <a:r>
              <a:rPr lang="en-GB" b="1" dirty="0">
                <a:solidFill>
                  <a:srgbClr val="000000"/>
                </a:solidFill>
                <a:latin typeface="system-ui"/>
              </a:rPr>
              <a:t>the promise to Abraham </a:t>
            </a:r>
            <a:endParaRPr lang="en-GB" b="1" dirty="0" smtClean="0">
              <a:solidFill>
                <a:srgbClr val="000000"/>
              </a:solidFill>
              <a:latin typeface="system-ui"/>
            </a:endParaRPr>
          </a:p>
          <a:p>
            <a:r>
              <a:rPr lang="en-GB" dirty="0" smtClean="0">
                <a:solidFill>
                  <a:srgbClr val="000000"/>
                </a:solidFill>
                <a:latin typeface="system-ui"/>
              </a:rPr>
              <a:t>and </a:t>
            </a:r>
            <a:r>
              <a:rPr lang="en-GB" dirty="0">
                <a:solidFill>
                  <a:srgbClr val="000000"/>
                </a:solidFill>
                <a:latin typeface="system-ui"/>
              </a:rPr>
              <a:t>to his offspring that he should be heir of the world wasn’t through the law, </a:t>
            </a:r>
            <a:endParaRPr lang="en-GB" dirty="0" smtClean="0">
              <a:solidFill>
                <a:srgbClr val="000000"/>
              </a:solidFill>
              <a:latin typeface="system-ui"/>
            </a:endParaRPr>
          </a:p>
          <a:p>
            <a:r>
              <a:rPr lang="en-GB" dirty="0" smtClean="0">
                <a:solidFill>
                  <a:srgbClr val="000000"/>
                </a:solidFill>
                <a:latin typeface="system-ui"/>
              </a:rPr>
              <a:t>but </a:t>
            </a:r>
            <a:r>
              <a:rPr lang="en-GB" b="1" dirty="0">
                <a:solidFill>
                  <a:srgbClr val="000000"/>
                </a:solidFill>
                <a:latin typeface="system-ui"/>
              </a:rPr>
              <a:t>through the righteousness of faith</a:t>
            </a:r>
            <a:r>
              <a:rPr lang="en-GB" dirty="0" smtClean="0">
                <a:solidFill>
                  <a:srgbClr val="000000"/>
                </a:solidFill>
                <a:latin typeface="system-ui"/>
              </a:rPr>
              <a:t>. Rom. 4:12-13</a:t>
            </a:r>
            <a:endParaRPr lang="en-GB" dirty="0"/>
          </a:p>
        </p:txBody>
      </p:sp>
    </p:spTree>
    <p:extLst>
      <p:ext uri="{BB962C8B-B14F-4D97-AF65-F5344CB8AC3E}">
        <p14:creationId xmlns:p14="http://schemas.microsoft.com/office/powerpoint/2010/main" val="38767473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9073" y="2832029"/>
            <a:ext cx="8478253" cy="2308324"/>
          </a:xfrm>
          <a:prstGeom prst="rect">
            <a:avLst/>
          </a:prstGeom>
        </p:spPr>
        <p:txBody>
          <a:bodyPr wrap="square">
            <a:spAutoFit/>
          </a:bodyPr>
          <a:lstStyle/>
          <a:p>
            <a:r>
              <a:rPr lang="en-GB" b="1" baseline="30000" dirty="0">
                <a:solidFill>
                  <a:srgbClr val="000000"/>
                </a:solidFill>
                <a:latin typeface="system-ui"/>
              </a:rPr>
              <a:t> </a:t>
            </a:r>
            <a:r>
              <a:rPr lang="en-GB" dirty="0">
                <a:solidFill>
                  <a:srgbClr val="000000"/>
                </a:solidFill>
                <a:latin typeface="system-ui"/>
              </a:rPr>
              <a:t>When he opened the fifth seal, I saw underneath the altar the souls of those who had been killed for the Word of God, and for the testimony of the Lamb which they had. </a:t>
            </a:r>
            <a:r>
              <a:rPr lang="en-GB" dirty="0" smtClean="0">
                <a:solidFill>
                  <a:srgbClr val="000000"/>
                </a:solidFill>
                <a:latin typeface="system-ui"/>
              </a:rPr>
              <a:t>They </a:t>
            </a:r>
            <a:r>
              <a:rPr lang="en-GB" dirty="0">
                <a:solidFill>
                  <a:srgbClr val="000000"/>
                </a:solidFill>
                <a:latin typeface="system-ui"/>
              </a:rPr>
              <a:t>cried with a loud voice, saying, </a:t>
            </a:r>
            <a:r>
              <a:rPr lang="en-GB" b="1" dirty="0">
                <a:solidFill>
                  <a:srgbClr val="000000"/>
                </a:solidFill>
                <a:latin typeface="system-ui"/>
              </a:rPr>
              <a:t>“How long, Master, the holy and true, until you judge and avenge </a:t>
            </a:r>
            <a:r>
              <a:rPr lang="en-GB" b="1" dirty="0" smtClean="0">
                <a:solidFill>
                  <a:srgbClr val="000000"/>
                </a:solidFill>
                <a:latin typeface="system-ui"/>
              </a:rPr>
              <a:t> [vindicate, do justice] our </a:t>
            </a:r>
            <a:r>
              <a:rPr lang="en-GB" b="1" dirty="0">
                <a:solidFill>
                  <a:srgbClr val="000000"/>
                </a:solidFill>
                <a:latin typeface="system-ui"/>
              </a:rPr>
              <a:t>blood on those who dwell on the earth?”</a:t>
            </a:r>
            <a:r>
              <a:rPr lang="en-GB" dirty="0">
                <a:solidFill>
                  <a:srgbClr val="000000"/>
                </a:solidFill>
                <a:latin typeface="system-ui"/>
              </a:rPr>
              <a:t> </a:t>
            </a:r>
            <a:r>
              <a:rPr lang="en-GB" dirty="0" smtClean="0">
                <a:solidFill>
                  <a:srgbClr val="000000"/>
                </a:solidFill>
                <a:latin typeface="system-ui"/>
              </a:rPr>
              <a:t>A </a:t>
            </a:r>
            <a:r>
              <a:rPr lang="en-GB" dirty="0">
                <a:solidFill>
                  <a:srgbClr val="000000"/>
                </a:solidFill>
                <a:latin typeface="system-ui"/>
              </a:rPr>
              <a:t>long white robe was given to each of them. They were told that they should rest yet for a while, until their fellow servants and their brothers</a:t>
            </a:r>
            <a:r>
              <a:rPr lang="en-GB" dirty="0" smtClean="0">
                <a:solidFill>
                  <a:srgbClr val="000000"/>
                </a:solidFill>
                <a:latin typeface="system-ui"/>
              </a:rPr>
              <a:t>,</a:t>
            </a:r>
            <a:r>
              <a:rPr lang="en-GB" baseline="30000" dirty="0" smtClean="0">
                <a:solidFill>
                  <a:srgbClr val="000000"/>
                </a:solidFill>
                <a:latin typeface="system-ui"/>
              </a:rPr>
              <a:t> </a:t>
            </a:r>
            <a:r>
              <a:rPr lang="en-GB" dirty="0" smtClean="0">
                <a:solidFill>
                  <a:srgbClr val="000000"/>
                </a:solidFill>
                <a:latin typeface="system-ui"/>
              </a:rPr>
              <a:t>who </a:t>
            </a:r>
            <a:r>
              <a:rPr lang="en-GB" dirty="0">
                <a:solidFill>
                  <a:srgbClr val="000000"/>
                </a:solidFill>
                <a:latin typeface="system-ui"/>
              </a:rPr>
              <a:t>would also be killed even as they were, should complete their course</a:t>
            </a:r>
            <a:r>
              <a:rPr lang="en-GB" dirty="0" smtClean="0">
                <a:solidFill>
                  <a:srgbClr val="000000"/>
                </a:solidFill>
                <a:latin typeface="system-ui"/>
              </a:rPr>
              <a:t>. Rev. 6: 9-11</a:t>
            </a:r>
            <a:endParaRPr lang="en-GB" dirty="0"/>
          </a:p>
        </p:txBody>
      </p:sp>
      <p:sp>
        <p:nvSpPr>
          <p:cNvPr id="3" name="Rectangle 2"/>
          <p:cNvSpPr/>
          <p:nvPr/>
        </p:nvSpPr>
        <p:spPr>
          <a:xfrm>
            <a:off x="537409" y="1822467"/>
            <a:ext cx="8349917" cy="646331"/>
          </a:xfrm>
          <a:prstGeom prst="rect">
            <a:avLst/>
          </a:prstGeom>
        </p:spPr>
        <p:txBody>
          <a:bodyPr wrap="square">
            <a:spAutoFit/>
          </a:bodyPr>
          <a:lstStyle/>
          <a:p>
            <a:r>
              <a:rPr lang="en-GB" dirty="0">
                <a:solidFill>
                  <a:srgbClr val="000000"/>
                </a:solidFill>
                <a:latin typeface="system-ui"/>
              </a:rPr>
              <a:t>When </a:t>
            </a:r>
            <a:r>
              <a:rPr lang="en-GB" dirty="0" smtClean="0">
                <a:solidFill>
                  <a:srgbClr val="000000"/>
                </a:solidFill>
                <a:latin typeface="system-ui"/>
              </a:rPr>
              <a:t>he [</a:t>
            </a:r>
            <a:r>
              <a:rPr lang="en-GB" b="1" dirty="0" smtClean="0">
                <a:solidFill>
                  <a:srgbClr val="000000"/>
                </a:solidFill>
                <a:latin typeface="system-ui"/>
              </a:rPr>
              <a:t>Jesus</a:t>
            </a:r>
            <a:r>
              <a:rPr lang="en-GB" dirty="0" smtClean="0">
                <a:solidFill>
                  <a:srgbClr val="000000"/>
                </a:solidFill>
                <a:latin typeface="system-ui"/>
              </a:rPr>
              <a:t>] </a:t>
            </a:r>
            <a:r>
              <a:rPr lang="en-GB" dirty="0">
                <a:solidFill>
                  <a:srgbClr val="000000"/>
                </a:solidFill>
                <a:latin typeface="system-ui"/>
              </a:rPr>
              <a:t>suffered, he didn’t threaten, but </a:t>
            </a:r>
            <a:r>
              <a:rPr lang="en-GB" b="1" dirty="0">
                <a:solidFill>
                  <a:srgbClr val="000000"/>
                </a:solidFill>
                <a:latin typeface="system-ui"/>
              </a:rPr>
              <a:t>committed himself to</a:t>
            </a:r>
            <a:r>
              <a:rPr lang="en-GB" dirty="0">
                <a:solidFill>
                  <a:srgbClr val="000000"/>
                </a:solidFill>
                <a:latin typeface="system-ui"/>
              </a:rPr>
              <a:t> </a:t>
            </a:r>
            <a:r>
              <a:rPr lang="en-GB" b="1" dirty="0">
                <a:solidFill>
                  <a:srgbClr val="000000"/>
                </a:solidFill>
                <a:latin typeface="system-ui"/>
              </a:rPr>
              <a:t>him who judges righteously</a:t>
            </a:r>
            <a:r>
              <a:rPr lang="en-GB" dirty="0">
                <a:solidFill>
                  <a:srgbClr val="000000"/>
                </a:solidFill>
                <a:latin typeface="system-ui"/>
              </a:rPr>
              <a:t>. </a:t>
            </a:r>
            <a:r>
              <a:rPr lang="en-GB" dirty="0" smtClean="0">
                <a:solidFill>
                  <a:srgbClr val="000000"/>
                </a:solidFill>
                <a:latin typeface="system-ui"/>
              </a:rPr>
              <a:t>1Peter 2:23</a:t>
            </a:r>
            <a:endParaRPr lang="en-GB" dirty="0"/>
          </a:p>
        </p:txBody>
      </p:sp>
      <p:sp>
        <p:nvSpPr>
          <p:cNvPr id="4" name="TextBox 3"/>
          <p:cNvSpPr txBox="1"/>
          <p:nvPr/>
        </p:nvSpPr>
        <p:spPr>
          <a:xfrm>
            <a:off x="858253" y="633663"/>
            <a:ext cx="6293711" cy="523220"/>
          </a:xfrm>
          <a:prstGeom prst="rect">
            <a:avLst/>
          </a:prstGeom>
          <a:noFill/>
        </p:spPr>
        <p:txBody>
          <a:bodyPr wrap="none" rtlCol="0">
            <a:spAutoFit/>
          </a:bodyPr>
          <a:lstStyle/>
          <a:p>
            <a:r>
              <a:rPr lang="en-GB" sz="2800" b="1" dirty="0" smtClean="0">
                <a:latin typeface="system-ui"/>
              </a:rPr>
              <a:t>God justifies his Son and his Saints</a:t>
            </a:r>
            <a:endParaRPr lang="en-GB" sz="2800" b="1" dirty="0">
              <a:latin typeface="system-ui"/>
            </a:endParaRPr>
          </a:p>
        </p:txBody>
      </p:sp>
    </p:spTree>
    <p:extLst>
      <p:ext uri="{BB962C8B-B14F-4D97-AF65-F5344CB8AC3E}">
        <p14:creationId xmlns:p14="http://schemas.microsoft.com/office/powerpoint/2010/main" val="16524054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0310" y="1110696"/>
            <a:ext cx="8823158" cy="3416320"/>
          </a:xfrm>
          <a:prstGeom prst="rect">
            <a:avLst/>
          </a:prstGeom>
        </p:spPr>
        <p:txBody>
          <a:bodyPr wrap="square">
            <a:spAutoFit/>
          </a:bodyPr>
          <a:lstStyle/>
          <a:p>
            <a:r>
              <a:rPr lang="en-GB" dirty="0">
                <a:solidFill>
                  <a:srgbClr val="000000"/>
                </a:solidFill>
                <a:latin typeface="system-ui"/>
              </a:rPr>
              <a:t>We know that all things work together for good for those who love God, for those </a:t>
            </a:r>
            <a:endParaRPr lang="en-GB" dirty="0" smtClean="0">
              <a:solidFill>
                <a:srgbClr val="000000"/>
              </a:solidFill>
              <a:latin typeface="system-ui"/>
            </a:endParaRPr>
          </a:p>
          <a:p>
            <a:r>
              <a:rPr lang="en-GB" dirty="0" smtClean="0">
                <a:solidFill>
                  <a:srgbClr val="000000"/>
                </a:solidFill>
                <a:latin typeface="system-ui"/>
              </a:rPr>
              <a:t>who </a:t>
            </a:r>
            <a:r>
              <a:rPr lang="en-GB" dirty="0">
                <a:solidFill>
                  <a:srgbClr val="000000"/>
                </a:solidFill>
                <a:latin typeface="system-ui"/>
              </a:rPr>
              <a:t>are called according to his purpose</a:t>
            </a:r>
            <a:r>
              <a:rPr lang="en-GB" dirty="0" smtClean="0">
                <a:solidFill>
                  <a:srgbClr val="000000"/>
                </a:solidFill>
                <a:latin typeface="system-ui"/>
              </a:rPr>
              <a:t>. </a:t>
            </a:r>
            <a:r>
              <a:rPr lang="en-GB" b="1" baseline="30000" dirty="0">
                <a:solidFill>
                  <a:srgbClr val="000000"/>
                </a:solidFill>
                <a:latin typeface="system-ui"/>
              </a:rPr>
              <a:t> </a:t>
            </a:r>
            <a:r>
              <a:rPr lang="en-GB" dirty="0">
                <a:solidFill>
                  <a:srgbClr val="000000"/>
                </a:solidFill>
                <a:latin typeface="system-ui"/>
              </a:rPr>
              <a:t>For whom he foreknew, he also </a:t>
            </a:r>
            <a:endParaRPr lang="en-GB" dirty="0" smtClean="0">
              <a:solidFill>
                <a:srgbClr val="000000"/>
              </a:solidFill>
              <a:latin typeface="system-ui"/>
            </a:endParaRPr>
          </a:p>
          <a:p>
            <a:r>
              <a:rPr lang="en-GB" dirty="0" smtClean="0">
                <a:solidFill>
                  <a:srgbClr val="000000"/>
                </a:solidFill>
                <a:latin typeface="system-ui"/>
              </a:rPr>
              <a:t>predestined </a:t>
            </a:r>
            <a:r>
              <a:rPr lang="en-GB" dirty="0">
                <a:solidFill>
                  <a:srgbClr val="000000"/>
                </a:solidFill>
                <a:latin typeface="system-ui"/>
              </a:rPr>
              <a:t>to be conformed to the image of his Son, that he might be the firstborn among many brothers</a:t>
            </a:r>
            <a:r>
              <a:rPr lang="en-GB" dirty="0" smtClean="0">
                <a:solidFill>
                  <a:srgbClr val="000000"/>
                </a:solidFill>
                <a:latin typeface="system-ui"/>
              </a:rPr>
              <a:t>.</a:t>
            </a:r>
            <a:r>
              <a:rPr lang="en-GB" baseline="30000" dirty="0" smtClean="0">
                <a:solidFill>
                  <a:srgbClr val="000000"/>
                </a:solidFill>
                <a:latin typeface="system-ui"/>
              </a:rPr>
              <a:t> </a:t>
            </a:r>
            <a:r>
              <a:rPr lang="en-GB" b="1" baseline="30000" dirty="0">
                <a:solidFill>
                  <a:srgbClr val="000000"/>
                </a:solidFill>
                <a:latin typeface="system-ui"/>
              </a:rPr>
              <a:t> </a:t>
            </a:r>
            <a:r>
              <a:rPr lang="en-GB" dirty="0">
                <a:solidFill>
                  <a:srgbClr val="000000"/>
                </a:solidFill>
                <a:latin typeface="system-ui"/>
              </a:rPr>
              <a:t>Whom he </a:t>
            </a:r>
            <a:r>
              <a:rPr lang="en-GB" b="1" dirty="0">
                <a:solidFill>
                  <a:srgbClr val="000000"/>
                </a:solidFill>
                <a:latin typeface="system-ui"/>
              </a:rPr>
              <a:t>predestined</a:t>
            </a:r>
            <a:r>
              <a:rPr lang="en-GB" dirty="0">
                <a:solidFill>
                  <a:srgbClr val="000000"/>
                </a:solidFill>
                <a:latin typeface="system-ui"/>
              </a:rPr>
              <a:t>, those he also called. Whom he </a:t>
            </a:r>
            <a:r>
              <a:rPr lang="en-GB" b="1" dirty="0">
                <a:solidFill>
                  <a:srgbClr val="000000"/>
                </a:solidFill>
                <a:latin typeface="system-ui"/>
              </a:rPr>
              <a:t>called</a:t>
            </a:r>
            <a:r>
              <a:rPr lang="en-GB" dirty="0">
                <a:solidFill>
                  <a:srgbClr val="000000"/>
                </a:solidFill>
                <a:latin typeface="system-ui"/>
              </a:rPr>
              <a:t>, those he also</a:t>
            </a:r>
            <a:r>
              <a:rPr lang="en-GB" b="1" dirty="0">
                <a:solidFill>
                  <a:srgbClr val="000000"/>
                </a:solidFill>
                <a:latin typeface="system-ui"/>
              </a:rPr>
              <a:t> justified</a:t>
            </a:r>
            <a:r>
              <a:rPr lang="en-GB" dirty="0">
                <a:solidFill>
                  <a:srgbClr val="000000"/>
                </a:solidFill>
                <a:latin typeface="system-ui"/>
              </a:rPr>
              <a:t>. Whom he justified, those he also </a:t>
            </a:r>
            <a:r>
              <a:rPr lang="en-GB" b="1" dirty="0">
                <a:solidFill>
                  <a:srgbClr val="000000"/>
                </a:solidFill>
                <a:latin typeface="system-ui"/>
              </a:rPr>
              <a:t>glorified</a:t>
            </a:r>
            <a:r>
              <a:rPr lang="en-GB" dirty="0">
                <a:solidFill>
                  <a:srgbClr val="000000"/>
                </a:solidFill>
                <a:latin typeface="system-ui"/>
              </a:rPr>
              <a:t>.</a:t>
            </a:r>
          </a:p>
          <a:p>
            <a:endParaRPr lang="en-GB" dirty="0" smtClean="0">
              <a:solidFill>
                <a:srgbClr val="000000"/>
              </a:solidFill>
              <a:latin typeface="system-ui"/>
            </a:endParaRPr>
          </a:p>
          <a:p>
            <a:r>
              <a:rPr lang="en-GB" b="1" dirty="0" smtClean="0">
                <a:solidFill>
                  <a:srgbClr val="000000"/>
                </a:solidFill>
                <a:latin typeface="system-ui"/>
              </a:rPr>
              <a:t>What </a:t>
            </a:r>
            <a:r>
              <a:rPr lang="en-GB" b="1" dirty="0">
                <a:solidFill>
                  <a:srgbClr val="000000"/>
                </a:solidFill>
                <a:latin typeface="system-ui"/>
              </a:rPr>
              <a:t>then shall we say about these things? If God is for us, who can be against us?</a:t>
            </a:r>
            <a:r>
              <a:rPr lang="en-GB" dirty="0">
                <a:solidFill>
                  <a:srgbClr val="000000"/>
                </a:solidFill>
                <a:latin typeface="system-ui"/>
              </a:rPr>
              <a:t> </a:t>
            </a:r>
            <a:r>
              <a:rPr lang="en-GB" dirty="0" smtClean="0">
                <a:solidFill>
                  <a:srgbClr val="000000"/>
                </a:solidFill>
                <a:latin typeface="system-ui"/>
              </a:rPr>
              <a:t>He </a:t>
            </a:r>
            <a:r>
              <a:rPr lang="en-GB" dirty="0">
                <a:solidFill>
                  <a:srgbClr val="000000"/>
                </a:solidFill>
                <a:latin typeface="system-ui"/>
              </a:rPr>
              <a:t>who didn’t spare his own Son, but delivered him up for us all, how would he not also with him freely give us all things? </a:t>
            </a:r>
            <a:r>
              <a:rPr lang="en-GB" b="1" dirty="0" smtClean="0">
                <a:solidFill>
                  <a:srgbClr val="000000"/>
                </a:solidFill>
                <a:latin typeface="system-ui"/>
              </a:rPr>
              <a:t>Who </a:t>
            </a:r>
            <a:r>
              <a:rPr lang="en-GB" b="1" dirty="0">
                <a:solidFill>
                  <a:srgbClr val="000000"/>
                </a:solidFill>
                <a:latin typeface="system-ui"/>
              </a:rPr>
              <a:t>could bring a charge against God’s chosen ones? </a:t>
            </a:r>
            <a:r>
              <a:rPr lang="en-GB" dirty="0">
                <a:solidFill>
                  <a:srgbClr val="000000"/>
                </a:solidFill>
                <a:latin typeface="system-ui"/>
              </a:rPr>
              <a:t>It is God who justifies.</a:t>
            </a:r>
            <a:r>
              <a:rPr lang="en-GB" b="1" dirty="0">
                <a:solidFill>
                  <a:srgbClr val="000000"/>
                </a:solidFill>
                <a:latin typeface="system-ui"/>
              </a:rPr>
              <a:t> </a:t>
            </a:r>
            <a:r>
              <a:rPr lang="en-GB" b="1" dirty="0" smtClean="0">
                <a:solidFill>
                  <a:srgbClr val="000000"/>
                </a:solidFill>
                <a:latin typeface="system-ui"/>
              </a:rPr>
              <a:t>Who </a:t>
            </a:r>
            <a:r>
              <a:rPr lang="en-GB" b="1" dirty="0">
                <a:solidFill>
                  <a:srgbClr val="000000"/>
                </a:solidFill>
                <a:latin typeface="system-ui"/>
              </a:rPr>
              <a:t>is he who condemns? </a:t>
            </a:r>
            <a:r>
              <a:rPr lang="en-GB" dirty="0">
                <a:solidFill>
                  <a:srgbClr val="000000"/>
                </a:solidFill>
                <a:latin typeface="system-ui"/>
              </a:rPr>
              <a:t>It is Christ who died, yes rather, who was raised from the dead, who is at the right hand of God, who also makes intercession for us</a:t>
            </a:r>
            <a:r>
              <a:rPr lang="en-GB" dirty="0" smtClean="0">
                <a:solidFill>
                  <a:srgbClr val="000000"/>
                </a:solidFill>
                <a:latin typeface="system-ui"/>
              </a:rPr>
              <a:t>. Rom.8: 28-34</a:t>
            </a:r>
            <a:endParaRPr lang="en-GB" b="0" i="0" dirty="0">
              <a:solidFill>
                <a:srgbClr val="000000"/>
              </a:solidFill>
              <a:effectLst/>
              <a:latin typeface="system-ui"/>
            </a:endParaRPr>
          </a:p>
        </p:txBody>
      </p:sp>
      <p:sp>
        <p:nvSpPr>
          <p:cNvPr id="3" name="Rectangle 2"/>
          <p:cNvSpPr/>
          <p:nvPr/>
        </p:nvSpPr>
        <p:spPr>
          <a:xfrm>
            <a:off x="200520" y="4988058"/>
            <a:ext cx="8662737" cy="1477328"/>
          </a:xfrm>
          <a:prstGeom prst="rect">
            <a:avLst/>
          </a:prstGeom>
        </p:spPr>
        <p:txBody>
          <a:bodyPr wrap="square">
            <a:spAutoFit/>
          </a:bodyPr>
          <a:lstStyle/>
          <a:p>
            <a:r>
              <a:rPr lang="en-GB" dirty="0">
                <a:solidFill>
                  <a:srgbClr val="000000"/>
                </a:solidFill>
                <a:latin typeface="system-ui"/>
              </a:rPr>
              <a:t>I thank my God whenever I remember you</a:t>
            </a:r>
            <a:r>
              <a:rPr lang="en-GB" dirty="0" smtClean="0">
                <a:solidFill>
                  <a:srgbClr val="000000"/>
                </a:solidFill>
                <a:latin typeface="system-ui"/>
              </a:rPr>
              <a:t>,</a:t>
            </a:r>
            <a:r>
              <a:rPr lang="en-GB" b="1" baseline="30000" dirty="0">
                <a:solidFill>
                  <a:srgbClr val="000000"/>
                </a:solidFill>
                <a:latin typeface="system-ui"/>
              </a:rPr>
              <a:t> </a:t>
            </a:r>
            <a:r>
              <a:rPr lang="en-GB" dirty="0">
                <a:solidFill>
                  <a:srgbClr val="000000"/>
                </a:solidFill>
                <a:latin typeface="system-ui"/>
              </a:rPr>
              <a:t>always in every request of mine on behalf of you all, making my requests with joy</a:t>
            </a:r>
            <a:r>
              <a:rPr lang="en-GB" dirty="0" smtClean="0">
                <a:solidFill>
                  <a:srgbClr val="000000"/>
                </a:solidFill>
                <a:latin typeface="system-ui"/>
              </a:rPr>
              <a:t>, </a:t>
            </a:r>
            <a:r>
              <a:rPr lang="en-GB" b="1" baseline="30000" dirty="0">
                <a:solidFill>
                  <a:srgbClr val="000000"/>
                </a:solidFill>
                <a:latin typeface="system-ui"/>
              </a:rPr>
              <a:t> </a:t>
            </a:r>
            <a:r>
              <a:rPr lang="en-GB" dirty="0">
                <a:solidFill>
                  <a:srgbClr val="000000"/>
                </a:solidFill>
                <a:latin typeface="system-ui"/>
              </a:rPr>
              <a:t>for your </a:t>
            </a:r>
            <a:r>
              <a:rPr lang="en-GB" dirty="0" smtClean="0">
                <a:solidFill>
                  <a:srgbClr val="000000"/>
                </a:solidFill>
                <a:latin typeface="system-ui"/>
              </a:rPr>
              <a:t>partnership in </a:t>
            </a:r>
            <a:r>
              <a:rPr lang="en-GB" dirty="0">
                <a:solidFill>
                  <a:srgbClr val="000000"/>
                </a:solidFill>
                <a:latin typeface="system-ui"/>
              </a:rPr>
              <a:t>furtherance </a:t>
            </a:r>
            <a:endParaRPr lang="en-GB" dirty="0" smtClean="0">
              <a:solidFill>
                <a:srgbClr val="000000"/>
              </a:solidFill>
              <a:latin typeface="system-ui"/>
            </a:endParaRPr>
          </a:p>
          <a:p>
            <a:r>
              <a:rPr lang="en-GB" dirty="0" smtClean="0">
                <a:solidFill>
                  <a:srgbClr val="000000"/>
                </a:solidFill>
                <a:latin typeface="system-ui"/>
              </a:rPr>
              <a:t>of </a:t>
            </a:r>
            <a:r>
              <a:rPr lang="en-GB" dirty="0">
                <a:solidFill>
                  <a:srgbClr val="000000"/>
                </a:solidFill>
                <a:latin typeface="system-ui"/>
              </a:rPr>
              <a:t>the Good News from the first day until now</a:t>
            </a:r>
            <a:r>
              <a:rPr lang="en-GB" dirty="0" smtClean="0">
                <a:solidFill>
                  <a:srgbClr val="000000"/>
                </a:solidFill>
                <a:latin typeface="system-ui"/>
              </a:rPr>
              <a:t>; </a:t>
            </a:r>
            <a:r>
              <a:rPr lang="en-GB" b="1" baseline="30000" dirty="0">
                <a:solidFill>
                  <a:srgbClr val="000000"/>
                </a:solidFill>
                <a:latin typeface="system-ui"/>
              </a:rPr>
              <a:t> </a:t>
            </a:r>
            <a:r>
              <a:rPr lang="en-GB" b="1" dirty="0">
                <a:solidFill>
                  <a:srgbClr val="000000"/>
                </a:solidFill>
                <a:latin typeface="system-ui"/>
              </a:rPr>
              <a:t>being confident of this very thing, that he who began a good work in you will complete it until the day of Jesus </a:t>
            </a:r>
            <a:r>
              <a:rPr lang="en-GB" b="1" dirty="0" smtClean="0">
                <a:solidFill>
                  <a:srgbClr val="000000"/>
                </a:solidFill>
                <a:latin typeface="system-ui"/>
              </a:rPr>
              <a:t>Christ. </a:t>
            </a:r>
            <a:r>
              <a:rPr lang="en-GB" dirty="0" smtClean="0">
                <a:solidFill>
                  <a:srgbClr val="000000"/>
                </a:solidFill>
                <a:latin typeface="system-ui"/>
              </a:rPr>
              <a:t>Phil.1: 3-6</a:t>
            </a:r>
            <a:endParaRPr lang="en-GB" dirty="0"/>
          </a:p>
        </p:txBody>
      </p:sp>
      <p:sp>
        <p:nvSpPr>
          <p:cNvPr id="4" name="TextBox 3"/>
          <p:cNvSpPr txBox="1"/>
          <p:nvPr/>
        </p:nvSpPr>
        <p:spPr>
          <a:xfrm>
            <a:off x="803666" y="439255"/>
            <a:ext cx="7042312" cy="523220"/>
          </a:xfrm>
          <a:prstGeom prst="rect">
            <a:avLst/>
          </a:prstGeom>
          <a:noFill/>
        </p:spPr>
        <p:txBody>
          <a:bodyPr wrap="none" rtlCol="0">
            <a:spAutoFit/>
          </a:bodyPr>
          <a:lstStyle/>
          <a:p>
            <a:r>
              <a:rPr lang="en-GB" sz="2800" b="1" dirty="0" smtClean="0">
                <a:latin typeface="system-ui"/>
              </a:rPr>
              <a:t>Justification is a key aspect of salvation</a:t>
            </a:r>
            <a:endParaRPr lang="en-GB" sz="2800" b="1" dirty="0">
              <a:latin typeface="system-ui"/>
            </a:endParaRPr>
          </a:p>
        </p:txBody>
      </p:sp>
    </p:spTree>
    <p:extLst>
      <p:ext uri="{BB962C8B-B14F-4D97-AF65-F5344CB8AC3E}">
        <p14:creationId xmlns:p14="http://schemas.microsoft.com/office/powerpoint/2010/main" val="20910084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5007" y="2641835"/>
            <a:ext cx="8718888" cy="923330"/>
          </a:xfrm>
          <a:prstGeom prst="rect">
            <a:avLst/>
          </a:prstGeom>
        </p:spPr>
        <p:txBody>
          <a:bodyPr wrap="square">
            <a:spAutoFit/>
          </a:bodyPr>
          <a:lstStyle/>
          <a:p>
            <a:r>
              <a:rPr lang="en-GB" dirty="0" smtClean="0">
                <a:solidFill>
                  <a:srgbClr val="000000"/>
                </a:solidFill>
                <a:latin typeface="system-ui"/>
              </a:rPr>
              <a:t>… For </a:t>
            </a:r>
            <a:r>
              <a:rPr lang="en-GB" dirty="0">
                <a:solidFill>
                  <a:srgbClr val="000000"/>
                </a:solidFill>
                <a:latin typeface="system-ui"/>
              </a:rPr>
              <a:t>as the heavens are high above the </a:t>
            </a:r>
            <a:r>
              <a:rPr lang="en-GB" dirty="0" smtClean="0">
                <a:solidFill>
                  <a:srgbClr val="000000"/>
                </a:solidFill>
                <a:latin typeface="system-ui"/>
              </a:rPr>
              <a:t>earth,</a:t>
            </a:r>
            <a:r>
              <a:rPr lang="en-GB" dirty="0" smtClean="0"/>
              <a:t> </a:t>
            </a:r>
            <a:r>
              <a:rPr lang="en-GB" dirty="0" smtClean="0">
                <a:solidFill>
                  <a:srgbClr val="000000"/>
                </a:solidFill>
                <a:latin typeface="system-ui"/>
              </a:rPr>
              <a:t>so </a:t>
            </a:r>
            <a:r>
              <a:rPr lang="en-GB" dirty="0">
                <a:solidFill>
                  <a:srgbClr val="000000"/>
                </a:solidFill>
                <a:latin typeface="system-ui"/>
              </a:rPr>
              <a:t>great is his loving kindness toward those who fear </a:t>
            </a:r>
            <a:r>
              <a:rPr lang="en-GB" dirty="0" smtClean="0">
                <a:solidFill>
                  <a:srgbClr val="000000"/>
                </a:solidFill>
                <a:latin typeface="system-ui"/>
              </a:rPr>
              <a:t>him.</a:t>
            </a:r>
            <a:r>
              <a:rPr lang="en-GB" dirty="0" smtClean="0"/>
              <a:t> </a:t>
            </a:r>
            <a:r>
              <a:rPr lang="en-GB" b="1" dirty="0" smtClean="0">
                <a:solidFill>
                  <a:srgbClr val="000000"/>
                </a:solidFill>
                <a:latin typeface="system-ui"/>
              </a:rPr>
              <a:t>As </a:t>
            </a:r>
            <a:r>
              <a:rPr lang="en-GB" b="1" dirty="0">
                <a:solidFill>
                  <a:srgbClr val="000000"/>
                </a:solidFill>
                <a:latin typeface="system-ui"/>
              </a:rPr>
              <a:t>far as the east is from the west,</a:t>
            </a:r>
            <a:r>
              <a:rPr lang="en-GB" b="1" dirty="0">
                <a:latin typeface="system-ui"/>
              </a:rPr>
              <a:t/>
            </a:r>
            <a:br>
              <a:rPr lang="en-GB" b="1" dirty="0">
                <a:latin typeface="system-ui"/>
              </a:rPr>
            </a:br>
            <a:r>
              <a:rPr lang="en-GB" b="1" dirty="0" smtClean="0">
                <a:solidFill>
                  <a:srgbClr val="000000"/>
                </a:solidFill>
                <a:latin typeface="system-ui"/>
              </a:rPr>
              <a:t>so </a:t>
            </a:r>
            <a:r>
              <a:rPr lang="en-GB" b="1" dirty="0">
                <a:solidFill>
                  <a:srgbClr val="000000"/>
                </a:solidFill>
                <a:latin typeface="system-ui"/>
              </a:rPr>
              <a:t>far has he removed our transgressions from us</a:t>
            </a:r>
            <a:r>
              <a:rPr lang="en-GB" dirty="0" smtClean="0">
                <a:solidFill>
                  <a:srgbClr val="000000"/>
                </a:solidFill>
                <a:latin typeface="system-ui"/>
              </a:rPr>
              <a:t>. Psalm 103: 8-12</a:t>
            </a:r>
            <a:endParaRPr lang="en-GB" dirty="0"/>
          </a:p>
        </p:txBody>
      </p:sp>
      <p:sp>
        <p:nvSpPr>
          <p:cNvPr id="3" name="Rectangle 2"/>
          <p:cNvSpPr/>
          <p:nvPr/>
        </p:nvSpPr>
        <p:spPr>
          <a:xfrm>
            <a:off x="264692" y="3724775"/>
            <a:ext cx="8502316" cy="646331"/>
          </a:xfrm>
          <a:prstGeom prst="rect">
            <a:avLst/>
          </a:prstGeom>
        </p:spPr>
        <p:txBody>
          <a:bodyPr wrap="square">
            <a:spAutoFit/>
          </a:bodyPr>
          <a:lstStyle/>
          <a:p>
            <a:r>
              <a:rPr lang="en-GB" dirty="0">
                <a:solidFill>
                  <a:srgbClr val="000000"/>
                </a:solidFill>
                <a:latin typeface="system-ui"/>
              </a:rPr>
              <a:t>He will again have compassion on us. </a:t>
            </a:r>
            <a:r>
              <a:rPr lang="en-GB" b="1" dirty="0">
                <a:solidFill>
                  <a:srgbClr val="000000"/>
                </a:solidFill>
                <a:latin typeface="system-ui"/>
              </a:rPr>
              <a:t>He will tread our iniquities under foot</a:t>
            </a:r>
            <a:r>
              <a:rPr lang="en-GB" dirty="0">
                <a:solidFill>
                  <a:srgbClr val="000000"/>
                </a:solidFill>
                <a:latin typeface="system-ui"/>
              </a:rPr>
              <a:t>; and </a:t>
            </a:r>
            <a:r>
              <a:rPr lang="en-GB" b="1" dirty="0">
                <a:solidFill>
                  <a:srgbClr val="000000"/>
                </a:solidFill>
                <a:latin typeface="system-ui"/>
              </a:rPr>
              <a:t>you will cast all their sins into</a:t>
            </a:r>
            <a:r>
              <a:rPr lang="en-GB" dirty="0">
                <a:solidFill>
                  <a:srgbClr val="000000"/>
                </a:solidFill>
                <a:latin typeface="system-ui"/>
              </a:rPr>
              <a:t> </a:t>
            </a:r>
            <a:r>
              <a:rPr lang="en-GB" b="1" dirty="0">
                <a:solidFill>
                  <a:srgbClr val="000000"/>
                </a:solidFill>
                <a:latin typeface="system-ui"/>
              </a:rPr>
              <a:t>the</a:t>
            </a:r>
            <a:r>
              <a:rPr lang="en-GB" dirty="0">
                <a:solidFill>
                  <a:srgbClr val="000000"/>
                </a:solidFill>
                <a:latin typeface="system-ui"/>
              </a:rPr>
              <a:t> </a:t>
            </a:r>
            <a:r>
              <a:rPr lang="en-GB" b="1" dirty="0">
                <a:solidFill>
                  <a:srgbClr val="000000"/>
                </a:solidFill>
                <a:latin typeface="system-ui"/>
              </a:rPr>
              <a:t>depths</a:t>
            </a:r>
            <a:r>
              <a:rPr lang="en-GB" dirty="0">
                <a:solidFill>
                  <a:srgbClr val="000000"/>
                </a:solidFill>
                <a:latin typeface="system-ui"/>
              </a:rPr>
              <a:t> </a:t>
            </a:r>
            <a:r>
              <a:rPr lang="en-GB" b="1" dirty="0">
                <a:solidFill>
                  <a:srgbClr val="000000"/>
                </a:solidFill>
                <a:latin typeface="system-ui"/>
              </a:rPr>
              <a:t>of</a:t>
            </a:r>
            <a:r>
              <a:rPr lang="en-GB" dirty="0">
                <a:solidFill>
                  <a:srgbClr val="000000"/>
                </a:solidFill>
                <a:latin typeface="system-ui"/>
              </a:rPr>
              <a:t> </a:t>
            </a:r>
            <a:r>
              <a:rPr lang="en-GB" b="1" dirty="0">
                <a:solidFill>
                  <a:srgbClr val="000000"/>
                </a:solidFill>
                <a:latin typeface="system-ui"/>
              </a:rPr>
              <a:t>the</a:t>
            </a:r>
            <a:r>
              <a:rPr lang="en-GB" dirty="0">
                <a:solidFill>
                  <a:srgbClr val="000000"/>
                </a:solidFill>
                <a:latin typeface="system-ui"/>
              </a:rPr>
              <a:t> </a:t>
            </a:r>
            <a:r>
              <a:rPr lang="en-GB" b="1" dirty="0">
                <a:solidFill>
                  <a:srgbClr val="000000"/>
                </a:solidFill>
                <a:latin typeface="system-ui"/>
              </a:rPr>
              <a:t>sea</a:t>
            </a:r>
            <a:r>
              <a:rPr lang="en-GB" dirty="0" smtClean="0">
                <a:solidFill>
                  <a:srgbClr val="000000"/>
                </a:solidFill>
                <a:latin typeface="system-ui"/>
              </a:rPr>
              <a:t>. Micah 1:9</a:t>
            </a:r>
            <a:endParaRPr lang="en-GB" dirty="0"/>
          </a:p>
        </p:txBody>
      </p:sp>
      <p:sp>
        <p:nvSpPr>
          <p:cNvPr id="4" name="Rectangle 3"/>
          <p:cNvSpPr/>
          <p:nvPr/>
        </p:nvSpPr>
        <p:spPr>
          <a:xfrm>
            <a:off x="312819" y="4527250"/>
            <a:ext cx="8454189" cy="646331"/>
          </a:xfrm>
          <a:prstGeom prst="rect">
            <a:avLst/>
          </a:prstGeom>
        </p:spPr>
        <p:txBody>
          <a:bodyPr wrap="square">
            <a:spAutoFit/>
          </a:bodyPr>
          <a:lstStyle/>
          <a:p>
            <a:r>
              <a:rPr lang="en-GB" b="1" dirty="0">
                <a:solidFill>
                  <a:srgbClr val="000000"/>
                </a:solidFill>
                <a:latin typeface="system-ui"/>
              </a:rPr>
              <a:t>I have blotted out, as a thick cloud, your transgressions, and, as a cloud, your sins. </a:t>
            </a:r>
            <a:r>
              <a:rPr lang="en-GB" dirty="0">
                <a:solidFill>
                  <a:srgbClr val="000000"/>
                </a:solidFill>
                <a:latin typeface="system-ui"/>
              </a:rPr>
              <a:t>Return to me, for I have redeemed you</a:t>
            </a:r>
            <a:r>
              <a:rPr lang="en-GB" dirty="0" smtClean="0">
                <a:solidFill>
                  <a:srgbClr val="000000"/>
                </a:solidFill>
                <a:latin typeface="system-ui"/>
              </a:rPr>
              <a:t>. Is. 44: 22</a:t>
            </a:r>
            <a:endParaRPr lang="en-GB" dirty="0"/>
          </a:p>
        </p:txBody>
      </p:sp>
      <p:sp>
        <p:nvSpPr>
          <p:cNvPr id="5" name="Rectangle 4"/>
          <p:cNvSpPr/>
          <p:nvPr/>
        </p:nvSpPr>
        <p:spPr>
          <a:xfrm>
            <a:off x="312819" y="5905513"/>
            <a:ext cx="9055768" cy="646331"/>
          </a:xfrm>
          <a:prstGeom prst="rect">
            <a:avLst/>
          </a:prstGeom>
        </p:spPr>
        <p:txBody>
          <a:bodyPr wrap="square">
            <a:spAutoFit/>
          </a:bodyPr>
          <a:lstStyle/>
          <a:p>
            <a:pPr lvl="0"/>
            <a:r>
              <a:rPr lang="en-GB" dirty="0">
                <a:solidFill>
                  <a:srgbClr val="000000"/>
                </a:solidFill>
                <a:latin typeface="system-ui"/>
              </a:rPr>
              <a:t>… you have in love for </a:t>
            </a:r>
            <a:r>
              <a:rPr lang="en-GB" b="1" dirty="0">
                <a:solidFill>
                  <a:srgbClr val="000000"/>
                </a:solidFill>
                <a:latin typeface="system-ui"/>
              </a:rPr>
              <a:t>my</a:t>
            </a:r>
            <a:r>
              <a:rPr lang="en-GB" dirty="0">
                <a:solidFill>
                  <a:srgbClr val="000000"/>
                </a:solidFill>
                <a:latin typeface="system-ui"/>
              </a:rPr>
              <a:t> soul delivered it from the pit of corruption; for you have cast all </a:t>
            </a:r>
            <a:r>
              <a:rPr lang="en-GB" b="1" dirty="0">
                <a:solidFill>
                  <a:srgbClr val="000000"/>
                </a:solidFill>
                <a:latin typeface="system-ui"/>
              </a:rPr>
              <a:t>my</a:t>
            </a:r>
            <a:r>
              <a:rPr lang="en-GB" dirty="0">
                <a:solidFill>
                  <a:srgbClr val="000000"/>
                </a:solidFill>
                <a:latin typeface="system-ui"/>
              </a:rPr>
              <a:t> sins behind your </a:t>
            </a:r>
            <a:r>
              <a:rPr lang="en-GB" b="1" dirty="0">
                <a:solidFill>
                  <a:srgbClr val="000000"/>
                </a:solidFill>
                <a:latin typeface="system-ui"/>
              </a:rPr>
              <a:t>back</a:t>
            </a:r>
            <a:r>
              <a:rPr lang="en-GB" dirty="0">
                <a:solidFill>
                  <a:srgbClr val="000000"/>
                </a:solidFill>
                <a:latin typeface="system-ui"/>
              </a:rPr>
              <a:t>. Isaiah 38:17</a:t>
            </a:r>
            <a:endParaRPr lang="en-GB" dirty="0">
              <a:solidFill>
                <a:prstClr val="black"/>
              </a:solidFill>
            </a:endParaRPr>
          </a:p>
        </p:txBody>
      </p:sp>
      <p:sp>
        <p:nvSpPr>
          <p:cNvPr id="6" name="Rectangle 5"/>
          <p:cNvSpPr/>
          <p:nvPr/>
        </p:nvSpPr>
        <p:spPr>
          <a:xfrm>
            <a:off x="280737" y="5447769"/>
            <a:ext cx="8823158" cy="369332"/>
          </a:xfrm>
          <a:prstGeom prst="rect">
            <a:avLst/>
          </a:prstGeom>
        </p:spPr>
        <p:txBody>
          <a:bodyPr wrap="square">
            <a:spAutoFit/>
          </a:bodyPr>
          <a:lstStyle/>
          <a:p>
            <a:pPr lvl="0"/>
            <a:r>
              <a:rPr lang="en-GB" dirty="0">
                <a:solidFill>
                  <a:srgbClr val="000000"/>
                </a:solidFill>
                <a:latin typeface="system-ui"/>
              </a:rPr>
              <a:t>I will forgive their iniquity, and I will </a:t>
            </a:r>
            <a:r>
              <a:rPr lang="en-GB" b="1" dirty="0">
                <a:solidFill>
                  <a:srgbClr val="000000"/>
                </a:solidFill>
                <a:latin typeface="system-ui"/>
              </a:rPr>
              <a:t>remember</a:t>
            </a:r>
            <a:r>
              <a:rPr lang="en-GB" dirty="0">
                <a:solidFill>
                  <a:srgbClr val="000000"/>
                </a:solidFill>
                <a:latin typeface="system-ui"/>
              </a:rPr>
              <a:t> their sin </a:t>
            </a:r>
            <a:r>
              <a:rPr lang="en-GB" b="1" dirty="0">
                <a:solidFill>
                  <a:srgbClr val="000000"/>
                </a:solidFill>
                <a:latin typeface="system-ui"/>
              </a:rPr>
              <a:t>no</a:t>
            </a:r>
            <a:r>
              <a:rPr lang="en-GB" dirty="0">
                <a:solidFill>
                  <a:srgbClr val="000000"/>
                </a:solidFill>
                <a:latin typeface="system-ui"/>
              </a:rPr>
              <a:t> </a:t>
            </a:r>
            <a:r>
              <a:rPr lang="en-GB" b="1" dirty="0">
                <a:solidFill>
                  <a:srgbClr val="000000"/>
                </a:solidFill>
                <a:latin typeface="system-ui"/>
              </a:rPr>
              <a:t>more</a:t>
            </a:r>
            <a:r>
              <a:rPr lang="en-GB" dirty="0">
                <a:solidFill>
                  <a:srgbClr val="000000"/>
                </a:solidFill>
                <a:latin typeface="system-ui"/>
              </a:rPr>
              <a:t>.” Jer. 31:34</a:t>
            </a:r>
            <a:endParaRPr lang="en-GB" dirty="0">
              <a:solidFill>
                <a:prstClr val="black"/>
              </a:solidFill>
            </a:endParaRPr>
          </a:p>
        </p:txBody>
      </p:sp>
      <p:sp>
        <p:nvSpPr>
          <p:cNvPr id="7" name="Rectangle 6"/>
          <p:cNvSpPr/>
          <p:nvPr/>
        </p:nvSpPr>
        <p:spPr>
          <a:xfrm>
            <a:off x="280737" y="2102729"/>
            <a:ext cx="8678779" cy="369332"/>
          </a:xfrm>
          <a:prstGeom prst="rect">
            <a:avLst/>
          </a:prstGeom>
        </p:spPr>
        <p:txBody>
          <a:bodyPr wrap="square">
            <a:spAutoFit/>
          </a:bodyPr>
          <a:lstStyle/>
          <a:p>
            <a:pPr lvl="0"/>
            <a:r>
              <a:rPr lang="en-GB" dirty="0">
                <a:solidFill>
                  <a:srgbClr val="000000"/>
                </a:solidFill>
                <a:latin typeface="system-ui"/>
              </a:rPr>
              <a:t>Blessed </a:t>
            </a:r>
            <a:r>
              <a:rPr lang="en-GB" b="1" dirty="0">
                <a:solidFill>
                  <a:srgbClr val="000000"/>
                </a:solidFill>
                <a:latin typeface="system-ui"/>
              </a:rPr>
              <a:t>is</a:t>
            </a:r>
            <a:r>
              <a:rPr lang="en-GB" dirty="0">
                <a:solidFill>
                  <a:srgbClr val="000000"/>
                </a:solidFill>
                <a:latin typeface="system-ui"/>
              </a:rPr>
              <a:t> he whose disobedience </a:t>
            </a:r>
            <a:r>
              <a:rPr lang="en-GB" b="1" dirty="0">
                <a:solidFill>
                  <a:srgbClr val="000000"/>
                </a:solidFill>
                <a:latin typeface="system-ui"/>
              </a:rPr>
              <a:t>is</a:t>
            </a:r>
            <a:r>
              <a:rPr lang="en-GB" dirty="0">
                <a:solidFill>
                  <a:srgbClr val="000000"/>
                </a:solidFill>
                <a:latin typeface="system-ui"/>
              </a:rPr>
              <a:t> forgiven, whose </a:t>
            </a:r>
            <a:r>
              <a:rPr lang="en-GB" b="1" dirty="0">
                <a:solidFill>
                  <a:srgbClr val="000000"/>
                </a:solidFill>
                <a:latin typeface="system-ui"/>
              </a:rPr>
              <a:t>sin</a:t>
            </a:r>
            <a:r>
              <a:rPr lang="en-GB" dirty="0">
                <a:solidFill>
                  <a:srgbClr val="000000"/>
                </a:solidFill>
                <a:latin typeface="system-ui"/>
              </a:rPr>
              <a:t> </a:t>
            </a:r>
            <a:r>
              <a:rPr lang="en-GB" b="1" dirty="0">
                <a:solidFill>
                  <a:srgbClr val="000000"/>
                </a:solidFill>
                <a:latin typeface="system-ui"/>
              </a:rPr>
              <a:t>is</a:t>
            </a:r>
            <a:r>
              <a:rPr lang="en-GB" dirty="0">
                <a:solidFill>
                  <a:srgbClr val="000000"/>
                </a:solidFill>
                <a:latin typeface="system-ui"/>
              </a:rPr>
              <a:t> </a:t>
            </a:r>
            <a:r>
              <a:rPr lang="en-GB" b="1" dirty="0">
                <a:solidFill>
                  <a:srgbClr val="000000"/>
                </a:solidFill>
                <a:latin typeface="system-ui"/>
              </a:rPr>
              <a:t>covered</a:t>
            </a:r>
            <a:r>
              <a:rPr lang="en-GB" dirty="0">
                <a:solidFill>
                  <a:srgbClr val="000000"/>
                </a:solidFill>
                <a:latin typeface="system-ui"/>
              </a:rPr>
              <a:t>. Psalm 32: 1</a:t>
            </a:r>
            <a:endParaRPr lang="en-GB" dirty="0">
              <a:solidFill>
                <a:prstClr val="black"/>
              </a:solidFill>
            </a:endParaRPr>
          </a:p>
        </p:txBody>
      </p:sp>
      <p:sp>
        <p:nvSpPr>
          <p:cNvPr id="8" name="Rectangle 7"/>
          <p:cNvSpPr/>
          <p:nvPr/>
        </p:nvSpPr>
        <p:spPr>
          <a:xfrm>
            <a:off x="336883" y="1119746"/>
            <a:ext cx="8566485" cy="923330"/>
          </a:xfrm>
          <a:prstGeom prst="rect">
            <a:avLst/>
          </a:prstGeom>
        </p:spPr>
        <p:txBody>
          <a:bodyPr wrap="square">
            <a:spAutoFit/>
          </a:bodyPr>
          <a:lstStyle/>
          <a:p>
            <a:pPr lvl="0"/>
            <a:r>
              <a:rPr lang="en-GB" dirty="0">
                <a:solidFill>
                  <a:srgbClr val="000000"/>
                </a:solidFill>
                <a:latin typeface="system-ui"/>
              </a:rPr>
              <a:t>He </a:t>
            </a:r>
            <a:r>
              <a:rPr lang="en-GB" dirty="0" smtClean="0">
                <a:solidFill>
                  <a:srgbClr val="000000"/>
                </a:solidFill>
                <a:latin typeface="system-ui"/>
              </a:rPr>
              <a:t>[the </a:t>
            </a:r>
            <a:r>
              <a:rPr lang="en-GB" dirty="0" err="1" smtClean="0">
                <a:solidFill>
                  <a:srgbClr val="000000"/>
                </a:solidFill>
                <a:latin typeface="system-ui"/>
              </a:rPr>
              <a:t>saraf</a:t>
            </a:r>
            <a:r>
              <a:rPr lang="en-GB" dirty="0" smtClean="0">
                <a:solidFill>
                  <a:srgbClr val="000000"/>
                </a:solidFill>
                <a:latin typeface="system-ui"/>
              </a:rPr>
              <a:t>] touched </a:t>
            </a:r>
            <a:r>
              <a:rPr lang="en-GB" dirty="0">
                <a:solidFill>
                  <a:srgbClr val="000000"/>
                </a:solidFill>
                <a:latin typeface="system-ui"/>
              </a:rPr>
              <a:t>my mouth with </a:t>
            </a:r>
            <a:r>
              <a:rPr lang="en-GB" dirty="0" smtClean="0">
                <a:solidFill>
                  <a:srgbClr val="000000"/>
                </a:solidFill>
                <a:latin typeface="system-ui"/>
              </a:rPr>
              <a:t>it [a live coal from the altar], </a:t>
            </a:r>
            <a:r>
              <a:rPr lang="en-GB" dirty="0">
                <a:solidFill>
                  <a:srgbClr val="000000"/>
                </a:solidFill>
                <a:latin typeface="system-ui"/>
              </a:rPr>
              <a:t>and said, “Behold, this has touched your lips; and </a:t>
            </a:r>
            <a:r>
              <a:rPr lang="en-GB" b="1" dirty="0">
                <a:solidFill>
                  <a:srgbClr val="000000"/>
                </a:solidFill>
                <a:latin typeface="system-ui"/>
              </a:rPr>
              <a:t>your iniquity is taken away, and your sin forgiven</a:t>
            </a:r>
            <a:r>
              <a:rPr lang="en-GB" dirty="0">
                <a:solidFill>
                  <a:srgbClr val="000000"/>
                </a:solidFill>
                <a:latin typeface="system-ui"/>
              </a:rPr>
              <a:t>.” Isaiah 6:6</a:t>
            </a:r>
            <a:endParaRPr lang="en-GB" dirty="0">
              <a:solidFill>
                <a:prstClr val="black"/>
              </a:solidFill>
            </a:endParaRPr>
          </a:p>
        </p:txBody>
      </p:sp>
      <p:sp>
        <p:nvSpPr>
          <p:cNvPr id="9" name="TextBox 8"/>
          <p:cNvSpPr txBox="1"/>
          <p:nvPr/>
        </p:nvSpPr>
        <p:spPr>
          <a:xfrm>
            <a:off x="1203158" y="392231"/>
            <a:ext cx="6051593" cy="523220"/>
          </a:xfrm>
          <a:prstGeom prst="rect">
            <a:avLst/>
          </a:prstGeom>
          <a:noFill/>
        </p:spPr>
        <p:txBody>
          <a:bodyPr wrap="none" rtlCol="0">
            <a:spAutoFit/>
          </a:bodyPr>
          <a:lstStyle/>
          <a:p>
            <a:r>
              <a:rPr lang="en-GB" sz="2800" b="1" dirty="0" smtClean="0">
                <a:latin typeface="system-ui"/>
              </a:rPr>
              <a:t>Vivid pictures of total forgiveness </a:t>
            </a:r>
            <a:endParaRPr lang="en-GB" sz="2800" b="1" dirty="0">
              <a:latin typeface="system-ui"/>
            </a:endParaRPr>
          </a:p>
        </p:txBody>
      </p:sp>
    </p:spTree>
    <p:extLst>
      <p:ext uri="{BB962C8B-B14F-4D97-AF65-F5344CB8AC3E}">
        <p14:creationId xmlns:p14="http://schemas.microsoft.com/office/powerpoint/2010/main" val="1954848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82779" y="641685"/>
            <a:ext cx="1970539" cy="523220"/>
          </a:xfrm>
          <a:prstGeom prst="rect">
            <a:avLst/>
          </a:prstGeom>
          <a:noFill/>
        </p:spPr>
        <p:txBody>
          <a:bodyPr wrap="none" rtlCol="0">
            <a:spAutoFit/>
          </a:bodyPr>
          <a:lstStyle/>
          <a:p>
            <a:r>
              <a:rPr lang="en-GB" sz="2800" b="1" dirty="0" smtClean="0"/>
              <a:t>Justification</a:t>
            </a:r>
            <a:endParaRPr lang="en-GB" sz="2800" b="1" dirty="0"/>
          </a:p>
        </p:txBody>
      </p:sp>
      <p:sp>
        <p:nvSpPr>
          <p:cNvPr id="3" name="TextBox 2"/>
          <p:cNvSpPr txBox="1"/>
          <p:nvPr/>
        </p:nvSpPr>
        <p:spPr>
          <a:xfrm>
            <a:off x="742066" y="1666330"/>
            <a:ext cx="7750840" cy="369332"/>
          </a:xfrm>
          <a:prstGeom prst="rect">
            <a:avLst/>
          </a:prstGeom>
          <a:noFill/>
        </p:spPr>
        <p:txBody>
          <a:bodyPr wrap="none" rtlCol="0">
            <a:spAutoFit/>
          </a:bodyPr>
          <a:lstStyle/>
          <a:p>
            <a:r>
              <a:rPr lang="en-GB" b="1" dirty="0" smtClean="0">
                <a:latin typeface="system-ui"/>
              </a:rPr>
              <a:t>The same Hebrew root as righteousness/righteous – </a:t>
            </a:r>
            <a:r>
              <a:rPr lang="en-GB" b="1" dirty="0" err="1" smtClean="0">
                <a:latin typeface="system-ui"/>
              </a:rPr>
              <a:t>sadaqa</a:t>
            </a:r>
            <a:r>
              <a:rPr lang="en-GB" b="1" dirty="0" smtClean="0">
                <a:latin typeface="system-ui"/>
              </a:rPr>
              <a:t>/</a:t>
            </a:r>
            <a:r>
              <a:rPr lang="en-GB" b="1" dirty="0" smtClean="0">
                <a:solidFill>
                  <a:srgbClr val="000000"/>
                </a:solidFill>
                <a:latin typeface="system-ui"/>
              </a:rPr>
              <a:t>(</a:t>
            </a:r>
            <a:r>
              <a:rPr lang="en-GB" b="1" dirty="0" err="1" smtClean="0">
                <a:solidFill>
                  <a:srgbClr val="000000"/>
                </a:solidFill>
                <a:latin typeface="system-ui"/>
              </a:rPr>
              <a:t>sadiqu</a:t>
            </a:r>
            <a:r>
              <a:rPr lang="en-GB" dirty="0">
                <a:solidFill>
                  <a:srgbClr val="000000"/>
                </a:solidFill>
                <a:latin typeface="system-ui"/>
              </a:rPr>
              <a:t>)</a:t>
            </a:r>
            <a:endParaRPr lang="en-GB" dirty="0">
              <a:latin typeface="system-ui"/>
            </a:endParaRPr>
          </a:p>
        </p:txBody>
      </p:sp>
      <p:sp>
        <p:nvSpPr>
          <p:cNvPr id="4" name="Rectangle 3"/>
          <p:cNvSpPr/>
          <p:nvPr/>
        </p:nvSpPr>
        <p:spPr>
          <a:xfrm>
            <a:off x="653834" y="2227257"/>
            <a:ext cx="7475621" cy="923330"/>
          </a:xfrm>
          <a:prstGeom prst="rect">
            <a:avLst/>
          </a:prstGeom>
        </p:spPr>
        <p:txBody>
          <a:bodyPr wrap="square">
            <a:spAutoFit/>
          </a:bodyPr>
          <a:lstStyle/>
          <a:p>
            <a:r>
              <a:rPr lang="en-GB" dirty="0">
                <a:solidFill>
                  <a:srgbClr val="000000"/>
                </a:solidFill>
                <a:latin typeface="system-ui"/>
              </a:rPr>
              <a:t>Judah said, “What will we tell my lord? What will we speak? </a:t>
            </a:r>
            <a:r>
              <a:rPr lang="en-GB" b="1" dirty="0">
                <a:solidFill>
                  <a:srgbClr val="000000"/>
                </a:solidFill>
                <a:latin typeface="system-ui"/>
              </a:rPr>
              <a:t>How will we </a:t>
            </a:r>
            <a:r>
              <a:rPr lang="en-GB" b="1" dirty="0" smtClean="0">
                <a:solidFill>
                  <a:srgbClr val="000000"/>
                </a:solidFill>
                <a:latin typeface="system-ui"/>
              </a:rPr>
              <a:t>clear (justify) [</a:t>
            </a:r>
            <a:r>
              <a:rPr lang="en-GB" b="1" dirty="0" err="1" smtClean="0">
                <a:solidFill>
                  <a:srgbClr val="000000"/>
                </a:solidFill>
                <a:latin typeface="system-ui"/>
              </a:rPr>
              <a:t>sadaq</a:t>
            </a:r>
            <a:r>
              <a:rPr lang="en-GB" b="1" dirty="0" smtClean="0">
                <a:solidFill>
                  <a:srgbClr val="000000"/>
                </a:solidFill>
                <a:latin typeface="system-ui"/>
              </a:rPr>
              <a:t>] ourselves</a:t>
            </a:r>
            <a:r>
              <a:rPr lang="en-GB" b="1" dirty="0">
                <a:solidFill>
                  <a:srgbClr val="000000"/>
                </a:solidFill>
                <a:latin typeface="system-ui"/>
              </a:rPr>
              <a:t>?</a:t>
            </a:r>
            <a:r>
              <a:rPr lang="en-GB" dirty="0">
                <a:solidFill>
                  <a:srgbClr val="000000"/>
                </a:solidFill>
                <a:latin typeface="system-ui"/>
              </a:rPr>
              <a:t> God has found out the iniquity of your servants</a:t>
            </a:r>
            <a:r>
              <a:rPr lang="en-GB" dirty="0" smtClean="0">
                <a:solidFill>
                  <a:srgbClr val="000000"/>
                </a:solidFill>
                <a:latin typeface="system-ui"/>
              </a:rPr>
              <a:t>. Gen 44:16</a:t>
            </a:r>
            <a:endParaRPr lang="en-GB" dirty="0"/>
          </a:p>
        </p:txBody>
      </p:sp>
      <p:sp>
        <p:nvSpPr>
          <p:cNvPr id="5" name="Rectangle 4"/>
          <p:cNvSpPr/>
          <p:nvPr/>
        </p:nvSpPr>
        <p:spPr>
          <a:xfrm>
            <a:off x="685918" y="3342182"/>
            <a:ext cx="8077200" cy="923330"/>
          </a:xfrm>
          <a:prstGeom prst="rect">
            <a:avLst/>
          </a:prstGeom>
        </p:spPr>
        <p:txBody>
          <a:bodyPr wrap="square">
            <a:spAutoFit/>
          </a:bodyPr>
          <a:lstStyle/>
          <a:p>
            <a:r>
              <a:rPr lang="en-GB" dirty="0">
                <a:solidFill>
                  <a:srgbClr val="000000"/>
                </a:solidFill>
                <a:latin typeface="system-ui"/>
              </a:rPr>
              <a:t>If there is a controversy between men, and they come to judgment and the judges judge them, then </a:t>
            </a:r>
            <a:r>
              <a:rPr lang="en-GB" b="1" dirty="0">
                <a:solidFill>
                  <a:srgbClr val="000000"/>
                </a:solidFill>
                <a:latin typeface="system-ui"/>
              </a:rPr>
              <a:t>they shall </a:t>
            </a:r>
            <a:r>
              <a:rPr lang="en-GB" b="1" dirty="0" smtClean="0">
                <a:solidFill>
                  <a:srgbClr val="000000"/>
                </a:solidFill>
                <a:latin typeface="system-ui"/>
              </a:rPr>
              <a:t>justify (</a:t>
            </a:r>
            <a:r>
              <a:rPr lang="en-GB" b="1" dirty="0" err="1" smtClean="0">
                <a:solidFill>
                  <a:srgbClr val="000000"/>
                </a:solidFill>
                <a:latin typeface="system-ui"/>
              </a:rPr>
              <a:t>hisdiqu</a:t>
            </a:r>
            <a:r>
              <a:rPr lang="en-GB" b="1" dirty="0" smtClean="0">
                <a:solidFill>
                  <a:srgbClr val="000000"/>
                </a:solidFill>
                <a:latin typeface="system-ui"/>
              </a:rPr>
              <a:t>) </a:t>
            </a:r>
            <a:r>
              <a:rPr lang="en-GB" b="1" dirty="0">
                <a:solidFill>
                  <a:srgbClr val="000000"/>
                </a:solidFill>
                <a:latin typeface="system-ui"/>
              </a:rPr>
              <a:t>the righteous </a:t>
            </a:r>
            <a:r>
              <a:rPr lang="en-GB" b="1" dirty="0" smtClean="0">
                <a:solidFill>
                  <a:srgbClr val="000000"/>
                </a:solidFill>
                <a:latin typeface="system-ui"/>
              </a:rPr>
              <a:t>[</a:t>
            </a:r>
            <a:r>
              <a:rPr lang="en-GB" b="1" dirty="0" err="1" smtClean="0">
                <a:solidFill>
                  <a:srgbClr val="000000"/>
                </a:solidFill>
                <a:latin typeface="system-ui"/>
              </a:rPr>
              <a:t>hasadiq</a:t>
            </a:r>
            <a:r>
              <a:rPr lang="en-GB" b="1" dirty="0" smtClean="0">
                <a:solidFill>
                  <a:srgbClr val="000000"/>
                </a:solidFill>
                <a:latin typeface="system-ui"/>
              </a:rPr>
              <a:t>] and </a:t>
            </a:r>
            <a:r>
              <a:rPr lang="en-GB" b="1" dirty="0">
                <a:solidFill>
                  <a:srgbClr val="000000"/>
                </a:solidFill>
                <a:latin typeface="system-ui"/>
              </a:rPr>
              <a:t>condemn the wicked</a:t>
            </a:r>
            <a:r>
              <a:rPr lang="en-GB" b="1" dirty="0" smtClean="0">
                <a:solidFill>
                  <a:srgbClr val="000000"/>
                </a:solidFill>
                <a:latin typeface="system-ui"/>
              </a:rPr>
              <a:t>.</a:t>
            </a:r>
            <a:r>
              <a:rPr lang="en-GB" dirty="0" smtClean="0">
                <a:solidFill>
                  <a:srgbClr val="000000"/>
                </a:solidFill>
                <a:latin typeface="system-ui"/>
              </a:rPr>
              <a:t> Deut. 25:1</a:t>
            </a:r>
            <a:endParaRPr lang="en-GB" dirty="0"/>
          </a:p>
        </p:txBody>
      </p:sp>
      <p:sp>
        <p:nvSpPr>
          <p:cNvPr id="6" name="Rectangle 5"/>
          <p:cNvSpPr/>
          <p:nvPr/>
        </p:nvSpPr>
        <p:spPr>
          <a:xfrm>
            <a:off x="685917" y="4457107"/>
            <a:ext cx="6893977" cy="646331"/>
          </a:xfrm>
          <a:prstGeom prst="rect">
            <a:avLst/>
          </a:prstGeom>
        </p:spPr>
        <p:txBody>
          <a:bodyPr wrap="square">
            <a:spAutoFit/>
          </a:bodyPr>
          <a:lstStyle/>
          <a:p>
            <a:r>
              <a:rPr lang="en-GB" b="1" dirty="0">
                <a:solidFill>
                  <a:srgbClr val="000000"/>
                </a:solidFill>
                <a:latin typeface="system-ui"/>
              </a:rPr>
              <a:t>My </a:t>
            </a:r>
            <a:r>
              <a:rPr lang="en-GB" b="1" dirty="0" smtClean="0">
                <a:solidFill>
                  <a:srgbClr val="000000"/>
                </a:solidFill>
                <a:latin typeface="system-ui"/>
              </a:rPr>
              <a:t>righteous [</a:t>
            </a:r>
            <a:r>
              <a:rPr lang="en-GB" b="1" dirty="0" err="1" smtClean="0">
                <a:solidFill>
                  <a:srgbClr val="000000"/>
                </a:solidFill>
                <a:latin typeface="system-ui"/>
              </a:rPr>
              <a:t>sadiq</a:t>
            </a:r>
            <a:r>
              <a:rPr lang="en-GB" b="1" dirty="0" smtClean="0">
                <a:solidFill>
                  <a:srgbClr val="000000"/>
                </a:solidFill>
                <a:latin typeface="system-ui"/>
              </a:rPr>
              <a:t>] </a:t>
            </a:r>
            <a:r>
              <a:rPr lang="en-GB" b="1" dirty="0">
                <a:solidFill>
                  <a:srgbClr val="000000"/>
                </a:solidFill>
                <a:latin typeface="system-ui"/>
              </a:rPr>
              <a:t>servant will justify </a:t>
            </a:r>
            <a:r>
              <a:rPr lang="en-GB" b="1" dirty="0" smtClean="0">
                <a:solidFill>
                  <a:srgbClr val="000000"/>
                </a:solidFill>
                <a:latin typeface="system-ui"/>
              </a:rPr>
              <a:t>[</a:t>
            </a:r>
            <a:r>
              <a:rPr lang="en-GB" b="1" dirty="0" err="1" smtClean="0">
                <a:solidFill>
                  <a:srgbClr val="000000"/>
                </a:solidFill>
                <a:latin typeface="system-ui"/>
              </a:rPr>
              <a:t>yasdiq</a:t>
            </a:r>
            <a:r>
              <a:rPr lang="en-GB" b="1" dirty="0" smtClean="0">
                <a:solidFill>
                  <a:srgbClr val="000000"/>
                </a:solidFill>
                <a:latin typeface="system-ui"/>
              </a:rPr>
              <a:t>]many </a:t>
            </a:r>
            <a:r>
              <a:rPr lang="en-GB" dirty="0">
                <a:solidFill>
                  <a:srgbClr val="000000"/>
                </a:solidFill>
                <a:latin typeface="system-ui"/>
              </a:rPr>
              <a:t>by the knowledge of </a:t>
            </a:r>
            <a:r>
              <a:rPr lang="en-GB" dirty="0" smtClean="0">
                <a:solidFill>
                  <a:srgbClr val="000000"/>
                </a:solidFill>
                <a:latin typeface="system-ui"/>
              </a:rPr>
              <a:t>himself;</a:t>
            </a:r>
            <a:r>
              <a:rPr lang="en-GB" dirty="0" smtClean="0"/>
              <a:t> </a:t>
            </a:r>
            <a:r>
              <a:rPr lang="en-GB" dirty="0" smtClean="0">
                <a:solidFill>
                  <a:srgbClr val="000000"/>
                </a:solidFill>
                <a:latin typeface="system-ui"/>
              </a:rPr>
              <a:t>and </a:t>
            </a:r>
            <a:r>
              <a:rPr lang="en-GB" dirty="0">
                <a:solidFill>
                  <a:srgbClr val="000000"/>
                </a:solidFill>
                <a:latin typeface="system-ui"/>
              </a:rPr>
              <a:t>he will bear their iniquities</a:t>
            </a:r>
            <a:r>
              <a:rPr lang="en-GB" dirty="0" smtClean="0">
                <a:solidFill>
                  <a:srgbClr val="000000"/>
                </a:solidFill>
                <a:latin typeface="system-ui"/>
              </a:rPr>
              <a:t>. Isaiah 53:11</a:t>
            </a:r>
            <a:endParaRPr lang="en-GB" dirty="0"/>
          </a:p>
        </p:txBody>
      </p:sp>
    </p:spTree>
    <p:extLst>
      <p:ext uri="{BB962C8B-B14F-4D97-AF65-F5344CB8AC3E}">
        <p14:creationId xmlns:p14="http://schemas.microsoft.com/office/powerpoint/2010/main" val="3873027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4588" y="4646575"/>
            <a:ext cx="8879306" cy="1200329"/>
          </a:xfrm>
          <a:prstGeom prst="rect">
            <a:avLst/>
          </a:prstGeom>
        </p:spPr>
        <p:txBody>
          <a:bodyPr wrap="square">
            <a:spAutoFit/>
          </a:bodyPr>
          <a:lstStyle/>
          <a:p>
            <a:r>
              <a:rPr lang="en-GB" b="1" baseline="30000" dirty="0">
                <a:solidFill>
                  <a:srgbClr val="000000"/>
                </a:solidFill>
                <a:latin typeface="system-ui"/>
              </a:rPr>
              <a:t> </a:t>
            </a:r>
            <a:r>
              <a:rPr lang="en-GB" dirty="0">
                <a:solidFill>
                  <a:srgbClr val="000000"/>
                </a:solidFill>
                <a:latin typeface="system-ui"/>
              </a:rPr>
              <a:t>“For I tell you, among those who are born of women there is not a greater prophet than John the Baptizer, yet he who is least in God’s Kingdom is greater than he.”</a:t>
            </a:r>
          </a:p>
          <a:p>
            <a:r>
              <a:rPr lang="en-GB" dirty="0" smtClean="0">
                <a:solidFill>
                  <a:srgbClr val="000000"/>
                </a:solidFill>
                <a:latin typeface="system-ui"/>
              </a:rPr>
              <a:t>When </a:t>
            </a:r>
            <a:r>
              <a:rPr lang="en-GB" dirty="0">
                <a:solidFill>
                  <a:srgbClr val="000000"/>
                </a:solidFill>
                <a:latin typeface="system-ui"/>
              </a:rPr>
              <a:t>all the people and the tax collectors heard this, </a:t>
            </a:r>
            <a:r>
              <a:rPr lang="en-GB" b="1" dirty="0">
                <a:solidFill>
                  <a:srgbClr val="000000"/>
                </a:solidFill>
                <a:latin typeface="system-ui"/>
              </a:rPr>
              <a:t>they declared God to be </a:t>
            </a:r>
            <a:r>
              <a:rPr lang="en-GB" b="1" dirty="0" smtClean="0">
                <a:solidFill>
                  <a:srgbClr val="000000"/>
                </a:solidFill>
                <a:latin typeface="system-ui"/>
              </a:rPr>
              <a:t>just [righteous]</a:t>
            </a:r>
            <a:r>
              <a:rPr lang="en-GB" dirty="0" smtClean="0">
                <a:solidFill>
                  <a:srgbClr val="000000"/>
                </a:solidFill>
                <a:latin typeface="system-ui"/>
              </a:rPr>
              <a:t>, </a:t>
            </a:r>
            <a:r>
              <a:rPr lang="en-GB" b="1" dirty="0" smtClean="0">
                <a:solidFill>
                  <a:srgbClr val="000000"/>
                </a:solidFill>
                <a:latin typeface="system-ui"/>
              </a:rPr>
              <a:t>[justified God]</a:t>
            </a:r>
            <a:r>
              <a:rPr lang="en-GB" dirty="0" smtClean="0">
                <a:solidFill>
                  <a:srgbClr val="000000"/>
                </a:solidFill>
                <a:latin typeface="system-ui"/>
              </a:rPr>
              <a:t> having </a:t>
            </a:r>
            <a:r>
              <a:rPr lang="en-GB" dirty="0">
                <a:solidFill>
                  <a:srgbClr val="000000"/>
                </a:solidFill>
                <a:latin typeface="system-ui"/>
              </a:rPr>
              <a:t>been baptized with John’s baptism</a:t>
            </a:r>
            <a:r>
              <a:rPr lang="en-GB" dirty="0" smtClean="0">
                <a:solidFill>
                  <a:srgbClr val="000000"/>
                </a:solidFill>
                <a:latin typeface="system-ui"/>
              </a:rPr>
              <a:t>. Luke 7: 28-29</a:t>
            </a:r>
            <a:endParaRPr lang="en-GB" b="0" i="0" dirty="0">
              <a:solidFill>
                <a:srgbClr val="000000"/>
              </a:solidFill>
              <a:effectLst/>
              <a:latin typeface="system-ui"/>
            </a:endParaRPr>
          </a:p>
        </p:txBody>
      </p:sp>
      <p:sp>
        <p:nvSpPr>
          <p:cNvPr id="3" name="Rectangle 2"/>
          <p:cNvSpPr/>
          <p:nvPr/>
        </p:nvSpPr>
        <p:spPr>
          <a:xfrm>
            <a:off x="224589" y="3744157"/>
            <a:ext cx="8951494" cy="646331"/>
          </a:xfrm>
          <a:prstGeom prst="rect">
            <a:avLst/>
          </a:prstGeom>
        </p:spPr>
        <p:txBody>
          <a:bodyPr wrap="square">
            <a:spAutoFit/>
          </a:bodyPr>
          <a:lstStyle/>
          <a:p>
            <a:r>
              <a:rPr lang="en-GB" dirty="0">
                <a:solidFill>
                  <a:srgbClr val="000000"/>
                </a:solidFill>
                <a:latin typeface="system-ui"/>
              </a:rPr>
              <a:t>Against you, and you only, I have </a:t>
            </a:r>
            <a:r>
              <a:rPr lang="en-GB" dirty="0" smtClean="0">
                <a:solidFill>
                  <a:srgbClr val="000000"/>
                </a:solidFill>
                <a:latin typeface="system-ui"/>
              </a:rPr>
              <a:t>sinned,</a:t>
            </a:r>
            <a:r>
              <a:rPr lang="en-GB" dirty="0" smtClean="0"/>
              <a:t> </a:t>
            </a:r>
            <a:r>
              <a:rPr lang="en-GB" dirty="0" smtClean="0">
                <a:solidFill>
                  <a:srgbClr val="000000"/>
                </a:solidFill>
                <a:latin typeface="system-ui"/>
              </a:rPr>
              <a:t>and </a:t>
            </a:r>
            <a:r>
              <a:rPr lang="en-GB" dirty="0">
                <a:solidFill>
                  <a:srgbClr val="000000"/>
                </a:solidFill>
                <a:latin typeface="system-ui"/>
              </a:rPr>
              <a:t>done that which is evil in your </a:t>
            </a:r>
            <a:r>
              <a:rPr lang="en-GB" dirty="0" smtClean="0">
                <a:solidFill>
                  <a:srgbClr val="000000"/>
                </a:solidFill>
                <a:latin typeface="system-ui"/>
              </a:rPr>
              <a:t>sight, so </a:t>
            </a:r>
          </a:p>
          <a:p>
            <a:r>
              <a:rPr lang="en-GB" b="1" dirty="0" smtClean="0">
                <a:solidFill>
                  <a:srgbClr val="000000"/>
                </a:solidFill>
                <a:latin typeface="system-ui"/>
              </a:rPr>
              <a:t>you </a:t>
            </a:r>
            <a:r>
              <a:rPr lang="en-GB" b="1" dirty="0">
                <a:solidFill>
                  <a:srgbClr val="000000"/>
                </a:solidFill>
                <a:latin typeface="system-ui"/>
              </a:rPr>
              <a:t>may be proved right when you </a:t>
            </a:r>
            <a:r>
              <a:rPr lang="en-GB" b="1" dirty="0" smtClean="0">
                <a:solidFill>
                  <a:srgbClr val="000000"/>
                </a:solidFill>
                <a:latin typeface="system-ui"/>
              </a:rPr>
              <a:t>speak and </a:t>
            </a:r>
            <a:r>
              <a:rPr lang="en-GB" b="1" dirty="0">
                <a:solidFill>
                  <a:srgbClr val="000000"/>
                </a:solidFill>
                <a:latin typeface="system-ui"/>
              </a:rPr>
              <a:t>justified when you judge</a:t>
            </a:r>
            <a:r>
              <a:rPr lang="en-GB" dirty="0" smtClean="0">
                <a:solidFill>
                  <a:srgbClr val="000000"/>
                </a:solidFill>
                <a:latin typeface="system-ui"/>
              </a:rPr>
              <a:t>. Ps. 51: 4</a:t>
            </a:r>
            <a:endParaRPr lang="en-GB" dirty="0"/>
          </a:p>
        </p:txBody>
      </p:sp>
      <p:sp>
        <p:nvSpPr>
          <p:cNvPr id="4" name="Rectangle 3"/>
          <p:cNvSpPr/>
          <p:nvPr/>
        </p:nvSpPr>
        <p:spPr>
          <a:xfrm>
            <a:off x="224589" y="2618717"/>
            <a:ext cx="8373980" cy="923330"/>
          </a:xfrm>
          <a:prstGeom prst="rect">
            <a:avLst/>
          </a:prstGeom>
        </p:spPr>
        <p:txBody>
          <a:bodyPr wrap="square">
            <a:spAutoFit/>
          </a:bodyPr>
          <a:lstStyle/>
          <a:p>
            <a:r>
              <a:rPr lang="en-GB" dirty="0">
                <a:solidFill>
                  <a:srgbClr val="000000"/>
                </a:solidFill>
                <a:latin typeface="system-ui"/>
              </a:rPr>
              <a:t>May it be far from you to do things like that, to kill the righteous with the wicked, so that the righteous should be like the wicked. May that be far from you. </a:t>
            </a:r>
            <a:r>
              <a:rPr lang="en-GB" b="1" dirty="0">
                <a:solidFill>
                  <a:srgbClr val="000000"/>
                </a:solidFill>
                <a:latin typeface="system-ui"/>
              </a:rPr>
              <a:t>Shouldn’t the Judge of all the earth do right</a:t>
            </a:r>
            <a:r>
              <a:rPr lang="en-GB" b="1" dirty="0" smtClean="0">
                <a:solidFill>
                  <a:srgbClr val="000000"/>
                </a:solidFill>
                <a:latin typeface="system-ui"/>
              </a:rPr>
              <a:t>?” </a:t>
            </a:r>
            <a:r>
              <a:rPr lang="en-GB" dirty="0" smtClean="0">
                <a:solidFill>
                  <a:srgbClr val="000000"/>
                </a:solidFill>
                <a:latin typeface="system-ui"/>
              </a:rPr>
              <a:t>Gen. 18: 25</a:t>
            </a:r>
            <a:endParaRPr lang="en-GB" dirty="0"/>
          </a:p>
        </p:txBody>
      </p:sp>
      <p:sp>
        <p:nvSpPr>
          <p:cNvPr id="5" name="Rectangle 4"/>
          <p:cNvSpPr/>
          <p:nvPr/>
        </p:nvSpPr>
        <p:spPr>
          <a:xfrm>
            <a:off x="224589" y="1198613"/>
            <a:ext cx="9216190" cy="646331"/>
          </a:xfrm>
          <a:prstGeom prst="rect">
            <a:avLst/>
          </a:prstGeom>
        </p:spPr>
        <p:txBody>
          <a:bodyPr wrap="square">
            <a:spAutoFit/>
          </a:bodyPr>
          <a:lstStyle/>
          <a:p>
            <a:r>
              <a:rPr lang="en-GB" b="1" dirty="0" smtClean="0">
                <a:solidFill>
                  <a:srgbClr val="000000"/>
                </a:solidFill>
                <a:latin typeface="system-ui"/>
              </a:rPr>
              <a:t>Yahweh </a:t>
            </a:r>
            <a:r>
              <a:rPr lang="en-GB" b="1" dirty="0">
                <a:solidFill>
                  <a:srgbClr val="000000"/>
                </a:solidFill>
                <a:latin typeface="system-ui"/>
              </a:rPr>
              <a:t>is righteous</a:t>
            </a:r>
            <a:r>
              <a:rPr lang="en-GB" dirty="0">
                <a:solidFill>
                  <a:srgbClr val="000000"/>
                </a:solidFill>
                <a:latin typeface="system-ui"/>
              </a:rPr>
              <a:t>. </a:t>
            </a:r>
            <a:r>
              <a:rPr lang="en-GB" b="1" dirty="0">
                <a:solidFill>
                  <a:srgbClr val="000000"/>
                </a:solidFill>
                <a:latin typeface="system-ui"/>
              </a:rPr>
              <a:t>He loves</a:t>
            </a:r>
            <a:r>
              <a:rPr lang="en-GB" dirty="0">
                <a:solidFill>
                  <a:srgbClr val="000000"/>
                </a:solidFill>
                <a:latin typeface="system-ui"/>
              </a:rPr>
              <a:t> </a:t>
            </a:r>
            <a:r>
              <a:rPr lang="en-GB" b="1" dirty="0">
                <a:solidFill>
                  <a:srgbClr val="000000"/>
                </a:solidFill>
                <a:latin typeface="system-ui"/>
              </a:rPr>
              <a:t>righteousness</a:t>
            </a:r>
            <a:r>
              <a:rPr lang="en-GB" dirty="0">
                <a:solidFill>
                  <a:srgbClr val="000000"/>
                </a:solidFill>
                <a:latin typeface="system-ui"/>
              </a:rPr>
              <a:t>. </a:t>
            </a:r>
            <a:r>
              <a:rPr lang="en-GB" b="1" dirty="0">
                <a:solidFill>
                  <a:srgbClr val="000000"/>
                </a:solidFill>
                <a:latin typeface="system-ui"/>
              </a:rPr>
              <a:t>The upright shall see his face</a:t>
            </a:r>
            <a:r>
              <a:rPr lang="en-GB" dirty="0" smtClean="0">
                <a:solidFill>
                  <a:srgbClr val="000000"/>
                </a:solidFill>
                <a:latin typeface="system-ui"/>
              </a:rPr>
              <a:t>. </a:t>
            </a:r>
            <a:endParaRPr lang="en-GB" dirty="0" smtClean="0">
              <a:solidFill>
                <a:srgbClr val="000000"/>
              </a:solidFill>
              <a:latin typeface="system-ui"/>
            </a:endParaRPr>
          </a:p>
          <a:p>
            <a:r>
              <a:rPr lang="en-GB" dirty="0" smtClean="0">
                <a:solidFill>
                  <a:srgbClr val="000000"/>
                </a:solidFill>
                <a:latin typeface="system-ui"/>
              </a:rPr>
              <a:t>Ps</a:t>
            </a:r>
            <a:r>
              <a:rPr lang="en-GB" dirty="0" smtClean="0">
                <a:solidFill>
                  <a:srgbClr val="000000"/>
                </a:solidFill>
                <a:latin typeface="system-ui"/>
              </a:rPr>
              <a:t>. 11: 7</a:t>
            </a:r>
            <a:endParaRPr lang="en-GB" dirty="0"/>
          </a:p>
        </p:txBody>
      </p:sp>
      <p:sp>
        <p:nvSpPr>
          <p:cNvPr id="6" name="Rectangle 5"/>
          <p:cNvSpPr/>
          <p:nvPr/>
        </p:nvSpPr>
        <p:spPr>
          <a:xfrm>
            <a:off x="224589" y="1878228"/>
            <a:ext cx="8670757" cy="646331"/>
          </a:xfrm>
          <a:prstGeom prst="rect">
            <a:avLst/>
          </a:prstGeom>
        </p:spPr>
        <p:txBody>
          <a:bodyPr wrap="square">
            <a:spAutoFit/>
          </a:bodyPr>
          <a:lstStyle/>
          <a:p>
            <a:r>
              <a:rPr lang="en-GB" b="1" dirty="0">
                <a:solidFill>
                  <a:srgbClr val="000000"/>
                </a:solidFill>
                <a:latin typeface="system-ui"/>
              </a:rPr>
              <a:t>I will give thanks to Yahweh according </a:t>
            </a:r>
            <a:r>
              <a:rPr lang="en-GB" b="1" dirty="0" smtClean="0">
                <a:solidFill>
                  <a:srgbClr val="000000"/>
                </a:solidFill>
                <a:latin typeface="system-ui"/>
              </a:rPr>
              <a:t>to his</a:t>
            </a:r>
            <a:r>
              <a:rPr lang="en-GB" dirty="0">
                <a:solidFill>
                  <a:srgbClr val="000000"/>
                </a:solidFill>
                <a:latin typeface="system-ui"/>
              </a:rPr>
              <a:t> </a:t>
            </a:r>
            <a:r>
              <a:rPr lang="en-GB" b="1" dirty="0">
                <a:solidFill>
                  <a:srgbClr val="000000"/>
                </a:solidFill>
                <a:latin typeface="system-ui"/>
              </a:rPr>
              <a:t>righteousness</a:t>
            </a:r>
            <a:r>
              <a:rPr lang="en-GB" dirty="0">
                <a:solidFill>
                  <a:srgbClr val="000000"/>
                </a:solidFill>
                <a:latin typeface="system-ui"/>
              </a:rPr>
              <a:t>, and will sing praise to the name of Yahweh Most High</a:t>
            </a:r>
            <a:r>
              <a:rPr lang="en-GB" dirty="0" smtClean="0">
                <a:solidFill>
                  <a:srgbClr val="000000"/>
                </a:solidFill>
                <a:latin typeface="system-ui"/>
              </a:rPr>
              <a:t>. Ps. 717</a:t>
            </a:r>
            <a:endParaRPr lang="en-GB" dirty="0"/>
          </a:p>
        </p:txBody>
      </p:sp>
      <p:sp>
        <p:nvSpPr>
          <p:cNvPr id="7" name="TextBox 6"/>
          <p:cNvSpPr txBox="1"/>
          <p:nvPr/>
        </p:nvSpPr>
        <p:spPr>
          <a:xfrm>
            <a:off x="2406316" y="417095"/>
            <a:ext cx="4198585" cy="523220"/>
          </a:xfrm>
          <a:prstGeom prst="rect">
            <a:avLst/>
          </a:prstGeom>
          <a:noFill/>
        </p:spPr>
        <p:txBody>
          <a:bodyPr wrap="none" rtlCol="0">
            <a:spAutoFit/>
          </a:bodyPr>
          <a:lstStyle/>
          <a:p>
            <a:r>
              <a:rPr lang="en-GB" sz="2800" b="1" dirty="0" smtClean="0">
                <a:latin typeface="system-ui"/>
              </a:rPr>
              <a:t>The </a:t>
            </a:r>
            <a:r>
              <a:rPr lang="en-GB" sz="2400" b="1" dirty="0" smtClean="0">
                <a:latin typeface="system-ui"/>
              </a:rPr>
              <a:t>LORD</a:t>
            </a:r>
            <a:r>
              <a:rPr lang="en-GB" sz="2800" b="1" dirty="0" smtClean="0">
                <a:latin typeface="system-ui"/>
              </a:rPr>
              <a:t> is Righteous</a:t>
            </a:r>
            <a:endParaRPr lang="en-GB" sz="2800" b="1" dirty="0">
              <a:latin typeface="system-ui"/>
            </a:endParaRPr>
          </a:p>
        </p:txBody>
      </p:sp>
      <p:sp>
        <p:nvSpPr>
          <p:cNvPr id="8" name="TextBox 7"/>
          <p:cNvSpPr txBox="1"/>
          <p:nvPr/>
        </p:nvSpPr>
        <p:spPr>
          <a:xfrm>
            <a:off x="232609" y="6066881"/>
            <a:ext cx="10393807" cy="461665"/>
          </a:xfrm>
          <a:prstGeom prst="rect">
            <a:avLst/>
          </a:prstGeom>
          <a:noFill/>
        </p:spPr>
        <p:txBody>
          <a:bodyPr wrap="none" rtlCol="0">
            <a:spAutoFit/>
          </a:bodyPr>
          <a:lstStyle/>
          <a:p>
            <a:r>
              <a:rPr lang="en-GB" sz="2400" b="1" dirty="0" smtClean="0">
                <a:latin typeface="system-ui"/>
              </a:rPr>
              <a:t>To declare </a:t>
            </a:r>
            <a:r>
              <a:rPr lang="en-GB" sz="2400" b="1" dirty="0" smtClean="0">
                <a:latin typeface="system-ui"/>
              </a:rPr>
              <a:t>that God </a:t>
            </a:r>
            <a:r>
              <a:rPr lang="en-GB" sz="2400" b="1" dirty="0" smtClean="0">
                <a:latin typeface="system-ui"/>
              </a:rPr>
              <a:t>is righteous</a:t>
            </a:r>
            <a:r>
              <a:rPr lang="en-GB" sz="2400" b="1" dirty="0" smtClean="0">
                <a:latin typeface="system-ui"/>
              </a:rPr>
              <a:t> </a:t>
            </a:r>
            <a:r>
              <a:rPr lang="en-GB" sz="2400" b="1" dirty="0" smtClean="0">
                <a:latin typeface="system-ui"/>
              </a:rPr>
              <a:t>is to bear witness to an existing truth</a:t>
            </a:r>
            <a:endParaRPr lang="en-GB" sz="2400" b="1" dirty="0">
              <a:latin typeface="system-ui"/>
            </a:endParaRPr>
          </a:p>
        </p:txBody>
      </p:sp>
    </p:spTree>
    <p:extLst>
      <p:ext uri="{BB962C8B-B14F-4D97-AF65-F5344CB8AC3E}">
        <p14:creationId xmlns:p14="http://schemas.microsoft.com/office/powerpoint/2010/main" val="412611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1366" y="1504418"/>
            <a:ext cx="6593307" cy="2308324"/>
          </a:xfrm>
          <a:prstGeom prst="rect">
            <a:avLst/>
          </a:prstGeom>
        </p:spPr>
        <p:txBody>
          <a:bodyPr wrap="square">
            <a:spAutoFit/>
          </a:bodyPr>
          <a:lstStyle/>
          <a:p>
            <a:pPr marL="285750" lvl="0" indent="-285750">
              <a:buFont typeface="Arial" panose="020B0604020202020204" pitchFamily="34" charset="0"/>
              <a:buChar char="•"/>
            </a:pPr>
            <a:r>
              <a:rPr lang="en-GB" dirty="0">
                <a:solidFill>
                  <a:prstClr val="black"/>
                </a:solidFill>
                <a:latin typeface="system-ui"/>
              </a:rPr>
              <a:t>het - crime/offence</a:t>
            </a:r>
          </a:p>
          <a:p>
            <a:pPr marL="285750" lvl="0" indent="-285750">
              <a:buFont typeface="Arial" panose="020B0604020202020204" pitchFamily="34" charset="0"/>
              <a:buChar char="•"/>
            </a:pPr>
            <a:r>
              <a:rPr lang="en-GB" dirty="0" err="1">
                <a:solidFill>
                  <a:prstClr val="black"/>
                </a:solidFill>
                <a:latin typeface="system-ui"/>
              </a:rPr>
              <a:t>hata</a:t>
            </a:r>
            <a:r>
              <a:rPr lang="en-GB" dirty="0">
                <a:solidFill>
                  <a:prstClr val="black"/>
                </a:solidFill>
                <a:latin typeface="system-ui"/>
              </a:rPr>
              <a:t> – missing the mark/deviation/falling short </a:t>
            </a:r>
          </a:p>
          <a:p>
            <a:pPr marL="285750" lvl="0" indent="-285750">
              <a:buFont typeface="Arial" panose="020B0604020202020204" pitchFamily="34" charset="0"/>
              <a:buChar char="•"/>
            </a:pPr>
            <a:r>
              <a:rPr lang="en-GB" dirty="0" err="1">
                <a:solidFill>
                  <a:prstClr val="black"/>
                </a:solidFill>
                <a:latin typeface="system-ui"/>
              </a:rPr>
              <a:t>averah</a:t>
            </a:r>
            <a:r>
              <a:rPr lang="en-GB" dirty="0">
                <a:solidFill>
                  <a:prstClr val="black"/>
                </a:solidFill>
                <a:latin typeface="system-ui"/>
              </a:rPr>
              <a:t> - passing over or </a:t>
            </a:r>
            <a:r>
              <a:rPr lang="en-GB" dirty="0" smtClean="0">
                <a:solidFill>
                  <a:prstClr val="black"/>
                </a:solidFill>
                <a:latin typeface="system-ui"/>
              </a:rPr>
              <a:t>through(transgression/trespass</a:t>
            </a:r>
            <a:r>
              <a:rPr lang="en-GB" dirty="0">
                <a:solidFill>
                  <a:prstClr val="black"/>
                </a:solidFill>
                <a:latin typeface="system-ui"/>
              </a:rPr>
              <a:t>)</a:t>
            </a:r>
          </a:p>
          <a:p>
            <a:pPr marL="285750" lvl="0" indent="-285750">
              <a:buFont typeface="Arial" panose="020B0604020202020204" pitchFamily="34" charset="0"/>
              <a:buChar char="•"/>
            </a:pPr>
            <a:r>
              <a:rPr lang="en-GB" dirty="0" err="1">
                <a:solidFill>
                  <a:prstClr val="black"/>
                </a:solidFill>
                <a:latin typeface="system-ui"/>
              </a:rPr>
              <a:t>avel</a:t>
            </a:r>
            <a:r>
              <a:rPr lang="en-GB" dirty="0">
                <a:solidFill>
                  <a:prstClr val="black"/>
                </a:solidFill>
                <a:latin typeface="system-ui"/>
              </a:rPr>
              <a:t> - yoke (a false one)</a:t>
            </a:r>
          </a:p>
          <a:p>
            <a:pPr marL="285750" lvl="0" indent="-285750">
              <a:buFont typeface="Arial" panose="020B0604020202020204" pitchFamily="34" charset="0"/>
              <a:buChar char="•"/>
            </a:pPr>
            <a:r>
              <a:rPr lang="en-GB" dirty="0" err="1">
                <a:solidFill>
                  <a:prstClr val="black"/>
                </a:solidFill>
                <a:latin typeface="system-ui"/>
              </a:rPr>
              <a:t>avon</a:t>
            </a:r>
            <a:r>
              <a:rPr lang="en-GB" dirty="0">
                <a:solidFill>
                  <a:prstClr val="black"/>
                </a:solidFill>
                <a:latin typeface="system-ui"/>
              </a:rPr>
              <a:t> - twisted/distorted (iniquity, the deep source of sin)</a:t>
            </a:r>
          </a:p>
          <a:p>
            <a:pPr marL="285750" lvl="0" indent="-285750">
              <a:buFont typeface="Arial" panose="020B0604020202020204" pitchFamily="34" charset="0"/>
              <a:buChar char="•"/>
            </a:pPr>
            <a:r>
              <a:rPr lang="en-GB" dirty="0" err="1">
                <a:solidFill>
                  <a:prstClr val="black"/>
                </a:solidFill>
                <a:latin typeface="system-ui"/>
              </a:rPr>
              <a:t>aven</a:t>
            </a:r>
            <a:r>
              <a:rPr lang="en-GB" dirty="0">
                <a:solidFill>
                  <a:prstClr val="black"/>
                </a:solidFill>
                <a:latin typeface="system-ui"/>
              </a:rPr>
              <a:t> – wrongness/unrighteousness</a:t>
            </a:r>
          </a:p>
          <a:p>
            <a:pPr marL="285750" lvl="0" indent="-285750">
              <a:buFont typeface="Arial" panose="020B0604020202020204" pitchFamily="34" charset="0"/>
              <a:buChar char="•"/>
            </a:pPr>
            <a:r>
              <a:rPr lang="en-GB" dirty="0" err="1">
                <a:solidFill>
                  <a:prstClr val="black"/>
                </a:solidFill>
                <a:latin typeface="system-ui"/>
              </a:rPr>
              <a:t>resha</a:t>
            </a:r>
            <a:r>
              <a:rPr lang="en-GB" dirty="0">
                <a:solidFill>
                  <a:prstClr val="black"/>
                </a:solidFill>
                <a:latin typeface="system-ui"/>
              </a:rPr>
              <a:t> - violent (determined/deliberate) wickedness</a:t>
            </a:r>
          </a:p>
          <a:p>
            <a:pPr marL="285750" lvl="0" indent="-285750">
              <a:buFont typeface="Arial" panose="020B0604020202020204" pitchFamily="34" charset="0"/>
              <a:buChar char="•"/>
            </a:pPr>
            <a:r>
              <a:rPr lang="en-GB" dirty="0" err="1">
                <a:solidFill>
                  <a:prstClr val="black"/>
                </a:solidFill>
                <a:latin typeface="system-ui"/>
              </a:rPr>
              <a:t>mirmah</a:t>
            </a:r>
            <a:r>
              <a:rPr lang="en-GB" dirty="0">
                <a:solidFill>
                  <a:prstClr val="black"/>
                </a:solidFill>
                <a:latin typeface="system-ui"/>
              </a:rPr>
              <a:t> - deception/betrayal</a:t>
            </a:r>
          </a:p>
        </p:txBody>
      </p:sp>
      <p:sp>
        <p:nvSpPr>
          <p:cNvPr id="3" name="TextBox 2"/>
          <p:cNvSpPr txBox="1"/>
          <p:nvPr/>
        </p:nvSpPr>
        <p:spPr>
          <a:xfrm>
            <a:off x="962525" y="441158"/>
            <a:ext cx="6344653" cy="523220"/>
          </a:xfrm>
          <a:prstGeom prst="rect">
            <a:avLst/>
          </a:prstGeom>
          <a:noFill/>
        </p:spPr>
        <p:txBody>
          <a:bodyPr wrap="square" rtlCol="0">
            <a:spAutoFit/>
          </a:bodyPr>
          <a:lstStyle/>
          <a:p>
            <a:r>
              <a:rPr lang="en-GB" sz="2800" b="1" dirty="0" smtClean="0">
                <a:latin typeface="system-ui"/>
              </a:rPr>
              <a:t>The opposite of righteousness - sin</a:t>
            </a:r>
            <a:endParaRPr lang="en-GB" sz="2800" b="1" dirty="0">
              <a:latin typeface="system-ui"/>
            </a:endParaRPr>
          </a:p>
        </p:txBody>
      </p:sp>
      <p:sp>
        <p:nvSpPr>
          <p:cNvPr id="4" name="TextBox 3"/>
          <p:cNvSpPr txBox="1"/>
          <p:nvPr/>
        </p:nvSpPr>
        <p:spPr>
          <a:xfrm>
            <a:off x="874295" y="4754633"/>
            <a:ext cx="6376737" cy="400110"/>
          </a:xfrm>
          <a:prstGeom prst="rect">
            <a:avLst/>
          </a:prstGeom>
          <a:noFill/>
        </p:spPr>
        <p:txBody>
          <a:bodyPr wrap="square" rtlCol="0">
            <a:spAutoFit/>
          </a:bodyPr>
          <a:lstStyle/>
          <a:p>
            <a:r>
              <a:rPr lang="en-GB" sz="2000" b="1" dirty="0" smtClean="0"/>
              <a:t>Contradiction of God’s nature and plan for our lives</a:t>
            </a:r>
            <a:endParaRPr lang="en-GB" sz="2000" b="1" dirty="0"/>
          </a:p>
        </p:txBody>
      </p:sp>
      <p:sp>
        <p:nvSpPr>
          <p:cNvPr id="5" name="TextBox 4"/>
          <p:cNvSpPr txBox="1"/>
          <p:nvPr/>
        </p:nvSpPr>
        <p:spPr>
          <a:xfrm>
            <a:off x="2359834" y="4211242"/>
            <a:ext cx="2322815" cy="461665"/>
          </a:xfrm>
          <a:prstGeom prst="rect">
            <a:avLst/>
          </a:prstGeom>
          <a:noFill/>
        </p:spPr>
        <p:txBody>
          <a:bodyPr wrap="none" rtlCol="0">
            <a:spAutoFit/>
          </a:bodyPr>
          <a:lstStyle/>
          <a:p>
            <a:r>
              <a:rPr lang="en-GB" sz="2400" b="1" dirty="0" smtClean="0"/>
              <a:t>Unrighteousness</a:t>
            </a:r>
            <a:endParaRPr lang="en-GB" sz="2400" b="1" dirty="0"/>
          </a:p>
        </p:txBody>
      </p:sp>
      <p:sp>
        <p:nvSpPr>
          <p:cNvPr id="6" name="Rectangle 5"/>
          <p:cNvSpPr/>
          <p:nvPr/>
        </p:nvSpPr>
        <p:spPr>
          <a:xfrm>
            <a:off x="874295" y="5437936"/>
            <a:ext cx="6096000" cy="646331"/>
          </a:xfrm>
          <a:prstGeom prst="rect">
            <a:avLst/>
          </a:prstGeom>
        </p:spPr>
        <p:txBody>
          <a:bodyPr>
            <a:spAutoFit/>
          </a:bodyPr>
          <a:lstStyle/>
          <a:p>
            <a:r>
              <a:rPr lang="en-GB" dirty="0">
                <a:solidFill>
                  <a:srgbClr val="000000"/>
                </a:solidFill>
                <a:latin typeface="system-ui"/>
              </a:rPr>
              <a:t>Behold, I have only found this: that </a:t>
            </a:r>
            <a:r>
              <a:rPr lang="en-GB" b="1" dirty="0">
                <a:solidFill>
                  <a:srgbClr val="000000"/>
                </a:solidFill>
                <a:latin typeface="system-ui"/>
              </a:rPr>
              <a:t>God made man upright</a:t>
            </a:r>
            <a:r>
              <a:rPr lang="en-GB" dirty="0">
                <a:solidFill>
                  <a:srgbClr val="000000"/>
                </a:solidFill>
                <a:latin typeface="system-ui"/>
              </a:rPr>
              <a:t>; but they search for many schemes</a:t>
            </a:r>
            <a:r>
              <a:rPr lang="en-GB" dirty="0" smtClean="0">
                <a:solidFill>
                  <a:srgbClr val="000000"/>
                </a:solidFill>
                <a:latin typeface="system-ui"/>
              </a:rPr>
              <a:t>. Eccles. 7: 29</a:t>
            </a:r>
            <a:endParaRPr lang="en-GB" dirty="0"/>
          </a:p>
        </p:txBody>
      </p:sp>
    </p:spTree>
    <p:extLst>
      <p:ext uri="{BB962C8B-B14F-4D97-AF65-F5344CB8AC3E}">
        <p14:creationId xmlns:p14="http://schemas.microsoft.com/office/powerpoint/2010/main" val="3263509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05853" y="232610"/>
            <a:ext cx="7233070" cy="523220"/>
          </a:xfrm>
          <a:prstGeom prst="rect">
            <a:avLst/>
          </a:prstGeom>
          <a:noFill/>
        </p:spPr>
        <p:txBody>
          <a:bodyPr wrap="none" rtlCol="0">
            <a:spAutoFit/>
          </a:bodyPr>
          <a:lstStyle/>
          <a:p>
            <a:r>
              <a:rPr lang="en-GB" sz="2800" b="1" dirty="0" smtClean="0">
                <a:latin typeface="system-ui"/>
              </a:rPr>
              <a:t>Blaming God in order to justify ourselves</a:t>
            </a:r>
            <a:endParaRPr lang="en-GB" sz="2800" b="1" dirty="0">
              <a:latin typeface="system-ui"/>
            </a:endParaRPr>
          </a:p>
        </p:txBody>
      </p:sp>
      <p:sp>
        <p:nvSpPr>
          <p:cNvPr id="3" name="Rectangle 2"/>
          <p:cNvSpPr/>
          <p:nvPr/>
        </p:nvSpPr>
        <p:spPr>
          <a:xfrm>
            <a:off x="417095" y="989872"/>
            <a:ext cx="8534400" cy="923330"/>
          </a:xfrm>
          <a:prstGeom prst="rect">
            <a:avLst/>
          </a:prstGeom>
        </p:spPr>
        <p:txBody>
          <a:bodyPr wrap="square">
            <a:spAutoFit/>
          </a:bodyPr>
          <a:lstStyle/>
          <a:p>
            <a:r>
              <a:rPr lang="en-GB" b="1" baseline="30000" dirty="0">
                <a:solidFill>
                  <a:srgbClr val="000000"/>
                </a:solidFill>
                <a:latin typeface="system-ui"/>
              </a:rPr>
              <a:t> </a:t>
            </a:r>
            <a:r>
              <a:rPr lang="en-GB" dirty="0">
                <a:solidFill>
                  <a:srgbClr val="000000"/>
                </a:solidFill>
                <a:latin typeface="system-ui"/>
              </a:rPr>
              <a:t>God said, “Who told you that you were naked? Have you eaten from the tree that I commanded you not to eat from</a:t>
            </a:r>
            <a:r>
              <a:rPr lang="en-GB" dirty="0" smtClean="0">
                <a:solidFill>
                  <a:srgbClr val="000000"/>
                </a:solidFill>
                <a:latin typeface="system-ui"/>
              </a:rPr>
              <a:t>?” </a:t>
            </a:r>
            <a:r>
              <a:rPr lang="en-GB" b="1" dirty="0" smtClean="0">
                <a:solidFill>
                  <a:srgbClr val="000000"/>
                </a:solidFill>
                <a:latin typeface="system-ui"/>
              </a:rPr>
              <a:t>The </a:t>
            </a:r>
            <a:r>
              <a:rPr lang="en-GB" b="1" dirty="0">
                <a:solidFill>
                  <a:srgbClr val="000000"/>
                </a:solidFill>
                <a:latin typeface="system-ui"/>
              </a:rPr>
              <a:t>man said, “The woman whom </a:t>
            </a:r>
            <a:r>
              <a:rPr lang="en-GB" b="1" u="sng" dirty="0">
                <a:solidFill>
                  <a:srgbClr val="000000"/>
                </a:solidFill>
                <a:latin typeface="system-ui"/>
              </a:rPr>
              <a:t>you</a:t>
            </a:r>
            <a:r>
              <a:rPr lang="en-GB" b="1" dirty="0">
                <a:solidFill>
                  <a:srgbClr val="000000"/>
                </a:solidFill>
                <a:latin typeface="system-ui"/>
              </a:rPr>
              <a:t> gave to be with me, she gave me fruit from the tree, and I ate it</a:t>
            </a:r>
            <a:r>
              <a:rPr lang="en-GB" dirty="0" smtClean="0">
                <a:solidFill>
                  <a:srgbClr val="000000"/>
                </a:solidFill>
                <a:latin typeface="system-ui"/>
              </a:rPr>
              <a:t>.” Gen. 3: 11-12</a:t>
            </a:r>
            <a:endParaRPr lang="en-GB" b="0" i="0" dirty="0">
              <a:solidFill>
                <a:srgbClr val="000000"/>
              </a:solidFill>
              <a:effectLst/>
              <a:latin typeface="system-ui"/>
            </a:endParaRPr>
          </a:p>
        </p:txBody>
      </p:sp>
      <p:sp>
        <p:nvSpPr>
          <p:cNvPr id="4" name="Rectangle 3"/>
          <p:cNvSpPr/>
          <p:nvPr/>
        </p:nvSpPr>
        <p:spPr>
          <a:xfrm>
            <a:off x="417095" y="2147244"/>
            <a:ext cx="8871284" cy="4247317"/>
          </a:xfrm>
          <a:prstGeom prst="rect">
            <a:avLst/>
          </a:prstGeom>
        </p:spPr>
        <p:txBody>
          <a:bodyPr wrap="square">
            <a:spAutoFit/>
          </a:bodyPr>
          <a:lstStyle/>
          <a:p>
            <a:r>
              <a:rPr lang="en-GB" dirty="0">
                <a:solidFill>
                  <a:srgbClr val="000000"/>
                </a:solidFill>
                <a:latin typeface="system-ui"/>
              </a:rPr>
              <a:t>David again gathered together all the chosen men of Israel, thirty thousand.</a:t>
            </a:r>
            <a:r>
              <a:rPr lang="en-GB" b="1" dirty="0">
                <a:solidFill>
                  <a:srgbClr val="000000"/>
                </a:solidFill>
                <a:latin typeface="system-ui"/>
              </a:rPr>
              <a:t> </a:t>
            </a:r>
            <a:r>
              <a:rPr lang="en-GB" b="1" dirty="0" smtClean="0">
                <a:solidFill>
                  <a:srgbClr val="000000"/>
                </a:solidFill>
                <a:latin typeface="system-ui"/>
              </a:rPr>
              <a:t>David </a:t>
            </a:r>
            <a:r>
              <a:rPr lang="en-GB" b="1" dirty="0">
                <a:solidFill>
                  <a:srgbClr val="000000"/>
                </a:solidFill>
                <a:latin typeface="system-ui"/>
              </a:rPr>
              <a:t>arose, and went with all the people who were with him, </a:t>
            </a:r>
            <a:r>
              <a:rPr lang="en-GB" dirty="0">
                <a:solidFill>
                  <a:srgbClr val="000000"/>
                </a:solidFill>
                <a:latin typeface="system-ui"/>
              </a:rPr>
              <a:t>from </a:t>
            </a:r>
            <a:r>
              <a:rPr lang="en-GB" dirty="0" err="1">
                <a:solidFill>
                  <a:srgbClr val="000000"/>
                </a:solidFill>
                <a:latin typeface="system-ui"/>
              </a:rPr>
              <a:t>Baale</a:t>
            </a:r>
            <a:r>
              <a:rPr lang="en-GB" dirty="0">
                <a:solidFill>
                  <a:srgbClr val="000000"/>
                </a:solidFill>
                <a:latin typeface="system-ui"/>
              </a:rPr>
              <a:t> Judah</a:t>
            </a:r>
            <a:r>
              <a:rPr lang="en-GB" b="1" dirty="0">
                <a:solidFill>
                  <a:srgbClr val="000000"/>
                </a:solidFill>
                <a:latin typeface="system-ui"/>
              </a:rPr>
              <a:t>, to bring up from there God’s ark, which is called by the Name, even the name of Yahweh of Armies who sits above the cherubim</a:t>
            </a:r>
            <a:r>
              <a:rPr lang="en-GB" dirty="0">
                <a:solidFill>
                  <a:srgbClr val="000000"/>
                </a:solidFill>
                <a:latin typeface="system-ui"/>
              </a:rPr>
              <a:t>. </a:t>
            </a:r>
            <a:r>
              <a:rPr lang="en-GB" b="1" dirty="0" smtClean="0">
                <a:solidFill>
                  <a:srgbClr val="000000"/>
                </a:solidFill>
                <a:latin typeface="system-ui"/>
              </a:rPr>
              <a:t>They </a:t>
            </a:r>
            <a:r>
              <a:rPr lang="en-GB" b="1" dirty="0">
                <a:solidFill>
                  <a:srgbClr val="000000"/>
                </a:solidFill>
                <a:latin typeface="system-ui"/>
              </a:rPr>
              <a:t>set God’s ark on a new cart</a:t>
            </a:r>
            <a:r>
              <a:rPr lang="en-GB" dirty="0">
                <a:solidFill>
                  <a:srgbClr val="000000"/>
                </a:solidFill>
                <a:latin typeface="system-ui"/>
              </a:rPr>
              <a:t>, and brought it out of </a:t>
            </a:r>
            <a:r>
              <a:rPr lang="en-GB" dirty="0" err="1">
                <a:solidFill>
                  <a:srgbClr val="000000"/>
                </a:solidFill>
                <a:latin typeface="system-ui"/>
              </a:rPr>
              <a:t>Abinadab’s</a:t>
            </a:r>
            <a:r>
              <a:rPr lang="en-GB" dirty="0">
                <a:solidFill>
                  <a:srgbClr val="000000"/>
                </a:solidFill>
                <a:latin typeface="system-ui"/>
              </a:rPr>
              <a:t> house that was on the hill; and </a:t>
            </a:r>
            <a:r>
              <a:rPr lang="en-GB" b="1" dirty="0" err="1">
                <a:solidFill>
                  <a:srgbClr val="000000"/>
                </a:solidFill>
                <a:latin typeface="system-ui"/>
              </a:rPr>
              <a:t>Uzzah</a:t>
            </a:r>
            <a:r>
              <a:rPr lang="en-GB" b="1" dirty="0">
                <a:solidFill>
                  <a:srgbClr val="000000"/>
                </a:solidFill>
                <a:latin typeface="system-ui"/>
              </a:rPr>
              <a:t> </a:t>
            </a:r>
            <a:r>
              <a:rPr lang="en-GB" dirty="0">
                <a:solidFill>
                  <a:srgbClr val="000000"/>
                </a:solidFill>
                <a:latin typeface="system-ui"/>
              </a:rPr>
              <a:t>and </a:t>
            </a:r>
            <a:r>
              <a:rPr lang="en-GB" dirty="0" err="1">
                <a:solidFill>
                  <a:srgbClr val="000000"/>
                </a:solidFill>
                <a:latin typeface="system-ui"/>
              </a:rPr>
              <a:t>Ahio</a:t>
            </a:r>
            <a:r>
              <a:rPr lang="en-GB" dirty="0">
                <a:solidFill>
                  <a:srgbClr val="000000"/>
                </a:solidFill>
                <a:latin typeface="system-ui"/>
              </a:rPr>
              <a:t>, the sons of </a:t>
            </a:r>
            <a:r>
              <a:rPr lang="en-GB" dirty="0" err="1">
                <a:solidFill>
                  <a:srgbClr val="000000"/>
                </a:solidFill>
                <a:latin typeface="system-ui"/>
              </a:rPr>
              <a:t>Abinadab</a:t>
            </a:r>
            <a:r>
              <a:rPr lang="en-GB" dirty="0">
                <a:solidFill>
                  <a:srgbClr val="000000"/>
                </a:solidFill>
                <a:latin typeface="system-ui"/>
              </a:rPr>
              <a:t>, </a:t>
            </a:r>
            <a:r>
              <a:rPr lang="en-GB" b="1" dirty="0">
                <a:solidFill>
                  <a:srgbClr val="000000"/>
                </a:solidFill>
                <a:latin typeface="system-ui"/>
              </a:rPr>
              <a:t>drove the new cart</a:t>
            </a:r>
            <a:r>
              <a:rPr lang="en-GB" dirty="0">
                <a:solidFill>
                  <a:srgbClr val="000000"/>
                </a:solidFill>
                <a:latin typeface="system-ui"/>
              </a:rPr>
              <a:t>. </a:t>
            </a:r>
            <a:r>
              <a:rPr lang="en-GB" dirty="0" smtClean="0">
                <a:solidFill>
                  <a:srgbClr val="000000"/>
                </a:solidFill>
                <a:latin typeface="system-ui"/>
              </a:rPr>
              <a:t>They </a:t>
            </a:r>
            <a:r>
              <a:rPr lang="en-GB" dirty="0">
                <a:solidFill>
                  <a:srgbClr val="000000"/>
                </a:solidFill>
                <a:latin typeface="system-ui"/>
              </a:rPr>
              <a:t>brought it out of </a:t>
            </a:r>
            <a:r>
              <a:rPr lang="en-GB" dirty="0" err="1">
                <a:solidFill>
                  <a:srgbClr val="000000"/>
                </a:solidFill>
                <a:latin typeface="system-ui"/>
              </a:rPr>
              <a:t>Abinadab’s</a:t>
            </a:r>
            <a:r>
              <a:rPr lang="en-GB" dirty="0">
                <a:solidFill>
                  <a:srgbClr val="000000"/>
                </a:solidFill>
                <a:latin typeface="system-ui"/>
              </a:rPr>
              <a:t> house, which was in the hill, with God’s ark; and </a:t>
            </a:r>
            <a:r>
              <a:rPr lang="en-GB" dirty="0" err="1">
                <a:solidFill>
                  <a:srgbClr val="000000"/>
                </a:solidFill>
                <a:latin typeface="system-ui"/>
              </a:rPr>
              <a:t>Ahio</a:t>
            </a:r>
            <a:r>
              <a:rPr lang="en-GB" dirty="0">
                <a:solidFill>
                  <a:srgbClr val="000000"/>
                </a:solidFill>
                <a:latin typeface="system-ui"/>
              </a:rPr>
              <a:t> went before the ark. </a:t>
            </a:r>
            <a:r>
              <a:rPr lang="en-GB" b="1" dirty="0" smtClean="0">
                <a:solidFill>
                  <a:srgbClr val="000000"/>
                </a:solidFill>
                <a:latin typeface="system-ui"/>
              </a:rPr>
              <a:t>David </a:t>
            </a:r>
            <a:r>
              <a:rPr lang="en-GB" b="1" dirty="0">
                <a:solidFill>
                  <a:srgbClr val="000000"/>
                </a:solidFill>
                <a:latin typeface="system-ui"/>
              </a:rPr>
              <a:t>and all the house of Israel played before Yahweh with all kinds of instruments </a:t>
            </a:r>
            <a:r>
              <a:rPr lang="en-GB" dirty="0">
                <a:solidFill>
                  <a:srgbClr val="000000"/>
                </a:solidFill>
                <a:latin typeface="system-ui"/>
              </a:rPr>
              <a:t>made of cypress wood, with harps, with stringed instruments, with tambourines, with castanets, and with cymbals. </a:t>
            </a:r>
            <a:r>
              <a:rPr lang="en-GB" dirty="0" smtClean="0">
                <a:solidFill>
                  <a:srgbClr val="000000"/>
                </a:solidFill>
                <a:latin typeface="system-ui"/>
              </a:rPr>
              <a:t>When </a:t>
            </a:r>
            <a:r>
              <a:rPr lang="en-GB" dirty="0">
                <a:solidFill>
                  <a:srgbClr val="000000"/>
                </a:solidFill>
                <a:latin typeface="system-ui"/>
              </a:rPr>
              <a:t>they came to the threshing floor of </a:t>
            </a:r>
            <a:r>
              <a:rPr lang="en-GB" dirty="0" err="1">
                <a:solidFill>
                  <a:srgbClr val="000000"/>
                </a:solidFill>
                <a:latin typeface="system-ui"/>
              </a:rPr>
              <a:t>Nacon</a:t>
            </a:r>
            <a:r>
              <a:rPr lang="en-GB" dirty="0">
                <a:solidFill>
                  <a:srgbClr val="000000"/>
                </a:solidFill>
                <a:latin typeface="system-ui"/>
              </a:rPr>
              <a:t>, </a:t>
            </a:r>
            <a:r>
              <a:rPr lang="en-GB" b="1" dirty="0" err="1">
                <a:solidFill>
                  <a:srgbClr val="000000"/>
                </a:solidFill>
                <a:latin typeface="system-ui"/>
              </a:rPr>
              <a:t>Uzzah</a:t>
            </a:r>
            <a:r>
              <a:rPr lang="en-GB" b="1" dirty="0">
                <a:solidFill>
                  <a:srgbClr val="000000"/>
                </a:solidFill>
                <a:latin typeface="system-ui"/>
              </a:rPr>
              <a:t> reached for God’s ark, and took hold of it;</a:t>
            </a:r>
            <a:r>
              <a:rPr lang="en-GB" dirty="0">
                <a:solidFill>
                  <a:srgbClr val="000000"/>
                </a:solidFill>
                <a:latin typeface="system-ui"/>
              </a:rPr>
              <a:t> for the </a:t>
            </a:r>
            <a:r>
              <a:rPr lang="en-GB" dirty="0" smtClean="0">
                <a:solidFill>
                  <a:srgbClr val="000000"/>
                </a:solidFill>
                <a:latin typeface="system-ui"/>
              </a:rPr>
              <a:t>cattle stumbled</a:t>
            </a:r>
            <a:r>
              <a:rPr lang="en-GB" dirty="0">
                <a:solidFill>
                  <a:srgbClr val="000000"/>
                </a:solidFill>
                <a:latin typeface="system-ui"/>
              </a:rPr>
              <a:t>. </a:t>
            </a:r>
            <a:r>
              <a:rPr lang="en-GB" b="1" dirty="0" smtClean="0">
                <a:solidFill>
                  <a:srgbClr val="000000"/>
                </a:solidFill>
                <a:latin typeface="system-ui"/>
              </a:rPr>
              <a:t>Yahweh’s </a:t>
            </a:r>
            <a:r>
              <a:rPr lang="en-GB" b="1" dirty="0">
                <a:solidFill>
                  <a:srgbClr val="000000"/>
                </a:solidFill>
                <a:latin typeface="system-ui"/>
              </a:rPr>
              <a:t>anger burned against </a:t>
            </a:r>
            <a:r>
              <a:rPr lang="en-GB" b="1" dirty="0" err="1">
                <a:solidFill>
                  <a:srgbClr val="000000"/>
                </a:solidFill>
                <a:latin typeface="system-ui"/>
              </a:rPr>
              <a:t>Uzzah</a:t>
            </a:r>
            <a:r>
              <a:rPr lang="en-GB" b="1" dirty="0">
                <a:solidFill>
                  <a:srgbClr val="000000"/>
                </a:solidFill>
                <a:latin typeface="system-ui"/>
              </a:rPr>
              <a:t>; and God struck him there </a:t>
            </a:r>
            <a:r>
              <a:rPr lang="en-GB" dirty="0">
                <a:solidFill>
                  <a:srgbClr val="000000"/>
                </a:solidFill>
                <a:latin typeface="system-ui"/>
              </a:rPr>
              <a:t>for his error; </a:t>
            </a:r>
            <a:r>
              <a:rPr lang="en-GB" b="1" dirty="0">
                <a:solidFill>
                  <a:srgbClr val="000000"/>
                </a:solidFill>
                <a:latin typeface="system-ui"/>
              </a:rPr>
              <a:t>and he died there by God’s ark</a:t>
            </a:r>
            <a:r>
              <a:rPr lang="en-GB" dirty="0">
                <a:solidFill>
                  <a:srgbClr val="000000"/>
                </a:solidFill>
                <a:latin typeface="system-ui"/>
              </a:rPr>
              <a:t>. </a:t>
            </a:r>
            <a:r>
              <a:rPr lang="en-GB" b="1" dirty="0" smtClean="0">
                <a:solidFill>
                  <a:srgbClr val="000000"/>
                </a:solidFill>
                <a:latin typeface="system-ui"/>
              </a:rPr>
              <a:t>David was displeased [burned with anger], because </a:t>
            </a:r>
            <a:r>
              <a:rPr lang="en-GB" b="1" dirty="0">
                <a:solidFill>
                  <a:srgbClr val="000000"/>
                </a:solidFill>
                <a:latin typeface="system-ui"/>
              </a:rPr>
              <a:t>Yahweh had broken out against </a:t>
            </a:r>
            <a:r>
              <a:rPr lang="en-GB" b="1" dirty="0" err="1">
                <a:solidFill>
                  <a:srgbClr val="000000"/>
                </a:solidFill>
                <a:latin typeface="system-ui"/>
              </a:rPr>
              <a:t>Uzzah</a:t>
            </a:r>
            <a:r>
              <a:rPr lang="en-GB" dirty="0">
                <a:solidFill>
                  <a:srgbClr val="000000"/>
                </a:solidFill>
                <a:latin typeface="system-ui"/>
              </a:rPr>
              <a:t>; and he called that place Perez </a:t>
            </a:r>
            <a:r>
              <a:rPr lang="en-GB" dirty="0" err="1">
                <a:solidFill>
                  <a:srgbClr val="000000"/>
                </a:solidFill>
                <a:latin typeface="system-ui"/>
              </a:rPr>
              <a:t>Uzzah</a:t>
            </a:r>
            <a:r>
              <a:rPr lang="en-GB" dirty="0" smtClean="0">
                <a:solidFill>
                  <a:srgbClr val="000000"/>
                </a:solidFill>
                <a:latin typeface="system-ui"/>
              </a:rPr>
              <a:t>,</a:t>
            </a:r>
            <a:r>
              <a:rPr lang="en-GB" baseline="30000" dirty="0" smtClean="0">
                <a:solidFill>
                  <a:srgbClr val="000000"/>
                </a:solidFill>
                <a:latin typeface="system-ui"/>
              </a:rPr>
              <a:t> </a:t>
            </a:r>
            <a:r>
              <a:rPr lang="en-GB" dirty="0" smtClean="0">
                <a:solidFill>
                  <a:srgbClr val="000000"/>
                </a:solidFill>
                <a:latin typeface="system-ui"/>
              </a:rPr>
              <a:t>to </a:t>
            </a:r>
            <a:r>
              <a:rPr lang="en-GB" dirty="0">
                <a:solidFill>
                  <a:srgbClr val="000000"/>
                </a:solidFill>
                <a:latin typeface="system-ui"/>
              </a:rPr>
              <a:t>this day</a:t>
            </a:r>
            <a:r>
              <a:rPr lang="en-GB" dirty="0" smtClean="0">
                <a:solidFill>
                  <a:srgbClr val="000000"/>
                </a:solidFill>
                <a:latin typeface="system-ui"/>
              </a:rPr>
              <a:t>. 2Sam. 6: 1-8</a:t>
            </a:r>
            <a:endParaRPr lang="en-GB" dirty="0"/>
          </a:p>
        </p:txBody>
      </p:sp>
    </p:spTree>
    <p:extLst>
      <p:ext uri="{BB962C8B-B14F-4D97-AF65-F5344CB8AC3E}">
        <p14:creationId xmlns:p14="http://schemas.microsoft.com/office/powerpoint/2010/main" val="4160993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420" y="1013392"/>
            <a:ext cx="8775032" cy="5632311"/>
          </a:xfrm>
          <a:prstGeom prst="rect">
            <a:avLst/>
          </a:prstGeom>
        </p:spPr>
        <p:txBody>
          <a:bodyPr wrap="square">
            <a:spAutoFit/>
          </a:bodyPr>
          <a:lstStyle/>
          <a:p>
            <a:r>
              <a:rPr lang="en-GB" b="1" dirty="0">
                <a:solidFill>
                  <a:srgbClr val="000000"/>
                </a:solidFill>
                <a:latin typeface="system-ui"/>
              </a:rPr>
              <a:t>But it displeased Jonah exceedingly, and he was </a:t>
            </a:r>
            <a:r>
              <a:rPr lang="en-GB" b="1" dirty="0" smtClean="0">
                <a:solidFill>
                  <a:srgbClr val="000000"/>
                </a:solidFill>
                <a:latin typeface="system-ui"/>
              </a:rPr>
              <a:t>angry [burned with anger].</a:t>
            </a:r>
            <a:r>
              <a:rPr lang="en-GB" dirty="0">
                <a:solidFill>
                  <a:srgbClr val="000000"/>
                </a:solidFill>
                <a:latin typeface="system-ui"/>
              </a:rPr>
              <a:t> </a:t>
            </a:r>
            <a:r>
              <a:rPr lang="en-GB" dirty="0" smtClean="0">
                <a:solidFill>
                  <a:srgbClr val="000000"/>
                </a:solidFill>
                <a:latin typeface="system-ui"/>
              </a:rPr>
              <a:t>He </a:t>
            </a:r>
            <a:r>
              <a:rPr lang="en-GB" dirty="0">
                <a:solidFill>
                  <a:srgbClr val="000000"/>
                </a:solidFill>
                <a:latin typeface="system-ui"/>
              </a:rPr>
              <a:t>prayed to Yahweh, and said, “Please, Yahweh, wasn’t this what I said when I was still in my own country? Therefore I hurried to flee to </a:t>
            </a:r>
            <a:r>
              <a:rPr lang="en-GB" dirty="0" err="1">
                <a:solidFill>
                  <a:srgbClr val="000000"/>
                </a:solidFill>
                <a:latin typeface="system-ui"/>
              </a:rPr>
              <a:t>Tarshish</a:t>
            </a:r>
            <a:r>
              <a:rPr lang="en-GB" dirty="0">
                <a:solidFill>
                  <a:srgbClr val="000000"/>
                </a:solidFill>
                <a:latin typeface="system-ui"/>
              </a:rPr>
              <a:t>, for I knew that you are a gracious God, and merciful, slow to anger, and abundant in loving kindness, and you relent of doing harm. </a:t>
            </a:r>
            <a:r>
              <a:rPr lang="en-GB" dirty="0" smtClean="0">
                <a:solidFill>
                  <a:srgbClr val="000000"/>
                </a:solidFill>
                <a:latin typeface="system-ui"/>
              </a:rPr>
              <a:t>Therefore </a:t>
            </a:r>
            <a:r>
              <a:rPr lang="en-GB" dirty="0">
                <a:solidFill>
                  <a:srgbClr val="000000"/>
                </a:solidFill>
                <a:latin typeface="system-ui"/>
              </a:rPr>
              <a:t>now, </a:t>
            </a:r>
            <a:r>
              <a:rPr lang="en-GB" b="1" dirty="0">
                <a:solidFill>
                  <a:srgbClr val="000000"/>
                </a:solidFill>
                <a:latin typeface="system-ui"/>
              </a:rPr>
              <a:t>Yahweh, take, I beg you, my life from me; for it is better for me to die than to live</a:t>
            </a:r>
            <a:r>
              <a:rPr lang="en-GB" b="1" dirty="0" smtClean="0">
                <a:solidFill>
                  <a:srgbClr val="000000"/>
                </a:solidFill>
                <a:latin typeface="system-ui"/>
              </a:rPr>
              <a:t>.</a:t>
            </a:r>
            <a:r>
              <a:rPr lang="en-GB" dirty="0" smtClean="0">
                <a:solidFill>
                  <a:srgbClr val="000000"/>
                </a:solidFill>
                <a:latin typeface="system-ui"/>
              </a:rPr>
              <a:t>” </a:t>
            </a:r>
            <a:r>
              <a:rPr lang="en-GB" b="1" dirty="0" smtClean="0">
                <a:solidFill>
                  <a:srgbClr val="000000"/>
                </a:solidFill>
                <a:latin typeface="system-ui"/>
              </a:rPr>
              <a:t>Yahweh </a:t>
            </a:r>
            <a:r>
              <a:rPr lang="en-GB" b="1" dirty="0">
                <a:solidFill>
                  <a:srgbClr val="000000"/>
                </a:solidFill>
                <a:latin typeface="system-ui"/>
              </a:rPr>
              <a:t>said, “Is it right for you to be angry</a:t>
            </a:r>
            <a:r>
              <a:rPr lang="en-GB" b="1" dirty="0" smtClean="0">
                <a:solidFill>
                  <a:srgbClr val="000000"/>
                </a:solidFill>
                <a:latin typeface="system-ui"/>
              </a:rPr>
              <a:t>?”</a:t>
            </a:r>
            <a:r>
              <a:rPr lang="en-GB" b="1" baseline="30000" dirty="0">
                <a:solidFill>
                  <a:srgbClr val="000000"/>
                </a:solidFill>
                <a:latin typeface="system-ui"/>
              </a:rPr>
              <a:t>  </a:t>
            </a:r>
            <a:r>
              <a:rPr lang="en-GB" dirty="0" smtClean="0">
                <a:solidFill>
                  <a:srgbClr val="000000"/>
                </a:solidFill>
                <a:latin typeface="system-ui"/>
              </a:rPr>
              <a:t>…</a:t>
            </a:r>
            <a:r>
              <a:rPr lang="en-GB" dirty="0">
                <a:solidFill>
                  <a:srgbClr val="000000"/>
                </a:solidFill>
                <a:latin typeface="system-ui"/>
              </a:rPr>
              <a:t> </a:t>
            </a:r>
            <a:r>
              <a:rPr lang="en-GB" dirty="0" smtClean="0">
                <a:solidFill>
                  <a:srgbClr val="000000"/>
                </a:solidFill>
                <a:latin typeface="system-ui"/>
              </a:rPr>
              <a:t>Yahweh </a:t>
            </a:r>
            <a:r>
              <a:rPr lang="en-GB" dirty="0">
                <a:solidFill>
                  <a:srgbClr val="000000"/>
                </a:solidFill>
                <a:latin typeface="system-ui"/>
              </a:rPr>
              <a:t>God prepared a vine, and made it to come up over Jonah, that it might be a shade over his head, to deliver him from his discomfort. So </a:t>
            </a:r>
            <a:r>
              <a:rPr lang="en-GB" b="1" dirty="0">
                <a:solidFill>
                  <a:srgbClr val="000000"/>
                </a:solidFill>
                <a:latin typeface="system-ui"/>
              </a:rPr>
              <a:t>Jonah was exceedingly glad because of the vine</a:t>
            </a:r>
            <a:r>
              <a:rPr lang="en-GB" dirty="0">
                <a:solidFill>
                  <a:srgbClr val="000000"/>
                </a:solidFill>
                <a:latin typeface="system-ui"/>
              </a:rPr>
              <a:t>. </a:t>
            </a:r>
            <a:r>
              <a:rPr lang="en-GB" dirty="0" smtClean="0">
                <a:solidFill>
                  <a:srgbClr val="000000"/>
                </a:solidFill>
                <a:latin typeface="system-ui"/>
              </a:rPr>
              <a:t>But </a:t>
            </a:r>
            <a:r>
              <a:rPr lang="en-GB" dirty="0">
                <a:solidFill>
                  <a:srgbClr val="000000"/>
                </a:solidFill>
                <a:latin typeface="system-ui"/>
              </a:rPr>
              <a:t>God prepared a worm at dawn the next day, and it chewed on the vine, so that it withered. </a:t>
            </a:r>
            <a:r>
              <a:rPr lang="en-GB" dirty="0" smtClean="0">
                <a:solidFill>
                  <a:srgbClr val="000000"/>
                </a:solidFill>
                <a:latin typeface="system-ui"/>
              </a:rPr>
              <a:t>When </a:t>
            </a:r>
            <a:r>
              <a:rPr lang="en-GB" dirty="0">
                <a:solidFill>
                  <a:srgbClr val="000000"/>
                </a:solidFill>
                <a:latin typeface="system-ui"/>
              </a:rPr>
              <a:t>the sun arose, God prepared a sultry east wind; and </a:t>
            </a:r>
            <a:r>
              <a:rPr lang="en-GB" b="1" dirty="0">
                <a:solidFill>
                  <a:srgbClr val="000000"/>
                </a:solidFill>
                <a:latin typeface="system-ui"/>
              </a:rPr>
              <a:t>the sun beat on Jonah’s head, so that he fainted, and requested for himself that he might die, and said, “It is better for me to die than to live</a:t>
            </a:r>
            <a:r>
              <a:rPr lang="en-GB" b="1" dirty="0" smtClean="0">
                <a:solidFill>
                  <a:srgbClr val="000000"/>
                </a:solidFill>
                <a:latin typeface="system-ui"/>
              </a:rPr>
              <a:t>.” God </a:t>
            </a:r>
            <a:r>
              <a:rPr lang="en-GB" b="1" dirty="0">
                <a:solidFill>
                  <a:srgbClr val="000000"/>
                </a:solidFill>
                <a:latin typeface="system-ui"/>
              </a:rPr>
              <a:t>said to Jonah, “Is it right for you to be angry </a:t>
            </a:r>
            <a:r>
              <a:rPr lang="en-GB" dirty="0">
                <a:solidFill>
                  <a:srgbClr val="000000"/>
                </a:solidFill>
                <a:latin typeface="system-ui"/>
              </a:rPr>
              <a:t>about the vine</a:t>
            </a:r>
            <a:r>
              <a:rPr lang="en-GB" dirty="0" smtClean="0">
                <a:solidFill>
                  <a:srgbClr val="000000"/>
                </a:solidFill>
                <a:latin typeface="system-ui"/>
              </a:rPr>
              <a:t>?” </a:t>
            </a:r>
            <a:r>
              <a:rPr lang="en-GB" b="1" dirty="0" smtClean="0">
                <a:solidFill>
                  <a:srgbClr val="000000"/>
                </a:solidFill>
                <a:latin typeface="system-ui"/>
              </a:rPr>
              <a:t>He </a:t>
            </a:r>
            <a:r>
              <a:rPr lang="en-GB" b="1" dirty="0">
                <a:solidFill>
                  <a:srgbClr val="000000"/>
                </a:solidFill>
                <a:latin typeface="system-ui"/>
              </a:rPr>
              <a:t>said, “I am right to be angry, even to death.”</a:t>
            </a:r>
          </a:p>
          <a:p>
            <a:r>
              <a:rPr lang="en-GB" dirty="0" smtClean="0">
                <a:solidFill>
                  <a:srgbClr val="000000"/>
                </a:solidFill>
                <a:latin typeface="system-ui"/>
              </a:rPr>
              <a:t>Yahweh </a:t>
            </a:r>
            <a:r>
              <a:rPr lang="en-GB" dirty="0">
                <a:solidFill>
                  <a:srgbClr val="000000"/>
                </a:solidFill>
                <a:latin typeface="system-ui"/>
              </a:rPr>
              <a:t>said, “You have been concerned for the vine, for which you have not </a:t>
            </a:r>
            <a:r>
              <a:rPr lang="en-GB" dirty="0" smtClean="0">
                <a:solidFill>
                  <a:srgbClr val="000000"/>
                </a:solidFill>
                <a:latin typeface="system-ui"/>
              </a:rPr>
              <a:t>laboured</a:t>
            </a:r>
            <a:r>
              <a:rPr lang="en-GB" dirty="0">
                <a:solidFill>
                  <a:srgbClr val="000000"/>
                </a:solidFill>
                <a:latin typeface="system-ui"/>
              </a:rPr>
              <a:t>, neither made it grow; which came up in a night, and perished in a night. </a:t>
            </a:r>
            <a:r>
              <a:rPr lang="en-GB" dirty="0" smtClean="0">
                <a:solidFill>
                  <a:srgbClr val="000000"/>
                </a:solidFill>
                <a:latin typeface="system-ui"/>
              </a:rPr>
              <a:t>Shouldn’t </a:t>
            </a:r>
            <a:r>
              <a:rPr lang="en-GB" dirty="0">
                <a:solidFill>
                  <a:srgbClr val="000000"/>
                </a:solidFill>
                <a:latin typeface="system-ui"/>
              </a:rPr>
              <a:t>I be concerned for Nineveh, that great city, in which are more than one hundred twenty thousand persons who can’t discern between their right hand and their left hand; and also much livestock</a:t>
            </a:r>
            <a:r>
              <a:rPr lang="en-GB" dirty="0" smtClean="0">
                <a:solidFill>
                  <a:srgbClr val="000000"/>
                </a:solidFill>
                <a:latin typeface="system-ui"/>
              </a:rPr>
              <a:t>?” Jonah 4:1-10</a:t>
            </a:r>
            <a:endParaRPr lang="en-GB" dirty="0">
              <a:solidFill>
                <a:srgbClr val="000000"/>
              </a:solidFill>
              <a:latin typeface="system-ui"/>
            </a:endParaRPr>
          </a:p>
          <a:p>
            <a:endParaRPr lang="en-GB" b="0" i="0" dirty="0">
              <a:solidFill>
                <a:srgbClr val="000000"/>
              </a:solidFill>
              <a:effectLst/>
              <a:latin typeface="system-ui"/>
            </a:endParaRPr>
          </a:p>
        </p:txBody>
      </p:sp>
      <p:sp>
        <p:nvSpPr>
          <p:cNvPr id="3" name="TextBox 2"/>
          <p:cNvSpPr txBox="1"/>
          <p:nvPr/>
        </p:nvSpPr>
        <p:spPr>
          <a:xfrm>
            <a:off x="1363578" y="344906"/>
            <a:ext cx="5887453" cy="523220"/>
          </a:xfrm>
          <a:prstGeom prst="rect">
            <a:avLst/>
          </a:prstGeom>
          <a:noFill/>
        </p:spPr>
        <p:txBody>
          <a:bodyPr wrap="square" rtlCol="0">
            <a:spAutoFit/>
          </a:bodyPr>
          <a:lstStyle/>
          <a:p>
            <a:r>
              <a:rPr lang="en-GB" sz="2800" b="1" dirty="0" smtClean="0">
                <a:latin typeface="system-ui"/>
              </a:rPr>
              <a:t>Being angry with </a:t>
            </a:r>
            <a:r>
              <a:rPr lang="en-GB" sz="2800" b="1" dirty="0" smtClean="0">
                <a:latin typeface="system-ui"/>
              </a:rPr>
              <a:t>God (Sulking)</a:t>
            </a:r>
            <a:endParaRPr lang="en-GB" sz="2800" b="1" dirty="0">
              <a:latin typeface="system-ui"/>
            </a:endParaRPr>
          </a:p>
        </p:txBody>
      </p:sp>
    </p:spTree>
    <p:extLst>
      <p:ext uri="{BB962C8B-B14F-4D97-AF65-F5344CB8AC3E}">
        <p14:creationId xmlns:p14="http://schemas.microsoft.com/office/powerpoint/2010/main" val="1915360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8444" y="229875"/>
            <a:ext cx="5844251" cy="523220"/>
          </a:xfrm>
          <a:prstGeom prst="rect">
            <a:avLst/>
          </a:prstGeom>
        </p:spPr>
        <p:txBody>
          <a:bodyPr wrap="square">
            <a:spAutoFit/>
          </a:bodyPr>
          <a:lstStyle/>
          <a:p>
            <a:pPr lvl="0"/>
            <a:r>
              <a:rPr lang="en-GB" sz="2800" b="1" dirty="0" smtClean="0">
                <a:solidFill>
                  <a:prstClr val="black"/>
                </a:solidFill>
                <a:latin typeface="system-ui"/>
              </a:rPr>
              <a:t>Being offended by God’s ways</a:t>
            </a:r>
            <a:endParaRPr lang="en-GB" sz="2800" b="1" dirty="0">
              <a:solidFill>
                <a:prstClr val="black"/>
              </a:solidFill>
              <a:latin typeface="system-ui"/>
            </a:endParaRPr>
          </a:p>
        </p:txBody>
      </p:sp>
      <p:sp>
        <p:nvSpPr>
          <p:cNvPr id="3" name="Rectangle 2"/>
          <p:cNvSpPr/>
          <p:nvPr/>
        </p:nvSpPr>
        <p:spPr>
          <a:xfrm>
            <a:off x="344905" y="982865"/>
            <a:ext cx="9681410" cy="3416320"/>
          </a:xfrm>
          <a:prstGeom prst="rect">
            <a:avLst/>
          </a:prstGeom>
        </p:spPr>
        <p:txBody>
          <a:bodyPr wrap="square">
            <a:spAutoFit/>
          </a:bodyPr>
          <a:lstStyle/>
          <a:p>
            <a:r>
              <a:rPr lang="en-GB" dirty="0">
                <a:solidFill>
                  <a:srgbClr val="000000"/>
                </a:solidFill>
                <a:latin typeface="system-ui"/>
              </a:rPr>
              <a:t>Then Jezebel sent a messenger to </a:t>
            </a:r>
            <a:r>
              <a:rPr lang="en-GB" b="1" dirty="0">
                <a:solidFill>
                  <a:srgbClr val="000000"/>
                </a:solidFill>
                <a:latin typeface="system-ui"/>
              </a:rPr>
              <a:t>Elijah</a:t>
            </a:r>
            <a:r>
              <a:rPr lang="en-GB" dirty="0">
                <a:solidFill>
                  <a:srgbClr val="000000"/>
                </a:solidFill>
                <a:latin typeface="system-ui"/>
              </a:rPr>
              <a:t>, saying, “So let the gods do to me, and </a:t>
            </a:r>
            <a:endParaRPr lang="en-GB" dirty="0" smtClean="0">
              <a:solidFill>
                <a:srgbClr val="000000"/>
              </a:solidFill>
              <a:latin typeface="system-ui"/>
            </a:endParaRPr>
          </a:p>
          <a:p>
            <a:r>
              <a:rPr lang="en-GB" dirty="0" smtClean="0">
                <a:solidFill>
                  <a:srgbClr val="000000"/>
                </a:solidFill>
                <a:latin typeface="system-ui"/>
              </a:rPr>
              <a:t>more </a:t>
            </a:r>
            <a:r>
              <a:rPr lang="en-GB" dirty="0">
                <a:solidFill>
                  <a:srgbClr val="000000"/>
                </a:solidFill>
                <a:latin typeface="system-ui"/>
              </a:rPr>
              <a:t>also, if I don’t make your life as the life of one of them by tomorrow about </a:t>
            </a:r>
            <a:endParaRPr lang="en-GB" dirty="0" smtClean="0">
              <a:solidFill>
                <a:srgbClr val="000000"/>
              </a:solidFill>
              <a:latin typeface="system-ui"/>
            </a:endParaRPr>
          </a:p>
          <a:p>
            <a:r>
              <a:rPr lang="en-GB" dirty="0" smtClean="0">
                <a:solidFill>
                  <a:srgbClr val="000000"/>
                </a:solidFill>
                <a:latin typeface="system-ui"/>
              </a:rPr>
              <a:t>this </a:t>
            </a:r>
            <a:r>
              <a:rPr lang="en-GB" dirty="0">
                <a:solidFill>
                  <a:srgbClr val="000000"/>
                </a:solidFill>
                <a:latin typeface="system-ui"/>
              </a:rPr>
              <a:t>time</a:t>
            </a:r>
            <a:r>
              <a:rPr lang="en-GB" dirty="0" smtClean="0">
                <a:solidFill>
                  <a:srgbClr val="000000"/>
                </a:solidFill>
                <a:latin typeface="system-ui"/>
              </a:rPr>
              <a:t>!” When </a:t>
            </a:r>
            <a:r>
              <a:rPr lang="en-GB" dirty="0">
                <a:solidFill>
                  <a:srgbClr val="000000"/>
                </a:solidFill>
                <a:latin typeface="system-ui"/>
              </a:rPr>
              <a:t>he saw that, he arose, and </a:t>
            </a:r>
            <a:r>
              <a:rPr lang="en-GB" b="1" dirty="0">
                <a:solidFill>
                  <a:srgbClr val="000000"/>
                </a:solidFill>
                <a:latin typeface="system-ui"/>
              </a:rPr>
              <a:t>ran for his life</a:t>
            </a:r>
            <a:r>
              <a:rPr lang="en-GB" dirty="0">
                <a:solidFill>
                  <a:srgbClr val="000000"/>
                </a:solidFill>
                <a:latin typeface="system-ui"/>
              </a:rPr>
              <a:t>, and came to </a:t>
            </a:r>
            <a:endParaRPr lang="en-GB" dirty="0" smtClean="0">
              <a:solidFill>
                <a:srgbClr val="000000"/>
              </a:solidFill>
              <a:latin typeface="system-ui"/>
            </a:endParaRPr>
          </a:p>
          <a:p>
            <a:r>
              <a:rPr lang="en-GB" dirty="0" smtClean="0">
                <a:solidFill>
                  <a:srgbClr val="000000"/>
                </a:solidFill>
                <a:latin typeface="system-ui"/>
              </a:rPr>
              <a:t>Beersheba, which </a:t>
            </a:r>
            <a:r>
              <a:rPr lang="en-GB" dirty="0">
                <a:solidFill>
                  <a:srgbClr val="000000"/>
                </a:solidFill>
                <a:latin typeface="system-ui"/>
              </a:rPr>
              <a:t>belongs to Judah, and left his servant there. </a:t>
            </a:r>
            <a:r>
              <a:rPr lang="en-GB" dirty="0" smtClean="0">
                <a:solidFill>
                  <a:srgbClr val="000000"/>
                </a:solidFill>
                <a:latin typeface="system-ui"/>
              </a:rPr>
              <a:t>But </a:t>
            </a:r>
            <a:r>
              <a:rPr lang="en-GB" dirty="0">
                <a:solidFill>
                  <a:srgbClr val="000000"/>
                </a:solidFill>
                <a:latin typeface="system-ui"/>
              </a:rPr>
              <a:t>he himself </a:t>
            </a:r>
            <a:endParaRPr lang="en-GB" dirty="0" smtClean="0">
              <a:solidFill>
                <a:srgbClr val="000000"/>
              </a:solidFill>
              <a:latin typeface="system-ui"/>
            </a:endParaRPr>
          </a:p>
          <a:p>
            <a:r>
              <a:rPr lang="en-GB" dirty="0" smtClean="0">
                <a:solidFill>
                  <a:srgbClr val="000000"/>
                </a:solidFill>
                <a:latin typeface="system-ui"/>
              </a:rPr>
              <a:t>went </a:t>
            </a:r>
            <a:r>
              <a:rPr lang="en-GB" dirty="0">
                <a:solidFill>
                  <a:srgbClr val="000000"/>
                </a:solidFill>
                <a:latin typeface="system-ui"/>
              </a:rPr>
              <a:t>a day’s journey </a:t>
            </a:r>
            <a:r>
              <a:rPr lang="en-GB" dirty="0" smtClean="0">
                <a:solidFill>
                  <a:srgbClr val="000000"/>
                </a:solidFill>
                <a:latin typeface="system-ui"/>
              </a:rPr>
              <a:t>into </a:t>
            </a:r>
            <a:r>
              <a:rPr lang="en-GB" dirty="0">
                <a:solidFill>
                  <a:srgbClr val="000000"/>
                </a:solidFill>
                <a:latin typeface="system-ui"/>
              </a:rPr>
              <a:t>the wilderness, and came and sat down under a juniper tree. </a:t>
            </a:r>
            <a:endParaRPr lang="en-GB" dirty="0" smtClean="0">
              <a:solidFill>
                <a:srgbClr val="000000"/>
              </a:solidFill>
              <a:latin typeface="system-ui"/>
            </a:endParaRPr>
          </a:p>
          <a:p>
            <a:r>
              <a:rPr lang="en-GB" dirty="0" smtClean="0">
                <a:solidFill>
                  <a:srgbClr val="000000"/>
                </a:solidFill>
                <a:latin typeface="system-ui"/>
              </a:rPr>
              <a:t>Then </a:t>
            </a:r>
            <a:r>
              <a:rPr lang="en-GB" b="1" dirty="0">
                <a:solidFill>
                  <a:srgbClr val="000000"/>
                </a:solidFill>
                <a:latin typeface="system-ui"/>
              </a:rPr>
              <a:t>he </a:t>
            </a:r>
            <a:r>
              <a:rPr lang="en-GB" b="1" dirty="0" smtClean="0">
                <a:solidFill>
                  <a:srgbClr val="000000"/>
                </a:solidFill>
                <a:latin typeface="system-ui"/>
              </a:rPr>
              <a:t>requested for </a:t>
            </a:r>
            <a:r>
              <a:rPr lang="en-GB" b="1" dirty="0">
                <a:solidFill>
                  <a:srgbClr val="000000"/>
                </a:solidFill>
                <a:latin typeface="system-ui"/>
              </a:rPr>
              <a:t>himself that he might die, and said, “It is enough. Now, O Yahweh, take away </a:t>
            </a:r>
            <a:r>
              <a:rPr lang="en-GB" b="1" dirty="0" smtClean="0">
                <a:solidFill>
                  <a:srgbClr val="000000"/>
                </a:solidFill>
                <a:latin typeface="system-ui"/>
              </a:rPr>
              <a:t>my </a:t>
            </a:r>
            <a:r>
              <a:rPr lang="en-GB" b="1" dirty="0">
                <a:solidFill>
                  <a:srgbClr val="000000"/>
                </a:solidFill>
                <a:latin typeface="system-ui"/>
              </a:rPr>
              <a:t>life; for I am not better than my fathers</a:t>
            </a:r>
            <a:r>
              <a:rPr lang="en-GB" b="1" dirty="0" smtClean="0">
                <a:solidFill>
                  <a:srgbClr val="000000"/>
                </a:solidFill>
                <a:latin typeface="system-ui"/>
              </a:rPr>
              <a:t>.</a:t>
            </a:r>
            <a:r>
              <a:rPr lang="en-GB" dirty="0" smtClean="0">
                <a:solidFill>
                  <a:srgbClr val="000000"/>
                </a:solidFill>
                <a:latin typeface="system-ui"/>
              </a:rPr>
              <a:t>” … He </a:t>
            </a:r>
            <a:r>
              <a:rPr lang="en-GB" dirty="0">
                <a:solidFill>
                  <a:srgbClr val="000000"/>
                </a:solidFill>
                <a:latin typeface="system-ui"/>
              </a:rPr>
              <a:t>came to a cave </a:t>
            </a:r>
            <a:r>
              <a:rPr lang="en-GB" dirty="0" smtClean="0">
                <a:solidFill>
                  <a:srgbClr val="000000"/>
                </a:solidFill>
                <a:latin typeface="system-ui"/>
              </a:rPr>
              <a:t>there [at </a:t>
            </a:r>
            <a:r>
              <a:rPr lang="en-GB" dirty="0" err="1" smtClean="0">
                <a:solidFill>
                  <a:srgbClr val="000000"/>
                </a:solidFill>
                <a:latin typeface="system-ui"/>
              </a:rPr>
              <a:t>Horeb</a:t>
            </a:r>
            <a:r>
              <a:rPr lang="en-GB" dirty="0" smtClean="0">
                <a:solidFill>
                  <a:srgbClr val="000000"/>
                </a:solidFill>
                <a:latin typeface="system-ui"/>
              </a:rPr>
              <a:t>], </a:t>
            </a:r>
            <a:r>
              <a:rPr lang="en-GB" dirty="0" smtClean="0">
                <a:solidFill>
                  <a:srgbClr val="000000"/>
                </a:solidFill>
                <a:latin typeface="system-ui"/>
              </a:rPr>
              <a:t>and </a:t>
            </a:r>
            <a:r>
              <a:rPr lang="en-GB" dirty="0">
                <a:solidFill>
                  <a:srgbClr val="000000"/>
                </a:solidFill>
                <a:latin typeface="system-ui"/>
              </a:rPr>
              <a:t>camped there; and behold, </a:t>
            </a:r>
            <a:r>
              <a:rPr lang="en-GB" b="1" dirty="0">
                <a:solidFill>
                  <a:srgbClr val="000000"/>
                </a:solidFill>
                <a:latin typeface="system-ui"/>
              </a:rPr>
              <a:t>Yahweh’s word came to him, and he said to him, </a:t>
            </a:r>
            <a:r>
              <a:rPr lang="en-GB" b="1" dirty="0" smtClean="0">
                <a:solidFill>
                  <a:srgbClr val="000000"/>
                </a:solidFill>
                <a:latin typeface="system-ui"/>
              </a:rPr>
              <a:t>“</a:t>
            </a:r>
            <a:r>
              <a:rPr lang="en-GB" b="1" dirty="0">
                <a:solidFill>
                  <a:srgbClr val="000000"/>
                </a:solidFill>
                <a:latin typeface="system-ui"/>
              </a:rPr>
              <a:t>What are you doing here, Elijah</a:t>
            </a:r>
            <a:r>
              <a:rPr lang="en-GB" b="1" dirty="0" smtClean="0">
                <a:solidFill>
                  <a:srgbClr val="000000"/>
                </a:solidFill>
                <a:latin typeface="system-ui"/>
              </a:rPr>
              <a:t>?” He </a:t>
            </a:r>
            <a:r>
              <a:rPr lang="en-GB" b="1" dirty="0">
                <a:solidFill>
                  <a:srgbClr val="000000"/>
                </a:solidFill>
                <a:latin typeface="system-ui"/>
              </a:rPr>
              <a:t>said, “I have been very jealous for Yahweh, </a:t>
            </a:r>
            <a:r>
              <a:rPr lang="en-GB" b="1" dirty="0" smtClean="0">
                <a:solidFill>
                  <a:srgbClr val="000000"/>
                </a:solidFill>
                <a:latin typeface="system-ui"/>
              </a:rPr>
              <a:t>the </a:t>
            </a:r>
            <a:r>
              <a:rPr lang="en-GB" b="1" dirty="0">
                <a:solidFill>
                  <a:srgbClr val="000000"/>
                </a:solidFill>
                <a:latin typeface="system-ui"/>
              </a:rPr>
              <a:t>God of Armies; for the children of Israel have forsaken your covenant, thrown </a:t>
            </a:r>
            <a:r>
              <a:rPr lang="en-GB" b="1" dirty="0" smtClean="0">
                <a:solidFill>
                  <a:srgbClr val="000000"/>
                </a:solidFill>
                <a:latin typeface="system-ui"/>
              </a:rPr>
              <a:t>down </a:t>
            </a:r>
            <a:r>
              <a:rPr lang="en-GB" b="1" dirty="0">
                <a:solidFill>
                  <a:srgbClr val="000000"/>
                </a:solidFill>
                <a:latin typeface="system-ui"/>
              </a:rPr>
              <a:t>your altars, and killed your prophets with the sword. I, even I only, am left; </a:t>
            </a:r>
            <a:r>
              <a:rPr lang="en-GB" b="1" dirty="0" smtClean="0">
                <a:solidFill>
                  <a:srgbClr val="000000"/>
                </a:solidFill>
                <a:latin typeface="system-ui"/>
              </a:rPr>
              <a:t>and </a:t>
            </a:r>
            <a:r>
              <a:rPr lang="en-GB" b="1" dirty="0">
                <a:solidFill>
                  <a:srgbClr val="000000"/>
                </a:solidFill>
                <a:latin typeface="system-ui"/>
              </a:rPr>
              <a:t>they seek my life, to take it away</a:t>
            </a:r>
            <a:r>
              <a:rPr lang="en-GB" b="1" dirty="0" smtClean="0">
                <a:solidFill>
                  <a:srgbClr val="000000"/>
                </a:solidFill>
                <a:latin typeface="system-ui"/>
              </a:rPr>
              <a:t>.”</a:t>
            </a:r>
            <a:r>
              <a:rPr lang="en-GB" dirty="0" smtClean="0">
                <a:solidFill>
                  <a:srgbClr val="000000"/>
                </a:solidFill>
                <a:latin typeface="system-ui"/>
              </a:rPr>
              <a:t> 1Kings 19: 2-10</a:t>
            </a:r>
            <a:endParaRPr lang="en-GB" b="0" i="0" dirty="0">
              <a:solidFill>
                <a:srgbClr val="000000"/>
              </a:solidFill>
              <a:effectLst/>
              <a:latin typeface="system-ui"/>
            </a:endParaRPr>
          </a:p>
        </p:txBody>
      </p:sp>
      <p:sp>
        <p:nvSpPr>
          <p:cNvPr id="5" name="TextBox 4"/>
          <p:cNvSpPr txBox="1"/>
          <p:nvPr/>
        </p:nvSpPr>
        <p:spPr>
          <a:xfrm>
            <a:off x="492792" y="4628955"/>
            <a:ext cx="8244821" cy="707886"/>
          </a:xfrm>
          <a:prstGeom prst="rect">
            <a:avLst/>
          </a:prstGeom>
          <a:noFill/>
        </p:spPr>
        <p:txBody>
          <a:bodyPr wrap="none" rtlCol="0">
            <a:spAutoFit/>
          </a:bodyPr>
          <a:lstStyle/>
          <a:p>
            <a:pPr algn="ctr"/>
            <a:r>
              <a:rPr lang="en-GB" sz="2000" b="1" dirty="0" smtClean="0">
                <a:latin typeface="system-ui"/>
              </a:rPr>
              <a:t>Anger, self-pity and taking offence are dangerous and destructive </a:t>
            </a:r>
          </a:p>
          <a:p>
            <a:pPr algn="ctr"/>
            <a:r>
              <a:rPr lang="en-GB" sz="2000" b="1" dirty="0" smtClean="0">
                <a:latin typeface="system-ui"/>
              </a:rPr>
              <a:t>and give birth to additional sins</a:t>
            </a:r>
            <a:endParaRPr lang="en-GB" sz="2000" b="1" dirty="0">
              <a:latin typeface="system-ui"/>
            </a:endParaRPr>
          </a:p>
        </p:txBody>
      </p:sp>
      <p:sp>
        <p:nvSpPr>
          <p:cNvPr id="6" name="TextBox 5"/>
          <p:cNvSpPr txBox="1"/>
          <p:nvPr/>
        </p:nvSpPr>
        <p:spPr>
          <a:xfrm>
            <a:off x="492792" y="5566611"/>
            <a:ext cx="9084345" cy="923330"/>
          </a:xfrm>
          <a:prstGeom prst="rect">
            <a:avLst/>
          </a:prstGeom>
          <a:noFill/>
        </p:spPr>
        <p:txBody>
          <a:bodyPr wrap="square" rtlCol="0">
            <a:spAutoFit/>
          </a:bodyPr>
          <a:lstStyle/>
          <a:p>
            <a:r>
              <a:rPr lang="en-GB" dirty="0">
                <a:solidFill>
                  <a:srgbClr val="000000"/>
                </a:solidFill>
                <a:latin typeface="system-ui"/>
              </a:rPr>
              <a:t>God has spoken </a:t>
            </a:r>
            <a:r>
              <a:rPr lang="en-GB" dirty="0" smtClean="0">
                <a:solidFill>
                  <a:srgbClr val="000000"/>
                </a:solidFill>
                <a:latin typeface="system-ui"/>
              </a:rPr>
              <a:t>once; twice </a:t>
            </a:r>
            <a:r>
              <a:rPr lang="en-GB" dirty="0">
                <a:solidFill>
                  <a:srgbClr val="000000"/>
                </a:solidFill>
                <a:latin typeface="system-ui"/>
              </a:rPr>
              <a:t>I have heard </a:t>
            </a:r>
            <a:r>
              <a:rPr lang="en-GB" dirty="0" smtClean="0">
                <a:solidFill>
                  <a:srgbClr val="000000"/>
                </a:solidFill>
                <a:latin typeface="system-ui"/>
              </a:rPr>
              <a:t>this, that </a:t>
            </a:r>
            <a:r>
              <a:rPr lang="en-GB" b="1" dirty="0">
                <a:solidFill>
                  <a:srgbClr val="000000"/>
                </a:solidFill>
                <a:latin typeface="system-ui"/>
              </a:rPr>
              <a:t>power belongs to </a:t>
            </a:r>
            <a:r>
              <a:rPr lang="en-GB" b="1" dirty="0" smtClean="0">
                <a:solidFill>
                  <a:srgbClr val="000000"/>
                </a:solidFill>
                <a:latin typeface="system-ui"/>
              </a:rPr>
              <a:t>God. Also </a:t>
            </a:r>
            <a:r>
              <a:rPr lang="en-GB" b="1" dirty="0">
                <a:solidFill>
                  <a:srgbClr val="000000"/>
                </a:solidFill>
                <a:latin typeface="system-ui"/>
              </a:rPr>
              <a:t>to you, Lord, belongs loving </a:t>
            </a:r>
            <a:r>
              <a:rPr lang="en-GB" b="1" dirty="0" smtClean="0">
                <a:solidFill>
                  <a:srgbClr val="000000"/>
                </a:solidFill>
                <a:latin typeface="system-ui"/>
              </a:rPr>
              <a:t>kindness</a:t>
            </a:r>
            <a:r>
              <a:rPr lang="en-GB" dirty="0" smtClean="0">
                <a:solidFill>
                  <a:srgbClr val="000000"/>
                </a:solidFill>
                <a:latin typeface="system-ui"/>
              </a:rPr>
              <a:t>, for </a:t>
            </a:r>
            <a:r>
              <a:rPr lang="en-GB" dirty="0">
                <a:solidFill>
                  <a:srgbClr val="000000"/>
                </a:solidFill>
                <a:latin typeface="system-ui"/>
              </a:rPr>
              <a:t>you reward every man according to his work</a:t>
            </a:r>
            <a:r>
              <a:rPr lang="en-GB" dirty="0" smtClean="0">
                <a:solidFill>
                  <a:srgbClr val="000000"/>
                </a:solidFill>
                <a:latin typeface="system-ui"/>
              </a:rPr>
              <a:t>. Psalm 62:10-12</a:t>
            </a:r>
            <a:endParaRPr lang="en-GB" dirty="0">
              <a:solidFill>
                <a:srgbClr val="000000"/>
              </a:solidFill>
              <a:latin typeface="system-ui"/>
            </a:endParaRPr>
          </a:p>
        </p:txBody>
      </p:sp>
    </p:spTree>
    <p:extLst>
      <p:ext uri="{BB962C8B-B14F-4D97-AF65-F5344CB8AC3E}">
        <p14:creationId xmlns:p14="http://schemas.microsoft.com/office/powerpoint/2010/main" val="4028554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4957" y="1754875"/>
            <a:ext cx="8390021" cy="923330"/>
          </a:xfrm>
          <a:prstGeom prst="rect">
            <a:avLst/>
          </a:prstGeom>
        </p:spPr>
        <p:txBody>
          <a:bodyPr wrap="square">
            <a:spAutoFit/>
          </a:bodyPr>
          <a:lstStyle/>
          <a:p>
            <a:r>
              <a:rPr lang="en-GB" dirty="0">
                <a:solidFill>
                  <a:srgbClr val="000000"/>
                </a:solidFill>
                <a:latin typeface="system-ui"/>
              </a:rPr>
              <a:t>Without controversy, the mystery of godliness is great: </a:t>
            </a:r>
            <a:r>
              <a:rPr lang="en-GB" b="1" dirty="0">
                <a:solidFill>
                  <a:srgbClr val="000000"/>
                </a:solidFill>
                <a:latin typeface="system-ui"/>
              </a:rPr>
              <a:t>God </a:t>
            </a:r>
            <a:r>
              <a:rPr lang="en-GB" b="1" dirty="0" smtClean="0">
                <a:solidFill>
                  <a:srgbClr val="000000"/>
                </a:solidFill>
                <a:latin typeface="system-ui"/>
              </a:rPr>
              <a:t>was </a:t>
            </a:r>
            <a:r>
              <a:rPr lang="en-GB" dirty="0" smtClean="0">
                <a:solidFill>
                  <a:srgbClr val="000000"/>
                </a:solidFill>
                <a:latin typeface="system-ui"/>
              </a:rPr>
              <a:t>revealed</a:t>
            </a:r>
            <a:r>
              <a:rPr lang="en-GB" dirty="0">
                <a:solidFill>
                  <a:srgbClr val="000000"/>
                </a:solidFill>
                <a:latin typeface="system-ui"/>
              </a:rPr>
              <a:t> </a:t>
            </a:r>
            <a:r>
              <a:rPr lang="en-GB" dirty="0" smtClean="0">
                <a:solidFill>
                  <a:srgbClr val="000000"/>
                </a:solidFill>
                <a:latin typeface="system-ui"/>
              </a:rPr>
              <a:t>in the</a:t>
            </a:r>
            <a:r>
              <a:rPr lang="en-GB" dirty="0">
                <a:solidFill>
                  <a:srgbClr val="000000"/>
                </a:solidFill>
                <a:latin typeface="system-ui"/>
              </a:rPr>
              <a:t> flesh, </a:t>
            </a:r>
            <a:r>
              <a:rPr lang="en-GB" b="1" dirty="0">
                <a:solidFill>
                  <a:srgbClr val="000000"/>
                </a:solidFill>
                <a:latin typeface="system-ui"/>
              </a:rPr>
              <a:t>justified</a:t>
            </a:r>
            <a:r>
              <a:rPr lang="en-GB" dirty="0">
                <a:solidFill>
                  <a:srgbClr val="000000"/>
                </a:solidFill>
                <a:latin typeface="system-ui"/>
              </a:rPr>
              <a:t> </a:t>
            </a:r>
            <a:r>
              <a:rPr lang="en-GB" b="1" dirty="0">
                <a:solidFill>
                  <a:srgbClr val="000000"/>
                </a:solidFill>
                <a:latin typeface="system-ui"/>
              </a:rPr>
              <a:t>in</a:t>
            </a:r>
            <a:r>
              <a:rPr lang="en-GB" dirty="0">
                <a:solidFill>
                  <a:srgbClr val="000000"/>
                </a:solidFill>
                <a:latin typeface="system-ui"/>
              </a:rPr>
              <a:t> </a:t>
            </a:r>
            <a:r>
              <a:rPr lang="en-GB" b="1" dirty="0">
                <a:solidFill>
                  <a:srgbClr val="000000"/>
                </a:solidFill>
                <a:latin typeface="system-ui"/>
              </a:rPr>
              <a:t>the</a:t>
            </a:r>
            <a:r>
              <a:rPr lang="en-GB" dirty="0">
                <a:solidFill>
                  <a:srgbClr val="000000"/>
                </a:solidFill>
                <a:latin typeface="system-ui"/>
              </a:rPr>
              <a:t> </a:t>
            </a:r>
            <a:r>
              <a:rPr lang="en-GB" b="1" dirty="0">
                <a:solidFill>
                  <a:srgbClr val="000000"/>
                </a:solidFill>
                <a:latin typeface="system-ui"/>
              </a:rPr>
              <a:t>spirit</a:t>
            </a:r>
            <a:r>
              <a:rPr lang="en-GB" dirty="0">
                <a:solidFill>
                  <a:srgbClr val="000000"/>
                </a:solidFill>
                <a:latin typeface="system-ui"/>
              </a:rPr>
              <a:t>, seen by angels, </a:t>
            </a:r>
            <a:r>
              <a:rPr lang="en-GB" dirty="0" smtClean="0">
                <a:solidFill>
                  <a:srgbClr val="000000"/>
                </a:solidFill>
                <a:latin typeface="system-ui"/>
              </a:rPr>
              <a:t>preached among</a:t>
            </a:r>
            <a:r>
              <a:rPr lang="en-GB" dirty="0">
                <a:solidFill>
                  <a:srgbClr val="000000"/>
                </a:solidFill>
                <a:latin typeface="system-ui"/>
              </a:rPr>
              <a:t> the nations, believed on in the world, and received up in glory</a:t>
            </a:r>
            <a:r>
              <a:rPr lang="en-GB" dirty="0" smtClean="0">
                <a:solidFill>
                  <a:srgbClr val="000000"/>
                </a:solidFill>
                <a:latin typeface="system-ui"/>
              </a:rPr>
              <a:t>. 1Tim. 3: 16</a:t>
            </a:r>
            <a:endParaRPr lang="en-GB" dirty="0"/>
          </a:p>
        </p:txBody>
      </p:sp>
      <p:sp>
        <p:nvSpPr>
          <p:cNvPr id="3" name="TextBox 2"/>
          <p:cNvSpPr txBox="1"/>
          <p:nvPr/>
        </p:nvSpPr>
        <p:spPr>
          <a:xfrm>
            <a:off x="425116" y="641684"/>
            <a:ext cx="7877478" cy="523220"/>
          </a:xfrm>
          <a:prstGeom prst="rect">
            <a:avLst/>
          </a:prstGeom>
          <a:noFill/>
        </p:spPr>
        <p:txBody>
          <a:bodyPr wrap="none" rtlCol="0">
            <a:spAutoFit/>
          </a:bodyPr>
          <a:lstStyle/>
          <a:p>
            <a:r>
              <a:rPr lang="en-GB" sz="2800" b="1" dirty="0" smtClean="0">
                <a:latin typeface="system-ui"/>
              </a:rPr>
              <a:t>Jesus was justified in death and resurrection</a:t>
            </a:r>
            <a:endParaRPr lang="en-GB" sz="2800" b="1" dirty="0">
              <a:latin typeface="system-ui"/>
            </a:endParaRPr>
          </a:p>
        </p:txBody>
      </p:sp>
      <p:sp>
        <p:nvSpPr>
          <p:cNvPr id="4" name="Rectangle 3"/>
          <p:cNvSpPr/>
          <p:nvPr/>
        </p:nvSpPr>
        <p:spPr>
          <a:xfrm>
            <a:off x="308808" y="3268177"/>
            <a:ext cx="8446170" cy="1754326"/>
          </a:xfrm>
          <a:prstGeom prst="rect">
            <a:avLst/>
          </a:prstGeom>
        </p:spPr>
        <p:txBody>
          <a:bodyPr wrap="square">
            <a:spAutoFit/>
          </a:bodyPr>
          <a:lstStyle/>
          <a:p>
            <a:r>
              <a:rPr lang="en-GB" dirty="0">
                <a:solidFill>
                  <a:srgbClr val="000000"/>
                </a:solidFill>
                <a:latin typeface="system-ui"/>
              </a:rPr>
              <a:t>Paul, a servant of Jesus Christ, called to be an </a:t>
            </a:r>
            <a:r>
              <a:rPr lang="en-GB" dirty="0" smtClean="0">
                <a:solidFill>
                  <a:srgbClr val="000000"/>
                </a:solidFill>
                <a:latin typeface="system-ui"/>
              </a:rPr>
              <a:t>apostle, set </a:t>
            </a:r>
            <a:r>
              <a:rPr lang="en-GB" dirty="0">
                <a:solidFill>
                  <a:srgbClr val="000000"/>
                </a:solidFill>
                <a:latin typeface="system-ui"/>
              </a:rPr>
              <a:t>apart for </a:t>
            </a:r>
            <a:r>
              <a:rPr lang="en-GB" b="1" dirty="0">
                <a:solidFill>
                  <a:srgbClr val="000000"/>
                </a:solidFill>
                <a:latin typeface="system-ui"/>
              </a:rPr>
              <a:t>the Good News of God</a:t>
            </a:r>
            <a:r>
              <a:rPr lang="en-GB" dirty="0">
                <a:solidFill>
                  <a:srgbClr val="000000"/>
                </a:solidFill>
                <a:latin typeface="system-ui"/>
              </a:rPr>
              <a:t>, </a:t>
            </a:r>
            <a:r>
              <a:rPr lang="en-GB" b="1" baseline="30000" dirty="0">
                <a:solidFill>
                  <a:srgbClr val="000000"/>
                </a:solidFill>
                <a:latin typeface="system-ui"/>
              </a:rPr>
              <a:t> </a:t>
            </a:r>
            <a:r>
              <a:rPr lang="en-GB" dirty="0">
                <a:solidFill>
                  <a:srgbClr val="000000"/>
                </a:solidFill>
                <a:latin typeface="system-ui"/>
              </a:rPr>
              <a:t>which he promised before through his prophets in the holy Scriptures, </a:t>
            </a:r>
            <a:r>
              <a:rPr lang="en-GB" b="1" baseline="30000" dirty="0">
                <a:solidFill>
                  <a:srgbClr val="000000"/>
                </a:solidFill>
                <a:latin typeface="system-ui"/>
              </a:rPr>
              <a:t> </a:t>
            </a:r>
            <a:r>
              <a:rPr lang="en-GB" b="1" dirty="0">
                <a:solidFill>
                  <a:srgbClr val="000000"/>
                </a:solidFill>
                <a:latin typeface="system-ui"/>
              </a:rPr>
              <a:t>concerning his Son</a:t>
            </a:r>
            <a:r>
              <a:rPr lang="en-GB" dirty="0">
                <a:solidFill>
                  <a:srgbClr val="000000"/>
                </a:solidFill>
                <a:latin typeface="system-ui"/>
              </a:rPr>
              <a:t>, who was born of the </a:t>
            </a:r>
            <a:r>
              <a:rPr lang="en-GB" dirty="0" smtClean="0">
                <a:solidFill>
                  <a:srgbClr val="000000"/>
                </a:solidFill>
                <a:latin typeface="system-ui"/>
              </a:rPr>
              <a:t>offspring</a:t>
            </a:r>
            <a:r>
              <a:rPr lang="en-GB" dirty="0">
                <a:solidFill>
                  <a:srgbClr val="000000"/>
                </a:solidFill>
                <a:latin typeface="system-ui"/>
              </a:rPr>
              <a:t> of David according to the flesh, </a:t>
            </a:r>
            <a:r>
              <a:rPr lang="en-GB" b="1" baseline="30000" dirty="0">
                <a:solidFill>
                  <a:srgbClr val="000000"/>
                </a:solidFill>
                <a:latin typeface="system-ui"/>
              </a:rPr>
              <a:t> </a:t>
            </a:r>
            <a:r>
              <a:rPr lang="en-GB" b="1" dirty="0">
                <a:solidFill>
                  <a:srgbClr val="000000"/>
                </a:solidFill>
                <a:latin typeface="system-ui"/>
              </a:rPr>
              <a:t>who was declared to be the Son of God with power, according to the Spirit of holiness, by the resurrection from the dead</a:t>
            </a:r>
            <a:r>
              <a:rPr lang="en-GB" dirty="0">
                <a:solidFill>
                  <a:srgbClr val="000000"/>
                </a:solidFill>
                <a:latin typeface="system-ui"/>
              </a:rPr>
              <a:t>, Jesus Christ our </a:t>
            </a:r>
            <a:r>
              <a:rPr lang="en-GB" dirty="0" smtClean="0">
                <a:solidFill>
                  <a:srgbClr val="000000"/>
                </a:solidFill>
                <a:latin typeface="system-ui"/>
              </a:rPr>
              <a:t>Lord … Rom.1: 1-4</a:t>
            </a:r>
            <a:r>
              <a:rPr lang="en-GB" dirty="0">
                <a:solidFill>
                  <a:srgbClr val="000000"/>
                </a:solidFill>
                <a:latin typeface="system-ui"/>
              </a:rPr>
              <a:t> </a:t>
            </a:r>
            <a:endParaRPr lang="en-GB" dirty="0"/>
          </a:p>
        </p:txBody>
      </p:sp>
    </p:spTree>
    <p:extLst>
      <p:ext uri="{BB962C8B-B14F-4D97-AF65-F5344CB8AC3E}">
        <p14:creationId xmlns:p14="http://schemas.microsoft.com/office/powerpoint/2010/main" val="26997655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3090</TotalTime>
  <Words>1879</Words>
  <Application>Microsoft Office PowerPoint</Application>
  <PresentationFormat>Widescreen</PresentationFormat>
  <Paragraphs>176</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system-ui</vt:lpstr>
      <vt:lpstr>Office Theme</vt:lpstr>
      <vt:lpstr>Considering the Cross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Considering the Cross </dc:title>
  <dc:creator>Roy MIllar</dc:creator>
  <cp:lastModifiedBy>Roy MIllar</cp:lastModifiedBy>
  <cp:revision>92</cp:revision>
  <dcterms:created xsi:type="dcterms:W3CDTF">2020-08-05T08:52:54Z</dcterms:created>
  <dcterms:modified xsi:type="dcterms:W3CDTF">2020-08-10T20:52:24Z</dcterms:modified>
</cp:coreProperties>
</file>