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3" r:id="rId6"/>
    <p:sldId id="258" r:id="rId7"/>
    <p:sldId id="264" r:id="rId8"/>
    <p:sldId id="266" r:id="rId9"/>
    <p:sldId id="267" r:id="rId10"/>
    <p:sldId id="265" r:id="rId11"/>
    <p:sldId id="268" r:id="rId12"/>
    <p:sldId id="270" r:id="rId13"/>
    <p:sldId id="269" r:id="rId14"/>
    <p:sldId id="271" r:id="rId15"/>
    <p:sldId id="272" r:id="rId16"/>
    <p:sldId id="273" r:id="rId17"/>
    <p:sldId id="274" r:id="rId18"/>
    <p:sldId id="275" r:id="rId19"/>
    <p:sldId id="276" r:id="rId20"/>
    <p:sldId id="277" r:id="rId21"/>
    <p:sldId id="278" r:id="rId22"/>
    <p:sldId id="279" r:id="rId23"/>
    <p:sldId id="281" r:id="rId24"/>
    <p:sldId id="280" r:id="rId25"/>
    <p:sldId id="290" r:id="rId26"/>
    <p:sldId id="291" r:id="rId27"/>
    <p:sldId id="282" r:id="rId28"/>
    <p:sldId id="283" r:id="rId29"/>
    <p:sldId id="285" r:id="rId30"/>
    <p:sldId id="286" r:id="rId31"/>
    <p:sldId id="288" r:id="rId32"/>
    <p:sldId id="289" r:id="rId33"/>
    <p:sldId id="284" r:id="rId34"/>
    <p:sldId id="287" r:id="rId35"/>
    <p:sldId id="292" r:id="rId36"/>
    <p:sldId id="294"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9E683A2-B25B-46A6-85FA-631B39A0EA46}"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101256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E683A2-B25B-46A6-85FA-631B39A0EA46}"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251602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E683A2-B25B-46A6-85FA-631B39A0EA46}"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141766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9E683A2-B25B-46A6-85FA-631B39A0EA46}"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547586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E683A2-B25B-46A6-85FA-631B39A0EA46}" type="datetimeFigureOut">
              <a:rPr lang="en-GB" smtClean="0"/>
              <a:t>17/05/2021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1770115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9E683A2-B25B-46A6-85FA-631B39A0EA46}" type="datetimeFigureOut">
              <a:rPr lang="en-GB" smtClean="0"/>
              <a:t>17/05/2021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35624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9E683A2-B25B-46A6-85FA-631B39A0EA46}" type="datetimeFigureOut">
              <a:rPr lang="en-GB" smtClean="0"/>
              <a:t>17/05/2021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206181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9E683A2-B25B-46A6-85FA-631B39A0EA46}" type="datetimeFigureOut">
              <a:rPr lang="en-GB" smtClean="0"/>
              <a:t>17/05/2021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2533442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683A2-B25B-46A6-85FA-631B39A0EA46}" type="datetimeFigureOut">
              <a:rPr lang="en-GB" smtClean="0"/>
              <a:t>17/05/2021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34909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683A2-B25B-46A6-85FA-631B39A0EA46}" type="datetimeFigureOut">
              <a:rPr lang="en-GB" smtClean="0"/>
              <a:t>17/05/2021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222891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683A2-B25B-46A6-85FA-631B39A0EA46}" type="datetimeFigureOut">
              <a:rPr lang="en-GB" smtClean="0"/>
              <a:t>17/05/2021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73A6A7-F132-43D3-B857-98C33EE2DF6F}" type="slidenum">
              <a:rPr lang="en-GB" smtClean="0"/>
              <a:t>‹#›</a:t>
            </a:fld>
            <a:endParaRPr lang="en-GB"/>
          </a:p>
        </p:txBody>
      </p:sp>
    </p:spTree>
    <p:extLst>
      <p:ext uri="{BB962C8B-B14F-4D97-AF65-F5344CB8AC3E}">
        <p14:creationId xmlns:p14="http://schemas.microsoft.com/office/powerpoint/2010/main" val="2837676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683A2-B25B-46A6-85FA-631B39A0EA46}" type="datetimeFigureOut">
              <a:rPr lang="en-GB" smtClean="0"/>
              <a:t>17/05/2021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73A6A7-F132-43D3-B857-98C33EE2DF6F}" type="slidenum">
              <a:rPr lang="en-GB" smtClean="0"/>
              <a:t>‹#›</a:t>
            </a:fld>
            <a:endParaRPr lang="en-GB"/>
          </a:p>
        </p:txBody>
      </p:sp>
    </p:spTree>
    <p:extLst>
      <p:ext uri="{BB962C8B-B14F-4D97-AF65-F5344CB8AC3E}">
        <p14:creationId xmlns:p14="http://schemas.microsoft.com/office/powerpoint/2010/main" val="26477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941" y="1531147"/>
            <a:ext cx="6096000" cy="1077218"/>
          </a:xfrm>
          <a:prstGeom prst="rect">
            <a:avLst/>
          </a:prstGeom>
        </p:spPr>
        <p:txBody>
          <a:bodyPr>
            <a:spAutoFit/>
          </a:bodyPr>
          <a:lstStyle/>
          <a:p>
            <a:pPr lvl="0" algn="ctr"/>
            <a:r>
              <a:rPr lang="en-GB" sz="3200" b="1" dirty="0">
                <a:solidFill>
                  <a:prstClr val="black"/>
                </a:solidFill>
              </a:rPr>
              <a:t>The Visions and Prophecies of Zechariah</a:t>
            </a:r>
          </a:p>
        </p:txBody>
      </p:sp>
      <p:sp>
        <p:nvSpPr>
          <p:cNvPr id="3" name="TextBox 2"/>
          <p:cNvSpPr txBox="1"/>
          <p:nvPr/>
        </p:nvSpPr>
        <p:spPr>
          <a:xfrm>
            <a:off x="2444941" y="3410464"/>
            <a:ext cx="1963999" cy="584775"/>
          </a:xfrm>
          <a:prstGeom prst="rect">
            <a:avLst/>
          </a:prstGeom>
          <a:noFill/>
        </p:spPr>
        <p:txBody>
          <a:bodyPr wrap="none" rtlCol="0">
            <a:spAutoFit/>
          </a:bodyPr>
          <a:lstStyle/>
          <a:p>
            <a:r>
              <a:rPr lang="en-GB" sz="3200" b="1" dirty="0" smtClean="0"/>
              <a:t>Session 10</a:t>
            </a:r>
            <a:endParaRPr lang="en-GB" sz="3200" b="1" dirty="0"/>
          </a:p>
        </p:txBody>
      </p:sp>
    </p:spTree>
    <p:extLst>
      <p:ext uri="{BB962C8B-B14F-4D97-AF65-F5344CB8AC3E}">
        <p14:creationId xmlns:p14="http://schemas.microsoft.com/office/powerpoint/2010/main" val="3485340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277" y="731844"/>
            <a:ext cx="6689124" cy="2554545"/>
          </a:xfrm>
          <a:prstGeom prst="rect">
            <a:avLst/>
          </a:prstGeom>
        </p:spPr>
        <p:txBody>
          <a:bodyPr wrap="square">
            <a:spAutoFit/>
          </a:bodyPr>
          <a:lstStyle/>
          <a:p>
            <a:pPr lvl="0"/>
            <a:r>
              <a:rPr lang="en-GB" sz="2000" dirty="0" smtClean="0">
                <a:solidFill>
                  <a:srgbClr val="000000"/>
                </a:solidFill>
                <a:latin typeface="system-ui"/>
              </a:rPr>
              <a:t>... </a:t>
            </a:r>
            <a:r>
              <a:rPr lang="en-GB" sz="2000" b="1" dirty="0">
                <a:solidFill>
                  <a:srgbClr val="000000"/>
                </a:solidFill>
                <a:latin typeface="system-ui"/>
              </a:rPr>
              <a:t>the Mount of Olives will be split in two, from east </a:t>
            </a:r>
            <a:endParaRPr lang="en-GB" sz="2000" b="1" dirty="0" smtClean="0">
              <a:solidFill>
                <a:srgbClr val="000000"/>
              </a:solidFill>
              <a:latin typeface="system-ui"/>
            </a:endParaRPr>
          </a:p>
          <a:p>
            <a:pPr lvl="0"/>
            <a:r>
              <a:rPr lang="en-GB" sz="2000" b="1" dirty="0" smtClean="0">
                <a:solidFill>
                  <a:srgbClr val="000000"/>
                </a:solidFill>
                <a:latin typeface="system-ui"/>
              </a:rPr>
              <a:t>to </a:t>
            </a:r>
            <a:r>
              <a:rPr lang="en-GB" sz="2000" b="1" dirty="0">
                <a:solidFill>
                  <a:srgbClr val="000000"/>
                </a:solidFill>
                <a:latin typeface="system-ui"/>
              </a:rPr>
              <a:t>west, making a very great valley</a:t>
            </a:r>
            <a:r>
              <a:rPr lang="en-GB" sz="2000" dirty="0">
                <a:solidFill>
                  <a:srgbClr val="000000"/>
                </a:solidFill>
                <a:latin typeface="system-ui"/>
              </a:rPr>
              <a:t>. </a:t>
            </a:r>
            <a:r>
              <a:rPr lang="en-GB" sz="2000" b="1" dirty="0">
                <a:solidFill>
                  <a:srgbClr val="000000"/>
                </a:solidFill>
                <a:latin typeface="system-ui"/>
              </a:rPr>
              <a:t>Half </a:t>
            </a:r>
            <a:r>
              <a:rPr lang="en-GB" sz="2000" dirty="0">
                <a:solidFill>
                  <a:srgbClr val="000000"/>
                </a:solidFill>
                <a:latin typeface="system-ui"/>
              </a:rPr>
              <a:t>of the mountain </a:t>
            </a:r>
            <a:r>
              <a:rPr lang="en-GB" sz="2000" b="1" dirty="0">
                <a:solidFill>
                  <a:srgbClr val="000000"/>
                </a:solidFill>
                <a:latin typeface="system-ui"/>
              </a:rPr>
              <a:t>will move toward the north</a:t>
            </a:r>
            <a:r>
              <a:rPr lang="en-GB" sz="2000" dirty="0">
                <a:solidFill>
                  <a:srgbClr val="000000"/>
                </a:solidFill>
                <a:latin typeface="system-ui"/>
              </a:rPr>
              <a:t>, and </a:t>
            </a:r>
            <a:r>
              <a:rPr lang="en-GB" sz="2000" b="1" dirty="0">
                <a:solidFill>
                  <a:srgbClr val="000000"/>
                </a:solidFill>
                <a:latin typeface="system-ui"/>
              </a:rPr>
              <a:t>half of it toward the </a:t>
            </a:r>
            <a:r>
              <a:rPr lang="en-GB" sz="2000" b="1" dirty="0" smtClean="0">
                <a:solidFill>
                  <a:srgbClr val="000000"/>
                </a:solidFill>
                <a:latin typeface="system-ui"/>
              </a:rPr>
              <a:t>south</a:t>
            </a:r>
            <a:r>
              <a:rPr lang="en-GB" sz="2000" dirty="0" smtClean="0">
                <a:solidFill>
                  <a:srgbClr val="000000"/>
                </a:solidFill>
                <a:latin typeface="system-ui"/>
              </a:rPr>
              <a:t>.</a:t>
            </a:r>
            <a:r>
              <a:rPr lang="en-GB" sz="2000" b="1" dirty="0">
                <a:solidFill>
                  <a:srgbClr val="000000"/>
                </a:solidFill>
                <a:latin typeface="system-ui"/>
              </a:rPr>
              <a:t> </a:t>
            </a:r>
            <a:r>
              <a:rPr lang="en-GB" sz="2000" b="1" dirty="0" smtClean="0">
                <a:solidFill>
                  <a:srgbClr val="000000"/>
                </a:solidFill>
                <a:latin typeface="system-ui"/>
              </a:rPr>
              <a:t>You </a:t>
            </a:r>
            <a:r>
              <a:rPr lang="en-GB" sz="2000" b="1" dirty="0">
                <a:solidFill>
                  <a:srgbClr val="000000"/>
                </a:solidFill>
                <a:latin typeface="system-ui"/>
              </a:rPr>
              <a:t>shall flee by the valley </a:t>
            </a:r>
            <a:r>
              <a:rPr lang="en-GB" sz="2000" dirty="0">
                <a:solidFill>
                  <a:srgbClr val="000000"/>
                </a:solidFill>
                <a:latin typeface="system-ui"/>
              </a:rPr>
              <a:t>of </a:t>
            </a:r>
            <a:r>
              <a:rPr lang="en-GB" sz="2000" b="1" dirty="0" smtClean="0">
                <a:solidFill>
                  <a:srgbClr val="000000"/>
                </a:solidFill>
                <a:latin typeface="system-ui"/>
              </a:rPr>
              <a:t>My </a:t>
            </a:r>
            <a:r>
              <a:rPr lang="en-GB" sz="2000" b="1" dirty="0">
                <a:solidFill>
                  <a:srgbClr val="000000"/>
                </a:solidFill>
                <a:latin typeface="system-ui"/>
              </a:rPr>
              <a:t>mountains</a:t>
            </a:r>
            <a:r>
              <a:rPr lang="en-GB" sz="2000" dirty="0">
                <a:solidFill>
                  <a:srgbClr val="000000"/>
                </a:solidFill>
                <a:latin typeface="system-ui"/>
              </a:rPr>
              <a:t>; for the valley of the mountains shall reach to </a:t>
            </a:r>
            <a:r>
              <a:rPr lang="en-GB" sz="2000" dirty="0" err="1">
                <a:solidFill>
                  <a:srgbClr val="000000"/>
                </a:solidFill>
                <a:latin typeface="system-ui"/>
              </a:rPr>
              <a:t>Azel</a:t>
            </a:r>
            <a:r>
              <a:rPr lang="en-GB" sz="2000" dirty="0">
                <a:solidFill>
                  <a:srgbClr val="000000"/>
                </a:solidFill>
                <a:latin typeface="system-ui"/>
              </a:rPr>
              <a:t>; yes</a:t>
            </a:r>
            <a:r>
              <a:rPr lang="en-GB" sz="2000" b="1" dirty="0">
                <a:solidFill>
                  <a:srgbClr val="000000"/>
                </a:solidFill>
                <a:latin typeface="system-ui"/>
              </a:rPr>
              <a:t>, you shall flee</a:t>
            </a:r>
            <a:r>
              <a:rPr lang="en-GB" sz="2000" dirty="0">
                <a:solidFill>
                  <a:srgbClr val="000000"/>
                </a:solidFill>
                <a:latin typeface="system-ui"/>
              </a:rPr>
              <a:t>, just like you fled from before the earthquake in the days of </a:t>
            </a:r>
            <a:r>
              <a:rPr lang="en-GB" sz="2000" dirty="0" err="1">
                <a:solidFill>
                  <a:srgbClr val="000000"/>
                </a:solidFill>
                <a:latin typeface="system-ui"/>
              </a:rPr>
              <a:t>Uzziah</a:t>
            </a:r>
            <a:r>
              <a:rPr lang="en-GB" sz="2000" dirty="0">
                <a:solidFill>
                  <a:srgbClr val="000000"/>
                </a:solidFill>
                <a:latin typeface="system-ui"/>
              </a:rPr>
              <a:t> king of Judah. </a:t>
            </a:r>
            <a:endParaRPr lang="en-GB" sz="2000" dirty="0" smtClean="0">
              <a:solidFill>
                <a:srgbClr val="000000"/>
              </a:solidFill>
              <a:latin typeface="system-ui"/>
            </a:endParaRPr>
          </a:p>
          <a:p>
            <a:pPr lvl="0"/>
            <a:r>
              <a:rPr lang="en-GB" sz="2000" dirty="0" smtClean="0">
                <a:solidFill>
                  <a:srgbClr val="000000"/>
                </a:solidFill>
                <a:latin typeface="system-ui"/>
              </a:rPr>
              <a:t>Zech</a:t>
            </a:r>
            <a:r>
              <a:rPr lang="en-GB" sz="2000" dirty="0">
                <a:solidFill>
                  <a:srgbClr val="000000"/>
                </a:solidFill>
                <a:latin typeface="system-ui"/>
              </a:rPr>
              <a:t>. </a:t>
            </a:r>
            <a:r>
              <a:rPr lang="en-GB" sz="2000" dirty="0" smtClean="0">
                <a:solidFill>
                  <a:srgbClr val="000000"/>
                </a:solidFill>
                <a:latin typeface="system-ui"/>
              </a:rPr>
              <a:t>14:4- 5</a:t>
            </a:r>
            <a:endParaRPr lang="en-GB" dirty="0">
              <a:solidFill>
                <a:prstClr val="black"/>
              </a:solidFill>
            </a:endParaRPr>
          </a:p>
        </p:txBody>
      </p:sp>
      <p:sp>
        <p:nvSpPr>
          <p:cNvPr id="3" name="Rectangle 2"/>
          <p:cNvSpPr/>
          <p:nvPr/>
        </p:nvSpPr>
        <p:spPr>
          <a:xfrm>
            <a:off x="321277" y="3407027"/>
            <a:ext cx="7834183" cy="3170099"/>
          </a:xfrm>
          <a:prstGeom prst="rect">
            <a:avLst/>
          </a:prstGeom>
        </p:spPr>
        <p:txBody>
          <a:bodyPr wrap="square">
            <a:spAutoFit/>
          </a:bodyPr>
          <a:lstStyle/>
          <a:p>
            <a:r>
              <a:rPr lang="en-GB" sz="2000" b="1" i="0" dirty="0" smtClean="0">
                <a:solidFill>
                  <a:srgbClr val="000000"/>
                </a:solidFill>
                <a:effectLst/>
                <a:latin typeface="system-ui"/>
              </a:rPr>
              <a:t>Moses said </a:t>
            </a:r>
            <a:r>
              <a:rPr lang="en-GB" sz="2000" b="0" i="0" dirty="0" smtClean="0">
                <a:solidFill>
                  <a:srgbClr val="000000"/>
                </a:solidFill>
                <a:effectLst/>
                <a:latin typeface="system-ui"/>
              </a:rPr>
              <a:t>to the people, “Don’t be afraid. </a:t>
            </a:r>
            <a:r>
              <a:rPr lang="en-GB" sz="2000" b="1" i="0" dirty="0" smtClean="0">
                <a:solidFill>
                  <a:srgbClr val="000000"/>
                </a:solidFill>
                <a:effectLst/>
                <a:latin typeface="system-ui"/>
              </a:rPr>
              <a:t>Stand </a:t>
            </a:r>
            <a:r>
              <a:rPr lang="en-GB" sz="2000" b="1" i="0" dirty="0" smtClean="0">
                <a:solidFill>
                  <a:srgbClr val="000000"/>
                </a:solidFill>
                <a:effectLst/>
                <a:latin typeface="system-ui"/>
              </a:rPr>
              <a:t>still,</a:t>
            </a:r>
          </a:p>
          <a:p>
            <a:r>
              <a:rPr lang="en-GB" sz="2000" b="1" i="0" dirty="0" smtClean="0">
                <a:solidFill>
                  <a:srgbClr val="000000"/>
                </a:solidFill>
                <a:effectLst/>
                <a:latin typeface="system-ui"/>
              </a:rPr>
              <a:t>and </a:t>
            </a:r>
            <a:r>
              <a:rPr lang="en-GB" sz="2000" b="1" i="0" dirty="0" smtClean="0">
                <a:solidFill>
                  <a:srgbClr val="000000"/>
                </a:solidFill>
                <a:effectLst/>
                <a:latin typeface="system-ui"/>
              </a:rPr>
              <a:t>see the salvation of Yahweh</a:t>
            </a:r>
            <a:r>
              <a:rPr lang="en-GB" sz="2000" b="0" i="0" dirty="0" smtClean="0">
                <a:solidFill>
                  <a:srgbClr val="000000"/>
                </a:solidFill>
                <a:effectLst/>
                <a:latin typeface="system-ui"/>
              </a:rPr>
              <a:t>, which he will work </a:t>
            </a:r>
            <a:r>
              <a:rPr lang="en-GB" sz="2000" b="0" i="0" dirty="0" smtClean="0">
                <a:solidFill>
                  <a:srgbClr val="000000"/>
                </a:solidFill>
                <a:effectLst/>
                <a:latin typeface="system-ui"/>
              </a:rPr>
              <a:t>for</a:t>
            </a:r>
          </a:p>
          <a:p>
            <a:r>
              <a:rPr lang="en-GB" sz="2000" b="0" i="0" dirty="0" smtClean="0">
                <a:solidFill>
                  <a:srgbClr val="000000"/>
                </a:solidFill>
                <a:effectLst/>
                <a:latin typeface="system-ui"/>
              </a:rPr>
              <a:t>you </a:t>
            </a:r>
            <a:r>
              <a:rPr lang="en-GB" sz="2000" b="0" i="0" dirty="0" smtClean="0">
                <a:solidFill>
                  <a:srgbClr val="000000"/>
                </a:solidFill>
                <a:effectLst/>
                <a:latin typeface="system-ui"/>
              </a:rPr>
              <a:t>today; for you will never again see the Egyptians whom you have seen today. </a:t>
            </a:r>
            <a:r>
              <a:rPr lang="en-GB" sz="2000" b="1" i="0" baseline="30000" dirty="0" smtClean="0">
                <a:solidFill>
                  <a:srgbClr val="000000"/>
                </a:solidFill>
                <a:effectLst/>
                <a:latin typeface="system-ui"/>
              </a:rPr>
              <a:t> </a:t>
            </a:r>
            <a:r>
              <a:rPr lang="en-GB" sz="2000" b="1" i="0" dirty="0" smtClean="0">
                <a:solidFill>
                  <a:srgbClr val="000000"/>
                </a:solidFill>
                <a:effectLst/>
                <a:latin typeface="system-ui"/>
              </a:rPr>
              <a:t>Yahweh will fight for you</a:t>
            </a:r>
            <a:r>
              <a:rPr lang="en-GB" sz="2000" b="0" i="0" dirty="0" smtClean="0">
                <a:solidFill>
                  <a:srgbClr val="000000"/>
                </a:solidFill>
                <a:effectLst/>
                <a:latin typeface="system-ui"/>
              </a:rPr>
              <a:t>, and you shall be still.” ... </a:t>
            </a:r>
            <a:r>
              <a:rPr lang="en-GB" sz="2000" b="1" i="0" dirty="0" smtClean="0">
                <a:solidFill>
                  <a:srgbClr val="000000"/>
                </a:solidFill>
                <a:effectLst/>
                <a:latin typeface="system-ui"/>
              </a:rPr>
              <a:t>Moses stretched out his hand</a:t>
            </a:r>
            <a:r>
              <a:rPr lang="en-GB" sz="2000" b="0" i="0" dirty="0" smtClean="0">
                <a:solidFill>
                  <a:srgbClr val="000000"/>
                </a:solidFill>
                <a:effectLst/>
                <a:latin typeface="system-ui"/>
              </a:rPr>
              <a:t> over the sea, and Yahweh caused the sea to go back by a strong east wind all night, and made the sea dry land, and </a:t>
            </a:r>
            <a:r>
              <a:rPr lang="en-GB" sz="2000" b="1" i="0" dirty="0" smtClean="0">
                <a:solidFill>
                  <a:srgbClr val="000000"/>
                </a:solidFill>
                <a:effectLst/>
                <a:latin typeface="system-ui"/>
              </a:rPr>
              <a:t>the waters were divided</a:t>
            </a:r>
            <a:r>
              <a:rPr lang="en-GB" sz="2000" b="0" i="0" dirty="0" smtClean="0">
                <a:solidFill>
                  <a:srgbClr val="000000"/>
                </a:solidFill>
                <a:effectLst/>
                <a:latin typeface="system-ui"/>
              </a:rPr>
              <a:t>.</a:t>
            </a:r>
            <a:r>
              <a:rPr lang="en-GB" sz="2000" dirty="0">
                <a:solidFill>
                  <a:srgbClr val="000000"/>
                </a:solidFill>
                <a:latin typeface="system-ui"/>
              </a:rPr>
              <a:t> </a:t>
            </a:r>
            <a:r>
              <a:rPr lang="en-GB" sz="2000" b="1" i="0" dirty="0" smtClean="0">
                <a:solidFill>
                  <a:srgbClr val="000000"/>
                </a:solidFill>
                <a:effectLst/>
                <a:latin typeface="system-ui"/>
              </a:rPr>
              <a:t>The children of Israel went into the middle of the sea on the dry ground</a:t>
            </a:r>
            <a:r>
              <a:rPr lang="en-GB" sz="2000" b="0" i="0" dirty="0" smtClean="0">
                <a:solidFill>
                  <a:srgbClr val="000000"/>
                </a:solidFill>
                <a:effectLst/>
                <a:latin typeface="system-ui"/>
              </a:rPr>
              <a:t>; and the waters were a wall to them on their right hand and on their left. Exodus 14:13-14, 21-22</a:t>
            </a:r>
            <a:endParaRPr lang="en-GB" sz="2000" dirty="0"/>
          </a:p>
        </p:txBody>
      </p:sp>
      <p:sp>
        <p:nvSpPr>
          <p:cNvPr id="4" name="TextBox 3"/>
          <p:cNvSpPr txBox="1"/>
          <p:nvPr/>
        </p:nvSpPr>
        <p:spPr>
          <a:xfrm>
            <a:off x="1696994" y="149541"/>
            <a:ext cx="3453189" cy="461665"/>
          </a:xfrm>
          <a:prstGeom prst="rect">
            <a:avLst/>
          </a:prstGeom>
          <a:noFill/>
        </p:spPr>
        <p:txBody>
          <a:bodyPr wrap="none" rtlCol="0">
            <a:spAutoFit/>
          </a:bodyPr>
          <a:lstStyle/>
          <a:p>
            <a:r>
              <a:rPr lang="en-GB" sz="2400" b="1" dirty="0" smtClean="0">
                <a:latin typeface="system-ui"/>
              </a:rPr>
              <a:t>Cataclysmic Changes </a:t>
            </a:r>
            <a:endParaRPr lang="en-GB" sz="2400" b="1" dirty="0">
              <a:latin typeface="system-ui"/>
            </a:endParaRPr>
          </a:p>
        </p:txBody>
      </p:sp>
    </p:spTree>
    <p:extLst>
      <p:ext uri="{BB962C8B-B14F-4D97-AF65-F5344CB8AC3E}">
        <p14:creationId xmlns:p14="http://schemas.microsoft.com/office/powerpoint/2010/main" val="308030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896" y="1289903"/>
            <a:ext cx="7652951" cy="707886"/>
          </a:xfrm>
          <a:prstGeom prst="rect">
            <a:avLst/>
          </a:prstGeom>
        </p:spPr>
        <p:txBody>
          <a:bodyPr wrap="square">
            <a:spAutoFit/>
          </a:bodyPr>
          <a:lstStyle/>
          <a:p>
            <a:r>
              <a:rPr lang="en-GB" sz="2000" b="1" dirty="0">
                <a:solidFill>
                  <a:srgbClr val="000000"/>
                </a:solidFill>
                <a:latin typeface="system-ui"/>
              </a:rPr>
              <a:t>Yahweh my God will come, and all the holy ones </a:t>
            </a:r>
            <a:endParaRPr lang="en-GB" sz="2000" b="1" dirty="0" smtClean="0">
              <a:solidFill>
                <a:srgbClr val="000000"/>
              </a:solidFill>
              <a:latin typeface="system-ui"/>
            </a:endParaRPr>
          </a:p>
          <a:p>
            <a:r>
              <a:rPr lang="en-GB" sz="2000" b="1" dirty="0" smtClean="0">
                <a:solidFill>
                  <a:srgbClr val="000000"/>
                </a:solidFill>
                <a:latin typeface="system-ui"/>
              </a:rPr>
              <a:t>with </a:t>
            </a:r>
            <a:r>
              <a:rPr lang="en-GB" sz="2000" b="1" dirty="0">
                <a:solidFill>
                  <a:srgbClr val="000000"/>
                </a:solidFill>
                <a:latin typeface="system-ui"/>
              </a:rPr>
              <a:t>you</a:t>
            </a:r>
            <a:r>
              <a:rPr lang="en-GB" sz="2000" dirty="0">
                <a:solidFill>
                  <a:srgbClr val="000000"/>
                </a:solidFill>
                <a:latin typeface="system-ui"/>
              </a:rPr>
              <a:t>. </a:t>
            </a:r>
            <a:r>
              <a:rPr lang="en-GB" sz="2000" dirty="0" smtClean="0">
                <a:solidFill>
                  <a:srgbClr val="000000"/>
                </a:solidFill>
                <a:latin typeface="system-ui"/>
              </a:rPr>
              <a:t>14:5</a:t>
            </a:r>
            <a:endParaRPr lang="en-GB" dirty="0"/>
          </a:p>
        </p:txBody>
      </p:sp>
      <p:sp>
        <p:nvSpPr>
          <p:cNvPr id="3" name="Rectangle 2"/>
          <p:cNvSpPr/>
          <p:nvPr/>
        </p:nvSpPr>
        <p:spPr>
          <a:xfrm>
            <a:off x="164755" y="2202611"/>
            <a:ext cx="7965990" cy="1938992"/>
          </a:xfrm>
          <a:prstGeom prst="rect">
            <a:avLst/>
          </a:prstGeom>
        </p:spPr>
        <p:txBody>
          <a:bodyPr wrap="square">
            <a:spAutoFit/>
          </a:bodyPr>
          <a:lstStyle/>
          <a:p>
            <a:r>
              <a:rPr lang="en-GB" sz="2000" b="0" i="0" dirty="0" smtClean="0">
                <a:solidFill>
                  <a:srgbClr val="000000"/>
                </a:solidFill>
                <a:effectLst/>
                <a:latin typeface="system-ui"/>
              </a:rPr>
              <a:t>May the Lord make you to increase and abound in love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toward </a:t>
            </a:r>
            <a:r>
              <a:rPr lang="en-GB" sz="2000" b="0" i="0" dirty="0" smtClean="0">
                <a:solidFill>
                  <a:srgbClr val="000000"/>
                </a:solidFill>
                <a:effectLst/>
                <a:latin typeface="system-ui"/>
              </a:rPr>
              <a:t>one another, and toward all men, even as we also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do </a:t>
            </a:r>
            <a:r>
              <a:rPr lang="en-GB" sz="2000" b="0" i="0" dirty="0" smtClean="0">
                <a:solidFill>
                  <a:srgbClr val="000000"/>
                </a:solidFill>
                <a:effectLst/>
                <a:latin typeface="system-ui"/>
              </a:rPr>
              <a:t>toward you, to the end he may establish your hearts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blameless </a:t>
            </a:r>
            <a:r>
              <a:rPr lang="en-GB" sz="2000" b="0" i="0" dirty="0" smtClean="0">
                <a:solidFill>
                  <a:srgbClr val="000000"/>
                </a:solidFill>
                <a:effectLst/>
                <a:latin typeface="system-ui"/>
              </a:rPr>
              <a:t>in holiness before our God and Father </a:t>
            </a:r>
            <a:r>
              <a:rPr lang="en-GB" sz="2000" b="1" i="0" dirty="0" smtClean="0">
                <a:solidFill>
                  <a:srgbClr val="000000"/>
                </a:solidFill>
                <a:effectLst/>
                <a:latin typeface="system-ui"/>
              </a:rPr>
              <a:t>at the </a:t>
            </a:r>
            <a:endParaRPr lang="en-GB" sz="2000" b="1" i="0" dirty="0" smtClean="0">
              <a:solidFill>
                <a:srgbClr val="000000"/>
              </a:solidFill>
              <a:effectLst/>
              <a:latin typeface="system-ui"/>
            </a:endParaRPr>
          </a:p>
          <a:p>
            <a:r>
              <a:rPr lang="en-GB" sz="2000" b="1" i="0" dirty="0" smtClean="0">
                <a:solidFill>
                  <a:srgbClr val="000000"/>
                </a:solidFill>
                <a:effectLst/>
                <a:latin typeface="system-ui"/>
              </a:rPr>
              <a:t>coming </a:t>
            </a:r>
            <a:r>
              <a:rPr lang="en-GB" sz="2000" b="1" i="0" dirty="0" smtClean="0">
                <a:solidFill>
                  <a:srgbClr val="000000"/>
                </a:solidFill>
                <a:effectLst/>
                <a:latin typeface="system-ui"/>
              </a:rPr>
              <a:t>of our Lord Jesus with all his saints</a:t>
            </a:r>
            <a:r>
              <a:rPr lang="en-GB" sz="2000" b="0" i="0" dirty="0" smtClean="0">
                <a:solidFill>
                  <a:srgbClr val="000000"/>
                </a:solidFill>
                <a:effectLst/>
                <a:latin typeface="system-ui"/>
              </a:rPr>
              <a:t>.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1Thess</a:t>
            </a:r>
            <a:r>
              <a:rPr lang="en-GB" sz="2000" b="0" i="0" dirty="0" smtClean="0">
                <a:solidFill>
                  <a:srgbClr val="000000"/>
                </a:solidFill>
                <a:effectLst/>
                <a:latin typeface="system-ui"/>
              </a:rPr>
              <a:t>. 3:12-13</a:t>
            </a:r>
            <a:endParaRPr lang="en-GB" sz="2000" dirty="0"/>
          </a:p>
        </p:txBody>
      </p:sp>
      <p:sp>
        <p:nvSpPr>
          <p:cNvPr id="4" name="Rectangle 3"/>
          <p:cNvSpPr/>
          <p:nvPr/>
        </p:nvSpPr>
        <p:spPr>
          <a:xfrm>
            <a:off x="164755" y="4346425"/>
            <a:ext cx="8971007" cy="1015663"/>
          </a:xfrm>
          <a:prstGeom prst="rect">
            <a:avLst/>
          </a:prstGeom>
        </p:spPr>
        <p:txBody>
          <a:bodyPr wrap="square">
            <a:spAutoFit/>
          </a:bodyPr>
          <a:lstStyle/>
          <a:p>
            <a:r>
              <a:rPr lang="en-GB" sz="2000" b="0" i="0" dirty="0" smtClean="0">
                <a:solidFill>
                  <a:srgbClr val="000000"/>
                </a:solidFill>
                <a:effectLst/>
                <a:latin typeface="system-ui"/>
              </a:rPr>
              <a:t>About these also Enoch ...  prophesied, saying, “Behold,</a:t>
            </a:r>
            <a:r>
              <a:rPr lang="en-GB" sz="2000" b="1" i="0" dirty="0" smtClean="0">
                <a:solidFill>
                  <a:srgbClr val="000000"/>
                </a:solidFill>
                <a:effectLst/>
                <a:latin typeface="system-ui"/>
              </a:rPr>
              <a:t> the Lord </a:t>
            </a:r>
          </a:p>
          <a:p>
            <a:r>
              <a:rPr lang="en-GB" sz="2000" b="1" i="0" dirty="0" smtClean="0">
                <a:solidFill>
                  <a:srgbClr val="000000"/>
                </a:solidFill>
                <a:effectLst/>
                <a:latin typeface="system-ui"/>
              </a:rPr>
              <a:t>came with ten thousands of his holy ones</a:t>
            </a:r>
            <a:r>
              <a:rPr lang="en-GB" sz="2000" b="0" i="0" dirty="0" smtClean="0">
                <a:solidFill>
                  <a:srgbClr val="000000"/>
                </a:solidFill>
                <a:effectLst/>
                <a:latin typeface="system-ui"/>
              </a:rPr>
              <a:t>, to execute judgment </a:t>
            </a:r>
          </a:p>
          <a:p>
            <a:r>
              <a:rPr lang="en-GB" sz="2000" b="0" i="0" dirty="0" smtClean="0">
                <a:solidFill>
                  <a:srgbClr val="000000"/>
                </a:solidFill>
                <a:effectLst/>
                <a:latin typeface="system-ui"/>
              </a:rPr>
              <a:t>on all Jude v14-15</a:t>
            </a:r>
            <a:endParaRPr lang="en-GB" sz="2000" dirty="0"/>
          </a:p>
        </p:txBody>
      </p:sp>
      <p:sp>
        <p:nvSpPr>
          <p:cNvPr id="6" name="TextBox 5"/>
          <p:cNvSpPr txBox="1"/>
          <p:nvPr/>
        </p:nvSpPr>
        <p:spPr>
          <a:xfrm>
            <a:off x="1738185" y="420130"/>
            <a:ext cx="1905906" cy="461665"/>
          </a:xfrm>
          <a:prstGeom prst="rect">
            <a:avLst/>
          </a:prstGeom>
          <a:noFill/>
        </p:spPr>
        <p:txBody>
          <a:bodyPr wrap="none" rtlCol="0">
            <a:spAutoFit/>
          </a:bodyPr>
          <a:lstStyle/>
          <a:p>
            <a:r>
              <a:rPr lang="en-GB" sz="2400" b="1" dirty="0" smtClean="0">
                <a:latin typeface="system-ui"/>
              </a:rPr>
              <a:t>God’s Army</a:t>
            </a:r>
            <a:endParaRPr lang="en-GB" sz="2400" b="1" dirty="0">
              <a:latin typeface="system-ui"/>
            </a:endParaRPr>
          </a:p>
        </p:txBody>
      </p:sp>
    </p:spTree>
    <p:extLst>
      <p:ext uri="{BB962C8B-B14F-4D97-AF65-F5344CB8AC3E}">
        <p14:creationId xmlns:p14="http://schemas.microsoft.com/office/powerpoint/2010/main" val="2900438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731" y="224396"/>
            <a:ext cx="5758308" cy="461665"/>
          </a:xfrm>
          <a:prstGeom prst="rect">
            <a:avLst/>
          </a:prstGeom>
        </p:spPr>
        <p:txBody>
          <a:bodyPr wrap="none">
            <a:spAutoFit/>
          </a:bodyPr>
          <a:lstStyle/>
          <a:p>
            <a:pPr lvl="1"/>
            <a:r>
              <a:rPr lang="en-GB" sz="2400" b="1" dirty="0" smtClean="0">
                <a:solidFill>
                  <a:srgbClr val="000000"/>
                </a:solidFill>
                <a:latin typeface="system-ui"/>
              </a:rPr>
              <a:t>Battle between Light and Darkness</a:t>
            </a:r>
            <a:endParaRPr lang="en-GB" sz="2400" dirty="0"/>
          </a:p>
        </p:txBody>
      </p:sp>
      <p:sp>
        <p:nvSpPr>
          <p:cNvPr id="2" name="Rectangle 1"/>
          <p:cNvSpPr/>
          <p:nvPr/>
        </p:nvSpPr>
        <p:spPr>
          <a:xfrm>
            <a:off x="499073" y="892007"/>
            <a:ext cx="6096000" cy="1938992"/>
          </a:xfrm>
          <a:prstGeom prst="rect">
            <a:avLst/>
          </a:prstGeom>
        </p:spPr>
        <p:txBody>
          <a:bodyPr>
            <a:spAutoFit/>
          </a:bodyPr>
          <a:lstStyle/>
          <a:p>
            <a:pPr lvl="0"/>
            <a:r>
              <a:rPr lang="en-GB" sz="2000" dirty="0">
                <a:solidFill>
                  <a:srgbClr val="000000"/>
                </a:solidFill>
                <a:latin typeface="system-ui"/>
              </a:rPr>
              <a:t>It will happen </a:t>
            </a:r>
            <a:r>
              <a:rPr lang="en-GB" sz="2000" b="1" dirty="0">
                <a:solidFill>
                  <a:srgbClr val="000000"/>
                </a:solidFill>
                <a:latin typeface="system-ui"/>
              </a:rPr>
              <a:t>in that day</a:t>
            </a:r>
            <a:r>
              <a:rPr lang="en-GB" sz="2000" dirty="0">
                <a:solidFill>
                  <a:srgbClr val="000000"/>
                </a:solidFill>
                <a:latin typeface="system-ui"/>
              </a:rPr>
              <a:t>, that there will not be light, </a:t>
            </a:r>
            <a:r>
              <a:rPr lang="en-GB" sz="2000" dirty="0" smtClean="0">
                <a:solidFill>
                  <a:srgbClr val="000000"/>
                </a:solidFill>
                <a:latin typeface="system-ui"/>
              </a:rPr>
              <a:t>the bright ones will withdraw themselves [the glorious ones will congeal].</a:t>
            </a:r>
            <a:r>
              <a:rPr lang="en-GB" sz="2000" dirty="0">
                <a:solidFill>
                  <a:srgbClr val="000000"/>
                </a:solidFill>
                <a:latin typeface="system-ui"/>
              </a:rPr>
              <a:t> </a:t>
            </a:r>
            <a:r>
              <a:rPr lang="en-GB" sz="2000" b="1" dirty="0">
                <a:solidFill>
                  <a:srgbClr val="000000"/>
                </a:solidFill>
                <a:latin typeface="system-ui"/>
              </a:rPr>
              <a:t>It will be a unique day </a:t>
            </a:r>
            <a:r>
              <a:rPr lang="en-GB" sz="2000" dirty="0">
                <a:solidFill>
                  <a:srgbClr val="000000"/>
                </a:solidFill>
                <a:latin typeface="system-ui"/>
              </a:rPr>
              <a:t>which is known to Yahweh; </a:t>
            </a:r>
            <a:r>
              <a:rPr lang="en-GB" sz="2000" b="1" dirty="0">
                <a:solidFill>
                  <a:srgbClr val="000000"/>
                </a:solidFill>
                <a:latin typeface="system-ui"/>
              </a:rPr>
              <a:t>not day, and not night</a:t>
            </a:r>
            <a:r>
              <a:rPr lang="en-GB" sz="2000" dirty="0">
                <a:solidFill>
                  <a:srgbClr val="000000"/>
                </a:solidFill>
                <a:latin typeface="system-ui"/>
              </a:rPr>
              <a:t>; but it will come to pass, that </a:t>
            </a:r>
            <a:r>
              <a:rPr lang="en-GB" sz="2000" b="1" dirty="0">
                <a:solidFill>
                  <a:srgbClr val="000000"/>
                </a:solidFill>
                <a:latin typeface="system-ui"/>
              </a:rPr>
              <a:t>at evening time there will be light</a:t>
            </a:r>
            <a:r>
              <a:rPr lang="en-GB" sz="2000" dirty="0">
                <a:solidFill>
                  <a:srgbClr val="000000"/>
                </a:solidFill>
                <a:latin typeface="system-ui"/>
              </a:rPr>
              <a:t>. 14:6-7</a:t>
            </a:r>
            <a:endParaRPr lang="en-GB" dirty="0">
              <a:solidFill>
                <a:prstClr val="black"/>
              </a:solidFill>
            </a:endParaRPr>
          </a:p>
        </p:txBody>
      </p:sp>
      <p:sp>
        <p:nvSpPr>
          <p:cNvPr id="4" name="TextBox 3"/>
          <p:cNvSpPr txBox="1"/>
          <p:nvPr/>
        </p:nvSpPr>
        <p:spPr>
          <a:xfrm>
            <a:off x="1720550" y="3324625"/>
            <a:ext cx="2932670" cy="400110"/>
          </a:xfrm>
          <a:prstGeom prst="rect">
            <a:avLst/>
          </a:prstGeom>
          <a:noFill/>
        </p:spPr>
        <p:txBody>
          <a:bodyPr wrap="square" rtlCol="0">
            <a:spAutoFit/>
          </a:bodyPr>
          <a:lstStyle/>
          <a:p>
            <a:pPr lvl="1"/>
            <a:r>
              <a:rPr lang="en-GB" sz="2000" b="1" dirty="0" smtClean="0">
                <a:latin typeface="system-ui"/>
              </a:rPr>
              <a:t>Light is victorious</a:t>
            </a:r>
            <a:endParaRPr lang="en-GB" sz="2000" b="1" dirty="0">
              <a:latin typeface="system-ui"/>
            </a:endParaRPr>
          </a:p>
        </p:txBody>
      </p:sp>
      <p:sp>
        <p:nvSpPr>
          <p:cNvPr id="5" name="Rectangle 4"/>
          <p:cNvSpPr/>
          <p:nvPr/>
        </p:nvSpPr>
        <p:spPr>
          <a:xfrm>
            <a:off x="307731" y="4218361"/>
            <a:ext cx="8526162" cy="1938992"/>
          </a:xfrm>
          <a:prstGeom prst="rect">
            <a:avLst/>
          </a:prstGeom>
        </p:spPr>
        <p:txBody>
          <a:bodyPr wrap="square">
            <a:spAutoFit/>
          </a:bodyPr>
          <a:lstStyle/>
          <a:p>
            <a:r>
              <a:rPr lang="en-GB" sz="2000" dirty="0">
                <a:solidFill>
                  <a:srgbClr val="000000"/>
                </a:solidFill>
                <a:latin typeface="system-ui"/>
              </a:rPr>
              <a:t>Jesus cried again with a loud voice, and yielded up his spirit.</a:t>
            </a:r>
          </a:p>
          <a:p>
            <a:r>
              <a:rPr lang="en-GB" sz="2000" dirty="0" smtClean="0">
                <a:solidFill>
                  <a:srgbClr val="000000"/>
                </a:solidFill>
                <a:latin typeface="system-ui"/>
              </a:rPr>
              <a:t>Behold</a:t>
            </a:r>
            <a:r>
              <a:rPr lang="en-GB" sz="2000" dirty="0">
                <a:solidFill>
                  <a:srgbClr val="000000"/>
                </a:solidFill>
                <a:latin typeface="system-ui"/>
              </a:rPr>
              <a:t>, the veil of the temple was torn in two from the top to the bottom. The earth quaked and the rocks were split. </a:t>
            </a:r>
            <a:r>
              <a:rPr lang="en-GB" sz="2000" dirty="0" smtClean="0">
                <a:solidFill>
                  <a:srgbClr val="000000"/>
                </a:solidFill>
                <a:latin typeface="system-ui"/>
              </a:rPr>
              <a:t>The </a:t>
            </a:r>
            <a:r>
              <a:rPr lang="en-GB" sz="2000" dirty="0">
                <a:solidFill>
                  <a:srgbClr val="000000"/>
                </a:solidFill>
                <a:latin typeface="system-ui"/>
              </a:rPr>
              <a:t>tombs were opened, and many bodies of the saints who had fallen asleep were raised; </a:t>
            </a:r>
            <a:r>
              <a:rPr lang="en-GB" sz="2000" dirty="0" smtClean="0">
                <a:solidFill>
                  <a:srgbClr val="000000"/>
                </a:solidFill>
                <a:latin typeface="system-ui"/>
              </a:rPr>
              <a:t>and </a:t>
            </a:r>
            <a:r>
              <a:rPr lang="en-GB" sz="2000" dirty="0">
                <a:solidFill>
                  <a:srgbClr val="000000"/>
                </a:solidFill>
                <a:latin typeface="system-ui"/>
              </a:rPr>
              <a:t>coming out of the tombs after his resurrection, they entered into the holy city and appeared to many</a:t>
            </a:r>
            <a:r>
              <a:rPr lang="en-GB" sz="2000" dirty="0" smtClean="0">
                <a:solidFill>
                  <a:srgbClr val="000000"/>
                </a:solidFill>
                <a:latin typeface="system-ui"/>
              </a:rPr>
              <a:t>. Matt. 27:50-53</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3171904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042" y="1169530"/>
            <a:ext cx="6096000" cy="1323439"/>
          </a:xfrm>
          <a:prstGeom prst="rect">
            <a:avLst/>
          </a:prstGeom>
        </p:spPr>
        <p:txBody>
          <a:bodyPr>
            <a:spAutoFit/>
          </a:bodyPr>
          <a:lstStyle/>
          <a:p>
            <a:r>
              <a:rPr lang="en-GB" sz="2000" b="0" i="0" dirty="0" smtClean="0">
                <a:solidFill>
                  <a:srgbClr val="000000"/>
                </a:solidFill>
                <a:effectLst/>
                <a:latin typeface="system-ui"/>
              </a:rPr>
              <a:t>Multitudes, multitudes in the valley of decision!</a:t>
            </a:r>
            <a:r>
              <a:rPr lang="en-GB" sz="2000" dirty="0">
                <a:latin typeface="system-ui"/>
              </a:rPr>
              <a:t> </a:t>
            </a:r>
            <a:r>
              <a:rPr lang="en-GB" sz="2000" b="0" i="0" dirty="0" smtClean="0">
                <a:solidFill>
                  <a:srgbClr val="000000"/>
                </a:solidFill>
                <a:effectLst/>
                <a:latin typeface="system-ui"/>
              </a:rPr>
              <a:t>For </a:t>
            </a:r>
            <a:r>
              <a:rPr lang="en-GB" sz="2000" b="1" i="0" dirty="0" smtClean="0">
                <a:solidFill>
                  <a:srgbClr val="000000"/>
                </a:solidFill>
                <a:effectLst/>
                <a:latin typeface="system-ui"/>
              </a:rPr>
              <a:t>the day of Yahweh </a:t>
            </a:r>
            <a:r>
              <a:rPr lang="en-GB" sz="2000" b="0" i="0" dirty="0" smtClean="0">
                <a:solidFill>
                  <a:srgbClr val="000000"/>
                </a:solidFill>
                <a:effectLst/>
                <a:latin typeface="system-ui"/>
              </a:rPr>
              <a:t>is near, in the valley of decision.</a:t>
            </a:r>
            <a:r>
              <a:rPr lang="en-GB" sz="2000" b="1" i="0" baseline="30000" dirty="0" smtClean="0">
                <a:solidFill>
                  <a:srgbClr val="000000"/>
                </a:solidFill>
                <a:effectLst/>
                <a:latin typeface="system-ui"/>
              </a:rPr>
              <a:t> </a:t>
            </a:r>
            <a:r>
              <a:rPr lang="en-GB" sz="2000" b="0" i="0" dirty="0" smtClean="0">
                <a:solidFill>
                  <a:srgbClr val="000000"/>
                </a:solidFill>
                <a:effectLst/>
                <a:latin typeface="system-ui"/>
              </a:rPr>
              <a:t>The sun and the moon are darkened,</a:t>
            </a:r>
            <a:r>
              <a:rPr lang="en-GB" sz="2000" dirty="0">
                <a:latin typeface="system-ui"/>
              </a:rPr>
              <a:t> </a:t>
            </a:r>
            <a:r>
              <a:rPr lang="en-GB" sz="2000" b="0" i="0" dirty="0" smtClean="0">
                <a:solidFill>
                  <a:srgbClr val="000000"/>
                </a:solidFill>
                <a:effectLst/>
                <a:latin typeface="system-ui"/>
              </a:rPr>
              <a:t>and the stars withdraw their shining. Joel 3:14-15</a:t>
            </a:r>
            <a:endParaRPr lang="en-GB" sz="2000" dirty="0">
              <a:latin typeface="system-ui"/>
            </a:endParaRPr>
          </a:p>
        </p:txBody>
      </p:sp>
      <p:sp>
        <p:nvSpPr>
          <p:cNvPr id="5" name="Rectangle 4"/>
          <p:cNvSpPr/>
          <p:nvPr/>
        </p:nvSpPr>
        <p:spPr>
          <a:xfrm>
            <a:off x="135599" y="2750250"/>
            <a:ext cx="10816285" cy="1323439"/>
          </a:xfrm>
          <a:prstGeom prst="rect">
            <a:avLst/>
          </a:prstGeom>
        </p:spPr>
        <p:txBody>
          <a:bodyPr wrap="square">
            <a:spAutoFit/>
          </a:bodyPr>
          <a:lstStyle/>
          <a:p>
            <a:r>
              <a:rPr lang="en-GB" sz="2000" b="0" i="0" dirty="0" smtClean="0">
                <a:solidFill>
                  <a:srgbClr val="000000"/>
                </a:solidFill>
                <a:effectLst/>
                <a:latin typeface="system-ui"/>
              </a:rPr>
              <a:t>Behold, </a:t>
            </a:r>
            <a:r>
              <a:rPr lang="en-GB" sz="2000" b="1" i="0" dirty="0" smtClean="0">
                <a:solidFill>
                  <a:srgbClr val="000000"/>
                </a:solidFill>
                <a:effectLst/>
                <a:latin typeface="system-ui"/>
              </a:rPr>
              <a:t>the day of Yahweh comes </a:t>
            </a:r>
            <a:r>
              <a:rPr lang="en-GB" sz="2000" b="0" i="0" dirty="0" smtClean="0">
                <a:solidFill>
                  <a:srgbClr val="000000"/>
                </a:solidFill>
                <a:effectLst/>
                <a:latin typeface="system-ui"/>
              </a:rPr>
              <a:t>... For the stars of the sky </a:t>
            </a:r>
          </a:p>
          <a:p>
            <a:r>
              <a:rPr lang="en-GB" sz="2000" b="0" i="0" dirty="0" smtClean="0">
                <a:solidFill>
                  <a:srgbClr val="000000"/>
                </a:solidFill>
                <a:effectLst/>
                <a:latin typeface="system-ui"/>
              </a:rPr>
              <a:t>and its constellations will not give their light. The sun will be </a:t>
            </a:r>
          </a:p>
          <a:p>
            <a:r>
              <a:rPr lang="en-GB" sz="2000" b="0" i="0" dirty="0" smtClean="0">
                <a:solidFill>
                  <a:srgbClr val="000000"/>
                </a:solidFill>
                <a:effectLst/>
                <a:latin typeface="system-ui"/>
              </a:rPr>
              <a:t>darkened in its going out, and the moon will not cause its light </a:t>
            </a:r>
          </a:p>
          <a:p>
            <a:r>
              <a:rPr lang="en-GB" sz="2000" b="0" i="0" dirty="0" smtClean="0">
                <a:solidFill>
                  <a:srgbClr val="000000"/>
                </a:solidFill>
                <a:effectLst/>
                <a:latin typeface="system-ui"/>
              </a:rPr>
              <a:t>to shine. Isaiah 13:9-10</a:t>
            </a:r>
            <a:endParaRPr lang="en-GB" sz="2000" dirty="0"/>
          </a:p>
        </p:txBody>
      </p:sp>
      <p:sp>
        <p:nvSpPr>
          <p:cNvPr id="6" name="Rectangle 5"/>
          <p:cNvSpPr/>
          <p:nvPr/>
        </p:nvSpPr>
        <p:spPr>
          <a:xfrm>
            <a:off x="135599" y="4265877"/>
            <a:ext cx="8868037" cy="1015663"/>
          </a:xfrm>
          <a:prstGeom prst="rect">
            <a:avLst/>
          </a:prstGeom>
        </p:spPr>
        <p:txBody>
          <a:bodyPr wrap="square">
            <a:spAutoFit/>
          </a:bodyPr>
          <a:lstStyle/>
          <a:p>
            <a:r>
              <a:rPr lang="en-GB" sz="2000" b="0" i="0" dirty="0" smtClean="0">
                <a:solidFill>
                  <a:srgbClr val="000000"/>
                </a:solidFill>
                <a:effectLst/>
                <a:latin typeface="system-ui"/>
              </a:rPr>
              <a:t>It will happen </a:t>
            </a:r>
            <a:r>
              <a:rPr lang="en-GB" sz="2000" b="1" i="0" dirty="0" smtClean="0">
                <a:solidFill>
                  <a:srgbClr val="000000"/>
                </a:solidFill>
                <a:effectLst/>
                <a:latin typeface="system-ui"/>
              </a:rPr>
              <a:t>in that day </a:t>
            </a:r>
            <a:r>
              <a:rPr lang="en-GB" sz="2000" b="0" i="0" dirty="0" smtClean="0">
                <a:solidFill>
                  <a:srgbClr val="000000"/>
                </a:solidFill>
                <a:effectLst/>
                <a:latin typeface="system-ui"/>
              </a:rPr>
              <a:t>... </a:t>
            </a:r>
            <a:r>
              <a:rPr lang="en-GB" sz="2000" b="1" i="0" dirty="0" smtClean="0">
                <a:solidFill>
                  <a:srgbClr val="000000"/>
                </a:solidFill>
                <a:effectLst/>
                <a:latin typeface="system-ui"/>
              </a:rPr>
              <a:t>the moon will be confounded, and the sun </a:t>
            </a:r>
          </a:p>
          <a:p>
            <a:r>
              <a:rPr lang="en-GB" sz="2000" b="1" i="0" dirty="0" smtClean="0">
                <a:solidFill>
                  <a:srgbClr val="000000"/>
                </a:solidFill>
                <a:effectLst/>
                <a:latin typeface="system-ui"/>
              </a:rPr>
              <a:t>ashamed</a:t>
            </a:r>
            <a:r>
              <a:rPr lang="en-GB" sz="2000" b="0" i="0" dirty="0" smtClean="0">
                <a:solidFill>
                  <a:srgbClr val="000000"/>
                </a:solidFill>
                <a:effectLst/>
                <a:latin typeface="system-ui"/>
              </a:rPr>
              <a:t>; for the </a:t>
            </a:r>
            <a:r>
              <a:rPr lang="en-GB" b="0" i="0" dirty="0" smtClean="0">
                <a:solidFill>
                  <a:srgbClr val="000000"/>
                </a:solidFill>
                <a:effectLst/>
                <a:latin typeface="system-ui"/>
              </a:rPr>
              <a:t>LORD</a:t>
            </a:r>
            <a:r>
              <a:rPr lang="en-GB" sz="2000" b="0" i="0" dirty="0" smtClean="0">
                <a:solidFill>
                  <a:srgbClr val="000000"/>
                </a:solidFill>
                <a:effectLst/>
                <a:latin typeface="system-ui"/>
              </a:rPr>
              <a:t> of Hosts will reign on Mount Zion, and in Jerusalem; </a:t>
            </a:r>
          </a:p>
          <a:p>
            <a:r>
              <a:rPr lang="en-GB" sz="2000" b="0" i="0" dirty="0" smtClean="0">
                <a:solidFill>
                  <a:srgbClr val="000000"/>
                </a:solidFill>
                <a:effectLst/>
                <a:latin typeface="system-ui"/>
              </a:rPr>
              <a:t>and glory will be before his elders. Isaiah 24:21-23</a:t>
            </a:r>
            <a:endParaRPr lang="en-GB" sz="2000" dirty="0"/>
          </a:p>
        </p:txBody>
      </p:sp>
      <p:sp>
        <p:nvSpPr>
          <p:cNvPr id="7" name="Rectangle 6"/>
          <p:cNvSpPr/>
          <p:nvPr/>
        </p:nvSpPr>
        <p:spPr>
          <a:xfrm>
            <a:off x="135600" y="5508002"/>
            <a:ext cx="9049590" cy="1015663"/>
          </a:xfrm>
          <a:prstGeom prst="rect">
            <a:avLst/>
          </a:prstGeom>
        </p:spPr>
        <p:txBody>
          <a:bodyPr wrap="square">
            <a:spAutoFit/>
          </a:bodyPr>
          <a:lstStyle/>
          <a:p>
            <a:r>
              <a:rPr lang="en-GB" sz="2000" b="0" i="0" dirty="0" smtClean="0">
                <a:solidFill>
                  <a:srgbClr val="000000"/>
                </a:solidFill>
                <a:effectLst/>
                <a:latin typeface="system-ui"/>
              </a:rPr>
              <a:t>... </a:t>
            </a:r>
            <a:r>
              <a:rPr lang="en-GB" sz="2000" b="1" i="0" dirty="0" smtClean="0">
                <a:solidFill>
                  <a:srgbClr val="000000"/>
                </a:solidFill>
                <a:effectLst/>
                <a:latin typeface="system-ui"/>
              </a:rPr>
              <a:t>in those days</a:t>
            </a:r>
            <a:r>
              <a:rPr lang="en-GB" sz="2000" b="0" i="0" dirty="0" smtClean="0">
                <a:solidFill>
                  <a:srgbClr val="000000"/>
                </a:solidFill>
                <a:effectLst/>
                <a:latin typeface="system-ui"/>
              </a:rPr>
              <a:t>, after that oppression, </a:t>
            </a:r>
            <a:r>
              <a:rPr lang="en-GB" sz="2000" b="1" i="0" dirty="0" smtClean="0">
                <a:solidFill>
                  <a:srgbClr val="000000"/>
                </a:solidFill>
                <a:effectLst/>
                <a:latin typeface="system-ui"/>
              </a:rPr>
              <a:t>the sun will be darkened, the moon </a:t>
            </a:r>
          </a:p>
          <a:p>
            <a:r>
              <a:rPr lang="en-GB" sz="2000" b="1" i="0" dirty="0" smtClean="0">
                <a:solidFill>
                  <a:srgbClr val="000000"/>
                </a:solidFill>
                <a:effectLst/>
                <a:latin typeface="system-ui"/>
              </a:rPr>
              <a:t>will not give its light</a:t>
            </a:r>
            <a:r>
              <a:rPr lang="en-GB" sz="2000" b="0" i="0" dirty="0" smtClean="0">
                <a:solidFill>
                  <a:srgbClr val="000000"/>
                </a:solidFill>
                <a:effectLst/>
                <a:latin typeface="system-ui"/>
              </a:rPr>
              <a:t>,  the stars will be falling from the sky, and the powers </a:t>
            </a:r>
          </a:p>
          <a:p>
            <a:r>
              <a:rPr lang="en-GB" sz="2000" b="0" i="0" dirty="0" smtClean="0">
                <a:solidFill>
                  <a:srgbClr val="000000"/>
                </a:solidFill>
                <a:effectLst/>
                <a:latin typeface="system-ui"/>
              </a:rPr>
              <a:t>that are in the heavens will be shaken Mark 13:24-25 </a:t>
            </a:r>
            <a:endParaRPr lang="en-GB" sz="2000" dirty="0"/>
          </a:p>
        </p:txBody>
      </p:sp>
      <p:sp>
        <p:nvSpPr>
          <p:cNvPr id="2" name="TextBox 1"/>
          <p:cNvSpPr txBox="1"/>
          <p:nvPr/>
        </p:nvSpPr>
        <p:spPr>
          <a:xfrm>
            <a:off x="650789" y="450584"/>
            <a:ext cx="3918829" cy="461665"/>
          </a:xfrm>
          <a:prstGeom prst="rect">
            <a:avLst/>
          </a:prstGeom>
          <a:noFill/>
        </p:spPr>
        <p:txBody>
          <a:bodyPr wrap="square" rtlCol="0">
            <a:spAutoFit/>
          </a:bodyPr>
          <a:lstStyle/>
          <a:p>
            <a:pPr lvl="1"/>
            <a:r>
              <a:rPr lang="en-GB" sz="2400" b="1" dirty="0" smtClean="0">
                <a:latin typeface="system-ui"/>
              </a:rPr>
              <a:t>Similar Prophecies</a:t>
            </a:r>
            <a:endParaRPr lang="en-GB" sz="2400" b="1" dirty="0">
              <a:latin typeface="system-ui"/>
            </a:endParaRPr>
          </a:p>
        </p:txBody>
      </p:sp>
    </p:spTree>
    <p:extLst>
      <p:ext uri="{BB962C8B-B14F-4D97-AF65-F5344CB8AC3E}">
        <p14:creationId xmlns:p14="http://schemas.microsoft.com/office/powerpoint/2010/main" val="306511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6335" y="197707"/>
            <a:ext cx="3634328" cy="461665"/>
          </a:xfrm>
          <a:prstGeom prst="rect">
            <a:avLst/>
          </a:prstGeom>
          <a:noFill/>
        </p:spPr>
        <p:txBody>
          <a:bodyPr wrap="none" rtlCol="0">
            <a:spAutoFit/>
          </a:bodyPr>
          <a:lstStyle/>
          <a:p>
            <a:r>
              <a:rPr lang="en-GB" sz="2400" b="1" dirty="0" smtClean="0">
                <a:latin typeface="system-ui"/>
              </a:rPr>
              <a:t>Spiritual Enlightenment</a:t>
            </a:r>
            <a:endParaRPr lang="en-GB" sz="2400" b="1" dirty="0">
              <a:latin typeface="system-ui"/>
            </a:endParaRPr>
          </a:p>
        </p:txBody>
      </p:sp>
      <p:sp>
        <p:nvSpPr>
          <p:cNvPr id="4" name="Rectangle 3"/>
          <p:cNvSpPr/>
          <p:nvPr/>
        </p:nvSpPr>
        <p:spPr>
          <a:xfrm>
            <a:off x="153942" y="856672"/>
            <a:ext cx="6944722" cy="1631216"/>
          </a:xfrm>
          <a:prstGeom prst="rect">
            <a:avLst/>
          </a:prstGeom>
        </p:spPr>
        <p:txBody>
          <a:bodyPr wrap="none">
            <a:spAutoFit/>
          </a:bodyPr>
          <a:lstStyle/>
          <a:p>
            <a:r>
              <a:rPr lang="en-GB" sz="2000" b="1" dirty="0">
                <a:solidFill>
                  <a:srgbClr val="000000"/>
                </a:solidFill>
                <a:latin typeface="system-ui"/>
              </a:rPr>
              <a:t>I will open my eyes on the house of </a:t>
            </a:r>
            <a:r>
              <a:rPr lang="en-GB" sz="2000" b="1" dirty="0" smtClean="0">
                <a:solidFill>
                  <a:srgbClr val="000000"/>
                </a:solidFill>
                <a:latin typeface="system-ui"/>
              </a:rPr>
              <a:t>Judah </a:t>
            </a:r>
            <a:r>
              <a:rPr lang="en-GB" sz="2000" dirty="0" smtClean="0">
                <a:solidFill>
                  <a:srgbClr val="000000"/>
                </a:solidFill>
                <a:latin typeface="system-ui"/>
              </a:rPr>
              <a:t>... </a:t>
            </a:r>
            <a:r>
              <a:rPr lang="en-GB" sz="2000" dirty="0">
                <a:solidFill>
                  <a:srgbClr val="000000"/>
                </a:solidFill>
                <a:latin typeface="system-ui"/>
              </a:rPr>
              <a:t>I will pour </a:t>
            </a:r>
            <a:endParaRPr lang="en-GB" sz="2000" dirty="0" smtClean="0">
              <a:solidFill>
                <a:srgbClr val="000000"/>
              </a:solidFill>
              <a:latin typeface="system-ui"/>
            </a:endParaRPr>
          </a:p>
          <a:p>
            <a:r>
              <a:rPr lang="en-GB" sz="2000" dirty="0" smtClean="0">
                <a:solidFill>
                  <a:srgbClr val="000000"/>
                </a:solidFill>
                <a:latin typeface="system-ui"/>
              </a:rPr>
              <a:t>on David’s </a:t>
            </a:r>
            <a:r>
              <a:rPr lang="en-GB" sz="2000" dirty="0" smtClean="0">
                <a:solidFill>
                  <a:srgbClr val="000000"/>
                </a:solidFill>
                <a:latin typeface="system-ui"/>
              </a:rPr>
              <a:t>house</a:t>
            </a:r>
            <a:r>
              <a:rPr lang="en-GB" sz="2000" dirty="0">
                <a:solidFill>
                  <a:srgbClr val="000000"/>
                </a:solidFill>
                <a:latin typeface="system-ui"/>
              </a:rPr>
              <a:t>, </a:t>
            </a:r>
            <a:r>
              <a:rPr lang="en-GB" sz="2000" dirty="0" smtClean="0">
                <a:solidFill>
                  <a:srgbClr val="000000"/>
                </a:solidFill>
                <a:latin typeface="system-ui"/>
              </a:rPr>
              <a:t>and </a:t>
            </a:r>
            <a:r>
              <a:rPr lang="en-GB" sz="2000" dirty="0">
                <a:solidFill>
                  <a:srgbClr val="000000"/>
                </a:solidFill>
                <a:latin typeface="system-ui"/>
              </a:rPr>
              <a:t>on the inhabitants of Jerusalem, </a:t>
            </a:r>
            <a:r>
              <a:rPr lang="en-GB" sz="2000" b="1" dirty="0">
                <a:solidFill>
                  <a:srgbClr val="000000"/>
                </a:solidFill>
                <a:latin typeface="system-ui"/>
              </a:rPr>
              <a:t>the </a:t>
            </a:r>
            <a:endParaRPr lang="en-GB" sz="2000" b="1" dirty="0" smtClean="0">
              <a:solidFill>
                <a:srgbClr val="000000"/>
              </a:solidFill>
              <a:latin typeface="system-ui"/>
            </a:endParaRPr>
          </a:p>
          <a:p>
            <a:r>
              <a:rPr lang="en-GB" sz="2000" b="1" dirty="0" smtClean="0">
                <a:solidFill>
                  <a:srgbClr val="000000"/>
                </a:solidFill>
                <a:latin typeface="system-ui"/>
              </a:rPr>
              <a:t>spirit </a:t>
            </a:r>
            <a:r>
              <a:rPr lang="en-GB" sz="2000" b="1" dirty="0">
                <a:solidFill>
                  <a:srgbClr val="000000"/>
                </a:solidFill>
                <a:latin typeface="system-ui"/>
              </a:rPr>
              <a:t>of </a:t>
            </a:r>
            <a:r>
              <a:rPr lang="en-GB" sz="2000" b="1" dirty="0" smtClean="0">
                <a:solidFill>
                  <a:srgbClr val="000000"/>
                </a:solidFill>
                <a:latin typeface="system-ui"/>
              </a:rPr>
              <a:t>grace </a:t>
            </a:r>
            <a:r>
              <a:rPr lang="en-GB" sz="2000" b="1" dirty="0">
                <a:solidFill>
                  <a:srgbClr val="000000"/>
                </a:solidFill>
                <a:latin typeface="system-ui"/>
              </a:rPr>
              <a:t>and </a:t>
            </a:r>
            <a:r>
              <a:rPr lang="en-GB" sz="2000" b="1" dirty="0" smtClean="0">
                <a:solidFill>
                  <a:srgbClr val="000000"/>
                </a:solidFill>
                <a:latin typeface="system-ui"/>
              </a:rPr>
              <a:t>of supplication</a:t>
            </a:r>
            <a:r>
              <a:rPr lang="en-GB" sz="2000" dirty="0">
                <a:solidFill>
                  <a:srgbClr val="000000"/>
                </a:solidFill>
                <a:latin typeface="system-ui"/>
              </a:rPr>
              <a:t>; </a:t>
            </a:r>
            <a:r>
              <a:rPr lang="en-GB" sz="2000" dirty="0" smtClean="0">
                <a:solidFill>
                  <a:srgbClr val="000000"/>
                </a:solidFill>
                <a:latin typeface="system-ui"/>
              </a:rPr>
              <a:t>and </a:t>
            </a:r>
            <a:r>
              <a:rPr lang="en-GB" sz="2000" b="1" dirty="0">
                <a:solidFill>
                  <a:srgbClr val="000000"/>
                </a:solidFill>
                <a:latin typeface="system-ui"/>
              </a:rPr>
              <a:t>they will look to </a:t>
            </a:r>
            <a:endParaRPr lang="en-GB" sz="2000" b="1" dirty="0" smtClean="0">
              <a:solidFill>
                <a:srgbClr val="000000"/>
              </a:solidFill>
              <a:latin typeface="system-ui"/>
            </a:endParaRPr>
          </a:p>
          <a:p>
            <a:r>
              <a:rPr lang="en-GB" sz="2000" b="1" dirty="0" smtClean="0">
                <a:solidFill>
                  <a:srgbClr val="000000"/>
                </a:solidFill>
                <a:latin typeface="system-ui"/>
              </a:rPr>
              <a:t>[</a:t>
            </a:r>
            <a:r>
              <a:rPr lang="en-GB" sz="2000" b="1" dirty="0" smtClean="0">
                <a:solidFill>
                  <a:srgbClr val="000000"/>
                </a:solidFill>
                <a:latin typeface="system-ui"/>
              </a:rPr>
              <a:t>upon] </a:t>
            </a:r>
            <a:r>
              <a:rPr lang="en-GB" sz="2000" b="1" dirty="0" smtClean="0">
                <a:solidFill>
                  <a:srgbClr val="000000"/>
                </a:solidFill>
                <a:latin typeface="system-ui"/>
              </a:rPr>
              <a:t>Me</a:t>
            </a:r>
            <a:r>
              <a:rPr lang="en-GB" sz="2000" dirty="0">
                <a:solidFill>
                  <a:srgbClr val="000000"/>
                </a:solidFill>
                <a:latin typeface="system-ui"/>
              </a:rPr>
              <a:t> whom </a:t>
            </a:r>
            <a:r>
              <a:rPr lang="en-GB" sz="2000" dirty="0" smtClean="0">
                <a:solidFill>
                  <a:srgbClr val="000000"/>
                </a:solidFill>
                <a:latin typeface="system-ui"/>
              </a:rPr>
              <a:t>they </a:t>
            </a:r>
            <a:r>
              <a:rPr lang="en-GB" sz="2000" dirty="0">
                <a:solidFill>
                  <a:srgbClr val="000000"/>
                </a:solidFill>
                <a:latin typeface="system-ui"/>
              </a:rPr>
              <a:t>have </a:t>
            </a:r>
            <a:r>
              <a:rPr lang="en-GB" sz="2000" dirty="0" smtClean="0">
                <a:solidFill>
                  <a:srgbClr val="000000"/>
                </a:solidFill>
                <a:latin typeface="system-ui"/>
              </a:rPr>
              <a:t>pierced</a:t>
            </a:r>
            <a:r>
              <a:rPr lang="en-GB" sz="2000" dirty="0">
                <a:solidFill>
                  <a:srgbClr val="000000"/>
                </a:solidFill>
                <a:latin typeface="system-ui"/>
              </a:rPr>
              <a:t>; </a:t>
            </a:r>
            <a:r>
              <a:rPr lang="en-GB" sz="2000" dirty="0" smtClean="0">
                <a:solidFill>
                  <a:srgbClr val="000000"/>
                </a:solidFill>
                <a:latin typeface="system-ui"/>
              </a:rPr>
              <a:t>and they </a:t>
            </a:r>
            <a:r>
              <a:rPr lang="en-GB" sz="2000" dirty="0">
                <a:solidFill>
                  <a:srgbClr val="000000"/>
                </a:solidFill>
                <a:latin typeface="system-ui"/>
              </a:rPr>
              <a:t>shall mourn </a:t>
            </a:r>
            <a:endParaRPr lang="en-GB" sz="2000" dirty="0" smtClean="0">
              <a:solidFill>
                <a:srgbClr val="000000"/>
              </a:solidFill>
              <a:latin typeface="system-ui"/>
            </a:endParaRPr>
          </a:p>
          <a:p>
            <a:r>
              <a:rPr lang="en-GB" sz="2000" dirty="0" smtClean="0">
                <a:solidFill>
                  <a:srgbClr val="000000"/>
                </a:solidFill>
                <a:latin typeface="system-ui"/>
              </a:rPr>
              <a:t>for </a:t>
            </a:r>
            <a:r>
              <a:rPr lang="en-GB" sz="2000" dirty="0">
                <a:solidFill>
                  <a:srgbClr val="000000"/>
                </a:solidFill>
                <a:latin typeface="system-ui"/>
              </a:rPr>
              <a:t>him, as one </a:t>
            </a:r>
            <a:r>
              <a:rPr lang="en-GB" sz="2000" dirty="0" smtClean="0">
                <a:solidFill>
                  <a:srgbClr val="000000"/>
                </a:solidFill>
                <a:latin typeface="system-ui"/>
              </a:rPr>
              <a:t>mourns </a:t>
            </a:r>
            <a:r>
              <a:rPr lang="en-GB" sz="2000" dirty="0">
                <a:solidFill>
                  <a:srgbClr val="000000"/>
                </a:solidFill>
                <a:latin typeface="system-ui"/>
              </a:rPr>
              <a:t>for </a:t>
            </a:r>
            <a:r>
              <a:rPr lang="en-GB" sz="2000" dirty="0" smtClean="0">
                <a:solidFill>
                  <a:srgbClr val="000000"/>
                </a:solidFill>
                <a:latin typeface="system-ui"/>
              </a:rPr>
              <a:t>his </a:t>
            </a:r>
            <a:r>
              <a:rPr lang="en-GB" sz="2000" dirty="0">
                <a:solidFill>
                  <a:srgbClr val="000000"/>
                </a:solidFill>
                <a:latin typeface="system-ui"/>
              </a:rPr>
              <a:t>only son</a:t>
            </a:r>
            <a:r>
              <a:rPr lang="en-GB" sz="2000" dirty="0" smtClean="0">
                <a:solidFill>
                  <a:srgbClr val="000000"/>
                </a:solidFill>
                <a:latin typeface="system-ui"/>
              </a:rPr>
              <a:t> ... Zech. 12:4, 10</a:t>
            </a:r>
          </a:p>
        </p:txBody>
      </p:sp>
      <p:sp>
        <p:nvSpPr>
          <p:cNvPr id="6" name="Rectangle 5"/>
          <p:cNvSpPr/>
          <p:nvPr/>
        </p:nvSpPr>
        <p:spPr>
          <a:xfrm>
            <a:off x="153942" y="2763447"/>
            <a:ext cx="7483355" cy="1938992"/>
          </a:xfrm>
          <a:prstGeom prst="rect">
            <a:avLst/>
          </a:prstGeom>
        </p:spPr>
        <p:txBody>
          <a:bodyPr wrap="square">
            <a:spAutoFit/>
          </a:bodyPr>
          <a:lstStyle/>
          <a:p>
            <a:r>
              <a:rPr lang="en-GB" sz="2000" dirty="0">
                <a:solidFill>
                  <a:srgbClr val="000000"/>
                </a:solidFill>
                <a:latin typeface="system-ui"/>
              </a:rPr>
              <a:t>“For, behold, </a:t>
            </a:r>
            <a:r>
              <a:rPr lang="en-GB" sz="2000" b="1" dirty="0">
                <a:solidFill>
                  <a:srgbClr val="000000"/>
                </a:solidFill>
                <a:latin typeface="system-ui"/>
              </a:rPr>
              <a:t>the day comes</a:t>
            </a:r>
            <a:r>
              <a:rPr lang="en-GB" sz="2000" dirty="0">
                <a:solidFill>
                  <a:srgbClr val="000000"/>
                </a:solidFill>
                <a:latin typeface="system-ui"/>
              </a:rPr>
              <a:t>, it burns as a furnace; and all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proud, and all who work wickedness, will be stubble; and </a:t>
            </a:r>
            <a:endParaRPr lang="en-GB" sz="2000"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day that comes will burn them up</a:t>
            </a:r>
            <a:r>
              <a:rPr lang="en-GB" sz="2000" dirty="0">
                <a:solidFill>
                  <a:srgbClr val="000000"/>
                </a:solidFill>
                <a:latin typeface="system-ui"/>
              </a:rPr>
              <a:t>,” says </a:t>
            </a:r>
            <a:r>
              <a:rPr lang="en-GB" sz="2000" dirty="0" smtClean="0">
                <a:solidFill>
                  <a:srgbClr val="000000"/>
                </a:solidFill>
                <a:latin typeface="system-ui"/>
              </a:rPr>
              <a:t>the </a:t>
            </a:r>
            <a:r>
              <a:rPr lang="en-GB" dirty="0" smtClean="0">
                <a:solidFill>
                  <a:srgbClr val="000000"/>
                </a:solidFill>
                <a:latin typeface="system-ui"/>
              </a:rPr>
              <a:t>LORD</a:t>
            </a:r>
            <a:r>
              <a:rPr lang="en-GB" sz="2000" dirty="0" smtClean="0">
                <a:solidFill>
                  <a:srgbClr val="000000"/>
                </a:solidFill>
                <a:latin typeface="system-ui"/>
              </a:rPr>
              <a:t> of Hosts, </a:t>
            </a:r>
            <a:r>
              <a:rPr lang="en-GB" sz="2000" dirty="0">
                <a:solidFill>
                  <a:srgbClr val="000000"/>
                </a:solidFill>
                <a:latin typeface="system-ui"/>
              </a:rPr>
              <a:t>“that it shall leave them neither root nor branch. </a:t>
            </a:r>
            <a:r>
              <a:rPr lang="en-GB" sz="2000" dirty="0" smtClean="0">
                <a:solidFill>
                  <a:srgbClr val="000000"/>
                </a:solidFill>
                <a:latin typeface="system-ui"/>
              </a:rPr>
              <a:t>But </a:t>
            </a:r>
            <a:r>
              <a:rPr lang="en-GB" sz="2000" b="1" dirty="0">
                <a:solidFill>
                  <a:srgbClr val="000000"/>
                </a:solidFill>
                <a:latin typeface="system-ui"/>
              </a:rPr>
              <a:t>to you who fear my name shall the sun of righteousness arise with healing in its </a:t>
            </a:r>
            <a:r>
              <a:rPr lang="en-GB" sz="2000" b="1" dirty="0" smtClean="0">
                <a:solidFill>
                  <a:srgbClr val="000000"/>
                </a:solidFill>
                <a:latin typeface="system-ui"/>
              </a:rPr>
              <a:t>wings </a:t>
            </a:r>
            <a:r>
              <a:rPr lang="en-GB" sz="2000" dirty="0" smtClean="0">
                <a:solidFill>
                  <a:srgbClr val="000000"/>
                </a:solidFill>
                <a:latin typeface="system-ui"/>
              </a:rPr>
              <a:t>... Mal. 4:1-2</a:t>
            </a:r>
            <a:endParaRPr lang="en-GB" sz="2000" dirty="0"/>
          </a:p>
        </p:txBody>
      </p:sp>
      <p:sp>
        <p:nvSpPr>
          <p:cNvPr id="7" name="Rectangle 6"/>
          <p:cNvSpPr/>
          <p:nvPr/>
        </p:nvSpPr>
        <p:spPr>
          <a:xfrm>
            <a:off x="153942" y="4977998"/>
            <a:ext cx="9597082" cy="1631216"/>
          </a:xfrm>
          <a:prstGeom prst="rect">
            <a:avLst/>
          </a:prstGeom>
        </p:spPr>
        <p:txBody>
          <a:bodyPr wrap="square">
            <a:spAutoFit/>
          </a:bodyPr>
          <a:lstStyle/>
          <a:p>
            <a:r>
              <a:rPr lang="en-GB" sz="2000" dirty="0">
                <a:solidFill>
                  <a:srgbClr val="000000"/>
                </a:solidFill>
                <a:latin typeface="system-ui"/>
              </a:rPr>
              <a:t>And you, child, will be called a prophet of the Most </a:t>
            </a:r>
            <a:r>
              <a:rPr lang="en-GB" sz="2000" dirty="0" smtClean="0">
                <a:solidFill>
                  <a:srgbClr val="000000"/>
                </a:solidFill>
                <a:latin typeface="system-ui"/>
              </a:rPr>
              <a:t>High;</a:t>
            </a:r>
            <a:r>
              <a:rPr lang="en-GB" sz="2000" dirty="0" smtClean="0">
                <a:latin typeface="system-ui"/>
              </a:rPr>
              <a:t> </a:t>
            </a:r>
            <a:r>
              <a:rPr lang="en-GB" sz="2000" dirty="0" smtClean="0">
                <a:solidFill>
                  <a:srgbClr val="000000"/>
                </a:solidFill>
                <a:latin typeface="system-ui"/>
              </a:rPr>
              <a:t>for </a:t>
            </a:r>
            <a:r>
              <a:rPr lang="en-GB" sz="2000" dirty="0">
                <a:solidFill>
                  <a:srgbClr val="000000"/>
                </a:solidFill>
                <a:latin typeface="system-ui"/>
              </a:rPr>
              <a:t>you will go before the face of the Lord to prepare his </a:t>
            </a:r>
            <a:r>
              <a:rPr lang="en-GB" sz="2000" dirty="0" smtClean="0">
                <a:solidFill>
                  <a:srgbClr val="000000"/>
                </a:solidFill>
                <a:latin typeface="system-ui"/>
              </a:rPr>
              <a:t>ways, </a:t>
            </a:r>
            <a:r>
              <a:rPr lang="en-GB" sz="2000" b="1" dirty="0" smtClean="0">
                <a:solidFill>
                  <a:srgbClr val="000000"/>
                </a:solidFill>
                <a:latin typeface="system-ui"/>
              </a:rPr>
              <a:t>to </a:t>
            </a:r>
            <a:r>
              <a:rPr lang="en-GB" sz="2000" b="1" dirty="0">
                <a:solidFill>
                  <a:srgbClr val="000000"/>
                </a:solidFill>
                <a:latin typeface="system-ui"/>
              </a:rPr>
              <a:t>give knowledge of salvation </a:t>
            </a:r>
            <a:r>
              <a:rPr lang="en-GB" sz="2000" dirty="0">
                <a:solidFill>
                  <a:srgbClr val="000000"/>
                </a:solidFill>
                <a:latin typeface="system-ui"/>
              </a:rPr>
              <a:t>to his people by the remission of their sins</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because of the tender mercy of our </a:t>
            </a:r>
            <a:r>
              <a:rPr lang="en-GB" sz="2000" dirty="0" smtClean="0">
                <a:solidFill>
                  <a:srgbClr val="000000"/>
                </a:solidFill>
                <a:latin typeface="system-ui"/>
              </a:rPr>
              <a:t>God,</a:t>
            </a:r>
            <a:r>
              <a:rPr lang="en-GB" sz="2000" dirty="0" smtClean="0">
                <a:latin typeface="system-ui"/>
              </a:rPr>
              <a:t> </a:t>
            </a:r>
            <a:r>
              <a:rPr lang="en-GB" sz="2000" dirty="0" smtClean="0">
                <a:solidFill>
                  <a:srgbClr val="000000"/>
                </a:solidFill>
                <a:latin typeface="system-ui"/>
              </a:rPr>
              <a:t>by </a:t>
            </a:r>
            <a:r>
              <a:rPr lang="en-GB" sz="2000" dirty="0">
                <a:solidFill>
                  <a:srgbClr val="000000"/>
                </a:solidFill>
                <a:latin typeface="system-ui"/>
              </a:rPr>
              <a:t>which </a:t>
            </a:r>
            <a:r>
              <a:rPr lang="en-GB" sz="2000" b="1" dirty="0">
                <a:solidFill>
                  <a:srgbClr val="000000"/>
                </a:solidFill>
                <a:latin typeface="system-ui"/>
              </a:rPr>
              <a:t>the dawn from on high will visit </a:t>
            </a:r>
            <a:r>
              <a:rPr lang="en-GB" sz="2000" b="1" dirty="0" smtClean="0">
                <a:solidFill>
                  <a:srgbClr val="000000"/>
                </a:solidFill>
                <a:latin typeface="system-ui"/>
              </a:rPr>
              <a:t>us, to </a:t>
            </a:r>
            <a:r>
              <a:rPr lang="en-GB" sz="2000" b="1" dirty="0">
                <a:solidFill>
                  <a:srgbClr val="000000"/>
                </a:solidFill>
                <a:latin typeface="system-ui"/>
              </a:rPr>
              <a:t>shine on those who sit in darkness and the shadow of </a:t>
            </a:r>
            <a:r>
              <a:rPr lang="en-GB" sz="2000" b="1" dirty="0" smtClean="0">
                <a:solidFill>
                  <a:srgbClr val="000000"/>
                </a:solidFill>
                <a:latin typeface="system-ui"/>
              </a:rPr>
              <a:t>death</a:t>
            </a:r>
            <a:r>
              <a:rPr lang="en-GB" sz="2000" dirty="0" smtClean="0">
                <a:solidFill>
                  <a:srgbClr val="000000"/>
                </a:solidFill>
                <a:latin typeface="system-ui"/>
              </a:rPr>
              <a:t> ... Luke 1:76-79</a:t>
            </a:r>
            <a:endParaRPr lang="en-GB" sz="2000" dirty="0">
              <a:latin typeface="system-ui"/>
            </a:endParaRPr>
          </a:p>
        </p:txBody>
      </p:sp>
    </p:spTree>
    <p:extLst>
      <p:ext uri="{BB962C8B-B14F-4D97-AF65-F5344CB8AC3E}">
        <p14:creationId xmlns:p14="http://schemas.microsoft.com/office/powerpoint/2010/main" val="766485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610" y="1032987"/>
            <a:ext cx="7257536" cy="1631216"/>
          </a:xfrm>
          <a:prstGeom prst="rect">
            <a:avLst/>
          </a:prstGeom>
        </p:spPr>
        <p:txBody>
          <a:bodyPr wrap="square">
            <a:spAutoFit/>
          </a:bodyPr>
          <a:lstStyle/>
          <a:p>
            <a:r>
              <a:rPr lang="en-GB" sz="2000" dirty="0">
                <a:solidFill>
                  <a:srgbClr val="000000"/>
                </a:solidFill>
                <a:latin typeface="system-ui"/>
              </a:rPr>
              <a:t>It will happen </a:t>
            </a:r>
            <a:r>
              <a:rPr lang="en-GB" sz="2000" b="1" dirty="0">
                <a:solidFill>
                  <a:srgbClr val="000000"/>
                </a:solidFill>
                <a:latin typeface="system-ui"/>
              </a:rPr>
              <a:t>in that day</a:t>
            </a:r>
            <a:r>
              <a:rPr lang="en-GB" sz="2000" dirty="0">
                <a:solidFill>
                  <a:srgbClr val="000000"/>
                </a:solidFill>
                <a:latin typeface="system-ui"/>
              </a:rPr>
              <a:t>, that </a:t>
            </a:r>
            <a:r>
              <a:rPr lang="en-GB" sz="2000" b="1" dirty="0">
                <a:solidFill>
                  <a:srgbClr val="000000"/>
                </a:solidFill>
                <a:latin typeface="system-ui"/>
              </a:rPr>
              <a:t>living waters will go out </a:t>
            </a:r>
            <a:endParaRPr lang="en-GB" sz="2000" b="1" dirty="0" smtClean="0">
              <a:solidFill>
                <a:srgbClr val="000000"/>
              </a:solidFill>
              <a:latin typeface="system-ui"/>
            </a:endParaRPr>
          </a:p>
          <a:p>
            <a:r>
              <a:rPr lang="en-GB" sz="2000" b="1" dirty="0" smtClean="0">
                <a:solidFill>
                  <a:srgbClr val="000000"/>
                </a:solidFill>
                <a:latin typeface="system-ui"/>
              </a:rPr>
              <a:t>from </a:t>
            </a:r>
            <a:r>
              <a:rPr lang="en-GB" sz="2000" b="1" dirty="0">
                <a:solidFill>
                  <a:srgbClr val="000000"/>
                </a:solidFill>
                <a:latin typeface="system-ui"/>
              </a:rPr>
              <a:t>Jerusalem</a:t>
            </a:r>
            <a:r>
              <a:rPr lang="en-GB" sz="2000" dirty="0">
                <a:solidFill>
                  <a:srgbClr val="000000"/>
                </a:solidFill>
                <a:latin typeface="system-ui"/>
              </a:rPr>
              <a:t>: </a:t>
            </a:r>
            <a:r>
              <a:rPr lang="en-GB" sz="2000" b="1" dirty="0">
                <a:solidFill>
                  <a:srgbClr val="000000"/>
                </a:solidFill>
                <a:latin typeface="system-ui"/>
              </a:rPr>
              <a:t>half</a:t>
            </a:r>
            <a:r>
              <a:rPr lang="en-GB" sz="2000" dirty="0">
                <a:solidFill>
                  <a:srgbClr val="000000"/>
                </a:solidFill>
                <a:latin typeface="system-ui"/>
              </a:rPr>
              <a:t> of them </a:t>
            </a:r>
            <a:r>
              <a:rPr lang="en-GB" sz="2000" b="1" dirty="0">
                <a:solidFill>
                  <a:srgbClr val="000000"/>
                </a:solidFill>
                <a:latin typeface="system-ui"/>
              </a:rPr>
              <a:t>toward the eastern sea</a:t>
            </a:r>
            <a:r>
              <a:rPr lang="en-GB" sz="2000" dirty="0" smtClean="0">
                <a:solidFill>
                  <a:srgbClr val="000000"/>
                </a:solidFill>
                <a:latin typeface="system-ui"/>
              </a:rPr>
              <a:t>, </a:t>
            </a:r>
            <a:endParaRPr lang="en-GB" sz="2000" dirty="0" smtClean="0">
              <a:solidFill>
                <a:srgbClr val="000000"/>
              </a:solidFill>
              <a:latin typeface="system-ui"/>
            </a:endParaRPr>
          </a:p>
          <a:p>
            <a:r>
              <a:rPr lang="en-GB" sz="2000" b="1" dirty="0" smtClean="0">
                <a:solidFill>
                  <a:srgbClr val="000000"/>
                </a:solidFill>
                <a:latin typeface="system-ui"/>
              </a:rPr>
              <a:t>[</a:t>
            </a:r>
            <a:r>
              <a:rPr lang="en-GB" sz="2000" b="1" dirty="0" smtClean="0">
                <a:solidFill>
                  <a:srgbClr val="000000"/>
                </a:solidFill>
                <a:latin typeface="system-ui"/>
              </a:rPr>
              <a:t>Dead Sea] </a:t>
            </a:r>
            <a:r>
              <a:rPr lang="en-GB" sz="2000" dirty="0">
                <a:solidFill>
                  <a:srgbClr val="000000"/>
                </a:solidFill>
                <a:latin typeface="system-ui"/>
              </a:rPr>
              <a:t>and </a:t>
            </a:r>
            <a:r>
              <a:rPr lang="en-GB" sz="2000" b="1" dirty="0">
                <a:solidFill>
                  <a:srgbClr val="000000"/>
                </a:solidFill>
                <a:latin typeface="system-ui"/>
              </a:rPr>
              <a:t>half</a:t>
            </a:r>
            <a:r>
              <a:rPr lang="en-GB" sz="2000" dirty="0">
                <a:solidFill>
                  <a:srgbClr val="000000"/>
                </a:solidFill>
                <a:latin typeface="system-ui"/>
              </a:rPr>
              <a:t> of them </a:t>
            </a:r>
            <a:r>
              <a:rPr lang="en-GB" sz="2000" b="1" dirty="0">
                <a:solidFill>
                  <a:srgbClr val="000000"/>
                </a:solidFill>
                <a:latin typeface="system-ui"/>
              </a:rPr>
              <a:t>toward the western </a:t>
            </a:r>
            <a:r>
              <a:rPr lang="en-GB" sz="2000" b="1" dirty="0" smtClean="0">
                <a:solidFill>
                  <a:srgbClr val="000000"/>
                </a:solidFill>
                <a:latin typeface="system-ui"/>
              </a:rPr>
              <a:t>sea [Mediterranean Sea]</a:t>
            </a:r>
            <a:r>
              <a:rPr lang="en-GB" sz="2000" dirty="0" smtClean="0">
                <a:solidFill>
                  <a:srgbClr val="000000"/>
                </a:solidFill>
                <a:latin typeface="system-ui"/>
              </a:rPr>
              <a:t>. </a:t>
            </a:r>
            <a:r>
              <a:rPr lang="en-GB" sz="2000" dirty="0">
                <a:solidFill>
                  <a:srgbClr val="000000"/>
                </a:solidFill>
                <a:latin typeface="system-ui"/>
              </a:rPr>
              <a:t>It will be so in summer and in winter</a:t>
            </a:r>
            <a:r>
              <a:rPr lang="en-GB" sz="2000" dirty="0" smtClean="0">
                <a:solidFill>
                  <a:srgbClr val="000000"/>
                </a:solidFill>
                <a:latin typeface="system-ui"/>
              </a:rPr>
              <a:t>. 14:8</a:t>
            </a:r>
            <a:endParaRPr lang="en-GB" sz="2000" dirty="0"/>
          </a:p>
        </p:txBody>
      </p:sp>
      <p:sp>
        <p:nvSpPr>
          <p:cNvPr id="3" name="TextBox 2"/>
          <p:cNvSpPr txBox="1"/>
          <p:nvPr/>
        </p:nvSpPr>
        <p:spPr>
          <a:xfrm>
            <a:off x="2108887" y="345989"/>
            <a:ext cx="2018309" cy="461665"/>
          </a:xfrm>
          <a:prstGeom prst="rect">
            <a:avLst/>
          </a:prstGeom>
          <a:noFill/>
        </p:spPr>
        <p:txBody>
          <a:bodyPr wrap="none" rtlCol="0">
            <a:spAutoFit/>
          </a:bodyPr>
          <a:lstStyle/>
          <a:p>
            <a:r>
              <a:rPr lang="en-GB" sz="2400" b="1" dirty="0" smtClean="0">
                <a:latin typeface="system-ui"/>
              </a:rPr>
              <a:t>Living Water</a:t>
            </a:r>
            <a:endParaRPr lang="en-GB" sz="2400" b="1" dirty="0">
              <a:latin typeface="system-ui"/>
            </a:endParaRPr>
          </a:p>
        </p:txBody>
      </p:sp>
      <p:sp>
        <p:nvSpPr>
          <p:cNvPr id="4" name="Rectangle 3"/>
          <p:cNvSpPr/>
          <p:nvPr/>
        </p:nvSpPr>
        <p:spPr>
          <a:xfrm>
            <a:off x="263610" y="2889536"/>
            <a:ext cx="7257536" cy="1631216"/>
          </a:xfrm>
          <a:prstGeom prst="rect">
            <a:avLst/>
          </a:prstGeom>
        </p:spPr>
        <p:txBody>
          <a:bodyPr wrap="square">
            <a:spAutoFit/>
          </a:bodyPr>
          <a:lstStyle/>
          <a:p>
            <a:r>
              <a:rPr lang="en-GB" sz="2000" dirty="0">
                <a:solidFill>
                  <a:srgbClr val="000000"/>
                </a:solidFill>
                <a:latin typeface="system-ui"/>
              </a:rPr>
              <a:t>It will happen </a:t>
            </a:r>
            <a:r>
              <a:rPr lang="en-GB" sz="2000" b="1" dirty="0">
                <a:solidFill>
                  <a:srgbClr val="000000"/>
                </a:solidFill>
                <a:latin typeface="system-ui"/>
              </a:rPr>
              <a:t>in that </a:t>
            </a:r>
            <a:r>
              <a:rPr lang="en-GB" sz="2000" b="1" dirty="0" smtClean="0">
                <a:solidFill>
                  <a:srgbClr val="000000"/>
                </a:solidFill>
                <a:latin typeface="system-ui"/>
              </a:rPr>
              <a:t>day</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that </a:t>
            </a:r>
            <a:r>
              <a:rPr lang="en-GB" sz="2000" dirty="0">
                <a:solidFill>
                  <a:srgbClr val="000000"/>
                </a:solidFill>
                <a:latin typeface="system-ui"/>
              </a:rPr>
              <a:t>the mountains will drop </a:t>
            </a:r>
            <a:endParaRPr lang="en-GB" sz="2000" dirty="0" smtClean="0">
              <a:solidFill>
                <a:srgbClr val="000000"/>
              </a:solidFill>
              <a:latin typeface="system-ui"/>
            </a:endParaRPr>
          </a:p>
          <a:p>
            <a:r>
              <a:rPr lang="en-GB" sz="2000" dirty="0" smtClean="0">
                <a:solidFill>
                  <a:srgbClr val="000000"/>
                </a:solidFill>
                <a:latin typeface="system-ui"/>
              </a:rPr>
              <a:t>down </a:t>
            </a:r>
            <a:r>
              <a:rPr lang="en-GB" sz="2000" dirty="0">
                <a:solidFill>
                  <a:srgbClr val="000000"/>
                </a:solidFill>
                <a:latin typeface="system-ui"/>
              </a:rPr>
              <a:t>sweet </a:t>
            </a:r>
            <a:r>
              <a:rPr lang="en-GB" sz="2000" dirty="0" smtClean="0">
                <a:solidFill>
                  <a:srgbClr val="000000"/>
                </a:solidFill>
                <a:latin typeface="system-ui"/>
              </a:rPr>
              <a:t>wine,</a:t>
            </a:r>
            <a:r>
              <a:rPr lang="en-GB" sz="2000" dirty="0" smtClean="0">
                <a:latin typeface="system-ui"/>
              </a:rPr>
              <a:t> </a:t>
            </a:r>
            <a:r>
              <a:rPr lang="en-GB" sz="2000" dirty="0" smtClean="0">
                <a:solidFill>
                  <a:srgbClr val="000000"/>
                </a:solidFill>
                <a:latin typeface="system-ui"/>
              </a:rPr>
              <a:t>the </a:t>
            </a:r>
            <a:r>
              <a:rPr lang="en-GB" sz="2000" dirty="0">
                <a:solidFill>
                  <a:srgbClr val="000000"/>
                </a:solidFill>
                <a:latin typeface="system-ui"/>
              </a:rPr>
              <a:t>hills will flow with </a:t>
            </a:r>
            <a:r>
              <a:rPr lang="en-GB" sz="2000" dirty="0" smtClean="0">
                <a:solidFill>
                  <a:srgbClr val="000000"/>
                </a:solidFill>
                <a:latin typeface="system-ui"/>
              </a:rPr>
              <a:t>milk, </a:t>
            </a:r>
            <a:r>
              <a:rPr lang="en-GB" sz="2000" b="1" dirty="0" smtClean="0">
                <a:solidFill>
                  <a:srgbClr val="000000"/>
                </a:solidFill>
                <a:latin typeface="system-ui"/>
              </a:rPr>
              <a:t>all </a:t>
            </a:r>
            <a:r>
              <a:rPr lang="en-GB" sz="2000" b="1" dirty="0">
                <a:solidFill>
                  <a:srgbClr val="000000"/>
                </a:solidFill>
                <a:latin typeface="system-ui"/>
              </a:rPr>
              <a:t>the brooks </a:t>
            </a:r>
            <a:endParaRPr lang="en-GB" sz="2000" b="1" dirty="0" smtClean="0">
              <a:solidFill>
                <a:srgbClr val="000000"/>
              </a:solidFill>
              <a:latin typeface="system-ui"/>
            </a:endParaRPr>
          </a:p>
          <a:p>
            <a:r>
              <a:rPr lang="en-GB" sz="2000" b="1" dirty="0" smtClean="0">
                <a:solidFill>
                  <a:srgbClr val="000000"/>
                </a:solidFill>
                <a:latin typeface="system-ui"/>
              </a:rPr>
              <a:t>of </a:t>
            </a:r>
            <a:r>
              <a:rPr lang="en-GB" sz="2000" b="1" dirty="0">
                <a:solidFill>
                  <a:srgbClr val="000000"/>
                </a:solidFill>
                <a:latin typeface="system-ui"/>
              </a:rPr>
              <a:t>Judah will flow with </a:t>
            </a:r>
            <a:r>
              <a:rPr lang="en-GB" sz="2000" b="1" dirty="0" smtClean="0">
                <a:solidFill>
                  <a:srgbClr val="000000"/>
                </a:solidFill>
                <a:latin typeface="system-ui"/>
              </a:rPr>
              <a:t>waters and </a:t>
            </a:r>
            <a:r>
              <a:rPr lang="en-GB" sz="2000" b="1" dirty="0">
                <a:solidFill>
                  <a:srgbClr val="000000"/>
                </a:solidFill>
                <a:latin typeface="system-ui"/>
              </a:rPr>
              <a:t>a fountain will flow out </a:t>
            </a:r>
            <a:endParaRPr lang="en-GB" sz="2000" b="1" dirty="0" smtClean="0">
              <a:solidFill>
                <a:srgbClr val="000000"/>
              </a:solidFill>
              <a:latin typeface="system-ui"/>
            </a:endParaRPr>
          </a:p>
          <a:p>
            <a:r>
              <a:rPr lang="en-GB" sz="2000" b="1" dirty="0" smtClean="0">
                <a:solidFill>
                  <a:srgbClr val="000000"/>
                </a:solidFill>
                <a:latin typeface="system-ui"/>
              </a:rPr>
              <a:t>from </a:t>
            </a:r>
            <a:r>
              <a:rPr lang="en-GB" sz="2000" b="1" dirty="0">
                <a:solidFill>
                  <a:srgbClr val="000000"/>
                </a:solidFill>
                <a:latin typeface="system-ui"/>
              </a:rPr>
              <a:t>Yahweh’s </a:t>
            </a:r>
            <a:r>
              <a:rPr lang="en-GB" sz="2000" b="1" dirty="0" smtClean="0">
                <a:solidFill>
                  <a:srgbClr val="000000"/>
                </a:solidFill>
                <a:latin typeface="system-ui"/>
              </a:rPr>
              <a:t>house</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will water the valley of </a:t>
            </a:r>
            <a:r>
              <a:rPr lang="en-GB" sz="2000" dirty="0" err="1" smtClean="0">
                <a:solidFill>
                  <a:srgbClr val="000000"/>
                </a:solidFill>
                <a:latin typeface="system-ui"/>
              </a:rPr>
              <a:t>Shittim</a:t>
            </a:r>
            <a:r>
              <a:rPr lang="en-GB" sz="2000" dirty="0" smtClean="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a:t>
            </a:r>
            <a:r>
              <a:rPr lang="en-GB" sz="2000" dirty="0" smtClean="0">
                <a:solidFill>
                  <a:srgbClr val="000000"/>
                </a:solidFill>
                <a:latin typeface="system-ui"/>
              </a:rPr>
              <a:t>near the Dead Sea, Num. 25:1). Joel 3:18</a:t>
            </a:r>
            <a:endParaRPr lang="en-GB" sz="2000" dirty="0">
              <a:latin typeface="system-ui"/>
            </a:endParaRPr>
          </a:p>
        </p:txBody>
      </p:sp>
      <p:sp>
        <p:nvSpPr>
          <p:cNvPr id="5" name="Rectangle 4"/>
          <p:cNvSpPr/>
          <p:nvPr/>
        </p:nvSpPr>
        <p:spPr>
          <a:xfrm>
            <a:off x="345990" y="4844019"/>
            <a:ext cx="6755026" cy="1015663"/>
          </a:xfrm>
          <a:prstGeom prst="rect">
            <a:avLst/>
          </a:prstGeom>
        </p:spPr>
        <p:txBody>
          <a:bodyPr wrap="square">
            <a:spAutoFit/>
          </a:bodyPr>
          <a:lstStyle/>
          <a:p>
            <a:r>
              <a:rPr lang="en-GB" sz="2000" b="1" dirty="0">
                <a:solidFill>
                  <a:srgbClr val="000000"/>
                </a:solidFill>
                <a:latin typeface="system-ui"/>
              </a:rPr>
              <a:t>A river went out of Eden to water the garden</a:t>
            </a:r>
            <a:r>
              <a:rPr lang="en-GB" sz="2000" dirty="0">
                <a:solidFill>
                  <a:srgbClr val="000000"/>
                </a:solidFill>
                <a:latin typeface="system-ui"/>
              </a:rPr>
              <a:t>; and from there it was parted, and became </a:t>
            </a:r>
            <a:r>
              <a:rPr lang="en-GB" sz="2000" b="1" dirty="0">
                <a:solidFill>
                  <a:srgbClr val="000000"/>
                </a:solidFill>
                <a:latin typeface="system-ui"/>
              </a:rPr>
              <a:t>the source of four rivers</a:t>
            </a:r>
            <a:r>
              <a:rPr lang="en-GB" sz="2000" dirty="0">
                <a:solidFill>
                  <a:srgbClr val="000000"/>
                </a:solidFill>
                <a:latin typeface="system-ui"/>
              </a:rPr>
              <a:t>. </a:t>
            </a:r>
            <a:r>
              <a:rPr lang="en-GB" sz="2000" dirty="0" smtClean="0">
                <a:solidFill>
                  <a:srgbClr val="000000"/>
                </a:solidFill>
                <a:latin typeface="system-ui"/>
              </a:rPr>
              <a:t>Gen. 2:10</a:t>
            </a:r>
            <a:endParaRPr lang="en-GB" sz="2000" dirty="0"/>
          </a:p>
        </p:txBody>
      </p:sp>
    </p:spTree>
    <p:extLst>
      <p:ext uri="{BB962C8B-B14F-4D97-AF65-F5344CB8AC3E}">
        <p14:creationId xmlns:p14="http://schemas.microsoft.com/office/powerpoint/2010/main" val="3908931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68" y="1012943"/>
            <a:ext cx="7199870" cy="3754874"/>
          </a:xfrm>
          <a:prstGeom prst="rect">
            <a:avLst/>
          </a:prstGeom>
        </p:spPr>
        <p:txBody>
          <a:bodyPr wrap="square">
            <a:spAutoFit/>
          </a:bodyPr>
          <a:lstStyle/>
          <a:p>
            <a:r>
              <a:rPr lang="en-GB" sz="2000" dirty="0" smtClean="0">
                <a:solidFill>
                  <a:srgbClr val="000000"/>
                </a:solidFill>
                <a:latin typeface="system-ui"/>
              </a:rPr>
              <a:t>... behold</a:t>
            </a:r>
            <a:r>
              <a:rPr lang="en-GB" sz="2000" dirty="0">
                <a:solidFill>
                  <a:srgbClr val="000000"/>
                </a:solidFill>
                <a:latin typeface="system-ui"/>
              </a:rPr>
              <a:t>, </a:t>
            </a:r>
            <a:r>
              <a:rPr lang="en-GB" sz="2000" b="1" dirty="0">
                <a:solidFill>
                  <a:srgbClr val="000000"/>
                </a:solidFill>
                <a:latin typeface="system-ui"/>
              </a:rPr>
              <a:t>waters flowed out from under the threshold </a:t>
            </a:r>
            <a:endParaRPr lang="en-GB" sz="2000" b="1" dirty="0" smtClean="0">
              <a:solidFill>
                <a:srgbClr val="000000"/>
              </a:solidFill>
              <a:latin typeface="system-ui"/>
            </a:endParaRPr>
          </a:p>
          <a:p>
            <a:r>
              <a:rPr lang="en-GB" sz="2000" b="1" dirty="0" smtClean="0">
                <a:solidFill>
                  <a:srgbClr val="000000"/>
                </a:solidFill>
                <a:latin typeface="system-ui"/>
              </a:rPr>
              <a:t>of </a:t>
            </a:r>
            <a:r>
              <a:rPr lang="en-GB" sz="2000" b="1" dirty="0">
                <a:solidFill>
                  <a:srgbClr val="000000"/>
                </a:solidFill>
                <a:latin typeface="system-ui"/>
              </a:rPr>
              <a:t>the house </a:t>
            </a:r>
            <a:r>
              <a:rPr lang="en-GB" sz="2000" b="1" dirty="0" smtClean="0">
                <a:solidFill>
                  <a:srgbClr val="000000"/>
                </a:solidFill>
                <a:latin typeface="system-ui"/>
              </a:rPr>
              <a:t>eastward </a:t>
            </a:r>
            <a:r>
              <a:rPr lang="en-GB" sz="2000" dirty="0" smtClean="0">
                <a:solidFill>
                  <a:srgbClr val="000000"/>
                </a:solidFill>
                <a:latin typeface="system-ui"/>
              </a:rPr>
              <a:t>... </a:t>
            </a:r>
            <a:r>
              <a:rPr lang="en-GB" sz="2000" dirty="0">
                <a:solidFill>
                  <a:srgbClr val="000000"/>
                </a:solidFill>
                <a:latin typeface="system-ui"/>
              </a:rPr>
              <a:t>a river that I could not pass through; for the waters had </a:t>
            </a:r>
            <a:r>
              <a:rPr lang="en-GB" sz="2000" dirty="0" smtClean="0">
                <a:solidFill>
                  <a:srgbClr val="000000"/>
                </a:solidFill>
                <a:latin typeface="system-ui"/>
              </a:rPr>
              <a:t>risen ... on </a:t>
            </a:r>
            <a:r>
              <a:rPr lang="en-GB" sz="2000" dirty="0">
                <a:solidFill>
                  <a:srgbClr val="000000"/>
                </a:solidFill>
                <a:latin typeface="system-ui"/>
              </a:rPr>
              <a:t>the bank of the </a:t>
            </a:r>
            <a:endParaRPr lang="en-GB" sz="2000" dirty="0" smtClean="0">
              <a:solidFill>
                <a:srgbClr val="000000"/>
              </a:solidFill>
              <a:latin typeface="system-ui"/>
            </a:endParaRPr>
          </a:p>
          <a:p>
            <a:r>
              <a:rPr lang="en-GB" sz="2000" dirty="0" smtClean="0">
                <a:solidFill>
                  <a:srgbClr val="000000"/>
                </a:solidFill>
                <a:latin typeface="system-ui"/>
              </a:rPr>
              <a:t>river </a:t>
            </a:r>
            <a:r>
              <a:rPr lang="en-GB" sz="2000" dirty="0">
                <a:solidFill>
                  <a:srgbClr val="000000"/>
                </a:solidFill>
                <a:latin typeface="system-ui"/>
              </a:rPr>
              <a:t>were </a:t>
            </a:r>
            <a:r>
              <a:rPr lang="en-GB" sz="2000" b="1" dirty="0">
                <a:solidFill>
                  <a:srgbClr val="000000"/>
                </a:solidFill>
                <a:latin typeface="system-ui"/>
              </a:rPr>
              <a:t>very many trees on the one side and on </a:t>
            </a:r>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other</a:t>
            </a:r>
            <a:r>
              <a:rPr lang="en-GB" sz="2000" dirty="0">
                <a:solidFill>
                  <a:srgbClr val="000000"/>
                </a:solidFill>
                <a:latin typeface="system-ui"/>
              </a:rPr>
              <a:t>. </a:t>
            </a:r>
            <a:r>
              <a:rPr lang="en-GB" sz="2000" dirty="0" smtClean="0">
                <a:solidFill>
                  <a:srgbClr val="000000"/>
                </a:solidFill>
                <a:latin typeface="system-ui"/>
              </a:rPr>
              <a:t>Then </a:t>
            </a:r>
            <a:r>
              <a:rPr lang="en-GB" sz="2000" dirty="0">
                <a:solidFill>
                  <a:srgbClr val="000000"/>
                </a:solidFill>
                <a:latin typeface="system-ui"/>
              </a:rPr>
              <a:t>he said to me, “These waters flow out </a:t>
            </a:r>
            <a:endParaRPr lang="en-GB" sz="2000" dirty="0" smtClean="0">
              <a:solidFill>
                <a:srgbClr val="000000"/>
              </a:solidFill>
              <a:latin typeface="system-ui"/>
            </a:endParaRPr>
          </a:p>
          <a:p>
            <a:r>
              <a:rPr lang="en-GB" sz="2000" dirty="0" smtClean="0">
                <a:solidFill>
                  <a:srgbClr val="000000"/>
                </a:solidFill>
                <a:latin typeface="system-ui"/>
              </a:rPr>
              <a:t>Toward the </a:t>
            </a:r>
            <a:r>
              <a:rPr lang="en-GB" sz="2000" dirty="0">
                <a:solidFill>
                  <a:srgbClr val="000000"/>
                </a:solidFill>
                <a:latin typeface="system-ui"/>
              </a:rPr>
              <a:t>eastern </a:t>
            </a:r>
            <a:r>
              <a:rPr lang="en-GB" sz="2000" dirty="0" smtClean="0">
                <a:solidFill>
                  <a:srgbClr val="000000"/>
                </a:solidFill>
                <a:latin typeface="system-ui"/>
              </a:rPr>
              <a:t>region ... </a:t>
            </a:r>
            <a:r>
              <a:rPr lang="en-GB" sz="2000" dirty="0">
                <a:solidFill>
                  <a:srgbClr val="000000"/>
                </a:solidFill>
                <a:latin typeface="system-ui"/>
              </a:rPr>
              <a:t>they will go toward the sea;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flow into the sea which will be made to flow out; and </a:t>
            </a:r>
            <a:endParaRPr lang="en-GB" sz="2000"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waters will be </a:t>
            </a:r>
            <a:r>
              <a:rPr lang="en-GB" sz="2000" b="1" dirty="0" smtClean="0">
                <a:solidFill>
                  <a:srgbClr val="000000"/>
                </a:solidFill>
                <a:latin typeface="system-ui"/>
              </a:rPr>
              <a:t>healed </a:t>
            </a:r>
            <a:r>
              <a:rPr lang="en-GB" sz="2000" dirty="0" smtClean="0">
                <a:solidFill>
                  <a:srgbClr val="000000"/>
                </a:solidFill>
                <a:latin typeface="system-ui"/>
              </a:rPr>
              <a:t>...  </a:t>
            </a:r>
            <a:r>
              <a:rPr lang="en-GB" sz="2000" dirty="0">
                <a:solidFill>
                  <a:srgbClr val="000000"/>
                </a:solidFill>
                <a:latin typeface="system-ui"/>
              </a:rPr>
              <a:t>there will be a very </a:t>
            </a:r>
            <a:r>
              <a:rPr lang="en-GB" sz="2000" b="1" dirty="0">
                <a:solidFill>
                  <a:srgbClr val="000000"/>
                </a:solidFill>
                <a:latin typeface="system-ui"/>
              </a:rPr>
              <a:t>great multitude of fish</a:t>
            </a:r>
            <a:r>
              <a:rPr lang="en-GB" sz="2000" dirty="0">
                <a:solidFill>
                  <a:srgbClr val="000000"/>
                </a:solidFill>
                <a:latin typeface="system-ui"/>
              </a:rPr>
              <a:t>; for these waters have come there, and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waters of the sea will be healed, and </a:t>
            </a:r>
            <a:r>
              <a:rPr lang="en-GB" sz="2000" b="1" dirty="0">
                <a:solidFill>
                  <a:srgbClr val="000000"/>
                </a:solidFill>
                <a:latin typeface="system-ui"/>
              </a:rPr>
              <a:t>everything will </a:t>
            </a:r>
            <a:endParaRPr lang="en-GB" sz="2000" b="1" dirty="0" smtClean="0">
              <a:solidFill>
                <a:srgbClr val="000000"/>
              </a:solidFill>
              <a:latin typeface="system-ui"/>
            </a:endParaRPr>
          </a:p>
          <a:p>
            <a:r>
              <a:rPr lang="en-GB" sz="2000" b="1" dirty="0" smtClean="0">
                <a:solidFill>
                  <a:srgbClr val="000000"/>
                </a:solidFill>
                <a:latin typeface="system-ui"/>
              </a:rPr>
              <a:t>live </a:t>
            </a:r>
            <a:r>
              <a:rPr lang="en-GB" sz="2000" b="1" dirty="0">
                <a:solidFill>
                  <a:srgbClr val="000000"/>
                </a:solidFill>
                <a:latin typeface="system-ui"/>
              </a:rPr>
              <a:t>wherever the river comes</a:t>
            </a:r>
            <a:r>
              <a:rPr lang="en-GB" sz="2000" dirty="0" smtClean="0">
                <a:solidFill>
                  <a:srgbClr val="000000"/>
                </a:solidFill>
                <a:latin typeface="system-ui"/>
              </a:rPr>
              <a:t>. Ezek. 47:1-9</a:t>
            </a:r>
            <a:endParaRPr lang="en-GB" sz="2000" dirty="0">
              <a:solidFill>
                <a:srgbClr val="000000"/>
              </a:solidFill>
              <a:latin typeface="system-ui"/>
            </a:endParaRPr>
          </a:p>
          <a:p>
            <a:endParaRPr lang="en-GB" dirty="0"/>
          </a:p>
        </p:txBody>
      </p:sp>
      <p:sp>
        <p:nvSpPr>
          <p:cNvPr id="3" name="Rectangle 2"/>
          <p:cNvSpPr/>
          <p:nvPr/>
        </p:nvSpPr>
        <p:spPr>
          <a:xfrm>
            <a:off x="428368" y="4940156"/>
            <a:ext cx="9819502" cy="1323439"/>
          </a:xfrm>
          <a:prstGeom prst="rect">
            <a:avLst/>
          </a:prstGeom>
        </p:spPr>
        <p:txBody>
          <a:bodyPr wrap="square">
            <a:spAutoFit/>
          </a:bodyPr>
          <a:lstStyle/>
          <a:p>
            <a:r>
              <a:rPr lang="en-GB" sz="2000" dirty="0">
                <a:solidFill>
                  <a:srgbClr val="000000"/>
                </a:solidFill>
                <a:latin typeface="system-ui"/>
              </a:rPr>
              <a:t>He showed me </a:t>
            </a:r>
            <a:r>
              <a:rPr lang="en-GB" sz="2000" b="1" dirty="0" smtClean="0">
                <a:solidFill>
                  <a:srgbClr val="000000"/>
                </a:solidFill>
                <a:latin typeface="system-ui"/>
              </a:rPr>
              <a:t>a</a:t>
            </a:r>
            <a:r>
              <a:rPr lang="en-GB" sz="2000" b="1" dirty="0">
                <a:solidFill>
                  <a:srgbClr val="000000"/>
                </a:solidFill>
                <a:latin typeface="system-ui"/>
              </a:rPr>
              <a:t> river of water of life, clear as crystal, proceeding out of the throne of God and of the Lamb</a:t>
            </a:r>
            <a:r>
              <a:rPr lang="en-GB" sz="2000" dirty="0">
                <a:solidFill>
                  <a:srgbClr val="000000"/>
                </a:solidFill>
                <a:latin typeface="system-ui"/>
              </a:rPr>
              <a:t>, </a:t>
            </a:r>
            <a:r>
              <a:rPr lang="en-GB" sz="2000" dirty="0" smtClean="0">
                <a:solidFill>
                  <a:srgbClr val="000000"/>
                </a:solidFill>
                <a:latin typeface="system-ui"/>
              </a:rPr>
              <a:t>in </a:t>
            </a:r>
            <a:r>
              <a:rPr lang="en-GB" sz="2000" dirty="0">
                <a:solidFill>
                  <a:srgbClr val="000000"/>
                </a:solidFill>
                <a:latin typeface="system-ui"/>
              </a:rPr>
              <a:t>the middle of its street. On this side of the river and on that was </a:t>
            </a:r>
            <a:r>
              <a:rPr lang="en-GB" sz="2000" b="1" dirty="0">
                <a:solidFill>
                  <a:srgbClr val="000000"/>
                </a:solidFill>
                <a:latin typeface="system-ui"/>
              </a:rPr>
              <a:t>the tree of life</a:t>
            </a:r>
            <a:r>
              <a:rPr lang="en-GB" sz="2000" dirty="0">
                <a:solidFill>
                  <a:srgbClr val="000000"/>
                </a:solidFill>
                <a:latin typeface="system-ui"/>
              </a:rPr>
              <a:t>, bearing </a:t>
            </a:r>
            <a:r>
              <a:rPr lang="en-GB" sz="2000" b="1" dirty="0">
                <a:solidFill>
                  <a:srgbClr val="000000"/>
                </a:solidFill>
                <a:latin typeface="system-ui"/>
              </a:rPr>
              <a:t>twelve kinds of fruits</a:t>
            </a:r>
            <a:r>
              <a:rPr lang="en-GB" sz="2000" dirty="0">
                <a:solidFill>
                  <a:srgbClr val="000000"/>
                </a:solidFill>
                <a:latin typeface="system-ui"/>
              </a:rPr>
              <a:t>, yielding its fruit every month. </a:t>
            </a:r>
            <a:r>
              <a:rPr lang="en-GB" sz="2000" b="1" dirty="0">
                <a:solidFill>
                  <a:srgbClr val="000000"/>
                </a:solidFill>
                <a:latin typeface="system-ui"/>
              </a:rPr>
              <a:t>The leaves of the tree were for the healing of the nations</a:t>
            </a:r>
            <a:r>
              <a:rPr lang="en-GB" sz="2000" dirty="0" smtClean="0">
                <a:solidFill>
                  <a:srgbClr val="000000"/>
                </a:solidFill>
                <a:latin typeface="system-ui"/>
              </a:rPr>
              <a:t>. Rev. 22:1-2</a:t>
            </a:r>
            <a:endParaRPr lang="en-GB" sz="2000" dirty="0"/>
          </a:p>
        </p:txBody>
      </p:sp>
      <p:sp>
        <p:nvSpPr>
          <p:cNvPr id="4" name="TextBox 3"/>
          <p:cNvSpPr txBox="1"/>
          <p:nvPr/>
        </p:nvSpPr>
        <p:spPr>
          <a:xfrm>
            <a:off x="551935" y="234276"/>
            <a:ext cx="6186309" cy="461665"/>
          </a:xfrm>
          <a:prstGeom prst="rect">
            <a:avLst/>
          </a:prstGeom>
          <a:noFill/>
        </p:spPr>
        <p:txBody>
          <a:bodyPr wrap="none" rtlCol="0">
            <a:spAutoFit/>
          </a:bodyPr>
          <a:lstStyle/>
          <a:p>
            <a:r>
              <a:rPr lang="en-GB" sz="2400" b="1" dirty="0" smtClean="0">
                <a:latin typeface="system-ui"/>
              </a:rPr>
              <a:t>The Land a Foretaste of a Greater Reality</a:t>
            </a:r>
            <a:endParaRPr lang="en-GB" sz="2400" b="1" dirty="0">
              <a:latin typeface="system-ui"/>
            </a:endParaRPr>
          </a:p>
        </p:txBody>
      </p:sp>
    </p:spTree>
    <p:extLst>
      <p:ext uri="{BB962C8B-B14F-4D97-AF65-F5344CB8AC3E}">
        <p14:creationId xmlns:p14="http://schemas.microsoft.com/office/powerpoint/2010/main" val="705262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604" y="844495"/>
            <a:ext cx="6672648" cy="707886"/>
          </a:xfrm>
          <a:prstGeom prst="rect">
            <a:avLst/>
          </a:prstGeom>
        </p:spPr>
        <p:txBody>
          <a:bodyPr wrap="square">
            <a:spAutoFit/>
          </a:bodyPr>
          <a:lstStyle/>
          <a:p>
            <a:r>
              <a:rPr lang="en-GB" sz="2000" b="1" dirty="0">
                <a:solidFill>
                  <a:srgbClr val="000000"/>
                </a:solidFill>
                <a:latin typeface="system-ui"/>
              </a:rPr>
              <a:t>Yahweh will be King over all the earth. In that day Yahweh will be one, and his name one</a:t>
            </a:r>
            <a:r>
              <a:rPr lang="en-GB" sz="2000" dirty="0" smtClean="0">
                <a:solidFill>
                  <a:srgbClr val="000000"/>
                </a:solidFill>
                <a:latin typeface="system-ui"/>
              </a:rPr>
              <a:t>. 14:9</a:t>
            </a:r>
            <a:endParaRPr lang="en-GB" sz="2000" dirty="0"/>
          </a:p>
        </p:txBody>
      </p:sp>
      <p:sp>
        <p:nvSpPr>
          <p:cNvPr id="3" name="Rectangle 2"/>
          <p:cNvSpPr/>
          <p:nvPr/>
        </p:nvSpPr>
        <p:spPr>
          <a:xfrm>
            <a:off x="2743200" y="4536649"/>
            <a:ext cx="6096000" cy="369332"/>
          </a:xfrm>
          <a:prstGeom prst="rect">
            <a:avLst/>
          </a:prstGeom>
        </p:spPr>
        <p:txBody>
          <a:bodyPr>
            <a:spAutoFit/>
          </a:bodyPr>
          <a:lstStyle/>
          <a:p>
            <a:endParaRPr lang="en-GB" dirty="0"/>
          </a:p>
        </p:txBody>
      </p:sp>
      <p:sp>
        <p:nvSpPr>
          <p:cNvPr id="4" name="TextBox 3"/>
          <p:cNvSpPr txBox="1"/>
          <p:nvPr/>
        </p:nvSpPr>
        <p:spPr>
          <a:xfrm>
            <a:off x="1606379" y="182886"/>
            <a:ext cx="3910045" cy="461665"/>
          </a:xfrm>
          <a:prstGeom prst="rect">
            <a:avLst/>
          </a:prstGeom>
          <a:noFill/>
        </p:spPr>
        <p:txBody>
          <a:bodyPr wrap="none" rtlCol="0">
            <a:spAutoFit/>
          </a:bodyPr>
          <a:lstStyle/>
          <a:p>
            <a:r>
              <a:rPr lang="en-GB" sz="2400" b="1" dirty="0" smtClean="0">
                <a:latin typeface="system-ui"/>
              </a:rPr>
              <a:t>The Messiah King Reigns</a:t>
            </a:r>
            <a:endParaRPr lang="en-GB" sz="2400" b="1" dirty="0">
              <a:latin typeface="system-ui"/>
            </a:endParaRPr>
          </a:p>
        </p:txBody>
      </p:sp>
      <p:sp>
        <p:nvSpPr>
          <p:cNvPr id="5" name="Rectangle 4"/>
          <p:cNvSpPr/>
          <p:nvPr/>
        </p:nvSpPr>
        <p:spPr>
          <a:xfrm>
            <a:off x="271848" y="1651410"/>
            <a:ext cx="7356390" cy="2246769"/>
          </a:xfrm>
          <a:prstGeom prst="rect">
            <a:avLst/>
          </a:prstGeom>
        </p:spPr>
        <p:txBody>
          <a:bodyPr wrap="square">
            <a:spAutoFit/>
          </a:bodyPr>
          <a:lstStyle/>
          <a:p>
            <a:r>
              <a:rPr lang="en-GB" sz="2000" b="1" dirty="0">
                <a:solidFill>
                  <a:srgbClr val="000000"/>
                </a:solidFill>
                <a:latin typeface="system-ui"/>
              </a:rPr>
              <a:t>God said, “</a:t>
            </a:r>
            <a:r>
              <a:rPr lang="en-GB" sz="2000" b="1" dirty="0" smtClean="0">
                <a:solidFill>
                  <a:srgbClr val="000000"/>
                </a:solidFill>
                <a:latin typeface="system-ui"/>
              </a:rPr>
              <a:t>Let us </a:t>
            </a:r>
            <a:r>
              <a:rPr lang="en-GB" sz="2000" b="1" dirty="0">
                <a:solidFill>
                  <a:srgbClr val="000000"/>
                </a:solidFill>
                <a:latin typeface="system-ui"/>
              </a:rPr>
              <a:t>make man in our image</a:t>
            </a:r>
            <a:r>
              <a:rPr lang="en-GB" sz="2000" dirty="0">
                <a:solidFill>
                  <a:srgbClr val="000000"/>
                </a:solidFill>
                <a:latin typeface="system-ui"/>
              </a:rPr>
              <a:t>, after our </a:t>
            </a:r>
            <a:endParaRPr lang="en-GB" sz="2000" dirty="0" smtClean="0">
              <a:solidFill>
                <a:srgbClr val="000000"/>
              </a:solidFill>
              <a:latin typeface="system-ui"/>
            </a:endParaRPr>
          </a:p>
          <a:p>
            <a:r>
              <a:rPr lang="en-GB" sz="2000" dirty="0" smtClean="0">
                <a:solidFill>
                  <a:srgbClr val="000000"/>
                </a:solidFill>
                <a:latin typeface="system-ui"/>
              </a:rPr>
              <a:t>likeness</a:t>
            </a:r>
            <a:r>
              <a:rPr lang="en-GB" sz="2000" dirty="0">
                <a:solidFill>
                  <a:srgbClr val="000000"/>
                </a:solidFill>
                <a:latin typeface="system-ui"/>
              </a:rPr>
              <a:t>. </a:t>
            </a:r>
            <a:r>
              <a:rPr lang="en-GB" sz="2000" b="1" dirty="0">
                <a:solidFill>
                  <a:srgbClr val="000000"/>
                </a:solidFill>
                <a:latin typeface="system-ui"/>
              </a:rPr>
              <a:t>Let them have dominion </a:t>
            </a:r>
            <a:r>
              <a:rPr lang="en-GB" sz="2000" dirty="0">
                <a:solidFill>
                  <a:srgbClr val="000000"/>
                </a:solidFill>
                <a:latin typeface="system-ui"/>
              </a:rPr>
              <a:t>over the fish of the </a:t>
            </a:r>
            <a:endParaRPr lang="en-GB" sz="2000" dirty="0" smtClean="0">
              <a:solidFill>
                <a:srgbClr val="000000"/>
              </a:solidFill>
              <a:latin typeface="system-ui"/>
            </a:endParaRPr>
          </a:p>
          <a:p>
            <a:r>
              <a:rPr lang="en-GB" sz="2000" dirty="0" smtClean="0">
                <a:solidFill>
                  <a:srgbClr val="000000"/>
                </a:solidFill>
                <a:latin typeface="system-ui"/>
              </a:rPr>
              <a:t>sea</a:t>
            </a:r>
            <a:r>
              <a:rPr lang="en-GB" sz="2000" dirty="0">
                <a:solidFill>
                  <a:srgbClr val="000000"/>
                </a:solidFill>
                <a:latin typeface="system-ui"/>
              </a:rPr>
              <a:t>, and over the birds of the sky, and over the livestock, </a:t>
            </a:r>
            <a:endParaRPr lang="en-GB" sz="2000" dirty="0" smtClean="0">
              <a:solidFill>
                <a:srgbClr val="000000"/>
              </a:solidFill>
              <a:latin typeface="system-ui"/>
            </a:endParaRPr>
          </a:p>
          <a:p>
            <a:r>
              <a:rPr lang="en-GB" sz="2000" dirty="0" smtClean="0">
                <a:solidFill>
                  <a:srgbClr val="000000"/>
                </a:solidFill>
                <a:latin typeface="system-ui"/>
              </a:rPr>
              <a:t>and </a:t>
            </a:r>
            <a:r>
              <a:rPr lang="en-GB" sz="2000" dirty="0">
                <a:solidFill>
                  <a:srgbClr val="000000"/>
                </a:solidFill>
                <a:latin typeface="system-ui"/>
              </a:rPr>
              <a:t>over all the earth, and over every creeping thing </a:t>
            </a:r>
            <a:endParaRPr lang="en-GB" sz="2000" dirty="0" smtClean="0">
              <a:solidFill>
                <a:srgbClr val="000000"/>
              </a:solidFill>
              <a:latin typeface="system-ui"/>
            </a:endParaRPr>
          </a:p>
          <a:p>
            <a:r>
              <a:rPr lang="en-GB" sz="2000" dirty="0" smtClean="0">
                <a:solidFill>
                  <a:srgbClr val="000000"/>
                </a:solidFill>
                <a:latin typeface="system-ui"/>
              </a:rPr>
              <a:t>that </a:t>
            </a:r>
            <a:r>
              <a:rPr lang="en-GB" sz="2000" dirty="0">
                <a:solidFill>
                  <a:srgbClr val="000000"/>
                </a:solidFill>
                <a:latin typeface="system-ui"/>
              </a:rPr>
              <a:t>creeps on the earth.” </a:t>
            </a:r>
            <a:r>
              <a:rPr lang="en-GB" sz="2000" b="1" dirty="0" smtClean="0">
                <a:solidFill>
                  <a:srgbClr val="000000"/>
                </a:solidFill>
                <a:latin typeface="system-ui"/>
              </a:rPr>
              <a:t>God </a:t>
            </a:r>
            <a:r>
              <a:rPr lang="en-GB" sz="2000" b="1" dirty="0">
                <a:solidFill>
                  <a:srgbClr val="000000"/>
                </a:solidFill>
                <a:latin typeface="system-ui"/>
              </a:rPr>
              <a:t>created man in his </a:t>
            </a:r>
            <a:r>
              <a:rPr lang="en-GB" sz="2000" b="1" dirty="0" smtClean="0">
                <a:solidFill>
                  <a:srgbClr val="000000"/>
                </a:solidFill>
                <a:latin typeface="system-ui"/>
              </a:rPr>
              <a:t>own</a:t>
            </a:r>
          </a:p>
          <a:p>
            <a:r>
              <a:rPr lang="en-GB" sz="2000" b="1" dirty="0" smtClean="0">
                <a:solidFill>
                  <a:srgbClr val="000000"/>
                </a:solidFill>
                <a:latin typeface="system-ui"/>
              </a:rPr>
              <a:t> </a:t>
            </a:r>
            <a:r>
              <a:rPr lang="en-GB" sz="2000" b="1" dirty="0">
                <a:solidFill>
                  <a:srgbClr val="000000"/>
                </a:solidFill>
                <a:latin typeface="system-ui"/>
              </a:rPr>
              <a:t>image</a:t>
            </a:r>
            <a:r>
              <a:rPr lang="en-GB" sz="2000" dirty="0" smtClean="0">
                <a:solidFill>
                  <a:srgbClr val="000000"/>
                </a:solidFill>
                <a:latin typeface="system-ui"/>
              </a:rPr>
              <a:t>. </a:t>
            </a:r>
            <a:r>
              <a:rPr lang="en-GB" sz="2000" dirty="0">
                <a:solidFill>
                  <a:srgbClr val="000000"/>
                </a:solidFill>
                <a:latin typeface="system-ui"/>
              </a:rPr>
              <a:t>In God’s image he created him; </a:t>
            </a:r>
            <a:r>
              <a:rPr lang="en-GB" sz="2000" b="1" dirty="0">
                <a:solidFill>
                  <a:srgbClr val="000000"/>
                </a:solidFill>
                <a:latin typeface="system-ui"/>
              </a:rPr>
              <a:t>male and </a:t>
            </a:r>
            <a:endParaRPr lang="en-GB" sz="2000" b="1" dirty="0" smtClean="0">
              <a:solidFill>
                <a:srgbClr val="000000"/>
              </a:solidFill>
              <a:latin typeface="system-ui"/>
            </a:endParaRPr>
          </a:p>
          <a:p>
            <a:r>
              <a:rPr lang="en-GB" sz="2000" b="1" dirty="0" smtClean="0">
                <a:solidFill>
                  <a:srgbClr val="000000"/>
                </a:solidFill>
                <a:latin typeface="system-ui"/>
              </a:rPr>
              <a:t>female he </a:t>
            </a:r>
            <a:r>
              <a:rPr lang="en-GB" sz="2000" b="1" dirty="0">
                <a:solidFill>
                  <a:srgbClr val="000000"/>
                </a:solidFill>
                <a:latin typeface="system-ui"/>
              </a:rPr>
              <a:t>created them</a:t>
            </a:r>
            <a:r>
              <a:rPr lang="en-GB" sz="2000" dirty="0">
                <a:solidFill>
                  <a:srgbClr val="000000"/>
                </a:solidFill>
                <a:latin typeface="system-ui"/>
              </a:rPr>
              <a:t>. </a:t>
            </a:r>
            <a:r>
              <a:rPr lang="en-GB" sz="2000" dirty="0" smtClean="0">
                <a:solidFill>
                  <a:srgbClr val="000000"/>
                </a:solidFill>
                <a:latin typeface="system-ui"/>
              </a:rPr>
              <a:t>Gen. 1:26-27</a:t>
            </a:r>
            <a:endParaRPr lang="en-GB" sz="2000" dirty="0"/>
          </a:p>
        </p:txBody>
      </p:sp>
      <p:sp>
        <p:nvSpPr>
          <p:cNvPr id="6" name="Rectangle 5"/>
          <p:cNvSpPr/>
          <p:nvPr/>
        </p:nvSpPr>
        <p:spPr>
          <a:xfrm>
            <a:off x="271848" y="4005901"/>
            <a:ext cx="8583827" cy="707886"/>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He is </a:t>
            </a:r>
            <a:r>
              <a:rPr lang="en-GB" sz="2000" b="1" dirty="0">
                <a:solidFill>
                  <a:srgbClr val="000000"/>
                </a:solidFill>
                <a:latin typeface="system-ui"/>
              </a:rPr>
              <a:t>the image of the invisible God</a:t>
            </a:r>
            <a:r>
              <a:rPr lang="en-GB" sz="2000" dirty="0">
                <a:solidFill>
                  <a:srgbClr val="000000"/>
                </a:solidFill>
                <a:latin typeface="system-ui"/>
              </a:rPr>
              <a:t>, </a:t>
            </a:r>
            <a:r>
              <a:rPr lang="en-GB" sz="2000" b="1" dirty="0">
                <a:solidFill>
                  <a:srgbClr val="000000"/>
                </a:solidFill>
                <a:latin typeface="system-ui"/>
              </a:rPr>
              <a:t>the firstborn of all </a:t>
            </a:r>
            <a:r>
              <a:rPr lang="en-GB" sz="2000" b="1" dirty="0" smtClean="0">
                <a:solidFill>
                  <a:srgbClr val="000000"/>
                </a:solidFill>
                <a:latin typeface="system-ui"/>
              </a:rPr>
              <a:t>creation</a:t>
            </a:r>
            <a:r>
              <a:rPr lang="en-GB" sz="2000" dirty="0">
                <a:solidFill>
                  <a:srgbClr val="000000"/>
                </a:solidFill>
                <a:latin typeface="system-ui"/>
              </a:rPr>
              <a:t> </a:t>
            </a:r>
            <a:r>
              <a:rPr lang="en-GB" sz="2000" dirty="0" smtClean="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All </a:t>
            </a:r>
            <a:r>
              <a:rPr lang="en-GB" sz="2000" dirty="0">
                <a:solidFill>
                  <a:srgbClr val="000000"/>
                </a:solidFill>
                <a:latin typeface="system-ui"/>
              </a:rPr>
              <a:t>things have been created through him and for him</a:t>
            </a:r>
            <a:r>
              <a:rPr lang="en-GB" sz="2000" dirty="0" smtClean="0">
                <a:solidFill>
                  <a:srgbClr val="000000"/>
                </a:solidFill>
                <a:latin typeface="system-ui"/>
              </a:rPr>
              <a:t>. Col. 1:15-16</a:t>
            </a:r>
            <a:endParaRPr lang="en-GB" sz="2000" dirty="0"/>
          </a:p>
        </p:txBody>
      </p:sp>
      <p:sp>
        <p:nvSpPr>
          <p:cNvPr id="7" name="Rectangle 6"/>
          <p:cNvSpPr/>
          <p:nvPr/>
        </p:nvSpPr>
        <p:spPr>
          <a:xfrm>
            <a:off x="271848" y="4905981"/>
            <a:ext cx="11121081" cy="1631216"/>
          </a:xfrm>
          <a:prstGeom prst="rect">
            <a:avLst/>
          </a:prstGeom>
        </p:spPr>
        <p:txBody>
          <a:bodyPr wrap="square">
            <a:spAutoFit/>
          </a:bodyPr>
          <a:lstStyle/>
          <a:p>
            <a:r>
              <a:rPr lang="en-GB" sz="2000" dirty="0" smtClean="0">
                <a:solidFill>
                  <a:srgbClr val="000000"/>
                </a:solidFill>
                <a:latin typeface="system-ui"/>
              </a:rPr>
              <a:t>... </a:t>
            </a:r>
            <a:r>
              <a:rPr lang="en-GB" sz="2000" b="1" dirty="0" smtClean="0">
                <a:solidFill>
                  <a:srgbClr val="000000"/>
                </a:solidFill>
                <a:latin typeface="system-ui"/>
              </a:rPr>
              <a:t>His </a:t>
            </a:r>
            <a:r>
              <a:rPr lang="en-GB" sz="2000" b="1" dirty="0">
                <a:solidFill>
                  <a:srgbClr val="000000"/>
                </a:solidFill>
                <a:latin typeface="system-ui"/>
              </a:rPr>
              <a:t>Son, whom he appointed heir of all things</a:t>
            </a:r>
            <a:r>
              <a:rPr lang="en-GB" sz="2000" dirty="0">
                <a:solidFill>
                  <a:srgbClr val="000000"/>
                </a:solidFill>
                <a:latin typeface="system-ui"/>
              </a:rPr>
              <a:t>, through whom also he made the worlds. </a:t>
            </a:r>
            <a:endParaRPr lang="en-GB" sz="2000" dirty="0" smtClean="0">
              <a:solidFill>
                <a:srgbClr val="000000"/>
              </a:solidFill>
              <a:latin typeface="system-ui"/>
            </a:endParaRPr>
          </a:p>
          <a:p>
            <a:r>
              <a:rPr lang="en-GB" sz="2000" b="1" dirty="0" smtClean="0">
                <a:solidFill>
                  <a:srgbClr val="000000"/>
                </a:solidFill>
                <a:latin typeface="system-ui"/>
              </a:rPr>
              <a:t>His </a:t>
            </a:r>
            <a:r>
              <a:rPr lang="en-GB" sz="2000" b="1" dirty="0">
                <a:solidFill>
                  <a:srgbClr val="000000"/>
                </a:solidFill>
                <a:latin typeface="system-ui"/>
              </a:rPr>
              <a:t>Son</a:t>
            </a:r>
            <a:r>
              <a:rPr lang="en-GB" sz="2000" dirty="0">
                <a:solidFill>
                  <a:srgbClr val="000000"/>
                </a:solidFill>
                <a:latin typeface="system-ui"/>
              </a:rPr>
              <a:t> is </a:t>
            </a:r>
            <a:r>
              <a:rPr lang="en-GB" sz="2000" b="1" dirty="0">
                <a:solidFill>
                  <a:srgbClr val="000000"/>
                </a:solidFill>
                <a:latin typeface="system-ui"/>
              </a:rPr>
              <a:t>the radiance of his glory</a:t>
            </a:r>
            <a:r>
              <a:rPr lang="en-GB" sz="2000" dirty="0">
                <a:solidFill>
                  <a:srgbClr val="000000"/>
                </a:solidFill>
                <a:latin typeface="system-ui"/>
              </a:rPr>
              <a:t>, </a:t>
            </a:r>
            <a:r>
              <a:rPr lang="en-GB" sz="2000" b="1" dirty="0">
                <a:solidFill>
                  <a:srgbClr val="000000"/>
                </a:solidFill>
                <a:latin typeface="system-ui"/>
              </a:rPr>
              <a:t>the very image of his substance</a:t>
            </a:r>
            <a:r>
              <a:rPr lang="en-GB" sz="2000" dirty="0">
                <a:solidFill>
                  <a:srgbClr val="000000"/>
                </a:solidFill>
                <a:latin typeface="system-ui"/>
              </a:rPr>
              <a:t>, and upholding all things by the word of his power, who, when he had by himself purified us of our sins, sat down on the right hand of the Majesty on high, </a:t>
            </a:r>
            <a:r>
              <a:rPr lang="en-GB" sz="2000" dirty="0" smtClean="0">
                <a:solidFill>
                  <a:srgbClr val="000000"/>
                </a:solidFill>
                <a:latin typeface="system-ui"/>
              </a:rPr>
              <a:t>having </a:t>
            </a:r>
            <a:r>
              <a:rPr lang="en-GB" sz="2000" dirty="0">
                <a:solidFill>
                  <a:srgbClr val="000000"/>
                </a:solidFill>
                <a:latin typeface="system-ui"/>
              </a:rPr>
              <a:t>become as much better than the angels as the more </a:t>
            </a:r>
            <a:r>
              <a:rPr lang="en-GB" sz="2000" b="1" dirty="0">
                <a:solidFill>
                  <a:srgbClr val="000000"/>
                </a:solidFill>
                <a:latin typeface="system-ui"/>
              </a:rPr>
              <a:t>excellent name he has </a:t>
            </a:r>
            <a:r>
              <a:rPr lang="en-GB" sz="2000" b="1" dirty="0" smtClean="0">
                <a:solidFill>
                  <a:srgbClr val="000000"/>
                </a:solidFill>
                <a:latin typeface="system-ui"/>
              </a:rPr>
              <a:t>inherited </a:t>
            </a:r>
            <a:r>
              <a:rPr lang="en-GB" sz="2000" dirty="0" smtClean="0">
                <a:solidFill>
                  <a:srgbClr val="000000"/>
                </a:solidFill>
                <a:latin typeface="system-ui"/>
              </a:rPr>
              <a:t>... Heb. 1:2-4</a:t>
            </a:r>
            <a:endParaRPr lang="en-GB" sz="2000" dirty="0"/>
          </a:p>
        </p:txBody>
      </p:sp>
    </p:spTree>
    <p:extLst>
      <p:ext uri="{BB962C8B-B14F-4D97-AF65-F5344CB8AC3E}">
        <p14:creationId xmlns:p14="http://schemas.microsoft.com/office/powerpoint/2010/main" val="1225739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183" y="4495966"/>
            <a:ext cx="6697364" cy="1938992"/>
          </a:xfrm>
          <a:prstGeom prst="rect">
            <a:avLst/>
          </a:prstGeom>
        </p:spPr>
        <p:txBody>
          <a:bodyPr wrap="square">
            <a:spAutoFit/>
          </a:bodyPr>
          <a:lstStyle/>
          <a:p>
            <a:r>
              <a:rPr lang="en-GB" sz="2000" dirty="0">
                <a:solidFill>
                  <a:srgbClr val="000000"/>
                </a:solidFill>
                <a:latin typeface="system-ui"/>
              </a:rPr>
              <a:t>Behold, you will conceive in your womb and give birth to a son, and shall name him ‘</a:t>
            </a:r>
            <a:r>
              <a:rPr lang="en-GB" sz="2000" b="1" dirty="0">
                <a:solidFill>
                  <a:srgbClr val="000000"/>
                </a:solidFill>
                <a:latin typeface="system-ui"/>
              </a:rPr>
              <a:t>Jesus</a:t>
            </a:r>
            <a:r>
              <a:rPr lang="en-GB" sz="2000" dirty="0">
                <a:solidFill>
                  <a:srgbClr val="000000"/>
                </a:solidFill>
                <a:latin typeface="system-ui"/>
              </a:rPr>
              <a:t>.’ </a:t>
            </a:r>
            <a:r>
              <a:rPr lang="en-GB" sz="2000" b="1" dirty="0" smtClean="0">
                <a:solidFill>
                  <a:srgbClr val="000000"/>
                </a:solidFill>
                <a:latin typeface="system-ui"/>
              </a:rPr>
              <a:t>He </a:t>
            </a:r>
            <a:r>
              <a:rPr lang="en-GB" sz="2000" b="1" dirty="0">
                <a:solidFill>
                  <a:srgbClr val="000000"/>
                </a:solidFill>
                <a:latin typeface="system-ui"/>
              </a:rPr>
              <a:t>will be great and will be called the Son of the Most High. The Lord God will give him the throne of his father David, </a:t>
            </a:r>
            <a:r>
              <a:rPr lang="en-GB" sz="2000" b="1" dirty="0" smtClean="0">
                <a:solidFill>
                  <a:srgbClr val="000000"/>
                </a:solidFill>
                <a:latin typeface="system-ui"/>
              </a:rPr>
              <a:t>and </a:t>
            </a:r>
            <a:r>
              <a:rPr lang="en-GB" sz="2000" b="1" dirty="0">
                <a:solidFill>
                  <a:srgbClr val="000000"/>
                </a:solidFill>
                <a:latin typeface="system-ui"/>
              </a:rPr>
              <a:t>he will reign over the house of Jacob forever. There will be no end to his Kingdom</a:t>
            </a:r>
            <a:r>
              <a:rPr lang="en-GB" sz="2000" b="1" dirty="0" smtClean="0">
                <a:solidFill>
                  <a:srgbClr val="000000"/>
                </a:solidFill>
                <a:latin typeface="system-ui"/>
              </a:rPr>
              <a:t>.</a:t>
            </a:r>
            <a:r>
              <a:rPr lang="en-GB" sz="2000" dirty="0" smtClean="0">
                <a:solidFill>
                  <a:srgbClr val="000000"/>
                </a:solidFill>
                <a:latin typeface="system-ui"/>
              </a:rPr>
              <a:t>” Luke 1:31-33</a:t>
            </a:r>
            <a:endParaRPr lang="en-GB" sz="2000" dirty="0"/>
          </a:p>
        </p:txBody>
      </p:sp>
      <p:sp>
        <p:nvSpPr>
          <p:cNvPr id="3" name="Rectangle 2"/>
          <p:cNvSpPr/>
          <p:nvPr/>
        </p:nvSpPr>
        <p:spPr>
          <a:xfrm>
            <a:off x="214183" y="2012877"/>
            <a:ext cx="6738552" cy="2246769"/>
          </a:xfrm>
          <a:prstGeom prst="rect">
            <a:avLst/>
          </a:prstGeom>
        </p:spPr>
        <p:txBody>
          <a:bodyPr wrap="square">
            <a:spAutoFit/>
          </a:bodyPr>
          <a:lstStyle/>
          <a:p>
            <a:r>
              <a:rPr lang="en-GB" sz="2000" dirty="0">
                <a:solidFill>
                  <a:srgbClr val="000000"/>
                </a:solidFill>
                <a:latin typeface="system-ui"/>
              </a:rPr>
              <a:t>Yahweh’s Spirit spoke by </a:t>
            </a:r>
            <a:r>
              <a:rPr lang="en-GB" sz="2000" dirty="0" smtClean="0">
                <a:solidFill>
                  <a:srgbClr val="000000"/>
                </a:solidFill>
                <a:latin typeface="system-ui"/>
              </a:rPr>
              <a:t>me.</a:t>
            </a:r>
            <a:r>
              <a:rPr lang="en-GB" sz="2000" dirty="0" smtClean="0"/>
              <a:t> </a:t>
            </a:r>
            <a:r>
              <a:rPr lang="en-GB" sz="2000" dirty="0" smtClean="0">
                <a:solidFill>
                  <a:srgbClr val="000000"/>
                </a:solidFill>
                <a:latin typeface="system-ui"/>
              </a:rPr>
              <a:t>His </a:t>
            </a:r>
            <a:r>
              <a:rPr lang="en-GB" sz="2000" dirty="0">
                <a:solidFill>
                  <a:srgbClr val="000000"/>
                </a:solidFill>
                <a:latin typeface="system-ui"/>
              </a:rPr>
              <a:t>word was on my </a:t>
            </a:r>
            <a:endParaRPr lang="en-GB" sz="2000" dirty="0" smtClean="0">
              <a:solidFill>
                <a:srgbClr val="000000"/>
              </a:solidFill>
              <a:latin typeface="system-ui"/>
            </a:endParaRPr>
          </a:p>
          <a:p>
            <a:r>
              <a:rPr lang="en-GB" sz="2000" dirty="0" smtClean="0">
                <a:solidFill>
                  <a:srgbClr val="000000"/>
                </a:solidFill>
                <a:latin typeface="system-ui"/>
              </a:rPr>
              <a:t>tongue. The </a:t>
            </a:r>
            <a:r>
              <a:rPr lang="en-GB" sz="2000" dirty="0">
                <a:solidFill>
                  <a:srgbClr val="000000"/>
                </a:solidFill>
                <a:latin typeface="system-ui"/>
              </a:rPr>
              <a:t>God of Israel </a:t>
            </a:r>
            <a:r>
              <a:rPr lang="en-GB" sz="2000" dirty="0" smtClean="0">
                <a:solidFill>
                  <a:srgbClr val="000000"/>
                </a:solidFill>
                <a:latin typeface="system-ui"/>
              </a:rPr>
              <a:t>said, the </a:t>
            </a:r>
            <a:r>
              <a:rPr lang="en-GB" sz="2000" dirty="0">
                <a:solidFill>
                  <a:srgbClr val="000000"/>
                </a:solidFill>
                <a:latin typeface="system-ui"/>
              </a:rPr>
              <a:t>Rock of Israel spoke </a:t>
            </a:r>
            <a:endParaRPr lang="en-GB" sz="2000" dirty="0" smtClean="0">
              <a:solidFill>
                <a:srgbClr val="000000"/>
              </a:solidFill>
              <a:latin typeface="system-ui"/>
            </a:endParaRPr>
          </a:p>
          <a:p>
            <a:r>
              <a:rPr lang="en-GB" sz="2000" dirty="0" smtClean="0">
                <a:solidFill>
                  <a:srgbClr val="000000"/>
                </a:solidFill>
                <a:latin typeface="system-ui"/>
              </a:rPr>
              <a:t>to </a:t>
            </a:r>
            <a:r>
              <a:rPr lang="en-GB" sz="2000" dirty="0">
                <a:solidFill>
                  <a:srgbClr val="000000"/>
                </a:solidFill>
                <a:latin typeface="system-ui"/>
              </a:rPr>
              <a:t>me</a:t>
            </a:r>
            <a:r>
              <a:rPr lang="en-GB" sz="2000" dirty="0" smtClean="0">
                <a:solidFill>
                  <a:srgbClr val="000000"/>
                </a:solidFill>
                <a:latin typeface="system-ui"/>
              </a:rPr>
              <a:t>, ‘</a:t>
            </a:r>
            <a:r>
              <a:rPr lang="en-GB" sz="2000" b="1" dirty="0">
                <a:solidFill>
                  <a:srgbClr val="000000"/>
                </a:solidFill>
                <a:latin typeface="system-ui"/>
              </a:rPr>
              <a:t>One who rules over men </a:t>
            </a:r>
            <a:r>
              <a:rPr lang="en-GB" sz="2000" b="1" dirty="0" smtClean="0">
                <a:solidFill>
                  <a:srgbClr val="000000"/>
                </a:solidFill>
                <a:latin typeface="system-ui"/>
              </a:rPr>
              <a:t>righteously,</a:t>
            </a:r>
            <a:r>
              <a:rPr lang="en-GB" sz="2000" b="1" dirty="0" smtClean="0">
                <a:latin typeface="system-ui"/>
              </a:rPr>
              <a:t> </a:t>
            </a:r>
            <a:r>
              <a:rPr lang="en-GB" sz="2000" b="1" dirty="0" smtClean="0">
                <a:solidFill>
                  <a:srgbClr val="000000"/>
                </a:solidFill>
                <a:latin typeface="system-ui"/>
              </a:rPr>
              <a:t>who </a:t>
            </a:r>
          </a:p>
          <a:p>
            <a:r>
              <a:rPr lang="en-GB" sz="2000" b="1" dirty="0" smtClean="0">
                <a:solidFill>
                  <a:srgbClr val="000000"/>
                </a:solidFill>
                <a:latin typeface="system-ui"/>
              </a:rPr>
              <a:t>rules </a:t>
            </a:r>
            <a:r>
              <a:rPr lang="en-GB" sz="2000" b="1" dirty="0">
                <a:solidFill>
                  <a:srgbClr val="000000"/>
                </a:solidFill>
                <a:latin typeface="system-ui"/>
              </a:rPr>
              <a:t>in the fear of </a:t>
            </a:r>
            <a:r>
              <a:rPr lang="en-GB" sz="2000" b="1" dirty="0" smtClean="0">
                <a:solidFill>
                  <a:srgbClr val="000000"/>
                </a:solidFill>
                <a:latin typeface="system-ui"/>
              </a:rPr>
              <a:t>God</a:t>
            </a:r>
            <a:r>
              <a:rPr lang="en-GB" sz="2000" dirty="0" smtClean="0">
                <a:solidFill>
                  <a:srgbClr val="000000"/>
                </a:solidFill>
                <a:latin typeface="system-ui"/>
              </a:rPr>
              <a:t>,</a:t>
            </a:r>
            <a:r>
              <a:rPr lang="en-GB" sz="2000" dirty="0" smtClean="0"/>
              <a:t> </a:t>
            </a:r>
            <a:r>
              <a:rPr lang="en-GB" sz="2000" b="1" dirty="0" smtClean="0">
                <a:solidFill>
                  <a:srgbClr val="000000"/>
                </a:solidFill>
                <a:latin typeface="system-ui"/>
              </a:rPr>
              <a:t>shall </a:t>
            </a:r>
            <a:r>
              <a:rPr lang="en-GB" sz="2000" b="1" dirty="0">
                <a:solidFill>
                  <a:srgbClr val="000000"/>
                </a:solidFill>
                <a:latin typeface="system-ui"/>
              </a:rPr>
              <a:t>be as the light of the morning</a:t>
            </a:r>
            <a:r>
              <a:rPr lang="en-GB" sz="2000" dirty="0">
                <a:solidFill>
                  <a:srgbClr val="000000"/>
                </a:solidFill>
                <a:latin typeface="system-ui"/>
              </a:rPr>
              <a:t>, when the sun </a:t>
            </a:r>
            <a:r>
              <a:rPr lang="en-GB" sz="2000" dirty="0" smtClean="0">
                <a:solidFill>
                  <a:srgbClr val="000000"/>
                </a:solidFill>
                <a:latin typeface="system-ui"/>
              </a:rPr>
              <a:t>rises,</a:t>
            </a:r>
            <a:r>
              <a:rPr lang="en-GB" sz="2000" dirty="0" smtClean="0"/>
              <a:t> </a:t>
            </a:r>
            <a:r>
              <a:rPr lang="en-GB" sz="2000" dirty="0" smtClean="0">
                <a:solidFill>
                  <a:srgbClr val="000000"/>
                </a:solidFill>
                <a:latin typeface="system-ui"/>
              </a:rPr>
              <a:t>a </a:t>
            </a:r>
            <a:r>
              <a:rPr lang="en-GB" sz="2000" dirty="0">
                <a:solidFill>
                  <a:srgbClr val="000000"/>
                </a:solidFill>
                <a:latin typeface="system-ui"/>
              </a:rPr>
              <a:t>morning without </a:t>
            </a:r>
            <a:r>
              <a:rPr lang="en-GB" sz="2000" dirty="0" smtClean="0">
                <a:solidFill>
                  <a:srgbClr val="000000"/>
                </a:solidFill>
                <a:latin typeface="system-ui"/>
              </a:rPr>
              <a:t>clouds,</a:t>
            </a:r>
            <a:r>
              <a:rPr lang="en-GB" sz="2000" dirty="0" smtClean="0"/>
              <a:t> </a:t>
            </a:r>
            <a:r>
              <a:rPr lang="en-GB" sz="2000" dirty="0" smtClean="0">
                <a:solidFill>
                  <a:srgbClr val="000000"/>
                </a:solidFill>
                <a:latin typeface="system-ui"/>
              </a:rPr>
              <a:t>when </a:t>
            </a:r>
            <a:r>
              <a:rPr lang="en-GB" sz="2000" dirty="0">
                <a:solidFill>
                  <a:srgbClr val="000000"/>
                </a:solidFill>
                <a:latin typeface="system-ui"/>
              </a:rPr>
              <a:t>the tender grass springs out of the </a:t>
            </a:r>
            <a:r>
              <a:rPr lang="en-GB" sz="2000" dirty="0" smtClean="0">
                <a:solidFill>
                  <a:srgbClr val="000000"/>
                </a:solidFill>
                <a:latin typeface="system-ui"/>
              </a:rPr>
              <a:t>earth,</a:t>
            </a:r>
            <a:r>
              <a:rPr lang="en-GB" sz="2000" dirty="0" smtClean="0"/>
              <a:t> </a:t>
            </a:r>
            <a:r>
              <a:rPr lang="en-GB" sz="2000" dirty="0" smtClean="0">
                <a:solidFill>
                  <a:srgbClr val="000000"/>
                </a:solidFill>
                <a:latin typeface="system-ui"/>
              </a:rPr>
              <a:t>through </a:t>
            </a:r>
            <a:r>
              <a:rPr lang="en-GB" sz="2000" dirty="0">
                <a:solidFill>
                  <a:srgbClr val="000000"/>
                </a:solidFill>
                <a:latin typeface="system-ui"/>
              </a:rPr>
              <a:t>clear shining after rain</a:t>
            </a:r>
            <a:r>
              <a:rPr lang="en-GB" sz="2000" dirty="0" smtClean="0">
                <a:solidFill>
                  <a:srgbClr val="000000"/>
                </a:solidFill>
                <a:latin typeface="system-ui"/>
              </a:rPr>
              <a:t>.’ 2Sam. 23:2-4</a:t>
            </a:r>
            <a:endParaRPr lang="en-GB" sz="2000" dirty="0"/>
          </a:p>
        </p:txBody>
      </p:sp>
      <p:sp>
        <p:nvSpPr>
          <p:cNvPr id="4" name="TextBox 3"/>
          <p:cNvSpPr txBox="1"/>
          <p:nvPr/>
        </p:nvSpPr>
        <p:spPr>
          <a:xfrm>
            <a:off x="271848" y="1292589"/>
            <a:ext cx="5069016" cy="400110"/>
          </a:xfrm>
          <a:prstGeom prst="rect">
            <a:avLst/>
          </a:prstGeom>
          <a:noFill/>
        </p:spPr>
        <p:txBody>
          <a:bodyPr wrap="none" rtlCol="0">
            <a:spAutoFit/>
          </a:bodyPr>
          <a:lstStyle/>
          <a:p>
            <a:r>
              <a:rPr lang="en-GB" sz="2000" b="1" dirty="0" smtClean="0">
                <a:latin typeface="system-ui"/>
              </a:rPr>
              <a:t>From Judah an absolute ruler </a:t>
            </a:r>
            <a:r>
              <a:rPr lang="en-GB" sz="2000" dirty="0" smtClean="0">
                <a:latin typeface="system-ui"/>
              </a:rPr>
              <a:t>Zech. 10:4</a:t>
            </a:r>
            <a:endParaRPr lang="en-GB" sz="2000" dirty="0">
              <a:latin typeface="system-ui"/>
            </a:endParaRPr>
          </a:p>
        </p:txBody>
      </p:sp>
      <p:sp>
        <p:nvSpPr>
          <p:cNvPr id="5" name="TextBox 4"/>
          <p:cNvSpPr txBox="1"/>
          <p:nvPr/>
        </p:nvSpPr>
        <p:spPr>
          <a:xfrm>
            <a:off x="1449859" y="510746"/>
            <a:ext cx="2941639" cy="461665"/>
          </a:xfrm>
          <a:prstGeom prst="rect">
            <a:avLst/>
          </a:prstGeom>
          <a:noFill/>
        </p:spPr>
        <p:txBody>
          <a:bodyPr wrap="none" rtlCol="0">
            <a:spAutoFit/>
          </a:bodyPr>
          <a:lstStyle/>
          <a:p>
            <a:r>
              <a:rPr lang="en-GB" sz="2400" b="1" dirty="0" smtClean="0">
                <a:latin typeface="system-ui"/>
              </a:rPr>
              <a:t>God’s Perfect King</a:t>
            </a:r>
            <a:endParaRPr lang="en-GB" sz="2400" b="1" dirty="0">
              <a:latin typeface="system-ui"/>
            </a:endParaRPr>
          </a:p>
        </p:txBody>
      </p:sp>
    </p:spTree>
    <p:extLst>
      <p:ext uri="{BB962C8B-B14F-4D97-AF65-F5344CB8AC3E}">
        <p14:creationId xmlns:p14="http://schemas.microsoft.com/office/powerpoint/2010/main" val="4906980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00648" y="181233"/>
            <a:ext cx="2443298" cy="461665"/>
          </a:xfrm>
          <a:prstGeom prst="rect">
            <a:avLst/>
          </a:prstGeom>
          <a:noFill/>
        </p:spPr>
        <p:txBody>
          <a:bodyPr wrap="none" rtlCol="0">
            <a:spAutoFit/>
          </a:bodyPr>
          <a:lstStyle/>
          <a:p>
            <a:r>
              <a:rPr lang="en-GB" sz="2400" b="1" dirty="0" smtClean="0">
                <a:latin typeface="system-ui"/>
              </a:rPr>
              <a:t>Universal Ruler</a:t>
            </a:r>
            <a:endParaRPr lang="en-GB" sz="2400" b="1" dirty="0">
              <a:latin typeface="system-ui"/>
            </a:endParaRPr>
          </a:p>
        </p:txBody>
      </p:sp>
      <p:sp>
        <p:nvSpPr>
          <p:cNvPr id="3" name="TextBox 2"/>
          <p:cNvSpPr txBox="1"/>
          <p:nvPr/>
        </p:nvSpPr>
        <p:spPr>
          <a:xfrm>
            <a:off x="1295940" y="793344"/>
            <a:ext cx="4052713" cy="400110"/>
          </a:xfrm>
          <a:prstGeom prst="rect">
            <a:avLst/>
          </a:prstGeom>
          <a:noFill/>
        </p:spPr>
        <p:txBody>
          <a:bodyPr wrap="none" rtlCol="0">
            <a:spAutoFit/>
          </a:bodyPr>
          <a:lstStyle/>
          <a:p>
            <a:r>
              <a:rPr lang="en-GB" sz="2000" b="1" dirty="0" smtClean="0">
                <a:latin typeface="system-ui"/>
              </a:rPr>
              <a:t>“Over all the earth [land/world]”</a:t>
            </a:r>
            <a:endParaRPr lang="en-GB" sz="2000" b="1" dirty="0">
              <a:latin typeface="system-ui"/>
            </a:endParaRPr>
          </a:p>
        </p:txBody>
      </p:sp>
      <p:sp>
        <p:nvSpPr>
          <p:cNvPr id="4" name="Rectangle 3"/>
          <p:cNvSpPr/>
          <p:nvPr/>
        </p:nvSpPr>
        <p:spPr>
          <a:xfrm>
            <a:off x="304800" y="1455686"/>
            <a:ext cx="6804454" cy="2246769"/>
          </a:xfrm>
          <a:prstGeom prst="rect">
            <a:avLst/>
          </a:prstGeom>
        </p:spPr>
        <p:txBody>
          <a:bodyPr wrap="square">
            <a:spAutoFit/>
          </a:bodyPr>
          <a:lstStyle/>
          <a:p>
            <a:r>
              <a:rPr lang="en-GB" sz="2000" b="1" dirty="0">
                <a:solidFill>
                  <a:srgbClr val="000000"/>
                </a:solidFill>
                <a:latin typeface="system-ui"/>
              </a:rPr>
              <a:t>He shall have dominion also from sea to </a:t>
            </a:r>
            <a:r>
              <a:rPr lang="en-GB" sz="2000" b="1" dirty="0" smtClean="0">
                <a:solidFill>
                  <a:srgbClr val="000000"/>
                </a:solidFill>
                <a:latin typeface="system-ui"/>
              </a:rPr>
              <a:t>sea from </a:t>
            </a:r>
            <a:endParaRPr lang="en-GB" sz="2000" b="1" dirty="0" smtClean="0">
              <a:solidFill>
                <a:srgbClr val="000000"/>
              </a:solidFill>
              <a:latin typeface="system-ui"/>
            </a:endParaRPr>
          </a:p>
          <a:p>
            <a:r>
              <a:rPr lang="en-GB" sz="2000" b="1" dirty="0" smtClean="0">
                <a:solidFill>
                  <a:srgbClr val="000000"/>
                </a:solidFill>
                <a:latin typeface="system-ui"/>
              </a:rPr>
              <a:t>the </a:t>
            </a:r>
            <a:r>
              <a:rPr lang="en-GB" sz="2000" b="1" dirty="0">
                <a:solidFill>
                  <a:srgbClr val="000000"/>
                </a:solidFill>
                <a:latin typeface="system-ui"/>
              </a:rPr>
              <a:t>River to the ends of the </a:t>
            </a:r>
            <a:r>
              <a:rPr lang="en-GB" sz="2000" b="1" dirty="0" smtClean="0">
                <a:solidFill>
                  <a:srgbClr val="000000"/>
                </a:solidFill>
                <a:latin typeface="system-ui"/>
              </a:rPr>
              <a:t>earth </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all </a:t>
            </a:r>
            <a:r>
              <a:rPr lang="en-GB" sz="2000" dirty="0">
                <a:solidFill>
                  <a:srgbClr val="000000"/>
                </a:solidFill>
                <a:latin typeface="system-ui"/>
              </a:rPr>
              <a:t>kings shall fall down before </a:t>
            </a:r>
            <a:r>
              <a:rPr lang="en-GB" sz="2000" dirty="0" smtClean="0">
                <a:solidFill>
                  <a:srgbClr val="000000"/>
                </a:solidFill>
                <a:latin typeface="system-ui"/>
              </a:rPr>
              <a:t>him.</a:t>
            </a:r>
            <a:r>
              <a:rPr lang="en-GB" sz="2000" dirty="0" smtClean="0">
                <a:latin typeface="system-ui"/>
              </a:rPr>
              <a:t> </a:t>
            </a:r>
            <a:r>
              <a:rPr lang="en-GB" sz="2000" b="1" dirty="0" smtClean="0">
                <a:solidFill>
                  <a:srgbClr val="000000"/>
                </a:solidFill>
                <a:latin typeface="system-ui"/>
              </a:rPr>
              <a:t>All </a:t>
            </a:r>
            <a:r>
              <a:rPr lang="en-GB" sz="2000" b="1" dirty="0">
                <a:solidFill>
                  <a:srgbClr val="000000"/>
                </a:solidFill>
                <a:latin typeface="system-ui"/>
              </a:rPr>
              <a:t>nations shall serve him</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For he </a:t>
            </a:r>
            <a:endParaRPr lang="en-GB" sz="2000" dirty="0" smtClean="0">
              <a:solidFill>
                <a:srgbClr val="000000"/>
              </a:solidFill>
              <a:latin typeface="system-ui"/>
            </a:endParaRPr>
          </a:p>
          <a:p>
            <a:r>
              <a:rPr lang="en-GB" sz="2000" dirty="0" smtClean="0">
                <a:solidFill>
                  <a:srgbClr val="000000"/>
                </a:solidFill>
                <a:latin typeface="system-ui"/>
              </a:rPr>
              <a:t>will </a:t>
            </a:r>
            <a:r>
              <a:rPr lang="en-GB" sz="2000" dirty="0">
                <a:solidFill>
                  <a:srgbClr val="000000"/>
                </a:solidFill>
                <a:latin typeface="system-ui"/>
              </a:rPr>
              <a:t>deliver the needy when he </a:t>
            </a:r>
            <a:r>
              <a:rPr lang="en-GB" sz="2000" dirty="0" smtClean="0">
                <a:solidFill>
                  <a:srgbClr val="000000"/>
                </a:solidFill>
                <a:latin typeface="system-ui"/>
              </a:rPr>
              <a:t>cries;</a:t>
            </a:r>
            <a:r>
              <a:rPr lang="en-GB" sz="2000" dirty="0" smtClean="0">
                <a:latin typeface="system-ui"/>
              </a:rPr>
              <a:t> </a:t>
            </a:r>
            <a:r>
              <a:rPr lang="en-GB" sz="2000" dirty="0" smtClean="0">
                <a:solidFill>
                  <a:srgbClr val="000000"/>
                </a:solidFill>
                <a:latin typeface="system-ui"/>
              </a:rPr>
              <a:t>the </a:t>
            </a:r>
            <a:r>
              <a:rPr lang="en-GB" sz="2000" dirty="0">
                <a:solidFill>
                  <a:srgbClr val="000000"/>
                </a:solidFill>
                <a:latin typeface="system-ui"/>
              </a:rPr>
              <a:t>poor, who has </a:t>
            </a:r>
            <a:endParaRPr lang="en-GB" sz="2000" dirty="0" smtClean="0">
              <a:solidFill>
                <a:srgbClr val="000000"/>
              </a:solidFill>
              <a:latin typeface="system-ui"/>
            </a:endParaRPr>
          </a:p>
          <a:p>
            <a:r>
              <a:rPr lang="en-GB" sz="2000" dirty="0" smtClean="0">
                <a:solidFill>
                  <a:srgbClr val="000000"/>
                </a:solidFill>
                <a:latin typeface="system-ui"/>
              </a:rPr>
              <a:t>no </a:t>
            </a:r>
            <a:r>
              <a:rPr lang="en-GB" sz="2000" dirty="0" smtClean="0">
                <a:solidFill>
                  <a:srgbClr val="000000"/>
                </a:solidFill>
                <a:latin typeface="system-ui"/>
              </a:rPr>
              <a:t>helper ... </a:t>
            </a:r>
            <a:r>
              <a:rPr lang="en-GB" sz="2000" b="1" dirty="0" smtClean="0">
                <a:solidFill>
                  <a:srgbClr val="000000"/>
                </a:solidFill>
                <a:latin typeface="system-ui"/>
              </a:rPr>
              <a:t>His </a:t>
            </a:r>
            <a:r>
              <a:rPr lang="en-GB" sz="2000" b="1" dirty="0">
                <a:solidFill>
                  <a:srgbClr val="000000"/>
                </a:solidFill>
                <a:latin typeface="system-ui"/>
              </a:rPr>
              <a:t>name endures </a:t>
            </a:r>
            <a:r>
              <a:rPr lang="en-GB" sz="2000" b="1" dirty="0" smtClean="0">
                <a:solidFill>
                  <a:srgbClr val="000000"/>
                </a:solidFill>
                <a:latin typeface="system-ui"/>
              </a:rPr>
              <a:t>forever.</a:t>
            </a:r>
            <a:r>
              <a:rPr lang="en-GB" sz="2000" b="1" dirty="0" smtClean="0">
                <a:latin typeface="system-ui"/>
              </a:rPr>
              <a:t> </a:t>
            </a:r>
            <a:r>
              <a:rPr lang="en-GB" sz="2000" b="1" dirty="0" smtClean="0">
                <a:solidFill>
                  <a:srgbClr val="000000"/>
                </a:solidFill>
                <a:latin typeface="system-ui"/>
              </a:rPr>
              <a:t>His </a:t>
            </a:r>
            <a:r>
              <a:rPr lang="en-GB" sz="2000" b="1" dirty="0">
                <a:solidFill>
                  <a:srgbClr val="000000"/>
                </a:solidFill>
                <a:latin typeface="system-ui"/>
              </a:rPr>
              <a:t>name continues as long as the </a:t>
            </a:r>
            <a:r>
              <a:rPr lang="en-GB" sz="2000" b="1" dirty="0" smtClean="0">
                <a:solidFill>
                  <a:srgbClr val="000000"/>
                </a:solidFill>
                <a:latin typeface="system-ui"/>
              </a:rPr>
              <a:t>sun</a:t>
            </a:r>
            <a:r>
              <a:rPr lang="en-GB" sz="2000" dirty="0" smtClean="0">
                <a:solidFill>
                  <a:srgbClr val="000000"/>
                </a:solidFill>
                <a:latin typeface="system-ui"/>
              </a:rPr>
              <a:t>. Men </a:t>
            </a:r>
            <a:r>
              <a:rPr lang="en-GB" sz="2000" dirty="0">
                <a:solidFill>
                  <a:srgbClr val="000000"/>
                </a:solidFill>
                <a:latin typeface="system-ui"/>
              </a:rPr>
              <a:t>shall be blessed by </a:t>
            </a:r>
            <a:r>
              <a:rPr lang="en-GB" sz="2000" dirty="0" smtClean="0">
                <a:solidFill>
                  <a:srgbClr val="000000"/>
                </a:solidFill>
                <a:latin typeface="system-ui"/>
              </a:rPr>
              <a:t>him.</a:t>
            </a:r>
            <a:r>
              <a:rPr lang="en-GB" sz="2000" dirty="0" smtClean="0">
                <a:latin typeface="system-ui"/>
              </a:rPr>
              <a:t> </a:t>
            </a:r>
            <a:r>
              <a:rPr lang="en-GB" sz="2000" dirty="0" smtClean="0">
                <a:solidFill>
                  <a:srgbClr val="000000"/>
                </a:solidFill>
                <a:latin typeface="system-ui"/>
              </a:rPr>
              <a:t>All </a:t>
            </a:r>
            <a:r>
              <a:rPr lang="en-GB" sz="2000" dirty="0">
                <a:solidFill>
                  <a:srgbClr val="000000"/>
                </a:solidFill>
                <a:latin typeface="system-ui"/>
              </a:rPr>
              <a:t>nations will call him blessed</a:t>
            </a:r>
            <a:r>
              <a:rPr lang="en-GB" sz="2000" dirty="0" smtClean="0">
                <a:solidFill>
                  <a:srgbClr val="000000"/>
                </a:solidFill>
                <a:latin typeface="system-ui"/>
              </a:rPr>
              <a:t>. Psalm72:8, 11-12, 17.</a:t>
            </a:r>
            <a:endParaRPr lang="en-GB" sz="2000" dirty="0">
              <a:latin typeface="system-ui"/>
            </a:endParaRPr>
          </a:p>
        </p:txBody>
      </p:sp>
      <p:sp>
        <p:nvSpPr>
          <p:cNvPr id="6" name="Rectangle 5"/>
          <p:cNvSpPr/>
          <p:nvPr/>
        </p:nvSpPr>
        <p:spPr>
          <a:xfrm>
            <a:off x="304800" y="3824643"/>
            <a:ext cx="9860692" cy="1323439"/>
          </a:xfrm>
          <a:prstGeom prst="rect">
            <a:avLst/>
          </a:prstGeom>
        </p:spPr>
        <p:txBody>
          <a:bodyPr wrap="square">
            <a:spAutoFit/>
          </a:bodyPr>
          <a:lstStyle/>
          <a:p>
            <a:r>
              <a:rPr lang="en-GB" sz="2000" dirty="0" smtClean="0">
                <a:solidFill>
                  <a:srgbClr val="000000"/>
                </a:solidFill>
                <a:latin typeface="system-ui"/>
              </a:rPr>
              <a:t>... Therefore </a:t>
            </a:r>
            <a:r>
              <a:rPr lang="en-GB" sz="2000" dirty="0">
                <a:solidFill>
                  <a:srgbClr val="000000"/>
                </a:solidFill>
                <a:latin typeface="system-ui"/>
              </a:rPr>
              <a:t>God also highly exalted him, and gave to him the name which is above every name, </a:t>
            </a:r>
            <a:r>
              <a:rPr lang="en-GB" sz="2000" dirty="0" smtClean="0">
                <a:solidFill>
                  <a:srgbClr val="000000"/>
                </a:solidFill>
                <a:latin typeface="system-ui"/>
              </a:rPr>
              <a:t>that </a:t>
            </a:r>
            <a:r>
              <a:rPr lang="en-GB" sz="2000" b="1" dirty="0">
                <a:solidFill>
                  <a:srgbClr val="000000"/>
                </a:solidFill>
                <a:latin typeface="system-ui"/>
              </a:rPr>
              <a:t>at the name of Jesus every knee should bow</a:t>
            </a:r>
            <a:r>
              <a:rPr lang="en-GB" sz="2000" dirty="0">
                <a:solidFill>
                  <a:srgbClr val="000000"/>
                </a:solidFill>
                <a:latin typeface="system-ui"/>
              </a:rPr>
              <a:t>, of those in heaven, those on earth, and those under the earth, </a:t>
            </a:r>
            <a:r>
              <a:rPr lang="en-GB" sz="2000" dirty="0" smtClean="0">
                <a:solidFill>
                  <a:srgbClr val="000000"/>
                </a:solidFill>
                <a:latin typeface="system-ui"/>
              </a:rPr>
              <a:t>and </a:t>
            </a:r>
            <a:r>
              <a:rPr lang="en-GB" sz="2000" dirty="0">
                <a:solidFill>
                  <a:srgbClr val="000000"/>
                </a:solidFill>
                <a:latin typeface="system-ui"/>
              </a:rPr>
              <a:t>that </a:t>
            </a:r>
            <a:r>
              <a:rPr lang="en-GB" sz="2000" b="1" dirty="0">
                <a:solidFill>
                  <a:srgbClr val="000000"/>
                </a:solidFill>
                <a:latin typeface="system-ui"/>
              </a:rPr>
              <a:t>every tongue should confess that Jesus Christ is Lord</a:t>
            </a:r>
            <a:r>
              <a:rPr lang="en-GB" sz="2000" dirty="0">
                <a:solidFill>
                  <a:srgbClr val="000000"/>
                </a:solidFill>
                <a:latin typeface="system-ui"/>
              </a:rPr>
              <a:t>, to the glory of God the Father</a:t>
            </a:r>
            <a:r>
              <a:rPr lang="en-GB" sz="2000" dirty="0" smtClean="0">
                <a:solidFill>
                  <a:srgbClr val="000000"/>
                </a:solidFill>
                <a:latin typeface="system-ui"/>
              </a:rPr>
              <a:t>. Phil. 2:9-11</a:t>
            </a:r>
            <a:endParaRPr lang="en-GB" sz="2000" dirty="0"/>
          </a:p>
        </p:txBody>
      </p:sp>
      <p:sp>
        <p:nvSpPr>
          <p:cNvPr id="7" name="Rectangle 6"/>
          <p:cNvSpPr/>
          <p:nvPr/>
        </p:nvSpPr>
        <p:spPr>
          <a:xfrm>
            <a:off x="274296" y="5444644"/>
            <a:ext cx="9602872" cy="1015663"/>
          </a:xfrm>
          <a:prstGeom prst="rect">
            <a:avLst/>
          </a:prstGeom>
        </p:spPr>
        <p:txBody>
          <a:bodyPr wrap="square">
            <a:spAutoFit/>
          </a:bodyPr>
          <a:lstStyle/>
          <a:p>
            <a:r>
              <a:rPr lang="en-GB" sz="2000" b="1" dirty="0">
                <a:solidFill>
                  <a:srgbClr val="000000"/>
                </a:solidFill>
                <a:latin typeface="system-ui"/>
              </a:rPr>
              <a:t>Jesus Christ, the faithful witness, the firstborn of the </a:t>
            </a:r>
            <a:r>
              <a:rPr lang="en-GB" sz="2000" b="1" dirty="0" smtClean="0">
                <a:solidFill>
                  <a:srgbClr val="000000"/>
                </a:solidFill>
                <a:latin typeface="system-ui"/>
              </a:rPr>
              <a:t>dead ... </a:t>
            </a:r>
            <a:r>
              <a:rPr lang="en-GB" sz="2000" b="1" dirty="0">
                <a:solidFill>
                  <a:srgbClr val="000000"/>
                </a:solidFill>
                <a:latin typeface="system-ui"/>
              </a:rPr>
              <a:t>and the ruler of the kings of the earth. </a:t>
            </a:r>
            <a:r>
              <a:rPr lang="en-GB" sz="2000" b="1" dirty="0" smtClean="0">
                <a:solidFill>
                  <a:srgbClr val="000000"/>
                </a:solidFill>
                <a:latin typeface="system-ui"/>
              </a:rPr>
              <a:t>to </a:t>
            </a:r>
            <a:r>
              <a:rPr lang="en-GB" sz="2000" b="1" dirty="0">
                <a:solidFill>
                  <a:srgbClr val="000000"/>
                </a:solidFill>
                <a:latin typeface="system-ui"/>
              </a:rPr>
              <a:t>him be the glory and the dominion forever and ever. </a:t>
            </a:r>
            <a:r>
              <a:rPr lang="en-GB" sz="2000" dirty="0" smtClean="0">
                <a:solidFill>
                  <a:srgbClr val="000000"/>
                </a:solidFill>
                <a:latin typeface="system-ui"/>
              </a:rPr>
              <a:t>Amen. Rev. 1:5-6</a:t>
            </a:r>
            <a:endParaRPr lang="en-GB" sz="2000" dirty="0"/>
          </a:p>
        </p:txBody>
      </p:sp>
    </p:spTree>
    <p:extLst>
      <p:ext uri="{BB962C8B-B14F-4D97-AF65-F5344CB8AC3E}">
        <p14:creationId xmlns:p14="http://schemas.microsoft.com/office/powerpoint/2010/main" val="1429701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086" y="1494640"/>
            <a:ext cx="6096000" cy="4708981"/>
          </a:xfrm>
          <a:prstGeom prst="rect">
            <a:avLst/>
          </a:prstGeom>
        </p:spPr>
        <p:txBody>
          <a:bodyPr>
            <a:spAutoFit/>
          </a:bodyPr>
          <a:lstStyle/>
          <a:p>
            <a:pPr lvl="0"/>
            <a:r>
              <a:rPr lang="en-GB" sz="2000" dirty="0">
                <a:solidFill>
                  <a:srgbClr val="000000"/>
                </a:solidFill>
                <a:latin typeface="system-ui"/>
              </a:rPr>
              <a:t>“Awake, sword, against </a:t>
            </a:r>
            <a:r>
              <a:rPr lang="en-GB" sz="2000" b="1" dirty="0">
                <a:solidFill>
                  <a:srgbClr val="000000"/>
                </a:solidFill>
                <a:latin typeface="system-ui"/>
              </a:rPr>
              <a:t>my Shepherd</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and against </a:t>
            </a:r>
            <a:r>
              <a:rPr lang="en-GB" sz="2000" b="1" dirty="0">
                <a:solidFill>
                  <a:srgbClr val="000000"/>
                </a:solidFill>
                <a:latin typeface="system-ui"/>
              </a:rPr>
              <a:t>the man who is close to Me</a:t>
            </a:r>
            <a:r>
              <a:rPr lang="en-GB" sz="2000" dirty="0">
                <a:solidFill>
                  <a:srgbClr val="000000"/>
                </a:solidFill>
                <a:latin typeface="system-ui"/>
              </a:rPr>
              <a:t>,” says the </a:t>
            </a:r>
            <a:r>
              <a:rPr lang="en-GB" dirty="0">
                <a:solidFill>
                  <a:srgbClr val="000000"/>
                </a:solidFill>
                <a:latin typeface="system-ui"/>
              </a:rPr>
              <a:t>LORD</a:t>
            </a:r>
            <a:r>
              <a:rPr lang="en-GB" sz="2000" dirty="0">
                <a:solidFill>
                  <a:srgbClr val="000000"/>
                </a:solidFill>
                <a:latin typeface="system-ui"/>
              </a:rPr>
              <a:t> of Hosts.</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t>
            </a:r>
            <a:r>
              <a:rPr lang="en-GB" sz="2000" b="1" dirty="0">
                <a:solidFill>
                  <a:srgbClr val="000000"/>
                </a:solidFill>
                <a:latin typeface="system-ui"/>
              </a:rPr>
              <a:t>Strike the shepherd</a:t>
            </a:r>
            <a:r>
              <a:rPr lang="en-GB" sz="2000" dirty="0">
                <a:solidFill>
                  <a:srgbClr val="000000"/>
                </a:solidFill>
                <a:latin typeface="system-ui"/>
              </a:rPr>
              <a:t>, and </a:t>
            </a:r>
            <a:r>
              <a:rPr lang="en-GB" sz="2000" b="1" dirty="0">
                <a:solidFill>
                  <a:srgbClr val="000000"/>
                </a:solidFill>
                <a:latin typeface="system-ui"/>
              </a:rPr>
              <a:t>the sheep will be scattered</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and </a:t>
            </a:r>
            <a:r>
              <a:rPr lang="en-GB" sz="2000" b="1" dirty="0">
                <a:solidFill>
                  <a:srgbClr val="000000"/>
                </a:solidFill>
                <a:latin typeface="system-ui"/>
              </a:rPr>
              <a:t>I will turn my hand against the little ones</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It shall happen that in all the land,” says Yahweh,</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“two parts in it will be cut off and die;</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but the third will be left in it.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I will bring the third part into the fire,</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and will </a:t>
            </a:r>
            <a:r>
              <a:rPr lang="en-GB" sz="2000" b="1" dirty="0">
                <a:solidFill>
                  <a:srgbClr val="000000"/>
                </a:solidFill>
                <a:latin typeface="system-ui"/>
              </a:rPr>
              <a:t>refine them as silver </a:t>
            </a:r>
            <a:r>
              <a:rPr lang="en-GB" sz="2000" dirty="0">
                <a:solidFill>
                  <a:srgbClr val="000000"/>
                </a:solidFill>
                <a:latin typeface="system-ui"/>
              </a:rPr>
              <a:t>is refined,</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and will </a:t>
            </a:r>
            <a:r>
              <a:rPr lang="en-GB" sz="2000" b="1" dirty="0">
                <a:solidFill>
                  <a:srgbClr val="000000"/>
                </a:solidFill>
                <a:latin typeface="system-ui"/>
              </a:rPr>
              <a:t>test them like gold </a:t>
            </a:r>
            <a:r>
              <a:rPr lang="en-GB" sz="2000" dirty="0">
                <a:solidFill>
                  <a:srgbClr val="000000"/>
                </a:solidFill>
                <a:latin typeface="system-ui"/>
              </a:rPr>
              <a:t>is tested.</a:t>
            </a:r>
            <a:r>
              <a:rPr lang="en-GB" sz="2000" dirty="0">
                <a:solidFill>
                  <a:prstClr val="black"/>
                </a:solidFill>
                <a:latin typeface="system-ui"/>
              </a:rPr>
              <a:t/>
            </a:r>
            <a:br>
              <a:rPr lang="en-GB" sz="2000" dirty="0">
                <a:solidFill>
                  <a:prstClr val="black"/>
                </a:solidFill>
                <a:latin typeface="system-ui"/>
              </a:rPr>
            </a:br>
            <a:r>
              <a:rPr lang="en-GB" sz="2000" b="1" dirty="0">
                <a:solidFill>
                  <a:srgbClr val="000000"/>
                </a:solidFill>
                <a:latin typeface="system-ui"/>
              </a:rPr>
              <a:t>They will call </a:t>
            </a:r>
            <a:r>
              <a:rPr lang="en-GB" sz="2000" dirty="0">
                <a:solidFill>
                  <a:srgbClr val="000000"/>
                </a:solidFill>
                <a:latin typeface="system-ui"/>
              </a:rPr>
              <a:t>on my name, and </a:t>
            </a:r>
            <a:r>
              <a:rPr lang="en-GB" sz="2000" b="1" dirty="0">
                <a:solidFill>
                  <a:srgbClr val="000000"/>
                </a:solidFill>
                <a:latin typeface="system-ui"/>
              </a:rPr>
              <a:t>I will hear </a:t>
            </a:r>
            <a:r>
              <a:rPr lang="en-GB" sz="2000" dirty="0">
                <a:solidFill>
                  <a:srgbClr val="000000"/>
                </a:solidFill>
                <a:latin typeface="system-ui"/>
              </a:rPr>
              <a:t>them.</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t>
            </a:r>
            <a:r>
              <a:rPr lang="en-GB" sz="2000" b="1" dirty="0">
                <a:solidFill>
                  <a:srgbClr val="000000"/>
                </a:solidFill>
                <a:latin typeface="system-ui"/>
              </a:rPr>
              <a:t>I will say</a:t>
            </a:r>
            <a:r>
              <a:rPr lang="en-GB" sz="2000" dirty="0">
                <a:solidFill>
                  <a:srgbClr val="000000"/>
                </a:solidFill>
                <a:latin typeface="system-ui"/>
              </a:rPr>
              <a:t>, ‘It is </a:t>
            </a:r>
            <a:r>
              <a:rPr lang="en-GB" sz="2000" b="1" dirty="0">
                <a:solidFill>
                  <a:srgbClr val="000000"/>
                </a:solidFill>
                <a:latin typeface="system-ui"/>
              </a:rPr>
              <a:t>my people</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a:t>
            </a:r>
            <a:r>
              <a:rPr lang="en-GB" sz="2000" b="1" dirty="0">
                <a:solidFill>
                  <a:srgbClr val="000000"/>
                </a:solidFill>
                <a:latin typeface="system-ui"/>
              </a:rPr>
              <a:t>they will say</a:t>
            </a:r>
            <a:r>
              <a:rPr lang="en-GB" sz="2000" dirty="0">
                <a:solidFill>
                  <a:srgbClr val="000000"/>
                </a:solidFill>
                <a:latin typeface="system-ui"/>
              </a:rPr>
              <a:t>, ‘Yahweh is </a:t>
            </a:r>
            <a:r>
              <a:rPr lang="en-GB" sz="2000" b="1" dirty="0">
                <a:solidFill>
                  <a:srgbClr val="000000"/>
                </a:solidFill>
                <a:latin typeface="system-ui"/>
              </a:rPr>
              <a:t>my God</a:t>
            </a:r>
            <a:r>
              <a:rPr lang="en-GB" sz="2000" dirty="0">
                <a:solidFill>
                  <a:srgbClr val="000000"/>
                </a:solidFill>
                <a:latin typeface="system-ui"/>
              </a:rPr>
              <a:t>.’” 13:7-9</a:t>
            </a:r>
            <a:endParaRPr lang="en-GB" sz="2000" dirty="0">
              <a:solidFill>
                <a:prstClr val="black"/>
              </a:solidFill>
              <a:latin typeface="system-ui"/>
            </a:endParaRPr>
          </a:p>
        </p:txBody>
      </p:sp>
      <p:sp>
        <p:nvSpPr>
          <p:cNvPr id="3" name="Rectangle 2"/>
          <p:cNvSpPr/>
          <p:nvPr/>
        </p:nvSpPr>
        <p:spPr>
          <a:xfrm>
            <a:off x="444566" y="693865"/>
            <a:ext cx="5503430" cy="461665"/>
          </a:xfrm>
          <a:prstGeom prst="rect">
            <a:avLst/>
          </a:prstGeom>
        </p:spPr>
        <p:txBody>
          <a:bodyPr wrap="none">
            <a:spAutoFit/>
          </a:bodyPr>
          <a:lstStyle/>
          <a:p>
            <a:pPr lvl="0"/>
            <a:r>
              <a:rPr lang="en-GB" sz="2400" b="1" dirty="0">
                <a:solidFill>
                  <a:prstClr val="black"/>
                </a:solidFill>
                <a:latin typeface="system-ui"/>
              </a:rPr>
              <a:t>Stricken Shepherd: Scattered Sheep</a:t>
            </a:r>
          </a:p>
        </p:txBody>
      </p:sp>
    </p:spTree>
    <p:extLst>
      <p:ext uri="{BB962C8B-B14F-4D97-AF65-F5344CB8AC3E}">
        <p14:creationId xmlns:p14="http://schemas.microsoft.com/office/powerpoint/2010/main" val="3972778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5157" y="821553"/>
            <a:ext cx="6242863" cy="400110"/>
          </a:xfrm>
          <a:prstGeom prst="rect">
            <a:avLst/>
          </a:prstGeom>
        </p:spPr>
        <p:txBody>
          <a:bodyPr wrap="none">
            <a:spAutoFit/>
          </a:bodyPr>
          <a:lstStyle/>
          <a:p>
            <a:r>
              <a:rPr lang="en-GB" sz="2000" b="1" dirty="0">
                <a:solidFill>
                  <a:srgbClr val="000000"/>
                </a:solidFill>
                <a:latin typeface="system-ui"/>
              </a:rPr>
              <a:t>In that day Yahweh will be one, and his name one.</a:t>
            </a:r>
            <a:endParaRPr lang="en-GB" sz="2000" b="1" dirty="0"/>
          </a:p>
        </p:txBody>
      </p:sp>
      <p:sp>
        <p:nvSpPr>
          <p:cNvPr id="3" name="TextBox 2"/>
          <p:cNvSpPr txBox="1"/>
          <p:nvPr/>
        </p:nvSpPr>
        <p:spPr>
          <a:xfrm>
            <a:off x="1853514" y="221389"/>
            <a:ext cx="2967479" cy="461665"/>
          </a:xfrm>
          <a:prstGeom prst="rect">
            <a:avLst/>
          </a:prstGeom>
          <a:noFill/>
        </p:spPr>
        <p:txBody>
          <a:bodyPr wrap="none" rtlCol="0">
            <a:spAutoFit/>
          </a:bodyPr>
          <a:lstStyle/>
          <a:p>
            <a:r>
              <a:rPr lang="en-GB" sz="2400" b="1" dirty="0" smtClean="0">
                <a:latin typeface="system-ui"/>
              </a:rPr>
              <a:t>The End of Idolatry</a:t>
            </a:r>
            <a:endParaRPr lang="en-GB" sz="2400" b="1" dirty="0">
              <a:latin typeface="system-ui"/>
            </a:endParaRPr>
          </a:p>
        </p:txBody>
      </p:sp>
      <p:sp>
        <p:nvSpPr>
          <p:cNvPr id="4" name="Rectangle 3"/>
          <p:cNvSpPr/>
          <p:nvPr/>
        </p:nvSpPr>
        <p:spPr>
          <a:xfrm>
            <a:off x="205946" y="1360162"/>
            <a:ext cx="7323438" cy="1938992"/>
          </a:xfrm>
          <a:prstGeom prst="rect">
            <a:avLst/>
          </a:prstGeom>
        </p:spPr>
        <p:txBody>
          <a:bodyPr wrap="square">
            <a:spAutoFit/>
          </a:bodyPr>
          <a:lstStyle/>
          <a:p>
            <a:r>
              <a:rPr lang="en-GB" sz="2000" dirty="0">
                <a:solidFill>
                  <a:srgbClr val="000000"/>
                </a:solidFill>
                <a:latin typeface="system-ui"/>
              </a:rPr>
              <a:t>God </a:t>
            </a:r>
            <a:r>
              <a:rPr lang="en-GB" sz="2000" b="1" dirty="0" smtClean="0">
                <a:solidFill>
                  <a:srgbClr val="000000"/>
                </a:solidFill>
                <a:latin typeface="system-ui"/>
              </a:rPr>
              <a:t>Yahweh</a:t>
            </a:r>
            <a:r>
              <a:rPr lang="en-GB" sz="2000" dirty="0" smtClean="0">
                <a:solidFill>
                  <a:srgbClr val="000000"/>
                </a:solidFill>
                <a:latin typeface="system-ui"/>
              </a:rPr>
              <a:t>,</a:t>
            </a:r>
            <a:r>
              <a:rPr lang="en-GB" sz="2000" dirty="0">
                <a:solidFill>
                  <a:srgbClr val="000000"/>
                </a:solidFill>
                <a:latin typeface="system-ui"/>
              </a:rPr>
              <a:t> </a:t>
            </a:r>
            <a:r>
              <a:rPr lang="en-GB" sz="2000" dirty="0" smtClean="0">
                <a:solidFill>
                  <a:srgbClr val="000000"/>
                </a:solidFill>
                <a:latin typeface="system-ui"/>
              </a:rPr>
              <a:t>he </a:t>
            </a:r>
            <a:r>
              <a:rPr lang="en-GB" sz="2000" b="1" dirty="0">
                <a:solidFill>
                  <a:srgbClr val="000000"/>
                </a:solidFill>
                <a:latin typeface="system-ui"/>
              </a:rPr>
              <a:t>who created the heavens </a:t>
            </a:r>
            <a:r>
              <a:rPr lang="en-GB" sz="2000" dirty="0">
                <a:solidFill>
                  <a:srgbClr val="000000"/>
                </a:solidFill>
                <a:latin typeface="system-ui"/>
              </a:rPr>
              <a:t>and stretched them </a:t>
            </a:r>
            <a:r>
              <a:rPr lang="en-GB" sz="2000" dirty="0" smtClean="0">
                <a:solidFill>
                  <a:srgbClr val="000000"/>
                </a:solidFill>
                <a:latin typeface="system-ui"/>
              </a:rPr>
              <a:t>out, he </a:t>
            </a:r>
            <a:r>
              <a:rPr lang="en-GB" sz="2000" dirty="0">
                <a:solidFill>
                  <a:srgbClr val="000000"/>
                </a:solidFill>
                <a:latin typeface="system-ui"/>
              </a:rPr>
              <a:t>who spread out the earth and that which </a:t>
            </a:r>
            <a:endParaRPr lang="en-GB" sz="2000" dirty="0" smtClean="0">
              <a:solidFill>
                <a:srgbClr val="000000"/>
              </a:solidFill>
              <a:latin typeface="system-ui"/>
            </a:endParaRPr>
          </a:p>
          <a:p>
            <a:r>
              <a:rPr lang="en-GB" sz="2000" dirty="0" smtClean="0">
                <a:solidFill>
                  <a:srgbClr val="000000"/>
                </a:solidFill>
                <a:latin typeface="system-ui"/>
              </a:rPr>
              <a:t>comes </a:t>
            </a:r>
            <a:r>
              <a:rPr lang="en-GB" sz="2000" dirty="0">
                <a:solidFill>
                  <a:srgbClr val="000000"/>
                </a:solidFill>
                <a:latin typeface="system-ui"/>
              </a:rPr>
              <a:t>out of </a:t>
            </a:r>
            <a:r>
              <a:rPr lang="en-GB" sz="2000" dirty="0" smtClean="0">
                <a:solidFill>
                  <a:srgbClr val="000000"/>
                </a:solidFill>
                <a:latin typeface="system-ui"/>
              </a:rPr>
              <a:t>it, he </a:t>
            </a:r>
            <a:r>
              <a:rPr lang="en-GB" sz="2000" b="1" dirty="0">
                <a:solidFill>
                  <a:srgbClr val="000000"/>
                </a:solidFill>
                <a:latin typeface="system-ui"/>
              </a:rPr>
              <a:t>who gives breath to its people </a:t>
            </a:r>
            <a:r>
              <a:rPr lang="en-GB" sz="2000" dirty="0">
                <a:solidFill>
                  <a:srgbClr val="000000"/>
                </a:solidFill>
                <a:latin typeface="system-ui"/>
              </a:rPr>
              <a:t>and </a:t>
            </a:r>
            <a:endParaRPr lang="en-GB" sz="2000" dirty="0" smtClean="0">
              <a:solidFill>
                <a:srgbClr val="000000"/>
              </a:solidFill>
              <a:latin typeface="system-ui"/>
            </a:endParaRPr>
          </a:p>
          <a:p>
            <a:r>
              <a:rPr lang="en-GB" sz="2000" dirty="0" smtClean="0">
                <a:solidFill>
                  <a:srgbClr val="000000"/>
                </a:solidFill>
                <a:latin typeface="system-ui"/>
              </a:rPr>
              <a:t>spirit </a:t>
            </a:r>
            <a:r>
              <a:rPr lang="en-GB" sz="2000" dirty="0">
                <a:solidFill>
                  <a:srgbClr val="000000"/>
                </a:solidFill>
                <a:latin typeface="system-ui"/>
              </a:rPr>
              <a:t>to those who </a:t>
            </a:r>
            <a:r>
              <a:rPr lang="en-GB" sz="2000" dirty="0" smtClean="0">
                <a:solidFill>
                  <a:srgbClr val="000000"/>
                </a:solidFill>
                <a:latin typeface="system-ui"/>
              </a:rPr>
              <a:t>walk in it ...</a:t>
            </a:r>
            <a:r>
              <a:rPr lang="en-GB" sz="2000" b="1" baseline="30000" dirty="0">
                <a:solidFill>
                  <a:srgbClr val="000000"/>
                </a:solidFill>
                <a:latin typeface="system-ui"/>
              </a:rPr>
              <a:t> </a:t>
            </a:r>
            <a:r>
              <a:rPr lang="en-GB" sz="2000" b="1" baseline="30000" dirty="0" smtClean="0">
                <a:solidFill>
                  <a:srgbClr val="000000"/>
                </a:solidFill>
                <a:latin typeface="system-ui"/>
              </a:rPr>
              <a:t> </a:t>
            </a:r>
            <a:r>
              <a:rPr lang="en-GB" sz="2000" dirty="0" smtClean="0">
                <a:solidFill>
                  <a:srgbClr val="000000"/>
                </a:solidFill>
                <a:latin typeface="system-ui"/>
              </a:rPr>
              <a:t>“</a:t>
            </a:r>
            <a:r>
              <a:rPr lang="en-GB" sz="2000" b="1" dirty="0">
                <a:solidFill>
                  <a:srgbClr val="000000"/>
                </a:solidFill>
                <a:latin typeface="system-ui"/>
              </a:rPr>
              <a:t>I am </a:t>
            </a:r>
            <a:r>
              <a:rPr lang="en-GB" sz="2000" b="1" dirty="0" smtClean="0">
                <a:solidFill>
                  <a:srgbClr val="000000"/>
                </a:solidFill>
                <a:latin typeface="system-ui"/>
              </a:rPr>
              <a:t>Yahweh. That </a:t>
            </a:r>
            <a:r>
              <a:rPr lang="en-GB" sz="2000" b="1" dirty="0">
                <a:solidFill>
                  <a:srgbClr val="000000"/>
                </a:solidFill>
                <a:latin typeface="system-ui"/>
              </a:rPr>
              <a:t>is my </a:t>
            </a:r>
            <a:r>
              <a:rPr lang="en-GB" sz="2000" b="1" dirty="0" smtClean="0">
                <a:solidFill>
                  <a:srgbClr val="000000"/>
                </a:solidFill>
                <a:latin typeface="system-ui"/>
              </a:rPr>
              <a:t>name. I </a:t>
            </a:r>
            <a:r>
              <a:rPr lang="en-GB" sz="2000" b="1" dirty="0">
                <a:solidFill>
                  <a:srgbClr val="000000"/>
                </a:solidFill>
                <a:latin typeface="system-ui"/>
              </a:rPr>
              <a:t>will not give my glory to </a:t>
            </a:r>
            <a:r>
              <a:rPr lang="en-GB" sz="2000" b="1" dirty="0" smtClean="0">
                <a:solidFill>
                  <a:srgbClr val="000000"/>
                </a:solidFill>
                <a:latin typeface="system-ui"/>
              </a:rPr>
              <a:t>another, nor </a:t>
            </a:r>
            <a:r>
              <a:rPr lang="en-GB" sz="2000" b="1" dirty="0">
                <a:solidFill>
                  <a:srgbClr val="000000"/>
                </a:solidFill>
                <a:latin typeface="system-ui"/>
              </a:rPr>
              <a:t>my </a:t>
            </a:r>
            <a:endParaRPr lang="en-GB" sz="2000" b="1" dirty="0" smtClean="0">
              <a:solidFill>
                <a:srgbClr val="000000"/>
              </a:solidFill>
              <a:latin typeface="system-ui"/>
            </a:endParaRPr>
          </a:p>
          <a:p>
            <a:r>
              <a:rPr lang="en-GB" sz="2000" b="1" dirty="0" smtClean="0">
                <a:solidFill>
                  <a:srgbClr val="000000"/>
                </a:solidFill>
                <a:latin typeface="system-ui"/>
              </a:rPr>
              <a:t>praise to </a:t>
            </a:r>
            <a:r>
              <a:rPr lang="en-GB" sz="2000" b="1" dirty="0">
                <a:solidFill>
                  <a:srgbClr val="000000"/>
                </a:solidFill>
                <a:latin typeface="system-ui"/>
              </a:rPr>
              <a:t>engraved </a:t>
            </a:r>
            <a:r>
              <a:rPr lang="en-GB" sz="2000" b="1" dirty="0" smtClean="0">
                <a:solidFill>
                  <a:srgbClr val="000000"/>
                </a:solidFill>
                <a:latin typeface="system-ui"/>
              </a:rPr>
              <a:t>images</a:t>
            </a:r>
            <a:r>
              <a:rPr lang="en-GB" sz="2000" dirty="0" smtClean="0">
                <a:solidFill>
                  <a:srgbClr val="000000"/>
                </a:solidFill>
                <a:latin typeface="system-ui"/>
              </a:rPr>
              <a:t>”. Isaiah 42:5, 8</a:t>
            </a:r>
            <a:endParaRPr lang="en-GB" sz="2000" b="0" i="0" dirty="0">
              <a:solidFill>
                <a:srgbClr val="000000"/>
              </a:solidFill>
              <a:effectLst/>
              <a:latin typeface="system-ui"/>
            </a:endParaRPr>
          </a:p>
        </p:txBody>
      </p:sp>
      <p:sp>
        <p:nvSpPr>
          <p:cNvPr id="6" name="Rectangle 5"/>
          <p:cNvSpPr/>
          <p:nvPr/>
        </p:nvSpPr>
        <p:spPr>
          <a:xfrm>
            <a:off x="107091" y="3437653"/>
            <a:ext cx="8600304" cy="1631216"/>
          </a:xfrm>
          <a:prstGeom prst="rect">
            <a:avLst/>
          </a:prstGeom>
        </p:spPr>
        <p:txBody>
          <a:bodyPr wrap="square">
            <a:spAutoFit/>
          </a:bodyPr>
          <a:lstStyle/>
          <a:p>
            <a:r>
              <a:rPr lang="en-GB" sz="2000" dirty="0">
                <a:solidFill>
                  <a:srgbClr val="000000"/>
                </a:solidFill>
                <a:latin typeface="system-ui"/>
              </a:rPr>
              <a:t>For though there are things that are called “gods”, whether </a:t>
            </a:r>
            <a:endParaRPr lang="en-GB" sz="2000" dirty="0" smtClean="0">
              <a:solidFill>
                <a:srgbClr val="000000"/>
              </a:solidFill>
              <a:latin typeface="system-ui"/>
            </a:endParaRPr>
          </a:p>
          <a:p>
            <a:r>
              <a:rPr lang="en-GB" sz="2000" dirty="0" smtClean="0">
                <a:solidFill>
                  <a:srgbClr val="000000"/>
                </a:solidFill>
                <a:latin typeface="system-ui"/>
              </a:rPr>
              <a:t>in </a:t>
            </a:r>
            <a:r>
              <a:rPr lang="en-GB" sz="2000" dirty="0">
                <a:solidFill>
                  <a:srgbClr val="000000"/>
                </a:solidFill>
                <a:latin typeface="system-ui"/>
              </a:rPr>
              <a:t>the heavens or on earth; </a:t>
            </a:r>
            <a:r>
              <a:rPr lang="en-GB" sz="2000" b="1" dirty="0">
                <a:solidFill>
                  <a:srgbClr val="000000"/>
                </a:solidFill>
                <a:latin typeface="system-ui"/>
              </a:rPr>
              <a:t>as there are many “gods” and many “lords”; </a:t>
            </a:r>
            <a:r>
              <a:rPr lang="en-GB" sz="2000" b="1" dirty="0" smtClean="0">
                <a:solidFill>
                  <a:srgbClr val="000000"/>
                </a:solidFill>
                <a:latin typeface="system-ui"/>
              </a:rPr>
              <a:t>yet </a:t>
            </a:r>
            <a:r>
              <a:rPr lang="en-GB" sz="2000" b="1" dirty="0">
                <a:solidFill>
                  <a:srgbClr val="000000"/>
                </a:solidFill>
                <a:latin typeface="system-ui"/>
              </a:rPr>
              <a:t>to us there is one God, the Father, of whom are all </a:t>
            </a:r>
            <a:endParaRPr lang="en-GB" sz="2000" b="1" dirty="0" smtClean="0">
              <a:solidFill>
                <a:srgbClr val="000000"/>
              </a:solidFill>
              <a:latin typeface="system-ui"/>
            </a:endParaRPr>
          </a:p>
          <a:p>
            <a:r>
              <a:rPr lang="en-GB" sz="2000" b="1" dirty="0" smtClean="0">
                <a:solidFill>
                  <a:srgbClr val="000000"/>
                </a:solidFill>
                <a:latin typeface="system-ui"/>
              </a:rPr>
              <a:t>things</a:t>
            </a:r>
            <a:r>
              <a:rPr lang="en-GB" sz="2000" b="1" dirty="0">
                <a:solidFill>
                  <a:srgbClr val="000000"/>
                </a:solidFill>
                <a:latin typeface="system-ui"/>
              </a:rPr>
              <a:t>, and </a:t>
            </a:r>
            <a:r>
              <a:rPr lang="en-GB" sz="2000" b="1" dirty="0" smtClean="0">
                <a:solidFill>
                  <a:srgbClr val="000000"/>
                </a:solidFill>
                <a:latin typeface="system-ui"/>
              </a:rPr>
              <a:t>we [exist] </a:t>
            </a:r>
            <a:r>
              <a:rPr lang="en-GB" sz="2000" b="1" dirty="0">
                <a:solidFill>
                  <a:srgbClr val="000000"/>
                </a:solidFill>
                <a:latin typeface="system-ui"/>
              </a:rPr>
              <a:t>for him; and one Lord, Jesus Christ, through </a:t>
            </a:r>
            <a:endParaRPr lang="en-GB" sz="2000" b="1" dirty="0" smtClean="0">
              <a:solidFill>
                <a:srgbClr val="000000"/>
              </a:solidFill>
              <a:latin typeface="system-ui"/>
            </a:endParaRPr>
          </a:p>
          <a:p>
            <a:r>
              <a:rPr lang="en-GB" sz="2000" b="1" dirty="0" smtClean="0">
                <a:solidFill>
                  <a:srgbClr val="000000"/>
                </a:solidFill>
                <a:latin typeface="system-ui"/>
              </a:rPr>
              <a:t>whom </a:t>
            </a:r>
            <a:r>
              <a:rPr lang="en-GB" sz="2000" b="1" dirty="0">
                <a:solidFill>
                  <a:srgbClr val="000000"/>
                </a:solidFill>
                <a:latin typeface="system-ui"/>
              </a:rPr>
              <a:t>are all things, and we live through him.</a:t>
            </a:r>
            <a:r>
              <a:rPr lang="en-GB" sz="2000" dirty="0">
                <a:solidFill>
                  <a:srgbClr val="000000"/>
                </a:solidFill>
                <a:latin typeface="system-ui"/>
              </a:rPr>
              <a:t> </a:t>
            </a:r>
            <a:r>
              <a:rPr lang="en-GB" sz="2000" dirty="0" smtClean="0">
                <a:solidFill>
                  <a:srgbClr val="000000"/>
                </a:solidFill>
                <a:latin typeface="system-ui"/>
              </a:rPr>
              <a:t>1Cor. 8:5-6</a:t>
            </a:r>
            <a:endParaRPr lang="en-GB" sz="2000" dirty="0"/>
          </a:p>
        </p:txBody>
      </p:sp>
      <p:sp>
        <p:nvSpPr>
          <p:cNvPr id="7" name="Rectangle 6"/>
          <p:cNvSpPr/>
          <p:nvPr/>
        </p:nvSpPr>
        <p:spPr>
          <a:xfrm>
            <a:off x="205946" y="5207368"/>
            <a:ext cx="9061622" cy="1631216"/>
          </a:xfrm>
          <a:prstGeom prst="rect">
            <a:avLst/>
          </a:prstGeom>
        </p:spPr>
        <p:txBody>
          <a:bodyPr wrap="square">
            <a:spAutoFit/>
          </a:bodyPr>
          <a:lstStyle/>
          <a:p>
            <a:r>
              <a:rPr lang="en-GB" sz="2000" dirty="0" smtClean="0">
                <a:solidFill>
                  <a:srgbClr val="000000"/>
                </a:solidFill>
                <a:latin typeface="system-ui"/>
              </a:rPr>
              <a:t>... keep </a:t>
            </a:r>
            <a:r>
              <a:rPr lang="en-GB" sz="2000" dirty="0">
                <a:solidFill>
                  <a:srgbClr val="000000"/>
                </a:solidFill>
                <a:latin typeface="system-ui"/>
              </a:rPr>
              <a:t>the commandment without spot, blameless</a:t>
            </a:r>
            <a:r>
              <a:rPr lang="en-GB" sz="2000" b="1" dirty="0">
                <a:solidFill>
                  <a:srgbClr val="000000"/>
                </a:solidFill>
                <a:latin typeface="system-ui"/>
              </a:rPr>
              <a:t>, until the appearing of our Lord Jesus Christ, </a:t>
            </a:r>
            <a:r>
              <a:rPr lang="en-GB" sz="2000" b="1" dirty="0" smtClean="0">
                <a:solidFill>
                  <a:srgbClr val="000000"/>
                </a:solidFill>
                <a:latin typeface="system-ui"/>
              </a:rPr>
              <a:t>which </a:t>
            </a:r>
            <a:r>
              <a:rPr lang="en-GB" sz="2000" b="1" dirty="0">
                <a:solidFill>
                  <a:srgbClr val="000000"/>
                </a:solidFill>
                <a:latin typeface="system-ui"/>
              </a:rPr>
              <a:t>in its own times he will show</a:t>
            </a:r>
            <a:r>
              <a:rPr lang="en-GB" sz="2000" dirty="0">
                <a:solidFill>
                  <a:srgbClr val="000000"/>
                </a:solidFill>
                <a:latin typeface="system-ui"/>
              </a:rPr>
              <a:t>, who is </a:t>
            </a:r>
            <a:r>
              <a:rPr lang="en-GB" sz="2000" b="1" dirty="0">
                <a:solidFill>
                  <a:srgbClr val="000000"/>
                </a:solidFill>
                <a:latin typeface="system-ui"/>
              </a:rPr>
              <a:t>the blessed and only Ruler, the King of kings, and Lord of lords</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He alone has immortality, dwelling in unapproachable light, whom no man has seen, nor can see: to whom be </a:t>
            </a:r>
            <a:r>
              <a:rPr lang="en-GB" sz="2000" dirty="0" smtClean="0">
                <a:solidFill>
                  <a:srgbClr val="000000"/>
                </a:solidFill>
                <a:latin typeface="system-ui"/>
              </a:rPr>
              <a:t>honour </a:t>
            </a:r>
            <a:r>
              <a:rPr lang="en-GB" sz="2000" dirty="0">
                <a:solidFill>
                  <a:srgbClr val="000000"/>
                </a:solidFill>
                <a:latin typeface="system-ui"/>
              </a:rPr>
              <a:t>and eternal power. Amen</a:t>
            </a:r>
            <a:r>
              <a:rPr lang="en-GB" sz="2000" dirty="0" smtClean="0">
                <a:solidFill>
                  <a:srgbClr val="000000"/>
                </a:solidFill>
                <a:latin typeface="system-ui"/>
              </a:rPr>
              <a:t>. 1Tim. 6:14-16</a:t>
            </a:r>
            <a:endParaRPr lang="en-GB" sz="2000" dirty="0"/>
          </a:p>
        </p:txBody>
      </p:sp>
    </p:spTree>
    <p:extLst>
      <p:ext uri="{BB962C8B-B14F-4D97-AF65-F5344CB8AC3E}">
        <p14:creationId xmlns:p14="http://schemas.microsoft.com/office/powerpoint/2010/main" val="2959093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562" y="1021143"/>
            <a:ext cx="7265773" cy="2246769"/>
          </a:xfrm>
          <a:prstGeom prst="rect">
            <a:avLst/>
          </a:prstGeom>
        </p:spPr>
        <p:txBody>
          <a:bodyPr wrap="square">
            <a:spAutoFit/>
          </a:bodyPr>
          <a:lstStyle/>
          <a:p>
            <a:r>
              <a:rPr lang="en-GB" sz="2000" dirty="0">
                <a:solidFill>
                  <a:srgbClr val="000000"/>
                </a:solidFill>
                <a:latin typeface="system-ui"/>
              </a:rPr>
              <a:t>All </a:t>
            </a:r>
            <a:r>
              <a:rPr lang="en-GB" sz="2000" b="1" dirty="0">
                <a:solidFill>
                  <a:srgbClr val="000000"/>
                </a:solidFill>
                <a:latin typeface="system-ui"/>
              </a:rPr>
              <a:t>the land will be made </a:t>
            </a:r>
            <a:r>
              <a:rPr lang="en-GB" sz="2000" b="1" dirty="0" smtClean="0">
                <a:solidFill>
                  <a:srgbClr val="000000"/>
                </a:solidFill>
                <a:latin typeface="system-ui"/>
              </a:rPr>
              <a:t>[turned/changed] like </a:t>
            </a:r>
            <a:r>
              <a:rPr lang="en-GB" sz="2000" b="1" dirty="0">
                <a:solidFill>
                  <a:srgbClr val="000000"/>
                </a:solidFill>
                <a:latin typeface="system-ui"/>
              </a:rPr>
              <a:t>the </a:t>
            </a:r>
            <a:endParaRPr lang="en-GB" sz="2000" b="1" dirty="0" smtClean="0">
              <a:solidFill>
                <a:srgbClr val="000000"/>
              </a:solidFill>
              <a:latin typeface="system-ui"/>
            </a:endParaRPr>
          </a:p>
          <a:p>
            <a:r>
              <a:rPr lang="en-GB" sz="2000" dirty="0" smtClean="0">
                <a:solidFill>
                  <a:srgbClr val="000000"/>
                </a:solidFill>
                <a:latin typeface="system-ui"/>
              </a:rPr>
              <a:t>Arabah</a:t>
            </a:r>
            <a:r>
              <a:rPr lang="en-GB" sz="2000" b="1" dirty="0" smtClean="0">
                <a:solidFill>
                  <a:srgbClr val="000000"/>
                </a:solidFill>
                <a:latin typeface="system-ui"/>
              </a:rPr>
              <a:t> </a:t>
            </a:r>
            <a:r>
              <a:rPr lang="en-GB" sz="2000" b="1" dirty="0" smtClean="0">
                <a:solidFill>
                  <a:srgbClr val="000000"/>
                </a:solidFill>
                <a:latin typeface="system-ui"/>
              </a:rPr>
              <a:t>[Jordan Valley]</a:t>
            </a:r>
            <a:r>
              <a:rPr lang="en-GB" sz="2000" dirty="0" smtClean="0">
                <a:solidFill>
                  <a:srgbClr val="000000"/>
                </a:solidFill>
                <a:latin typeface="system-ui"/>
              </a:rPr>
              <a:t>, </a:t>
            </a:r>
            <a:r>
              <a:rPr lang="en-GB" sz="2000" dirty="0">
                <a:solidFill>
                  <a:srgbClr val="000000"/>
                </a:solidFill>
                <a:latin typeface="system-ui"/>
              </a:rPr>
              <a:t>from </a:t>
            </a:r>
            <a:r>
              <a:rPr lang="en-GB" sz="2000" dirty="0" err="1" smtClean="0">
                <a:solidFill>
                  <a:srgbClr val="000000"/>
                </a:solidFill>
                <a:latin typeface="system-ui"/>
              </a:rPr>
              <a:t>Geba</a:t>
            </a:r>
            <a:r>
              <a:rPr lang="en-GB" sz="2000" dirty="0" smtClean="0">
                <a:solidFill>
                  <a:srgbClr val="000000"/>
                </a:solidFill>
                <a:latin typeface="system-ui"/>
              </a:rPr>
              <a:t> [</a:t>
            </a:r>
            <a:r>
              <a:rPr lang="en-GB" sz="2000" dirty="0" err="1" smtClean="0">
                <a:solidFill>
                  <a:srgbClr val="000000"/>
                </a:solidFill>
                <a:latin typeface="system-ui"/>
              </a:rPr>
              <a:t>Gibea</a:t>
            </a:r>
            <a:r>
              <a:rPr lang="en-GB" sz="2000" dirty="0" smtClean="0">
                <a:solidFill>
                  <a:srgbClr val="000000"/>
                </a:solidFill>
                <a:latin typeface="system-ui"/>
              </a:rPr>
              <a:t>] </a:t>
            </a:r>
            <a:r>
              <a:rPr lang="en-GB" sz="2000" dirty="0">
                <a:solidFill>
                  <a:srgbClr val="000000"/>
                </a:solidFill>
                <a:latin typeface="system-ui"/>
              </a:rPr>
              <a:t>to </a:t>
            </a:r>
            <a:r>
              <a:rPr lang="en-GB" sz="2000" dirty="0" err="1">
                <a:solidFill>
                  <a:srgbClr val="000000"/>
                </a:solidFill>
                <a:latin typeface="system-ui"/>
              </a:rPr>
              <a:t>Rimmon</a:t>
            </a:r>
            <a:r>
              <a:rPr lang="en-GB" sz="2000" dirty="0">
                <a:solidFill>
                  <a:srgbClr val="000000"/>
                </a:solidFill>
                <a:latin typeface="system-ui"/>
              </a:rPr>
              <a:t> </a:t>
            </a:r>
            <a:endParaRPr lang="en-GB" sz="2000" dirty="0" smtClean="0">
              <a:solidFill>
                <a:srgbClr val="000000"/>
              </a:solidFill>
              <a:latin typeface="system-ui"/>
            </a:endParaRPr>
          </a:p>
          <a:p>
            <a:r>
              <a:rPr lang="en-GB" sz="2000" dirty="0" smtClean="0">
                <a:solidFill>
                  <a:srgbClr val="000000"/>
                </a:solidFill>
                <a:latin typeface="system-ui"/>
              </a:rPr>
              <a:t>south </a:t>
            </a:r>
            <a:r>
              <a:rPr lang="en-GB" sz="2000" dirty="0">
                <a:solidFill>
                  <a:srgbClr val="000000"/>
                </a:solidFill>
                <a:latin typeface="system-ui"/>
              </a:rPr>
              <a:t>of </a:t>
            </a:r>
            <a:r>
              <a:rPr lang="en-GB" sz="2000" dirty="0" smtClean="0">
                <a:solidFill>
                  <a:srgbClr val="000000"/>
                </a:solidFill>
                <a:latin typeface="system-ui"/>
              </a:rPr>
              <a:t>Jerusalem [north of Beersheba]; </a:t>
            </a:r>
            <a:r>
              <a:rPr lang="en-GB" sz="2000" dirty="0">
                <a:solidFill>
                  <a:srgbClr val="000000"/>
                </a:solidFill>
                <a:latin typeface="system-ui"/>
              </a:rPr>
              <a:t>and she </a:t>
            </a:r>
            <a:endParaRPr lang="en-GB" sz="2000" dirty="0" smtClean="0">
              <a:solidFill>
                <a:srgbClr val="000000"/>
              </a:solidFill>
              <a:latin typeface="system-ui"/>
            </a:endParaRPr>
          </a:p>
          <a:p>
            <a:r>
              <a:rPr lang="en-GB" sz="2000" dirty="0" smtClean="0">
                <a:solidFill>
                  <a:srgbClr val="000000"/>
                </a:solidFill>
                <a:latin typeface="system-ui"/>
              </a:rPr>
              <a:t>[</a:t>
            </a:r>
            <a:r>
              <a:rPr lang="en-GB" sz="2000" b="1" dirty="0" smtClean="0">
                <a:solidFill>
                  <a:srgbClr val="000000"/>
                </a:solidFill>
                <a:latin typeface="system-ui"/>
              </a:rPr>
              <a:t>Jerusalem] will </a:t>
            </a:r>
            <a:r>
              <a:rPr lang="en-GB" sz="2000" b="1" dirty="0">
                <a:solidFill>
                  <a:srgbClr val="000000"/>
                </a:solidFill>
                <a:latin typeface="system-ui"/>
              </a:rPr>
              <a:t>be lifted up, and will dwell in her </a:t>
            </a:r>
            <a:endParaRPr lang="en-GB" sz="2000" b="1" dirty="0" smtClean="0">
              <a:solidFill>
                <a:srgbClr val="000000"/>
              </a:solidFill>
              <a:latin typeface="system-ui"/>
            </a:endParaRPr>
          </a:p>
          <a:p>
            <a:r>
              <a:rPr lang="en-GB" sz="2000" b="1" dirty="0" smtClean="0">
                <a:solidFill>
                  <a:srgbClr val="000000"/>
                </a:solidFill>
                <a:latin typeface="system-ui"/>
              </a:rPr>
              <a:t>place</a:t>
            </a:r>
            <a:r>
              <a:rPr lang="en-GB" sz="2000" dirty="0">
                <a:solidFill>
                  <a:srgbClr val="000000"/>
                </a:solidFill>
                <a:latin typeface="system-ui"/>
              </a:rPr>
              <a:t>, from Benjamin’s gate to the place of the first gate, </a:t>
            </a:r>
            <a:endParaRPr lang="en-GB" sz="2000" dirty="0" smtClean="0">
              <a:solidFill>
                <a:srgbClr val="000000"/>
              </a:solidFill>
              <a:latin typeface="system-ui"/>
            </a:endParaRPr>
          </a:p>
          <a:p>
            <a:r>
              <a:rPr lang="en-GB" sz="2000" dirty="0" smtClean="0">
                <a:solidFill>
                  <a:srgbClr val="000000"/>
                </a:solidFill>
                <a:latin typeface="system-ui"/>
              </a:rPr>
              <a:t>to </a:t>
            </a:r>
            <a:r>
              <a:rPr lang="en-GB" sz="2000" dirty="0">
                <a:solidFill>
                  <a:srgbClr val="000000"/>
                </a:solidFill>
                <a:latin typeface="system-ui"/>
              </a:rPr>
              <a:t>the corner gate, and from the tower of </a:t>
            </a:r>
            <a:r>
              <a:rPr lang="en-GB" sz="2000" dirty="0" err="1">
                <a:solidFill>
                  <a:srgbClr val="000000"/>
                </a:solidFill>
                <a:latin typeface="system-ui"/>
              </a:rPr>
              <a:t>Hananel</a:t>
            </a:r>
            <a:r>
              <a:rPr lang="en-GB" sz="2000" dirty="0">
                <a:solidFill>
                  <a:srgbClr val="000000"/>
                </a:solidFill>
                <a:latin typeface="system-ui"/>
              </a:rPr>
              <a:t> to the </a:t>
            </a:r>
            <a:endParaRPr lang="en-GB" sz="2000" dirty="0" smtClean="0">
              <a:solidFill>
                <a:srgbClr val="000000"/>
              </a:solidFill>
              <a:latin typeface="system-ui"/>
            </a:endParaRPr>
          </a:p>
          <a:p>
            <a:r>
              <a:rPr lang="en-GB" sz="2000" dirty="0" smtClean="0">
                <a:solidFill>
                  <a:srgbClr val="000000"/>
                </a:solidFill>
                <a:latin typeface="system-ui"/>
              </a:rPr>
              <a:t>king’s </a:t>
            </a:r>
            <a:r>
              <a:rPr lang="en-GB" sz="2000" dirty="0">
                <a:solidFill>
                  <a:srgbClr val="000000"/>
                </a:solidFill>
                <a:latin typeface="system-ui"/>
              </a:rPr>
              <a:t>wine presses. </a:t>
            </a:r>
            <a:r>
              <a:rPr lang="en-GB" sz="2000" dirty="0" smtClean="0">
                <a:solidFill>
                  <a:srgbClr val="000000"/>
                </a:solidFill>
                <a:latin typeface="system-ui"/>
              </a:rPr>
              <a:t>14:10</a:t>
            </a:r>
            <a:endParaRPr lang="en-GB" sz="2000" dirty="0"/>
          </a:p>
        </p:txBody>
      </p:sp>
      <p:sp>
        <p:nvSpPr>
          <p:cNvPr id="5" name="TextBox 4"/>
          <p:cNvSpPr txBox="1"/>
          <p:nvPr/>
        </p:nvSpPr>
        <p:spPr>
          <a:xfrm>
            <a:off x="1383956" y="255373"/>
            <a:ext cx="4100803" cy="461665"/>
          </a:xfrm>
          <a:prstGeom prst="rect">
            <a:avLst/>
          </a:prstGeom>
          <a:noFill/>
        </p:spPr>
        <p:txBody>
          <a:bodyPr wrap="none" rtlCol="0">
            <a:spAutoFit/>
          </a:bodyPr>
          <a:lstStyle/>
          <a:p>
            <a:r>
              <a:rPr lang="en-GB" sz="2400" b="1" dirty="0" smtClean="0">
                <a:latin typeface="system-ui"/>
              </a:rPr>
              <a:t>Geological Rearrangement</a:t>
            </a:r>
            <a:endParaRPr lang="en-GB" sz="2400" b="1" dirty="0">
              <a:latin typeface="system-ui"/>
            </a:endParaRPr>
          </a:p>
        </p:txBody>
      </p:sp>
      <p:sp>
        <p:nvSpPr>
          <p:cNvPr id="6" name="Rectangle 5"/>
          <p:cNvSpPr/>
          <p:nvPr/>
        </p:nvSpPr>
        <p:spPr>
          <a:xfrm>
            <a:off x="197296" y="3751473"/>
            <a:ext cx="7464303" cy="1015663"/>
          </a:xfrm>
          <a:prstGeom prst="rect">
            <a:avLst/>
          </a:prstGeom>
        </p:spPr>
        <p:txBody>
          <a:bodyPr wrap="square">
            <a:spAutoFit/>
          </a:bodyPr>
          <a:lstStyle/>
          <a:p>
            <a:r>
              <a:rPr lang="en-GB" sz="2000" dirty="0">
                <a:solidFill>
                  <a:srgbClr val="000000"/>
                </a:solidFill>
                <a:latin typeface="system-ui"/>
              </a:rPr>
              <a:t>It shall happen </a:t>
            </a:r>
            <a:r>
              <a:rPr lang="en-GB" sz="2000" b="1" dirty="0">
                <a:solidFill>
                  <a:srgbClr val="000000"/>
                </a:solidFill>
                <a:latin typeface="system-ui"/>
              </a:rPr>
              <a:t>in the latter days</a:t>
            </a:r>
            <a:r>
              <a:rPr lang="en-GB" sz="2000" dirty="0">
                <a:solidFill>
                  <a:srgbClr val="000000"/>
                </a:solidFill>
                <a:latin typeface="system-ui"/>
              </a:rPr>
              <a:t>, that </a:t>
            </a:r>
            <a:r>
              <a:rPr lang="en-GB" sz="2000" b="1" dirty="0">
                <a:solidFill>
                  <a:srgbClr val="000000"/>
                </a:solidFill>
                <a:latin typeface="system-ui"/>
              </a:rPr>
              <a:t>the mountain </a:t>
            </a:r>
            <a:r>
              <a:rPr lang="en-GB" sz="2000" b="1" dirty="0" smtClean="0">
                <a:solidFill>
                  <a:srgbClr val="000000"/>
                </a:solidFill>
                <a:latin typeface="system-ui"/>
              </a:rPr>
              <a:t>of Yahweh’s </a:t>
            </a:r>
            <a:r>
              <a:rPr lang="en-GB" sz="2000" b="1" dirty="0">
                <a:solidFill>
                  <a:srgbClr val="000000"/>
                </a:solidFill>
                <a:latin typeface="system-ui"/>
              </a:rPr>
              <a:t>house shall be established on the top of the </a:t>
            </a:r>
            <a:r>
              <a:rPr lang="en-GB" sz="2000" b="1" dirty="0" smtClean="0">
                <a:solidFill>
                  <a:srgbClr val="000000"/>
                </a:solidFill>
                <a:latin typeface="system-ui"/>
              </a:rPr>
              <a:t>mountains,</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shall be raised above the </a:t>
            </a:r>
            <a:r>
              <a:rPr lang="en-GB" sz="2000" b="1" dirty="0" smtClean="0">
                <a:solidFill>
                  <a:srgbClr val="000000"/>
                </a:solidFill>
                <a:latin typeface="system-ui"/>
              </a:rPr>
              <a:t>hills ...</a:t>
            </a:r>
            <a:r>
              <a:rPr lang="en-GB" sz="2000" dirty="0" smtClean="0">
                <a:solidFill>
                  <a:srgbClr val="000000"/>
                </a:solidFill>
                <a:latin typeface="system-ui"/>
              </a:rPr>
              <a:t> Isaiah 2:2</a:t>
            </a:r>
            <a:endParaRPr lang="en-GB" sz="2000" dirty="0">
              <a:latin typeface="system-ui"/>
            </a:endParaRPr>
          </a:p>
        </p:txBody>
      </p:sp>
    </p:spTree>
    <p:extLst>
      <p:ext uri="{BB962C8B-B14F-4D97-AF65-F5344CB8AC3E}">
        <p14:creationId xmlns:p14="http://schemas.microsoft.com/office/powerpoint/2010/main" val="646158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2778" y="438492"/>
            <a:ext cx="2749471" cy="461665"/>
          </a:xfrm>
          <a:prstGeom prst="rect">
            <a:avLst/>
          </a:prstGeom>
        </p:spPr>
        <p:txBody>
          <a:bodyPr wrap="none">
            <a:spAutoFit/>
          </a:bodyPr>
          <a:lstStyle/>
          <a:p>
            <a:pPr lvl="0"/>
            <a:r>
              <a:rPr lang="en-GB" sz="2400" b="1" dirty="0">
                <a:solidFill>
                  <a:prstClr val="black"/>
                </a:solidFill>
                <a:latin typeface="system-ui"/>
              </a:rPr>
              <a:t>The City of Peace</a:t>
            </a:r>
          </a:p>
        </p:txBody>
      </p:sp>
      <p:sp>
        <p:nvSpPr>
          <p:cNvPr id="3" name="Rectangle 2"/>
          <p:cNvSpPr/>
          <p:nvPr/>
        </p:nvSpPr>
        <p:spPr>
          <a:xfrm>
            <a:off x="617837" y="1757003"/>
            <a:ext cx="6096000" cy="1015663"/>
          </a:xfrm>
          <a:prstGeom prst="rect">
            <a:avLst/>
          </a:prstGeom>
        </p:spPr>
        <p:txBody>
          <a:bodyPr>
            <a:spAutoFit/>
          </a:bodyPr>
          <a:lstStyle/>
          <a:p>
            <a:r>
              <a:rPr lang="en-GB" sz="2000" b="1" dirty="0">
                <a:solidFill>
                  <a:srgbClr val="000000"/>
                </a:solidFill>
                <a:latin typeface="system-ui"/>
              </a:rPr>
              <a:t>Men will dwell therein, and there will be no more curse</a:t>
            </a:r>
            <a:r>
              <a:rPr lang="en-GB" sz="2000" dirty="0">
                <a:solidFill>
                  <a:srgbClr val="000000"/>
                </a:solidFill>
                <a:latin typeface="system-ui"/>
              </a:rPr>
              <a:t>; </a:t>
            </a:r>
            <a:r>
              <a:rPr lang="en-GB" sz="2000" b="1" dirty="0">
                <a:solidFill>
                  <a:srgbClr val="000000"/>
                </a:solidFill>
                <a:latin typeface="system-ui"/>
              </a:rPr>
              <a:t>but Jerusalem will dwell </a:t>
            </a:r>
            <a:r>
              <a:rPr lang="en-GB" sz="2000" b="1" dirty="0" smtClean="0">
                <a:solidFill>
                  <a:srgbClr val="000000"/>
                </a:solidFill>
                <a:latin typeface="system-ui"/>
              </a:rPr>
              <a:t>[be inhabited] safely</a:t>
            </a:r>
            <a:r>
              <a:rPr lang="en-GB" sz="2000" dirty="0" smtClean="0">
                <a:solidFill>
                  <a:srgbClr val="000000"/>
                </a:solidFill>
                <a:latin typeface="system-ui"/>
              </a:rPr>
              <a:t>.14:11</a:t>
            </a:r>
            <a:endParaRPr lang="en-GB" dirty="0"/>
          </a:p>
        </p:txBody>
      </p:sp>
      <p:sp>
        <p:nvSpPr>
          <p:cNvPr id="4" name="TextBox 3"/>
          <p:cNvSpPr txBox="1"/>
          <p:nvPr/>
        </p:nvSpPr>
        <p:spPr>
          <a:xfrm>
            <a:off x="1219200" y="3245708"/>
            <a:ext cx="4091185" cy="1631216"/>
          </a:xfrm>
          <a:prstGeom prst="rect">
            <a:avLst/>
          </a:prstGeom>
          <a:noFill/>
        </p:spPr>
        <p:txBody>
          <a:bodyPr wrap="none" rtlCol="0">
            <a:spAutoFit/>
          </a:bodyPr>
          <a:lstStyle/>
          <a:p>
            <a:pPr marL="342900" indent="-342900">
              <a:buFont typeface="Arial" panose="020B0604020202020204" pitchFamily="34" charset="0"/>
              <a:buChar char="•"/>
            </a:pPr>
            <a:r>
              <a:rPr lang="en-GB" sz="2000" b="1" dirty="0" smtClean="0">
                <a:latin typeface="system-ui"/>
              </a:rPr>
              <a:t>Permanent:  No more Exile</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Blessing:      No more Curse</a:t>
            </a:r>
          </a:p>
          <a:p>
            <a:pPr marL="342900" indent="-342900">
              <a:buFont typeface="Arial" panose="020B0604020202020204" pitchFamily="34" charset="0"/>
              <a:buChar char="•"/>
            </a:pPr>
            <a:endParaRPr lang="en-GB" sz="2000" b="1" dirty="0">
              <a:latin typeface="system-ui"/>
            </a:endParaRPr>
          </a:p>
          <a:p>
            <a:pPr marL="342900" indent="-342900">
              <a:buFont typeface="Arial" panose="020B0604020202020204" pitchFamily="34" charset="0"/>
              <a:buChar char="•"/>
            </a:pPr>
            <a:r>
              <a:rPr lang="en-GB" sz="2000" b="1" dirty="0" smtClean="0">
                <a:latin typeface="system-ui"/>
              </a:rPr>
              <a:t>Protection:   No more Danger</a:t>
            </a:r>
            <a:endParaRPr lang="en-GB" sz="2000" b="1" dirty="0">
              <a:latin typeface="system-ui"/>
            </a:endParaRPr>
          </a:p>
        </p:txBody>
      </p:sp>
      <p:sp>
        <p:nvSpPr>
          <p:cNvPr id="5" name="Rectangle 4"/>
          <p:cNvSpPr/>
          <p:nvPr/>
        </p:nvSpPr>
        <p:spPr>
          <a:xfrm>
            <a:off x="354225" y="5349966"/>
            <a:ext cx="9053384" cy="1015663"/>
          </a:xfrm>
          <a:prstGeom prst="rect">
            <a:avLst/>
          </a:prstGeom>
        </p:spPr>
        <p:txBody>
          <a:bodyPr wrap="square">
            <a:spAutoFit/>
          </a:bodyPr>
          <a:lstStyle/>
          <a:p>
            <a:r>
              <a:rPr lang="en-GB" sz="2000" dirty="0">
                <a:solidFill>
                  <a:srgbClr val="000000"/>
                </a:solidFill>
                <a:latin typeface="system-ui"/>
              </a:rPr>
              <a:t>‘Jerusalem will be inhabited as villages without walls, because of the multitude of men and livestock in it. </a:t>
            </a:r>
            <a:r>
              <a:rPr lang="en-GB" sz="2000" dirty="0" smtClean="0">
                <a:solidFill>
                  <a:srgbClr val="000000"/>
                </a:solidFill>
                <a:latin typeface="system-ui"/>
              </a:rPr>
              <a:t>For </a:t>
            </a:r>
            <a:r>
              <a:rPr lang="en-GB" sz="2000" b="1" dirty="0">
                <a:solidFill>
                  <a:srgbClr val="000000"/>
                </a:solidFill>
                <a:latin typeface="system-ui"/>
              </a:rPr>
              <a:t>I,’ says Yahweh, ‘will be to her a wall of fire around it, and I will be the glory in the middle of her</a:t>
            </a:r>
            <a:r>
              <a:rPr lang="en-GB" sz="2000" dirty="0" smtClean="0">
                <a:solidFill>
                  <a:srgbClr val="000000"/>
                </a:solidFill>
                <a:latin typeface="system-ui"/>
              </a:rPr>
              <a:t>. Zech. 2:4-5</a:t>
            </a:r>
            <a:endParaRPr lang="en-GB" sz="2000" dirty="0"/>
          </a:p>
        </p:txBody>
      </p:sp>
    </p:spTree>
    <p:extLst>
      <p:ext uri="{BB962C8B-B14F-4D97-AF65-F5344CB8AC3E}">
        <p14:creationId xmlns:p14="http://schemas.microsoft.com/office/powerpoint/2010/main" val="1595687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9859" y="444843"/>
            <a:ext cx="3163045" cy="461665"/>
          </a:xfrm>
          <a:prstGeom prst="rect">
            <a:avLst/>
          </a:prstGeom>
          <a:noFill/>
        </p:spPr>
        <p:txBody>
          <a:bodyPr wrap="none" rtlCol="0">
            <a:spAutoFit/>
          </a:bodyPr>
          <a:lstStyle/>
          <a:p>
            <a:r>
              <a:rPr lang="en-GB" sz="2400" b="1" dirty="0" smtClean="0">
                <a:latin typeface="system-ui"/>
              </a:rPr>
              <a:t>The Curse Reversed</a:t>
            </a:r>
            <a:endParaRPr lang="en-GB" sz="2400" b="1" dirty="0">
              <a:latin typeface="system-ui"/>
            </a:endParaRPr>
          </a:p>
        </p:txBody>
      </p:sp>
      <p:sp>
        <p:nvSpPr>
          <p:cNvPr id="3" name="Rectangle 2"/>
          <p:cNvSpPr/>
          <p:nvPr/>
        </p:nvSpPr>
        <p:spPr>
          <a:xfrm>
            <a:off x="131805" y="1188468"/>
            <a:ext cx="6623222" cy="2862322"/>
          </a:xfrm>
          <a:prstGeom prst="rect">
            <a:avLst/>
          </a:prstGeom>
        </p:spPr>
        <p:txBody>
          <a:bodyPr wrap="square">
            <a:spAutoFit/>
          </a:bodyPr>
          <a:lstStyle/>
          <a:p>
            <a:r>
              <a:rPr lang="en-GB" sz="2000" b="1" dirty="0">
                <a:solidFill>
                  <a:srgbClr val="000000"/>
                </a:solidFill>
                <a:latin typeface="system-ui"/>
              </a:rPr>
              <a:t>To Adam </a:t>
            </a:r>
            <a:r>
              <a:rPr lang="en-GB" sz="2000" dirty="0">
                <a:solidFill>
                  <a:srgbClr val="000000"/>
                </a:solidFill>
                <a:latin typeface="system-ui"/>
              </a:rPr>
              <a:t>he said</a:t>
            </a:r>
            <a:r>
              <a:rPr lang="en-GB" sz="2000" dirty="0" smtClean="0">
                <a:solidFill>
                  <a:srgbClr val="000000"/>
                </a:solidFill>
                <a:latin typeface="system-ui"/>
              </a:rPr>
              <a:t>, “</a:t>
            </a:r>
            <a:r>
              <a:rPr lang="en-GB" sz="2000" dirty="0">
                <a:solidFill>
                  <a:srgbClr val="000000"/>
                </a:solidFill>
                <a:latin typeface="system-ui"/>
              </a:rPr>
              <a:t>Because you have listened to your wife’s </a:t>
            </a:r>
            <a:r>
              <a:rPr lang="en-GB" sz="2000" dirty="0" smtClean="0">
                <a:solidFill>
                  <a:srgbClr val="000000"/>
                </a:solidFill>
                <a:latin typeface="system-ui"/>
              </a:rPr>
              <a:t>voice, and </a:t>
            </a:r>
            <a:r>
              <a:rPr lang="en-GB" sz="2000" dirty="0">
                <a:solidFill>
                  <a:srgbClr val="000000"/>
                </a:solidFill>
                <a:latin typeface="system-ui"/>
              </a:rPr>
              <a:t>have eaten from the </a:t>
            </a:r>
            <a:r>
              <a:rPr lang="en-GB" sz="2000" dirty="0" smtClean="0">
                <a:solidFill>
                  <a:srgbClr val="000000"/>
                </a:solidFill>
                <a:latin typeface="system-ui"/>
              </a:rPr>
              <a:t>tree, about </a:t>
            </a:r>
            <a:r>
              <a:rPr lang="en-GB" sz="2000" dirty="0">
                <a:solidFill>
                  <a:srgbClr val="000000"/>
                </a:solidFill>
                <a:latin typeface="system-ui"/>
              </a:rPr>
              <a:t>which I commanded you, saying, ‘You shall not eat of it</a:t>
            </a:r>
            <a:r>
              <a:rPr lang="en-GB" sz="2000" dirty="0" smtClean="0">
                <a:solidFill>
                  <a:srgbClr val="000000"/>
                </a:solidFill>
                <a:latin typeface="system-ui"/>
              </a:rPr>
              <a:t>,’ </a:t>
            </a:r>
            <a:r>
              <a:rPr lang="en-GB" sz="2000" b="1" dirty="0" smtClean="0">
                <a:solidFill>
                  <a:srgbClr val="000000"/>
                </a:solidFill>
                <a:latin typeface="system-ui"/>
              </a:rPr>
              <a:t>the </a:t>
            </a:r>
            <a:r>
              <a:rPr lang="en-GB" sz="2000" b="1" dirty="0">
                <a:solidFill>
                  <a:srgbClr val="000000"/>
                </a:solidFill>
                <a:latin typeface="system-ui"/>
              </a:rPr>
              <a:t>ground is cursed for your </a:t>
            </a:r>
            <a:r>
              <a:rPr lang="en-GB" sz="2000" b="1" dirty="0" smtClean="0">
                <a:solidFill>
                  <a:srgbClr val="000000"/>
                </a:solidFill>
                <a:latin typeface="system-ui"/>
              </a:rPr>
              <a:t>sake</a:t>
            </a:r>
            <a:r>
              <a:rPr lang="en-GB" sz="2000" dirty="0" smtClean="0">
                <a:solidFill>
                  <a:srgbClr val="000000"/>
                </a:solidFill>
                <a:latin typeface="system-ui"/>
              </a:rPr>
              <a:t>. You </a:t>
            </a:r>
            <a:r>
              <a:rPr lang="en-GB" sz="2000" dirty="0">
                <a:solidFill>
                  <a:srgbClr val="000000"/>
                </a:solidFill>
                <a:latin typeface="system-ui"/>
              </a:rPr>
              <a:t>will eat from it with much </a:t>
            </a:r>
            <a:r>
              <a:rPr lang="en-GB" sz="2000" dirty="0" smtClean="0">
                <a:solidFill>
                  <a:srgbClr val="000000"/>
                </a:solidFill>
                <a:latin typeface="system-ui"/>
              </a:rPr>
              <a:t>labour </a:t>
            </a:r>
            <a:r>
              <a:rPr lang="en-GB" sz="2000" dirty="0">
                <a:solidFill>
                  <a:srgbClr val="000000"/>
                </a:solidFill>
                <a:latin typeface="system-ui"/>
              </a:rPr>
              <a:t>all the days of your </a:t>
            </a:r>
            <a:r>
              <a:rPr lang="en-GB" sz="2000" dirty="0" smtClean="0">
                <a:solidFill>
                  <a:srgbClr val="000000"/>
                </a:solidFill>
                <a:latin typeface="system-ui"/>
              </a:rPr>
              <a:t>life. It </a:t>
            </a:r>
            <a:r>
              <a:rPr lang="en-GB" sz="2000" dirty="0">
                <a:solidFill>
                  <a:srgbClr val="000000"/>
                </a:solidFill>
                <a:latin typeface="system-ui"/>
              </a:rPr>
              <a:t>will yield thorns and thistles to </a:t>
            </a:r>
            <a:r>
              <a:rPr lang="en-GB" sz="2000" dirty="0" smtClean="0">
                <a:solidFill>
                  <a:srgbClr val="000000"/>
                </a:solidFill>
                <a:latin typeface="system-ui"/>
              </a:rPr>
              <a:t>you;</a:t>
            </a:r>
            <a:r>
              <a:rPr lang="en-GB" sz="2000" dirty="0">
                <a:solidFill>
                  <a:srgbClr val="000000"/>
                </a:solidFill>
                <a:latin typeface="system-ui"/>
              </a:rPr>
              <a:t> and you will eat the herb of the </a:t>
            </a:r>
            <a:r>
              <a:rPr lang="en-GB" sz="2000" dirty="0" smtClean="0">
                <a:solidFill>
                  <a:srgbClr val="000000"/>
                </a:solidFill>
                <a:latin typeface="system-ui"/>
              </a:rPr>
              <a:t>field. You </a:t>
            </a:r>
            <a:r>
              <a:rPr lang="en-GB" sz="2000" dirty="0">
                <a:solidFill>
                  <a:srgbClr val="000000"/>
                </a:solidFill>
                <a:latin typeface="system-ui"/>
              </a:rPr>
              <a:t>will eat bread by the sweat of your face until you return to the </a:t>
            </a:r>
            <a:r>
              <a:rPr lang="en-GB" sz="2000" dirty="0" smtClean="0">
                <a:solidFill>
                  <a:srgbClr val="000000"/>
                </a:solidFill>
                <a:latin typeface="system-ui"/>
              </a:rPr>
              <a:t>ground</a:t>
            </a:r>
            <a:r>
              <a:rPr lang="en-GB" sz="2000" dirty="0">
                <a:solidFill>
                  <a:srgbClr val="000000"/>
                </a:solidFill>
                <a:latin typeface="system-ui"/>
              </a:rPr>
              <a:t>, for you were taken out of </a:t>
            </a:r>
            <a:r>
              <a:rPr lang="en-GB" sz="2000" dirty="0" smtClean="0">
                <a:solidFill>
                  <a:srgbClr val="000000"/>
                </a:solidFill>
                <a:latin typeface="system-ui"/>
              </a:rPr>
              <a:t>it. For </a:t>
            </a:r>
            <a:r>
              <a:rPr lang="en-GB" sz="2000" dirty="0">
                <a:solidFill>
                  <a:srgbClr val="000000"/>
                </a:solidFill>
                <a:latin typeface="system-ui"/>
              </a:rPr>
              <a:t>you are dust</a:t>
            </a:r>
            <a:r>
              <a:rPr lang="en-GB" sz="2000" dirty="0" smtClean="0">
                <a:solidFill>
                  <a:srgbClr val="000000"/>
                </a:solidFill>
                <a:latin typeface="system-ui"/>
              </a:rPr>
              <a:t>,</a:t>
            </a:r>
            <a:r>
              <a:rPr lang="en-GB" sz="2000" dirty="0">
                <a:solidFill>
                  <a:srgbClr val="000000"/>
                </a:solidFill>
                <a:latin typeface="system-ui"/>
              </a:rPr>
              <a:t> and you shall return to dust</a:t>
            </a:r>
            <a:r>
              <a:rPr lang="en-GB" sz="2000" dirty="0" smtClean="0">
                <a:solidFill>
                  <a:srgbClr val="000000"/>
                </a:solidFill>
                <a:latin typeface="system-ui"/>
              </a:rPr>
              <a:t>.” Gen. 3:17-19</a:t>
            </a:r>
            <a:endParaRPr lang="en-GB" sz="2000" b="0" i="0" dirty="0">
              <a:solidFill>
                <a:srgbClr val="000000"/>
              </a:solidFill>
              <a:effectLst/>
              <a:latin typeface="system-ui"/>
            </a:endParaRPr>
          </a:p>
        </p:txBody>
      </p:sp>
      <p:sp>
        <p:nvSpPr>
          <p:cNvPr id="4" name="Rectangle 3"/>
          <p:cNvSpPr/>
          <p:nvPr/>
        </p:nvSpPr>
        <p:spPr>
          <a:xfrm>
            <a:off x="131805" y="4332750"/>
            <a:ext cx="9432325" cy="1938992"/>
          </a:xfrm>
          <a:prstGeom prst="rect">
            <a:avLst/>
          </a:prstGeom>
        </p:spPr>
        <p:txBody>
          <a:bodyPr wrap="square">
            <a:spAutoFit/>
          </a:bodyPr>
          <a:lstStyle/>
          <a:p>
            <a:r>
              <a:rPr lang="en-GB" sz="2000" dirty="0">
                <a:solidFill>
                  <a:srgbClr val="000000"/>
                </a:solidFill>
                <a:latin typeface="system-ui"/>
              </a:rPr>
              <a:t>“‘</a:t>
            </a:r>
            <a:r>
              <a:rPr lang="en-GB" sz="2000" b="1" dirty="0">
                <a:solidFill>
                  <a:srgbClr val="000000"/>
                </a:solidFill>
                <a:latin typeface="system-ui"/>
              </a:rPr>
              <a:t>I will make with them a covenant of peace</a:t>
            </a:r>
            <a:r>
              <a:rPr lang="en-GB" sz="2000" dirty="0">
                <a:solidFill>
                  <a:srgbClr val="000000"/>
                </a:solidFill>
                <a:latin typeface="system-ui"/>
              </a:rPr>
              <a:t>, and will cause evil animals to cease out of the land. They will dwell securely in the wilderness, and sleep in the woods. </a:t>
            </a:r>
            <a:r>
              <a:rPr lang="en-GB" sz="2000" b="1" baseline="30000" dirty="0">
                <a:solidFill>
                  <a:srgbClr val="000000"/>
                </a:solidFill>
                <a:latin typeface="system-ui"/>
              </a:rPr>
              <a:t> </a:t>
            </a:r>
            <a:r>
              <a:rPr lang="en-GB" sz="2000" b="1" dirty="0">
                <a:solidFill>
                  <a:srgbClr val="000000"/>
                </a:solidFill>
                <a:latin typeface="system-ui"/>
              </a:rPr>
              <a:t>I will make them and the places around my hill a blessing. I will cause the shower to come down in its season. There will be showers of blessing. </a:t>
            </a:r>
            <a:r>
              <a:rPr lang="en-GB" sz="2000" b="1" dirty="0" smtClean="0">
                <a:solidFill>
                  <a:srgbClr val="000000"/>
                </a:solidFill>
                <a:latin typeface="system-ui"/>
              </a:rPr>
              <a:t>The </a:t>
            </a:r>
            <a:r>
              <a:rPr lang="en-GB" sz="2000" b="1" dirty="0">
                <a:solidFill>
                  <a:srgbClr val="000000"/>
                </a:solidFill>
                <a:latin typeface="system-ui"/>
              </a:rPr>
              <a:t>tree of the field will yield its fruit, and the earth will yield its increase</a:t>
            </a:r>
            <a:r>
              <a:rPr lang="en-GB" sz="2000" dirty="0">
                <a:solidFill>
                  <a:srgbClr val="000000"/>
                </a:solidFill>
                <a:latin typeface="system-ui"/>
              </a:rPr>
              <a:t>, and they will be secure in their land. </a:t>
            </a:r>
            <a:r>
              <a:rPr lang="en-GB" sz="2000" dirty="0" smtClean="0">
                <a:solidFill>
                  <a:srgbClr val="000000"/>
                </a:solidFill>
                <a:latin typeface="system-ui"/>
              </a:rPr>
              <a:t>Ezek. 34: 25-27</a:t>
            </a:r>
            <a:endParaRPr lang="en-GB" sz="2000" dirty="0"/>
          </a:p>
        </p:txBody>
      </p:sp>
    </p:spTree>
    <p:extLst>
      <p:ext uri="{BB962C8B-B14F-4D97-AF65-F5344CB8AC3E}">
        <p14:creationId xmlns:p14="http://schemas.microsoft.com/office/powerpoint/2010/main" val="36105505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0303" y="80013"/>
            <a:ext cx="4397166" cy="461665"/>
          </a:xfrm>
          <a:prstGeom prst="rect">
            <a:avLst/>
          </a:prstGeom>
          <a:noFill/>
        </p:spPr>
        <p:txBody>
          <a:bodyPr wrap="none" rtlCol="0">
            <a:spAutoFit/>
          </a:bodyPr>
          <a:lstStyle/>
          <a:p>
            <a:r>
              <a:rPr lang="en-GB" sz="2400" b="1" dirty="0" smtClean="0">
                <a:latin typeface="system-ui"/>
              </a:rPr>
              <a:t>Three Aspects of Judgement</a:t>
            </a:r>
            <a:endParaRPr lang="en-GB" sz="2400" b="1" dirty="0">
              <a:latin typeface="system-ui"/>
            </a:endParaRPr>
          </a:p>
        </p:txBody>
      </p:sp>
      <p:sp>
        <p:nvSpPr>
          <p:cNvPr id="3" name="Rectangle 2"/>
          <p:cNvSpPr/>
          <p:nvPr/>
        </p:nvSpPr>
        <p:spPr>
          <a:xfrm>
            <a:off x="172994" y="1415887"/>
            <a:ext cx="6960973" cy="1631216"/>
          </a:xfrm>
          <a:prstGeom prst="rect">
            <a:avLst/>
          </a:prstGeom>
        </p:spPr>
        <p:txBody>
          <a:bodyPr wrap="square">
            <a:spAutoFit/>
          </a:bodyPr>
          <a:lstStyle/>
          <a:p>
            <a:r>
              <a:rPr lang="en-GB" sz="2000" dirty="0" smtClean="0">
                <a:solidFill>
                  <a:srgbClr val="000000"/>
                </a:solidFill>
                <a:latin typeface="system-ui"/>
              </a:rPr>
              <a:t>This </a:t>
            </a:r>
            <a:r>
              <a:rPr lang="en-GB" sz="2000" dirty="0">
                <a:solidFill>
                  <a:srgbClr val="000000"/>
                </a:solidFill>
                <a:latin typeface="system-ui"/>
              </a:rPr>
              <a:t>will be the </a:t>
            </a:r>
            <a:r>
              <a:rPr lang="en-GB" sz="2000" b="1" dirty="0">
                <a:solidFill>
                  <a:srgbClr val="000000"/>
                </a:solidFill>
                <a:latin typeface="system-ui"/>
              </a:rPr>
              <a:t>plague</a:t>
            </a:r>
            <a:r>
              <a:rPr lang="en-GB" sz="2000" dirty="0">
                <a:solidFill>
                  <a:srgbClr val="000000"/>
                </a:solidFill>
                <a:latin typeface="system-ui"/>
              </a:rPr>
              <a:t> with which </a:t>
            </a:r>
            <a:r>
              <a:rPr lang="en-GB" sz="2000" b="1" dirty="0">
                <a:solidFill>
                  <a:srgbClr val="000000"/>
                </a:solidFill>
                <a:latin typeface="system-ui"/>
              </a:rPr>
              <a:t>Yahweh will strike </a:t>
            </a:r>
            <a:endParaRPr lang="en-GB" sz="2000" b="1" dirty="0">
              <a:solidFill>
                <a:srgbClr val="000000"/>
              </a:solidFill>
              <a:latin typeface="system-ui"/>
            </a:endParaRPr>
          </a:p>
          <a:p>
            <a:r>
              <a:rPr lang="en-GB" sz="2000" b="1" dirty="0" smtClean="0">
                <a:solidFill>
                  <a:srgbClr val="000000"/>
                </a:solidFill>
                <a:latin typeface="system-ui"/>
              </a:rPr>
              <a:t>all </a:t>
            </a:r>
            <a:r>
              <a:rPr lang="en-GB" sz="2000" b="1" dirty="0">
                <a:solidFill>
                  <a:srgbClr val="000000"/>
                </a:solidFill>
                <a:latin typeface="system-ui"/>
              </a:rPr>
              <a:t>the peoples who have fought against Jerusalem:</a:t>
            </a:r>
            <a:r>
              <a:rPr lang="en-GB" sz="2000" dirty="0">
                <a:solidFill>
                  <a:srgbClr val="000000"/>
                </a:solidFill>
                <a:latin typeface="system-ui"/>
              </a:rPr>
              <a:t> </a:t>
            </a:r>
            <a:r>
              <a:rPr lang="en-GB" sz="2000" b="1" dirty="0" smtClean="0">
                <a:solidFill>
                  <a:srgbClr val="000000"/>
                </a:solidFill>
                <a:latin typeface="system-ui"/>
              </a:rPr>
              <a:t>his </a:t>
            </a:r>
            <a:r>
              <a:rPr lang="en-GB" sz="2000" b="1" dirty="0">
                <a:solidFill>
                  <a:srgbClr val="000000"/>
                </a:solidFill>
                <a:latin typeface="system-ui"/>
              </a:rPr>
              <a:t>flesh</a:t>
            </a:r>
            <a:r>
              <a:rPr lang="en-GB" sz="2000" dirty="0">
                <a:solidFill>
                  <a:srgbClr val="000000"/>
                </a:solidFill>
                <a:latin typeface="system-ui"/>
              </a:rPr>
              <a:t> will consume away while </a:t>
            </a:r>
            <a:r>
              <a:rPr lang="en-GB" sz="2000" dirty="0" smtClean="0">
                <a:solidFill>
                  <a:srgbClr val="000000"/>
                </a:solidFill>
                <a:latin typeface="system-ui"/>
              </a:rPr>
              <a:t>he stands </a:t>
            </a:r>
            <a:r>
              <a:rPr lang="en-GB" sz="2000" dirty="0">
                <a:solidFill>
                  <a:srgbClr val="000000"/>
                </a:solidFill>
                <a:latin typeface="system-ui"/>
              </a:rPr>
              <a:t>on </a:t>
            </a:r>
            <a:r>
              <a:rPr lang="en-GB" sz="2000" dirty="0" smtClean="0">
                <a:solidFill>
                  <a:srgbClr val="000000"/>
                </a:solidFill>
                <a:latin typeface="system-ui"/>
              </a:rPr>
              <a:t>his </a:t>
            </a:r>
          </a:p>
          <a:p>
            <a:r>
              <a:rPr lang="en-GB" sz="2000" dirty="0" smtClean="0">
                <a:solidFill>
                  <a:srgbClr val="000000"/>
                </a:solidFill>
                <a:latin typeface="system-ui"/>
              </a:rPr>
              <a:t>feet</a:t>
            </a:r>
            <a:r>
              <a:rPr lang="en-GB" sz="2000" dirty="0">
                <a:solidFill>
                  <a:srgbClr val="000000"/>
                </a:solidFill>
                <a:latin typeface="system-ui"/>
              </a:rPr>
              <a:t>, and </a:t>
            </a:r>
            <a:r>
              <a:rPr lang="en-GB" sz="2000" dirty="0" smtClean="0">
                <a:solidFill>
                  <a:srgbClr val="000000"/>
                </a:solidFill>
                <a:latin typeface="system-ui"/>
              </a:rPr>
              <a:t>his </a:t>
            </a:r>
            <a:r>
              <a:rPr lang="en-GB" sz="2000" b="1" dirty="0" smtClean="0">
                <a:solidFill>
                  <a:srgbClr val="000000"/>
                </a:solidFill>
                <a:latin typeface="system-ui"/>
              </a:rPr>
              <a:t>eye</a:t>
            </a:r>
            <a:r>
              <a:rPr lang="en-GB" sz="2000" dirty="0" smtClean="0">
                <a:solidFill>
                  <a:srgbClr val="000000"/>
                </a:solidFill>
                <a:latin typeface="system-ui"/>
              </a:rPr>
              <a:t> </a:t>
            </a:r>
            <a:r>
              <a:rPr lang="en-GB" sz="2000" dirty="0">
                <a:solidFill>
                  <a:srgbClr val="000000"/>
                </a:solidFill>
                <a:latin typeface="system-ui"/>
              </a:rPr>
              <a:t>will consume away in their sockets, </a:t>
            </a:r>
            <a:endParaRPr lang="en-GB" sz="2000" dirty="0" smtClean="0">
              <a:solidFill>
                <a:srgbClr val="000000"/>
              </a:solidFill>
              <a:latin typeface="system-ui"/>
            </a:endParaRPr>
          </a:p>
          <a:p>
            <a:r>
              <a:rPr lang="en-GB" sz="2000" dirty="0" smtClean="0">
                <a:solidFill>
                  <a:srgbClr val="000000"/>
                </a:solidFill>
                <a:latin typeface="system-ui"/>
              </a:rPr>
              <a:t>and his </a:t>
            </a:r>
            <a:r>
              <a:rPr lang="en-GB" sz="2000" b="1" dirty="0">
                <a:solidFill>
                  <a:srgbClr val="000000"/>
                </a:solidFill>
                <a:latin typeface="system-ui"/>
              </a:rPr>
              <a:t>tongue</a:t>
            </a:r>
            <a:r>
              <a:rPr lang="en-GB" sz="2000" dirty="0">
                <a:solidFill>
                  <a:srgbClr val="000000"/>
                </a:solidFill>
                <a:latin typeface="system-ui"/>
              </a:rPr>
              <a:t> will consume away in their mouth. </a:t>
            </a:r>
            <a:endParaRPr lang="en-GB" sz="2000" dirty="0" smtClean="0">
              <a:solidFill>
                <a:srgbClr val="000000"/>
              </a:solidFill>
              <a:latin typeface="system-ui"/>
            </a:endParaRPr>
          </a:p>
        </p:txBody>
      </p:sp>
      <p:sp>
        <p:nvSpPr>
          <p:cNvPr id="4" name="Rectangle 3"/>
          <p:cNvSpPr/>
          <p:nvPr/>
        </p:nvSpPr>
        <p:spPr>
          <a:xfrm>
            <a:off x="271848" y="3104369"/>
            <a:ext cx="6096000" cy="1015663"/>
          </a:xfrm>
          <a:prstGeom prst="rect">
            <a:avLst/>
          </a:prstGeom>
        </p:spPr>
        <p:txBody>
          <a:bodyPr>
            <a:spAutoFit/>
          </a:bodyPr>
          <a:lstStyle/>
          <a:p>
            <a:r>
              <a:rPr lang="en-GB" sz="2000" dirty="0">
                <a:solidFill>
                  <a:srgbClr val="000000"/>
                </a:solidFill>
                <a:latin typeface="system-ui"/>
              </a:rPr>
              <a:t>A </a:t>
            </a:r>
            <a:r>
              <a:rPr lang="en-GB" sz="2000" b="1" dirty="0">
                <a:solidFill>
                  <a:srgbClr val="000000"/>
                </a:solidFill>
                <a:latin typeface="system-ui"/>
              </a:rPr>
              <a:t>plague</a:t>
            </a:r>
            <a:r>
              <a:rPr lang="en-GB" sz="2000" dirty="0">
                <a:solidFill>
                  <a:srgbClr val="000000"/>
                </a:solidFill>
                <a:latin typeface="system-ui"/>
              </a:rPr>
              <a:t> like this will fall on the horse, on the mule, on the camel, on the donkey, and </a:t>
            </a:r>
            <a:r>
              <a:rPr lang="en-GB" sz="2000" b="1" dirty="0">
                <a:solidFill>
                  <a:srgbClr val="000000"/>
                </a:solidFill>
                <a:latin typeface="system-ui"/>
              </a:rPr>
              <a:t>on all the animals that will be in those camps</a:t>
            </a:r>
            <a:r>
              <a:rPr lang="en-GB" sz="2000" dirty="0" smtClean="0">
                <a:solidFill>
                  <a:srgbClr val="000000"/>
                </a:solidFill>
                <a:latin typeface="system-ui"/>
              </a:rPr>
              <a:t>. 14:12, 15</a:t>
            </a:r>
            <a:endParaRPr lang="en-GB" dirty="0"/>
          </a:p>
        </p:txBody>
      </p:sp>
      <p:sp>
        <p:nvSpPr>
          <p:cNvPr id="5" name="Rectangle 4"/>
          <p:cNvSpPr/>
          <p:nvPr/>
        </p:nvSpPr>
        <p:spPr>
          <a:xfrm>
            <a:off x="871203" y="713099"/>
            <a:ext cx="4615366" cy="400110"/>
          </a:xfrm>
          <a:prstGeom prst="rect">
            <a:avLst/>
          </a:prstGeom>
        </p:spPr>
        <p:txBody>
          <a:bodyPr wrap="none">
            <a:spAutoFit/>
          </a:bodyPr>
          <a:lstStyle/>
          <a:p>
            <a:r>
              <a:rPr lang="en-GB" sz="2000" b="1" dirty="0" smtClean="0">
                <a:solidFill>
                  <a:srgbClr val="000000"/>
                </a:solidFill>
                <a:latin typeface="system-ui"/>
              </a:rPr>
              <a:t>Plague: Organs of Sight and Speech</a:t>
            </a:r>
            <a:endParaRPr lang="en-GB" dirty="0"/>
          </a:p>
        </p:txBody>
      </p:sp>
      <p:sp>
        <p:nvSpPr>
          <p:cNvPr id="6" name="Rectangle 5"/>
          <p:cNvSpPr/>
          <p:nvPr/>
        </p:nvSpPr>
        <p:spPr>
          <a:xfrm>
            <a:off x="172994" y="4335071"/>
            <a:ext cx="7323438" cy="707886"/>
          </a:xfrm>
          <a:prstGeom prst="rect">
            <a:avLst/>
          </a:prstGeom>
        </p:spPr>
        <p:txBody>
          <a:bodyPr wrap="square">
            <a:spAutoFit/>
          </a:bodyPr>
          <a:lstStyle/>
          <a:p>
            <a:r>
              <a:rPr lang="en-GB" sz="2000" dirty="0">
                <a:solidFill>
                  <a:srgbClr val="000000"/>
                </a:solidFill>
                <a:latin typeface="system-ui"/>
              </a:rPr>
              <a:t>Now </a:t>
            </a:r>
            <a:r>
              <a:rPr lang="en-GB" sz="2000" b="1" dirty="0">
                <a:solidFill>
                  <a:srgbClr val="000000"/>
                </a:solidFill>
                <a:latin typeface="system-ui"/>
              </a:rPr>
              <a:t>many nations </a:t>
            </a:r>
            <a:r>
              <a:rPr lang="en-GB" sz="2000" dirty="0">
                <a:solidFill>
                  <a:srgbClr val="000000"/>
                </a:solidFill>
                <a:latin typeface="system-ui"/>
              </a:rPr>
              <a:t>have assembled against you, that say</a:t>
            </a:r>
            <a:r>
              <a:rPr lang="en-GB" sz="2000" dirty="0" smtClean="0">
                <a:solidFill>
                  <a:srgbClr val="000000"/>
                </a:solidFill>
                <a:latin typeface="system-ui"/>
              </a:rPr>
              <a:t>,</a:t>
            </a:r>
            <a:r>
              <a:rPr lang="en-GB" sz="2000" dirty="0" smtClean="0"/>
              <a:t> </a:t>
            </a:r>
            <a:r>
              <a:rPr lang="en-GB" sz="2000" dirty="0" smtClean="0">
                <a:solidFill>
                  <a:srgbClr val="000000"/>
                </a:solidFill>
                <a:latin typeface="system-ui"/>
              </a:rPr>
              <a:t>“</a:t>
            </a:r>
            <a:r>
              <a:rPr lang="en-GB" sz="2000" dirty="0">
                <a:solidFill>
                  <a:srgbClr val="000000"/>
                </a:solidFill>
                <a:latin typeface="system-ui"/>
              </a:rPr>
              <a:t>Let her be </a:t>
            </a:r>
            <a:r>
              <a:rPr lang="en-GB" sz="2000" dirty="0" smtClean="0">
                <a:solidFill>
                  <a:srgbClr val="000000"/>
                </a:solidFill>
                <a:latin typeface="system-ui"/>
              </a:rPr>
              <a:t>defiled,</a:t>
            </a:r>
            <a:r>
              <a:rPr lang="en-GB" sz="2000" dirty="0" smtClean="0"/>
              <a:t> </a:t>
            </a:r>
            <a:r>
              <a:rPr lang="en-GB" sz="2000" dirty="0" smtClean="0">
                <a:solidFill>
                  <a:srgbClr val="000000"/>
                </a:solidFill>
                <a:latin typeface="system-ui"/>
              </a:rPr>
              <a:t>and </a:t>
            </a:r>
            <a:r>
              <a:rPr lang="en-GB" sz="2000" b="1" dirty="0">
                <a:solidFill>
                  <a:srgbClr val="000000"/>
                </a:solidFill>
                <a:latin typeface="system-ui"/>
              </a:rPr>
              <a:t>let our eye gloat over Zion</a:t>
            </a:r>
            <a:r>
              <a:rPr lang="en-GB" sz="2000" dirty="0" smtClean="0">
                <a:solidFill>
                  <a:srgbClr val="000000"/>
                </a:solidFill>
                <a:latin typeface="system-ui"/>
              </a:rPr>
              <a:t>.” Micah 4:11</a:t>
            </a:r>
            <a:endParaRPr lang="en-GB" sz="2000" dirty="0"/>
          </a:p>
        </p:txBody>
      </p:sp>
      <p:sp>
        <p:nvSpPr>
          <p:cNvPr id="8" name="Rectangle 7"/>
          <p:cNvSpPr/>
          <p:nvPr/>
        </p:nvSpPr>
        <p:spPr>
          <a:xfrm>
            <a:off x="271848" y="5301441"/>
            <a:ext cx="10635049" cy="1323439"/>
          </a:xfrm>
          <a:prstGeom prst="rect">
            <a:avLst/>
          </a:prstGeom>
        </p:spPr>
        <p:txBody>
          <a:bodyPr wrap="square">
            <a:spAutoFit/>
          </a:bodyPr>
          <a:lstStyle/>
          <a:p>
            <a:r>
              <a:rPr lang="en-GB" sz="2000" dirty="0">
                <a:solidFill>
                  <a:srgbClr val="000000"/>
                </a:solidFill>
                <a:latin typeface="system-ui"/>
              </a:rPr>
              <a:t>Where are </a:t>
            </a:r>
            <a:r>
              <a:rPr lang="en-GB" sz="2000" b="1" dirty="0">
                <a:solidFill>
                  <a:srgbClr val="000000"/>
                </a:solidFill>
                <a:latin typeface="system-ui"/>
              </a:rPr>
              <a:t>the gods of </a:t>
            </a:r>
            <a:r>
              <a:rPr lang="en-GB" sz="2000" b="1" dirty="0" err="1">
                <a:solidFill>
                  <a:srgbClr val="000000"/>
                </a:solidFill>
                <a:latin typeface="system-ui"/>
              </a:rPr>
              <a:t>Hamath</a:t>
            </a:r>
            <a:r>
              <a:rPr lang="en-GB" sz="2000" dirty="0">
                <a:solidFill>
                  <a:srgbClr val="000000"/>
                </a:solidFill>
                <a:latin typeface="system-ui"/>
              </a:rPr>
              <a:t> and </a:t>
            </a:r>
            <a:r>
              <a:rPr lang="en-GB" sz="2000" b="1" dirty="0">
                <a:solidFill>
                  <a:srgbClr val="000000"/>
                </a:solidFill>
                <a:latin typeface="system-ui"/>
              </a:rPr>
              <a:t>Arpad</a:t>
            </a:r>
            <a:r>
              <a:rPr lang="en-GB" sz="2000" dirty="0">
                <a:solidFill>
                  <a:srgbClr val="000000"/>
                </a:solidFill>
                <a:latin typeface="system-ui"/>
              </a:rPr>
              <a:t>? Where are the gods of </a:t>
            </a:r>
            <a:r>
              <a:rPr lang="en-GB" sz="2000" b="1" dirty="0">
                <a:solidFill>
                  <a:srgbClr val="000000"/>
                </a:solidFill>
                <a:latin typeface="system-ui"/>
              </a:rPr>
              <a:t>Sepharvaim</a:t>
            </a:r>
            <a:r>
              <a:rPr lang="en-GB" sz="2000" dirty="0">
                <a:solidFill>
                  <a:srgbClr val="000000"/>
                </a:solidFill>
                <a:latin typeface="system-ui"/>
              </a:rPr>
              <a:t>? Have they delivered </a:t>
            </a:r>
            <a:r>
              <a:rPr lang="en-GB" sz="2000" b="1" dirty="0">
                <a:solidFill>
                  <a:srgbClr val="000000"/>
                </a:solidFill>
                <a:latin typeface="system-ui"/>
              </a:rPr>
              <a:t>Samaria</a:t>
            </a:r>
            <a:r>
              <a:rPr lang="en-GB" sz="2000" dirty="0">
                <a:solidFill>
                  <a:srgbClr val="000000"/>
                </a:solidFill>
                <a:latin typeface="system-ui"/>
              </a:rPr>
              <a:t> from my hand? </a:t>
            </a:r>
            <a:r>
              <a:rPr lang="en-GB" sz="2000" b="1" dirty="0" smtClean="0">
                <a:solidFill>
                  <a:srgbClr val="000000"/>
                </a:solidFill>
                <a:latin typeface="system-ui"/>
              </a:rPr>
              <a:t>Who </a:t>
            </a:r>
            <a:r>
              <a:rPr lang="en-GB" sz="2000" b="1" dirty="0">
                <a:solidFill>
                  <a:srgbClr val="000000"/>
                </a:solidFill>
                <a:latin typeface="system-ui"/>
              </a:rPr>
              <a:t>are they among all the gods of these countries that have delivered their country out of my hand, that Yahweh should deliver Jerusalem out of my hand</a:t>
            </a:r>
            <a:r>
              <a:rPr lang="en-GB" sz="2000" b="1" dirty="0" smtClean="0">
                <a:solidFill>
                  <a:srgbClr val="000000"/>
                </a:solidFill>
                <a:latin typeface="system-ui"/>
              </a:rPr>
              <a:t>?’” </a:t>
            </a:r>
            <a:r>
              <a:rPr lang="en-GB" sz="2000" dirty="0" smtClean="0">
                <a:solidFill>
                  <a:srgbClr val="000000"/>
                </a:solidFill>
                <a:latin typeface="system-ui"/>
              </a:rPr>
              <a:t>Isaiah 36:19-20</a:t>
            </a:r>
            <a:endParaRPr lang="en-GB" sz="2000" dirty="0"/>
          </a:p>
        </p:txBody>
      </p:sp>
    </p:spTree>
    <p:extLst>
      <p:ext uri="{BB962C8B-B14F-4D97-AF65-F5344CB8AC3E}">
        <p14:creationId xmlns:p14="http://schemas.microsoft.com/office/powerpoint/2010/main" val="10897254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566" y="1422394"/>
            <a:ext cx="7101017" cy="1323439"/>
          </a:xfrm>
          <a:prstGeom prst="rect">
            <a:avLst/>
          </a:prstGeom>
        </p:spPr>
        <p:txBody>
          <a:bodyPr wrap="square">
            <a:spAutoFit/>
          </a:bodyPr>
          <a:lstStyle/>
          <a:p>
            <a:pPr lvl="0"/>
            <a:r>
              <a:rPr lang="en-GB" sz="2000" dirty="0">
                <a:solidFill>
                  <a:srgbClr val="000000"/>
                </a:solidFill>
                <a:latin typeface="system-ui"/>
              </a:rPr>
              <a:t>It will happen </a:t>
            </a:r>
            <a:r>
              <a:rPr lang="en-GB" sz="2000" b="1" dirty="0">
                <a:solidFill>
                  <a:srgbClr val="000000"/>
                </a:solidFill>
                <a:latin typeface="system-ui"/>
              </a:rPr>
              <a:t>in that day</a:t>
            </a:r>
            <a:r>
              <a:rPr lang="en-GB" sz="2000" dirty="0">
                <a:solidFill>
                  <a:srgbClr val="000000"/>
                </a:solidFill>
                <a:latin typeface="system-ui"/>
              </a:rPr>
              <a:t>, that </a:t>
            </a:r>
            <a:r>
              <a:rPr lang="en-GB" sz="2000" b="1" dirty="0">
                <a:solidFill>
                  <a:srgbClr val="000000"/>
                </a:solidFill>
                <a:latin typeface="system-ui"/>
              </a:rPr>
              <a:t>a great panic from Yahweh </a:t>
            </a:r>
            <a:r>
              <a:rPr lang="en-GB" sz="2000" b="1" dirty="0" smtClean="0">
                <a:solidFill>
                  <a:srgbClr val="000000"/>
                </a:solidFill>
                <a:latin typeface="system-ui"/>
              </a:rPr>
              <a:t>[a tumult of Yahweh] </a:t>
            </a:r>
            <a:r>
              <a:rPr lang="en-GB" sz="2000" dirty="0" smtClean="0">
                <a:solidFill>
                  <a:srgbClr val="000000"/>
                </a:solidFill>
                <a:latin typeface="system-ui"/>
              </a:rPr>
              <a:t>will </a:t>
            </a:r>
            <a:r>
              <a:rPr lang="en-GB" sz="2000" dirty="0">
                <a:solidFill>
                  <a:srgbClr val="000000"/>
                </a:solidFill>
                <a:latin typeface="system-ui"/>
              </a:rPr>
              <a:t>be among them; and they will each hold onto the hand of his neighbour, and </a:t>
            </a:r>
            <a:r>
              <a:rPr lang="en-GB" sz="2000" b="1" dirty="0">
                <a:solidFill>
                  <a:srgbClr val="000000"/>
                </a:solidFill>
                <a:latin typeface="system-ui"/>
              </a:rPr>
              <a:t>his hand will rise up against the hand of his neighbour</a:t>
            </a:r>
            <a:r>
              <a:rPr lang="en-GB" sz="2000" dirty="0">
                <a:solidFill>
                  <a:srgbClr val="000000"/>
                </a:solidFill>
                <a:latin typeface="system-ui"/>
              </a:rPr>
              <a:t>. </a:t>
            </a:r>
            <a:r>
              <a:rPr lang="en-GB" sz="2000" dirty="0" smtClean="0">
                <a:solidFill>
                  <a:srgbClr val="000000"/>
                </a:solidFill>
                <a:latin typeface="system-ui"/>
              </a:rPr>
              <a:t>14:12-15 </a:t>
            </a:r>
            <a:r>
              <a:rPr lang="en-GB" sz="2000" dirty="0">
                <a:solidFill>
                  <a:srgbClr val="000000"/>
                </a:solidFill>
                <a:latin typeface="system-ui"/>
              </a:rPr>
              <a:t>c.f. 12:2-9</a:t>
            </a:r>
            <a:endParaRPr lang="en-GB" sz="2000" dirty="0">
              <a:solidFill>
                <a:srgbClr val="000000"/>
              </a:solidFill>
              <a:latin typeface="system-ui"/>
            </a:endParaRPr>
          </a:p>
        </p:txBody>
      </p:sp>
      <p:sp>
        <p:nvSpPr>
          <p:cNvPr id="3" name="Rectangle 2"/>
          <p:cNvSpPr/>
          <p:nvPr/>
        </p:nvSpPr>
        <p:spPr>
          <a:xfrm>
            <a:off x="1244833" y="288065"/>
            <a:ext cx="4397166" cy="461665"/>
          </a:xfrm>
          <a:prstGeom prst="rect">
            <a:avLst/>
          </a:prstGeom>
        </p:spPr>
        <p:txBody>
          <a:bodyPr wrap="none">
            <a:spAutoFit/>
          </a:bodyPr>
          <a:lstStyle/>
          <a:p>
            <a:pPr lvl="0"/>
            <a:r>
              <a:rPr lang="en-GB" sz="2400" b="1" dirty="0">
                <a:solidFill>
                  <a:prstClr val="black"/>
                </a:solidFill>
                <a:latin typeface="system-ui"/>
              </a:rPr>
              <a:t>Three Aspects of Judgement</a:t>
            </a:r>
            <a:endParaRPr lang="en-GB" sz="2400" b="1" dirty="0">
              <a:solidFill>
                <a:prstClr val="black"/>
              </a:solidFill>
              <a:latin typeface="system-ui"/>
            </a:endParaRPr>
          </a:p>
        </p:txBody>
      </p:sp>
      <p:sp>
        <p:nvSpPr>
          <p:cNvPr id="4" name="Rectangle 3"/>
          <p:cNvSpPr/>
          <p:nvPr/>
        </p:nvSpPr>
        <p:spPr>
          <a:xfrm>
            <a:off x="2438013" y="820063"/>
            <a:ext cx="869149" cy="400110"/>
          </a:xfrm>
          <a:prstGeom prst="rect">
            <a:avLst/>
          </a:prstGeom>
        </p:spPr>
        <p:txBody>
          <a:bodyPr wrap="none">
            <a:spAutoFit/>
          </a:bodyPr>
          <a:lstStyle/>
          <a:p>
            <a:r>
              <a:rPr lang="en-GB" sz="2000" b="1" dirty="0" smtClean="0">
                <a:solidFill>
                  <a:srgbClr val="000000"/>
                </a:solidFill>
                <a:latin typeface="system-ui"/>
              </a:rPr>
              <a:t>Panic</a:t>
            </a:r>
            <a:endParaRPr lang="en-GB" sz="2000" dirty="0"/>
          </a:p>
        </p:txBody>
      </p:sp>
      <p:sp>
        <p:nvSpPr>
          <p:cNvPr id="5" name="Rectangle 4"/>
          <p:cNvSpPr/>
          <p:nvPr/>
        </p:nvSpPr>
        <p:spPr>
          <a:xfrm>
            <a:off x="123566" y="2886499"/>
            <a:ext cx="6490023" cy="1323439"/>
          </a:xfrm>
          <a:prstGeom prst="rect">
            <a:avLst/>
          </a:prstGeom>
        </p:spPr>
        <p:txBody>
          <a:bodyPr wrap="square">
            <a:spAutoFit/>
          </a:bodyPr>
          <a:lstStyle/>
          <a:p>
            <a:r>
              <a:rPr lang="en-GB" sz="2000" b="1" dirty="0">
                <a:solidFill>
                  <a:srgbClr val="000000"/>
                </a:solidFill>
                <a:latin typeface="system-ui"/>
              </a:rPr>
              <a:t>In that day</a:t>
            </a:r>
            <a:r>
              <a:rPr lang="en-GB" sz="2000" dirty="0">
                <a:solidFill>
                  <a:srgbClr val="000000"/>
                </a:solidFill>
                <a:latin typeface="system-ui"/>
              </a:rPr>
              <a:t>,” says Yahweh, </a:t>
            </a:r>
            <a:r>
              <a:rPr lang="en-GB" sz="2000" b="1" dirty="0">
                <a:solidFill>
                  <a:srgbClr val="000000"/>
                </a:solidFill>
                <a:latin typeface="system-ui"/>
              </a:rPr>
              <a:t>“I will strike every horse with terror, and his rider with madness</a:t>
            </a:r>
            <a:r>
              <a:rPr lang="en-GB" sz="2000" dirty="0">
                <a:solidFill>
                  <a:srgbClr val="000000"/>
                </a:solidFill>
                <a:latin typeface="system-ui"/>
              </a:rPr>
              <a:t>; and I will open my eyes on the house of Judah, and will strike every horse of the peoples with blindness</a:t>
            </a:r>
            <a:r>
              <a:rPr lang="en-GB" sz="2000" dirty="0" smtClean="0">
                <a:solidFill>
                  <a:srgbClr val="000000"/>
                </a:solidFill>
                <a:latin typeface="system-ui"/>
              </a:rPr>
              <a:t>. 12:4</a:t>
            </a:r>
            <a:endParaRPr lang="en-GB" sz="2000" dirty="0"/>
          </a:p>
        </p:txBody>
      </p:sp>
      <p:sp>
        <p:nvSpPr>
          <p:cNvPr id="6" name="Rectangle 5"/>
          <p:cNvSpPr/>
          <p:nvPr/>
        </p:nvSpPr>
        <p:spPr>
          <a:xfrm>
            <a:off x="123566" y="4209938"/>
            <a:ext cx="7158681" cy="1015663"/>
          </a:xfrm>
          <a:prstGeom prst="rect">
            <a:avLst/>
          </a:prstGeom>
        </p:spPr>
        <p:txBody>
          <a:bodyPr wrap="square">
            <a:spAutoFit/>
          </a:bodyPr>
          <a:lstStyle/>
          <a:p>
            <a:r>
              <a:rPr lang="en-GB" sz="2000" dirty="0">
                <a:solidFill>
                  <a:srgbClr val="000000"/>
                </a:solidFill>
                <a:latin typeface="system-ui"/>
              </a:rPr>
              <a:t>They blew the three hundred trumpets, and </a:t>
            </a:r>
            <a:r>
              <a:rPr lang="en-GB" sz="2000" b="1" dirty="0">
                <a:solidFill>
                  <a:srgbClr val="000000"/>
                </a:solidFill>
                <a:latin typeface="system-ui"/>
              </a:rPr>
              <a:t>Yahweh set every man’s sword against his fellow and against all the army; and the army fled</a:t>
            </a:r>
            <a:r>
              <a:rPr lang="en-GB" sz="2000" dirty="0">
                <a:solidFill>
                  <a:srgbClr val="000000"/>
                </a:solidFill>
                <a:latin typeface="system-ui"/>
              </a:rPr>
              <a:t> </a:t>
            </a:r>
            <a:r>
              <a:rPr lang="en-GB" sz="2000" dirty="0" smtClean="0">
                <a:solidFill>
                  <a:srgbClr val="000000"/>
                </a:solidFill>
                <a:latin typeface="system-ui"/>
              </a:rPr>
              <a:t>... Judges 7:22</a:t>
            </a:r>
            <a:endParaRPr lang="en-GB" sz="2000" dirty="0"/>
          </a:p>
        </p:txBody>
      </p:sp>
      <p:sp>
        <p:nvSpPr>
          <p:cNvPr id="7" name="Rectangle 6"/>
          <p:cNvSpPr/>
          <p:nvPr/>
        </p:nvSpPr>
        <p:spPr>
          <a:xfrm>
            <a:off x="123566" y="5533377"/>
            <a:ext cx="12224953" cy="1015663"/>
          </a:xfrm>
          <a:prstGeom prst="rect">
            <a:avLst/>
          </a:prstGeom>
        </p:spPr>
        <p:txBody>
          <a:bodyPr wrap="square">
            <a:spAutoFit/>
          </a:bodyPr>
          <a:lstStyle/>
          <a:p>
            <a:r>
              <a:rPr lang="en-GB" sz="2000" dirty="0">
                <a:solidFill>
                  <a:srgbClr val="000000"/>
                </a:solidFill>
                <a:latin typeface="system-ui"/>
              </a:rPr>
              <a:t>For </a:t>
            </a:r>
            <a:r>
              <a:rPr lang="en-GB" sz="2000" b="1" dirty="0">
                <a:solidFill>
                  <a:srgbClr val="000000"/>
                </a:solidFill>
                <a:latin typeface="system-ui"/>
              </a:rPr>
              <a:t>the </a:t>
            </a:r>
            <a:r>
              <a:rPr lang="en-GB" sz="2000" b="1" dirty="0" smtClean="0">
                <a:solidFill>
                  <a:srgbClr val="000000"/>
                </a:solidFill>
                <a:latin typeface="system-ui"/>
              </a:rPr>
              <a:t>Lord</a:t>
            </a:r>
            <a:r>
              <a:rPr lang="en-GB" sz="2000" b="1" dirty="0">
                <a:solidFill>
                  <a:srgbClr val="000000"/>
                </a:solidFill>
                <a:latin typeface="system-ui"/>
              </a:rPr>
              <a:t> had made the army of the Syrians to hear the sound of chariots</a:t>
            </a:r>
            <a:r>
              <a:rPr lang="en-GB" sz="2000" dirty="0">
                <a:solidFill>
                  <a:srgbClr val="000000"/>
                </a:solidFill>
                <a:latin typeface="system-ui"/>
              </a:rPr>
              <a:t>, and the sound of horses, even the noise of a great </a:t>
            </a:r>
            <a:r>
              <a:rPr lang="en-GB" sz="2000" dirty="0" smtClean="0">
                <a:solidFill>
                  <a:srgbClr val="000000"/>
                </a:solidFill>
                <a:latin typeface="system-ui"/>
              </a:rPr>
              <a:t>army ...</a:t>
            </a:r>
            <a:r>
              <a:rPr lang="en-GB" sz="2000" dirty="0">
                <a:solidFill>
                  <a:srgbClr val="000000"/>
                </a:solidFill>
                <a:latin typeface="system-ui"/>
              </a:rPr>
              <a:t> </a:t>
            </a:r>
            <a:r>
              <a:rPr lang="en-GB" sz="2000" b="1" dirty="0" smtClean="0">
                <a:solidFill>
                  <a:srgbClr val="000000"/>
                </a:solidFill>
                <a:latin typeface="system-ui"/>
              </a:rPr>
              <a:t>Therefore </a:t>
            </a:r>
            <a:r>
              <a:rPr lang="en-GB" sz="2000" b="1" dirty="0">
                <a:solidFill>
                  <a:srgbClr val="000000"/>
                </a:solidFill>
                <a:latin typeface="system-ui"/>
              </a:rPr>
              <a:t>they arose and fled </a:t>
            </a:r>
            <a:r>
              <a:rPr lang="en-GB" sz="2000" dirty="0">
                <a:solidFill>
                  <a:srgbClr val="000000"/>
                </a:solidFill>
                <a:latin typeface="system-ui"/>
              </a:rPr>
              <a:t>in the twilight, and left their </a:t>
            </a:r>
            <a:endParaRPr lang="en-GB" sz="2000" dirty="0" smtClean="0">
              <a:solidFill>
                <a:srgbClr val="000000"/>
              </a:solidFill>
              <a:latin typeface="system-ui"/>
            </a:endParaRPr>
          </a:p>
          <a:p>
            <a:r>
              <a:rPr lang="en-GB" sz="2000" dirty="0" smtClean="0">
                <a:solidFill>
                  <a:srgbClr val="000000"/>
                </a:solidFill>
                <a:latin typeface="system-ui"/>
              </a:rPr>
              <a:t>tents</a:t>
            </a:r>
            <a:r>
              <a:rPr lang="en-GB" sz="2000" dirty="0">
                <a:solidFill>
                  <a:srgbClr val="000000"/>
                </a:solidFill>
                <a:latin typeface="system-ui"/>
              </a:rPr>
              <a:t>, and </a:t>
            </a:r>
            <a:r>
              <a:rPr lang="en-GB" sz="2000" dirty="0" smtClean="0">
                <a:solidFill>
                  <a:srgbClr val="000000"/>
                </a:solidFill>
                <a:latin typeface="system-ui"/>
              </a:rPr>
              <a:t>their </a:t>
            </a:r>
            <a:r>
              <a:rPr lang="en-GB" sz="2000" dirty="0">
                <a:solidFill>
                  <a:srgbClr val="000000"/>
                </a:solidFill>
                <a:latin typeface="system-ui"/>
              </a:rPr>
              <a:t>horses, and their donkeys, even the camp as it was, and fled for their life. </a:t>
            </a:r>
            <a:r>
              <a:rPr lang="en-GB" sz="2000" dirty="0" smtClean="0">
                <a:solidFill>
                  <a:srgbClr val="000000"/>
                </a:solidFill>
                <a:latin typeface="system-ui"/>
              </a:rPr>
              <a:t>2Kings 7:6-7</a:t>
            </a:r>
            <a:endParaRPr lang="en-GB" sz="2000" dirty="0"/>
          </a:p>
        </p:txBody>
      </p:sp>
    </p:spTree>
    <p:extLst>
      <p:ext uri="{BB962C8B-B14F-4D97-AF65-F5344CB8AC3E}">
        <p14:creationId xmlns:p14="http://schemas.microsoft.com/office/powerpoint/2010/main" val="41023673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606" y="1674279"/>
            <a:ext cx="6096000" cy="1631216"/>
          </a:xfrm>
          <a:prstGeom prst="rect">
            <a:avLst/>
          </a:prstGeom>
        </p:spPr>
        <p:txBody>
          <a:bodyPr>
            <a:spAutoFit/>
          </a:bodyPr>
          <a:lstStyle/>
          <a:p>
            <a:pPr lvl="0"/>
            <a:r>
              <a:rPr lang="en-GB" sz="2000" b="1" dirty="0">
                <a:solidFill>
                  <a:srgbClr val="000000"/>
                </a:solidFill>
                <a:latin typeface="system-ui"/>
              </a:rPr>
              <a:t>Judah also will fight at Jerusalem</a:t>
            </a:r>
            <a:r>
              <a:rPr lang="en-GB" sz="2000" dirty="0">
                <a:solidFill>
                  <a:srgbClr val="000000"/>
                </a:solidFill>
                <a:latin typeface="system-ui"/>
              </a:rPr>
              <a:t>; and the wealth of all the surrounding nations will be gathered together: gold, and silver, and clothing, in great abundance</a:t>
            </a:r>
            <a:r>
              <a:rPr lang="en-GB" sz="2000" dirty="0" smtClean="0">
                <a:solidFill>
                  <a:srgbClr val="000000"/>
                </a:solidFill>
                <a:latin typeface="system-ui"/>
              </a:rPr>
              <a:t>. 14:14</a:t>
            </a:r>
            <a:endParaRPr lang="en-GB" sz="2000" dirty="0">
              <a:solidFill>
                <a:srgbClr val="000000"/>
              </a:solidFill>
              <a:latin typeface="system-ui"/>
            </a:endParaRPr>
          </a:p>
          <a:p>
            <a:pPr lvl="0"/>
            <a:endParaRPr lang="en-GB" sz="2000" dirty="0">
              <a:solidFill>
                <a:srgbClr val="000000"/>
              </a:solidFill>
              <a:latin typeface="system-ui"/>
            </a:endParaRPr>
          </a:p>
        </p:txBody>
      </p:sp>
      <p:sp>
        <p:nvSpPr>
          <p:cNvPr id="3" name="Rectangle 2"/>
          <p:cNvSpPr/>
          <p:nvPr/>
        </p:nvSpPr>
        <p:spPr>
          <a:xfrm>
            <a:off x="1038887" y="356114"/>
            <a:ext cx="4397166" cy="461665"/>
          </a:xfrm>
          <a:prstGeom prst="rect">
            <a:avLst/>
          </a:prstGeom>
        </p:spPr>
        <p:txBody>
          <a:bodyPr wrap="none">
            <a:spAutoFit/>
          </a:bodyPr>
          <a:lstStyle/>
          <a:p>
            <a:pPr lvl="0"/>
            <a:r>
              <a:rPr lang="en-GB" sz="2400" b="1" dirty="0">
                <a:solidFill>
                  <a:prstClr val="black"/>
                </a:solidFill>
                <a:latin typeface="system-ui"/>
              </a:rPr>
              <a:t>Three Aspects of Judgement</a:t>
            </a:r>
            <a:endParaRPr lang="en-GB" sz="2400" b="1" dirty="0">
              <a:solidFill>
                <a:prstClr val="black"/>
              </a:solidFill>
              <a:latin typeface="system-ui"/>
            </a:endParaRPr>
          </a:p>
        </p:txBody>
      </p:sp>
      <p:sp>
        <p:nvSpPr>
          <p:cNvPr id="4" name="TextBox 3"/>
          <p:cNvSpPr txBox="1"/>
          <p:nvPr/>
        </p:nvSpPr>
        <p:spPr>
          <a:xfrm>
            <a:off x="2067697" y="1045974"/>
            <a:ext cx="1986569" cy="400110"/>
          </a:xfrm>
          <a:prstGeom prst="rect">
            <a:avLst/>
          </a:prstGeom>
          <a:noFill/>
        </p:spPr>
        <p:txBody>
          <a:bodyPr wrap="none" rtlCol="0">
            <a:spAutoFit/>
          </a:bodyPr>
          <a:lstStyle/>
          <a:p>
            <a:r>
              <a:rPr lang="en-GB" sz="2000" b="1" dirty="0" smtClean="0">
                <a:latin typeface="system-ui"/>
              </a:rPr>
              <a:t>Human Agents</a:t>
            </a:r>
            <a:endParaRPr lang="en-GB" sz="2000" b="1" dirty="0">
              <a:latin typeface="system-ui"/>
            </a:endParaRPr>
          </a:p>
        </p:txBody>
      </p:sp>
      <p:sp>
        <p:nvSpPr>
          <p:cNvPr id="5" name="Rectangle 4"/>
          <p:cNvSpPr/>
          <p:nvPr/>
        </p:nvSpPr>
        <p:spPr>
          <a:xfrm>
            <a:off x="164758" y="3365321"/>
            <a:ext cx="7331676" cy="2246769"/>
          </a:xfrm>
          <a:prstGeom prst="rect">
            <a:avLst/>
          </a:prstGeom>
        </p:spPr>
        <p:txBody>
          <a:bodyPr wrap="square">
            <a:spAutoFit/>
          </a:bodyPr>
          <a:lstStyle/>
          <a:p>
            <a:r>
              <a:rPr lang="en-GB" sz="2000" dirty="0">
                <a:solidFill>
                  <a:srgbClr val="000000"/>
                </a:solidFill>
                <a:latin typeface="system-ui"/>
              </a:rPr>
              <a:t>But they don’t know the thoughts of </a:t>
            </a:r>
            <a:r>
              <a:rPr lang="en-GB" sz="2000" dirty="0" smtClean="0">
                <a:solidFill>
                  <a:srgbClr val="000000"/>
                </a:solidFill>
                <a:latin typeface="system-ui"/>
              </a:rPr>
              <a:t>Yahweh,</a:t>
            </a:r>
            <a:r>
              <a:rPr lang="en-GB" sz="2000" dirty="0" smtClean="0">
                <a:latin typeface="system-ui"/>
              </a:rPr>
              <a:t> </a:t>
            </a:r>
            <a:r>
              <a:rPr lang="en-GB" sz="2000" dirty="0" smtClean="0">
                <a:solidFill>
                  <a:srgbClr val="000000"/>
                </a:solidFill>
                <a:latin typeface="system-ui"/>
              </a:rPr>
              <a:t>neither </a:t>
            </a:r>
            <a:r>
              <a:rPr lang="en-GB" sz="2000" dirty="0">
                <a:solidFill>
                  <a:srgbClr val="000000"/>
                </a:solidFill>
                <a:latin typeface="system-ui"/>
              </a:rPr>
              <a:t>do they understand his </a:t>
            </a:r>
            <a:r>
              <a:rPr lang="en-GB" sz="2000" dirty="0" smtClean="0">
                <a:solidFill>
                  <a:srgbClr val="000000"/>
                </a:solidFill>
                <a:latin typeface="system-ui"/>
              </a:rPr>
              <a:t>counsel;</a:t>
            </a:r>
            <a:r>
              <a:rPr lang="en-GB" sz="2000" dirty="0">
                <a:latin typeface="system-ui"/>
              </a:rPr>
              <a:t> </a:t>
            </a:r>
            <a:r>
              <a:rPr lang="en-GB" sz="2000" dirty="0" smtClean="0">
                <a:solidFill>
                  <a:srgbClr val="000000"/>
                </a:solidFill>
                <a:latin typeface="system-ui"/>
              </a:rPr>
              <a:t>for </a:t>
            </a:r>
            <a:r>
              <a:rPr lang="en-GB" sz="2000" dirty="0">
                <a:solidFill>
                  <a:srgbClr val="000000"/>
                </a:solidFill>
                <a:latin typeface="system-ui"/>
              </a:rPr>
              <a:t>he has gathered them like the sheaves to the threshing </a:t>
            </a:r>
            <a:r>
              <a:rPr lang="en-GB" sz="2000" dirty="0" smtClean="0">
                <a:solidFill>
                  <a:srgbClr val="000000"/>
                </a:solidFill>
                <a:latin typeface="system-ui"/>
              </a:rPr>
              <a:t>floor.</a:t>
            </a:r>
            <a:r>
              <a:rPr lang="en-GB" sz="2000" dirty="0" smtClean="0">
                <a:latin typeface="system-ui"/>
              </a:rPr>
              <a:t> </a:t>
            </a:r>
            <a:r>
              <a:rPr lang="en-GB" sz="2000" b="1" dirty="0" smtClean="0">
                <a:solidFill>
                  <a:srgbClr val="000000"/>
                </a:solidFill>
                <a:latin typeface="system-ui"/>
              </a:rPr>
              <a:t>Arise </a:t>
            </a:r>
            <a:r>
              <a:rPr lang="en-GB" sz="2000" b="1" dirty="0">
                <a:solidFill>
                  <a:srgbClr val="000000"/>
                </a:solidFill>
                <a:latin typeface="system-ui"/>
              </a:rPr>
              <a:t>and thresh, daughter of </a:t>
            </a:r>
            <a:r>
              <a:rPr lang="en-GB" sz="2000" b="1" dirty="0" smtClean="0">
                <a:solidFill>
                  <a:srgbClr val="000000"/>
                </a:solidFill>
                <a:latin typeface="system-ui"/>
              </a:rPr>
              <a:t>Zion</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for </a:t>
            </a:r>
            <a:r>
              <a:rPr lang="en-GB" sz="2000" dirty="0">
                <a:solidFill>
                  <a:srgbClr val="000000"/>
                </a:solidFill>
                <a:latin typeface="system-ui"/>
              </a:rPr>
              <a:t>I will make your horn </a:t>
            </a:r>
            <a:r>
              <a:rPr lang="en-GB" sz="2000" dirty="0" smtClean="0">
                <a:solidFill>
                  <a:srgbClr val="000000"/>
                </a:solidFill>
                <a:latin typeface="system-ui"/>
              </a:rPr>
              <a:t>iron,</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I will make your hoofs </a:t>
            </a:r>
            <a:r>
              <a:rPr lang="en-GB" sz="2000" dirty="0" smtClean="0">
                <a:solidFill>
                  <a:srgbClr val="000000"/>
                </a:solidFill>
                <a:latin typeface="system-ui"/>
              </a:rPr>
              <a:t>bronze;</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you will beat in pieces many </a:t>
            </a:r>
            <a:r>
              <a:rPr lang="en-GB" sz="2000" dirty="0" smtClean="0">
                <a:solidFill>
                  <a:srgbClr val="000000"/>
                </a:solidFill>
                <a:latin typeface="system-ui"/>
              </a:rPr>
              <a:t>peoples: and </a:t>
            </a:r>
            <a:r>
              <a:rPr lang="en-GB" sz="2000" b="1" dirty="0">
                <a:solidFill>
                  <a:srgbClr val="000000"/>
                </a:solidFill>
                <a:latin typeface="system-ui"/>
              </a:rPr>
              <a:t>I will devote their gain to </a:t>
            </a:r>
            <a:r>
              <a:rPr lang="en-GB" sz="2000" b="1" dirty="0" smtClean="0">
                <a:solidFill>
                  <a:srgbClr val="000000"/>
                </a:solidFill>
                <a:latin typeface="system-ui"/>
              </a:rPr>
              <a:t>Yahweh</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their substance to the Lord of the whole earth</a:t>
            </a:r>
            <a:r>
              <a:rPr lang="en-GB" sz="2000" dirty="0" smtClean="0">
                <a:solidFill>
                  <a:srgbClr val="000000"/>
                </a:solidFill>
                <a:latin typeface="system-ui"/>
              </a:rPr>
              <a:t>. Micah 4:12-13</a:t>
            </a:r>
            <a:endParaRPr lang="en-GB" sz="2000" dirty="0">
              <a:latin typeface="system-ui"/>
            </a:endParaRPr>
          </a:p>
        </p:txBody>
      </p:sp>
    </p:spTree>
    <p:extLst>
      <p:ext uri="{BB962C8B-B14F-4D97-AF65-F5344CB8AC3E}">
        <p14:creationId xmlns:p14="http://schemas.microsoft.com/office/powerpoint/2010/main" val="3144057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899" y="1624603"/>
            <a:ext cx="6096000" cy="1631216"/>
          </a:xfrm>
          <a:prstGeom prst="rect">
            <a:avLst/>
          </a:prstGeom>
        </p:spPr>
        <p:txBody>
          <a:bodyPr>
            <a:spAutoFit/>
          </a:bodyPr>
          <a:lstStyle/>
          <a:p>
            <a:r>
              <a:rPr lang="en-GB" sz="2000" dirty="0">
                <a:solidFill>
                  <a:srgbClr val="000000"/>
                </a:solidFill>
                <a:latin typeface="system-ui"/>
              </a:rPr>
              <a:t>It will happen that everyone who is left of all </a:t>
            </a:r>
            <a:r>
              <a:rPr lang="en-GB" sz="2000" b="1" dirty="0">
                <a:solidFill>
                  <a:srgbClr val="000000"/>
                </a:solidFill>
                <a:latin typeface="system-ui"/>
              </a:rPr>
              <a:t>the nations</a:t>
            </a:r>
            <a:r>
              <a:rPr lang="en-GB" sz="2000" dirty="0">
                <a:solidFill>
                  <a:srgbClr val="000000"/>
                </a:solidFill>
                <a:latin typeface="system-ui"/>
              </a:rPr>
              <a:t> that came against </a:t>
            </a:r>
            <a:r>
              <a:rPr lang="en-GB" sz="2000" b="1" dirty="0">
                <a:solidFill>
                  <a:srgbClr val="000000"/>
                </a:solidFill>
                <a:latin typeface="system-ui"/>
              </a:rPr>
              <a:t>Jerusalem</a:t>
            </a:r>
            <a:r>
              <a:rPr lang="en-GB" sz="2000" dirty="0">
                <a:solidFill>
                  <a:srgbClr val="000000"/>
                </a:solidFill>
                <a:latin typeface="system-ui"/>
              </a:rPr>
              <a:t> will go up from year to year </a:t>
            </a:r>
            <a:r>
              <a:rPr lang="en-GB" sz="2000" b="1" dirty="0">
                <a:solidFill>
                  <a:srgbClr val="000000"/>
                </a:solidFill>
                <a:latin typeface="system-ui"/>
              </a:rPr>
              <a:t>to</a:t>
            </a:r>
            <a:r>
              <a:rPr lang="en-GB" sz="2000" dirty="0">
                <a:solidFill>
                  <a:srgbClr val="000000"/>
                </a:solidFill>
                <a:latin typeface="system-ui"/>
              </a:rPr>
              <a:t> </a:t>
            </a:r>
            <a:r>
              <a:rPr lang="en-GB" sz="2000" b="1" dirty="0">
                <a:solidFill>
                  <a:srgbClr val="000000"/>
                </a:solidFill>
                <a:latin typeface="system-ui"/>
              </a:rPr>
              <a:t>worship the King</a:t>
            </a:r>
            <a:r>
              <a:rPr lang="en-GB" sz="2000" dirty="0">
                <a:solidFill>
                  <a:srgbClr val="000000"/>
                </a:solidFill>
                <a:latin typeface="system-ui"/>
              </a:rPr>
              <a:t>, </a:t>
            </a:r>
            <a:r>
              <a:rPr lang="en-GB" sz="2000" dirty="0" smtClean="0">
                <a:solidFill>
                  <a:srgbClr val="000000"/>
                </a:solidFill>
                <a:latin typeface="system-ui"/>
              </a:rPr>
              <a:t>the LORD of Hosts, </a:t>
            </a:r>
            <a:r>
              <a:rPr lang="en-GB" sz="2000" dirty="0">
                <a:solidFill>
                  <a:srgbClr val="000000"/>
                </a:solidFill>
                <a:latin typeface="system-ui"/>
              </a:rPr>
              <a:t>and </a:t>
            </a:r>
            <a:r>
              <a:rPr lang="en-GB" sz="2000" b="1" dirty="0">
                <a:solidFill>
                  <a:srgbClr val="000000"/>
                </a:solidFill>
                <a:latin typeface="system-ui"/>
              </a:rPr>
              <a:t>to keep the </a:t>
            </a:r>
            <a:r>
              <a:rPr lang="en-GB" sz="2000" b="1" dirty="0" smtClean="0">
                <a:solidFill>
                  <a:srgbClr val="000000"/>
                </a:solidFill>
                <a:latin typeface="system-ui"/>
              </a:rPr>
              <a:t>Feast </a:t>
            </a:r>
            <a:r>
              <a:rPr lang="en-GB" sz="2000" b="1" dirty="0">
                <a:solidFill>
                  <a:srgbClr val="000000"/>
                </a:solidFill>
                <a:latin typeface="system-ui"/>
              </a:rPr>
              <a:t>of </a:t>
            </a:r>
            <a:r>
              <a:rPr lang="en-GB" sz="2000" b="1" dirty="0" smtClean="0">
                <a:solidFill>
                  <a:srgbClr val="000000"/>
                </a:solidFill>
                <a:latin typeface="system-ui"/>
              </a:rPr>
              <a:t>Booths </a:t>
            </a:r>
            <a:r>
              <a:rPr lang="en-GB" sz="2000" dirty="0" smtClean="0">
                <a:solidFill>
                  <a:srgbClr val="000000"/>
                </a:solidFill>
                <a:latin typeface="system-ui"/>
              </a:rPr>
              <a:t>[</a:t>
            </a:r>
            <a:r>
              <a:rPr lang="en-GB" sz="2000" b="1" dirty="0" smtClean="0">
                <a:solidFill>
                  <a:srgbClr val="000000"/>
                </a:solidFill>
                <a:latin typeface="system-ui"/>
              </a:rPr>
              <a:t>Tabernacles</a:t>
            </a:r>
            <a:r>
              <a:rPr lang="en-GB" sz="2000" dirty="0" smtClean="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14:16</a:t>
            </a:r>
            <a:endParaRPr lang="en-GB" dirty="0"/>
          </a:p>
        </p:txBody>
      </p:sp>
      <p:sp>
        <p:nvSpPr>
          <p:cNvPr id="3" name="TextBox 2"/>
          <p:cNvSpPr txBox="1"/>
          <p:nvPr/>
        </p:nvSpPr>
        <p:spPr>
          <a:xfrm>
            <a:off x="1441621" y="229558"/>
            <a:ext cx="3704860" cy="461665"/>
          </a:xfrm>
          <a:prstGeom prst="rect">
            <a:avLst/>
          </a:prstGeom>
          <a:noFill/>
        </p:spPr>
        <p:txBody>
          <a:bodyPr wrap="none" rtlCol="0">
            <a:spAutoFit/>
          </a:bodyPr>
          <a:lstStyle/>
          <a:p>
            <a:r>
              <a:rPr lang="en-GB" sz="2400" b="1" dirty="0" smtClean="0">
                <a:latin typeface="system-ui"/>
              </a:rPr>
              <a:t>The Messianic Kingdom</a:t>
            </a:r>
            <a:endParaRPr lang="en-GB" sz="2400" b="1" dirty="0">
              <a:latin typeface="system-ui"/>
            </a:endParaRPr>
          </a:p>
        </p:txBody>
      </p:sp>
      <p:sp>
        <p:nvSpPr>
          <p:cNvPr id="4" name="TextBox 3"/>
          <p:cNvSpPr txBox="1"/>
          <p:nvPr/>
        </p:nvSpPr>
        <p:spPr>
          <a:xfrm>
            <a:off x="688292" y="957858"/>
            <a:ext cx="6529571" cy="400110"/>
          </a:xfrm>
          <a:prstGeom prst="rect">
            <a:avLst/>
          </a:prstGeom>
          <a:noFill/>
        </p:spPr>
        <p:txBody>
          <a:bodyPr wrap="square" rtlCol="0">
            <a:spAutoFit/>
          </a:bodyPr>
          <a:lstStyle/>
          <a:p>
            <a:r>
              <a:rPr lang="en-GB" sz="2000" b="1" dirty="0" smtClean="0">
                <a:latin typeface="system-ui"/>
              </a:rPr>
              <a:t>Jerusalem </a:t>
            </a:r>
            <a:r>
              <a:rPr lang="en-GB" sz="2000" b="1" dirty="0" smtClean="0">
                <a:latin typeface="system-ui"/>
              </a:rPr>
              <a:t>the </a:t>
            </a:r>
            <a:r>
              <a:rPr lang="en-GB" sz="2000" b="1" dirty="0" smtClean="0">
                <a:latin typeface="system-ui"/>
              </a:rPr>
              <a:t>centre of </a:t>
            </a:r>
            <a:r>
              <a:rPr lang="en-GB" sz="2000" b="1" dirty="0" smtClean="0">
                <a:latin typeface="system-ui"/>
              </a:rPr>
              <a:t>Rule and </a:t>
            </a:r>
            <a:r>
              <a:rPr lang="en-GB" sz="2000" b="1" dirty="0" smtClean="0">
                <a:latin typeface="system-ui"/>
              </a:rPr>
              <a:t>Worship</a:t>
            </a:r>
            <a:endParaRPr lang="en-GB" sz="2000" b="1" dirty="0">
              <a:latin typeface="system-ui"/>
            </a:endParaRPr>
          </a:p>
        </p:txBody>
      </p:sp>
      <p:sp>
        <p:nvSpPr>
          <p:cNvPr id="5" name="Rectangle 4"/>
          <p:cNvSpPr/>
          <p:nvPr/>
        </p:nvSpPr>
        <p:spPr>
          <a:xfrm>
            <a:off x="517899" y="3642040"/>
            <a:ext cx="10619658" cy="2862322"/>
          </a:xfrm>
          <a:prstGeom prst="rect">
            <a:avLst/>
          </a:prstGeom>
        </p:spPr>
        <p:txBody>
          <a:bodyPr wrap="square">
            <a:spAutoFit/>
          </a:bodyPr>
          <a:lstStyle/>
          <a:p>
            <a:r>
              <a:rPr lang="en-GB" sz="2000" dirty="0">
                <a:solidFill>
                  <a:srgbClr val="000000"/>
                </a:solidFill>
                <a:latin typeface="system-ui"/>
              </a:rPr>
              <a:t>It shall happen </a:t>
            </a:r>
            <a:r>
              <a:rPr lang="en-GB" sz="2000" b="1" dirty="0">
                <a:solidFill>
                  <a:srgbClr val="000000"/>
                </a:solidFill>
                <a:latin typeface="system-ui"/>
              </a:rPr>
              <a:t>in the latter days</a:t>
            </a:r>
            <a:r>
              <a:rPr lang="en-GB" sz="2000" dirty="0">
                <a:solidFill>
                  <a:srgbClr val="000000"/>
                </a:solidFill>
                <a:latin typeface="system-ui"/>
              </a:rPr>
              <a:t>, that </a:t>
            </a:r>
            <a:r>
              <a:rPr lang="en-GB" sz="2000" b="1" dirty="0">
                <a:solidFill>
                  <a:srgbClr val="000000"/>
                </a:solidFill>
                <a:latin typeface="system-ui"/>
              </a:rPr>
              <a:t>the mountain of </a:t>
            </a:r>
            <a:r>
              <a:rPr lang="en-GB" sz="2000" b="1" dirty="0" smtClean="0">
                <a:solidFill>
                  <a:srgbClr val="000000"/>
                </a:solidFill>
                <a:latin typeface="system-ui"/>
              </a:rPr>
              <a:t>Yahweh’s house</a:t>
            </a:r>
            <a:r>
              <a:rPr lang="en-GB" sz="2000" dirty="0" smtClean="0">
                <a:solidFill>
                  <a:srgbClr val="000000"/>
                </a:solidFill>
                <a:latin typeface="system-ui"/>
              </a:rPr>
              <a:t> </a:t>
            </a:r>
            <a:r>
              <a:rPr lang="en-GB" sz="2000" dirty="0">
                <a:solidFill>
                  <a:srgbClr val="000000"/>
                </a:solidFill>
                <a:latin typeface="system-ui"/>
              </a:rPr>
              <a:t>shall be established on the top of the </a:t>
            </a:r>
            <a:r>
              <a:rPr lang="en-GB" sz="2000" dirty="0" smtClean="0">
                <a:solidFill>
                  <a:srgbClr val="000000"/>
                </a:solidFill>
                <a:latin typeface="system-ui"/>
              </a:rPr>
              <a:t>mountains,</a:t>
            </a:r>
            <a:r>
              <a:rPr lang="en-GB" sz="2000" dirty="0" smtClean="0">
                <a:latin typeface="system-ui"/>
              </a:rPr>
              <a:t> </a:t>
            </a:r>
            <a:r>
              <a:rPr lang="en-GB" sz="2000" dirty="0" smtClean="0">
                <a:solidFill>
                  <a:srgbClr val="000000"/>
                </a:solidFill>
                <a:latin typeface="system-ui"/>
              </a:rPr>
              <a:t>and </a:t>
            </a:r>
            <a:r>
              <a:rPr lang="en-GB" sz="2000" b="1" dirty="0">
                <a:solidFill>
                  <a:srgbClr val="000000"/>
                </a:solidFill>
                <a:latin typeface="system-ui"/>
              </a:rPr>
              <a:t>shall be raised above the </a:t>
            </a:r>
            <a:r>
              <a:rPr lang="en-GB" sz="2000" b="1" dirty="0" smtClean="0">
                <a:solidFill>
                  <a:srgbClr val="000000"/>
                </a:solidFill>
                <a:latin typeface="system-ui"/>
              </a:rPr>
              <a:t>hills;</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all nations shall flow to it</a:t>
            </a:r>
            <a:r>
              <a:rPr lang="en-GB" sz="2000" dirty="0" smtClean="0">
                <a:solidFill>
                  <a:srgbClr val="000000"/>
                </a:solidFill>
                <a:latin typeface="system-ui"/>
              </a:rPr>
              <a:t>.</a:t>
            </a:r>
            <a:r>
              <a:rPr lang="en-GB" sz="2000" b="1" baseline="30000" dirty="0">
                <a:solidFill>
                  <a:srgbClr val="000000"/>
                </a:solidFill>
                <a:latin typeface="system-ui"/>
              </a:rPr>
              <a:t> </a:t>
            </a:r>
            <a:endParaRPr lang="en-GB" sz="2000" b="1" baseline="30000" dirty="0" smtClean="0">
              <a:solidFill>
                <a:srgbClr val="000000"/>
              </a:solidFill>
              <a:latin typeface="system-ui"/>
            </a:endParaRPr>
          </a:p>
          <a:p>
            <a:r>
              <a:rPr lang="en-GB" sz="2000" b="1" dirty="0" smtClean="0">
                <a:solidFill>
                  <a:srgbClr val="000000"/>
                </a:solidFill>
                <a:latin typeface="system-ui"/>
              </a:rPr>
              <a:t>Many </a:t>
            </a:r>
            <a:r>
              <a:rPr lang="en-GB" sz="2000" b="1" dirty="0">
                <a:solidFill>
                  <a:srgbClr val="000000"/>
                </a:solidFill>
                <a:latin typeface="system-ui"/>
              </a:rPr>
              <a:t>peoples shall go and say</a:t>
            </a:r>
            <a:r>
              <a:rPr lang="en-GB" sz="2000" b="1" dirty="0" smtClean="0">
                <a:solidFill>
                  <a:srgbClr val="000000"/>
                </a:solidFill>
                <a:latin typeface="system-ui"/>
              </a:rPr>
              <a:t>,</a:t>
            </a:r>
            <a:r>
              <a:rPr lang="en-GB" sz="2000" b="1" dirty="0" smtClean="0">
                <a:latin typeface="system-ui"/>
              </a:rPr>
              <a:t> </a:t>
            </a:r>
            <a:r>
              <a:rPr lang="en-GB" sz="2000" b="1" dirty="0" smtClean="0">
                <a:solidFill>
                  <a:srgbClr val="000000"/>
                </a:solidFill>
                <a:latin typeface="system-ui"/>
              </a:rPr>
              <a:t>“</a:t>
            </a:r>
            <a:r>
              <a:rPr lang="en-GB" sz="2000" b="1" dirty="0">
                <a:solidFill>
                  <a:srgbClr val="000000"/>
                </a:solidFill>
                <a:latin typeface="system-ui"/>
              </a:rPr>
              <a:t>Come, let’s go up to the mountain of </a:t>
            </a:r>
            <a:r>
              <a:rPr lang="en-GB" sz="2000" b="1" dirty="0" smtClean="0">
                <a:solidFill>
                  <a:srgbClr val="000000"/>
                </a:solidFill>
                <a:latin typeface="system-ui"/>
              </a:rPr>
              <a:t>Yahweh</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to </a:t>
            </a:r>
            <a:r>
              <a:rPr lang="en-GB" sz="2000" dirty="0">
                <a:solidFill>
                  <a:srgbClr val="000000"/>
                </a:solidFill>
                <a:latin typeface="system-ui"/>
              </a:rPr>
              <a:t>the house of the God of </a:t>
            </a:r>
            <a:r>
              <a:rPr lang="en-GB" sz="2000" dirty="0" smtClean="0">
                <a:solidFill>
                  <a:srgbClr val="000000"/>
                </a:solidFill>
                <a:latin typeface="system-ui"/>
              </a:rPr>
              <a:t>Jacob;</a:t>
            </a:r>
            <a:r>
              <a:rPr lang="en-GB" sz="2000" dirty="0" smtClean="0">
                <a:latin typeface="system-ui"/>
              </a:rPr>
              <a:t> </a:t>
            </a:r>
            <a:r>
              <a:rPr lang="en-GB" sz="2000" dirty="0" smtClean="0">
                <a:solidFill>
                  <a:srgbClr val="000000"/>
                </a:solidFill>
                <a:latin typeface="system-ui"/>
              </a:rPr>
              <a:t>and </a:t>
            </a:r>
            <a:r>
              <a:rPr lang="en-GB" sz="2000" b="1" dirty="0">
                <a:solidFill>
                  <a:srgbClr val="000000"/>
                </a:solidFill>
                <a:latin typeface="system-ui"/>
              </a:rPr>
              <a:t>he will teach us of his </a:t>
            </a:r>
            <a:r>
              <a:rPr lang="en-GB" sz="2000" b="1" dirty="0" smtClean="0">
                <a:solidFill>
                  <a:srgbClr val="000000"/>
                </a:solidFill>
                <a:latin typeface="system-ui"/>
              </a:rPr>
              <a:t>ways</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we will walk in his </a:t>
            </a:r>
            <a:r>
              <a:rPr lang="en-GB" sz="2000" dirty="0" smtClean="0">
                <a:solidFill>
                  <a:srgbClr val="000000"/>
                </a:solidFill>
                <a:latin typeface="system-ui"/>
              </a:rPr>
              <a:t>paths. For </a:t>
            </a:r>
            <a:r>
              <a:rPr lang="en-GB" sz="2000" b="1" dirty="0">
                <a:solidFill>
                  <a:srgbClr val="000000"/>
                </a:solidFill>
                <a:latin typeface="system-ui"/>
              </a:rPr>
              <a:t>the law shall go out of </a:t>
            </a:r>
            <a:r>
              <a:rPr lang="en-GB" sz="2000" b="1" dirty="0" smtClean="0">
                <a:solidFill>
                  <a:srgbClr val="000000"/>
                </a:solidFill>
                <a:latin typeface="system-ui"/>
              </a:rPr>
              <a:t>Zion,</a:t>
            </a:r>
            <a:r>
              <a:rPr lang="en-GB" sz="2000" b="1" dirty="0" smtClean="0">
                <a:latin typeface="system-ui"/>
              </a:rPr>
              <a:t> </a:t>
            </a:r>
            <a:r>
              <a:rPr lang="en-GB" sz="2000" b="1" dirty="0" smtClean="0">
                <a:solidFill>
                  <a:srgbClr val="000000"/>
                </a:solidFill>
                <a:latin typeface="system-ui"/>
              </a:rPr>
              <a:t>and </a:t>
            </a:r>
            <a:r>
              <a:rPr lang="en-GB" sz="2000" b="1" dirty="0">
                <a:solidFill>
                  <a:srgbClr val="000000"/>
                </a:solidFill>
                <a:latin typeface="system-ui"/>
              </a:rPr>
              <a:t>Yahweh’s word from Jerusalem</a:t>
            </a:r>
            <a:r>
              <a:rPr lang="en-GB" sz="2000" dirty="0" smtClean="0">
                <a:solidFill>
                  <a:srgbClr val="000000"/>
                </a:solidFill>
                <a:latin typeface="system-ui"/>
              </a:rPr>
              <a:t>.</a:t>
            </a:r>
            <a:r>
              <a:rPr lang="en-GB" sz="2000" b="1" baseline="30000" dirty="0">
                <a:solidFill>
                  <a:srgbClr val="000000"/>
                </a:solidFill>
                <a:latin typeface="system-ui"/>
              </a:rPr>
              <a:t> </a:t>
            </a:r>
            <a:r>
              <a:rPr lang="en-GB" sz="2000" b="1" dirty="0">
                <a:solidFill>
                  <a:srgbClr val="000000"/>
                </a:solidFill>
                <a:latin typeface="system-ui"/>
              </a:rPr>
              <a:t>He will judge between the </a:t>
            </a:r>
            <a:r>
              <a:rPr lang="en-GB" sz="2000" b="1" dirty="0" smtClean="0">
                <a:solidFill>
                  <a:srgbClr val="000000"/>
                </a:solidFill>
                <a:latin typeface="system-ui"/>
              </a:rPr>
              <a:t>nations</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will decide concerning many </a:t>
            </a:r>
            <a:r>
              <a:rPr lang="en-GB" sz="2000" dirty="0" smtClean="0">
                <a:solidFill>
                  <a:srgbClr val="000000"/>
                </a:solidFill>
                <a:latin typeface="system-ui"/>
              </a:rPr>
              <a:t>peoples.</a:t>
            </a:r>
            <a:r>
              <a:rPr lang="en-GB" sz="2000" dirty="0" smtClean="0">
                <a:latin typeface="system-ui"/>
              </a:rPr>
              <a:t> </a:t>
            </a:r>
            <a:r>
              <a:rPr lang="en-GB" sz="2000" dirty="0" smtClean="0">
                <a:solidFill>
                  <a:srgbClr val="000000"/>
                </a:solidFill>
                <a:latin typeface="system-ui"/>
              </a:rPr>
              <a:t>They </a:t>
            </a:r>
            <a:r>
              <a:rPr lang="en-GB" sz="2000" dirty="0">
                <a:solidFill>
                  <a:srgbClr val="000000"/>
                </a:solidFill>
                <a:latin typeface="system-ui"/>
              </a:rPr>
              <a:t>shall beat their swords into </a:t>
            </a:r>
            <a:r>
              <a:rPr lang="en-GB" sz="2000" dirty="0" smtClean="0">
                <a:solidFill>
                  <a:srgbClr val="000000"/>
                </a:solidFill>
                <a:latin typeface="system-ui"/>
              </a:rPr>
              <a:t>ploughshares,</a:t>
            </a:r>
            <a:r>
              <a:rPr lang="en-GB" sz="2000" dirty="0" smtClean="0">
                <a:latin typeface="system-ui"/>
              </a:rPr>
              <a:t> </a:t>
            </a:r>
            <a:r>
              <a:rPr lang="en-GB" sz="2000" dirty="0" smtClean="0">
                <a:solidFill>
                  <a:srgbClr val="000000"/>
                </a:solidFill>
                <a:latin typeface="system-ui"/>
              </a:rPr>
              <a:t>and </a:t>
            </a:r>
            <a:r>
              <a:rPr lang="en-GB" sz="2000" dirty="0">
                <a:solidFill>
                  <a:srgbClr val="000000"/>
                </a:solidFill>
                <a:latin typeface="system-ui"/>
              </a:rPr>
              <a:t>their spears into pruning </a:t>
            </a:r>
            <a:r>
              <a:rPr lang="en-GB" sz="2000" dirty="0" smtClean="0">
                <a:solidFill>
                  <a:srgbClr val="000000"/>
                </a:solidFill>
                <a:latin typeface="system-ui"/>
              </a:rPr>
              <a:t>hooks. </a:t>
            </a:r>
            <a:r>
              <a:rPr lang="en-GB" sz="2000" b="1" dirty="0" smtClean="0">
                <a:solidFill>
                  <a:srgbClr val="000000"/>
                </a:solidFill>
                <a:latin typeface="system-ui"/>
              </a:rPr>
              <a:t>Nation </a:t>
            </a:r>
            <a:r>
              <a:rPr lang="en-GB" sz="2000" b="1" dirty="0">
                <a:solidFill>
                  <a:srgbClr val="000000"/>
                </a:solidFill>
                <a:latin typeface="system-ui"/>
              </a:rPr>
              <a:t>shall not lift up sword against </a:t>
            </a:r>
            <a:r>
              <a:rPr lang="en-GB" sz="2000" b="1" dirty="0" smtClean="0">
                <a:solidFill>
                  <a:srgbClr val="000000"/>
                </a:solidFill>
                <a:latin typeface="system-ui"/>
              </a:rPr>
              <a:t>nation</a:t>
            </a:r>
            <a:r>
              <a:rPr lang="en-GB" sz="2000" dirty="0" smtClean="0">
                <a:solidFill>
                  <a:srgbClr val="000000"/>
                </a:solidFill>
                <a:latin typeface="system-ui"/>
              </a:rPr>
              <a:t>,</a:t>
            </a:r>
            <a:r>
              <a:rPr lang="en-GB" sz="2000" dirty="0" smtClean="0">
                <a:latin typeface="system-ui"/>
              </a:rPr>
              <a:t> </a:t>
            </a:r>
            <a:r>
              <a:rPr lang="en-GB" sz="2000" dirty="0" smtClean="0">
                <a:solidFill>
                  <a:srgbClr val="000000"/>
                </a:solidFill>
                <a:latin typeface="system-ui"/>
              </a:rPr>
              <a:t>neither </a:t>
            </a:r>
            <a:r>
              <a:rPr lang="en-GB" sz="2000" dirty="0">
                <a:solidFill>
                  <a:srgbClr val="000000"/>
                </a:solidFill>
                <a:latin typeface="system-ui"/>
              </a:rPr>
              <a:t>shall they learn war any more</a:t>
            </a:r>
            <a:r>
              <a:rPr lang="en-GB" sz="2000" dirty="0" smtClean="0">
                <a:solidFill>
                  <a:srgbClr val="000000"/>
                </a:solidFill>
                <a:latin typeface="system-ui"/>
              </a:rPr>
              <a:t>. Isaiah 2:2-4</a:t>
            </a:r>
            <a:endParaRPr lang="en-GB" sz="2000" dirty="0">
              <a:latin typeface="system-ui"/>
            </a:endParaRPr>
          </a:p>
        </p:txBody>
      </p:sp>
    </p:spTree>
    <p:extLst>
      <p:ext uri="{BB962C8B-B14F-4D97-AF65-F5344CB8AC3E}">
        <p14:creationId xmlns:p14="http://schemas.microsoft.com/office/powerpoint/2010/main" val="3302672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0875" y="189470"/>
            <a:ext cx="3855158" cy="461665"/>
          </a:xfrm>
          <a:prstGeom prst="rect">
            <a:avLst/>
          </a:prstGeom>
          <a:noFill/>
        </p:spPr>
        <p:txBody>
          <a:bodyPr wrap="none" rtlCol="0">
            <a:spAutoFit/>
          </a:bodyPr>
          <a:lstStyle/>
          <a:p>
            <a:r>
              <a:rPr lang="en-GB" sz="2400" b="1" dirty="0" smtClean="0">
                <a:latin typeface="system-ui"/>
              </a:rPr>
              <a:t>The Feast of Tabernacles</a:t>
            </a:r>
            <a:endParaRPr lang="en-GB" sz="2400" b="1" dirty="0">
              <a:latin typeface="system-ui"/>
            </a:endParaRPr>
          </a:p>
        </p:txBody>
      </p:sp>
      <p:sp>
        <p:nvSpPr>
          <p:cNvPr id="3" name="Rectangle 2"/>
          <p:cNvSpPr/>
          <p:nvPr/>
        </p:nvSpPr>
        <p:spPr>
          <a:xfrm>
            <a:off x="205947" y="1501581"/>
            <a:ext cx="6779741" cy="2862322"/>
          </a:xfrm>
          <a:prstGeom prst="rect">
            <a:avLst/>
          </a:prstGeom>
        </p:spPr>
        <p:txBody>
          <a:bodyPr wrap="square">
            <a:spAutoFit/>
          </a:bodyPr>
          <a:lstStyle/>
          <a:p>
            <a:r>
              <a:rPr lang="en-GB" sz="2000" dirty="0">
                <a:solidFill>
                  <a:srgbClr val="000000"/>
                </a:solidFill>
                <a:latin typeface="system-ui"/>
              </a:rPr>
              <a:t>“‘So on </a:t>
            </a:r>
            <a:r>
              <a:rPr lang="en-GB" sz="2000" b="1" dirty="0">
                <a:solidFill>
                  <a:srgbClr val="000000"/>
                </a:solidFill>
                <a:latin typeface="system-ui"/>
              </a:rPr>
              <a:t>the fifteenth day of the seventh month,</a:t>
            </a:r>
            <a:r>
              <a:rPr lang="en-GB" sz="2000" dirty="0">
                <a:solidFill>
                  <a:srgbClr val="000000"/>
                </a:solidFill>
                <a:latin typeface="system-ui"/>
              </a:rPr>
              <a:t> </a:t>
            </a:r>
            <a:r>
              <a:rPr lang="en-GB" sz="2000" b="1" dirty="0">
                <a:solidFill>
                  <a:srgbClr val="000000"/>
                </a:solidFill>
                <a:latin typeface="system-ui"/>
              </a:rPr>
              <a:t>when you have gathered in the fruits of the land</a:t>
            </a:r>
            <a:r>
              <a:rPr lang="en-GB" sz="2000" dirty="0">
                <a:solidFill>
                  <a:srgbClr val="000000"/>
                </a:solidFill>
                <a:latin typeface="system-ui"/>
              </a:rPr>
              <a:t>, you shall </a:t>
            </a:r>
            <a:r>
              <a:rPr lang="en-GB" sz="2000" b="1" dirty="0">
                <a:solidFill>
                  <a:srgbClr val="000000"/>
                </a:solidFill>
                <a:latin typeface="system-ui"/>
              </a:rPr>
              <a:t>keep the feast of Yahweh seven days</a:t>
            </a:r>
            <a:r>
              <a:rPr lang="en-GB" sz="2000" dirty="0">
                <a:solidFill>
                  <a:srgbClr val="000000"/>
                </a:solidFill>
                <a:latin typeface="system-ui"/>
              </a:rPr>
              <a:t>. On the first day shall be a solemn rest, and on the eighth day shall be a solemn rest</a:t>
            </a:r>
            <a:r>
              <a:rPr lang="en-GB" sz="2000" dirty="0" smtClean="0">
                <a:solidFill>
                  <a:srgbClr val="000000"/>
                </a:solidFill>
                <a:latin typeface="system-ui"/>
              </a:rPr>
              <a:t>. You </a:t>
            </a:r>
            <a:r>
              <a:rPr lang="en-GB" sz="2000" dirty="0">
                <a:solidFill>
                  <a:srgbClr val="000000"/>
                </a:solidFill>
                <a:latin typeface="system-ui"/>
              </a:rPr>
              <a:t>shall </a:t>
            </a:r>
            <a:r>
              <a:rPr lang="en-GB" sz="2000" b="1" dirty="0">
                <a:solidFill>
                  <a:srgbClr val="000000"/>
                </a:solidFill>
                <a:latin typeface="system-ui"/>
              </a:rPr>
              <a:t>take on the first day the fruit of majestic trees, branches of palm trees, and boughs </a:t>
            </a:r>
            <a:endParaRPr lang="en-GB" sz="2000" b="1" dirty="0" smtClean="0">
              <a:solidFill>
                <a:srgbClr val="000000"/>
              </a:solidFill>
              <a:latin typeface="system-ui"/>
            </a:endParaRPr>
          </a:p>
          <a:p>
            <a:r>
              <a:rPr lang="en-GB" sz="2000" b="1" dirty="0" smtClean="0">
                <a:solidFill>
                  <a:srgbClr val="000000"/>
                </a:solidFill>
                <a:latin typeface="system-ui"/>
              </a:rPr>
              <a:t>of </a:t>
            </a:r>
            <a:r>
              <a:rPr lang="en-GB" sz="2000" b="1" dirty="0">
                <a:solidFill>
                  <a:srgbClr val="000000"/>
                </a:solidFill>
                <a:latin typeface="system-ui"/>
              </a:rPr>
              <a:t>thick trees, and willows of the brook; and you </a:t>
            </a:r>
            <a:endParaRPr lang="en-GB" sz="2000" b="1" dirty="0" smtClean="0">
              <a:solidFill>
                <a:srgbClr val="000000"/>
              </a:solidFill>
              <a:latin typeface="system-ui"/>
            </a:endParaRPr>
          </a:p>
          <a:p>
            <a:r>
              <a:rPr lang="en-GB" sz="2000" b="1" dirty="0" smtClean="0">
                <a:solidFill>
                  <a:srgbClr val="000000"/>
                </a:solidFill>
                <a:latin typeface="system-ui"/>
              </a:rPr>
              <a:t>shall </a:t>
            </a:r>
            <a:r>
              <a:rPr lang="en-GB" sz="2000" b="1" dirty="0">
                <a:solidFill>
                  <a:srgbClr val="000000"/>
                </a:solidFill>
                <a:latin typeface="system-ui"/>
              </a:rPr>
              <a:t>rejoice before Yahweh your God seven days. </a:t>
            </a:r>
            <a:r>
              <a:rPr lang="en-GB" sz="2000" b="1" baseline="30000" dirty="0">
                <a:solidFill>
                  <a:srgbClr val="000000"/>
                </a:solidFill>
                <a:latin typeface="system-ui"/>
              </a:rPr>
              <a:t> </a:t>
            </a:r>
            <a:endParaRPr lang="en-GB" sz="2000" b="1" baseline="30000" dirty="0" smtClean="0">
              <a:solidFill>
                <a:srgbClr val="000000"/>
              </a:solidFill>
              <a:latin typeface="system-ui"/>
            </a:endParaRPr>
          </a:p>
          <a:p>
            <a:endParaRPr lang="en-GB" sz="2000" dirty="0" smtClean="0">
              <a:solidFill>
                <a:srgbClr val="000000"/>
              </a:solidFill>
              <a:latin typeface="system-ui"/>
            </a:endParaRPr>
          </a:p>
        </p:txBody>
      </p:sp>
      <p:sp>
        <p:nvSpPr>
          <p:cNvPr id="4" name="Rectangle 3"/>
          <p:cNvSpPr/>
          <p:nvPr/>
        </p:nvSpPr>
        <p:spPr>
          <a:xfrm>
            <a:off x="205947" y="4076405"/>
            <a:ext cx="10338486" cy="1938992"/>
          </a:xfrm>
          <a:prstGeom prst="rect">
            <a:avLst/>
          </a:prstGeom>
        </p:spPr>
        <p:txBody>
          <a:bodyPr wrap="square">
            <a:spAutoFit/>
          </a:bodyPr>
          <a:lstStyle/>
          <a:p>
            <a:pPr lvl="0"/>
            <a:r>
              <a:rPr lang="en-GB" sz="2000" dirty="0">
                <a:solidFill>
                  <a:srgbClr val="000000"/>
                </a:solidFill>
                <a:latin typeface="system-ui"/>
              </a:rPr>
              <a:t>You shall keep it as a feast to Yahweh seven days in the year. It is </a:t>
            </a:r>
            <a:r>
              <a:rPr lang="en-GB" sz="2000" b="1" dirty="0">
                <a:solidFill>
                  <a:srgbClr val="000000"/>
                </a:solidFill>
                <a:latin typeface="system-ui"/>
              </a:rPr>
              <a:t>a statute forever </a:t>
            </a:r>
            <a:endParaRPr lang="en-GB" sz="2000" b="1" dirty="0" smtClean="0">
              <a:solidFill>
                <a:srgbClr val="000000"/>
              </a:solidFill>
              <a:latin typeface="system-ui"/>
            </a:endParaRPr>
          </a:p>
          <a:p>
            <a:pPr lvl="0"/>
            <a:r>
              <a:rPr lang="en-GB" sz="2000" b="1" dirty="0" smtClean="0">
                <a:solidFill>
                  <a:srgbClr val="000000"/>
                </a:solidFill>
                <a:latin typeface="system-ui"/>
              </a:rPr>
              <a:t>throughout </a:t>
            </a:r>
            <a:r>
              <a:rPr lang="en-GB" sz="2000" b="1" dirty="0">
                <a:solidFill>
                  <a:srgbClr val="000000"/>
                </a:solidFill>
                <a:latin typeface="system-ui"/>
              </a:rPr>
              <a:t>your generations</a:t>
            </a:r>
            <a:r>
              <a:rPr lang="en-GB" sz="2000" dirty="0">
                <a:solidFill>
                  <a:srgbClr val="000000"/>
                </a:solidFill>
                <a:latin typeface="system-ui"/>
              </a:rPr>
              <a:t>. You shall keep it in the seventh month. You shall </a:t>
            </a:r>
            <a:endParaRPr lang="en-GB" sz="2000" dirty="0" smtClean="0">
              <a:solidFill>
                <a:srgbClr val="000000"/>
              </a:solidFill>
              <a:latin typeface="system-ui"/>
            </a:endParaRPr>
          </a:p>
          <a:p>
            <a:pPr lvl="0"/>
            <a:r>
              <a:rPr lang="en-GB" sz="2000" dirty="0" smtClean="0">
                <a:solidFill>
                  <a:srgbClr val="000000"/>
                </a:solidFill>
                <a:latin typeface="system-ui"/>
              </a:rPr>
              <a:t>dwell </a:t>
            </a:r>
            <a:r>
              <a:rPr lang="en-GB" sz="2000" dirty="0">
                <a:solidFill>
                  <a:srgbClr val="000000"/>
                </a:solidFill>
                <a:latin typeface="system-ui"/>
              </a:rPr>
              <a:t>in temporary shelters for seven days. All who are native-born in Israel shall </a:t>
            </a:r>
            <a:r>
              <a:rPr lang="en-GB" sz="2000" b="1" dirty="0">
                <a:solidFill>
                  <a:srgbClr val="000000"/>
                </a:solidFill>
                <a:latin typeface="system-ui"/>
              </a:rPr>
              <a:t>dwell </a:t>
            </a:r>
            <a:endParaRPr lang="en-GB" sz="2000" b="1" dirty="0" smtClean="0">
              <a:solidFill>
                <a:srgbClr val="000000"/>
              </a:solidFill>
              <a:latin typeface="system-ui"/>
            </a:endParaRPr>
          </a:p>
          <a:p>
            <a:pPr lvl="0"/>
            <a:r>
              <a:rPr lang="en-GB" sz="2000" b="1" dirty="0" smtClean="0">
                <a:solidFill>
                  <a:srgbClr val="000000"/>
                </a:solidFill>
                <a:latin typeface="system-ui"/>
              </a:rPr>
              <a:t>in </a:t>
            </a:r>
            <a:r>
              <a:rPr lang="en-GB" sz="2000" b="1" dirty="0">
                <a:solidFill>
                  <a:srgbClr val="000000"/>
                </a:solidFill>
                <a:latin typeface="system-ui"/>
              </a:rPr>
              <a:t>temporary shelters</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that your generations may know that I made the children of Israel </a:t>
            </a:r>
            <a:endParaRPr lang="en-GB" sz="2000" dirty="0" smtClean="0">
              <a:solidFill>
                <a:srgbClr val="000000"/>
              </a:solidFill>
              <a:latin typeface="system-ui"/>
            </a:endParaRPr>
          </a:p>
          <a:p>
            <a:pPr lvl="0"/>
            <a:r>
              <a:rPr lang="en-GB" sz="2000" dirty="0" smtClean="0">
                <a:solidFill>
                  <a:srgbClr val="000000"/>
                </a:solidFill>
                <a:latin typeface="system-ui"/>
              </a:rPr>
              <a:t>to </a:t>
            </a:r>
            <a:r>
              <a:rPr lang="en-GB" sz="2000" dirty="0">
                <a:solidFill>
                  <a:srgbClr val="000000"/>
                </a:solidFill>
                <a:latin typeface="system-ui"/>
              </a:rPr>
              <a:t>dwell in temporary shelters when </a:t>
            </a:r>
            <a:r>
              <a:rPr lang="en-GB" sz="2000" b="1" dirty="0">
                <a:solidFill>
                  <a:srgbClr val="000000"/>
                </a:solidFill>
                <a:latin typeface="system-ui"/>
              </a:rPr>
              <a:t>I brought them out of the land of Egypt</a:t>
            </a:r>
            <a:r>
              <a:rPr lang="en-GB" sz="2000" dirty="0">
                <a:solidFill>
                  <a:srgbClr val="000000"/>
                </a:solidFill>
                <a:latin typeface="system-ui"/>
              </a:rPr>
              <a:t>. </a:t>
            </a:r>
          </a:p>
          <a:p>
            <a:pPr lvl="0"/>
            <a:r>
              <a:rPr lang="en-GB" sz="2000" b="1" dirty="0">
                <a:solidFill>
                  <a:srgbClr val="000000"/>
                </a:solidFill>
                <a:latin typeface="system-ui"/>
              </a:rPr>
              <a:t>I am Yahweh your God</a:t>
            </a:r>
            <a:r>
              <a:rPr lang="en-GB" sz="2000" dirty="0">
                <a:solidFill>
                  <a:srgbClr val="000000"/>
                </a:solidFill>
                <a:latin typeface="system-ui"/>
              </a:rPr>
              <a:t>.’” Lev. 23:39-43</a:t>
            </a:r>
            <a:endParaRPr lang="en-GB" sz="2000" dirty="0">
              <a:solidFill>
                <a:prstClr val="black"/>
              </a:solidFill>
            </a:endParaRPr>
          </a:p>
        </p:txBody>
      </p:sp>
      <p:sp>
        <p:nvSpPr>
          <p:cNvPr id="5" name="TextBox 4"/>
          <p:cNvSpPr txBox="1"/>
          <p:nvPr/>
        </p:nvSpPr>
        <p:spPr>
          <a:xfrm>
            <a:off x="362466" y="876303"/>
            <a:ext cx="5796780" cy="400110"/>
          </a:xfrm>
          <a:prstGeom prst="rect">
            <a:avLst/>
          </a:prstGeom>
          <a:noFill/>
        </p:spPr>
        <p:txBody>
          <a:bodyPr wrap="none" rtlCol="0">
            <a:spAutoFit/>
          </a:bodyPr>
          <a:lstStyle/>
          <a:p>
            <a:r>
              <a:rPr lang="en-GB" sz="2000" b="1" dirty="0" smtClean="0">
                <a:latin typeface="system-ui"/>
              </a:rPr>
              <a:t>Celebration of Past Deliverance and Provision</a:t>
            </a:r>
            <a:endParaRPr lang="en-GB" sz="2000" b="1" dirty="0">
              <a:latin typeface="system-ui"/>
            </a:endParaRPr>
          </a:p>
        </p:txBody>
      </p:sp>
    </p:spTree>
    <p:extLst>
      <p:ext uri="{BB962C8B-B14F-4D97-AF65-F5344CB8AC3E}">
        <p14:creationId xmlns:p14="http://schemas.microsoft.com/office/powerpoint/2010/main" val="238627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7600" y="347877"/>
            <a:ext cx="3855158" cy="461665"/>
          </a:xfrm>
          <a:prstGeom prst="rect">
            <a:avLst/>
          </a:prstGeom>
        </p:spPr>
        <p:txBody>
          <a:bodyPr wrap="none">
            <a:spAutoFit/>
          </a:bodyPr>
          <a:lstStyle/>
          <a:p>
            <a:pPr lvl="0"/>
            <a:r>
              <a:rPr lang="en-GB" sz="2400" b="1" dirty="0">
                <a:solidFill>
                  <a:prstClr val="black"/>
                </a:solidFill>
                <a:latin typeface="system-ui"/>
              </a:rPr>
              <a:t>The Feast of Tabernacles</a:t>
            </a:r>
          </a:p>
        </p:txBody>
      </p:sp>
      <p:sp>
        <p:nvSpPr>
          <p:cNvPr id="3" name="TextBox 2"/>
          <p:cNvSpPr txBox="1"/>
          <p:nvPr/>
        </p:nvSpPr>
        <p:spPr>
          <a:xfrm>
            <a:off x="1282704" y="995953"/>
            <a:ext cx="3993529" cy="400110"/>
          </a:xfrm>
          <a:prstGeom prst="rect">
            <a:avLst/>
          </a:prstGeom>
          <a:noFill/>
        </p:spPr>
        <p:txBody>
          <a:bodyPr wrap="none" rtlCol="0">
            <a:spAutoFit/>
          </a:bodyPr>
          <a:lstStyle/>
          <a:p>
            <a:r>
              <a:rPr lang="en-GB" sz="2000" b="1" dirty="0" smtClean="0">
                <a:latin typeface="system-ui"/>
              </a:rPr>
              <a:t>Completion of </a:t>
            </a:r>
            <a:r>
              <a:rPr lang="en-GB" sz="2000" b="1" dirty="0" smtClean="0">
                <a:latin typeface="system-ui"/>
              </a:rPr>
              <a:t>Annual Harvests</a:t>
            </a:r>
            <a:endParaRPr lang="en-GB" sz="2000" b="1" dirty="0">
              <a:latin typeface="system-ui"/>
            </a:endParaRPr>
          </a:p>
        </p:txBody>
      </p:sp>
      <p:sp>
        <p:nvSpPr>
          <p:cNvPr id="4" name="Rectangle 3"/>
          <p:cNvSpPr/>
          <p:nvPr/>
        </p:nvSpPr>
        <p:spPr>
          <a:xfrm>
            <a:off x="494269" y="1672735"/>
            <a:ext cx="6096000" cy="707886"/>
          </a:xfrm>
          <a:prstGeom prst="rect">
            <a:avLst/>
          </a:prstGeom>
        </p:spPr>
        <p:txBody>
          <a:bodyPr>
            <a:spAutoFit/>
          </a:bodyPr>
          <a:lstStyle/>
          <a:p>
            <a:r>
              <a:rPr lang="en-GB" sz="2000" dirty="0">
                <a:solidFill>
                  <a:srgbClr val="000000"/>
                </a:solidFill>
                <a:latin typeface="system-ui"/>
              </a:rPr>
              <a:t>“You shall observe </a:t>
            </a:r>
            <a:r>
              <a:rPr lang="en-GB" sz="2000" dirty="0" smtClean="0">
                <a:solidFill>
                  <a:srgbClr val="000000"/>
                </a:solidFill>
                <a:latin typeface="system-ui"/>
              </a:rPr>
              <a:t>... </a:t>
            </a:r>
            <a:r>
              <a:rPr lang="en-GB" sz="2000" b="1" dirty="0">
                <a:solidFill>
                  <a:srgbClr val="000000"/>
                </a:solidFill>
                <a:latin typeface="system-ui"/>
              </a:rPr>
              <a:t>the </a:t>
            </a:r>
            <a:r>
              <a:rPr lang="en-GB" sz="2000" b="1" dirty="0" smtClean="0">
                <a:solidFill>
                  <a:srgbClr val="000000"/>
                </a:solidFill>
                <a:latin typeface="system-ui"/>
              </a:rPr>
              <a:t>Feast </a:t>
            </a:r>
            <a:r>
              <a:rPr lang="en-GB" sz="2000" b="1" dirty="0">
                <a:solidFill>
                  <a:srgbClr val="000000"/>
                </a:solidFill>
                <a:latin typeface="system-ui"/>
              </a:rPr>
              <a:t>of </a:t>
            </a:r>
            <a:r>
              <a:rPr lang="en-GB" sz="2000" b="1" dirty="0" smtClean="0">
                <a:solidFill>
                  <a:srgbClr val="000000"/>
                </a:solidFill>
                <a:latin typeface="system-ui"/>
              </a:rPr>
              <a:t>Ingathering </a:t>
            </a:r>
            <a:r>
              <a:rPr lang="en-GB" sz="2000" dirty="0">
                <a:solidFill>
                  <a:srgbClr val="000000"/>
                </a:solidFill>
                <a:latin typeface="system-ui"/>
              </a:rPr>
              <a:t>at the year’s end</a:t>
            </a:r>
            <a:r>
              <a:rPr lang="en-GB" sz="2000" dirty="0" smtClean="0">
                <a:solidFill>
                  <a:srgbClr val="000000"/>
                </a:solidFill>
                <a:latin typeface="system-ui"/>
              </a:rPr>
              <a:t>. Exodus 34:22</a:t>
            </a:r>
            <a:endParaRPr lang="en-GB" sz="2000" dirty="0"/>
          </a:p>
        </p:txBody>
      </p:sp>
      <p:sp>
        <p:nvSpPr>
          <p:cNvPr id="5" name="Rectangle 4"/>
          <p:cNvSpPr/>
          <p:nvPr/>
        </p:nvSpPr>
        <p:spPr>
          <a:xfrm>
            <a:off x="387178" y="2648627"/>
            <a:ext cx="6310183" cy="3477875"/>
          </a:xfrm>
          <a:prstGeom prst="rect">
            <a:avLst/>
          </a:prstGeom>
        </p:spPr>
        <p:txBody>
          <a:bodyPr wrap="square">
            <a:spAutoFit/>
          </a:bodyPr>
          <a:lstStyle/>
          <a:p>
            <a:r>
              <a:rPr lang="en-GB" sz="2000" b="1" dirty="0">
                <a:solidFill>
                  <a:srgbClr val="000000"/>
                </a:solidFill>
                <a:latin typeface="system-ui"/>
              </a:rPr>
              <a:t>You shall keep the feast of booths seven days</a:t>
            </a:r>
            <a:r>
              <a:rPr lang="en-GB" sz="2000" dirty="0">
                <a:solidFill>
                  <a:srgbClr val="000000"/>
                </a:solidFill>
                <a:latin typeface="system-ui"/>
              </a:rPr>
              <a:t>, after you have gathered in from </a:t>
            </a:r>
            <a:r>
              <a:rPr lang="en-GB" sz="2000" b="1" dirty="0">
                <a:solidFill>
                  <a:srgbClr val="000000"/>
                </a:solidFill>
                <a:latin typeface="system-ui"/>
              </a:rPr>
              <a:t>your threshing floor </a:t>
            </a:r>
            <a:r>
              <a:rPr lang="en-GB" sz="2000" dirty="0">
                <a:solidFill>
                  <a:srgbClr val="000000"/>
                </a:solidFill>
                <a:latin typeface="system-ui"/>
              </a:rPr>
              <a:t>and from </a:t>
            </a:r>
            <a:r>
              <a:rPr lang="en-GB" sz="2000" b="1" dirty="0">
                <a:solidFill>
                  <a:srgbClr val="000000"/>
                </a:solidFill>
                <a:latin typeface="system-ui"/>
              </a:rPr>
              <a:t>your wine press</a:t>
            </a:r>
            <a:r>
              <a:rPr lang="en-GB" sz="2000" dirty="0">
                <a:solidFill>
                  <a:srgbClr val="000000"/>
                </a:solidFill>
                <a:latin typeface="system-ui"/>
              </a:rPr>
              <a:t>. </a:t>
            </a:r>
            <a:r>
              <a:rPr lang="en-GB" sz="2000" dirty="0" smtClean="0">
                <a:solidFill>
                  <a:srgbClr val="000000"/>
                </a:solidFill>
                <a:latin typeface="system-ui"/>
              </a:rPr>
              <a:t>You </a:t>
            </a:r>
            <a:r>
              <a:rPr lang="en-GB" sz="2000" dirty="0">
                <a:solidFill>
                  <a:srgbClr val="000000"/>
                </a:solidFill>
                <a:latin typeface="system-ui"/>
              </a:rPr>
              <a:t>shall rejoice in your feast, you, your son, your daughter, your male servant, your female servant, the Levite, the foreigner, the fatherless, and the widow who are within your gates. </a:t>
            </a:r>
            <a:r>
              <a:rPr lang="en-GB" sz="2000" b="1" dirty="0" smtClean="0">
                <a:solidFill>
                  <a:srgbClr val="000000"/>
                </a:solidFill>
                <a:latin typeface="system-ui"/>
              </a:rPr>
              <a:t>You </a:t>
            </a:r>
            <a:r>
              <a:rPr lang="en-GB" sz="2000" b="1" dirty="0">
                <a:solidFill>
                  <a:srgbClr val="000000"/>
                </a:solidFill>
                <a:latin typeface="system-ui"/>
              </a:rPr>
              <a:t>shall keep a feast to Yahweh your God</a:t>
            </a:r>
            <a:r>
              <a:rPr lang="en-GB" sz="2000" dirty="0">
                <a:solidFill>
                  <a:srgbClr val="000000"/>
                </a:solidFill>
                <a:latin typeface="system-ui"/>
              </a:rPr>
              <a:t> </a:t>
            </a:r>
            <a:r>
              <a:rPr lang="en-GB" sz="2000" b="1" dirty="0">
                <a:solidFill>
                  <a:srgbClr val="000000"/>
                </a:solidFill>
                <a:latin typeface="system-ui"/>
              </a:rPr>
              <a:t>seven days in the place which Yahweh chooses</a:t>
            </a:r>
            <a:r>
              <a:rPr lang="en-GB" sz="2000" dirty="0">
                <a:solidFill>
                  <a:srgbClr val="000000"/>
                </a:solidFill>
                <a:latin typeface="system-ui"/>
              </a:rPr>
              <a:t>, because </a:t>
            </a:r>
            <a:r>
              <a:rPr lang="en-GB" sz="2000" b="1" dirty="0">
                <a:solidFill>
                  <a:srgbClr val="000000"/>
                </a:solidFill>
                <a:latin typeface="system-ui"/>
              </a:rPr>
              <a:t>Yahweh your God will bless you </a:t>
            </a:r>
            <a:r>
              <a:rPr lang="en-GB" sz="2000" dirty="0">
                <a:solidFill>
                  <a:srgbClr val="000000"/>
                </a:solidFill>
                <a:latin typeface="system-ui"/>
              </a:rPr>
              <a:t>in all your increase and in all the work of your hands, and </a:t>
            </a:r>
            <a:r>
              <a:rPr lang="en-GB" sz="2000" b="1" dirty="0">
                <a:solidFill>
                  <a:srgbClr val="000000"/>
                </a:solidFill>
                <a:latin typeface="system-ui"/>
              </a:rPr>
              <a:t>you shall be altogether joyful</a:t>
            </a:r>
            <a:r>
              <a:rPr lang="en-GB" sz="2000" dirty="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Deut. 16:13-15</a:t>
            </a:r>
            <a:endParaRPr lang="en-GB" dirty="0"/>
          </a:p>
        </p:txBody>
      </p:sp>
    </p:spTree>
    <p:extLst>
      <p:ext uri="{BB962C8B-B14F-4D97-AF65-F5344CB8AC3E}">
        <p14:creationId xmlns:p14="http://schemas.microsoft.com/office/powerpoint/2010/main" val="2095702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414" y="1339106"/>
            <a:ext cx="6796218" cy="1631216"/>
          </a:xfrm>
          <a:prstGeom prst="rect">
            <a:avLst/>
          </a:prstGeom>
        </p:spPr>
        <p:txBody>
          <a:bodyPr wrap="square">
            <a:spAutoFit/>
          </a:bodyPr>
          <a:lstStyle/>
          <a:p>
            <a:pPr lvl="0"/>
            <a:r>
              <a:rPr lang="en-GB" sz="2000" dirty="0" smtClean="0">
                <a:solidFill>
                  <a:srgbClr val="000000"/>
                </a:solidFill>
                <a:latin typeface="system-ui"/>
              </a:rPr>
              <a:t>It shall happen that </a:t>
            </a:r>
            <a:r>
              <a:rPr lang="en-GB" sz="2000" b="1" dirty="0" smtClean="0">
                <a:solidFill>
                  <a:srgbClr val="000000"/>
                </a:solidFill>
                <a:latin typeface="system-ui"/>
              </a:rPr>
              <a:t>in all the land</a:t>
            </a:r>
            <a:r>
              <a:rPr lang="en-GB" sz="2000" dirty="0" smtClean="0">
                <a:solidFill>
                  <a:srgbClr val="000000"/>
                </a:solidFill>
                <a:latin typeface="system-ui"/>
              </a:rPr>
              <a:t>,” says Yahweh, “</a:t>
            </a:r>
            <a:r>
              <a:rPr lang="en-GB" sz="2000" b="1" dirty="0" smtClean="0">
                <a:solidFill>
                  <a:srgbClr val="000000"/>
                </a:solidFill>
                <a:latin typeface="system-ui"/>
              </a:rPr>
              <a:t>two parts</a:t>
            </a:r>
            <a:r>
              <a:rPr lang="en-GB" sz="2000" dirty="0" smtClean="0">
                <a:solidFill>
                  <a:srgbClr val="000000"/>
                </a:solidFill>
                <a:latin typeface="system-ui"/>
              </a:rPr>
              <a:t> in it </a:t>
            </a:r>
            <a:r>
              <a:rPr lang="en-GB" sz="2000" b="1" dirty="0" smtClean="0">
                <a:solidFill>
                  <a:srgbClr val="000000"/>
                </a:solidFill>
                <a:latin typeface="system-ui"/>
              </a:rPr>
              <a:t>will be cut off and die</a:t>
            </a:r>
            <a:r>
              <a:rPr lang="en-GB" sz="2000" dirty="0" smtClean="0">
                <a:solidFill>
                  <a:srgbClr val="000000"/>
                </a:solidFill>
                <a:latin typeface="system-ui"/>
              </a:rPr>
              <a:t>;</a:t>
            </a:r>
            <a:r>
              <a:rPr lang="en-GB" sz="2000" dirty="0">
                <a:solidFill>
                  <a:prstClr val="black"/>
                </a:solidFill>
                <a:latin typeface="system-ui"/>
              </a:rPr>
              <a:t> </a:t>
            </a:r>
            <a:r>
              <a:rPr lang="en-GB" sz="2000" dirty="0" smtClean="0">
                <a:solidFill>
                  <a:srgbClr val="000000"/>
                </a:solidFill>
                <a:latin typeface="system-ui"/>
              </a:rPr>
              <a:t>but </a:t>
            </a:r>
            <a:r>
              <a:rPr lang="en-GB" sz="2000" b="1" dirty="0" smtClean="0">
                <a:solidFill>
                  <a:srgbClr val="000000"/>
                </a:solidFill>
                <a:latin typeface="system-ui"/>
              </a:rPr>
              <a:t>the third</a:t>
            </a:r>
            <a:r>
              <a:rPr lang="en-GB" sz="2000" dirty="0" smtClean="0">
                <a:solidFill>
                  <a:srgbClr val="000000"/>
                </a:solidFill>
                <a:latin typeface="system-ui"/>
              </a:rPr>
              <a:t> will be left </a:t>
            </a:r>
            <a:r>
              <a:rPr lang="en-GB" sz="2000" b="1" dirty="0" smtClean="0">
                <a:solidFill>
                  <a:srgbClr val="000000"/>
                </a:solidFill>
                <a:latin typeface="system-ui"/>
              </a:rPr>
              <a:t>in it.</a:t>
            </a:r>
            <a:r>
              <a:rPr lang="en-GB" sz="2000" dirty="0">
                <a:solidFill>
                  <a:prstClr val="black"/>
                </a:solidFill>
                <a:latin typeface="system-ui"/>
              </a:rPr>
              <a:t> </a:t>
            </a:r>
            <a:r>
              <a:rPr lang="en-GB" sz="2000" dirty="0" smtClean="0">
                <a:solidFill>
                  <a:srgbClr val="000000"/>
                </a:solidFill>
                <a:latin typeface="system-ui"/>
              </a:rPr>
              <a:t>I will bring the </a:t>
            </a:r>
            <a:r>
              <a:rPr lang="en-GB" sz="2000" b="1" dirty="0" smtClean="0">
                <a:solidFill>
                  <a:srgbClr val="000000"/>
                </a:solidFill>
                <a:latin typeface="system-ui"/>
              </a:rPr>
              <a:t>third part </a:t>
            </a:r>
            <a:r>
              <a:rPr lang="en-GB" sz="2000" dirty="0" smtClean="0">
                <a:solidFill>
                  <a:srgbClr val="000000"/>
                </a:solidFill>
                <a:latin typeface="system-ui"/>
              </a:rPr>
              <a:t>into the fire,</a:t>
            </a:r>
            <a:r>
              <a:rPr lang="en-GB" sz="2000" dirty="0">
                <a:solidFill>
                  <a:prstClr val="black"/>
                </a:solidFill>
                <a:latin typeface="system-ui"/>
              </a:rPr>
              <a:t> </a:t>
            </a:r>
            <a:r>
              <a:rPr lang="en-GB" sz="2000" dirty="0" smtClean="0">
                <a:solidFill>
                  <a:srgbClr val="000000"/>
                </a:solidFill>
                <a:latin typeface="system-ui"/>
              </a:rPr>
              <a:t>and will </a:t>
            </a:r>
            <a:r>
              <a:rPr lang="en-GB" sz="2000" b="1" dirty="0" smtClean="0">
                <a:solidFill>
                  <a:srgbClr val="000000"/>
                </a:solidFill>
                <a:latin typeface="system-ui"/>
              </a:rPr>
              <a:t>refine them as silver </a:t>
            </a:r>
            <a:r>
              <a:rPr lang="en-GB" sz="2000" dirty="0" smtClean="0">
                <a:solidFill>
                  <a:srgbClr val="000000"/>
                </a:solidFill>
                <a:latin typeface="system-ui"/>
              </a:rPr>
              <a:t>is refined,</a:t>
            </a:r>
            <a:r>
              <a:rPr lang="en-GB" sz="2000" dirty="0">
                <a:solidFill>
                  <a:prstClr val="black"/>
                </a:solidFill>
                <a:latin typeface="system-ui"/>
              </a:rPr>
              <a:t> </a:t>
            </a:r>
            <a:r>
              <a:rPr lang="en-GB" sz="2000" dirty="0" smtClean="0">
                <a:solidFill>
                  <a:srgbClr val="000000"/>
                </a:solidFill>
                <a:latin typeface="system-ui"/>
              </a:rPr>
              <a:t>and will </a:t>
            </a:r>
            <a:r>
              <a:rPr lang="en-GB" sz="2000" b="1" dirty="0" smtClean="0">
                <a:solidFill>
                  <a:srgbClr val="000000"/>
                </a:solidFill>
                <a:latin typeface="system-ui"/>
              </a:rPr>
              <a:t>test them like gold </a:t>
            </a:r>
            <a:r>
              <a:rPr lang="en-GB" sz="2000" dirty="0" smtClean="0">
                <a:solidFill>
                  <a:srgbClr val="000000"/>
                </a:solidFill>
                <a:latin typeface="system-ui"/>
              </a:rPr>
              <a:t>is tested ... 13:8-9</a:t>
            </a:r>
            <a:endParaRPr lang="en-GB" dirty="0"/>
          </a:p>
        </p:txBody>
      </p:sp>
      <p:sp>
        <p:nvSpPr>
          <p:cNvPr id="3" name="TextBox 2"/>
          <p:cNvSpPr txBox="1"/>
          <p:nvPr/>
        </p:nvSpPr>
        <p:spPr>
          <a:xfrm>
            <a:off x="626359" y="354227"/>
            <a:ext cx="5818837" cy="461665"/>
          </a:xfrm>
          <a:prstGeom prst="rect">
            <a:avLst/>
          </a:prstGeom>
          <a:noFill/>
        </p:spPr>
        <p:txBody>
          <a:bodyPr wrap="none" rtlCol="0">
            <a:spAutoFit/>
          </a:bodyPr>
          <a:lstStyle/>
          <a:p>
            <a:r>
              <a:rPr lang="en-GB" sz="2400" b="1" dirty="0" smtClean="0">
                <a:latin typeface="system-ui"/>
              </a:rPr>
              <a:t>Israel’s Suffering in AD 70 and </a:t>
            </a:r>
            <a:r>
              <a:rPr lang="en-GB" sz="2400" b="1" dirty="0" smtClean="0">
                <a:latin typeface="system-ui"/>
              </a:rPr>
              <a:t>Beyond</a:t>
            </a:r>
            <a:endParaRPr lang="en-GB" sz="2400" b="1" dirty="0">
              <a:latin typeface="system-ui"/>
            </a:endParaRPr>
          </a:p>
        </p:txBody>
      </p:sp>
      <p:sp>
        <p:nvSpPr>
          <p:cNvPr id="6" name="Rectangle 5"/>
          <p:cNvSpPr/>
          <p:nvPr/>
        </p:nvSpPr>
        <p:spPr>
          <a:xfrm>
            <a:off x="395414" y="3180498"/>
            <a:ext cx="6096000" cy="1631216"/>
          </a:xfrm>
          <a:prstGeom prst="rect">
            <a:avLst/>
          </a:prstGeom>
        </p:spPr>
        <p:txBody>
          <a:bodyPr>
            <a:spAutoFit/>
          </a:bodyPr>
          <a:lstStyle/>
          <a:p>
            <a:r>
              <a:rPr lang="en-GB" sz="2000" b="1" i="0" dirty="0" smtClean="0">
                <a:solidFill>
                  <a:srgbClr val="000000"/>
                </a:solidFill>
                <a:effectLst/>
                <a:latin typeface="system-ui"/>
              </a:rPr>
              <a:t>A third part </a:t>
            </a:r>
            <a:r>
              <a:rPr lang="en-GB" sz="2000" b="0" i="0" dirty="0" smtClean="0">
                <a:solidFill>
                  <a:srgbClr val="000000"/>
                </a:solidFill>
                <a:effectLst/>
                <a:latin typeface="system-ui"/>
              </a:rPr>
              <a:t>of you will die with the pestilence, and they will be consumed with famine within you. </a:t>
            </a:r>
            <a:r>
              <a:rPr lang="en-GB" sz="2000" b="1" i="0" dirty="0" smtClean="0">
                <a:solidFill>
                  <a:srgbClr val="000000"/>
                </a:solidFill>
                <a:effectLst/>
                <a:latin typeface="system-ui"/>
              </a:rPr>
              <a:t>A third part </a:t>
            </a:r>
            <a:r>
              <a:rPr lang="en-GB" sz="2000" b="0" i="0" dirty="0" smtClean="0">
                <a:solidFill>
                  <a:srgbClr val="000000"/>
                </a:solidFill>
                <a:effectLst/>
                <a:latin typeface="system-ui"/>
              </a:rPr>
              <a:t>will fall by the sword around you. </a:t>
            </a:r>
            <a:r>
              <a:rPr lang="en-GB" sz="2000" b="1" i="0" dirty="0" smtClean="0">
                <a:solidFill>
                  <a:srgbClr val="000000"/>
                </a:solidFill>
                <a:effectLst/>
                <a:latin typeface="system-ui"/>
              </a:rPr>
              <a:t>A third part </a:t>
            </a:r>
            <a:r>
              <a:rPr lang="en-GB" sz="2000" b="0" i="0" dirty="0" smtClean="0">
                <a:solidFill>
                  <a:srgbClr val="000000"/>
                </a:solidFill>
                <a:effectLst/>
                <a:latin typeface="system-ui"/>
              </a:rPr>
              <a:t>I will </a:t>
            </a:r>
            <a:r>
              <a:rPr lang="en-GB" sz="2000" b="1" i="0" dirty="0" smtClean="0">
                <a:solidFill>
                  <a:srgbClr val="000000"/>
                </a:solidFill>
                <a:effectLst/>
                <a:latin typeface="system-ui"/>
              </a:rPr>
              <a:t>scatter to all the winds</a:t>
            </a:r>
            <a:r>
              <a:rPr lang="en-GB" sz="2000" b="0" i="0" dirty="0" smtClean="0">
                <a:solidFill>
                  <a:srgbClr val="000000"/>
                </a:solidFill>
                <a:effectLst/>
                <a:latin typeface="system-ui"/>
              </a:rPr>
              <a:t>, and will draw out a sword after them. Ezek. 5:12</a:t>
            </a:r>
            <a:endParaRPr lang="en-GB" sz="2000" dirty="0"/>
          </a:p>
        </p:txBody>
      </p:sp>
      <p:sp>
        <p:nvSpPr>
          <p:cNvPr id="9" name="TextBox 8"/>
          <p:cNvSpPr txBox="1"/>
          <p:nvPr/>
        </p:nvSpPr>
        <p:spPr>
          <a:xfrm>
            <a:off x="1911461" y="5296929"/>
            <a:ext cx="3243196" cy="646331"/>
          </a:xfrm>
          <a:prstGeom prst="rect">
            <a:avLst/>
          </a:prstGeom>
          <a:noFill/>
        </p:spPr>
        <p:txBody>
          <a:bodyPr wrap="none" rtlCol="0">
            <a:spAutoFit/>
          </a:bodyPr>
          <a:lstStyle/>
          <a:p>
            <a:pPr marL="285750" indent="-285750">
              <a:buFont typeface="Arial" panose="020B0604020202020204" pitchFamily="34" charset="0"/>
              <a:buChar char="•"/>
            </a:pPr>
            <a:r>
              <a:rPr lang="en-GB" b="1" dirty="0" smtClean="0">
                <a:latin typeface="system-ui"/>
              </a:rPr>
              <a:t>Destruction of Jerusalem</a:t>
            </a:r>
          </a:p>
          <a:p>
            <a:pPr marL="285750" indent="-285750">
              <a:buFont typeface="Arial" panose="020B0604020202020204" pitchFamily="34" charset="0"/>
              <a:buChar char="•"/>
            </a:pPr>
            <a:r>
              <a:rPr lang="en-GB" b="1" dirty="0" smtClean="0">
                <a:latin typeface="system-ui"/>
              </a:rPr>
              <a:t>Bar </a:t>
            </a:r>
            <a:r>
              <a:rPr lang="en-GB" b="1" dirty="0" err="1" smtClean="0">
                <a:latin typeface="system-ui"/>
              </a:rPr>
              <a:t>Cochba</a:t>
            </a:r>
            <a:r>
              <a:rPr lang="en-GB" b="1" dirty="0" smtClean="0">
                <a:latin typeface="system-ui"/>
              </a:rPr>
              <a:t> Revolt</a:t>
            </a:r>
            <a:endParaRPr lang="en-GB" b="1" dirty="0">
              <a:latin typeface="system-ui"/>
            </a:endParaRPr>
          </a:p>
        </p:txBody>
      </p:sp>
    </p:spTree>
    <p:extLst>
      <p:ext uri="{BB962C8B-B14F-4D97-AF65-F5344CB8AC3E}">
        <p14:creationId xmlns:p14="http://schemas.microsoft.com/office/powerpoint/2010/main" val="40846013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75" y="150167"/>
            <a:ext cx="3855158" cy="461665"/>
          </a:xfrm>
          <a:prstGeom prst="rect">
            <a:avLst/>
          </a:prstGeom>
        </p:spPr>
        <p:txBody>
          <a:bodyPr wrap="none">
            <a:spAutoFit/>
          </a:bodyPr>
          <a:lstStyle/>
          <a:p>
            <a:pPr lvl="0"/>
            <a:r>
              <a:rPr lang="en-GB" sz="2400" b="1" dirty="0">
                <a:solidFill>
                  <a:prstClr val="black"/>
                </a:solidFill>
                <a:latin typeface="system-ui"/>
              </a:rPr>
              <a:t>The Feast of Tabernacles</a:t>
            </a:r>
          </a:p>
        </p:txBody>
      </p:sp>
      <p:sp>
        <p:nvSpPr>
          <p:cNvPr id="3" name="TextBox 2"/>
          <p:cNvSpPr txBox="1"/>
          <p:nvPr/>
        </p:nvSpPr>
        <p:spPr>
          <a:xfrm>
            <a:off x="1837037" y="710225"/>
            <a:ext cx="2948243" cy="400110"/>
          </a:xfrm>
          <a:prstGeom prst="rect">
            <a:avLst/>
          </a:prstGeom>
          <a:noFill/>
        </p:spPr>
        <p:txBody>
          <a:bodyPr wrap="none" rtlCol="0">
            <a:spAutoFit/>
          </a:bodyPr>
          <a:lstStyle/>
          <a:p>
            <a:r>
              <a:rPr lang="en-GB" sz="2000" b="1" dirty="0" smtClean="0">
                <a:latin typeface="system-ui"/>
              </a:rPr>
              <a:t>Prophetic Significance</a:t>
            </a:r>
            <a:endParaRPr lang="en-GB" sz="2000" b="1" dirty="0">
              <a:latin typeface="system-ui"/>
            </a:endParaRPr>
          </a:p>
        </p:txBody>
      </p:sp>
      <p:sp>
        <p:nvSpPr>
          <p:cNvPr id="4" name="Rectangle 3"/>
          <p:cNvSpPr/>
          <p:nvPr/>
        </p:nvSpPr>
        <p:spPr>
          <a:xfrm>
            <a:off x="230206" y="1208728"/>
            <a:ext cx="6574248" cy="4093428"/>
          </a:xfrm>
          <a:prstGeom prst="rect">
            <a:avLst/>
          </a:prstGeom>
        </p:spPr>
        <p:txBody>
          <a:bodyPr wrap="square">
            <a:spAutoFit/>
          </a:bodyPr>
          <a:lstStyle/>
          <a:p>
            <a:r>
              <a:rPr lang="en-GB" sz="2000" b="1" dirty="0">
                <a:solidFill>
                  <a:srgbClr val="000000"/>
                </a:solidFill>
                <a:latin typeface="system-ui"/>
              </a:rPr>
              <a:t>In that day </a:t>
            </a:r>
            <a:r>
              <a:rPr lang="en-GB" sz="2000" dirty="0">
                <a:solidFill>
                  <a:srgbClr val="000000"/>
                </a:solidFill>
                <a:latin typeface="system-ui"/>
              </a:rPr>
              <a:t>you will say, “I will give thanks to you, Yahweh; </a:t>
            </a:r>
            <a:r>
              <a:rPr lang="en-GB" sz="2000" b="1" dirty="0">
                <a:solidFill>
                  <a:srgbClr val="000000"/>
                </a:solidFill>
                <a:latin typeface="system-ui"/>
              </a:rPr>
              <a:t>for though you were angry with me, your anger has turned away and you comfort m</a:t>
            </a:r>
            <a:r>
              <a:rPr lang="en-GB" sz="2000" dirty="0">
                <a:solidFill>
                  <a:srgbClr val="000000"/>
                </a:solidFill>
                <a:latin typeface="system-ui"/>
              </a:rPr>
              <a:t>e. </a:t>
            </a:r>
            <a:r>
              <a:rPr lang="en-GB" sz="2000" dirty="0" smtClean="0">
                <a:solidFill>
                  <a:srgbClr val="000000"/>
                </a:solidFill>
                <a:latin typeface="system-ui"/>
              </a:rPr>
              <a:t>Behold</a:t>
            </a:r>
            <a:r>
              <a:rPr lang="en-GB" sz="2000" dirty="0">
                <a:solidFill>
                  <a:srgbClr val="000000"/>
                </a:solidFill>
                <a:latin typeface="system-ui"/>
              </a:rPr>
              <a:t>, God is </a:t>
            </a:r>
            <a:r>
              <a:rPr lang="en-GB" sz="2000" b="1" dirty="0">
                <a:solidFill>
                  <a:srgbClr val="000000"/>
                </a:solidFill>
                <a:latin typeface="system-ui"/>
              </a:rPr>
              <a:t>my salvation</a:t>
            </a:r>
            <a:r>
              <a:rPr lang="en-GB" sz="2000" dirty="0">
                <a:solidFill>
                  <a:srgbClr val="000000"/>
                </a:solidFill>
                <a:latin typeface="system-ui"/>
              </a:rPr>
              <a:t>. I will trust, and will not be afraid; for Yah, Yahweh, is my strength and song; and he has become </a:t>
            </a:r>
            <a:r>
              <a:rPr lang="en-GB" sz="2000" b="1" dirty="0">
                <a:solidFill>
                  <a:srgbClr val="000000"/>
                </a:solidFill>
                <a:latin typeface="system-ui"/>
              </a:rPr>
              <a:t>my salvation</a:t>
            </a:r>
            <a:r>
              <a:rPr lang="en-GB" sz="2000" dirty="0">
                <a:solidFill>
                  <a:srgbClr val="000000"/>
                </a:solidFill>
                <a:latin typeface="system-ui"/>
              </a:rPr>
              <a:t>.” </a:t>
            </a:r>
            <a:r>
              <a:rPr lang="en-GB" sz="2000" b="1" dirty="0" smtClean="0">
                <a:solidFill>
                  <a:srgbClr val="000000"/>
                </a:solidFill>
                <a:latin typeface="system-ui"/>
              </a:rPr>
              <a:t>Therefore </a:t>
            </a:r>
            <a:r>
              <a:rPr lang="en-GB" sz="2000" b="1" dirty="0">
                <a:solidFill>
                  <a:srgbClr val="000000"/>
                </a:solidFill>
                <a:latin typeface="system-ui"/>
              </a:rPr>
              <a:t>with joy you will draw water out of the wells of salvation</a:t>
            </a:r>
            <a:r>
              <a:rPr lang="en-GB" sz="2000" dirty="0">
                <a:solidFill>
                  <a:srgbClr val="000000"/>
                </a:solidFill>
                <a:latin typeface="system-ui"/>
              </a:rPr>
              <a:t>. </a:t>
            </a:r>
            <a:r>
              <a:rPr lang="en-GB" sz="2000" b="1" dirty="0" smtClean="0">
                <a:solidFill>
                  <a:srgbClr val="000000"/>
                </a:solidFill>
                <a:latin typeface="system-ui"/>
              </a:rPr>
              <a:t>In </a:t>
            </a:r>
            <a:r>
              <a:rPr lang="en-GB" sz="2000" b="1" dirty="0">
                <a:solidFill>
                  <a:srgbClr val="000000"/>
                </a:solidFill>
                <a:latin typeface="system-ui"/>
              </a:rPr>
              <a:t>that day </a:t>
            </a:r>
            <a:r>
              <a:rPr lang="en-GB" sz="2000" dirty="0">
                <a:solidFill>
                  <a:srgbClr val="000000"/>
                </a:solidFill>
                <a:latin typeface="system-ui"/>
              </a:rPr>
              <a:t>you will say, “Give thanks to Yahweh! Call on his name! Declare his doings among the peoples! Proclaim that his name is exalted</a:t>
            </a:r>
            <a:r>
              <a:rPr lang="en-GB" sz="2000" dirty="0" smtClean="0">
                <a:solidFill>
                  <a:srgbClr val="000000"/>
                </a:solidFill>
                <a:latin typeface="system-ui"/>
              </a:rPr>
              <a:t>! Sing </a:t>
            </a:r>
            <a:r>
              <a:rPr lang="en-GB" sz="2000" dirty="0">
                <a:solidFill>
                  <a:srgbClr val="000000"/>
                </a:solidFill>
                <a:latin typeface="system-ui"/>
              </a:rPr>
              <a:t>to Yahweh, for he has done excellent things! Let this be known in all the earth</a:t>
            </a:r>
            <a:r>
              <a:rPr lang="en-GB" sz="2000" dirty="0" smtClean="0">
                <a:solidFill>
                  <a:srgbClr val="000000"/>
                </a:solidFill>
                <a:latin typeface="system-ui"/>
              </a:rPr>
              <a:t>! </a:t>
            </a:r>
            <a:r>
              <a:rPr lang="en-GB" sz="2000" b="1" dirty="0" smtClean="0">
                <a:solidFill>
                  <a:srgbClr val="000000"/>
                </a:solidFill>
                <a:latin typeface="system-ui"/>
              </a:rPr>
              <a:t>Cry </a:t>
            </a:r>
            <a:r>
              <a:rPr lang="en-GB" sz="2000" b="1" dirty="0">
                <a:solidFill>
                  <a:srgbClr val="000000"/>
                </a:solidFill>
                <a:latin typeface="system-ui"/>
              </a:rPr>
              <a:t>aloud and shout, you inhabitant of Zion; for the Holy One of Israel is great among you</a:t>
            </a:r>
            <a:r>
              <a:rPr lang="en-GB" sz="2000" b="1" dirty="0" smtClean="0">
                <a:solidFill>
                  <a:srgbClr val="000000"/>
                </a:solidFill>
                <a:latin typeface="system-ui"/>
              </a:rPr>
              <a:t>!”</a:t>
            </a:r>
            <a:r>
              <a:rPr lang="en-GB" sz="2000" dirty="0" smtClean="0">
                <a:solidFill>
                  <a:srgbClr val="000000"/>
                </a:solidFill>
                <a:latin typeface="system-ui"/>
              </a:rPr>
              <a:t> Isaiah 12:1-6</a:t>
            </a:r>
            <a:endParaRPr lang="en-GB" sz="2000" dirty="0"/>
          </a:p>
        </p:txBody>
      </p:sp>
      <p:sp>
        <p:nvSpPr>
          <p:cNvPr id="5" name="Rectangle 4"/>
          <p:cNvSpPr/>
          <p:nvPr/>
        </p:nvSpPr>
        <p:spPr>
          <a:xfrm>
            <a:off x="230205" y="5466451"/>
            <a:ext cx="9787005" cy="1015663"/>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Now on the last and </a:t>
            </a:r>
            <a:r>
              <a:rPr lang="en-GB" sz="2000" b="1" dirty="0">
                <a:solidFill>
                  <a:srgbClr val="000000"/>
                </a:solidFill>
                <a:latin typeface="system-ui"/>
              </a:rPr>
              <a:t>greatest day of the feast</a:t>
            </a:r>
            <a:r>
              <a:rPr lang="en-GB" sz="2000" dirty="0">
                <a:solidFill>
                  <a:srgbClr val="000000"/>
                </a:solidFill>
                <a:latin typeface="system-ui"/>
              </a:rPr>
              <a:t>, </a:t>
            </a:r>
            <a:r>
              <a:rPr lang="en-GB" sz="2000" b="1" dirty="0">
                <a:solidFill>
                  <a:srgbClr val="000000"/>
                </a:solidFill>
                <a:latin typeface="system-ui"/>
              </a:rPr>
              <a:t>Jesus</a:t>
            </a:r>
            <a:r>
              <a:rPr lang="en-GB" sz="2000" dirty="0">
                <a:solidFill>
                  <a:srgbClr val="000000"/>
                </a:solidFill>
                <a:latin typeface="system-ui"/>
              </a:rPr>
              <a:t> stood and </a:t>
            </a:r>
            <a:r>
              <a:rPr lang="en-GB" sz="2000" b="1" dirty="0">
                <a:solidFill>
                  <a:srgbClr val="000000"/>
                </a:solidFill>
                <a:latin typeface="system-ui"/>
              </a:rPr>
              <a:t>cried out, “If anyone is thirsty, let him come to me and drink</a:t>
            </a:r>
            <a:r>
              <a:rPr lang="en-GB" sz="2000" b="1" dirty="0" smtClean="0">
                <a:solidFill>
                  <a:srgbClr val="000000"/>
                </a:solidFill>
                <a:latin typeface="system-ui"/>
              </a:rPr>
              <a:t>! </a:t>
            </a:r>
            <a:r>
              <a:rPr lang="en-GB" sz="2000" b="1" baseline="30000" dirty="0">
                <a:solidFill>
                  <a:srgbClr val="000000"/>
                </a:solidFill>
                <a:latin typeface="system-ui"/>
              </a:rPr>
              <a:t> </a:t>
            </a:r>
            <a:r>
              <a:rPr lang="en-GB" sz="2000" b="1" dirty="0">
                <a:solidFill>
                  <a:srgbClr val="000000"/>
                </a:solidFill>
                <a:latin typeface="system-ui"/>
              </a:rPr>
              <a:t>He who believes in me, as the Scripture has said, from within him will flow rivers of living water</a:t>
            </a:r>
            <a:r>
              <a:rPr lang="en-GB" sz="2000" b="1" dirty="0" smtClean="0">
                <a:solidFill>
                  <a:srgbClr val="000000"/>
                </a:solidFill>
                <a:latin typeface="system-ui"/>
              </a:rPr>
              <a:t>.</a:t>
            </a:r>
            <a:r>
              <a:rPr lang="en-GB" sz="2000" dirty="0" smtClean="0">
                <a:solidFill>
                  <a:srgbClr val="000000"/>
                </a:solidFill>
                <a:latin typeface="system-ui"/>
              </a:rPr>
              <a:t>” John 7:37-38</a:t>
            </a:r>
            <a:endParaRPr lang="en-GB" sz="2000" dirty="0"/>
          </a:p>
        </p:txBody>
      </p:sp>
    </p:spTree>
    <p:extLst>
      <p:ext uri="{BB962C8B-B14F-4D97-AF65-F5344CB8AC3E}">
        <p14:creationId xmlns:p14="http://schemas.microsoft.com/office/powerpoint/2010/main" val="28858387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367" y="1483487"/>
            <a:ext cx="6096000" cy="4708981"/>
          </a:xfrm>
          <a:prstGeom prst="rect">
            <a:avLst/>
          </a:prstGeom>
        </p:spPr>
        <p:txBody>
          <a:bodyPr>
            <a:spAutoFit/>
          </a:bodyPr>
          <a:lstStyle/>
          <a:p>
            <a:r>
              <a:rPr lang="en-GB" sz="2000" b="1" dirty="0">
                <a:solidFill>
                  <a:srgbClr val="000000"/>
                </a:solidFill>
                <a:latin typeface="system-ui"/>
              </a:rPr>
              <a:t>In this mountain, </a:t>
            </a:r>
            <a:r>
              <a:rPr lang="en-GB" sz="2000" b="1" dirty="0" smtClean="0">
                <a:solidFill>
                  <a:srgbClr val="000000"/>
                </a:solidFill>
                <a:latin typeface="system-ui"/>
              </a:rPr>
              <a:t>the </a:t>
            </a:r>
            <a:r>
              <a:rPr lang="en-GB" b="1" dirty="0" smtClean="0">
                <a:solidFill>
                  <a:srgbClr val="000000"/>
                </a:solidFill>
                <a:latin typeface="system-ui"/>
              </a:rPr>
              <a:t>LORD</a:t>
            </a:r>
            <a:r>
              <a:rPr lang="en-GB" sz="2000" b="1" dirty="0" smtClean="0">
                <a:solidFill>
                  <a:srgbClr val="000000"/>
                </a:solidFill>
                <a:latin typeface="system-ui"/>
              </a:rPr>
              <a:t> of Hosts will </a:t>
            </a:r>
            <a:r>
              <a:rPr lang="en-GB" sz="2000" b="1" dirty="0">
                <a:solidFill>
                  <a:srgbClr val="000000"/>
                </a:solidFill>
                <a:latin typeface="system-ui"/>
              </a:rPr>
              <a:t>make all peoples a feast </a:t>
            </a:r>
            <a:r>
              <a:rPr lang="en-GB" sz="2000" dirty="0">
                <a:solidFill>
                  <a:srgbClr val="000000"/>
                </a:solidFill>
                <a:latin typeface="system-ui"/>
              </a:rPr>
              <a:t>of choice meat</a:t>
            </a:r>
            <a:r>
              <a:rPr lang="en-GB" sz="2000" dirty="0" smtClean="0">
                <a:solidFill>
                  <a:srgbClr val="000000"/>
                </a:solidFill>
                <a:latin typeface="system-ui"/>
              </a:rPr>
              <a:t>,</a:t>
            </a:r>
            <a:r>
              <a:rPr lang="en-GB" sz="2000" baseline="30000" dirty="0" smtClean="0">
                <a:solidFill>
                  <a:srgbClr val="000000"/>
                </a:solidFill>
                <a:latin typeface="system-ui"/>
              </a:rPr>
              <a:t> </a:t>
            </a:r>
            <a:r>
              <a:rPr lang="en-GB" sz="2000" dirty="0">
                <a:solidFill>
                  <a:srgbClr val="000000"/>
                </a:solidFill>
                <a:latin typeface="system-ui"/>
              </a:rPr>
              <a:t> a feast of choice wines, of choice meat full of marrow, of well refined choice wines. </a:t>
            </a:r>
            <a:r>
              <a:rPr lang="en-GB" sz="2000" b="1" dirty="0" smtClean="0">
                <a:solidFill>
                  <a:srgbClr val="000000"/>
                </a:solidFill>
                <a:latin typeface="system-ui"/>
              </a:rPr>
              <a:t>He </a:t>
            </a:r>
            <a:r>
              <a:rPr lang="en-GB" sz="2000" b="1" dirty="0">
                <a:solidFill>
                  <a:srgbClr val="000000"/>
                </a:solidFill>
                <a:latin typeface="system-ui"/>
              </a:rPr>
              <a:t>will destroy in this mountain </a:t>
            </a:r>
            <a:r>
              <a:rPr lang="en-GB" sz="2000" dirty="0">
                <a:solidFill>
                  <a:srgbClr val="000000"/>
                </a:solidFill>
                <a:latin typeface="system-ui"/>
              </a:rPr>
              <a:t>the surface of the covering that covers all peoples, and </a:t>
            </a:r>
            <a:r>
              <a:rPr lang="en-GB" sz="2000" b="1" dirty="0">
                <a:solidFill>
                  <a:srgbClr val="000000"/>
                </a:solidFill>
                <a:latin typeface="system-ui"/>
              </a:rPr>
              <a:t>the veil that is spread over all nations</a:t>
            </a:r>
            <a:r>
              <a:rPr lang="en-GB" sz="2000" dirty="0">
                <a:solidFill>
                  <a:srgbClr val="000000"/>
                </a:solidFill>
                <a:latin typeface="system-ui"/>
              </a:rPr>
              <a:t>. </a:t>
            </a:r>
            <a:r>
              <a:rPr lang="en-GB" sz="2000" b="1" dirty="0" smtClean="0">
                <a:solidFill>
                  <a:srgbClr val="000000"/>
                </a:solidFill>
                <a:latin typeface="system-ui"/>
              </a:rPr>
              <a:t>He </a:t>
            </a:r>
            <a:r>
              <a:rPr lang="en-GB" sz="2000" b="1" dirty="0">
                <a:solidFill>
                  <a:srgbClr val="000000"/>
                </a:solidFill>
                <a:latin typeface="system-ui"/>
              </a:rPr>
              <a:t>has swallowed up death forever!</a:t>
            </a:r>
            <a:r>
              <a:rPr lang="en-GB" sz="2000" dirty="0">
                <a:solidFill>
                  <a:srgbClr val="000000"/>
                </a:solidFill>
                <a:latin typeface="system-ui"/>
              </a:rPr>
              <a:t> The Lord Yahweh will wipe away tears from off all faces. He will take the reproach of his people away from off all the earth, for Yahweh has spoken it.</a:t>
            </a:r>
          </a:p>
          <a:p>
            <a:r>
              <a:rPr lang="en-GB" sz="2000" dirty="0" smtClean="0">
                <a:solidFill>
                  <a:srgbClr val="000000"/>
                </a:solidFill>
                <a:latin typeface="system-ui"/>
              </a:rPr>
              <a:t>It </a:t>
            </a:r>
            <a:r>
              <a:rPr lang="en-GB" sz="2000" dirty="0">
                <a:solidFill>
                  <a:srgbClr val="000000"/>
                </a:solidFill>
                <a:latin typeface="system-ui"/>
              </a:rPr>
              <a:t>shall be said </a:t>
            </a:r>
            <a:r>
              <a:rPr lang="en-GB" sz="2000" b="1" dirty="0">
                <a:solidFill>
                  <a:srgbClr val="000000"/>
                </a:solidFill>
                <a:latin typeface="system-ui"/>
              </a:rPr>
              <a:t>in that day</a:t>
            </a:r>
            <a:r>
              <a:rPr lang="en-GB" sz="2000" dirty="0">
                <a:solidFill>
                  <a:srgbClr val="000000"/>
                </a:solidFill>
                <a:latin typeface="system-ui"/>
              </a:rPr>
              <a:t>, “Behold, this is our God! We have waited for him, and he will save us! </a:t>
            </a:r>
            <a:r>
              <a:rPr lang="en-GB" sz="2000" b="1" dirty="0">
                <a:solidFill>
                  <a:srgbClr val="000000"/>
                </a:solidFill>
                <a:latin typeface="system-ui"/>
              </a:rPr>
              <a:t>This is Yahweh! We have waited for him. We will be glad and rejoice in his salvation!”</a:t>
            </a:r>
            <a:r>
              <a:rPr lang="en-GB" sz="2000" dirty="0">
                <a:solidFill>
                  <a:srgbClr val="000000"/>
                </a:solidFill>
                <a:latin typeface="system-ui"/>
              </a:rPr>
              <a:t> </a:t>
            </a:r>
            <a:r>
              <a:rPr lang="en-GB" sz="2000" dirty="0" smtClean="0">
                <a:solidFill>
                  <a:srgbClr val="000000"/>
                </a:solidFill>
                <a:latin typeface="system-ui"/>
              </a:rPr>
              <a:t>For </a:t>
            </a:r>
            <a:r>
              <a:rPr lang="en-GB" sz="2000" dirty="0">
                <a:solidFill>
                  <a:srgbClr val="000000"/>
                </a:solidFill>
                <a:latin typeface="system-ui"/>
              </a:rPr>
              <a:t>Yahweh’s hand will rest in this mountain</a:t>
            </a:r>
            <a:r>
              <a:rPr lang="en-GB" sz="2000" dirty="0" smtClean="0">
                <a:solidFill>
                  <a:srgbClr val="000000"/>
                </a:solidFill>
                <a:latin typeface="system-ui"/>
              </a:rPr>
              <a:t>. Isaiah 25:6-10</a:t>
            </a:r>
            <a:endParaRPr lang="en-GB" sz="2000" b="0" i="0" dirty="0">
              <a:solidFill>
                <a:srgbClr val="000000"/>
              </a:solidFill>
              <a:effectLst/>
              <a:latin typeface="system-ui"/>
            </a:endParaRPr>
          </a:p>
        </p:txBody>
      </p:sp>
      <p:sp>
        <p:nvSpPr>
          <p:cNvPr id="3" name="Rectangle 2"/>
          <p:cNvSpPr/>
          <p:nvPr/>
        </p:nvSpPr>
        <p:spPr>
          <a:xfrm>
            <a:off x="1334605" y="177437"/>
            <a:ext cx="3855158" cy="461665"/>
          </a:xfrm>
          <a:prstGeom prst="rect">
            <a:avLst/>
          </a:prstGeom>
        </p:spPr>
        <p:txBody>
          <a:bodyPr wrap="none">
            <a:spAutoFit/>
          </a:bodyPr>
          <a:lstStyle/>
          <a:p>
            <a:pPr lvl="0"/>
            <a:r>
              <a:rPr lang="en-GB" sz="2400" b="1" dirty="0">
                <a:solidFill>
                  <a:prstClr val="black"/>
                </a:solidFill>
                <a:latin typeface="system-ui"/>
              </a:rPr>
              <a:t>The Feast of Tabernacles</a:t>
            </a:r>
            <a:endParaRPr lang="en-GB" sz="2400" b="1" dirty="0">
              <a:solidFill>
                <a:prstClr val="black"/>
              </a:solidFill>
              <a:latin typeface="system-ui"/>
            </a:endParaRPr>
          </a:p>
        </p:txBody>
      </p:sp>
      <p:sp>
        <p:nvSpPr>
          <p:cNvPr id="4" name="Rectangle 3"/>
          <p:cNvSpPr/>
          <p:nvPr/>
        </p:nvSpPr>
        <p:spPr>
          <a:xfrm>
            <a:off x="1788062" y="736394"/>
            <a:ext cx="2948243" cy="400110"/>
          </a:xfrm>
          <a:prstGeom prst="rect">
            <a:avLst/>
          </a:prstGeom>
        </p:spPr>
        <p:txBody>
          <a:bodyPr wrap="none">
            <a:spAutoFit/>
          </a:bodyPr>
          <a:lstStyle/>
          <a:p>
            <a:pPr lvl="0"/>
            <a:r>
              <a:rPr lang="en-GB" sz="2000" b="1" dirty="0">
                <a:solidFill>
                  <a:prstClr val="black"/>
                </a:solidFill>
                <a:latin typeface="system-ui"/>
              </a:rPr>
              <a:t>Prophetic Significance</a:t>
            </a:r>
            <a:endParaRPr lang="en-GB" sz="2000" b="1" dirty="0">
              <a:solidFill>
                <a:prstClr val="black"/>
              </a:solidFill>
              <a:latin typeface="system-ui"/>
            </a:endParaRPr>
          </a:p>
        </p:txBody>
      </p:sp>
    </p:spTree>
    <p:extLst>
      <p:ext uri="{BB962C8B-B14F-4D97-AF65-F5344CB8AC3E}">
        <p14:creationId xmlns:p14="http://schemas.microsoft.com/office/powerpoint/2010/main" val="39421078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031" y="1082668"/>
            <a:ext cx="6837406" cy="3170099"/>
          </a:xfrm>
          <a:prstGeom prst="rect">
            <a:avLst/>
          </a:prstGeom>
        </p:spPr>
        <p:txBody>
          <a:bodyPr wrap="square">
            <a:spAutoFit/>
          </a:bodyPr>
          <a:lstStyle/>
          <a:p>
            <a:r>
              <a:rPr lang="en-GB" sz="2000" dirty="0">
                <a:solidFill>
                  <a:srgbClr val="000000"/>
                </a:solidFill>
                <a:latin typeface="system-ui"/>
              </a:rPr>
              <a:t>I saw </a:t>
            </a:r>
            <a:r>
              <a:rPr lang="en-GB" sz="2000" b="1" dirty="0">
                <a:solidFill>
                  <a:srgbClr val="000000"/>
                </a:solidFill>
                <a:latin typeface="system-ui"/>
              </a:rPr>
              <a:t>a new heaven and a new earth</a:t>
            </a:r>
            <a:r>
              <a:rPr lang="en-GB" sz="2000" dirty="0">
                <a:solidFill>
                  <a:srgbClr val="000000"/>
                </a:solidFill>
                <a:latin typeface="system-ui"/>
              </a:rPr>
              <a:t>: for the first </a:t>
            </a:r>
            <a:endParaRPr lang="en-GB" sz="2000" dirty="0" smtClean="0">
              <a:solidFill>
                <a:srgbClr val="000000"/>
              </a:solidFill>
              <a:latin typeface="system-ui"/>
            </a:endParaRPr>
          </a:p>
          <a:p>
            <a:r>
              <a:rPr lang="en-GB" sz="2000" dirty="0" smtClean="0">
                <a:solidFill>
                  <a:srgbClr val="000000"/>
                </a:solidFill>
                <a:latin typeface="system-ui"/>
              </a:rPr>
              <a:t>heaven </a:t>
            </a:r>
            <a:r>
              <a:rPr lang="en-GB" sz="2000" dirty="0">
                <a:solidFill>
                  <a:srgbClr val="000000"/>
                </a:solidFill>
                <a:latin typeface="system-ui"/>
              </a:rPr>
              <a:t>and the first earth have passed away, and </a:t>
            </a:r>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sea is no more. </a:t>
            </a:r>
            <a:r>
              <a:rPr lang="en-GB" sz="2000" b="1" dirty="0" smtClean="0">
                <a:solidFill>
                  <a:srgbClr val="000000"/>
                </a:solidFill>
                <a:latin typeface="system-ui"/>
              </a:rPr>
              <a:t>I </a:t>
            </a:r>
            <a:r>
              <a:rPr lang="en-GB" sz="2000" b="1" dirty="0">
                <a:solidFill>
                  <a:srgbClr val="000000"/>
                </a:solidFill>
                <a:latin typeface="system-ui"/>
              </a:rPr>
              <a:t>saw the holy city, New </a:t>
            </a:r>
            <a:endParaRPr lang="en-GB" sz="2000" b="1" dirty="0" smtClean="0">
              <a:solidFill>
                <a:srgbClr val="000000"/>
              </a:solidFill>
              <a:latin typeface="system-ui"/>
            </a:endParaRPr>
          </a:p>
          <a:p>
            <a:r>
              <a:rPr lang="en-GB" sz="2000" b="1" dirty="0" smtClean="0">
                <a:solidFill>
                  <a:srgbClr val="000000"/>
                </a:solidFill>
                <a:latin typeface="system-ui"/>
              </a:rPr>
              <a:t>Jerusalem</a:t>
            </a:r>
            <a:r>
              <a:rPr lang="en-GB" sz="2000" b="1" dirty="0">
                <a:solidFill>
                  <a:srgbClr val="000000"/>
                </a:solidFill>
                <a:latin typeface="system-ui"/>
              </a:rPr>
              <a:t>, coming down out of heaven from </a:t>
            </a:r>
            <a:endParaRPr lang="en-GB" sz="2000" b="1" dirty="0" smtClean="0">
              <a:solidFill>
                <a:srgbClr val="000000"/>
              </a:solidFill>
              <a:latin typeface="system-ui"/>
            </a:endParaRPr>
          </a:p>
          <a:p>
            <a:r>
              <a:rPr lang="en-GB" sz="2000" b="1" dirty="0" smtClean="0">
                <a:solidFill>
                  <a:srgbClr val="000000"/>
                </a:solidFill>
                <a:latin typeface="system-ui"/>
              </a:rPr>
              <a:t>God</a:t>
            </a:r>
            <a:r>
              <a:rPr lang="en-GB" sz="2000" dirty="0">
                <a:solidFill>
                  <a:srgbClr val="000000"/>
                </a:solidFill>
                <a:latin typeface="system-ui"/>
              </a:rPr>
              <a:t>, prepared like a bride adorned for her husband. </a:t>
            </a:r>
            <a:endParaRPr lang="en-GB" sz="2000" dirty="0" smtClean="0">
              <a:solidFill>
                <a:srgbClr val="000000"/>
              </a:solidFill>
              <a:latin typeface="system-ui"/>
            </a:endParaRPr>
          </a:p>
          <a:p>
            <a:r>
              <a:rPr lang="en-GB" sz="2000" dirty="0" smtClean="0">
                <a:solidFill>
                  <a:srgbClr val="000000"/>
                </a:solidFill>
                <a:latin typeface="system-ui"/>
              </a:rPr>
              <a:t>I </a:t>
            </a:r>
            <a:r>
              <a:rPr lang="en-GB" sz="2000" dirty="0">
                <a:solidFill>
                  <a:srgbClr val="000000"/>
                </a:solidFill>
                <a:latin typeface="system-ui"/>
              </a:rPr>
              <a:t>heard a loud voice out of heaven saying, “Behold, </a:t>
            </a:r>
            <a:endParaRPr lang="en-GB" sz="2000" dirty="0" smtClean="0">
              <a:solidFill>
                <a:srgbClr val="000000"/>
              </a:solidFill>
              <a:latin typeface="system-ui"/>
            </a:endParaRPr>
          </a:p>
          <a:p>
            <a:r>
              <a:rPr lang="en-GB" sz="2000" b="1" dirty="0" smtClean="0">
                <a:solidFill>
                  <a:srgbClr val="000000"/>
                </a:solidFill>
                <a:latin typeface="system-ui"/>
              </a:rPr>
              <a:t>God’s </a:t>
            </a:r>
            <a:r>
              <a:rPr lang="en-GB" sz="2000" b="1" dirty="0">
                <a:solidFill>
                  <a:srgbClr val="000000"/>
                </a:solidFill>
                <a:latin typeface="system-ui"/>
              </a:rPr>
              <a:t>dwelling is </a:t>
            </a:r>
            <a:r>
              <a:rPr lang="en-GB" sz="2000" b="1" dirty="0" smtClean="0">
                <a:solidFill>
                  <a:srgbClr val="000000"/>
                </a:solidFill>
                <a:latin typeface="system-ui"/>
              </a:rPr>
              <a:t>among men</a:t>
            </a:r>
            <a:r>
              <a:rPr lang="en-GB" sz="2000" dirty="0" smtClean="0">
                <a:solidFill>
                  <a:srgbClr val="000000"/>
                </a:solidFill>
                <a:latin typeface="system-ui"/>
              </a:rPr>
              <a:t>, </a:t>
            </a:r>
            <a:r>
              <a:rPr lang="en-GB" sz="2000" dirty="0">
                <a:solidFill>
                  <a:srgbClr val="000000"/>
                </a:solidFill>
                <a:latin typeface="system-ui"/>
              </a:rPr>
              <a:t>and he will dwell </a:t>
            </a:r>
            <a:endParaRPr lang="en-GB" sz="2000" dirty="0" smtClean="0">
              <a:solidFill>
                <a:srgbClr val="000000"/>
              </a:solidFill>
              <a:latin typeface="system-ui"/>
            </a:endParaRPr>
          </a:p>
          <a:p>
            <a:r>
              <a:rPr lang="en-GB" sz="2000" dirty="0" smtClean="0">
                <a:solidFill>
                  <a:srgbClr val="000000"/>
                </a:solidFill>
                <a:latin typeface="system-ui"/>
              </a:rPr>
              <a:t>with </a:t>
            </a:r>
            <a:r>
              <a:rPr lang="en-GB" sz="2000" dirty="0">
                <a:solidFill>
                  <a:srgbClr val="000000"/>
                </a:solidFill>
                <a:latin typeface="system-ui"/>
              </a:rPr>
              <a:t>them, and they will be his people, and God </a:t>
            </a:r>
            <a:endParaRPr lang="en-GB" sz="2000" dirty="0" smtClean="0">
              <a:solidFill>
                <a:srgbClr val="000000"/>
              </a:solidFill>
              <a:latin typeface="system-ui"/>
            </a:endParaRPr>
          </a:p>
          <a:p>
            <a:r>
              <a:rPr lang="en-GB" sz="2000" dirty="0" smtClean="0">
                <a:solidFill>
                  <a:srgbClr val="000000"/>
                </a:solidFill>
                <a:latin typeface="system-ui"/>
              </a:rPr>
              <a:t>himself </a:t>
            </a:r>
            <a:r>
              <a:rPr lang="en-GB" sz="2000" dirty="0">
                <a:solidFill>
                  <a:srgbClr val="000000"/>
                </a:solidFill>
                <a:latin typeface="system-ui"/>
              </a:rPr>
              <a:t>will be with them as their God. </a:t>
            </a:r>
            <a:r>
              <a:rPr lang="en-GB" sz="2000" dirty="0" smtClean="0">
                <a:solidFill>
                  <a:srgbClr val="000000"/>
                </a:solidFill>
                <a:latin typeface="system-ui"/>
              </a:rPr>
              <a:t>He </a:t>
            </a:r>
            <a:r>
              <a:rPr lang="en-GB" sz="2000" dirty="0">
                <a:solidFill>
                  <a:srgbClr val="000000"/>
                </a:solidFill>
                <a:latin typeface="system-ui"/>
              </a:rPr>
              <a:t>will wipe </a:t>
            </a:r>
            <a:endParaRPr lang="en-GB" sz="2000" dirty="0" smtClean="0">
              <a:solidFill>
                <a:srgbClr val="000000"/>
              </a:solidFill>
              <a:latin typeface="system-ui"/>
            </a:endParaRPr>
          </a:p>
          <a:p>
            <a:r>
              <a:rPr lang="en-GB" sz="2000" dirty="0" smtClean="0">
                <a:solidFill>
                  <a:srgbClr val="000000"/>
                </a:solidFill>
                <a:latin typeface="system-ui"/>
              </a:rPr>
              <a:t>away </a:t>
            </a:r>
            <a:r>
              <a:rPr lang="en-GB" sz="2000" dirty="0">
                <a:solidFill>
                  <a:srgbClr val="000000"/>
                </a:solidFill>
                <a:latin typeface="system-ui"/>
              </a:rPr>
              <a:t>every tear from their eyes. </a:t>
            </a:r>
            <a:endParaRPr lang="en-GB" sz="2000" b="0" i="0" dirty="0">
              <a:solidFill>
                <a:srgbClr val="000000"/>
              </a:solidFill>
              <a:effectLst/>
              <a:latin typeface="system-ui"/>
            </a:endParaRPr>
          </a:p>
        </p:txBody>
      </p:sp>
      <p:sp>
        <p:nvSpPr>
          <p:cNvPr id="3" name="TextBox 2"/>
          <p:cNvSpPr txBox="1"/>
          <p:nvPr/>
        </p:nvSpPr>
        <p:spPr>
          <a:xfrm>
            <a:off x="1507524" y="370703"/>
            <a:ext cx="3584636" cy="461665"/>
          </a:xfrm>
          <a:prstGeom prst="rect">
            <a:avLst/>
          </a:prstGeom>
          <a:noFill/>
        </p:spPr>
        <p:txBody>
          <a:bodyPr wrap="none" rtlCol="0">
            <a:spAutoFit/>
          </a:bodyPr>
          <a:lstStyle/>
          <a:p>
            <a:r>
              <a:rPr lang="en-GB" sz="2400" b="1" dirty="0" smtClean="0">
                <a:latin typeface="system-ui"/>
              </a:rPr>
              <a:t>The Ultimate Fulfilment</a:t>
            </a:r>
            <a:endParaRPr lang="en-GB" sz="2400" b="1" dirty="0">
              <a:latin typeface="system-ui"/>
            </a:endParaRPr>
          </a:p>
        </p:txBody>
      </p:sp>
      <p:sp>
        <p:nvSpPr>
          <p:cNvPr id="4" name="Rectangle 3"/>
          <p:cNvSpPr/>
          <p:nvPr/>
        </p:nvSpPr>
        <p:spPr>
          <a:xfrm>
            <a:off x="486031" y="4129199"/>
            <a:ext cx="10231395" cy="2246769"/>
          </a:xfrm>
          <a:prstGeom prst="rect">
            <a:avLst/>
          </a:prstGeom>
        </p:spPr>
        <p:txBody>
          <a:bodyPr wrap="square">
            <a:spAutoFit/>
          </a:bodyPr>
          <a:lstStyle/>
          <a:p>
            <a:pPr lvl="0"/>
            <a:r>
              <a:rPr lang="en-GB" sz="2000" b="1" dirty="0">
                <a:solidFill>
                  <a:srgbClr val="000000"/>
                </a:solidFill>
                <a:latin typeface="system-ui"/>
              </a:rPr>
              <a:t>Death will be no </a:t>
            </a:r>
            <a:r>
              <a:rPr lang="en-GB" sz="2000" b="1" dirty="0" smtClean="0">
                <a:solidFill>
                  <a:srgbClr val="000000"/>
                </a:solidFill>
                <a:latin typeface="system-ui"/>
              </a:rPr>
              <a:t>more</a:t>
            </a:r>
            <a:r>
              <a:rPr lang="en-GB" sz="2000" dirty="0">
                <a:solidFill>
                  <a:srgbClr val="000000"/>
                </a:solidFill>
                <a:latin typeface="system-ui"/>
              </a:rPr>
              <a:t>; neither will there be mourning, nor crying, </a:t>
            </a:r>
            <a:r>
              <a:rPr lang="en-GB" sz="2000" dirty="0" smtClean="0">
                <a:solidFill>
                  <a:srgbClr val="000000"/>
                </a:solidFill>
                <a:latin typeface="system-ui"/>
              </a:rPr>
              <a:t>nor pain</a:t>
            </a:r>
            <a:r>
              <a:rPr lang="en-GB" sz="2000" dirty="0">
                <a:solidFill>
                  <a:srgbClr val="000000"/>
                </a:solidFill>
                <a:latin typeface="system-ui"/>
              </a:rPr>
              <a:t>, any more. </a:t>
            </a:r>
            <a:r>
              <a:rPr lang="en-GB" sz="2000" b="1" dirty="0">
                <a:solidFill>
                  <a:srgbClr val="000000"/>
                </a:solidFill>
                <a:latin typeface="system-ui"/>
              </a:rPr>
              <a:t>The first things have passed away</a:t>
            </a:r>
            <a:r>
              <a:rPr lang="en-GB" sz="2000" dirty="0">
                <a:solidFill>
                  <a:srgbClr val="000000"/>
                </a:solidFill>
                <a:latin typeface="system-ui"/>
              </a:rPr>
              <a:t>.”</a:t>
            </a:r>
          </a:p>
          <a:p>
            <a:pPr lvl="0"/>
            <a:r>
              <a:rPr lang="en-GB" sz="2000" dirty="0">
                <a:solidFill>
                  <a:srgbClr val="000000"/>
                </a:solidFill>
                <a:latin typeface="system-ui"/>
              </a:rPr>
              <a:t>He who sits on the throne said, “</a:t>
            </a:r>
            <a:r>
              <a:rPr lang="en-GB" sz="2000" b="1" dirty="0">
                <a:solidFill>
                  <a:srgbClr val="000000"/>
                </a:solidFill>
                <a:latin typeface="system-ui"/>
              </a:rPr>
              <a:t>Behold, I am making all things new</a:t>
            </a:r>
            <a:r>
              <a:rPr lang="en-GB" sz="2000" dirty="0">
                <a:solidFill>
                  <a:srgbClr val="000000"/>
                </a:solidFill>
                <a:latin typeface="system-ui"/>
              </a:rPr>
              <a:t>.” He said, “Write, for these words of God are faithful and true.” He said to me, “It is done. I am the Alpha and the Omega, the Beginning and the End. </a:t>
            </a:r>
            <a:r>
              <a:rPr lang="en-GB" sz="2000" b="1" dirty="0">
                <a:solidFill>
                  <a:srgbClr val="000000"/>
                </a:solidFill>
                <a:latin typeface="system-ui"/>
              </a:rPr>
              <a:t>I will give freely to him who is thirsty from the spring of the water of life.</a:t>
            </a:r>
            <a:r>
              <a:rPr lang="en-GB" sz="2000" dirty="0">
                <a:solidFill>
                  <a:srgbClr val="000000"/>
                </a:solidFill>
                <a:latin typeface="system-ui"/>
              </a:rPr>
              <a:t> He who overcomes, I will give him these things. I will be his God, and he will be my son. Rev. 21:1-7</a:t>
            </a:r>
            <a:endParaRPr lang="en-GB" sz="2000" dirty="0">
              <a:solidFill>
                <a:srgbClr val="000000"/>
              </a:solidFill>
              <a:latin typeface="system-ui"/>
            </a:endParaRPr>
          </a:p>
        </p:txBody>
      </p:sp>
    </p:spTree>
    <p:extLst>
      <p:ext uri="{BB962C8B-B14F-4D97-AF65-F5344CB8AC3E}">
        <p14:creationId xmlns:p14="http://schemas.microsoft.com/office/powerpoint/2010/main" val="29288210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4314" y="1642069"/>
            <a:ext cx="6096000" cy="3170099"/>
          </a:xfrm>
          <a:prstGeom prst="rect">
            <a:avLst/>
          </a:prstGeom>
        </p:spPr>
        <p:txBody>
          <a:bodyPr>
            <a:spAutoFit/>
          </a:bodyPr>
          <a:lstStyle/>
          <a:p>
            <a:r>
              <a:rPr lang="en-GB" sz="2000" b="1" dirty="0">
                <a:solidFill>
                  <a:srgbClr val="000000"/>
                </a:solidFill>
                <a:latin typeface="system-ui"/>
              </a:rPr>
              <a:t>It will be, that whoever of all the families of the earth doesn’t go up to Jerusalem to worship the King, </a:t>
            </a:r>
            <a:r>
              <a:rPr lang="en-GB" sz="2000" b="1" dirty="0" smtClean="0">
                <a:solidFill>
                  <a:srgbClr val="000000"/>
                </a:solidFill>
                <a:latin typeface="system-ui"/>
              </a:rPr>
              <a:t>the </a:t>
            </a:r>
            <a:r>
              <a:rPr lang="en-GB" b="1" dirty="0" smtClean="0">
                <a:solidFill>
                  <a:srgbClr val="000000"/>
                </a:solidFill>
                <a:latin typeface="system-ui"/>
              </a:rPr>
              <a:t>LORD</a:t>
            </a:r>
            <a:r>
              <a:rPr lang="en-GB" sz="2000" b="1" dirty="0" smtClean="0">
                <a:solidFill>
                  <a:srgbClr val="000000"/>
                </a:solidFill>
                <a:latin typeface="system-ui"/>
              </a:rPr>
              <a:t> of Hosts, </a:t>
            </a:r>
            <a:r>
              <a:rPr lang="en-GB" sz="2000" b="1" dirty="0">
                <a:solidFill>
                  <a:srgbClr val="000000"/>
                </a:solidFill>
                <a:latin typeface="system-ui"/>
              </a:rPr>
              <a:t>on them there will be no rain.</a:t>
            </a:r>
            <a:r>
              <a:rPr lang="en-GB" sz="2000" dirty="0">
                <a:solidFill>
                  <a:srgbClr val="000000"/>
                </a:solidFill>
                <a:latin typeface="system-ui"/>
              </a:rPr>
              <a:t> </a:t>
            </a:r>
            <a:r>
              <a:rPr lang="en-GB" sz="2000" dirty="0" smtClean="0">
                <a:solidFill>
                  <a:srgbClr val="000000"/>
                </a:solidFill>
                <a:latin typeface="system-ui"/>
              </a:rPr>
              <a:t>If </a:t>
            </a:r>
            <a:r>
              <a:rPr lang="en-GB" sz="2000" dirty="0">
                <a:solidFill>
                  <a:srgbClr val="000000"/>
                </a:solidFill>
                <a:latin typeface="system-ui"/>
              </a:rPr>
              <a:t>the family of Egypt </a:t>
            </a:r>
            <a:r>
              <a:rPr lang="en-GB" sz="2000" dirty="0" smtClean="0">
                <a:solidFill>
                  <a:srgbClr val="000000"/>
                </a:solidFill>
                <a:latin typeface="system-ui"/>
              </a:rPr>
              <a:t>does not </a:t>
            </a:r>
            <a:r>
              <a:rPr lang="en-GB" sz="2000" dirty="0">
                <a:solidFill>
                  <a:srgbClr val="000000"/>
                </a:solidFill>
                <a:latin typeface="system-ui"/>
              </a:rPr>
              <a:t>go up, and </a:t>
            </a:r>
            <a:r>
              <a:rPr lang="en-GB" sz="2000" dirty="0" smtClean="0">
                <a:solidFill>
                  <a:srgbClr val="000000"/>
                </a:solidFill>
                <a:latin typeface="system-ui"/>
              </a:rPr>
              <a:t>does not </a:t>
            </a:r>
            <a:r>
              <a:rPr lang="en-GB" sz="2000" dirty="0">
                <a:solidFill>
                  <a:srgbClr val="000000"/>
                </a:solidFill>
                <a:latin typeface="system-ui"/>
              </a:rPr>
              <a:t>come, neither will it rain on them. This will be the plague with which Yahweh will strike the nations that </a:t>
            </a:r>
            <a:r>
              <a:rPr lang="en-GB" sz="2000" dirty="0" smtClean="0">
                <a:solidFill>
                  <a:srgbClr val="000000"/>
                </a:solidFill>
                <a:latin typeface="system-ui"/>
              </a:rPr>
              <a:t>do not </a:t>
            </a:r>
            <a:r>
              <a:rPr lang="en-GB" sz="2000" dirty="0">
                <a:solidFill>
                  <a:srgbClr val="000000"/>
                </a:solidFill>
                <a:latin typeface="system-ui"/>
              </a:rPr>
              <a:t>go up to keep the </a:t>
            </a:r>
            <a:r>
              <a:rPr lang="en-GB" sz="2000" dirty="0" smtClean="0">
                <a:solidFill>
                  <a:srgbClr val="000000"/>
                </a:solidFill>
                <a:latin typeface="system-ui"/>
              </a:rPr>
              <a:t>Feast </a:t>
            </a:r>
            <a:r>
              <a:rPr lang="en-GB" sz="2000" dirty="0">
                <a:solidFill>
                  <a:srgbClr val="000000"/>
                </a:solidFill>
                <a:latin typeface="system-ui"/>
              </a:rPr>
              <a:t>of </a:t>
            </a:r>
            <a:r>
              <a:rPr lang="en-GB" sz="2000" dirty="0" smtClean="0">
                <a:solidFill>
                  <a:srgbClr val="000000"/>
                </a:solidFill>
                <a:latin typeface="system-ui"/>
              </a:rPr>
              <a:t>Booths</a:t>
            </a:r>
            <a:r>
              <a:rPr lang="en-GB" sz="2000" dirty="0">
                <a:solidFill>
                  <a:srgbClr val="000000"/>
                </a:solidFill>
                <a:latin typeface="system-ui"/>
              </a:rPr>
              <a:t>. </a:t>
            </a:r>
            <a:r>
              <a:rPr lang="en-GB" sz="2000" dirty="0" smtClean="0">
                <a:solidFill>
                  <a:srgbClr val="000000"/>
                </a:solidFill>
                <a:latin typeface="system-ui"/>
              </a:rPr>
              <a:t>This </a:t>
            </a:r>
            <a:r>
              <a:rPr lang="en-GB" sz="2000" dirty="0">
                <a:solidFill>
                  <a:srgbClr val="000000"/>
                </a:solidFill>
                <a:latin typeface="system-ui"/>
              </a:rPr>
              <a:t>will be the punishment of Egypt, and the punishment of all the nations that don’t go up to keep the </a:t>
            </a:r>
            <a:r>
              <a:rPr lang="en-GB" sz="2000" dirty="0" smtClean="0">
                <a:solidFill>
                  <a:srgbClr val="000000"/>
                </a:solidFill>
                <a:latin typeface="system-ui"/>
              </a:rPr>
              <a:t>Feast </a:t>
            </a:r>
            <a:r>
              <a:rPr lang="en-GB" sz="2000" dirty="0">
                <a:solidFill>
                  <a:srgbClr val="000000"/>
                </a:solidFill>
                <a:latin typeface="system-ui"/>
              </a:rPr>
              <a:t>of </a:t>
            </a:r>
            <a:r>
              <a:rPr lang="en-GB" sz="2000" dirty="0" smtClean="0">
                <a:solidFill>
                  <a:srgbClr val="000000"/>
                </a:solidFill>
                <a:latin typeface="system-ui"/>
              </a:rPr>
              <a:t>Booths</a:t>
            </a:r>
            <a:r>
              <a:rPr lang="en-GB" sz="2000" dirty="0">
                <a:solidFill>
                  <a:srgbClr val="000000"/>
                </a:solidFill>
                <a:latin typeface="system-ui"/>
              </a:rPr>
              <a:t>. </a:t>
            </a:r>
            <a:r>
              <a:rPr lang="en-GB" sz="2000" dirty="0" smtClean="0">
                <a:solidFill>
                  <a:srgbClr val="000000"/>
                </a:solidFill>
                <a:latin typeface="system-ui"/>
              </a:rPr>
              <a:t>14:17-19</a:t>
            </a:r>
            <a:endParaRPr lang="en-GB" sz="2000" dirty="0"/>
          </a:p>
        </p:txBody>
      </p:sp>
      <p:sp>
        <p:nvSpPr>
          <p:cNvPr id="3" name="TextBox 2"/>
          <p:cNvSpPr txBox="1"/>
          <p:nvPr/>
        </p:nvSpPr>
        <p:spPr>
          <a:xfrm>
            <a:off x="2010032" y="708454"/>
            <a:ext cx="2475358" cy="461665"/>
          </a:xfrm>
          <a:prstGeom prst="rect">
            <a:avLst/>
          </a:prstGeom>
          <a:noFill/>
        </p:spPr>
        <p:txBody>
          <a:bodyPr wrap="none" rtlCol="0">
            <a:spAutoFit/>
          </a:bodyPr>
          <a:lstStyle/>
          <a:p>
            <a:r>
              <a:rPr lang="en-GB" sz="2400" b="1" dirty="0" smtClean="0">
                <a:latin typeface="system-ui"/>
              </a:rPr>
              <a:t>Noncompliance</a:t>
            </a:r>
            <a:endParaRPr lang="en-GB" sz="2400" b="1" dirty="0">
              <a:latin typeface="system-ui"/>
            </a:endParaRPr>
          </a:p>
        </p:txBody>
      </p:sp>
    </p:spTree>
    <p:extLst>
      <p:ext uri="{BB962C8B-B14F-4D97-AF65-F5344CB8AC3E}">
        <p14:creationId xmlns:p14="http://schemas.microsoft.com/office/powerpoint/2010/main" val="29760977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25" y="1103522"/>
            <a:ext cx="6096000" cy="3170099"/>
          </a:xfrm>
          <a:prstGeom prst="rect">
            <a:avLst/>
          </a:prstGeom>
        </p:spPr>
        <p:txBody>
          <a:bodyPr>
            <a:spAutoFit/>
          </a:bodyPr>
          <a:lstStyle/>
          <a:p>
            <a:r>
              <a:rPr lang="en-GB" sz="2000" b="1" dirty="0">
                <a:solidFill>
                  <a:srgbClr val="000000"/>
                </a:solidFill>
                <a:latin typeface="system-ui"/>
              </a:rPr>
              <a:t>In that day </a:t>
            </a:r>
            <a:r>
              <a:rPr lang="en-GB" sz="2000" dirty="0">
                <a:solidFill>
                  <a:srgbClr val="000000"/>
                </a:solidFill>
                <a:latin typeface="system-ui"/>
              </a:rPr>
              <a:t>there will be on </a:t>
            </a:r>
            <a:r>
              <a:rPr lang="en-GB" sz="2000" b="1" dirty="0">
                <a:solidFill>
                  <a:srgbClr val="000000"/>
                </a:solidFill>
                <a:latin typeface="system-ui"/>
              </a:rPr>
              <a:t>the bells of the horses</a:t>
            </a:r>
            <a:r>
              <a:rPr lang="en-GB" sz="2000" dirty="0">
                <a:solidFill>
                  <a:srgbClr val="000000"/>
                </a:solidFill>
                <a:latin typeface="system-ui"/>
              </a:rPr>
              <a:t>, </a:t>
            </a:r>
            <a:r>
              <a:rPr lang="en-GB" sz="2000" b="1" dirty="0">
                <a:solidFill>
                  <a:srgbClr val="000000"/>
                </a:solidFill>
                <a:latin typeface="system-ui"/>
              </a:rPr>
              <a:t>“HOLY TO YAHWEH”</a:t>
            </a:r>
            <a:r>
              <a:rPr lang="en-GB" sz="2000" dirty="0">
                <a:solidFill>
                  <a:srgbClr val="000000"/>
                </a:solidFill>
                <a:latin typeface="system-ui"/>
              </a:rPr>
              <a:t>; and the pots in Yahweh’s house will be like the bowls before the altar. </a:t>
            </a:r>
            <a:r>
              <a:rPr lang="en-GB" sz="2000" dirty="0" smtClean="0">
                <a:solidFill>
                  <a:srgbClr val="000000"/>
                </a:solidFill>
                <a:latin typeface="system-ui"/>
              </a:rPr>
              <a:t>Yes</a:t>
            </a:r>
            <a:r>
              <a:rPr lang="en-GB" sz="2000" dirty="0">
                <a:solidFill>
                  <a:srgbClr val="000000"/>
                </a:solidFill>
                <a:latin typeface="system-ui"/>
              </a:rPr>
              <a:t>, </a:t>
            </a:r>
            <a:r>
              <a:rPr lang="en-GB" sz="2000" b="1" dirty="0">
                <a:solidFill>
                  <a:srgbClr val="000000"/>
                </a:solidFill>
                <a:latin typeface="system-ui"/>
              </a:rPr>
              <a:t>every pot in Jerusalem and in Judah will be holy to </a:t>
            </a:r>
            <a:r>
              <a:rPr lang="en-GB" sz="2000" b="1" dirty="0" smtClean="0">
                <a:solidFill>
                  <a:srgbClr val="000000"/>
                </a:solidFill>
                <a:latin typeface="system-ui"/>
              </a:rPr>
              <a:t>the </a:t>
            </a:r>
            <a:r>
              <a:rPr lang="en-GB" b="1" dirty="0" smtClean="0">
                <a:solidFill>
                  <a:srgbClr val="000000"/>
                </a:solidFill>
                <a:latin typeface="system-ui"/>
              </a:rPr>
              <a:t>LORD</a:t>
            </a:r>
            <a:r>
              <a:rPr lang="en-GB" sz="2000" b="1" dirty="0" smtClean="0">
                <a:solidFill>
                  <a:srgbClr val="000000"/>
                </a:solidFill>
                <a:latin typeface="system-ui"/>
              </a:rPr>
              <a:t> of Hosts</a:t>
            </a:r>
            <a:r>
              <a:rPr lang="en-GB" sz="2000" dirty="0" smtClean="0">
                <a:solidFill>
                  <a:srgbClr val="000000"/>
                </a:solidFill>
                <a:latin typeface="system-ui"/>
              </a:rPr>
              <a:t>; </a:t>
            </a:r>
            <a:r>
              <a:rPr lang="en-GB" sz="2000" dirty="0">
                <a:solidFill>
                  <a:srgbClr val="000000"/>
                </a:solidFill>
                <a:latin typeface="system-ui"/>
              </a:rPr>
              <a:t>and all those who sacrifice will come and take of them, and cook in them. </a:t>
            </a:r>
            <a:endParaRPr lang="en-GB" sz="2000" dirty="0" smtClean="0">
              <a:solidFill>
                <a:srgbClr val="000000"/>
              </a:solidFill>
              <a:latin typeface="system-ui"/>
            </a:endParaRPr>
          </a:p>
          <a:p>
            <a:endParaRPr lang="en-GB" sz="2000" dirty="0">
              <a:solidFill>
                <a:srgbClr val="000000"/>
              </a:solidFill>
              <a:latin typeface="system-ui"/>
            </a:endParaRPr>
          </a:p>
          <a:p>
            <a:r>
              <a:rPr lang="en-GB" sz="2000" b="1" dirty="0" smtClean="0">
                <a:solidFill>
                  <a:srgbClr val="000000"/>
                </a:solidFill>
                <a:latin typeface="system-ui"/>
              </a:rPr>
              <a:t>In </a:t>
            </a:r>
            <a:r>
              <a:rPr lang="en-GB" sz="2000" b="1" dirty="0">
                <a:solidFill>
                  <a:srgbClr val="000000"/>
                </a:solidFill>
                <a:latin typeface="system-ui"/>
              </a:rPr>
              <a:t>that day </a:t>
            </a:r>
            <a:r>
              <a:rPr lang="en-GB" sz="2000" dirty="0">
                <a:solidFill>
                  <a:srgbClr val="000000"/>
                </a:solidFill>
                <a:latin typeface="system-ui"/>
              </a:rPr>
              <a:t>there will no longer be a Canaanite </a:t>
            </a:r>
            <a:r>
              <a:rPr lang="en-GB" sz="2000" dirty="0" smtClean="0">
                <a:solidFill>
                  <a:srgbClr val="000000"/>
                </a:solidFill>
                <a:latin typeface="system-ui"/>
              </a:rPr>
              <a:t>[merchant, trader] in </a:t>
            </a:r>
            <a:r>
              <a:rPr lang="en-GB" sz="2000" dirty="0">
                <a:solidFill>
                  <a:srgbClr val="000000"/>
                </a:solidFill>
                <a:latin typeface="system-ui"/>
              </a:rPr>
              <a:t>the house of the </a:t>
            </a:r>
            <a:r>
              <a:rPr lang="en-GB" dirty="0">
                <a:solidFill>
                  <a:srgbClr val="000000"/>
                </a:solidFill>
                <a:latin typeface="system-ui"/>
              </a:rPr>
              <a:t>LORD</a:t>
            </a:r>
            <a:r>
              <a:rPr lang="en-GB" sz="2000" dirty="0">
                <a:solidFill>
                  <a:srgbClr val="000000"/>
                </a:solidFill>
                <a:latin typeface="system-ui"/>
              </a:rPr>
              <a:t> of Hosts</a:t>
            </a:r>
            <a:r>
              <a:rPr lang="en-GB" sz="2000" dirty="0" smtClean="0">
                <a:solidFill>
                  <a:srgbClr val="000000"/>
                </a:solidFill>
                <a:latin typeface="system-ui"/>
              </a:rPr>
              <a:t>. 14:20-21</a:t>
            </a:r>
            <a:endParaRPr lang="en-GB" sz="2000" dirty="0"/>
          </a:p>
        </p:txBody>
      </p:sp>
      <p:sp>
        <p:nvSpPr>
          <p:cNvPr id="3" name="TextBox 2"/>
          <p:cNvSpPr txBox="1"/>
          <p:nvPr/>
        </p:nvSpPr>
        <p:spPr>
          <a:xfrm>
            <a:off x="634314" y="370703"/>
            <a:ext cx="5062411" cy="461665"/>
          </a:xfrm>
          <a:prstGeom prst="rect">
            <a:avLst/>
          </a:prstGeom>
          <a:noFill/>
        </p:spPr>
        <p:txBody>
          <a:bodyPr wrap="none" rtlCol="0">
            <a:spAutoFit/>
          </a:bodyPr>
          <a:lstStyle/>
          <a:p>
            <a:r>
              <a:rPr lang="en-GB" sz="2400" b="1" dirty="0" smtClean="0">
                <a:latin typeface="system-ui"/>
              </a:rPr>
              <a:t>Sacred /Secular Divide Abolished</a:t>
            </a:r>
            <a:endParaRPr lang="en-GB" sz="2400" b="1" dirty="0">
              <a:latin typeface="system-ui"/>
            </a:endParaRPr>
          </a:p>
        </p:txBody>
      </p:sp>
      <p:sp>
        <p:nvSpPr>
          <p:cNvPr id="4" name="Rectangle 3"/>
          <p:cNvSpPr/>
          <p:nvPr/>
        </p:nvSpPr>
        <p:spPr>
          <a:xfrm>
            <a:off x="288325" y="4395569"/>
            <a:ext cx="6096000" cy="1938992"/>
          </a:xfrm>
          <a:prstGeom prst="rect">
            <a:avLst/>
          </a:prstGeom>
        </p:spPr>
        <p:txBody>
          <a:bodyPr>
            <a:spAutoFit/>
          </a:bodyPr>
          <a:lstStyle/>
          <a:p>
            <a:r>
              <a:rPr lang="en-GB" sz="2000" dirty="0" smtClean="0">
                <a:solidFill>
                  <a:srgbClr val="000000"/>
                </a:solidFill>
                <a:latin typeface="system-ui"/>
              </a:rPr>
              <a:t>... </a:t>
            </a:r>
            <a:r>
              <a:rPr lang="en-GB" sz="2000" b="1" dirty="0" smtClean="0">
                <a:solidFill>
                  <a:srgbClr val="000000"/>
                </a:solidFill>
                <a:latin typeface="system-ui"/>
              </a:rPr>
              <a:t>the </a:t>
            </a:r>
            <a:r>
              <a:rPr lang="en-GB" sz="2000" b="1" dirty="0">
                <a:solidFill>
                  <a:srgbClr val="000000"/>
                </a:solidFill>
                <a:latin typeface="system-ui"/>
              </a:rPr>
              <a:t>merchants and sellers </a:t>
            </a:r>
            <a:r>
              <a:rPr lang="en-GB" sz="2000" dirty="0">
                <a:solidFill>
                  <a:srgbClr val="000000"/>
                </a:solidFill>
                <a:latin typeface="system-ui"/>
              </a:rPr>
              <a:t>of all kinds of wares </a:t>
            </a:r>
            <a:r>
              <a:rPr lang="en-GB" sz="2000" b="1" dirty="0">
                <a:solidFill>
                  <a:srgbClr val="000000"/>
                </a:solidFill>
                <a:latin typeface="system-ui"/>
              </a:rPr>
              <a:t>camped outside of Jerusalem </a:t>
            </a:r>
            <a:r>
              <a:rPr lang="en-GB" sz="2000" dirty="0">
                <a:solidFill>
                  <a:srgbClr val="000000"/>
                </a:solidFill>
                <a:latin typeface="system-ui"/>
              </a:rPr>
              <a:t>once or twice. </a:t>
            </a:r>
            <a:r>
              <a:rPr lang="en-GB" sz="2000" dirty="0" smtClean="0">
                <a:solidFill>
                  <a:srgbClr val="000000"/>
                </a:solidFill>
                <a:latin typeface="system-ui"/>
              </a:rPr>
              <a:t>Then </a:t>
            </a:r>
            <a:r>
              <a:rPr lang="en-GB" sz="2000" dirty="0">
                <a:solidFill>
                  <a:srgbClr val="000000"/>
                </a:solidFill>
                <a:latin typeface="system-ui"/>
              </a:rPr>
              <a:t>I testified against them, and said to them, “Why do you stay around the wall? </a:t>
            </a:r>
            <a:r>
              <a:rPr lang="en-GB" sz="2000" b="1" dirty="0">
                <a:solidFill>
                  <a:srgbClr val="000000"/>
                </a:solidFill>
                <a:latin typeface="system-ui"/>
              </a:rPr>
              <a:t>If you do so again, I will lay hands on you.</a:t>
            </a:r>
            <a:r>
              <a:rPr lang="en-GB" sz="2000" dirty="0">
                <a:solidFill>
                  <a:srgbClr val="000000"/>
                </a:solidFill>
                <a:latin typeface="system-ui"/>
              </a:rPr>
              <a:t>” From that time on, they didn’t come on the Sabbath</a:t>
            </a:r>
            <a:r>
              <a:rPr lang="en-GB" dirty="0" smtClean="0">
                <a:solidFill>
                  <a:srgbClr val="000000"/>
                </a:solidFill>
                <a:latin typeface="system-ui"/>
              </a:rPr>
              <a:t>. Neh. 13:20-21</a:t>
            </a:r>
            <a:endParaRPr lang="en-GB" dirty="0"/>
          </a:p>
        </p:txBody>
      </p:sp>
    </p:spTree>
    <p:extLst>
      <p:ext uri="{BB962C8B-B14F-4D97-AF65-F5344CB8AC3E}">
        <p14:creationId xmlns:p14="http://schemas.microsoft.com/office/powerpoint/2010/main" val="1990613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448" y="57665"/>
            <a:ext cx="4485850" cy="6858000"/>
          </a:xfrm>
          <a:prstGeom prst="rect">
            <a:avLst/>
          </a:prstGeom>
        </p:spPr>
      </p:pic>
    </p:spTree>
    <p:extLst>
      <p:ext uri="{BB962C8B-B14F-4D97-AF65-F5344CB8AC3E}">
        <p14:creationId xmlns:p14="http://schemas.microsoft.com/office/powerpoint/2010/main" val="2974733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9816" y="1581664"/>
            <a:ext cx="1887653" cy="2737783"/>
          </a:xfrm>
          <a:prstGeom prst="rect">
            <a:avLst/>
          </a:prstGeom>
        </p:spPr>
      </p:pic>
    </p:spTree>
    <p:extLst>
      <p:ext uri="{BB962C8B-B14F-4D97-AF65-F5344CB8AC3E}">
        <p14:creationId xmlns:p14="http://schemas.microsoft.com/office/powerpoint/2010/main" val="19203291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805" y="1770627"/>
            <a:ext cx="6326659" cy="2246769"/>
          </a:xfrm>
          <a:prstGeom prst="rect">
            <a:avLst/>
          </a:prstGeom>
        </p:spPr>
        <p:txBody>
          <a:bodyPr wrap="square">
            <a:spAutoFit/>
          </a:bodyPr>
          <a:lstStyle/>
          <a:p>
            <a:r>
              <a:rPr lang="en-GB" dirty="0" smtClean="0">
                <a:solidFill>
                  <a:srgbClr val="111C24"/>
                </a:solidFill>
                <a:latin typeface="FreightSans-Bold"/>
              </a:rPr>
              <a:t> </a:t>
            </a:r>
            <a:r>
              <a:rPr lang="en-GB" sz="2000" b="1" dirty="0" smtClean="0">
                <a:solidFill>
                  <a:srgbClr val="111C24"/>
                </a:solidFill>
                <a:latin typeface="system-ui"/>
              </a:rPr>
              <a:t>Rabbi </a:t>
            </a:r>
            <a:r>
              <a:rPr lang="en-GB" sz="2000" b="1" dirty="0" err="1" smtClean="0">
                <a:solidFill>
                  <a:srgbClr val="111C24"/>
                </a:solidFill>
                <a:latin typeface="system-ui"/>
              </a:rPr>
              <a:t>Sholom</a:t>
            </a:r>
            <a:r>
              <a:rPr lang="en-GB" sz="2000" b="1" dirty="0" smtClean="0">
                <a:latin typeface="system-ui"/>
              </a:rPr>
              <a:t> </a:t>
            </a:r>
            <a:r>
              <a:rPr lang="en-GB" sz="2000" b="1" dirty="0" err="1" smtClean="0">
                <a:solidFill>
                  <a:srgbClr val="111C24"/>
                </a:solidFill>
                <a:latin typeface="system-ui"/>
              </a:rPr>
              <a:t>Lipskar</a:t>
            </a:r>
            <a:r>
              <a:rPr lang="en-GB" sz="2000" dirty="0">
                <a:solidFill>
                  <a:srgbClr val="111C24"/>
                </a:solidFill>
                <a:latin typeface="system-ui"/>
              </a:rPr>
              <a:t>, who is 74, recounts the litany of history’s attempts to wipe us out — from the Babylonians to the Crusades to the </a:t>
            </a:r>
            <a:r>
              <a:rPr lang="en-GB" sz="2000" dirty="0" smtClean="0">
                <a:solidFill>
                  <a:srgbClr val="111C24"/>
                </a:solidFill>
                <a:latin typeface="system-ui"/>
              </a:rPr>
              <a:t>Pogroms </a:t>
            </a:r>
            <a:r>
              <a:rPr lang="en-GB" sz="2000" dirty="0">
                <a:solidFill>
                  <a:srgbClr val="111C24"/>
                </a:solidFill>
                <a:latin typeface="system-ui"/>
              </a:rPr>
              <a:t>in Europe and the Holocaust. The list is long and the upshot hard to ignore: so many other cultures and religions folded, but not the Jewish people</a:t>
            </a:r>
            <a:r>
              <a:rPr lang="en-GB" sz="2000" dirty="0" smtClean="0">
                <a:solidFill>
                  <a:srgbClr val="111C24"/>
                </a:solidFill>
                <a:latin typeface="system-ui"/>
              </a:rPr>
              <a:t>. There </a:t>
            </a:r>
            <a:r>
              <a:rPr lang="en-GB" sz="2000" dirty="0">
                <a:solidFill>
                  <a:srgbClr val="111C24"/>
                </a:solidFill>
                <a:latin typeface="system-ui"/>
              </a:rPr>
              <a:t>should be none of us left, and yet we are here. </a:t>
            </a:r>
            <a:endParaRPr lang="en-GB" sz="2000" dirty="0">
              <a:latin typeface="system-ui"/>
            </a:endParaRPr>
          </a:p>
        </p:txBody>
      </p:sp>
      <p:sp>
        <p:nvSpPr>
          <p:cNvPr id="3" name="Rectangle 2"/>
          <p:cNvSpPr/>
          <p:nvPr/>
        </p:nvSpPr>
        <p:spPr>
          <a:xfrm>
            <a:off x="131805" y="3923850"/>
            <a:ext cx="11623589" cy="2554545"/>
          </a:xfrm>
          <a:prstGeom prst="rect">
            <a:avLst/>
          </a:prstGeom>
        </p:spPr>
        <p:txBody>
          <a:bodyPr wrap="square">
            <a:spAutoFit/>
          </a:bodyPr>
          <a:lstStyle/>
          <a:p>
            <a:pPr lvl="0"/>
            <a:r>
              <a:rPr lang="en-GB" sz="2000" dirty="0">
                <a:solidFill>
                  <a:srgbClr val="111C24"/>
                </a:solidFill>
                <a:latin typeface="system-ui"/>
              </a:rPr>
              <a:t>And not only are we here, but we somehow rose to the top of the pinnacle. In finance politics, diplomacy, law, and medicine, we’re at the top — just one generation away from the Holocaust. We came out of the Holocaust losing a third of us. </a:t>
            </a:r>
            <a:r>
              <a:rPr lang="en-GB" sz="2000" dirty="0" smtClean="0">
                <a:solidFill>
                  <a:srgbClr val="111C24"/>
                </a:solidFill>
                <a:latin typeface="system-ui"/>
              </a:rPr>
              <a:t>I </a:t>
            </a:r>
            <a:r>
              <a:rPr lang="en-GB" sz="2000" dirty="0">
                <a:solidFill>
                  <a:srgbClr val="111C24"/>
                </a:solidFill>
                <a:latin typeface="system-ui"/>
              </a:rPr>
              <a:t>lived in a DP camp for the first four years of my life — from the time I was born, 1946, until 1950, because no other country would receive us. </a:t>
            </a:r>
            <a:r>
              <a:rPr lang="en-GB" sz="2000" dirty="0">
                <a:solidFill>
                  <a:srgbClr val="111C24"/>
                </a:solidFill>
                <a:latin typeface="FreightSans-Medium"/>
              </a:rPr>
              <a:t>What drives that? It’s not just the social environment. There’s a </a:t>
            </a:r>
            <a:r>
              <a:rPr lang="en-GB" sz="2000" i="1" dirty="0" err="1">
                <a:solidFill>
                  <a:srgbClr val="111C24"/>
                </a:solidFill>
                <a:latin typeface="FreightSans-Medium"/>
              </a:rPr>
              <a:t>drivenness</a:t>
            </a:r>
            <a:r>
              <a:rPr lang="en-GB" sz="2000" dirty="0">
                <a:solidFill>
                  <a:srgbClr val="111C24"/>
                </a:solidFill>
                <a:latin typeface="FreightSans-Medium"/>
              </a:rPr>
              <a:t> that comes from some divine origin that’s part of our existence. That’s the reality, and history tells you that story, confirms that reality. To deny that is just to be looking for some kind of excuses. </a:t>
            </a:r>
            <a:endParaRPr lang="en-GB" sz="2000" dirty="0" smtClean="0">
              <a:solidFill>
                <a:srgbClr val="111C24"/>
              </a:solidFill>
              <a:latin typeface="FreightSans-Medium"/>
            </a:endParaRPr>
          </a:p>
          <a:p>
            <a:pPr lvl="0"/>
            <a:r>
              <a:rPr lang="en-GB" sz="2000" dirty="0" smtClean="0">
                <a:solidFill>
                  <a:srgbClr val="111C24"/>
                </a:solidFill>
                <a:latin typeface="FreightSans-Medium"/>
              </a:rPr>
              <a:t>https</a:t>
            </a:r>
            <a:r>
              <a:rPr lang="en-GB" sz="2000" dirty="0">
                <a:solidFill>
                  <a:srgbClr val="111C24"/>
                </a:solidFill>
                <a:latin typeface="FreightSans-Medium"/>
              </a:rPr>
              <a:t>://forward.com/life/453018/is-jewish-survival-proof-of-god/</a:t>
            </a:r>
            <a:endParaRPr lang="en-GB" sz="2000" dirty="0">
              <a:solidFill>
                <a:prstClr val="black"/>
              </a:solidFill>
              <a:latin typeface="system-ui"/>
            </a:endParaRPr>
          </a:p>
        </p:txBody>
      </p:sp>
      <p:sp>
        <p:nvSpPr>
          <p:cNvPr id="4" name="TextBox 3"/>
          <p:cNvSpPr txBox="1"/>
          <p:nvPr/>
        </p:nvSpPr>
        <p:spPr>
          <a:xfrm>
            <a:off x="131805" y="304800"/>
            <a:ext cx="6090129" cy="1323439"/>
          </a:xfrm>
          <a:prstGeom prst="rect">
            <a:avLst/>
          </a:prstGeom>
          <a:noFill/>
        </p:spPr>
        <p:txBody>
          <a:bodyPr wrap="none" rtlCol="0">
            <a:spAutoFit/>
          </a:bodyPr>
          <a:lstStyle/>
          <a:p>
            <a:r>
              <a:rPr lang="en-GB" sz="2000" b="1" dirty="0" smtClean="0">
                <a:latin typeface="system-ui"/>
              </a:rPr>
              <a:t>Frederick the Great: </a:t>
            </a:r>
            <a:r>
              <a:rPr lang="en-GB" sz="2000" dirty="0" smtClean="0">
                <a:latin typeface="system-ui"/>
              </a:rPr>
              <a:t>“Give me the strongest single </a:t>
            </a:r>
          </a:p>
          <a:p>
            <a:r>
              <a:rPr lang="en-GB" sz="2000" dirty="0" smtClean="0">
                <a:latin typeface="system-ui"/>
              </a:rPr>
              <a:t>piece of evidence that there is a God”.</a:t>
            </a:r>
          </a:p>
          <a:p>
            <a:endParaRPr lang="en-GB" sz="2000" b="1" dirty="0">
              <a:latin typeface="system-ui"/>
            </a:endParaRPr>
          </a:p>
          <a:p>
            <a:r>
              <a:rPr lang="en-GB" sz="2000" b="1" dirty="0" smtClean="0">
                <a:latin typeface="system-ui"/>
              </a:rPr>
              <a:t>Advisor: “</a:t>
            </a:r>
            <a:r>
              <a:rPr lang="en-GB" sz="2000" dirty="0" smtClean="0">
                <a:latin typeface="system-ui"/>
              </a:rPr>
              <a:t>The Jews, Sir, the Jews!”</a:t>
            </a:r>
            <a:endParaRPr lang="en-GB" sz="2000" dirty="0">
              <a:latin typeface="system-ui"/>
            </a:endParaRPr>
          </a:p>
        </p:txBody>
      </p:sp>
    </p:spTree>
    <p:extLst>
      <p:ext uri="{BB962C8B-B14F-4D97-AF65-F5344CB8AC3E}">
        <p14:creationId xmlns:p14="http://schemas.microsoft.com/office/powerpoint/2010/main" val="141685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977" y="1248541"/>
            <a:ext cx="6096000" cy="1938992"/>
          </a:xfrm>
          <a:prstGeom prst="rect">
            <a:avLst/>
          </a:prstGeom>
        </p:spPr>
        <p:txBody>
          <a:bodyPr>
            <a:spAutoFit/>
          </a:bodyPr>
          <a:lstStyle/>
          <a:p>
            <a:r>
              <a:rPr lang="en-GB" sz="2000" dirty="0">
                <a:solidFill>
                  <a:srgbClr val="000000"/>
                </a:solidFill>
                <a:latin typeface="system-ui"/>
              </a:rPr>
              <a:t>I will bring the third part into the fire,</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and will </a:t>
            </a:r>
            <a:r>
              <a:rPr lang="en-GB" sz="2000" b="1" dirty="0">
                <a:solidFill>
                  <a:srgbClr val="000000"/>
                </a:solidFill>
                <a:latin typeface="system-ui"/>
              </a:rPr>
              <a:t>refine them as silver </a:t>
            </a:r>
            <a:r>
              <a:rPr lang="en-GB" sz="2000" dirty="0">
                <a:solidFill>
                  <a:srgbClr val="000000"/>
                </a:solidFill>
                <a:latin typeface="system-ui"/>
              </a:rPr>
              <a:t>is refined,</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and will </a:t>
            </a:r>
            <a:r>
              <a:rPr lang="en-GB" sz="2000" b="1" dirty="0">
                <a:solidFill>
                  <a:srgbClr val="000000"/>
                </a:solidFill>
                <a:latin typeface="system-ui"/>
              </a:rPr>
              <a:t>test them like gold </a:t>
            </a:r>
            <a:r>
              <a:rPr lang="en-GB" sz="2000" dirty="0">
                <a:solidFill>
                  <a:srgbClr val="000000"/>
                </a:solidFill>
                <a:latin typeface="system-ui"/>
              </a:rPr>
              <a:t>is tested.</a:t>
            </a:r>
            <a:r>
              <a:rPr lang="en-GB" sz="2000" dirty="0">
                <a:solidFill>
                  <a:prstClr val="black"/>
                </a:solidFill>
                <a:latin typeface="system-ui"/>
              </a:rPr>
              <a:t/>
            </a:r>
            <a:br>
              <a:rPr lang="en-GB" sz="2000" dirty="0">
                <a:solidFill>
                  <a:prstClr val="black"/>
                </a:solidFill>
                <a:latin typeface="system-ui"/>
              </a:rPr>
            </a:br>
            <a:r>
              <a:rPr lang="en-GB" sz="2000" b="1" dirty="0">
                <a:solidFill>
                  <a:srgbClr val="000000"/>
                </a:solidFill>
                <a:latin typeface="system-ui"/>
              </a:rPr>
              <a:t>They will call </a:t>
            </a:r>
            <a:r>
              <a:rPr lang="en-GB" sz="2000" dirty="0">
                <a:solidFill>
                  <a:srgbClr val="000000"/>
                </a:solidFill>
                <a:latin typeface="system-ui"/>
              </a:rPr>
              <a:t>on my name, and </a:t>
            </a:r>
            <a:r>
              <a:rPr lang="en-GB" sz="2000" b="1" dirty="0">
                <a:solidFill>
                  <a:srgbClr val="000000"/>
                </a:solidFill>
                <a:latin typeface="system-ui"/>
              </a:rPr>
              <a:t>I will hear </a:t>
            </a:r>
            <a:r>
              <a:rPr lang="en-GB" sz="2000" dirty="0">
                <a:solidFill>
                  <a:srgbClr val="000000"/>
                </a:solidFill>
                <a:latin typeface="system-ui"/>
              </a:rPr>
              <a:t>them.</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t>
            </a:r>
            <a:r>
              <a:rPr lang="en-GB" sz="2000" b="1" dirty="0">
                <a:solidFill>
                  <a:srgbClr val="000000"/>
                </a:solidFill>
                <a:latin typeface="system-ui"/>
              </a:rPr>
              <a:t>I will say</a:t>
            </a:r>
            <a:r>
              <a:rPr lang="en-GB" sz="2000" dirty="0">
                <a:solidFill>
                  <a:srgbClr val="000000"/>
                </a:solidFill>
                <a:latin typeface="system-ui"/>
              </a:rPr>
              <a:t>, ‘It is </a:t>
            </a:r>
            <a:r>
              <a:rPr lang="en-GB" sz="2000" b="1" dirty="0">
                <a:solidFill>
                  <a:srgbClr val="000000"/>
                </a:solidFill>
                <a:latin typeface="system-ui"/>
              </a:rPr>
              <a:t>my people</a:t>
            </a:r>
            <a:r>
              <a:rPr lang="en-GB" sz="2000" dirty="0">
                <a:solidFill>
                  <a:srgbClr val="000000"/>
                </a:solidFill>
                <a:latin typeface="system-ui"/>
              </a:rPr>
              <a:t>;’</a:t>
            </a:r>
            <a:r>
              <a:rPr lang="en-GB" sz="2000" dirty="0">
                <a:solidFill>
                  <a:prstClr val="black"/>
                </a:solidFill>
                <a:latin typeface="system-ui"/>
              </a:rPr>
              <a:t/>
            </a:r>
            <a:br>
              <a:rPr lang="en-GB" sz="2000" dirty="0">
                <a:solidFill>
                  <a:prstClr val="black"/>
                </a:solidFill>
                <a:latin typeface="system-ui"/>
              </a:rPr>
            </a:br>
            <a:r>
              <a:rPr lang="en-GB" sz="2000" dirty="0">
                <a:solidFill>
                  <a:srgbClr val="000000"/>
                </a:solidFill>
                <a:latin typeface="system-ui"/>
              </a:rPr>
              <a:t> and </a:t>
            </a:r>
            <a:r>
              <a:rPr lang="en-GB" sz="2000" b="1" dirty="0">
                <a:solidFill>
                  <a:srgbClr val="000000"/>
                </a:solidFill>
                <a:latin typeface="system-ui"/>
              </a:rPr>
              <a:t>they will say</a:t>
            </a:r>
            <a:r>
              <a:rPr lang="en-GB" sz="2000" dirty="0">
                <a:solidFill>
                  <a:srgbClr val="000000"/>
                </a:solidFill>
                <a:latin typeface="system-ui"/>
              </a:rPr>
              <a:t>, ‘Yahweh is </a:t>
            </a:r>
            <a:r>
              <a:rPr lang="en-GB" sz="2000" b="1" dirty="0">
                <a:solidFill>
                  <a:srgbClr val="000000"/>
                </a:solidFill>
                <a:latin typeface="system-ui"/>
              </a:rPr>
              <a:t>my God</a:t>
            </a:r>
            <a:r>
              <a:rPr lang="en-GB" sz="2000" dirty="0">
                <a:solidFill>
                  <a:srgbClr val="000000"/>
                </a:solidFill>
                <a:latin typeface="system-ui"/>
              </a:rPr>
              <a:t>.’” </a:t>
            </a:r>
            <a:r>
              <a:rPr lang="en-GB" sz="2000" dirty="0" smtClean="0">
                <a:solidFill>
                  <a:srgbClr val="000000"/>
                </a:solidFill>
                <a:latin typeface="system-ui"/>
              </a:rPr>
              <a:t>13:9</a:t>
            </a:r>
            <a:endParaRPr lang="en-GB" dirty="0"/>
          </a:p>
        </p:txBody>
      </p:sp>
      <p:sp>
        <p:nvSpPr>
          <p:cNvPr id="3" name="TextBox 2"/>
          <p:cNvSpPr txBox="1"/>
          <p:nvPr/>
        </p:nvSpPr>
        <p:spPr>
          <a:xfrm>
            <a:off x="1343756" y="494270"/>
            <a:ext cx="3020379" cy="461665"/>
          </a:xfrm>
          <a:prstGeom prst="rect">
            <a:avLst/>
          </a:prstGeom>
          <a:noFill/>
        </p:spPr>
        <p:txBody>
          <a:bodyPr wrap="none" rtlCol="0">
            <a:spAutoFit/>
          </a:bodyPr>
          <a:lstStyle/>
          <a:p>
            <a:r>
              <a:rPr lang="en-GB" sz="2400" b="1" dirty="0" smtClean="0">
                <a:latin typeface="system-ui"/>
              </a:rPr>
              <a:t>Purging Completed</a:t>
            </a:r>
            <a:endParaRPr lang="en-GB" sz="2400" b="1" dirty="0">
              <a:latin typeface="system-ui"/>
            </a:endParaRPr>
          </a:p>
        </p:txBody>
      </p:sp>
      <p:sp>
        <p:nvSpPr>
          <p:cNvPr id="4" name="TextBox 3"/>
          <p:cNvSpPr txBox="1"/>
          <p:nvPr/>
        </p:nvSpPr>
        <p:spPr>
          <a:xfrm>
            <a:off x="1943099" y="3344562"/>
            <a:ext cx="2167581" cy="707886"/>
          </a:xfrm>
          <a:prstGeom prst="rect">
            <a:avLst/>
          </a:prstGeom>
          <a:noFill/>
        </p:spPr>
        <p:txBody>
          <a:bodyPr wrap="none" rtlCol="0">
            <a:spAutoFit/>
          </a:bodyPr>
          <a:lstStyle/>
          <a:p>
            <a:pPr marL="285750" indent="-285750">
              <a:buFont typeface="Arial" panose="020B0604020202020204" pitchFamily="34" charset="0"/>
              <a:buChar char="•"/>
            </a:pPr>
            <a:r>
              <a:rPr lang="en-GB" sz="2000" b="1" dirty="0" smtClean="0">
                <a:latin typeface="system-ui"/>
              </a:rPr>
              <a:t>In the Nations</a:t>
            </a:r>
          </a:p>
          <a:p>
            <a:pPr marL="285750" indent="-285750">
              <a:buFont typeface="Arial" panose="020B0604020202020204" pitchFamily="34" charset="0"/>
              <a:buChar char="•"/>
            </a:pPr>
            <a:r>
              <a:rPr lang="en-GB" sz="2000" b="1" dirty="0" smtClean="0">
                <a:latin typeface="system-ui"/>
              </a:rPr>
              <a:t>In the Land</a:t>
            </a:r>
            <a:endParaRPr lang="en-GB" sz="2000" b="1" dirty="0">
              <a:latin typeface="system-ui"/>
            </a:endParaRPr>
          </a:p>
        </p:txBody>
      </p:sp>
      <p:sp>
        <p:nvSpPr>
          <p:cNvPr id="5" name="Rectangle 4"/>
          <p:cNvSpPr/>
          <p:nvPr/>
        </p:nvSpPr>
        <p:spPr>
          <a:xfrm>
            <a:off x="280086" y="4537156"/>
            <a:ext cx="8625015" cy="1938992"/>
          </a:xfrm>
          <a:prstGeom prst="rect">
            <a:avLst/>
          </a:prstGeom>
        </p:spPr>
        <p:txBody>
          <a:bodyPr wrap="square">
            <a:spAutoFit/>
          </a:bodyPr>
          <a:lstStyle/>
          <a:p>
            <a:r>
              <a:rPr lang="en-GB" sz="2000" b="1" i="0" dirty="0" smtClean="0">
                <a:solidFill>
                  <a:srgbClr val="000000"/>
                </a:solidFill>
                <a:effectLst/>
                <a:latin typeface="system-ui"/>
              </a:rPr>
              <a:t>Yahweh said, “Call his name Lo-Ammi for you are not my people, and I will not be yours.</a:t>
            </a:r>
            <a:r>
              <a:rPr lang="en-GB" sz="2000" b="0" i="0" dirty="0" smtClean="0">
                <a:solidFill>
                  <a:srgbClr val="000000"/>
                </a:solidFill>
                <a:effectLst/>
                <a:latin typeface="system-ui"/>
              </a:rPr>
              <a:t> Yet the number of the children of Israel will be as the sand of the sea, which can’t be measured or counted; and </a:t>
            </a:r>
            <a:r>
              <a:rPr lang="en-GB" sz="2000" b="1" i="0" dirty="0" smtClean="0">
                <a:solidFill>
                  <a:srgbClr val="000000"/>
                </a:solidFill>
                <a:effectLst/>
                <a:latin typeface="system-ui"/>
              </a:rPr>
              <a:t>it will come to pass that, in the place where it was said to them, ‘You are not my people,’ they will be called ‘sons of the living God.’</a:t>
            </a:r>
            <a:r>
              <a:rPr lang="en-GB" sz="2000" b="0" i="0" dirty="0" smtClean="0">
                <a:solidFill>
                  <a:srgbClr val="000000"/>
                </a:solidFill>
                <a:effectLst/>
                <a:latin typeface="system-ui"/>
              </a:rPr>
              <a:t> Hosea 1:9-10; c.f. Jer. 32:36-44; Ezek</a:t>
            </a:r>
            <a:r>
              <a:rPr lang="en-GB" sz="2000" dirty="0" smtClean="0">
                <a:solidFill>
                  <a:srgbClr val="000000"/>
                </a:solidFill>
                <a:latin typeface="system-ui"/>
              </a:rPr>
              <a:t>. 37:23-28</a:t>
            </a:r>
            <a:endParaRPr lang="en-GB" sz="2000" dirty="0"/>
          </a:p>
        </p:txBody>
      </p:sp>
    </p:spTree>
    <p:extLst>
      <p:ext uri="{BB962C8B-B14F-4D97-AF65-F5344CB8AC3E}">
        <p14:creationId xmlns:p14="http://schemas.microsoft.com/office/powerpoint/2010/main" val="1912176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0777" y="329513"/>
            <a:ext cx="1330814" cy="461665"/>
          </a:xfrm>
          <a:prstGeom prst="rect">
            <a:avLst/>
          </a:prstGeom>
          <a:noFill/>
        </p:spPr>
        <p:txBody>
          <a:bodyPr wrap="none" rtlCol="0">
            <a:spAutoFit/>
          </a:bodyPr>
          <a:lstStyle/>
          <a:p>
            <a:r>
              <a:rPr lang="en-GB" sz="2400" b="1" dirty="0" smtClean="0">
                <a:latin typeface="system-ui"/>
              </a:rPr>
              <a:t>Context</a:t>
            </a:r>
            <a:endParaRPr lang="en-GB" sz="2400" b="1" dirty="0">
              <a:latin typeface="system-ui"/>
            </a:endParaRPr>
          </a:p>
        </p:txBody>
      </p:sp>
      <p:sp>
        <p:nvSpPr>
          <p:cNvPr id="3" name="TextBox 2"/>
          <p:cNvSpPr txBox="1"/>
          <p:nvPr/>
        </p:nvSpPr>
        <p:spPr>
          <a:xfrm>
            <a:off x="336686" y="1425146"/>
            <a:ext cx="6789044" cy="10556736"/>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latin typeface="system-ui"/>
              </a:rPr>
              <a:t>Portion of Israel regathered, mostly in unbelief</a:t>
            </a:r>
          </a:p>
          <a:p>
            <a:r>
              <a:rPr lang="en-GB" sz="2000" dirty="0" smtClean="0">
                <a:latin typeface="system-ui"/>
              </a:rPr>
              <a:t>	(similar to 1</a:t>
            </a:r>
            <a:r>
              <a:rPr lang="en-GB" sz="2000" baseline="30000" dirty="0" smtClean="0">
                <a:latin typeface="system-ui"/>
              </a:rPr>
              <a:t>st</a:t>
            </a:r>
            <a:r>
              <a:rPr lang="en-GB" sz="2000" dirty="0" smtClean="0">
                <a:latin typeface="system-ui"/>
              </a:rPr>
              <a:t> Century situation)</a:t>
            </a: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r>
              <a:rPr lang="en-GB" sz="2000" dirty="0" smtClean="0">
                <a:latin typeface="system-ui"/>
              </a:rPr>
              <a:t>A Restored Nation; Ezek. 37: 1-14</a:t>
            </a: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r>
              <a:rPr lang="en-GB" sz="2000" dirty="0" smtClean="0">
                <a:latin typeface="system-ui"/>
              </a:rPr>
              <a:t>A United Nation; Ezek. 37: 15-23</a:t>
            </a:r>
          </a:p>
          <a:p>
            <a:pPr algn="ctr"/>
            <a:r>
              <a:rPr lang="en-GB" sz="2000" dirty="0">
                <a:latin typeface="system-ui"/>
              </a:rPr>
              <a:t> </a:t>
            </a:r>
            <a:r>
              <a:rPr lang="en-GB" sz="2000" dirty="0" smtClean="0">
                <a:latin typeface="system-ui"/>
              </a:rPr>
              <a:t>   (Awaiting spiritual renewal v14, cleansing v23 and their Messiah King v22)</a:t>
            </a: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r>
              <a:rPr lang="en-GB" sz="2000" dirty="0" smtClean="0">
                <a:latin typeface="system-ui"/>
              </a:rPr>
              <a:t>A period of conflict, security and prosperity</a:t>
            </a: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A False Messiah Dan.9:27; 11:20-45</a:t>
            </a: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r>
              <a:rPr lang="en-GB" sz="2000" dirty="0" smtClean="0">
                <a:latin typeface="system-ui"/>
              </a:rPr>
              <a:t>A Great Final Conflict Ezek. 38-39; Joel 2-3; Isaiah 66</a:t>
            </a:r>
          </a:p>
          <a:p>
            <a:r>
              <a:rPr lang="en-GB" sz="2000" dirty="0" smtClean="0">
                <a:latin typeface="system-ui"/>
              </a:rPr>
              <a:t>     See also Luke 21:24-36; 2Thess. 2:1-12; Rev. 19:11-19</a:t>
            </a: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smtClean="0">
              <a:latin typeface="system-ui"/>
            </a:endParaRPr>
          </a:p>
          <a:p>
            <a:pPr marL="342900" indent="-342900">
              <a:buFont typeface="Arial" panose="020B0604020202020204" pitchFamily="34" charset="0"/>
              <a:buChar char="•"/>
            </a:pPr>
            <a:endParaRPr lang="en-GB" sz="2000" dirty="0">
              <a:latin typeface="system-ui"/>
            </a:endParaRPr>
          </a:p>
          <a:p>
            <a:pPr marL="342900" indent="-342900">
              <a:buFont typeface="Arial" panose="020B0604020202020204" pitchFamily="34" charset="0"/>
              <a:buChar char="•"/>
            </a:pPr>
            <a:endParaRPr lang="en-GB" sz="2000" dirty="0">
              <a:latin typeface="system-ui"/>
            </a:endParaRPr>
          </a:p>
        </p:txBody>
      </p:sp>
      <p:sp>
        <p:nvSpPr>
          <p:cNvPr id="4" name="Rectangle 3"/>
          <p:cNvSpPr/>
          <p:nvPr/>
        </p:nvSpPr>
        <p:spPr>
          <a:xfrm>
            <a:off x="1685890" y="923496"/>
            <a:ext cx="3360215" cy="400110"/>
          </a:xfrm>
          <a:prstGeom prst="rect">
            <a:avLst/>
          </a:prstGeom>
        </p:spPr>
        <p:txBody>
          <a:bodyPr wrap="none">
            <a:spAutoFit/>
          </a:bodyPr>
          <a:lstStyle/>
          <a:p>
            <a:r>
              <a:rPr lang="en-GB" sz="2000" b="1" dirty="0" smtClean="0">
                <a:latin typeface="system-ui"/>
              </a:rPr>
              <a:t>Same event as in Zech. 12</a:t>
            </a:r>
          </a:p>
        </p:txBody>
      </p:sp>
    </p:spTree>
    <p:extLst>
      <p:ext uri="{BB962C8B-B14F-4D97-AF65-F5344CB8AC3E}">
        <p14:creationId xmlns:p14="http://schemas.microsoft.com/office/powerpoint/2010/main" val="717217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321" y="1263635"/>
            <a:ext cx="6524368" cy="1938992"/>
          </a:xfrm>
          <a:prstGeom prst="rect">
            <a:avLst/>
          </a:prstGeom>
        </p:spPr>
        <p:txBody>
          <a:bodyPr wrap="square">
            <a:spAutoFit/>
          </a:bodyPr>
          <a:lstStyle/>
          <a:p>
            <a:r>
              <a:rPr lang="en-GB" sz="2000" b="0" i="0" dirty="0" smtClean="0">
                <a:solidFill>
                  <a:srgbClr val="000000"/>
                </a:solidFill>
                <a:effectLst/>
                <a:latin typeface="system-ui"/>
              </a:rPr>
              <a:t>Behold, </a:t>
            </a:r>
            <a:r>
              <a:rPr lang="en-GB" sz="2000" b="1" i="0" dirty="0" smtClean="0">
                <a:solidFill>
                  <a:srgbClr val="000000"/>
                </a:solidFill>
                <a:effectLst/>
                <a:latin typeface="system-ui"/>
              </a:rPr>
              <a:t>a day of Yahweh comes</a:t>
            </a:r>
            <a:r>
              <a:rPr lang="en-GB" sz="2000" b="0" i="0" dirty="0" smtClean="0">
                <a:solidFill>
                  <a:srgbClr val="000000"/>
                </a:solidFill>
                <a:effectLst/>
                <a:latin typeface="system-ui"/>
              </a:rPr>
              <a:t>, when your plunder will be divided within you. For </a:t>
            </a:r>
            <a:r>
              <a:rPr lang="en-GB" sz="2000" b="1" i="0" dirty="0" smtClean="0">
                <a:solidFill>
                  <a:srgbClr val="000000"/>
                </a:solidFill>
                <a:effectLst/>
                <a:latin typeface="system-ui"/>
              </a:rPr>
              <a:t>I will gather all nations against Jerusalem to battle</a:t>
            </a:r>
            <a:r>
              <a:rPr lang="en-GB" sz="2000" b="0" i="0" dirty="0" smtClean="0">
                <a:solidFill>
                  <a:srgbClr val="000000"/>
                </a:solidFill>
                <a:effectLst/>
                <a:latin typeface="system-ui"/>
              </a:rPr>
              <a:t>; and the city will be taken, the houses rifled, and the women ravished. </a:t>
            </a:r>
            <a:r>
              <a:rPr lang="en-GB" sz="2000" b="1" i="0" dirty="0" smtClean="0">
                <a:solidFill>
                  <a:srgbClr val="000000"/>
                </a:solidFill>
                <a:effectLst/>
                <a:latin typeface="system-ui"/>
              </a:rPr>
              <a:t>Half of the city will go out into captivity</a:t>
            </a:r>
            <a:r>
              <a:rPr lang="en-GB" sz="2000" b="0" i="0" dirty="0" smtClean="0">
                <a:solidFill>
                  <a:srgbClr val="000000"/>
                </a:solidFill>
                <a:effectLst/>
                <a:latin typeface="system-ui"/>
              </a:rPr>
              <a:t>, and the rest of the people will not be cut off from the city. 14:1-2</a:t>
            </a:r>
            <a:endParaRPr lang="en-GB" sz="2000" dirty="0"/>
          </a:p>
        </p:txBody>
      </p:sp>
      <p:sp>
        <p:nvSpPr>
          <p:cNvPr id="4" name="TextBox 3"/>
          <p:cNvSpPr txBox="1"/>
          <p:nvPr/>
        </p:nvSpPr>
        <p:spPr>
          <a:xfrm>
            <a:off x="1878227" y="535459"/>
            <a:ext cx="2390398" cy="461665"/>
          </a:xfrm>
          <a:prstGeom prst="rect">
            <a:avLst/>
          </a:prstGeom>
          <a:noFill/>
        </p:spPr>
        <p:txBody>
          <a:bodyPr wrap="none" rtlCol="0">
            <a:spAutoFit/>
          </a:bodyPr>
          <a:lstStyle/>
          <a:p>
            <a:r>
              <a:rPr lang="en-GB" sz="2400" b="1" dirty="0" smtClean="0">
                <a:latin typeface="system-ui"/>
              </a:rPr>
              <a:t>The Last Battle</a:t>
            </a:r>
            <a:endParaRPr lang="en-GB" sz="2400" b="1" dirty="0">
              <a:latin typeface="system-ui"/>
            </a:endParaRPr>
          </a:p>
        </p:txBody>
      </p:sp>
      <p:sp>
        <p:nvSpPr>
          <p:cNvPr id="5" name="Rectangle 4"/>
          <p:cNvSpPr/>
          <p:nvPr/>
        </p:nvSpPr>
        <p:spPr>
          <a:xfrm>
            <a:off x="148280" y="3867482"/>
            <a:ext cx="10890422" cy="2246769"/>
          </a:xfrm>
          <a:prstGeom prst="rect">
            <a:avLst/>
          </a:prstGeom>
        </p:spPr>
        <p:txBody>
          <a:bodyPr wrap="square">
            <a:spAutoFit/>
          </a:bodyPr>
          <a:lstStyle/>
          <a:p>
            <a:pPr lvl="0"/>
            <a:r>
              <a:rPr lang="en-GB" sz="2000" dirty="0">
                <a:solidFill>
                  <a:srgbClr val="000000"/>
                </a:solidFill>
                <a:latin typeface="system-ui"/>
              </a:rPr>
              <a:t>Alas! for </a:t>
            </a:r>
            <a:r>
              <a:rPr lang="en-GB" sz="2000" b="1" dirty="0">
                <a:solidFill>
                  <a:srgbClr val="000000"/>
                </a:solidFill>
                <a:latin typeface="system-ui"/>
              </a:rPr>
              <a:t>that day is great, so that none is like it</a:t>
            </a:r>
            <a:r>
              <a:rPr lang="en-GB" sz="2000" dirty="0">
                <a:solidFill>
                  <a:srgbClr val="000000"/>
                </a:solidFill>
                <a:latin typeface="system-ui"/>
              </a:rPr>
              <a:t>; it is even </a:t>
            </a:r>
            <a:r>
              <a:rPr lang="en-GB" sz="2000" b="1" dirty="0">
                <a:solidFill>
                  <a:srgbClr val="000000"/>
                </a:solidFill>
                <a:latin typeface="system-ui"/>
              </a:rPr>
              <a:t>the time of Jacob’s trouble</a:t>
            </a:r>
            <a:r>
              <a:rPr lang="en-GB" sz="2000" dirty="0">
                <a:solidFill>
                  <a:srgbClr val="000000"/>
                </a:solidFill>
                <a:latin typeface="system-ui"/>
              </a:rPr>
              <a:t>; but he will be saved out of it ... they will serve Yahweh their God,</a:t>
            </a:r>
            <a:r>
              <a:rPr lang="en-GB" sz="2000" dirty="0">
                <a:solidFill>
                  <a:prstClr val="black"/>
                </a:solidFill>
                <a:latin typeface="system-ui"/>
              </a:rPr>
              <a:t> </a:t>
            </a:r>
            <a:r>
              <a:rPr lang="en-GB" sz="2000" dirty="0">
                <a:solidFill>
                  <a:srgbClr val="000000"/>
                </a:solidFill>
                <a:latin typeface="system-ui"/>
              </a:rPr>
              <a:t>and David their king,</a:t>
            </a:r>
            <a:r>
              <a:rPr lang="en-GB" sz="2000" dirty="0">
                <a:solidFill>
                  <a:prstClr val="black"/>
                </a:solidFill>
                <a:latin typeface="system-ui"/>
              </a:rPr>
              <a:t> </a:t>
            </a:r>
            <a:r>
              <a:rPr lang="en-GB" sz="2000" dirty="0">
                <a:solidFill>
                  <a:srgbClr val="000000"/>
                </a:solidFill>
                <a:latin typeface="system-ui"/>
              </a:rPr>
              <a:t>whom I will raise up to them ... I will make a full end of all the nations where I have scattered you,</a:t>
            </a:r>
            <a:r>
              <a:rPr lang="en-GB" sz="2000" dirty="0">
                <a:solidFill>
                  <a:prstClr val="black"/>
                </a:solidFill>
                <a:latin typeface="system-ui"/>
              </a:rPr>
              <a:t> </a:t>
            </a:r>
            <a:r>
              <a:rPr lang="en-GB" sz="2000" dirty="0">
                <a:solidFill>
                  <a:srgbClr val="000000"/>
                </a:solidFill>
                <a:latin typeface="system-ui"/>
              </a:rPr>
              <a:t>but </a:t>
            </a:r>
            <a:r>
              <a:rPr lang="en-GB" sz="2000" b="1" dirty="0">
                <a:solidFill>
                  <a:srgbClr val="000000"/>
                </a:solidFill>
                <a:latin typeface="system-ui"/>
              </a:rPr>
              <a:t>I will not make a full end of you;</a:t>
            </a:r>
            <a:r>
              <a:rPr lang="en-GB" sz="2000" b="1" dirty="0">
                <a:solidFill>
                  <a:prstClr val="black"/>
                </a:solidFill>
                <a:latin typeface="system-ui"/>
              </a:rPr>
              <a:t> </a:t>
            </a:r>
            <a:r>
              <a:rPr lang="en-GB" sz="2000" b="1" dirty="0">
                <a:solidFill>
                  <a:srgbClr val="000000"/>
                </a:solidFill>
                <a:latin typeface="system-ui"/>
              </a:rPr>
              <a:t>but I will correct you in measure</a:t>
            </a:r>
            <a:r>
              <a:rPr lang="en-GB" sz="2000" dirty="0">
                <a:solidFill>
                  <a:srgbClr val="000000"/>
                </a:solidFill>
                <a:latin typeface="system-ui"/>
              </a:rPr>
              <a:t>,</a:t>
            </a:r>
            <a:r>
              <a:rPr lang="en-GB" sz="2000" dirty="0">
                <a:solidFill>
                  <a:prstClr val="black"/>
                </a:solidFill>
                <a:latin typeface="system-ui"/>
              </a:rPr>
              <a:t> </a:t>
            </a:r>
            <a:r>
              <a:rPr lang="en-GB" sz="2000" dirty="0">
                <a:solidFill>
                  <a:srgbClr val="000000"/>
                </a:solidFill>
                <a:latin typeface="system-ui"/>
              </a:rPr>
              <a:t>and will in no way leave you unpunished ... </a:t>
            </a:r>
            <a:r>
              <a:rPr lang="en-GB" sz="2000" b="1" dirty="0">
                <a:solidFill>
                  <a:srgbClr val="000000"/>
                </a:solidFill>
                <a:latin typeface="system-ui"/>
              </a:rPr>
              <a:t>The fierce anger of Yahweh will not return until he has accomplished,</a:t>
            </a:r>
            <a:r>
              <a:rPr lang="en-GB" sz="2000" b="1" dirty="0">
                <a:solidFill>
                  <a:prstClr val="black"/>
                </a:solidFill>
                <a:latin typeface="system-ui"/>
              </a:rPr>
              <a:t> </a:t>
            </a:r>
            <a:r>
              <a:rPr lang="en-GB" sz="2000" b="1" dirty="0">
                <a:solidFill>
                  <a:srgbClr val="000000"/>
                </a:solidFill>
                <a:latin typeface="system-ui"/>
              </a:rPr>
              <a:t>and until he has performed the intentions of his heart.</a:t>
            </a:r>
            <a:r>
              <a:rPr lang="en-GB" sz="2000" b="1" dirty="0">
                <a:solidFill>
                  <a:prstClr val="black"/>
                </a:solidFill>
                <a:latin typeface="system-ui"/>
              </a:rPr>
              <a:t> </a:t>
            </a:r>
            <a:r>
              <a:rPr lang="en-GB" sz="2000" b="1" dirty="0">
                <a:solidFill>
                  <a:srgbClr val="000000"/>
                </a:solidFill>
                <a:latin typeface="system-ui"/>
              </a:rPr>
              <a:t>In the latter days you will understand it</a:t>
            </a:r>
            <a:r>
              <a:rPr lang="en-GB" sz="2000" dirty="0" smtClean="0">
                <a:solidFill>
                  <a:srgbClr val="000000"/>
                </a:solidFill>
                <a:latin typeface="system-ui"/>
              </a:rPr>
              <a:t>.” Jer</a:t>
            </a:r>
            <a:r>
              <a:rPr lang="en-GB" sz="2000" dirty="0">
                <a:solidFill>
                  <a:srgbClr val="000000"/>
                </a:solidFill>
                <a:latin typeface="system-ui"/>
              </a:rPr>
              <a:t>. 30 7, 9, 11, 24.</a:t>
            </a:r>
          </a:p>
        </p:txBody>
      </p:sp>
    </p:spTree>
    <p:extLst>
      <p:ext uri="{BB962C8B-B14F-4D97-AF65-F5344CB8AC3E}">
        <p14:creationId xmlns:p14="http://schemas.microsoft.com/office/powerpoint/2010/main" val="17921314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083" y="1232066"/>
            <a:ext cx="6096000" cy="1323439"/>
          </a:xfrm>
          <a:prstGeom prst="rect">
            <a:avLst/>
          </a:prstGeom>
        </p:spPr>
        <p:txBody>
          <a:bodyPr>
            <a:spAutoFit/>
          </a:bodyPr>
          <a:lstStyle/>
          <a:p>
            <a:pPr lvl="0"/>
            <a:r>
              <a:rPr lang="en-GB" sz="2000" b="1" dirty="0">
                <a:solidFill>
                  <a:srgbClr val="000000"/>
                </a:solidFill>
                <a:latin typeface="system-ui"/>
              </a:rPr>
              <a:t>Then Yahweh will go out and fight against those nations</a:t>
            </a:r>
            <a:r>
              <a:rPr lang="en-GB" sz="2000" dirty="0">
                <a:solidFill>
                  <a:srgbClr val="000000"/>
                </a:solidFill>
                <a:latin typeface="system-ui"/>
              </a:rPr>
              <a:t>, as when he fought in the day of battle.  </a:t>
            </a:r>
            <a:r>
              <a:rPr lang="en-GB" sz="2000" b="1" baseline="30000" dirty="0">
                <a:solidFill>
                  <a:srgbClr val="000000"/>
                </a:solidFill>
                <a:latin typeface="system-ui"/>
              </a:rPr>
              <a:t> </a:t>
            </a:r>
            <a:r>
              <a:rPr lang="en-GB" sz="2000" dirty="0" smtClean="0">
                <a:solidFill>
                  <a:srgbClr val="000000"/>
                </a:solidFill>
                <a:latin typeface="system-ui"/>
              </a:rPr>
              <a:t>Zech</a:t>
            </a:r>
            <a:r>
              <a:rPr lang="en-GB" sz="2000" dirty="0">
                <a:solidFill>
                  <a:srgbClr val="000000"/>
                </a:solidFill>
                <a:latin typeface="system-ui"/>
              </a:rPr>
              <a:t>. </a:t>
            </a:r>
            <a:r>
              <a:rPr lang="en-GB" sz="2000" dirty="0" smtClean="0">
                <a:solidFill>
                  <a:srgbClr val="000000"/>
                </a:solidFill>
                <a:latin typeface="system-ui"/>
              </a:rPr>
              <a:t>14:2-3</a:t>
            </a:r>
            <a:endParaRPr lang="en-GB" dirty="0">
              <a:solidFill>
                <a:prstClr val="black"/>
              </a:solidFill>
            </a:endParaRPr>
          </a:p>
          <a:p>
            <a:pPr lvl="0"/>
            <a:endParaRPr lang="en-GB" sz="2000" dirty="0">
              <a:solidFill>
                <a:prstClr val="black"/>
              </a:solidFill>
            </a:endParaRPr>
          </a:p>
        </p:txBody>
      </p:sp>
      <p:sp>
        <p:nvSpPr>
          <p:cNvPr id="3" name="Rectangle 2"/>
          <p:cNvSpPr/>
          <p:nvPr/>
        </p:nvSpPr>
        <p:spPr>
          <a:xfrm>
            <a:off x="280083" y="2555505"/>
            <a:ext cx="7348153" cy="3785652"/>
          </a:xfrm>
          <a:prstGeom prst="rect">
            <a:avLst/>
          </a:prstGeom>
        </p:spPr>
        <p:txBody>
          <a:bodyPr wrap="square">
            <a:spAutoFit/>
          </a:bodyPr>
          <a:lstStyle/>
          <a:p>
            <a:r>
              <a:rPr lang="en-GB" sz="2000" b="0" i="0" dirty="0" smtClean="0">
                <a:solidFill>
                  <a:srgbClr val="000000"/>
                </a:solidFill>
                <a:effectLst/>
                <a:latin typeface="system-ui"/>
              </a:rPr>
              <a:t>Then Moses and the children of Israel sang this song to Yahweh, and said,</a:t>
            </a:r>
          </a:p>
          <a:p>
            <a:r>
              <a:rPr lang="en-GB" sz="2000" b="0" i="0" dirty="0" smtClean="0">
                <a:solidFill>
                  <a:srgbClr val="000000"/>
                </a:solidFill>
                <a:effectLst/>
                <a:latin typeface="system-ui"/>
              </a:rPr>
              <a:t>“</a:t>
            </a:r>
            <a:r>
              <a:rPr lang="en-GB" sz="2000" b="1" i="0" dirty="0" smtClean="0">
                <a:solidFill>
                  <a:srgbClr val="000000"/>
                </a:solidFill>
                <a:effectLst/>
                <a:latin typeface="system-ui"/>
              </a:rPr>
              <a:t>I will sing to Yahweh, for he has triumphed gloriously.</a:t>
            </a:r>
            <a:br>
              <a:rPr lang="en-GB" sz="2000" b="1" i="0" dirty="0" smtClean="0">
                <a:solidFill>
                  <a:srgbClr val="000000"/>
                </a:solidFill>
                <a:effectLst/>
                <a:latin typeface="system-ui"/>
              </a:rPr>
            </a:br>
            <a:r>
              <a:rPr lang="en-GB" sz="2000" b="0" i="0" dirty="0" smtClean="0">
                <a:solidFill>
                  <a:srgbClr val="000000"/>
                </a:solidFill>
                <a:effectLst/>
                <a:latin typeface="system-ui"/>
              </a:rPr>
              <a:t>    He has thrown the horse and his rider into the sea.</a:t>
            </a:r>
            <a:br>
              <a:rPr lang="en-GB" sz="2000" b="0" i="0" dirty="0" smtClean="0">
                <a:solidFill>
                  <a:srgbClr val="000000"/>
                </a:solidFill>
                <a:effectLst/>
                <a:latin typeface="system-ui"/>
              </a:rPr>
            </a:br>
            <a:r>
              <a:rPr lang="en-GB" sz="2000" b="0" i="0" dirty="0" smtClean="0">
                <a:solidFill>
                  <a:srgbClr val="000000"/>
                </a:solidFill>
                <a:effectLst/>
                <a:latin typeface="system-ui"/>
              </a:rPr>
              <a:t>Yah is my strength and song.</a:t>
            </a:r>
            <a:br>
              <a:rPr lang="en-GB" sz="2000" b="0" i="0" dirty="0" smtClean="0">
                <a:solidFill>
                  <a:srgbClr val="000000"/>
                </a:solidFill>
                <a:effectLst/>
                <a:latin typeface="system-ui"/>
              </a:rPr>
            </a:br>
            <a:r>
              <a:rPr lang="en-GB" sz="2000" b="0" i="0" dirty="0" smtClean="0">
                <a:solidFill>
                  <a:srgbClr val="000000"/>
                </a:solidFill>
                <a:effectLst/>
                <a:latin typeface="system-ui"/>
              </a:rPr>
              <a:t>    He has become my salvation.</a:t>
            </a:r>
            <a:br>
              <a:rPr lang="en-GB" sz="2000" b="0" i="0" dirty="0" smtClean="0">
                <a:solidFill>
                  <a:srgbClr val="000000"/>
                </a:solidFill>
                <a:effectLst/>
                <a:latin typeface="system-ui"/>
              </a:rPr>
            </a:br>
            <a:r>
              <a:rPr lang="en-GB" sz="2000" b="0" i="0" dirty="0" smtClean="0">
                <a:solidFill>
                  <a:srgbClr val="000000"/>
                </a:solidFill>
                <a:effectLst/>
                <a:latin typeface="system-ui"/>
              </a:rPr>
              <a:t>This is my God, and I will praise him;</a:t>
            </a:r>
            <a:br>
              <a:rPr lang="en-GB" sz="2000" b="0" i="0" dirty="0" smtClean="0">
                <a:solidFill>
                  <a:srgbClr val="000000"/>
                </a:solidFill>
                <a:effectLst/>
                <a:latin typeface="system-ui"/>
              </a:rPr>
            </a:br>
            <a:r>
              <a:rPr lang="en-GB" sz="2000" b="0" i="0" dirty="0" smtClean="0">
                <a:solidFill>
                  <a:srgbClr val="000000"/>
                </a:solidFill>
                <a:effectLst/>
                <a:latin typeface="system-ui"/>
              </a:rPr>
              <a:t>    my father’s God, and I will exalt him.</a:t>
            </a:r>
            <a:br>
              <a:rPr lang="en-GB" sz="2000" b="0" i="0" dirty="0" smtClean="0">
                <a:solidFill>
                  <a:srgbClr val="000000"/>
                </a:solidFill>
                <a:effectLst/>
                <a:latin typeface="system-ui"/>
              </a:rPr>
            </a:br>
            <a:r>
              <a:rPr lang="en-GB" sz="2000" b="1" i="0" dirty="0" smtClean="0">
                <a:solidFill>
                  <a:srgbClr val="000000"/>
                </a:solidFill>
                <a:effectLst/>
                <a:latin typeface="system-ui"/>
              </a:rPr>
              <a:t>Yahweh is a man of war.</a:t>
            </a:r>
            <a:br>
              <a:rPr lang="en-GB" sz="2000" b="1" i="0" dirty="0" smtClean="0">
                <a:solidFill>
                  <a:srgbClr val="000000"/>
                </a:solidFill>
                <a:effectLst/>
                <a:latin typeface="system-ui"/>
              </a:rPr>
            </a:br>
            <a:r>
              <a:rPr lang="en-GB" sz="2000" b="0" i="0" dirty="0" smtClean="0">
                <a:solidFill>
                  <a:srgbClr val="000000"/>
                </a:solidFill>
                <a:effectLst/>
                <a:latin typeface="system-ui"/>
              </a:rPr>
              <a:t>    Yahweh is his name.</a:t>
            </a:r>
            <a:br>
              <a:rPr lang="en-GB" sz="2000" b="0" i="0" dirty="0" smtClean="0">
                <a:solidFill>
                  <a:srgbClr val="000000"/>
                </a:solidFill>
                <a:effectLst/>
                <a:latin typeface="system-ui"/>
              </a:rPr>
            </a:br>
            <a:r>
              <a:rPr lang="en-GB" sz="2000" b="1" i="0" dirty="0" smtClean="0">
                <a:solidFill>
                  <a:srgbClr val="000000"/>
                </a:solidFill>
                <a:effectLst/>
                <a:latin typeface="system-ui"/>
              </a:rPr>
              <a:t>He has cast Pharaoh’s chariots and his army into the sea</a:t>
            </a:r>
            <a:r>
              <a:rPr lang="en-GB" sz="2000" b="0" i="0" dirty="0" smtClean="0">
                <a:solidFill>
                  <a:srgbClr val="000000"/>
                </a:solidFill>
                <a:effectLst/>
                <a:latin typeface="system-ui"/>
              </a:rPr>
              <a:t>.</a:t>
            </a:r>
            <a:br>
              <a:rPr lang="en-GB" sz="2000" b="0" i="0" dirty="0" smtClean="0">
                <a:solidFill>
                  <a:srgbClr val="000000"/>
                </a:solidFill>
                <a:effectLst/>
                <a:latin typeface="system-ui"/>
              </a:rPr>
            </a:br>
            <a:r>
              <a:rPr lang="en-GB" sz="2000" b="0" i="0" dirty="0" smtClean="0">
                <a:solidFill>
                  <a:srgbClr val="000000"/>
                </a:solidFill>
                <a:effectLst/>
                <a:latin typeface="system-ui"/>
              </a:rPr>
              <a:t>    His chosen captains are sunk in the Red Sea. Exodus 15:1-4</a:t>
            </a:r>
            <a:endParaRPr lang="en-GB" sz="2000" b="0" i="0" dirty="0">
              <a:solidFill>
                <a:srgbClr val="000000"/>
              </a:solidFill>
              <a:effectLst/>
              <a:latin typeface="system-ui"/>
            </a:endParaRPr>
          </a:p>
        </p:txBody>
      </p:sp>
      <p:sp>
        <p:nvSpPr>
          <p:cNvPr id="4" name="TextBox 3"/>
          <p:cNvSpPr txBox="1"/>
          <p:nvPr/>
        </p:nvSpPr>
        <p:spPr>
          <a:xfrm>
            <a:off x="1219200" y="445384"/>
            <a:ext cx="3720890" cy="461665"/>
          </a:xfrm>
          <a:prstGeom prst="rect">
            <a:avLst/>
          </a:prstGeom>
          <a:noFill/>
        </p:spPr>
        <p:txBody>
          <a:bodyPr wrap="none" rtlCol="0">
            <a:spAutoFit/>
          </a:bodyPr>
          <a:lstStyle/>
          <a:p>
            <a:r>
              <a:rPr lang="en-GB" sz="2400" b="1" dirty="0" smtClean="0">
                <a:latin typeface="system-ui"/>
              </a:rPr>
              <a:t>The LORD will Intervene</a:t>
            </a:r>
            <a:endParaRPr lang="en-GB" sz="2400" b="1" dirty="0">
              <a:latin typeface="system-ui"/>
            </a:endParaRPr>
          </a:p>
        </p:txBody>
      </p:sp>
    </p:spTree>
    <p:extLst>
      <p:ext uri="{BB962C8B-B14F-4D97-AF65-F5344CB8AC3E}">
        <p14:creationId xmlns:p14="http://schemas.microsoft.com/office/powerpoint/2010/main" val="4207520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946" y="1461440"/>
            <a:ext cx="6096000" cy="1015663"/>
          </a:xfrm>
          <a:prstGeom prst="rect">
            <a:avLst/>
          </a:prstGeom>
        </p:spPr>
        <p:txBody>
          <a:bodyPr>
            <a:spAutoFit/>
          </a:bodyPr>
          <a:lstStyle/>
          <a:p>
            <a:pPr lvl="0"/>
            <a:r>
              <a:rPr lang="en-GB" sz="2000" b="1" dirty="0">
                <a:solidFill>
                  <a:srgbClr val="000000"/>
                </a:solidFill>
                <a:latin typeface="system-ui"/>
              </a:rPr>
              <a:t>His feet will stand in that day on the Mount of Olives</a:t>
            </a:r>
            <a:r>
              <a:rPr lang="en-GB" sz="2000" dirty="0">
                <a:solidFill>
                  <a:srgbClr val="000000"/>
                </a:solidFill>
                <a:latin typeface="system-ui"/>
              </a:rPr>
              <a:t>, which is before Jerusalem on the </a:t>
            </a:r>
            <a:r>
              <a:rPr lang="en-GB" sz="2000" dirty="0" smtClean="0">
                <a:solidFill>
                  <a:srgbClr val="000000"/>
                </a:solidFill>
                <a:latin typeface="system-ui"/>
              </a:rPr>
              <a:t>east </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Zech. </a:t>
            </a:r>
            <a:r>
              <a:rPr lang="en-GB" sz="2000" dirty="0" smtClean="0">
                <a:solidFill>
                  <a:srgbClr val="000000"/>
                </a:solidFill>
                <a:latin typeface="system-ui"/>
              </a:rPr>
              <a:t>14:4</a:t>
            </a:r>
            <a:endParaRPr lang="en-GB" dirty="0">
              <a:solidFill>
                <a:prstClr val="black"/>
              </a:solidFill>
            </a:endParaRPr>
          </a:p>
        </p:txBody>
      </p:sp>
      <p:sp>
        <p:nvSpPr>
          <p:cNvPr id="4" name="Rectangle 3"/>
          <p:cNvSpPr/>
          <p:nvPr/>
        </p:nvSpPr>
        <p:spPr>
          <a:xfrm>
            <a:off x="205946" y="2978018"/>
            <a:ext cx="7735330" cy="1015663"/>
          </a:xfrm>
          <a:prstGeom prst="rect">
            <a:avLst/>
          </a:prstGeom>
        </p:spPr>
        <p:txBody>
          <a:bodyPr wrap="square">
            <a:spAutoFit/>
          </a:bodyPr>
          <a:lstStyle/>
          <a:p>
            <a:r>
              <a:rPr lang="en-GB" sz="2000" b="1" dirty="0" smtClean="0">
                <a:solidFill>
                  <a:srgbClr val="000000"/>
                </a:solidFill>
                <a:latin typeface="system-ui"/>
              </a:rPr>
              <a:t>Jesus</a:t>
            </a:r>
            <a:r>
              <a:rPr lang="en-GB" sz="2000" b="1" i="0" dirty="0" smtClean="0">
                <a:solidFill>
                  <a:srgbClr val="000000"/>
                </a:solidFill>
                <a:effectLst/>
                <a:latin typeface="system-ui"/>
              </a:rPr>
              <a:t> led them out as far as Bethany</a:t>
            </a:r>
            <a:r>
              <a:rPr lang="en-GB" sz="2000" b="0" i="0" dirty="0" smtClean="0">
                <a:solidFill>
                  <a:srgbClr val="000000"/>
                </a:solidFill>
                <a:effectLst/>
                <a:latin typeface="system-ui"/>
              </a:rPr>
              <a:t>, and he lifted up his hands, and blessed them. While </a:t>
            </a:r>
            <a:r>
              <a:rPr lang="en-GB" sz="2000" b="1" i="0" dirty="0" smtClean="0">
                <a:solidFill>
                  <a:srgbClr val="000000"/>
                </a:solidFill>
                <a:effectLst/>
                <a:latin typeface="system-ui"/>
              </a:rPr>
              <a:t>he blessed them</a:t>
            </a:r>
            <a:r>
              <a:rPr lang="en-GB" sz="2000" b="0" i="0" dirty="0" smtClean="0">
                <a:solidFill>
                  <a:srgbClr val="000000"/>
                </a:solidFill>
                <a:effectLst/>
                <a:latin typeface="system-ui"/>
              </a:rPr>
              <a:t>, he withdrew from them, </a:t>
            </a:r>
            <a:r>
              <a:rPr lang="en-GB" sz="2000" b="1" i="0" dirty="0" smtClean="0">
                <a:solidFill>
                  <a:srgbClr val="000000"/>
                </a:solidFill>
                <a:effectLst/>
                <a:latin typeface="system-ui"/>
              </a:rPr>
              <a:t>and was carried up into heaven</a:t>
            </a:r>
            <a:r>
              <a:rPr lang="en-GB" sz="2000" b="0" i="0" dirty="0" smtClean="0">
                <a:solidFill>
                  <a:srgbClr val="000000"/>
                </a:solidFill>
                <a:effectLst/>
                <a:latin typeface="system-ui"/>
              </a:rPr>
              <a:t>. Luke 24:50-51</a:t>
            </a:r>
            <a:endParaRPr lang="en-GB" sz="2000" dirty="0"/>
          </a:p>
        </p:txBody>
      </p:sp>
      <p:sp>
        <p:nvSpPr>
          <p:cNvPr id="5" name="Rectangle 4"/>
          <p:cNvSpPr/>
          <p:nvPr/>
        </p:nvSpPr>
        <p:spPr>
          <a:xfrm>
            <a:off x="205946" y="4342314"/>
            <a:ext cx="10066638" cy="1631216"/>
          </a:xfrm>
          <a:prstGeom prst="rect">
            <a:avLst/>
          </a:prstGeom>
        </p:spPr>
        <p:txBody>
          <a:bodyPr wrap="square">
            <a:spAutoFit/>
          </a:bodyPr>
          <a:lstStyle/>
          <a:p>
            <a:r>
              <a:rPr lang="en-GB" sz="2000" dirty="0" smtClean="0">
                <a:solidFill>
                  <a:srgbClr val="000000"/>
                </a:solidFill>
                <a:latin typeface="system-ui"/>
              </a:rPr>
              <a:t>... </a:t>
            </a:r>
            <a:r>
              <a:rPr lang="en-GB" sz="2000" b="0" i="0" dirty="0" smtClean="0">
                <a:solidFill>
                  <a:srgbClr val="000000"/>
                </a:solidFill>
                <a:effectLst/>
                <a:latin typeface="system-ui"/>
              </a:rPr>
              <a:t>Jesus was taken up, and a cloud received him out of their sight. ... </a:t>
            </a:r>
          </a:p>
          <a:p>
            <a:r>
              <a:rPr lang="en-GB" sz="2000" b="1" i="0" dirty="0" smtClean="0">
                <a:solidFill>
                  <a:srgbClr val="000000"/>
                </a:solidFill>
                <a:effectLst/>
                <a:latin typeface="system-ui"/>
              </a:rPr>
              <a:t>This Jesus</a:t>
            </a:r>
            <a:r>
              <a:rPr lang="en-GB" sz="2000" b="0" i="0" dirty="0" smtClean="0">
                <a:solidFill>
                  <a:srgbClr val="000000"/>
                </a:solidFill>
                <a:effectLst/>
                <a:latin typeface="system-ui"/>
              </a:rPr>
              <a:t>, who was received up from you into the sky, </a:t>
            </a:r>
            <a:r>
              <a:rPr lang="en-GB" sz="2000" b="1" i="0" dirty="0" smtClean="0">
                <a:solidFill>
                  <a:srgbClr val="000000"/>
                </a:solidFill>
                <a:effectLst/>
                <a:latin typeface="system-ui"/>
              </a:rPr>
              <a:t>will </a:t>
            </a:r>
          </a:p>
          <a:p>
            <a:r>
              <a:rPr lang="en-GB" sz="2000" b="1" i="0" dirty="0" smtClean="0">
                <a:solidFill>
                  <a:srgbClr val="000000"/>
                </a:solidFill>
                <a:effectLst/>
                <a:latin typeface="system-ui"/>
              </a:rPr>
              <a:t>come back in the same way as you saw him going </a:t>
            </a:r>
            <a:r>
              <a:rPr lang="en-GB" sz="2000" b="0" i="0" dirty="0" smtClean="0">
                <a:solidFill>
                  <a:srgbClr val="000000"/>
                </a:solidFill>
                <a:effectLst/>
                <a:latin typeface="system-ui"/>
              </a:rPr>
              <a:t>into the sky.” </a:t>
            </a:r>
          </a:p>
          <a:p>
            <a:r>
              <a:rPr lang="en-GB" sz="2000" b="0" i="0" dirty="0" smtClean="0">
                <a:solidFill>
                  <a:srgbClr val="000000"/>
                </a:solidFill>
                <a:effectLst/>
                <a:latin typeface="system-ui"/>
              </a:rPr>
              <a:t>Then </a:t>
            </a:r>
            <a:r>
              <a:rPr lang="en-GB" sz="2000" b="1" i="0" dirty="0" smtClean="0">
                <a:solidFill>
                  <a:srgbClr val="000000"/>
                </a:solidFill>
                <a:effectLst/>
                <a:latin typeface="system-ui"/>
              </a:rPr>
              <a:t>they returned to Jerusalem from the mountain called Olivet</a:t>
            </a:r>
            <a:r>
              <a:rPr lang="en-GB" sz="2000" b="0" i="0" dirty="0" smtClean="0">
                <a:solidFill>
                  <a:srgbClr val="000000"/>
                </a:solidFill>
                <a:effectLst/>
                <a:latin typeface="system-ui"/>
              </a:rPr>
              <a:t>, </a:t>
            </a:r>
          </a:p>
          <a:p>
            <a:r>
              <a:rPr lang="en-GB" sz="2000" b="0" i="0" dirty="0" smtClean="0">
                <a:solidFill>
                  <a:srgbClr val="000000"/>
                </a:solidFill>
                <a:effectLst/>
                <a:latin typeface="system-ui"/>
              </a:rPr>
              <a:t>which is near Jerusalem, a Sabbath day’s journey away. Acts 1:9-12</a:t>
            </a:r>
            <a:endParaRPr lang="en-GB" sz="2000" b="0" i="0" dirty="0">
              <a:solidFill>
                <a:srgbClr val="000000"/>
              </a:solidFill>
              <a:effectLst/>
              <a:latin typeface="system-ui"/>
            </a:endParaRPr>
          </a:p>
        </p:txBody>
      </p:sp>
      <p:sp>
        <p:nvSpPr>
          <p:cNvPr id="3" name="TextBox 2"/>
          <p:cNvSpPr txBox="1"/>
          <p:nvPr/>
        </p:nvSpPr>
        <p:spPr>
          <a:xfrm>
            <a:off x="1103870" y="498860"/>
            <a:ext cx="3498073" cy="461665"/>
          </a:xfrm>
          <a:prstGeom prst="rect">
            <a:avLst/>
          </a:prstGeom>
          <a:noFill/>
        </p:spPr>
        <p:txBody>
          <a:bodyPr wrap="none" rtlCol="0">
            <a:spAutoFit/>
          </a:bodyPr>
          <a:lstStyle/>
          <a:p>
            <a:r>
              <a:rPr lang="en-GB" sz="2400" b="1" dirty="0" smtClean="0">
                <a:latin typeface="system-ui"/>
              </a:rPr>
              <a:t>The Return of the King</a:t>
            </a:r>
            <a:endParaRPr lang="en-GB" sz="2400" b="1" dirty="0">
              <a:latin typeface="system-ui"/>
            </a:endParaRPr>
          </a:p>
        </p:txBody>
      </p:sp>
    </p:spTree>
    <p:extLst>
      <p:ext uri="{BB962C8B-B14F-4D97-AF65-F5344CB8AC3E}">
        <p14:creationId xmlns:p14="http://schemas.microsoft.com/office/powerpoint/2010/main" val="3932278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1935" y="1570164"/>
            <a:ext cx="6096000" cy="1015663"/>
          </a:xfrm>
          <a:prstGeom prst="rect">
            <a:avLst/>
          </a:prstGeom>
        </p:spPr>
        <p:txBody>
          <a:bodyPr>
            <a:spAutoFit/>
          </a:bodyPr>
          <a:lstStyle/>
          <a:p>
            <a:pPr lvl="0"/>
            <a:r>
              <a:rPr lang="en-GB" sz="2000" b="1" dirty="0">
                <a:solidFill>
                  <a:srgbClr val="000000"/>
                </a:solidFill>
                <a:latin typeface="system-ui"/>
              </a:rPr>
              <a:t>Yahweh’s glory went up from the middle of the city, and stood on the mountain which is on the east side of the city. </a:t>
            </a:r>
            <a:r>
              <a:rPr lang="en-GB" sz="2000" dirty="0">
                <a:solidFill>
                  <a:srgbClr val="000000"/>
                </a:solidFill>
                <a:latin typeface="system-ui"/>
              </a:rPr>
              <a:t>Ezek. 11:23</a:t>
            </a:r>
            <a:endParaRPr lang="en-GB" sz="2000" dirty="0">
              <a:solidFill>
                <a:prstClr val="black"/>
              </a:solidFill>
            </a:endParaRPr>
          </a:p>
        </p:txBody>
      </p:sp>
      <p:sp>
        <p:nvSpPr>
          <p:cNvPr id="3" name="Rectangle 2"/>
          <p:cNvSpPr/>
          <p:nvPr/>
        </p:nvSpPr>
        <p:spPr>
          <a:xfrm>
            <a:off x="313038" y="2944683"/>
            <a:ext cx="7405816" cy="3785652"/>
          </a:xfrm>
          <a:prstGeom prst="rect">
            <a:avLst/>
          </a:prstGeom>
        </p:spPr>
        <p:txBody>
          <a:bodyPr wrap="square">
            <a:spAutoFit/>
          </a:bodyPr>
          <a:lstStyle/>
          <a:p>
            <a:r>
              <a:rPr lang="en-GB" sz="2000" b="0" i="0" dirty="0" smtClean="0">
                <a:solidFill>
                  <a:srgbClr val="000000"/>
                </a:solidFill>
                <a:effectLst/>
                <a:latin typeface="system-ui"/>
              </a:rPr>
              <a:t>Afterward he brought me to the gate, even the gate that </a:t>
            </a:r>
            <a:endParaRPr lang="en-GB" sz="2000" b="0" i="0" dirty="0" smtClean="0">
              <a:solidFill>
                <a:srgbClr val="000000"/>
              </a:solidFill>
              <a:effectLst/>
              <a:latin typeface="system-ui"/>
            </a:endParaRPr>
          </a:p>
          <a:p>
            <a:r>
              <a:rPr lang="en-GB" sz="2000" b="0" i="0" dirty="0" smtClean="0">
                <a:solidFill>
                  <a:srgbClr val="000000"/>
                </a:solidFill>
                <a:effectLst/>
                <a:latin typeface="system-ui"/>
              </a:rPr>
              <a:t>looks </a:t>
            </a:r>
            <a:r>
              <a:rPr lang="en-GB" sz="2000" b="0" i="0" dirty="0" smtClean="0">
                <a:solidFill>
                  <a:srgbClr val="000000"/>
                </a:solidFill>
                <a:effectLst/>
                <a:latin typeface="system-ui"/>
              </a:rPr>
              <a:t>toward the east. </a:t>
            </a:r>
            <a:r>
              <a:rPr lang="en-GB" sz="2000" b="1" i="0" dirty="0" smtClean="0">
                <a:solidFill>
                  <a:srgbClr val="000000"/>
                </a:solidFill>
                <a:effectLst/>
                <a:latin typeface="system-ui"/>
              </a:rPr>
              <a:t>Behold, the glory of the God of Israel came from the way of the east</a:t>
            </a:r>
            <a:r>
              <a:rPr lang="en-GB" sz="2000" b="0" i="0" dirty="0" smtClean="0">
                <a:solidFill>
                  <a:srgbClr val="000000"/>
                </a:solidFill>
                <a:effectLst/>
                <a:latin typeface="system-ui"/>
              </a:rPr>
              <a:t>. His voice was like the sound of many waters; and </a:t>
            </a:r>
            <a:r>
              <a:rPr lang="en-GB" sz="2000" b="1" i="0" dirty="0" smtClean="0">
                <a:solidFill>
                  <a:srgbClr val="000000"/>
                </a:solidFill>
                <a:effectLst/>
                <a:latin typeface="system-ui"/>
              </a:rPr>
              <a:t>the earth was illuminated with his glory</a:t>
            </a:r>
            <a:r>
              <a:rPr lang="en-GB" sz="2000" b="0" i="0" dirty="0" smtClean="0">
                <a:solidFill>
                  <a:srgbClr val="000000"/>
                </a:solidFill>
                <a:effectLst/>
                <a:latin typeface="system-ui"/>
              </a:rPr>
              <a:t>. It was according to the appearance of the vision which I saw, even according to the vision that I saw when I came to destroy the city; and the visions were like the vision that I saw by the river </a:t>
            </a:r>
            <a:r>
              <a:rPr lang="en-GB" sz="2000" b="0" i="0" dirty="0" err="1" smtClean="0">
                <a:solidFill>
                  <a:srgbClr val="000000"/>
                </a:solidFill>
                <a:effectLst/>
                <a:latin typeface="system-ui"/>
              </a:rPr>
              <a:t>Chebar</a:t>
            </a:r>
            <a:r>
              <a:rPr lang="en-GB" sz="2000" b="0" i="0" dirty="0" smtClean="0">
                <a:solidFill>
                  <a:srgbClr val="000000"/>
                </a:solidFill>
                <a:effectLst/>
                <a:latin typeface="system-ui"/>
              </a:rPr>
              <a:t>; and I fell on my face. </a:t>
            </a:r>
            <a:r>
              <a:rPr lang="en-GB" sz="2000" b="1" i="0" dirty="0" smtClean="0">
                <a:solidFill>
                  <a:srgbClr val="000000"/>
                </a:solidFill>
                <a:effectLst/>
                <a:latin typeface="system-ui"/>
              </a:rPr>
              <a:t>Yahweh’s glory came into the house by the way of the gate which faces toward the east</a:t>
            </a:r>
            <a:r>
              <a:rPr lang="en-GB" sz="2000" b="0" i="0" dirty="0" smtClean="0">
                <a:solidFill>
                  <a:srgbClr val="000000"/>
                </a:solidFill>
                <a:effectLst/>
                <a:latin typeface="system-ui"/>
              </a:rPr>
              <a:t>. The Spirit took me up, and brought me into the inner court; and behold, </a:t>
            </a:r>
            <a:r>
              <a:rPr lang="en-GB" sz="2000" b="1" i="0" dirty="0" smtClean="0">
                <a:solidFill>
                  <a:srgbClr val="000000"/>
                </a:solidFill>
                <a:effectLst/>
                <a:latin typeface="system-ui"/>
              </a:rPr>
              <a:t>Yahweh’s glory filled the house</a:t>
            </a:r>
            <a:r>
              <a:rPr lang="en-GB" sz="2000" b="0" i="0" dirty="0" smtClean="0">
                <a:solidFill>
                  <a:srgbClr val="000000"/>
                </a:solidFill>
                <a:effectLst/>
                <a:latin typeface="system-ui"/>
              </a:rPr>
              <a:t>. Ezek. 43:1-5</a:t>
            </a:r>
            <a:endParaRPr lang="en-GB" sz="2000" dirty="0"/>
          </a:p>
        </p:txBody>
      </p:sp>
      <p:sp>
        <p:nvSpPr>
          <p:cNvPr id="4" name="TextBox 3"/>
          <p:cNvSpPr txBox="1"/>
          <p:nvPr/>
        </p:nvSpPr>
        <p:spPr>
          <a:xfrm>
            <a:off x="1449859" y="749643"/>
            <a:ext cx="2868093" cy="461665"/>
          </a:xfrm>
          <a:prstGeom prst="rect">
            <a:avLst/>
          </a:prstGeom>
          <a:noFill/>
        </p:spPr>
        <p:txBody>
          <a:bodyPr wrap="none" rtlCol="0">
            <a:spAutoFit/>
          </a:bodyPr>
          <a:lstStyle/>
          <a:p>
            <a:r>
              <a:rPr lang="en-GB" sz="2400" b="1" dirty="0" smtClean="0">
                <a:latin typeface="system-ui"/>
              </a:rPr>
              <a:t>The Glory Returns</a:t>
            </a:r>
            <a:endParaRPr lang="en-GB" sz="2400" b="1" dirty="0">
              <a:latin typeface="system-ui"/>
            </a:endParaRPr>
          </a:p>
        </p:txBody>
      </p:sp>
    </p:spTree>
    <p:extLst>
      <p:ext uri="{BB962C8B-B14F-4D97-AF65-F5344CB8AC3E}">
        <p14:creationId xmlns:p14="http://schemas.microsoft.com/office/powerpoint/2010/main" val="854842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3067</TotalTime>
  <Words>3061</Words>
  <Application>Microsoft Office PowerPoint</Application>
  <PresentationFormat>Widescreen</PresentationFormat>
  <Paragraphs>267</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FreightSans-Bold</vt:lpstr>
      <vt:lpstr>FreightSans-Medium</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85</cp:revision>
  <dcterms:created xsi:type="dcterms:W3CDTF">2021-05-12T08:14:59Z</dcterms:created>
  <dcterms:modified xsi:type="dcterms:W3CDTF">2021-05-17T18:44:04Z</dcterms:modified>
</cp:coreProperties>
</file>