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01" r:id="rId3"/>
    <p:sldId id="302" r:id="rId4"/>
    <p:sldId id="259" r:id="rId5"/>
    <p:sldId id="260" r:id="rId6"/>
    <p:sldId id="268" r:id="rId7"/>
    <p:sldId id="263" r:id="rId8"/>
    <p:sldId id="264" r:id="rId9"/>
    <p:sldId id="269" r:id="rId10"/>
    <p:sldId id="270" r:id="rId11"/>
    <p:sldId id="271" r:id="rId12"/>
    <p:sldId id="273" r:id="rId13"/>
    <p:sldId id="266" r:id="rId14"/>
    <p:sldId id="265" r:id="rId15"/>
    <p:sldId id="282" r:id="rId16"/>
    <p:sldId id="272" r:id="rId17"/>
    <p:sldId id="274" r:id="rId18"/>
    <p:sldId id="281" r:id="rId19"/>
    <p:sldId id="275" r:id="rId20"/>
    <p:sldId id="277" r:id="rId21"/>
    <p:sldId id="276" r:id="rId22"/>
    <p:sldId id="258" r:id="rId23"/>
    <p:sldId id="280" r:id="rId24"/>
    <p:sldId id="284" r:id="rId25"/>
    <p:sldId id="289" r:id="rId26"/>
    <p:sldId id="296" r:id="rId27"/>
    <p:sldId id="292" r:id="rId28"/>
    <p:sldId id="295" r:id="rId29"/>
    <p:sldId id="288" r:id="rId30"/>
    <p:sldId id="294" r:id="rId31"/>
    <p:sldId id="290" r:id="rId32"/>
    <p:sldId id="291" r:id="rId33"/>
    <p:sldId id="293" r:id="rId34"/>
    <p:sldId id="297" r:id="rId35"/>
    <p:sldId id="299" r:id="rId36"/>
    <p:sldId id="29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6"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96839E-AC3C-4171-AFAA-88FDBD5B3F71}"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2796163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96839E-AC3C-4171-AFAA-88FDBD5B3F71}"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17541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96839E-AC3C-4171-AFAA-88FDBD5B3F71}"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10948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96839E-AC3C-4171-AFAA-88FDBD5B3F71}"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2615351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96839E-AC3C-4171-AFAA-88FDBD5B3F71}" type="datetimeFigureOut">
              <a:rPr lang="en-GB" smtClean="0"/>
              <a:t>20/07/2020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392615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96839E-AC3C-4171-AFAA-88FDBD5B3F71}"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3872973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96839E-AC3C-4171-AFAA-88FDBD5B3F71}" type="datetimeFigureOut">
              <a:rPr lang="en-GB" smtClean="0"/>
              <a:t>20/07/2020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2571831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96839E-AC3C-4171-AFAA-88FDBD5B3F71}" type="datetimeFigureOut">
              <a:rPr lang="en-GB" smtClean="0"/>
              <a:t>20/07/2020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238463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6839E-AC3C-4171-AFAA-88FDBD5B3F71}" type="datetimeFigureOut">
              <a:rPr lang="en-GB" smtClean="0"/>
              <a:t>20/07/2020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138747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6839E-AC3C-4171-AFAA-88FDBD5B3F71}"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669429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96839E-AC3C-4171-AFAA-88FDBD5B3F71}" type="datetimeFigureOut">
              <a:rPr lang="en-GB" smtClean="0"/>
              <a:t>20/07/2020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9B2A595-C772-4F9F-A49E-EC174724A859}" type="slidenum">
              <a:rPr lang="en-GB" smtClean="0"/>
              <a:t>‹#›</a:t>
            </a:fld>
            <a:endParaRPr lang="en-GB"/>
          </a:p>
        </p:txBody>
      </p:sp>
    </p:spTree>
    <p:extLst>
      <p:ext uri="{BB962C8B-B14F-4D97-AF65-F5344CB8AC3E}">
        <p14:creationId xmlns:p14="http://schemas.microsoft.com/office/powerpoint/2010/main" val="2194253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6839E-AC3C-4171-AFAA-88FDBD5B3F71}" type="datetimeFigureOut">
              <a:rPr lang="en-GB" smtClean="0"/>
              <a:t>20/07/2020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B2A595-C772-4F9F-A49E-EC174724A859}" type="slidenum">
              <a:rPr lang="en-GB" smtClean="0"/>
              <a:t>‹#›</a:t>
            </a:fld>
            <a:endParaRPr lang="en-GB"/>
          </a:p>
        </p:txBody>
      </p:sp>
    </p:spTree>
    <p:extLst>
      <p:ext uri="{BB962C8B-B14F-4D97-AF65-F5344CB8AC3E}">
        <p14:creationId xmlns:p14="http://schemas.microsoft.com/office/powerpoint/2010/main" val="3057674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www.biblegateway.com/passage/?search=Luke+23&amp;version=WEB" TargetMode="Externa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5231" y="1039446"/>
            <a:ext cx="4317977" cy="646331"/>
          </a:xfrm>
          <a:prstGeom prst="rect">
            <a:avLst/>
          </a:prstGeom>
          <a:noFill/>
        </p:spPr>
        <p:txBody>
          <a:bodyPr wrap="none" rtlCol="0">
            <a:spAutoFit/>
          </a:bodyPr>
          <a:lstStyle/>
          <a:p>
            <a:r>
              <a:rPr lang="en-GB" sz="3600" b="1" dirty="0" smtClean="0"/>
              <a:t>Considering the Cross</a:t>
            </a:r>
            <a:endParaRPr lang="en-GB" sz="3600" b="1" dirty="0"/>
          </a:p>
        </p:txBody>
      </p:sp>
      <p:sp>
        <p:nvSpPr>
          <p:cNvPr id="3" name="TextBox 2"/>
          <p:cNvSpPr txBox="1"/>
          <p:nvPr/>
        </p:nvSpPr>
        <p:spPr>
          <a:xfrm>
            <a:off x="4267199" y="2274278"/>
            <a:ext cx="1558440" cy="523220"/>
          </a:xfrm>
          <a:prstGeom prst="rect">
            <a:avLst/>
          </a:prstGeom>
          <a:noFill/>
        </p:spPr>
        <p:txBody>
          <a:bodyPr wrap="none" rtlCol="0">
            <a:spAutoFit/>
          </a:bodyPr>
          <a:lstStyle/>
          <a:p>
            <a:r>
              <a:rPr lang="en-GB" sz="2800" b="1" dirty="0" smtClean="0"/>
              <a:t>Session 4</a:t>
            </a:r>
            <a:endParaRPr lang="en-GB" sz="2800" b="1" dirty="0"/>
          </a:p>
        </p:txBody>
      </p:sp>
      <p:sp>
        <p:nvSpPr>
          <p:cNvPr id="4" name="TextBox 3"/>
          <p:cNvSpPr txBox="1"/>
          <p:nvPr/>
        </p:nvSpPr>
        <p:spPr>
          <a:xfrm>
            <a:off x="2978256" y="3462215"/>
            <a:ext cx="4691925" cy="584775"/>
          </a:xfrm>
          <a:prstGeom prst="rect">
            <a:avLst/>
          </a:prstGeom>
          <a:noFill/>
        </p:spPr>
        <p:txBody>
          <a:bodyPr wrap="none" rtlCol="0">
            <a:spAutoFit/>
          </a:bodyPr>
          <a:lstStyle/>
          <a:p>
            <a:r>
              <a:rPr lang="en-GB" sz="3200" b="1" dirty="0" smtClean="0"/>
              <a:t>Human agents of the cross</a:t>
            </a:r>
            <a:endParaRPr lang="en-GB" sz="3200" b="1" dirty="0"/>
          </a:p>
        </p:txBody>
      </p:sp>
    </p:spTree>
    <p:extLst>
      <p:ext uri="{BB962C8B-B14F-4D97-AF65-F5344CB8AC3E}">
        <p14:creationId xmlns:p14="http://schemas.microsoft.com/office/powerpoint/2010/main" val="1098024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262" y="1274585"/>
            <a:ext cx="8745415" cy="4985980"/>
          </a:xfrm>
          <a:prstGeom prst="rect">
            <a:avLst/>
          </a:prstGeom>
        </p:spPr>
        <p:txBody>
          <a:bodyPr wrap="square">
            <a:spAutoFit/>
          </a:bodyPr>
          <a:lstStyle/>
          <a:p>
            <a:r>
              <a:rPr lang="en-GB" dirty="0">
                <a:solidFill>
                  <a:srgbClr val="000000"/>
                </a:solidFill>
                <a:latin typeface="system-ui"/>
              </a:rPr>
              <a:t>Then </a:t>
            </a:r>
            <a:r>
              <a:rPr lang="en-GB" b="1" dirty="0">
                <a:solidFill>
                  <a:srgbClr val="000000"/>
                </a:solidFill>
                <a:latin typeface="system-ui"/>
              </a:rPr>
              <a:t>the Jews </a:t>
            </a:r>
            <a:r>
              <a:rPr lang="en-GB" dirty="0">
                <a:solidFill>
                  <a:srgbClr val="000000"/>
                </a:solidFill>
                <a:latin typeface="system-ui"/>
              </a:rPr>
              <a:t>answered him, </a:t>
            </a:r>
            <a:r>
              <a:rPr lang="en-GB" b="1" dirty="0">
                <a:solidFill>
                  <a:srgbClr val="000000"/>
                </a:solidFill>
                <a:latin typeface="system-ui"/>
              </a:rPr>
              <a:t>“Don’t we say well that you are a Samaritan, and have a demon</a:t>
            </a:r>
            <a:r>
              <a:rPr lang="en-GB" b="1" dirty="0" smtClean="0">
                <a:solidFill>
                  <a:srgbClr val="000000"/>
                </a:solidFill>
                <a:latin typeface="system-ui"/>
              </a:rPr>
              <a:t>?” </a:t>
            </a:r>
            <a:r>
              <a:rPr lang="en-GB" dirty="0" smtClean="0">
                <a:solidFill>
                  <a:srgbClr val="000000"/>
                </a:solidFill>
                <a:latin typeface="system-ui"/>
              </a:rPr>
              <a:t>Jesus </a:t>
            </a:r>
            <a:r>
              <a:rPr lang="en-GB" dirty="0">
                <a:solidFill>
                  <a:srgbClr val="000000"/>
                </a:solidFill>
                <a:latin typeface="system-ui"/>
              </a:rPr>
              <a:t>answered, </a:t>
            </a:r>
            <a:r>
              <a:rPr lang="en-GB" b="1" dirty="0">
                <a:solidFill>
                  <a:srgbClr val="000000"/>
                </a:solidFill>
                <a:latin typeface="system-ui"/>
              </a:rPr>
              <a:t>“I don’t have a demon, but I </a:t>
            </a:r>
            <a:r>
              <a:rPr lang="en-GB" b="1" dirty="0" smtClean="0">
                <a:solidFill>
                  <a:srgbClr val="000000"/>
                </a:solidFill>
                <a:latin typeface="system-ui"/>
              </a:rPr>
              <a:t>honour </a:t>
            </a:r>
            <a:r>
              <a:rPr lang="en-GB" b="1" dirty="0">
                <a:solidFill>
                  <a:srgbClr val="000000"/>
                </a:solidFill>
                <a:latin typeface="system-ui"/>
              </a:rPr>
              <a:t>my Father and you </a:t>
            </a:r>
            <a:r>
              <a:rPr lang="en-GB" b="1" dirty="0" smtClean="0">
                <a:solidFill>
                  <a:srgbClr val="000000"/>
                </a:solidFill>
                <a:latin typeface="system-ui"/>
              </a:rPr>
              <a:t>dishonour me</a:t>
            </a:r>
            <a:r>
              <a:rPr lang="en-GB" b="1" baseline="30000" dirty="0">
                <a:solidFill>
                  <a:srgbClr val="000000"/>
                </a:solidFill>
                <a:latin typeface="system-ui"/>
              </a:rPr>
              <a:t> </a:t>
            </a:r>
            <a:r>
              <a:rPr lang="en-GB" dirty="0" smtClean="0">
                <a:solidFill>
                  <a:srgbClr val="000000"/>
                </a:solidFill>
                <a:latin typeface="system-ui"/>
              </a:rPr>
              <a:t>… if </a:t>
            </a:r>
            <a:r>
              <a:rPr lang="en-GB" dirty="0">
                <a:solidFill>
                  <a:srgbClr val="000000"/>
                </a:solidFill>
                <a:latin typeface="system-ui"/>
              </a:rPr>
              <a:t>a person keeps my word, he will never see death</a:t>
            </a:r>
            <a:r>
              <a:rPr lang="en-GB"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r>
              <a:rPr lang="en-GB" dirty="0" smtClean="0">
                <a:solidFill>
                  <a:srgbClr val="000000"/>
                </a:solidFill>
                <a:latin typeface="system-ui"/>
              </a:rPr>
              <a:t>Then </a:t>
            </a:r>
            <a:r>
              <a:rPr lang="en-GB" b="1" dirty="0">
                <a:solidFill>
                  <a:srgbClr val="000000"/>
                </a:solidFill>
                <a:latin typeface="system-ui"/>
              </a:rPr>
              <a:t>the Jews said to him, “Now we know that you have a demon. </a:t>
            </a:r>
            <a:r>
              <a:rPr lang="en-GB" dirty="0">
                <a:solidFill>
                  <a:srgbClr val="000000"/>
                </a:solidFill>
                <a:latin typeface="system-ui"/>
              </a:rPr>
              <a:t>Abraham died, as did the </a:t>
            </a:r>
            <a:r>
              <a:rPr lang="en-GB" dirty="0" smtClean="0">
                <a:solidFill>
                  <a:srgbClr val="000000"/>
                </a:solidFill>
                <a:latin typeface="system-ui"/>
              </a:rPr>
              <a:t>prophets …</a:t>
            </a:r>
            <a:r>
              <a:rPr lang="en-GB" b="1" baseline="30000" dirty="0">
                <a:solidFill>
                  <a:srgbClr val="000000"/>
                </a:solidFill>
                <a:latin typeface="system-ui"/>
              </a:rPr>
              <a:t> </a:t>
            </a:r>
            <a:r>
              <a:rPr lang="en-GB" dirty="0">
                <a:solidFill>
                  <a:srgbClr val="000000"/>
                </a:solidFill>
                <a:latin typeface="system-ui"/>
              </a:rPr>
              <a:t>Are you greater than our father, </a:t>
            </a:r>
            <a:r>
              <a:rPr lang="en-GB" dirty="0" smtClean="0">
                <a:solidFill>
                  <a:srgbClr val="000000"/>
                </a:solidFill>
                <a:latin typeface="system-ui"/>
              </a:rPr>
              <a:t>Abraham? … </a:t>
            </a:r>
            <a:r>
              <a:rPr lang="en-GB" dirty="0">
                <a:solidFill>
                  <a:srgbClr val="000000"/>
                </a:solidFill>
                <a:latin typeface="system-ui"/>
              </a:rPr>
              <a:t>Who do you make yourself out to be</a:t>
            </a:r>
            <a:r>
              <a:rPr lang="en-GB"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r>
              <a:rPr lang="en-GB" dirty="0" smtClean="0">
                <a:solidFill>
                  <a:srgbClr val="000000"/>
                </a:solidFill>
                <a:latin typeface="system-ui"/>
              </a:rPr>
              <a:t>Jesus answered</a:t>
            </a:r>
            <a:r>
              <a:rPr lang="en-GB" dirty="0">
                <a:solidFill>
                  <a:srgbClr val="000000"/>
                </a:solidFill>
                <a:latin typeface="system-ui"/>
              </a:rPr>
              <a:t> </a:t>
            </a:r>
            <a:r>
              <a:rPr lang="en-GB" dirty="0" smtClean="0">
                <a:solidFill>
                  <a:srgbClr val="000000"/>
                </a:solidFill>
                <a:latin typeface="system-ui"/>
              </a:rPr>
              <a:t>…</a:t>
            </a:r>
            <a:r>
              <a:rPr lang="en-GB" b="1" dirty="0" smtClean="0">
                <a:solidFill>
                  <a:srgbClr val="000000"/>
                </a:solidFill>
                <a:latin typeface="system-ui"/>
              </a:rPr>
              <a:t>It </a:t>
            </a:r>
            <a:r>
              <a:rPr lang="en-GB" b="1" dirty="0">
                <a:solidFill>
                  <a:srgbClr val="000000"/>
                </a:solidFill>
                <a:latin typeface="system-ui"/>
              </a:rPr>
              <a:t>is my Father who glorifies me, of whom you say that he is our God</a:t>
            </a:r>
            <a:r>
              <a:rPr lang="en-GB" b="1"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You have not known him, but I know him.</a:t>
            </a:r>
            <a:r>
              <a:rPr lang="en-GB" dirty="0">
                <a:solidFill>
                  <a:srgbClr val="000000"/>
                </a:solidFill>
                <a:latin typeface="system-ui"/>
              </a:rPr>
              <a:t> If I said, ‘I don’t know him,’ </a:t>
            </a:r>
            <a:r>
              <a:rPr lang="en-GB" b="1" dirty="0">
                <a:solidFill>
                  <a:srgbClr val="000000"/>
                </a:solidFill>
                <a:latin typeface="system-ui"/>
              </a:rPr>
              <a:t>I would be like you, a </a:t>
            </a:r>
            <a:r>
              <a:rPr lang="en-GB" b="1" dirty="0" smtClean="0">
                <a:solidFill>
                  <a:srgbClr val="000000"/>
                </a:solidFill>
                <a:latin typeface="system-ui"/>
              </a:rPr>
              <a:t>liar</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Your father Abraham rejoiced to see my day. He saw it, and was glad</a:t>
            </a:r>
            <a:r>
              <a:rPr lang="en-GB"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Jews therefore said to him, “You are not yet fifty years old! Have you seen Abraham</a:t>
            </a:r>
            <a:r>
              <a:rPr lang="en-GB"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Jesus said to them, “Most certainly, I tell you, before Abraham came into existence, I </a:t>
            </a:r>
            <a:r>
              <a:rPr lang="en-GB" b="1" dirty="0" smtClean="0">
                <a:solidFill>
                  <a:srgbClr val="000000"/>
                </a:solidFill>
                <a:latin typeface="system-ui"/>
              </a:rPr>
              <a:t>AM.</a:t>
            </a:r>
            <a:r>
              <a:rPr lang="en-GB" b="1" baseline="30000" dirty="0" smtClean="0">
                <a:solidFill>
                  <a:srgbClr val="000000"/>
                </a:solidFill>
                <a:latin typeface="system-ui"/>
              </a:rPr>
              <a:t> </a:t>
            </a:r>
          </a:p>
          <a:p>
            <a:endParaRPr lang="en-GB" b="1" baseline="30000" dirty="0">
              <a:solidFill>
                <a:srgbClr val="000000"/>
              </a:solidFill>
              <a:latin typeface="system-ui"/>
            </a:endParaRPr>
          </a:p>
          <a:p>
            <a:r>
              <a:rPr lang="en-GB" b="1" dirty="0" smtClean="0">
                <a:solidFill>
                  <a:srgbClr val="000000"/>
                </a:solidFill>
                <a:latin typeface="system-ui"/>
              </a:rPr>
              <a:t>Therefore they took up stones to throw at him, but Jesus was hidden, and went out of the temple, having gone through the middle of them, and so passed by. </a:t>
            </a:r>
            <a:r>
              <a:rPr lang="en-GB" dirty="0" smtClean="0">
                <a:solidFill>
                  <a:srgbClr val="000000"/>
                </a:solidFill>
                <a:latin typeface="system-ui"/>
              </a:rPr>
              <a:t>John 8:48-59</a:t>
            </a:r>
            <a:endParaRPr lang="en-GB" i="0" dirty="0">
              <a:solidFill>
                <a:srgbClr val="000000"/>
              </a:solidFill>
              <a:effectLst/>
              <a:latin typeface="system-ui"/>
            </a:endParaRPr>
          </a:p>
        </p:txBody>
      </p:sp>
      <p:sp>
        <p:nvSpPr>
          <p:cNvPr id="3" name="TextBox 2"/>
          <p:cNvSpPr txBox="1"/>
          <p:nvPr/>
        </p:nvSpPr>
        <p:spPr>
          <a:xfrm>
            <a:off x="54708" y="343877"/>
            <a:ext cx="9541395" cy="646331"/>
          </a:xfrm>
          <a:prstGeom prst="rect">
            <a:avLst/>
          </a:prstGeom>
          <a:noFill/>
        </p:spPr>
        <p:txBody>
          <a:bodyPr wrap="none" rtlCol="0">
            <a:spAutoFit/>
          </a:bodyPr>
          <a:lstStyle/>
          <a:p>
            <a:r>
              <a:rPr lang="en-GB" sz="3600" b="1" dirty="0" smtClean="0"/>
              <a:t>Lying, insults and another attempt to stone Jesus</a:t>
            </a:r>
            <a:endParaRPr lang="en-GB" sz="3600" b="1" dirty="0"/>
          </a:p>
        </p:txBody>
      </p:sp>
    </p:spTree>
    <p:extLst>
      <p:ext uri="{BB962C8B-B14F-4D97-AF65-F5344CB8AC3E}">
        <p14:creationId xmlns:p14="http://schemas.microsoft.com/office/powerpoint/2010/main" val="124721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4124" y="720083"/>
            <a:ext cx="8862645" cy="6247864"/>
          </a:xfrm>
          <a:prstGeom prst="rect">
            <a:avLst/>
          </a:prstGeom>
        </p:spPr>
        <p:txBody>
          <a:bodyPr wrap="square">
            <a:spAutoFit/>
          </a:bodyPr>
          <a:lstStyle/>
          <a:p>
            <a:r>
              <a:rPr lang="en-GB" sz="2000" dirty="0">
                <a:solidFill>
                  <a:srgbClr val="000000"/>
                </a:solidFill>
                <a:latin typeface="system-ui"/>
              </a:rPr>
              <a:t>Therefore many of </a:t>
            </a:r>
            <a:r>
              <a:rPr lang="en-GB" sz="2000" b="1" dirty="0">
                <a:solidFill>
                  <a:srgbClr val="000000"/>
                </a:solidFill>
                <a:latin typeface="system-ui"/>
              </a:rPr>
              <a:t>the Jews </a:t>
            </a:r>
            <a:r>
              <a:rPr lang="en-GB" sz="2000" dirty="0">
                <a:solidFill>
                  <a:srgbClr val="000000"/>
                </a:solidFill>
                <a:latin typeface="system-ui"/>
              </a:rPr>
              <a:t>who came to Mary and saw what Jesus did believed in him</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But some of them went away </a:t>
            </a:r>
            <a:r>
              <a:rPr lang="en-GB" sz="2000" b="1" dirty="0">
                <a:solidFill>
                  <a:srgbClr val="000000"/>
                </a:solidFill>
                <a:latin typeface="system-ui"/>
              </a:rPr>
              <a:t>to the Pharisees and told them the things which Jesus had done</a:t>
            </a:r>
            <a:r>
              <a:rPr lang="en-GB" sz="2000"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The chief priests therefore and the Pharisees </a:t>
            </a:r>
            <a:r>
              <a:rPr lang="en-GB" sz="2000" dirty="0">
                <a:solidFill>
                  <a:srgbClr val="000000"/>
                </a:solidFill>
                <a:latin typeface="system-ui"/>
              </a:rPr>
              <a:t>gathered a council, and said, “What are we doing? </a:t>
            </a:r>
            <a:r>
              <a:rPr lang="en-GB" sz="2000" b="1" dirty="0">
                <a:solidFill>
                  <a:srgbClr val="000000"/>
                </a:solidFill>
                <a:latin typeface="system-ui"/>
              </a:rPr>
              <a:t>For this man does many signs</a:t>
            </a:r>
            <a:r>
              <a:rPr lang="en-GB" sz="2000" b="1"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If we leave him alone like this, everyone will believe in him, and the Romans will come and take away both </a:t>
            </a:r>
            <a:r>
              <a:rPr lang="en-GB" sz="2000" b="1" u="sng" dirty="0">
                <a:solidFill>
                  <a:srgbClr val="000000"/>
                </a:solidFill>
                <a:latin typeface="system-ui"/>
              </a:rPr>
              <a:t>our</a:t>
            </a:r>
            <a:r>
              <a:rPr lang="en-GB" sz="2000" b="1" dirty="0">
                <a:solidFill>
                  <a:srgbClr val="000000"/>
                </a:solidFill>
                <a:latin typeface="system-ui"/>
              </a:rPr>
              <a:t> place and </a:t>
            </a:r>
            <a:r>
              <a:rPr lang="en-GB" sz="2000" b="1" u="sng" dirty="0">
                <a:solidFill>
                  <a:srgbClr val="000000"/>
                </a:solidFill>
                <a:latin typeface="system-ui"/>
              </a:rPr>
              <a:t>our </a:t>
            </a:r>
            <a:r>
              <a:rPr lang="en-GB" sz="2000" b="1" dirty="0">
                <a:solidFill>
                  <a:srgbClr val="000000"/>
                </a:solidFill>
                <a:latin typeface="system-ui"/>
              </a:rPr>
              <a:t>nation</a:t>
            </a:r>
            <a:r>
              <a:rPr lang="en-GB" sz="2000" b="1" dirty="0" smtClean="0">
                <a:solidFill>
                  <a:srgbClr val="000000"/>
                </a:solidFill>
                <a:latin typeface="system-ui"/>
              </a:rPr>
              <a:t>.</a:t>
            </a:r>
            <a:r>
              <a:rPr lang="en-GB" sz="2000" dirty="0" smtClean="0">
                <a:solidFill>
                  <a:srgbClr val="000000"/>
                </a:solidFill>
                <a:latin typeface="system-ui"/>
              </a:rPr>
              <a:t>” </a:t>
            </a:r>
          </a:p>
          <a:p>
            <a:endParaRPr lang="en-GB" sz="2000" dirty="0" smtClean="0">
              <a:solidFill>
                <a:srgbClr val="000000"/>
              </a:solidFill>
              <a:latin typeface="system-ui"/>
            </a:endParaRPr>
          </a:p>
          <a:p>
            <a:r>
              <a:rPr lang="en-GB" sz="2000" dirty="0" smtClean="0">
                <a:solidFill>
                  <a:srgbClr val="000000"/>
                </a:solidFill>
                <a:latin typeface="system-ui"/>
              </a:rPr>
              <a:t>… </a:t>
            </a:r>
            <a:r>
              <a:rPr lang="en-GB" sz="2000" b="1" dirty="0" smtClean="0">
                <a:solidFill>
                  <a:srgbClr val="000000"/>
                </a:solidFill>
                <a:latin typeface="system-ui"/>
              </a:rPr>
              <a:t>Caiaphas</a:t>
            </a:r>
            <a:r>
              <a:rPr lang="en-GB" sz="2000" dirty="0">
                <a:solidFill>
                  <a:srgbClr val="000000"/>
                </a:solidFill>
                <a:latin typeface="system-ui"/>
              </a:rPr>
              <a:t>, being high priest that year, said to them, </a:t>
            </a:r>
            <a:r>
              <a:rPr lang="en-GB" sz="2000" b="1" dirty="0">
                <a:solidFill>
                  <a:srgbClr val="000000"/>
                </a:solidFill>
                <a:latin typeface="system-ui"/>
              </a:rPr>
              <a:t>“You know nothing at all</a:t>
            </a:r>
            <a:r>
              <a:rPr lang="en-GB" sz="2000" b="1" dirty="0" smtClean="0">
                <a:solidFill>
                  <a:srgbClr val="000000"/>
                </a:solidFill>
                <a:latin typeface="system-ui"/>
              </a:rPr>
              <a:t>,</a:t>
            </a:r>
            <a:r>
              <a:rPr lang="en-GB" sz="2000" b="1" baseline="30000" dirty="0">
                <a:solidFill>
                  <a:srgbClr val="000000"/>
                </a:solidFill>
                <a:latin typeface="system-ui"/>
              </a:rPr>
              <a:t> </a:t>
            </a:r>
            <a:r>
              <a:rPr lang="en-GB" sz="2000" b="1" dirty="0">
                <a:solidFill>
                  <a:srgbClr val="000000"/>
                </a:solidFill>
                <a:latin typeface="system-ui"/>
              </a:rPr>
              <a:t>nor do you consider that it is advantageous for us that one man should die for the people, and that the whole nation not perish</a:t>
            </a:r>
            <a:r>
              <a:rPr lang="en-GB" sz="2000" b="1" dirty="0" smtClean="0">
                <a:solidFill>
                  <a:srgbClr val="000000"/>
                </a:solidFill>
                <a:latin typeface="system-ui"/>
              </a:rPr>
              <a:t>.”</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Now he didn’t say this of himself, but being high priest that year, he prophesied that Jesus would die for the nation</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and not for the nation only, but that he might also gather together into one the children of God who are scattered abroad</a:t>
            </a:r>
            <a:r>
              <a:rPr lang="en-GB" sz="2000" dirty="0" smtClean="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So </a:t>
            </a:r>
            <a:r>
              <a:rPr lang="en-GB" sz="2000" b="1" dirty="0">
                <a:solidFill>
                  <a:srgbClr val="000000"/>
                </a:solidFill>
                <a:latin typeface="system-ui"/>
              </a:rPr>
              <a:t>from that day forward they took counsel that they might put him to </a:t>
            </a:r>
            <a:r>
              <a:rPr lang="en-GB" sz="2000" b="1" dirty="0" smtClean="0">
                <a:solidFill>
                  <a:srgbClr val="000000"/>
                </a:solidFill>
                <a:latin typeface="system-ui"/>
              </a:rPr>
              <a:t>death …</a:t>
            </a:r>
            <a:r>
              <a:rPr lang="en-GB" sz="2000" dirty="0">
                <a:solidFill>
                  <a:srgbClr val="000000"/>
                </a:solidFill>
                <a:latin typeface="system-ui"/>
              </a:rPr>
              <a:t> Now </a:t>
            </a:r>
            <a:r>
              <a:rPr lang="en-GB" sz="2000" b="1" dirty="0">
                <a:solidFill>
                  <a:srgbClr val="000000"/>
                </a:solidFill>
                <a:latin typeface="system-ui"/>
              </a:rPr>
              <a:t>the chief priests and the Pharisees had commanded that if anyone knew where he was, he should report it, that they might seize him</a:t>
            </a:r>
            <a:r>
              <a:rPr lang="en-GB" sz="2000" dirty="0" smtClean="0">
                <a:solidFill>
                  <a:srgbClr val="000000"/>
                </a:solidFill>
                <a:latin typeface="system-ui"/>
              </a:rPr>
              <a:t>. John 11:45-57</a:t>
            </a:r>
            <a:endParaRPr lang="en-GB" sz="2000" b="0" i="0" dirty="0">
              <a:solidFill>
                <a:srgbClr val="000000"/>
              </a:solidFill>
              <a:effectLst/>
              <a:latin typeface="system-ui"/>
            </a:endParaRPr>
          </a:p>
        </p:txBody>
      </p:sp>
      <p:sp>
        <p:nvSpPr>
          <p:cNvPr id="3" name="TextBox 2"/>
          <p:cNvSpPr txBox="1"/>
          <p:nvPr/>
        </p:nvSpPr>
        <p:spPr>
          <a:xfrm>
            <a:off x="930031" y="73752"/>
            <a:ext cx="5405839" cy="646331"/>
          </a:xfrm>
          <a:prstGeom prst="rect">
            <a:avLst/>
          </a:prstGeom>
          <a:noFill/>
        </p:spPr>
        <p:txBody>
          <a:bodyPr wrap="none" rtlCol="0">
            <a:spAutoFit/>
          </a:bodyPr>
          <a:lstStyle/>
          <a:p>
            <a:r>
              <a:rPr lang="en-GB" sz="3600" b="1" dirty="0" smtClean="0"/>
              <a:t>The death-sentence passed</a:t>
            </a:r>
            <a:endParaRPr lang="en-GB" sz="3600" b="1" dirty="0"/>
          </a:p>
        </p:txBody>
      </p:sp>
    </p:spTree>
    <p:extLst>
      <p:ext uri="{BB962C8B-B14F-4D97-AF65-F5344CB8AC3E}">
        <p14:creationId xmlns:p14="http://schemas.microsoft.com/office/powerpoint/2010/main" val="2002754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5846" y="734646"/>
            <a:ext cx="5323509" cy="646331"/>
          </a:xfrm>
          <a:prstGeom prst="rect">
            <a:avLst/>
          </a:prstGeom>
          <a:noFill/>
        </p:spPr>
        <p:txBody>
          <a:bodyPr wrap="none" rtlCol="0">
            <a:spAutoFit/>
          </a:bodyPr>
          <a:lstStyle/>
          <a:p>
            <a:r>
              <a:rPr lang="en-GB" sz="3600" b="1" dirty="0" smtClean="0"/>
              <a:t>Let’s destroy the evidence!</a:t>
            </a:r>
            <a:endParaRPr lang="en-GB" sz="3600" b="1" dirty="0"/>
          </a:p>
        </p:txBody>
      </p:sp>
      <p:sp>
        <p:nvSpPr>
          <p:cNvPr id="3" name="Rectangle 2"/>
          <p:cNvSpPr/>
          <p:nvPr/>
        </p:nvSpPr>
        <p:spPr>
          <a:xfrm>
            <a:off x="664307" y="2153252"/>
            <a:ext cx="7956062" cy="2677656"/>
          </a:xfrm>
          <a:prstGeom prst="rect">
            <a:avLst/>
          </a:prstGeom>
        </p:spPr>
        <p:txBody>
          <a:bodyPr wrap="square">
            <a:spAutoFit/>
          </a:bodyPr>
          <a:lstStyle/>
          <a:p>
            <a:r>
              <a:rPr lang="en-GB" sz="2400" dirty="0">
                <a:solidFill>
                  <a:srgbClr val="000000"/>
                </a:solidFill>
                <a:latin typeface="system-ui"/>
              </a:rPr>
              <a:t>A large crowd therefore of the Jews learned that he was there, and they came, not for Jesus’ sake only, but that they might see Lazarus also, whom he had raised from the </a:t>
            </a:r>
            <a:r>
              <a:rPr lang="en-GB" sz="2400" dirty="0" smtClean="0">
                <a:solidFill>
                  <a:srgbClr val="000000"/>
                </a:solidFill>
                <a:latin typeface="system-ui"/>
              </a:rPr>
              <a:t>dead. But </a:t>
            </a:r>
            <a:r>
              <a:rPr lang="en-GB" sz="2400" b="1" dirty="0">
                <a:solidFill>
                  <a:srgbClr val="000000"/>
                </a:solidFill>
                <a:latin typeface="system-ui"/>
              </a:rPr>
              <a:t>the chief priests conspired to put Lazarus to death also</a:t>
            </a:r>
            <a:r>
              <a:rPr lang="en-GB" sz="2400" dirty="0" smtClean="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because on account of him many of the Jews went away and believed in Jesus</a:t>
            </a:r>
            <a:r>
              <a:rPr lang="en-GB" sz="2400" dirty="0" smtClean="0">
                <a:solidFill>
                  <a:srgbClr val="000000"/>
                </a:solidFill>
                <a:latin typeface="system-ui"/>
              </a:rPr>
              <a:t>. </a:t>
            </a:r>
          </a:p>
          <a:p>
            <a:r>
              <a:rPr lang="en-GB" sz="2400" dirty="0" smtClean="0">
                <a:solidFill>
                  <a:srgbClr val="000000"/>
                </a:solidFill>
                <a:latin typeface="system-ui"/>
              </a:rPr>
              <a:t>John 12:9-11</a:t>
            </a:r>
            <a:endParaRPr lang="en-GB" sz="2400" dirty="0"/>
          </a:p>
        </p:txBody>
      </p:sp>
    </p:spTree>
    <p:extLst>
      <p:ext uri="{BB962C8B-B14F-4D97-AF65-F5344CB8AC3E}">
        <p14:creationId xmlns:p14="http://schemas.microsoft.com/office/powerpoint/2010/main" val="220628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5479" y="856357"/>
            <a:ext cx="8784492" cy="6001643"/>
          </a:xfrm>
          <a:prstGeom prst="rect">
            <a:avLst/>
          </a:prstGeom>
        </p:spPr>
        <p:txBody>
          <a:bodyPr wrap="square">
            <a:spAutoFit/>
          </a:bodyPr>
          <a:lstStyle/>
          <a:p>
            <a:r>
              <a:rPr lang="en-GB" sz="2400" dirty="0">
                <a:solidFill>
                  <a:srgbClr val="000000"/>
                </a:solidFill>
                <a:latin typeface="system-ui"/>
              </a:rPr>
              <a:t>Then the </a:t>
            </a:r>
            <a:r>
              <a:rPr lang="en-GB" sz="2400" b="1" dirty="0">
                <a:solidFill>
                  <a:srgbClr val="000000"/>
                </a:solidFill>
                <a:latin typeface="system-ui"/>
              </a:rPr>
              <a:t>Pharisees</a:t>
            </a:r>
            <a:r>
              <a:rPr lang="en-GB" sz="2400" dirty="0">
                <a:solidFill>
                  <a:srgbClr val="000000"/>
                </a:solidFill>
                <a:latin typeface="system-ui"/>
              </a:rPr>
              <a:t> went and </a:t>
            </a:r>
            <a:r>
              <a:rPr lang="en-GB" sz="2400" b="1" dirty="0">
                <a:solidFill>
                  <a:srgbClr val="000000"/>
                </a:solidFill>
                <a:latin typeface="system-ui"/>
              </a:rPr>
              <a:t>took counsel how they might entrap him in his </a:t>
            </a:r>
            <a:r>
              <a:rPr lang="en-GB" sz="2400" b="1" dirty="0" smtClean="0">
                <a:solidFill>
                  <a:srgbClr val="000000"/>
                </a:solidFill>
                <a:latin typeface="system-ui"/>
              </a:rPr>
              <a:t>talk. They </a:t>
            </a:r>
            <a:r>
              <a:rPr lang="en-GB" sz="2400" b="1" dirty="0">
                <a:solidFill>
                  <a:srgbClr val="000000"/>
                </a:solidFill>
                <a:latin typeface="system-ui"/>
              </a:rPr>
              <a:t>sent their disciples to him, along with the </a:t>
            </a:r>
            <a:r>
              <a:rPr lang="en-GB" sz="2400" b="1" dirty="0" err="1">
                <a:solidFill>
                  <a:srgbClr val="000000"/>
                </a:solidFill>
                <a:latin typeface="system-ui"/>
              </a:rPr>
              <a:t>Herodians</a:t>
            </a:r>
            <a:r>
              <a:rPr lang="en-GB" sz="2400" dirty="0">
                <a:solidFill>
                  <a:srgbClr val="000000"/>
                </a:solidFill>
                <a:latin typeface="system-ui"/>
              </a:rPr>
              <a:t>, saying, “Teacher, we know that you are honest, and teach the way of God in truth, no matter whom you teach; for you aren’t partial </a:t>
            </a:r>
            <a:r>
              <a:rPr lang="en-GB" sz="2400" dirty="0" smtClean="0">
                <a:solidFill>
                  <a:srgbClr val="000000"/>
                </a:solidFill>
                <a:latin typeface="system-ui"/>
              </a:rPr>
              <a:t>to anyone.</a:t>
            </a:r>
            <a:r>
              <a:rPr lang="en-GB" sz="2400" b="1" baseline="30000" dirty="0">
                <a:solidFill>
                  <a:srgbClr val="000000"/>
                </a:solidFill>
                <a:latin typeface="system-ui"/>
              </a:rPr>
              <a:t> </a:t>
            </a:r>
            <a:r>
              <a:rPr lang="en-GB" sz="2400" dirty="0">
                <a:solidFill>
                  <a:srgbClr val="000000"/>
                </a:solidFill>
                <a:latin typeface="system-ui"/>
              </a:rPr>
              <a:t>Tell us therefore, what do you think? </a:t>
            </a:r>
            <a:r>
              <a:rPr lang="en-GB" sz="2400" b="1" dirty="0">
                <a:solidFill>
                  <a:srgbClr val="000000"/>
                </a:solidFill>
                <a:latin typeface="system-ui"/>
              </a:rPr>
              <a:t>Is it lawful to pay taxes to Caesar, or not?”</a:t>
            </a:r>
          </a:p>
          <a:p>
            <a:r>
              <a:rPr lang="en-GB" sz="2400" b="1" baseline="30000" dirty="0">
                <a:solidFill>
                  <a:srgbClr val="000000"/>
                </a:solidFill>
                <a:latin typeface="system-ui"/>
              </a:rPr>
              <a:t> </a:t>
            </a:r>
            <a:r>
              <a:rPr lang="en-GB" sz="2400" dirty="0" smtClean="0">
                <a:solidFill>
                  <a:srgbClr val="000000"/>
                </a:solidFill>
                <a:latin typeface="system-ui"/>
              </a:rPr>
              <a:t>But </a:t>
            </a:r>
            <a:r>
              <a:rPr lang="en-GB" sz="2400" b="1" dirty="0">
                <a:solidFill>
                  <a:srgbClr val="000000"/>
                </a:solidFill>
                <a:latin typeface="system-ui"/>
              </a:rPr>
              <a:t>Jesus perceived their wickedness</a:t>
            </a:r>
            <a:r>
              <a:rPr lang="en-GB" sz="2400" dirty="0">
                <a:solidFill>
                  <a:srgbClr val="000000"/>
                </a:solidFill>
                <a:latin typeface="system-ui"/>
              </a:rPr>
              <a:t>, and said, “Why do you test me, </a:t>
            </a:r>
            <a:r>
              <a:rPr lang="en-GB" sz="2400" b="1" dirty="0">
                <a:solidFill>
                  <a:srgbClr val="000000"/>
                </a:solidFill>
                <a:latin typeface="system-ui"/>
              </a:rPr>
              <a:t>you hypocrites</a:t>
            </a:r>
            <a:r>
              <a:rPr lang="en-GB" sz="2400" dirty="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Show me the tax money</a:t>
            </a:r>
            <a:r>
              <a:rPr lang="en-GB" sz="2400" dirty="0" smtClean="0">
                <a:solidFill>
                  <a:srgbClr val="000000"/>
                </a:solidFill>
                <a:latin typeface="system-ui"/>
              </a:rPr>
              <a:t>.” They </a:t>
            </a:r>
            <a:r>
              <a:rPr lang="en-GB" sz="2400" dirty="0">
                <a:solidFill>
                  <a:srgbClr val="000000"/>
                </a:solidFill>
                <a:latin typeface="system-ui"/>
              </a:rPr>
              <a:t>brought to him a denarius.</a:t>
            </a:r>
          </a:p>
          <a:p>
            <a:r>
              <a:rPr lang="en-GB" sz="2400" b="1" baseline="30000" dirty="0">
                <a:solidFill>
                  <a:srgbClr val="000000"/>
                </a:solidFill>
                <a:latin typeface="system-ui"/>
              </a:rPr>
              <a:t> </a:t>
            </a:r>
            <a:r>
              <a:rPr lang="en-GB" sz="2400" dirty="0">
                <a:solidFill>
                  <a:srgbClr val="000000"/>
                </a:solidFill>
                <a:latin typeface="system-ui"/>
              </a:rPr>
              <a:t>He asked them, </a:t>
            </a:r>
            <a:r>
              <a:rPr lang="en-GB" sz="2400" b="1" dirty="0">
                <a:solidFill>
                  <a:srgbClr val="000000"/>
                </a:solidFill>
                <a:latin typeface="system-ui"/>
              </a:rPr>
              <a:t>“Whose is this image and inscription?”</a:t>
            </a:r>
          </a:p>
          <a:p>
            <a:r>
              <a:rPr lang="en-GB" sz="2400" b="1" baseline="30000" dirty="0">
                <a:solidFill>
                  <a:srgbClr val="000000"/>
                </a:solidFill>
                <a:latin typeface="system-ui"/>
              </a:rPr>
              <a:t> </a:t>
            </a:r>
            <a:r>
              <a:rPr lang="en-GB" sz="2400" dirty="0">
                <a:solidFill>
                  <a:srgbClr val="000000"/>
                </a:solidFill>
                <a:latin typeface="system-ui"/>
              </a:rPr>
              <a:t>They said to him, </a:t>
            </a:r>
            <a:r>
              <a:rPr lang="en-GB" sz="2400" b="1" dirty="0">
                <a:solidFill>
                  <a:srgbClr val="000000"/>
                </a:solidFill>
                <a:latin typeface="system-ui"/>
              </a:rPr>
              <a:t>“Caesar’s</a:t>
            </a:r>
            <a:r>
              <a:rPr lang="en-GB" sz="2400" dirty="0" smtClean="0">
                <a:solidFill>
                  <a:srgbClr val="000000"/>
                </a:solidFill>
                <a:latin typeface="system-ui"/>
              </a:rPr>
              <a:t>.” Then </a:t>
            </a:r>
            <a:r>
              <a:rPr lang="en-GB" sz="2400" dirty="0">
                <a:solidFill>
                  <a:srgbClr val="000000"/>
                </a:solidFill>
                <a:latin typeface="system-ui"/>
              </a:rPr>
              <a:t>he said to them, </a:t>
            </a:r>
            <a:r>
              <a:rPr lang="en-GB" sz="2400" b="1" dirty="0">
                <a:solidFill>
                  <a:srgbClr val="000000"/>
                </a:solidFill>
                <a:latin typeface="system-ui"/>
              </a:rPr>
              <a:t>“Give therefore to Caesar the things that are Caesar’s, and to God the things that are God’s.”</a:t>
            </a:r>
          </a:p>
          <a:p>
            <a:r>
              <a:rPr lang="en-GB" sz="2400" b="1" baseline="30000" dirty="0">
                <a:solidFill>
                  <a:srgbClr val="000000"/>
                </a:solidFill>
                <a:latin typeface="system-ui"/>
              </a:rPr>
              <a:t> </a:t>
            </a:r>
            <a:r>
              <a:rPr lang="en-GB" sz="2400" dirty="0">
                <a:solidFill>
                  <a:srgbClr val="000000"/>
                </a:solidFill>
                <a:latin typeface="system-ui"/>
              </a:rPr>
              <a:t>When they heard it, </a:t>
            </a:r>
            <a:r>
              <a:rPr lang="en-GB" sz="2400" b="1" dirty="0">
                <a:solidFill>
                  <a:srgbClr val="000000"/>
                </a:solidFill>
                <a:latin typeface="system-ui"/>
              </a:rPr>
              <a:t>they </a:t>
            </a:r>
            <a:r>
              <a:rPr lang="en-GB" sz="2400" b="1" dirty="0" smtClean="0">
                <a:solidFill>
                  <a:srgbClr val="000000"/>
                </a:solidFill>
                <a:latin typeface="system-ui"/>
              </a:rPr>
              <a:t>marvelled, </a:t>
            </a:r>
            <a:r>
              <a:rPr lang="en-GB" sz="2400" b="1" dirty="0">
                <a:solidFill>
                  <a:srgbClr val="000000"/>
                </a:solidFill>
                <a:latin typeface="system-ui"/>
              </a:rPr>
              <a:t>and left him and went away</a:t>
            </a:r>
            <a:r>
              <a:rPr lang="en-GB" sz="2400" dirty="0" smtClean="0">
                <a:solidFill>
                  <a:srgbClr val="000000"/>
                </a:solidFill>
                <a:latin typeface="system-ui"/>
              </a:rPr>
              <a:t>. Matt. 22:15-22</a:t>
            </a:r>
            <a:endParaRPr lang="en-GB" sz="2400" b="0" i="0" dirty="0">
              <a:solidFill>
                <a:srgbClr val="000000"/>
              </a:solidFill>
              <a:effectLst/>
              <a:latin typeface="system-ui"/>
            </a:endParaRPr>
          </a:p>
        </p:txBody>
      </p:sp>
      <p:sp>
        <p:nvSpPr>
          <p:cNvPr id="3" name="TextBox 2"/>
          <p:cNvSpPr txBox="1"/>
          <p:nvPr/>
        </p:nvSpPr>
        <p:spPr>
          <a:xfrm>
            <a:off x="1383324" y="195384"/>
            <a:ext cx="5204566" cy="646331"/>
          </a:xfrm>
          <a:prstGeom prst="rect">
            <a:avLst/>
          </a:prstGeom>
          <a:noFill/>
        </p:spPr>
        <p:txBody>
          <a:bodyPr wrap="none" rtlCol="0">
            <a:spAutoFit/>
          </a:bodyPr>
          <a:lstStyle/>
          <a:p>
            <a:r>
              <a:rPr lang="en-GB" sz="3600" b="1" dirty="0" smtClean="0"/>
              <a:t>Wickedness and hypocrisy</a:t>
            </a:r>
            <a:endParaRPr lang="en-GB" sz="3600" b="1" dirty="0"/>
          </a:p>
        </p:txBody>
      </p:sp>
    </p:spTree>
    <p:extLst>
      <p:ext uri="{BB962C8B-B14F-4D97-AF65-F5344CB8AC3E}">
        <p14:creationId xmlns:p14="http://schemas.microsoft.com/office/powerpoint/2010/main" val="27742915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5139" y="1328905"/>
            <a:ext cx="9628553" cy="4893647"/>
          </a:xfrm>
          <a:prstGeom prst="rect">
            <a:avLst/>
          </a:prstGeom>
        </p:spPr>
        <p:txBody>
          <a:bodyPr wrap="square">
            <a:spAutoFit/>
          </a:bodyPr>
          <a:lstStyle/>
          <a:p>
            <a:pPr lvl="0"/>
            <a:r>
              <a:rPr lang="en-GB" sz="2400" dirty="0">
                <a:solidFill>
                  <a:srgbClr val="000000"/>
                </a:solidFill>
                <a:latin typeface="system-ui"/>
              </a:rPr>
              <a:t>Matt. </a:t>
            </a:r>
            <a:r>
              <a:rPr lang="en-GB" sz="2400" dirty="0" smtClean="0">
                <a:solidFill>
                  <a:srgbClr val="000000"/>
                </a:solidFill>
                <a:latin typeface="system-ui"/>
              </a:rPr>
              <a:t>21:33-46 Hear </a:t>
            </a:r>
            <a:r>
              <a:rPr lang="en-GB" sz="2400" dirty="0">
                <a:solidFill>
                  <a:srgbClr val="000000"/>
                </a:solidFill>
                <a:latin typeface="system-ui"/>
              </a:rPr>
              <a:t>another parable. There was a man </a:t>
            </a:r>
            <a:r>
              <a:rPr lang="en-GB" sz="2400" dirty="0" smtClean="0">
                <a:solidFill>
                  <a:srgbClr val="000000"/>
                </a:solidFill>
                <a:latin typeface="system-ui"/>
              </a:rPr>
              <a:t>… </a:t>
            </a:r>
            <a:r>
              <a:rPr lang="en-GB" sz="2400" dirty="0">
                <a:solidFill>
                  <a:srgbClr val="000000"/>
                </a:solidFill>
                <a:latin typeface="system-ui"/>
              </a:rPr>
              <a:t>who planted a </a:t>
            </a:r>
            <a:r>
              <a:rPr lang="en-GB" sz="2400" dirty="0" smtClean="0">
                <a:solidFill>
                  <a:srgbClr val="000000"/>
                </a:solidFill>
                <a:latin typeface="system-ui"/>
              </a:rPr>
              <a:t>vineyard…. </a:t>
            </a:r>
            <a:r>
              <a:rPr lang="en-GB" sz="2400" dirty="0">
                <a:solidFill>
                  <a:srgbClr val="000000"/>
                </a:solidFill>
                <a:latin typeface="system-ui"/>
              </a:rPr>
              <a:t>leased it out to farmers, and went into another country. </a:t>
            </a:r>
            <a:r>
              <a:rPr lang="en-GB" sz="2400" b="1" baseline="30000" dirty="0" smtClean="0">
                <a:solidFill>
                  <a:srgbClr val="000000"/>
                </a:solidFill>
                <a:latin typeface="system-ui"/>
              </a:rPr>
              <a:t>… </a:t>
            </a:r>
            <a:r>
              <a:rPr lang="en-GB" sz="2400" dirty="0" smtClean="0">
                <a:solidFill>
                  <a:srgbClr val="000000"/>
                </a:solidFill>
                <a:latin typeface="system-ui"/>
              </a:rPr>
              <a:t>he </a:t>
            </a:r>
            <a:r>
              <a:rPr lang="en-GB" sz="2400" dirty="0">
                <a:solidFill>
                  <a:srgbClr val="000000"/>
                </a:solidFill>
                <a:latin typeface="system-ui"/>
              </a:rPr>
              <a:t>sent his servants to the farmers to receive his fruit. </a:t>
            </a:r>
            <a:r>
              <a:rPr lang="en-GB" sz="2400" b="1" dirty="0" smtClean="0">
                <a:solidFill>
                  <a:srgbClr val="000000"/>
                </a:solidFill>
                <a:latin typeface="system-ui"/>
              </a:rPr>
              <a:t>The </a:t>
            </a:r>
            <a:r>
              <a:rPr lang="en-GB" sz="2400" b="1" dirty="0">
                <a:solidFill>
                  <a:srgbClr val="000000"/>
                </a:solidFill>
                <a:latin typeface="system-ui"/>
              </a:rPr>
              <a:t>farmers took his servants, beat one, killed another, and stoned another. </a:t>
            </a:r>
            <a:r>
              <a:rPr lang="en-GB" sz="2400" b="1" dirty="0" smtClean="0">
                <a:solidFill>
                  <a:srgbClr val="000000"/>
                </a:solidFill>
                <a:latin typeface="system-ui"/>
              </a:rPr>
              <a:t>Again</a:t>
            </a:r>
            <a:r>
              <a:rPr lang="en-GB" sz="2400" b="1" dirty="0">
                <a:solidFill>
                  <a:srgbClr val="000000"/>
                </a:solidFill>
                <a:latin typeface="system-ui"/>
              </a:rPr>
              <a:t>, he sent other servants more than the first; and they treated them the same way. </a:t>
            </a:r>
            <a:r>
              <a:rPr lang="en-GB" sz="2400" b="1" baseline="30000" dirty="0">
                <a:solidFill>
                  <a:srgbClr val="000000"/>
                </a:solidFill>
                <a:latin typeface="system-ui"/>
              </a:rPr>
              <a:t> </a:t>
            </a:r>
            <a:endParaRPr lang="en-GB" sz="2400" b="1" baseline="30000" dirty="0" smtClean="0">
              <a:solidFill>
                <a:srgbClr val="000000"/>
              </a:solidFill>
              <a:latin typeface="system-ui"/>
            </a:endParaRPr>
          </a:p>
          <a:p>
            <a:pPr lvl="0"/>
            <a:endParaRPr lang="en-GB" sz="2400" dirty="0" smtClean="0">
              <a:solidFill>
                <a:srgbClr val="000000"/>
              </a:solidFill>
              <a:latin typeface="system-ui"/>
            </a:endParaRPr>
          </a:p>
          <a:p>
            <a:pPr lvl="0"/>
            <a:r>
              <a:rPr lang="en-GB" sz="2400" dirty="0" smtClean="0">
                <a:solidFill>
                  <a:srgbClr val="000000"/>
                </a:solidFill>
                <a:latin typeface="system-ui"/>
              </a:rPr>
              <a:t>But </a:t>
            </a:r>
            <a:r>
              <a:rPr lang="en-GB" sz="2400" dirty="0">
                <a:solidFill>
                  <a:srgbClr val="000000"/>
                </a:solidFill>
                <a:latin typeface="system-ui"/>
              </a:rPr>
              <a:t>afterward </a:t>
            </a:r>
            <a:r>
              <a:rPr lang="en-GB" sz="2400" b="1" dirty="0">
                <a:solidFill>
                  <a:srgbClr val="000000"/>
                </a:solidFill>
                <a:latin typeface="system-ui"/>
              </a:rPr>
              <a:t>he sent to them his son, saying, ‘They will respect my son.’</a:t>
            </a:r>
            <a:r>
              <a:rPr lang="en-GB" sz="2400" dirty="0">
                <a:solidFill>
                  <a:srgbClr val="000000"/>
                </a:solidFill>
                <a:latin typeface="system-ui"/>
              </a:rPr>
              <a:t> </a:t>
            </a:r>
            <a:r>
              <a:rPr lang="en-GB" sz="2400" dirty="0" smtClean="0">
                <a:solidFill>
                  <a:srgbClr val="000000"/>
                </a:solidFill>
                <a:latin typeface="system-ui"/>
              </a:rPr>
              <a:t>they </a:t>
            </a:r>
            <a:r>
              <a:rPr lang="en-GB" sz="2400" dirty="0">
                <a:solidFill>
                  <a:srgbClr val="000000"/>
                </a:solidFill>
                <a:latin typeface="system-ui"/>
              </a:rPr>
              <a:t>saw the son, said among themselves, </a:t>
            </a:r>
            <a:r>
              <a:rPr lang="en-GB" sz="2400" b="1" dirty="0">
                <a:solidFill>
                  <a:srgbClr val="000000"/>
                </a:solidFill>
                <a:latin typeface="system-ui"/>
              </a:rPr>
              <a:t>‘This is the heir. Come, let’s kill him and seize his inheritance.’</a:t>
            </a:r>
            <a:r>
              <a:rPr lang="en-GB" sz="2400" dirty="0">
                <a:solidFill>
                  <a:srgbClr val="000000"/>
                </a:solidFill>
                <a:latin typeface="system-ui"/>
              </a:rPr>
              <a:t> </a:t>
            </a:r>
            <a:r>
              <a:rPr lang="en-GB" sz="2400" dirty="0" smtClean="0">
                <a:solidFill>
                  <a:srgbClr val="000000"/>
                </a:solidFill>
                <a:latin typeface="system-ui"/>
              </a:rPr>
              <a:t>So </a:t>
            </a:r>
            <a:r>
              <a:rPr lang="en-GB" sz="2400" dirty="0">
                <a:solidFill>
                  <a:srgbClr val="000000"/>
                </a:solidFill>
                <a:latin typeface="system-ui"/>
              </a:rPr>
              <a:t>they took him and threw him out of the vineyard, then killed him. </a:t>
            </a:r>
            <a:endParaRPr lang="en-GB" sz="2400" dirty="0" smtClean="0">
              <a:solidFill>
                <a:srgbClr val="000000"/>
              </a:solidFill>
              <a:latin typeface="system-ui"/>
            </a:endParaRPr>
          </a:p>
          <a:p>
            <a:pPr lvl="0"/>
            <a:r>
              <a:rPr lang="en-GB" sz="2400" b="1" dirty="0" smtClean="0">
                <a:solidFill>
                  <a:srgbClr val="000000"/>
                </a:solidFill>
                <a:latin typeface="system-ui"/>
              </a:rPr>
              <a:t>When </a:t>
            </a:r>
            <a:r>
              <a:rPr lang="en-GB" sz="2400" b="1" dirty="0">
                <a:solidFill>
                  <a:srgbClr val="000000"/>
                </a:solidFill>
                <a:latin typeface="system-ui"/>
              </a:rPr>
              <a:t>therefore the lord of the vineyard comes</a:t>
            </a:r>
            <a:r>
              <a:rPr lang="en-GB" sz="2400" dirty="0">
                <a:solidFill>
                  <a:srgbClr val="000000"/>
                </a:solidFill>
                <a:latin typeface="system-ui"/>
              </a:rPr>
              <a:t>, what will he do to those farmers</a:t>
            </a:r>
            <a:r>
              <a:rPr lang="en-GB" sz="2400" dirty="0" smtClean="0">
                <a:solidFill>
                  <a:srgbClr val="000000"/>
                </a:solidFill>
                <a:latin typeface="system-ui"/>
              </a:rPr>
              <a:t>?”</a:t>
            </a:r>
            <a:endParaRPr lang="en-GB" sz="2400" dirty="0">
              <a:solidFill>
                <a:srgbClr val="000000"/>
              </a:solidFill>
              <a:latin typeface="system-ui"/>
            </a:endParaRPr>
          </a:p>
        </p:txBody>
      </p:sp>
      <p:sp>
        <p:nvSpPr>
          <p:cNvPr id="3" name="TextBox 2"/>
          <p:cNvSpPr txBox="1"/>
          <p:nvPr/>
        </p:nvSpPr>
        <p:spPr>
          <a:xfrm>
            <a:off x="1570892" y="461107"/>
            <a:ext cx="4060150" cy="584775"/>
          </a:xfrm>
          <a:prstGeom prst="rect">
            <a:avLst/>
          </a:prstGeom>
          <a:noFill/>
        </p:spPr>
        <p:txBody>
          <a:bodyPr wrap="none" rtlCol="0">
            <a:spAutoFit/>
          </a:bodyPr>
          <a:lstStyle/>
          <a:p>
            <a:r>
              <a:rPr lang="en-GB" sz="3200" b="1" dirty="0" smtClean="0"/>
              <a:t>A very pointed parable</a:t>
            </a:r>
            <a:endParaRPr lang="en-GB" sz="3200" b="1" dirty="0"/>
          </a:p>
        </p:txBody>
      </p:sp>
    </p:spTree>
    <p:extLst>
      <p:ext uri="{BB962C8B-B14F-4D97-AF65-F5344CB8AC3E}">
        <p14:creationId xmlns:p14="http://schemas.microsoft.com/office/powerpoint/2010/main" val="2198284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16751"/>
            <a:ext cx="8917354" cy="5878532"/>
          </a:xfrm>
          <a:prstGeom prst="rect">
            <a:avLst/>
          </a:prstGeom>
        </p:spPr>
        <p:txBody>
          <a:bodyPr wrap="square">
            <a:spAutoFit/>
          </a:bodyPr>
          <a:lstStyle/>
          <a:p>
            <a:pPr lvl="0"/>
            <a:r>
              <a:rPr lang="en-GB" sz="2400" b="1" dirty="0">
                <a:solidFill>
                  <a:srgbClr val="000000"/>
                </a:solidFill>
                <a:latin typeface="system-ui"/>
              </a:rPr>
              <a:t>They told him</a:t>
            </a:r>
            <a:r>
              <a:rPr lang="en-GB" sz="2400" dirty="0">
                <a:solidFill>
                  <a:srgbClr val="000000"/>
                </a:solidFill>
                <a:latin typeface="system-ui"/>
              </a:rPr>
              <a:t>, </a:t>
            </a:r>
            <a:r>
              <a:rPr lang="en-GB" sz="2400" b="1" dirty="0">
                <a:solidFill>
                  <a:srgbClr val="000000"/>
                </a:solidFill>
                <a:latin typeface="system-ui"/>
              </a:rPr>
              <a:t>“He will miserably destroy those miserable men, and will lease out the vineyard to other farmers who will give him the fruit in its season.”</a:t>
            </a:r>
          </a:p>
          <a:p>
            <a:pPr lvl="0"/>
            <a:endParaRPr lang="en-GB" sz="2400" dirty="0" smtClean="0">
              <a:solidFill>
                <a:srgbClr val="000000"/>
              </a:solidFill>
              <a:latin typeface="system-ui"/>
            </a:endParaRPr>
          </a:p>
          <a:p>
            <a:pPr lvl="0"/>
            <a:r>
              <a:rPr lang="en-GB" sz="2400" dirty="0" smtClean="0">
                <a:solidFill>
                  <a:srgbClr val="000000"/>
                </a:solidFill>
                <a:latin typeface="system-ui"/>
              </a:rPr>
              <a:t>Jesus </a:t>
            </a:r>
            <a:r>
              <a:rPr lang="en-GB" sz="2400" dirty="0">
                <a:solidFill>
                  <a:srgbClr val="000000"/>
                </a:solidFill>
                <a:latin typeface="system-ui"/>
              </a:rPr>
              <a:t>said to them, </a:t>
            </a:r>
            <a:r>
              <a:rPr lang="en-GB" sz="2400" b="1" dirty="0">
                <a:solidFill>
                  <a:srgbClr val="000000"/>
                </a:solidFill>
                <a:latin typeface="system-ui"/>
              </a:rPr>
              <a:t>“Did you never read in the Scriptures</a:t>
            </a:r>
            <a:r>
              <a:rPr lang="en-GB" sz="2400" dirty="0">
                <a:solidFill>
                  <a:srgbClr val="000000"/>
                </a:solidFill>
                <a:latin typeface="system-ui"/>
              </a:rPr>
              <a:t>, </a:t>
            </a:r>
            <a:r>
              <a:rPr lang="en-GB" sz="2400" b="1" dirty="0">
                <a:solidFill>
                  <a:srgbClr val="000000"/>
                </a:solidFill>
                <a:latin typeface="system-ui"/>
              </a:rPr>
              <a:t>‘The stone which the builders rejected was made the head of the corner’. </a:t>
            </a:r>
            <a:r>
              <a:rPr lang="en-GB" sz="2400" dirty="0">
                <a:solidFill>
                  <a:srgbClr val="000000"/>
                </a:solidFill>
                <a:latin typeface="system-ui"/>
              </a:rPr>
              <a:t>This was from the Lord. </a:t>
            </a:r>
            <a:r>
              <a:rPr lang="en-GB" sz="2400" b="1" baseline="30000" dirty="0">
                <a:solidFill>
                  <a:srgbClr val="000000"/>
                </a:solidFill>
                <a:latin typeface="system-ui"/>
              </a:rPr>
              <a:t> </a:t>
            </a:r>
            <a:r>
              <a:rPr lang="en-GB" sz="2400" dirty="0">
                <a:solidFill>
                  <a:srgbClr val="000000"/>
                </a:solidFill>
                <a:latin typeface="system-ui"/>
              </a:rPr>
              <a:t>“Therefore I tell you, God’s Kingdom will be taken away from you and will be given to a nation producing its fruit. </a:t>
            </a:r>
            <a:r>
              <a:rPr lang="en-GB" sz="2400" b="1" dirty="0">
                <a:solidFill>
                  <a:srgbClr val="000000"/>
                </a:solidFill>
                <a:latin typeface="system-ui"/>
              </a:rPr>
              <a:t>He who falls on this stone will be broken to pieces, but on whomever it will fall, it will scatter him as dust.”</a:t>
            </a:r>
          </a:p>
          <a:p>
            <a:pPr lvl="0"/>
            <a:r>
              <a:rPr lang="en-GB" sz="2400" b="1" baseline="30000" dirty="0">
                <a:solidFill>
                  <a:srgbClr val="000000"/>
                </a:solidFill>
                <a:latin typeface="system-ui"/>
              </a:rPr>
              <a:t> </a:t>
            </a:r>
            <a:endParaRPr lang="en-GB" sz="2400" b="1" baseline="30000" dirty="0" smtClean="0">
              <a:solidFill>
                <a:srgbClr val="000000"/>
              </a:solidFill>
              <a:latin typeface="system-ui"/>
            </a:endParaRPr>
          </a:p>
          <a:p>
            <a:pPr lvl="0"/>
            <a:r>
              <a:rPr lang="en-GB" sz="2400" b="1" dirty="0" smtClean="0">
                <a:solidFill>
                  <a:srgbClr val="000000"/>
                </a:solidFill>
                <a:latin typeface="system-ui"/>
              </a:rPr>
              <a:t>When </a:t>
            </a:r>
            <a:r>
              <a:rPr lang="en-GB" sz="2400" b="1" dirty="0">
                <a:solidFill>
                  <a:srgbClr val="000000"/>
                </a:solidFill>
                <a:latin typeface="system-ui"/>
              </a:rPr>
              <a:t>the </a:t>
            </a:r>
            <a:r>
              <a:rPr lang="en-GB" sz="2400" b="1" u="sng" dirty="0">
                <a:solidFill>
                  <a:srgbClr val="000000"/>
                </a:solidFill>
                <a:latin typeface="system-ui"/>
              </a:rPr>
              <a:t>chief priests and the Pharisees </a:t>
            </a:r>
            <a:r>
              <a:rPr lang="en-GB" sz="2400" b="1" dirty="0">
                <a:solidFill>
                  <a:srgbClr val="000000"/>
                </a:solidFill>
                <a:latin typeface="system-ui"/>
              </a:rPr>
              <a:t>heard his parables, they perceived that he spoke about them. </a:t>
            </a:r>
            <a:r>
              <a:rPr lang="en-GB" sz="2400" b="1" baseline="30000" dirty="0">
                <a:solidFill>
                  <a:srgbClr val="000000"/>
                </a:solidFill>
                <a:latin typeface="system-ui"/>
              </a:rPr>
              <a:t> </a:t>
            </a:r>
            <a:r>
              <a:rPr lang="en-GB" sz="2400" b="1" dirty="0">
                <a:solidFill>
                  <a:srgbClr val="000000"/>
                </a:solidFill>
                <a:latin typeface="system-ui"/>
              </a:rPr>
              <a:t>When they sought to seize him, they feared the multitudes, because they considered him to be a prophet. </a:t>
            </a:r>
            <a:endParaRPr lang="en-GB" sz="2400" dirty="0">
              <a:solidFill>
                <a:srgbClr val="000000"/>
              </a:solidFill>
              <a:latin typeface="system-ui"/>
            </a:endParaRPr>
          </a:p>
        </p:txBody>
      </p:sp>
    </p:spTree>
    <p:extLst>
      <p:ext uri="{BB962C8B-B14F-4D97-AF65-F5344CB8AC3E}">
        <p14:creationId xmlns:p14="http://schemas.microsoft.com/office/powerpoint/2010/main" val="2328612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9384" y="1185039"/>
            <a:ext cx="8131908" cy="2554545"/>
          </a:xfrm>
          <a:prstGeom prst="rect">
            <a:avLst/>
          </a:prstGeom>
        </p:spPr>
        <p:txBody>
          <a:bodyPr wrap="square">
            <a:spAutoFit/>
          </a:bodyPr>
          <a:lstStyle/>
          <a:p>
            <a:r>
              <a:rPr lang="en-GB" sz="2000" dirty="0">
                <a:solidFill>
                  <a:srgbClr val="000000"/>
                </a:solidFill>
                <a:latin typeface="system-ui"/>
              </a:rPr>
              <a:t>When Jesus had finished all these words, he said to his disciples</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“You know that after two days </a:t>
            </a:r>
            <a:r>
              <a:rPr lang="en-GB" sz="2000" b="1" dirty="0">
                <a:solidFill>
                  <a:srgbClr val="000000"/>
                </a:solidFill>
                <a:latin typeface="system-ui"/>
              </a:rPr>
              <a:t>the Passover is coming, and the Son of Man will be delivered up to be crucified</a:t>
            </a:r>
            <a:r>
              <a:rPr lang="en-GB" sz="2000" b="1"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Then </a:t>
            </a:r>
            <a:r>
              <a:rPr lang="en-GB" sz="2000" b="1" dirty="0">
                <a:solidFill>
                  <a:srgbClr val="000000"/>
                </a:solidFill>
                <a:latin typeface="system-ui"/>
              </a:rPr>
              <a:t>the chief priests, the scribes, and the elders of the people </a:t>
            </a:r>
            <a:r>
              <a:rPr lang="en-GB" sz="2000" dirty="0">
                <a:solidFill>
                  <a:srgbClr val="000000"/>
                </a:solidFill>
                <a:latin typeface="system-ui"/>
              </a:rPr>
              <a:t>were gathered together in the court of the high priest, who was called </a:t>
            </a:r>
            <a:r>
              <a:rPr lang="en-GB" sz="2000" dirty="0" smtClean="0">
                <a:solidFill>
                  <a:srgbClr val="000000"/>
                </a:solidFill>
                <a:latin typeface="system-ui"/>
              </a:rPr>
              <a:t>Caiaphas.</a:t>
            </a:r>
            <a:r>
              <a:rPr lang="en-GB" sz="2000" baseline="30000" dirty="0" smtClean="0">
                <a:solidFill>
                  <a:srgbClr val="000000"/>
                </a:solidFill>
                <a:latin typeface="system-ui"/>
              </a:rPr>
              <a:t> </a:t>
            </a:r>
            <a:r>
              <a:rPr lang="en-GB" sz="2000" dirty="0" smtClean="0">
                <a:solidFill>
                  <a:srgbClr val="000000"/>
                </a:solidFill>
                <a:latin typeface="system-ui"/>
              </a:rPr>
              <a:t>They </a:t>
            </a:r>
            <a:r>
              <a:rPr lang="en-GB" sz="2000" b="1" dirty="0">
                <a:solidFill>
                  <a:srgbClr val="000000"/>
                </a:solidFill>
                <a:latin typeface="system-ui"/>
              </a:rPr>
              <a:t>took counsel together that they might take Jesus by deceit and kill him</a:t>
            </a:r>
            <a:r>
              <a:rPr lang="en-GB" sz="2000" b="1" dirty="0" smtClean="0">
                <a:solidFill>
                  <a:srgbClr val="000000"/>
                </a:solidFill>
                <a:latin typeface="system-ui"/>
              </a:rPr>
              <a:t>. </a:t>
            </a:r>
            <a:r>
              <a:rPr lang="en-GB" sz="2000" b="1" baseline="30000" dirty="0">
                <a:solidFill>
                  <a:srgbClr val="000000"/>
                </a:solidFill>
                <a:latin typeface="system-ui"/>
              </a:rPr>
              <a:t> </a:t>
            </a:r>
            <a:r>
              <a:rPr lang="en-GB" sz="2000" b="1" dirty="0">
                <a:solidFill>
                  <a:srgbClr val="000000"/>
                </a:solidFill>
                <a:latin typeface="system-ui"/>
              </a:rPr>
              <a:t>But they said, “Not during the feast, lest a riot occur among the people</a:t>
            </a:r>
            <a:r>
              <a:rPr lang="en-GB" sz="2000" b="1" dirty="0" smtClean="0">
                <a:solidFill>
                  <a:srgbClr val="000000"/>
                </a:solidFill>
                <a:latin typeface="system-ui"/>
              </a:rPr>
              <a:t>.” </a:t>
            </a:r>
            <a:r>
              <a:rPr lang="en-GB" sz="2000" dirty="0" smtClean="0">
                <a:solidFill>
                  <a:srgbClr val="000000"/>
                </a:solidFill>
                <a:latin typeface="system-ui"/>
              </a:rPr>
              <a:t>Matt. 26:1-5</a:t>
            </a:r>
            <a:endParaRPr lang="en-GB" sz="2000" b="0" i="0" dirty="0">
              <a:solidFill>
                <a:srgbClr val="000000"/>
              </a:solidFill>
              <a:effectLst/>
              <a:latin typeface="system-ui"/>
            </a:endParaRPr>
          </a:p>
        </p:txBody>
      </p:sp>
      <p:sp>
        <p:nvSpPr>
          <p:cNvPr id="4" name="Rectangle 3"/>
          <p:cNvSpPr/>
          <p:nvPr/>
        </p:nvSpPr>
        <p:spPr>
          <a:xfrm>
            <a:off x="359508" y="4585335"/>
            <a:ext cx="8221784" cy="369332"/>
          </a:xfrm>
          <a:prstGeom prst="rect">
            <a:avLst/>
          </a:prstGeom>
        </p:spPr>
        <p:txBody>
          <a:bodyPr wrap="square">
            <a:spAutoFit/>
          </a:bodyPr>
          <a:lstStyle/>
          <a:p>
            <a:pPr algn="just"/>
            <a:r>
              <a:rPr lang="en-GB" b="1" dirty="0">
                <a:solidFill>
                  <a:srgbClr val="000000"/>
                </a:solidFill>
                <a:latin typeface="system-ui"/>
              </a:rPr>
              <a:t> </a:t>
            </a:r>
            <a:endParaRPr lang="en-GB" dirty="0"/>
          </a:p>
        </p:txBody>
      </p:sp>
      <p:sp>
        <p:nvSpPr>
          <p:cNvPr id="5" name="TextBox 4"/>
          <p:cNvSpPr txBox="1"/>
          <p:nvPr/>
        </p:nvSpPr>
        <p:spPr>
          <a:xfrm>
            <a:off x="293215" y="312615"/>
            <a:ext cx="7768217" cy="646331"/>
          </a:xfrm>
          <a:prstGeom prst="rect">
            <a:avLst/>
          </a:prstGeom>
          <a:noFill/>
        </p:spPr>
        <p:txBody>
          <a:bodyPr wrap="none" rtlCol="0">
            <a:spAutoFit/>
          </a:bodyPr>
          <a:lstStyle/>
          <a:p>
            <a:r>
              <a:rPr lang="en-GB" sz="3600" b="1" dirty="0" smtClean="0"/>
              <a:t>The dilemma and a ‘fortuitous’ solution</a:t>
            </a:r>
            <a:endParaRPr lang="en-GB" sz="3600" b="1" dirty="0"/>
          </a:p>
        </p:txBody>
      </p:sp>
      <p:sp>
        <p:nvSpPr>
          <p:cNvPr id="6" name="Rectangle 5"/>
          <p:cNvSpPr/>
          <p:nvPr/>
        </p:nvSpPr>
        <p:spPr>
          <a:xfrm>
            <a:off x="449384" y="4216003"/>
            <a:ext cx="7850554" cy="1323439"/>
          </a:xfrm>
          <a:prstGeom prst="rect">
            <a:avLst/>
          </a:prstGeom>
        </p:spPr>
        <p:txBody>
          <a:bodyPr wrap="square">
            <a:spAutoFit/>
          </a:bodyPr>
          <a:lstStyle/>
          <a:p>
            <a:pPr lvl="0"/>
            <a:r>
              <a:rPr lang="en-GB" sz="2000" b="1" dirty="0">
                <a:solidFill>
                  <a:srgbClr val="000000"/>
                </a:solidFill>
                <a:latin typeface="system-ui"/>
              </a:rPr>
              <a:t>Judas Iscariot</a:t>
            </a:r>
            <a:r>
              <a:rPr lang="en-GB" sz="2000" dirty="0">
                <a:solidFill>
                  <a:srgbClr val="000000"/>
                </a:solidFill>
                <a:latin typeface="system-ui"/>
              </a:rPr>
              <a:t>, who was one of the twelve, </a:t>
            </a:r>
            <a:r>
              <a:rPr lang="en-GB" sz="2000" b="1" dirty="0">
                <a:solidFill>
                  <a:srgbClr val="000000"/>
                </a:solidFill>
                <a:latin typeface="system-ui"/>
              </a:rPr>
              <a:t>went away to the chief priests, that he might deliver him to them</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They, when they heard it, were glad, and promised to give him money. </a:t>
            </a:r>
            <a:r>
              <a:rPr lang="en-GB" sz="2000" b="1" dirty="0">
                <a:solidFill>
                  <a:srgbClr val="000000"/>
                </a:solidFill>
                <a:latin typeface="system-ui"/>
              </a:rPr>
              <a:t>He sought how he might conveniently deliver him.</a:t>
            </a:r>
            <a:r>
              <a:rPr lang="en-GB" sz="2000" dirty="0">
                <a:solidFill>
                  <a:srgbClr val="000000"/>
                </a:solidFill>
                <a:latin typeface="system-ui"/>
              </a:rPr>
              <a:t> Mark 14:10-11</a:t>
            </a:r>
            <a:endParaRPr lang="en-GB" sz="2000" dirty="0">
              <a:solidFill>
                <a:prstClr val="black"/>
              </a:solidFill>
            </a:endParaRPr>
          </a:p>
        </p:txBody>
      </p:sp>
    </p:spTree>
    <p:extLst>
      <p:ext uri="{BB962C8B-B14F-4D97-AF65-F5344CB8AC3E}">
        <p14:creationId xmlns:p14="http://schemas.microsoft.com/office/powerpoint/2010/main" val="3938180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15814"/>
            <a:ext cx="8412496" cy="584775"/>
          </a:xfrm>
          <a:prstGeom prst="rect">
            <a:avLst/>
          </a:prstGeom>
          <a:noFill/>
        </p:spPr>
        <p:txBody>
          <a:bodyPr wrap="none" rtlCol="0">
            <a:spAutoFit/>
          </a:bodyPr>
          <a:lstStyle/>
          <a:p>
            <a:r>
              <a:rPr lang="en-GB" sz="3200" b="1" dirty="0" smtClean="0"/>
              <a:t>Satan was confused but malice decided the issue</a:t>
            </a:r>
            <a:endParaRPr lang="en-GB" sz="3200" b="1" dirty="0"/>
          </a:p>
        </p:txBody>
      </p:sp>
      <p:sp>
        <p:nvSpPr>
          <p:cNvPr id="3" name="Rectangle 2"/>
          <p:cNvSpPr/>
          <p:nvPr/>
        </p:nvSpPr>
        <p:spPr>
          <a:xfrm>
            <a:off x="304800" y="1386062"/>
            <a:ext cx="8815754" cy="1938992"/>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Then the devil took him into the holy city. He set him on the pinnacle of the temple</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and said to him, “</a:t>
            </a:r>
            <a:r>
              <a:rPr lang="en-GB" sz="2000" b="1" dirty="0">
                <a:solidFill>
                  <a:srgbClr val="000000"/>
                </a:solidFill>
                <a:latin typeface="system-ui"/>
              </a:rPr>
              <a:t>If you are the Son of God, throw yourself down</a:t>
            </a:r>
            <a:r>
              <a:rPr lang="en-GB" sz="2000" dirty="0">
                <a:solidFill>
                  <a:srgbClr val="000000"/>
                </a:solidFill>
                <a:latin typeface="system-ui"/>
              </a:rPr>
              <a:t>, for it is written</a:t>
            </a:r>
            <a:r>
              <a:rPr lang="en-GB" sz="2000" dirty="0" smtClean="0">
                <a:solidFill>
                  <a:srgbClr val="000000"/>
                </a:solidFill>
                <a:latin typeface="system-ui"/>
              </a:rPr>
              <a:t>, ‘</a:t>
            </a:r>
            <a:r>
              <a:rPr lang="en-GB" sz="2000" dirty="0">
                <a:solidFill>
                  <a:srgbClr val="000000"/>
                </a:solidFill>
                <a:latin typeface="system-ui"/>
              </a:rPr>
              <a:t>He will command his angels concerning you,’ and</a:t>
            </a:r>
            <a:r>
              <a:rPr lang="en-GB" sz="2000" dirty="0" smtClean="0">
                <a:solidFill>
                  <a:srgbClr val="000000"/>
                </a:solidFill>
                <a:latin typeface="system-ui"/>
              </a:rPr>
              <a:t>, ‘</a:t>
            </a:r>
            <a:r>
              <a:rPr lang="en-GB" sz="2000" dirty="0">
                <a:solidFill>
                  <a:srgbClr val="000000"/>
                </a:solidFill>
                <a:latin typeface="system-ui"/>
              </a:rPr>
              <a:t>On their hands they will bear you </a:t>
            </a:r>
            <a:r>
              <a:rPr lang="en-GB" sz="2000" dirty="0" smtClean="0">
                <a:solidFill>
                  <a:srgbClr val="000000"/>
                </a:solidFill>
                <a:latin typeface="system-ui"/>
              </a:rPr>
              <a:t>up, so </a:t>
            </a:r>
            <a:r>
              <a:rPr lang="en-GB" sz="2000" dirty="0">
                <a:solidFill>
                  <a:srgbClr val="000000"/>
                </a:solidFill>
                <a:latin typeface="system-ui"/>
              </a:rPr>
              <a:t>that you don’t dash your foot against a stone</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Jesus said to him, “Again, it is written, ‘You shall not test the Lord, your God</a:t>
            </a:r>
            <a:r>
              <a:rPr lang="en-GB" sz="2000" dirty="0" smtClean="0">
                <a:solidFill>
                  <a:srgbClr val="000000"/>
                </a:solidFill>
                <a:latin typeface="system-ui"/>
              </a:rPr>
              <a:t>.’ Matt. 4:5-7</a:t>
            </a:r>
            <a:endParaRPr lang="en-GB" sz="2000" b="0" i="0" dirty="0">
              <a:solidFill>
                <a:srgbClr val="000000"/>
              </a:solidFill>
              <a:effectLst/>
              <a:latin typeface="system-ui"/>
            </a:endParaRPr>
          </a:p>
        </p:txBody>
      </p:sp>
      <p:sp>
        <p:nvSpPr>
          <p:cNvPr id="7" name="Rectangle 6"/>
          <p:cNvSpPr/>
          <p:nvPr/>
        </p:nvSpPr>
        <p:spPr>
          <a:xfrm>
            <a:off x="304800" y="3610527"/>
            <a:ext cx="9011139" cy="2246769"/>
          </a:xfrm>
          <a:prstGeom prst="rect">
            <a:avLst/>
          </a:prstGeom>
        </p:spPr>
        <p:txBody>
          <a:bodyPr wrap="square">
            <a:spAutoFit/>
          </a:bodyPr>
          <a:lstStyle/>
          <a:p>
            <a:r>
              <a:rPr lang="en-GB" sz="2000" dirty="0">
                <a:solidFill>
                  <a:srgbClr val="000000"/>
                </a:solidFill>
                <a:latin typeface="system-ui"/>
              </a:rPr>
              <a:t>From that time, </a:t>
            </a:r>
            <a:r>
              <a:rPr lang="en-GB" sz="2000" b="1" dirty="0">
                <a:solidFill>
                  <a:srgbClr val="000000"/>
                </a:solidFill>
                <a:latin typeface="system-ui"/>
              </a:rPr>
              <a:t>Jesus began to show his disciples that he must go to Jerusalem and suffer many things </a:t>
            </a:r>
            <a:r>
              <a:rPr lang="en-GB" sz="2000" dirty="0">
                <a:solidFill>
                  <a:srgbClr val="000000"/>
                </a:solidFill>
                <a:latin typeface="system-ui"/>
              </a:rPr>
              <a:t>from the elders, chief priests, and scribes, and be killed, and the third day be raised up</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Peter took him aside and began to rebuke him, saying, “Far be it from you, Lord! This will never be done to you</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But </a:t>
            </a:r>
            <a:r>
              <a:rPr lang="en-GB" sz="2000" b="1" dirty="0">
                <a:solidFill>
                  <a:srgbClr val="000000"/>
                </a:solidFill>
                <a:latin typeface="system-ui"/>
              </a:rPr>
              <a:t>he turned and said to Peter, “Get behind me, Satan! </a:t>
            </a:r>
            <a:r>
              <a:rPr lang="en-GB" sz="2000" dirty="0">
                <a:solidFill>
                  <a:srgbClr val="000000"/>
                </a:solidFill>
                <a:latin typeface="system-ui"/>
              </a:rPr>
              <a:t>You are a stumbling block to me, for you are not setting your mind on the things of God, but on the things of men</a:t>
            </a:r>
            <a:r>
              <a:rPr lang="en-GB" sz="2000" dirty="0" smtClean="0">
                <a:solidFill>
                  <a:srgbClr val="000000"/>
                </a:solidFill>
                <a:latin typeface="system-ui"/>
              </a:rPr>
              <a:t>.” Matt. 16:21-23</a:t>
            </a:r>
            <a:endParaRPr lang="en-GB" sz="2000" b="0" i="0" dirty="0">
              <a:solidFill>
                <a:srgbClr val="000000"/>
              </a:solidFill>
              <a:effectLst/>
              <a:latin typeface="system-ui"/>
            </a:endParaRPr>
          </a:p>
        </p:txBody>
      </p:sp>
    </p:spTree>
    <p:extLst>
      <p:ext uri="{BB962C8B-B14F-4D97-AF65-F5344CB8AC3E}">
        <p14:creationId xmlns:p14="http://schemas.microsoft.com/office/powerpoint/2010/main" val="30153158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19722" y="4137781"/>
            <a:ext cx="8339015" cy="2246769"/>
          </a:xfrm>
          <a:prstGeom prst="rect">
            <a:avLst/>
          </a:prstGeom>
        </p:spPr>
        <p:txBody>
          <a:bodyPr wrap="square">
            <a:spAutoFit/>
          </a:bodyPr>
          <a:lstStyle/>
          <a:p>
            <a:r>
              <a:rPr lang="en-GB" sz="2000" dirty="0">
                <a:solidFill>
                  <a:srgbClr val="000000"/>
                </a:solidFill>
                <a:latin typeface="system-ui"/>
              </a:rPr>
              <a:t>Now </a:t>
            </a:r>
            <a:r>
              <a:rPr lang="en-GB" sz="2000" b="1" dirty="0">
                <a:solidFill>
                  <a:srgbClr val="000000"/>
                </a:solidFill>
                <a:latin typeface="system-ui"/>
              </a:rPr>
              <a:t>before the feast of the Passover</a:t>
            </a:r>
            <a:r>
              <a:rPr lang="en-GB" sz="2000" dirty="0">
                <a:solidFill>
                  <a:srgbClr val="000000"/>
                </a:solidFill>
                <a:latin typeface="system-ui"/>
              </a:rPr>
              <a:t>, Jesus, knowing that his time had come that he would depart from this world to the Father, having loved his own who were in the world, he loved them to the end.</a:t>
            </a:r>
            <a:r>
              <a:rPr lang="en-GB" sz="2000" b="1" baseline="30000" dirty="0">
                <a:solidFill>
                  <a:srgbClr val="000000"/>
                </a:solidFill>
                <a:latin typeface="system-ui"/>
              </a:rPr>
              <a:t> </a:t>
            </a:r>
            <a:r>
              <a:rPr lang="en-GB" sz="2000" b="1" dirty="0">
                <a:solidFill>
                  <a:srgbClr val="000000"/>
                </a:solidFill>
                <a:latin typeface="system-ui"/>
              </a:rPr>
              <a:t>During supper, the devil having already put into the heart of Judas Iscariot, Simon’s son, to betray </a:t>
            </a:r>
            <a:r>
              <a:rPr lang="en-GB" sz="2000" b="1" dirty="0" smtClean="0">
                <a:solidFill>
                  <a:srgbClr val="000000"/>
                </a:solidFill>
                <a:latin typeface="system-ui"/>
              </a:rPr>
              <a:t>him …</a:t>
            </a:r>
            <a:r>
              <a:rPr lang="en-GB" sz="2000" dirty="0">
                <a:solidFill>
                  <a:srgbClr val="000000"/>
                </a:solidFill>
                <a:latin typeface="system-ui"/>
              </a:rPr>
              <a:t>You are clean, but not all of you.” </a:t>
            </a:r>
            <a:r>
              <a:rPr lang="en-GB" sz="2000" b="1" baseline="30000" dirty="0">
                <a:solidFill>
                  <a:srgbClr val="000000"/>
                </a:solidFill>
                <a:latin typeface="system-ui"/>
              </a:rPr>
              <a:t> </a:t>
            </a:r>
            <a:r>
              <a:rPr lang="en-GB" sz="2000" dirty="0">
                <a:solidFill>
                  <a:srgbClr val="000000"/>
                </a:solidFill>
                <a:latin typeface="system-ui"/>
              </a:rPr>
              <a:t>For he knew him who would betray him, therefore he said, “</a:t>
            </a:r>
            <a:r>
              <a:rPr lang="en-GB" sz="2000" b="1" dirty="0">
                <a:solidFill>
                  <a:srgbClr val="000000"/>
                </a:solidFill>
                <a:latin typeface="system-ui"/>
              </a:rPr>
              <a:t>You are not all clean</a:t>
            </a:r>
            <a:r>
              <a:rPr lang="en-GB" sz="2000" dirty="0">
                <a:solidFill>
                  <a:srgbClr val="000000"/>
                </a:solidFill>
                <a:latin typeface="system-ui"/>
              </a:rPr>
              <a:t>.”</a:t>
            </a:r>
            <a:r>
              <a:rPr lang="en-GB" sz="2000" b="1" dirty="0" smtClean="0">
                <a:solidFill>
                  <a:srgbClr val="000000"/>
                </a:solidFill>
                <a:latin typeface="system-ui"/>
              </a:rPr>
              <a:t> </a:t>
            </a:r>
            <a:r>
              <a:rPr lang="en-GB" sz="2000" dirty="0" smtClean="0">
                <a:solidFill>
                  <a:srgbClr val="000000"/>
                </a:solidFill>
                <a:latin typeface="system-ui"/>
              </a:rPr>
              <a:t>John 13:1-3, 10</a:t>
            </a:r>
            <a:endParaRPr lang="en-GB" sz="2000" dirty="0"/>
          </a:p>
        </p:txBody>
      </p:sp>
      <p:sp>
        <p:nvSpPr>
          <p:cNvPr id="4" name="Rectangle 3"/>
          <p:cNvSpPr/>
          <p:nvPr/>
        </p:nvSpPr>
        <p:spPr>
          <a:xfrm>
            <a:off x="777629" y="4331566"/>
            <a:ext cx="8081108" cy="369332"/>
          </a:xfrm>
          <a:prstGeom prst="rect">
            <a:avLst/>
          </a:prstGeom>
        </p:spPr>
        <p:txBody>
          <a:bodyPr wrap="square">
            <a:spAutoFit/>
          </a:bodyPr>
          <a:lstStyle/>
          <a:p>
            <a:pPr lvl="0"/>
            <a:r>
              <a:rPr lang="en-GB" b="1" baseline="30000" dirty="0">
                <a:solidFill>
                  <a:srgbClr val="000000"/>
                </a:solidFill>
                <a:latin typeface="system-ui"/>
              </a:rPr>
              <a:t> </a:t>
            </a:r>
            <a:endParaRPr lang="en-GB" sz="2000" b="1" dirty="0">
              <a:solidFill>
                <a:prstClr val="black"/>
              </a:solidFill>
            </a:endParaRPr>
          </a:p>
        </p:txBody>
      </p:sp>
      <p:sp>
        <p:nvSpPr>
          <p:cNvPr id="5" name="Rectangle 4"/>
          <p:cNvSpPr/>
          <p:nvPr/>
        </p:nvSpPr>
        <p:spPr>
          <a:xfrm>
            <a:off x="570519" y="1632251"/>
            <a:ext cx="8143634" cy="1015663"/>
          </a:xfrm>
          <a:prstGeom prst="rect">
            <a:avLst/>
          </a:prstGeom>
        </p:spPr>
        <p:txBody>
          <a:bodyPr wrap="square">
            <a:spAutoFit/>
          </a:bodyPr>
          <a:lstStyle/>
          <a:p>
            <a:pPr lvl="0"/>
            <a:r>
              <a:rPr lang="en-GB" sz="2000" dirty="0">
                <a:solidFill>
                  <a:srgbClr val="000000"/>
                </a:solidFill>
                <a:latin typeface="system-ui"/>
              </a:rPr>
              <a:t>“Didn’t I choose you, the twelve, and </a:t>
            </a:r>
            <a:r>
              <a:rPr lang="en-GB" sz="2000" b="1" dirty="0">
                <a:solidFill>
                  <a:srgbClr val="000000"/>
                </a:solidFill>
                <a:latin typeface="system-ui"/>
              </a:rPr>
              <a:t>one of you is a devil</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Now he spoke of </a:t>
            </a:r>
            <a:r>
              <a:rPr lang="en-GB" sz="2000" b="1" dirty="0">
                <a:solidFill>
                  <a:srgbClr val="000000"/>
                </a:solidFill>
                <a:latin typeface="system-ui"/>
              </a:rPr>
              <a:t>Judas, the son of Simon Iscariot</a:t>
            </a:r>
            <a:r>
              <a:rPr lang="en-GB" sz="2000" dirty="0">
                <a:solidFill>
                  <a:srgbClr val="000000"/>
                </a:solidFill>
                <a:latin typeface="system-ui"/>
              </a:rPr>
              <a:t>, for it was he who would betray him, being one of the twelve. John 6:70-71</a:t>
            </a:r>
            <a:endParaRPr lang="en-GB" sz="2000" dirty="0">
              <a:solidFill>
                <a:prstClr val="black"/>
              </a:solidFill>
            </a:endParaRPr>
          </a:p>
        </p:txBody>
      </p:sp>
      <p:sp>
        <p:nvSpPr>
          <p:cNvPr id="6" name="Rectangle 5"/>
          <p:cNvSpPr/>
          <p:nvPr/>
        </p:nvSpPr>
        <p:spPr>
          <a:xfrm>
            <a:off x="570519" y="2915773"/>
            <a:ext cx="8495325" cy="1015663"/>
          </a:xfrm>
          <a:prstGeom prst="rect">
            <a:avLst/>
          </a:prstGeom>
        </p:spPr>
        <p:txBody>
          <a:bodyPr wrap="square">
            <a:spAutoFit/>
          </a:bodyPr>
          <a:lstStyle/>
          <a:p>
            <a:pPr lvl="0"/>
            <a:r>
              <a:rPr lang="en-GB" sz="2000" dirty="0">
                <a:solidFill>
                  <a:srgbClr val="000000"/>
                </a:solidFill>
                <a:latin typeface="system-ui"/>
              </a:rPr>
              <a:t>Now he [Jesus] said this, not because he [Judas] cared for the poor, but because </a:t>
            </a:r>
            <a:r>
              <a:rPr lang="en-GB" sz="2000" b="1" dirty="0">
                <a:solidFill>
                  <a:srgbClr val="000000"/>
                </a:solidFill>
                <a:latin typeface="system-ui"/>
              </a:rPr>
              <a:t>he was a thief</a:t>
            </a:r>
            <a:r>
              <a:rPr lang="en-GB" sz="2000" dirty="0">
                <a:solidFill>
                  <a:srgbClr val="000000"/>
                </a:solidFill>
                <a:latin typeface="system-ui"/>
              </a:rPr>
              <a:t> and, having the money box, used to steal what was put into it. John 12:6</a:t>
            </a:r>
            <a:endParaRPr lang="en-GB" sz="2000" dirty="0">
              <a:solidFill>
                <a:prstClr val="black"/>
              </a:solidFill>
            </a:endParaRPr>
          </a:p>
        </p:txBody>
      </p:sp>
      <p:sp>
        <p:nvSpPr>
          <p:cNvPr id="7" name="TextBox 6"/>
          <p:cNvSpPr txBox="1"/>
          <p:nvPr/>
        </p:nvSpPr>
        <p:spPr>
          <a:xfrm>
            <a:off x="969108" y="528825"/>
            <a:ext cx="6825458" cy="646331"/>
          </a:xfrm>
          <a:prstGeom prst="rect">
            <a:avLst/>
          </a:prstGeom>
          <a:noFill/>
        </p:spPr>
        <p:txBody>
          <a:bodyPr wrap="none" rtlCol="0">
            <a:spAutoFit/>
          </a:bodyPr>
          <a:lstStyle/>
          <a:p>
            <a:r>
              <a:rPr lang="en-GB" sz="3600" b="1" dirty="0" smtClean="0"/>
              <a:t>Judas had made room for the devil</a:t>
            </a:r>
            <a:endParaRPr lang="en-GB" sz="3600" b="1" dirty="0"/>
          </a:p>
        </p:txBody>
      </p:sp>
    </p:spTree>
    <p:extLst>
      <p:ext uri="{BB962C8B-B14F-4D97-AF65-F5344CB8AC3E}">
        <p14:creationId xmlns:p14="http://schemas.microsoft.com/office/powerpoint/2010/main" val="692473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4831" y="687754"/>
            <a:ext cx="5053884" cy="646331"/>
          </a:xfrm>
          <a:prstGeom prst="rect">
            <a:avLst/>
          </a:prstGeom>
          <a:noFill/>
        </p:spPr>
        <p:txBody>
          <a:bodyPr wrap="none" rtlCol="0">
            <a:spAutoFit/>
          </a:bodyPr>
          <a:lstStyle/>
          <a:p>
            <a:r>
              <a:rPr lang="en-GB" sz="3600" b="1" dirty="0" smtClean="0"/>
              <a:t>Highly illegal proceedings</a:t>
            </a:r>
            <a:endParaRPr lang="en-GB" sz="3600" b="1" dirty="0"/>
          </a:p>
        </p:txBody>
      </p:sp>
      <p:sp>
        <p:nvSpPr>
          <p:cNvPr id="3" name="TextBox 2"/>
          <p:cNvSpPr txBox="1"/>
          <p:nvPr/>
        </p:nvSpPr>
        <p:spPr>
          <a:xfrm>
            <a:off x="890954" y="1922585"/>
            <a:ext cx="5320816" cy="4431983"/>
          </a:xfrm>
          <a:prstGeom prst="rect">
            <a:avLst/>
          </a:prstGeom>
          <a:noFill/>
        </p:spPr>
        <p:txBody>
          <a:bodyPr wrap="none" rtlCol="0">
            <a:spAutoFit/>
          </a:bodyPr>
          <a:lstStyle/>
          <a:p>
            <a:pPr marL="285750" indent="-285750">
              <a:buFont typeface="Arial" panose="020B0604020202020204" pitchFamily="34" charset="0"/>
              <a:buChar char="•"/>
            </a:pPr>
            <a:r>
              <a:rPr lang="en-GB" sz="2400" dirty="0" smtClean="0"/>
              <a:t>Verdict preceded trial</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Night sitting</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Hostile partisan judges</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a:t>Witnesses not in agreement</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Accused asked to provide the evidence</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Abuse of the defendant</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989506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75283"/>
            <a:ext cx="8620371" cy="923330"/>
          </a:xfrm>
          <a:prstGeom prst="rect">
            <a:avLst/>
          </a:prstGeom>
        </p:spPr>
        <p:txBody>
          <a:bodyPr wrap="square">
            <a:spAutoFit/>
          </a:bodyPr>
          <a:lstStyle/>
          <a:p>
            <a:r>
              <a:rPr lang="en-GB" b="1" dirty="0">
                <a:solidFill>
                  <a:srgbClr val="000000"/>
                </a:solidFill>
                <a:latin typeface="system-ui"/>
              </a:rPr>
              <a:t> Jesus </a:t>
            </a:r>
            <a:r>
              <a:rPr lang="en-GB" dirty="0">
                <a:solidFill>
                  <a:srgbClr val="000000"/>
                </a:solidFill>
                <a:latin typeface="system-ui"/>
              </a:rPr>
              <a:t>of Nazareth, a man approved by God </a:t>
            </a:r>
            <a:r>
              <a:rPr lang="en-GB" dirty="0" smtClean="0">
                <a:solidFill>
                  <a:srgbClr val="000000"/>
                </a:solidFill>
                <a:latin typeface="system-ui"/>
              </a:rPr>
              <a:t>… being </a:t>
            </a:r>
            <a:r>
              <a:rPr lang="en-GB" dirty="0">
                <a:solidFill>
                  <a:srgbClr val="000000"/>
                </a:solidFill>
                <a:latin typeface="system-ui"/>
              </a:rPr>
              <a:t>delivered up by the determined counsel and foreknowledge of God</a:t>
            </a:r>
            <a:r>
              <a:rPr lang="en-GB" dirty="0" smtClean="0">
                <a:solidFill>
                  <a:srgbClr val="000000"/>
                </a:solidFill>
                <a:latin typeface="system-ui"/>
              </a:rPr>
              <a:t>,;</a:t>
            </a:r>
            <a:r>
              <a:rPr lang="en-GB" b="1" dirty="0" smtClean="0">
                <a:solidFill>
                  <a:srgbClr val="000000"/>
                </a:solidFill>
                <a:latin typeface="system-ui"/>
              </a:rPr>
              <a:t> </a:t>
            </a:r>
            <a:r>
              <a:rPr lang="en-GB" b="1" dirty="0">
                <a:solidFill>
                  <a:srgbClr val="000000"/>
                </a:solidFill>
                <a:latin typeface="system-ui"/>
              </a:rPr>
              <a:t>you have taken by the hand of lawless men, crucified and </a:t>
            </a:r>
            <a:r>
              <a:rPr lang="en-GB" b="1" dirty="0" smtClean="0">
                <a:solidFill>
                  <a:srgbClr val="000000"/>
                </a:solidFill>
                <a:latin typeface="system-ui"/>
              </a:rPr>
              <a:t>killed … </a:t>
            </a:r>
            <a:r>
              <a:rPr lang="en-GB" dirty="0" smtClean="0">
                <a:solidFill>
                  <a:srgbClr val="000000"/>
                </a:solidFill>
                <a:latin typeface="system-ui"/>
              </a:rPr>
              <a:t>Acts 2:22-23</a:t>
            </a:r>
            <a:endParaRPr lang="en-GB" dirty="0"/>
          </a:p>
        </p:txBody>
      </p:sp>
      <p:sp>
        <p:nvSpPr>
          <p:cNvPr id="3" name="Rectangle 2"/>
          <p:cNvSpPr/>
          <p:nvPr/>
        </p:nvSpPr>
        <p:spPr>
          <a:xfrm>
            <a:off x="390767" y="2416286"/>
            <a:ext cx="8643815" cy="923330"/>
          </a:xfrm>
          <a:prstGeom prst="rect">
            <a:avLst/>
          </a:prstGeom>
        </p:spPr>
        <p:txBody>
          <a:bodyPr wrap="square">
            <a:spAutoFit/>
          </a:bodyPr>
          <a:lstStyle/>
          <a:p>
            <a:r>
              <a:rPr lang="en-GB" dirty="0">
                <a:solidFill>
                  <a:srgbClr val="000000"/>
                </a:solidFill>
                <a:latin typeface="system-ui"/>
              </a:rPr>
              <a:t>Then Peter, filled with the Holy Spirit, said to them, “</a:t>
            </a:r>
            <a:r>
              <a:rPr lang="en-GB" dirty="0" smtClean="0">
                <a:solidFill>
                  <a:srgbClr val="000000"/>
                </a:solidFill>
                <a:latin typeface="system-ui"/>
              </a:rPr>
              <a:t>You,</a:t>
            </a:r>
            <a:r>
              <a:rPr lang="en-GB" dirty="0">
                <a:solidFill>
                  <a:srgbClr val="000000"/>
                </a:solidFill>
                <a:latin typeface="system-ui"/>
              </a:rPr>
              <a:t> </a:t>
            </a:r>
            <a:r>
              <a:rPr lang="en-GB" b="1" dirty="0">
                <a:solidFill>
                  <a:srgbClr val="000000"/>
                </a:solidFill>
                <a:latin typeface="system-ui"/>
              </a:rPr>
              <a:t>rulers of the people, and elders of </a:t>
            </a:r>
            <a:r>
              <a:rPr lang="en-GB" b="1" dirty="0" smtClean="0">
                <a:solidFill>
                  <a:srgbClr val="000000"/>
                </a:solidFill>
                <a:latin typeface="system-ui"/>
              </a:rPr>
              <a:t>Israel</a:t>
            </a:r>
            <a:r>
              <a:rPr lang="en-GB" dirty="0" smtClean="0">
                <a:solidFill>
                  <a:srgbClr val="000000"/>
                </a:solidFill>
                <a:latin typeface="system-ui"/>
              </a:rPr>
              <a:t> …</a:t>
            </a:r>
            <a:r>
              <a:rPr lang="en-GB" dirty="0">
                <a:solidFill>
                  <a:srgbClr val="000000"/>
                </a:solidFill>
                <a:latin typeface="system-ui"/>
              </a:rPr>
              <a:t> </a:t>
            </a:r>
            <a:r>
              <a:rPr lang="en-GB" dirty="0" smtClean="0">
                <a:solidFill>
                  <a:srgbClr val="000000"/>
                </a:solidFill>
                <a:latin typeface="system-ui"/>
              </a:rPr>
              <a:t>may </a:t>
            </a:r>
            <a:r>
              <a:rPr lang="en-GB" dirty="0">
                <a:solidFill>
                  <a:srgbClr val="000000"/>
                </a:solidFill>
                <a:latin typeface="system-ui"/>
              </a:rPr>
              <a:t>it be known to you all, and to all the people of Israel, that in the name of </a:t>
            </a:r>
            <a:r>
              <a:rPr lang="en-GB" b="1" dirty="0">
                <a:solidFill>
                  <a:srgbClr val="000000"/>
                </a:solidFill>
                <a:latin typeface="system-ui"/>
              </a:rPr>
              <a:t>Jesus Christ of Nazareth, whom you </a:t>
            </a:r>
            <a:r>
              <a:rPr lang="en-GB" b="1" dirty="0" smtClean="0">
                <a:solidFill>
                  <a:srgbClr val="000000"/>
                </a:solidFill>
                <a:latin typeface="system-ui"/>
              </a:rPr>
              <a:t>crucified </a:t>
            </a:r>
            <a:r>
              <a:rPr lang="en-GB" dirty="0" smtClean="0">
                <a:solidFill>
                  <a:srgbClr val="000000"/>
                </a:solidFill>
                <a:latin typeface="system-ui"/>
              </a:rPr>
              <a:t>… Acts 4: 8-10</a:t>
            </a:r>
            <a:endParaRPr lang="en-GB" dirty="0"/>
          </a:p>
        </p:txBody>
      </p:sp>
      <p:sp>
        <p:nvSpPr>
          <p:cNvPr id="4" name="Rectangle 3"/>
          <p:cNvSpPr/>
          <p:nvPr/>
        </p:nvSpPr>
        <p:spPr>
          <a:xfrm>
            <a:off x="304800" y="3584243"/>
            <a:ext cx="8729782" cy="1200329"/>
          </a:xfrm>
          <a:prstGeom prst="rect">
            <a:avLst/>
          </a:prstGeom>
        </p:spPr>
        <p:txBody>
          <a:bodyPr wrap="square">
            <a:spAutoFit/>
          </a:bodyPr>
          <a:lstStyle/>
          <a:p>
            <a:r>
              <a:rPr lang="en-GB" dirty="0" smtClean="0">
                <a:solidFill>
                  <a:srgbClr val="000000"/>
                </a:solidFill>
                <a:latin typeface="system-ui"/>
              </a:rPr>
              <a:t>“</a:t>
            </a:r>
            <a:r>
              <a:rPr lang="en-GB" dirty="0">
                <a:solidFill>
                  <a:srgbClr val="000000"/>
                </a:solidFill>
                <a:latin typeface="system-ui"/>
              </a:rPr>
              <a:t>For </a:t>
            </a:r>
            <a:r>
              <a:rPr lang="en-GB" dirty="0" smtClean="0">
                <a:solidFill>
                  <a:srgbClr val="000000"/>
                </a:solidFill>
                <a:latin typeface="system-ui"/>
              </a:rPr>
              <a:t>truly,</a:t>
            </a:r>
            <a:r>
              <a:rPr lang="en-GB" dirty="0">
                <a:solidFill>
                  <a:srgbClr val="000000"/>
                </a:solidFill>
                <a:latin typeface="system-ui"/>
              </a:rPr>
              <a:t> both </a:t>
            </a:r>
            <a:r>
              <a:rPr lang="en-GB" b="1" dirty="0">
                <a:solidFill>
                  <a:srgbClr val="000000"/>
                </a:solidFill>
                <a:latin typeface="system-ui"/>
              </a:rPr>
              <a:t>Herod and Pontius Pilate, with the Gentiles and the people of Israel</a:t>
            </a:r>
            <a:r>
              <a:rPr lang="en-GB" dirty="0">
                <a:solidFill>
                  <a:srgbClr val="000000"/>
                </a:solidFill>
                <a:latin typeface="system-ui"/>
              </a:rPr>
              <a:t>, </a:t>
            </a:r>
            <a:r>
              <a:rPr lang="en-GB" b="1" dirty="0">
                <a:solidFill>
                  <a:srgbClr val="000000"/>
                </a:solidFill>
                <a:latin typeface="system-ui"/>
              </a:rPr>
              <a:t>were gathered together against your holy servant, Jesus</a:t>
            </a:r>
            <a:r>
              <a:rPr lang="en-GB" dirty="0">
                <a:solidFill>
                  <a:srgbClr val="000000"/>
                </a:solidFill>
                <a:latin typeface="system-ui"/>
              </a:rPr>
              <a:t>, whom you anointed, </a:t>
            </a:r>
            <a:r>
              <a:rPr lang="en-GB" dirty="0" smtClean="0">
                <a:solidFill>
                  <a:srgbClr val="000000"/>
                </a:solidFill>
                <a:latin typeface="system-ui"/>
              </a:rPr>
              <a:t>to </a:t>
            </a:r>
            <a:r>
              <a:rPr lang="en-GB" dirty="0">
                <a:solidFill>
                  <a:srgbClr val="000000"/>
                </a:solidFill>
                <a:latin typeface="system-ui"/>
              </a:rPr>
              <a:t>do whatever your hand and your council foreordained to happen. Acts </a:t>
            </a:r>
            <a:r>
              <a:rPr lang="en-GB" dirty="0" smtClean="0">
                <a:solidFill>
                  <a:srgbClr val="000000"/>
                </a:solidFill>
                <a:latin typeface="system-ui"/>
              </a:rPr>
              <a:t>4:8-10, 27-28</a:t>
            </a:r>
            <a:endParaRPr lang="en-GB" dirty="0"/>
          </a:p>
        </p:txBody>
      </p:sp>
      <p:sp>
        <p:nvSpPr>
          <p:cNvPr id="5" name="Rectangle 4"/>
          <p:cNvSpPr/>
          <p:nvPr/>
        </p:nvSpPr>
        <p:spPr>
          <a:xfrm>
            <a:off x="359506" y="5029199"/>
            <a:ext cx="8620371" cy="1477328"/>
          </a:xfrm>
          <a:prstGeom prst="rect">
            <a:avLst/>
          </a:prstGeom>
        </p:spPr>
        <p:txBody>
          <a:bodyPr wrap="square">
            <a:spAutoFit/>
          </a:bodyPr>
          <a:lstStyle/>
          <a:p>
            <a:r>
              <a:rPr lang="en-GB" b="1" baseline="30000" dirty="0" smtClean="0">
                <a:solidFill>
                  <a:srgbClr val="000000"/>
                </a:solidFill>
                <a:latin typeface="system-ui"/>
              </a:rPr>
              <a:t>…</a:t>
            </a:r>
            <a:r>
              <a:rPr lang="en-GB" b="1" baseline="30000" dirty="0">
                <a:solidFill>
                  <a:srgbClr val="000000"/>
                </a:solidFill>
                <a:latin typeface="system-ui"/>
              </a:rPr>
              <a:t> </a:t>
            </a:r>
            <a:r>
              <a:rPr lang="en-GB" dirty="0" smtClean="0">
                <a:solidFill>
                  <a:srgbClr val="000000"/>
                </a:solidFill>
                <a:latin typeface="system-ui"/>
              </a:rPr>
              <a:t>they </a:t>
            </a:r>
            <a:r>
              <a:rPr lang="en-GB" dirty="0">
                <a:solidFill>
                  <a:srgbClr val="000000"/>
                </a:solidFill>
                <a:latin typeface="system-ui"/>
              </a:rPr>
              <a:t>set them before </a:t>
            </a:r>
            <a:r>
              <a:rPr lang="en-GB" b="1" dirty="0">
                <a:solidFill>
                  <a:srgbClr val="000000"/>
                </a:solidFill>
                <a:latin typeface="system-ui"/>
              </a:rPr>
              <a:t>the council</a:t>
            </a:r>
            <a:r>
              <a:rPr lang="en-GB" dirty="0">
                <a:solidFill>
                  <a:srgbClr val="000000"/>
                </a:solidFill>
                <a:latin typeface="system-ui"/>
              </a:rPr>
              <a:t>. </a:t>
            </a:r>
            <a:r>
              <a:rPr lang="en-GB" b="1" dirty="0">
                <a:solidFill>
                  <a:srgbClr val="000000"/>
                </a:solidFill>
                <a:latin typeface="system-ui"/>
              </a:rPr>
              <a:t>The high priest </a:t>
            </a:r>
            <a:r>
              <a:rPr lang="en-GB" dirty="0">
                <a:solidFill>
                  <a:srgbClr val="000000"/>
                </a:solidFill>
                <a:latin typeface="system-ui"/>
              </a:rPr>
              <a:t>questioned </a:t>
            </a:r>
            <a:r>
              <a:rPr lang="en-GB" dirty="0" smtClean="0">
                <a:solidFill>
                  <a:srgbClr val="000000"/>
                </a:solidFill>
                <a:latin typeface="system-ui"/>
              </a:rPr>
              <a:t>them … Behold</a:t>
            </a:r>
            <a:r>
              <a:rPr lang="en-GB" dirty="0">
                <a:solidFill>
                  <a:srgbClr val="000000"/>
                </a:solidFill>
                <a:latin typeface="system-ui"/>
              </a:rPr>
              <a:t>, you </a:t>
            </a:r>
            <a:r>
              <a:rPr lang="en-GB" dirty="0" smtClean="0">
                <a:solidFill>
                  <a:srgbClr val="000000"/>
                </a:solidFill>
                <a:latin typeface="system-ui"/>
              </a:rPr>
              <a:t>… </a:t>
            </a:r>
            <a:r>
              <a:rPr lang="en-GB" dirty="0">
                <a:solidFill>
                  <a:srgbClr val="000000"/>
                </a:solidFill>
                <a:latin typeface="system-ui"/>
              </a:rPr>
              <a:t>intend to bring this man’s blood on us.”</a:t>
            </a:r>
          </a:p>
          <a:p>
            <a:r>
              <a:rPr lang="en-GB" dirty="0" smtClean="0">
                <a:solidFill>
                  <a:srgbClr val="000000"/>
                </a:solidFill>
                <a:latin typeface="system-ui"/>
              </a:rPr>
              <a:t>But </a:t>
            </a:r>
            <a:r>
              <a:rPr lang="en-GB" dirty="0">
                <a:solidFill>
                  <a:srgbClr val="000000"/>
                </a:solidFill>
                <a:latin typeface="system-ui"/>
              </a:rPr>
              <a:t>Peter and the apostles answered, “We must obey God rather than men. </a:t>
            </a:r>
            <a:r>
              <a:rPr lang="en-GB" dirty="0" smtClean="0">
                <a:solidFill>
                  <a:srgbClr val="000000"/>
                </a:solidFill>
                <a:latin typeface="system-ui"/>
              </a:rPr>
              <a:t>The </a:t>
            </a:r>
            <a:r>
              <a:rPr lang="en-GB" dirty="0">
                <a:solidFill>
                  <a:srgbClr val="000000"/>
                </a:solidFill>
                <a:latin typeface="system-ui"/>
              </a:rPr>
              <a:t>God of our fathers raised up </a:t>
            </a:r>
            <a:r>
              <a:rPr lang="en-GB" b="1" dirty="0">
                <a:solidFill>
                  <a:srgbClr val="000000"/>
                </a:solidFill>
                <a:latin typeface="system-ui"/>
              </a:rPr>
              <a:t>Jesus, whom you killed, hanging him on a tree</a:t>
            </a:r>
            <a:r>
              <a:rPr lang="en-GB" dirty="0" smtClean="0">
                <a:solidFill>
                  <a:srgbClr val="000000"/>
                </a:solidFill>
                <a:latin typeface="system-ui"/>
              </a:rPr>
              <a:t>. </a:t>
            </a:r>
          </a:p>
          <a:p>
            <a:r>
              <a:rPr lang="en-GB" dirty="0" smtClean="0">
                <a:solidFill>
                  <a:srgbClr val="000000"/>
                </a:solidFill>
                <a:latin typeface="system-ui"/>
              </a:rPr>
              <a:t>Acts 5:27-30</a:t>
            </a:r>
            <a:endParaRPr lang="en-GB" b="0" i="0" dirty="0">
              <a:solidFill>
                <a:srgbClr val="000000"/>
              </a:solidFill>
              <a:effectLst/>
              <a:latin typeface="system-ui"/>
            </a:endParaRPr>
          </a:p>
        </p:txBody>
      </p:sp>
      <p:sp>
        <p:nvSpPr>
          <p:cNvPr id="6" name="TextBox 5"/>
          <p:cNvSpPr txBox="1"/>
          <p:nvPr/>
        </p:nvSpPr>
        <p:spPr>
          <a:xfrm>
            <a:off x="1672493" y="351692"/>
            <a:ext cx="5041573" cy="584775"/>
          </a:xfrm>
          <a:prstGeom prst="rect">
            <a:avLst/>
          </a:prstGeom>
          <a:noFill/>
        </p:spPr>
        <p:txBody>
          <a:bodyPr wrap="none" rtlCol="0">
            <a:spAutoFit/>
          </a:bodyPr>
          <a:lstStyle/>
          <a:p>
            <a:r>
              <a:rPr lang="en-GB" sz="3200" b="1" dirty="0" smtClean="0"/>
              <a:t>Who put Jesus on the Cross?</a:t>
            </a:r>
            <a:endParaRPr lang="en-GB" sz="3200" b="1" dirty="0"/>
          </a:p>
        </p:txBody>
      </p:sp>
    </p:spTree>
    <p:extLst>
      <p:ext uri="{BB962C8B-B14F-4D97-AF65-F5344CB8AC3E}">
        <p14:creationId xmlns:p14="http://schemas.microsoft.com/office/powerpoint/2010/main" val="6595682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846" y="1289323"/>
            <a:ext cx="9526954" cy="5078313"/>
          </a:xfrm>
          <a:prstGeom prst="rect">
            <a:avLst/>
          </a:prstGeom>
        </p:spPr>
        <p:txBody>
          <a:bodyPr wrap="square">
            <a:spAutoFit/>
          </a:bodyPr>
          <a:lstStyle/>
          <a:p>
            <a:r>
              <a:rPr lang="en-GB" dirty="0">
                <a:solidFill>
                  <a:srgbClr val="000000"/>
                </a:solidFill>
                <a:latin typeface="system-ui"/>
              </a:rPr>
              <a:t>So the detachment, the commanding officer, and the officers of the Jews seized Jesus and bound him, </a:t>
            </a:r>
            <a:r>
              <a:rPr lang="en-GB" dirty="0" smtClean="0">
                <a:solidFill>
                  <a:srgbClr val="000000"/>
                </a:solidFill>
                <a:latin typeface="system-ui"/>
              </a:rPr>
              <a:t>and </a:t>
            </a:r>
            <a:r>
              <a:rPr lang="en-GB" b="1" dirty="0">
                <a:solidFill>
                  <a:srgbClr val="000000"/>
                </a:solidFill>
                <a:latin typeface="system-ui"/>
              </a:rPr>
              <a:t>led him to Annas first</a:t>
            </a:r>
            <a:r>
              <a:rPr lang="en-GB" dirty="0">
                <a:solidFill>
                  <a:srgbClr val="000000"/>
                </a:solidFill>
                <a:latin typeface="system-ui"/>
              </a:rPr>
              <a:t>, for he was father-in-law to Caiaphas, who was high priest that </a:t>
            </a:r>
            <a:r>
              <a:rPr lang="en-GB" dirty="0" smtClean="0">
                <a:solidFill>
                  <a:srgbClr val="000000"/>
                </a:solidFill>
                <a:latin typeface="system-ui"/>
              </a:rPr>
              <a:t>year … </a:t>
            </a:r>
            <a:r>
              <a:rPr lang="en-GB" b="1" baseline="30000" dirty="0">
                <a:solidFill>
                  <a:srgbClr val="000000"/>
                </a:solidFill>
                <a:latin typeface="system-ui"/>
              </a:rPr>
              <a:t> </a:t>
            </a:r>
            <a:r>
              <a:rPr lang="en-GB" b="1" dirty="0">
                <a:solidFill>
                  <a:srgbClr val="000000"/>
                </a:solidFill>
                <a:latin typeface="system-ui"/>
              </a:rPr>
              <a:t>Annas sent him bound to Caiaphas</a:t>
            </a:r>
            <a:r>
              <a:rPr lang="en-GB" dirty="0">
                <a:solidFill>
                  <a:srgbClr val="000000"/>
                </a:solidFill>
                <a:latin typeface="system-ui"/>
              </a:rPr>
              <a:t>, the high priest. </a:t>
            </a:r>
            <a:endParaRPr lang="en-GB"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Now </a:t>
            </a:r>
            <a:r>
              <a:rPr lang="en-GB" dirty="0">
                <a:solidFill>
                  <a:srgbClr val="000000"/>
                </a:solidFill>
                <a:latin typeface="system-ui"/>
              </a:rPr>
              <a:t>the </a:t>
            </a:r>
            <a:r>
              <a:rPr lang="en-GB" b="1" dirty="0">
                <a:solidFill>
                  <a:srgbClr val="000000"/>
                </a:solidFill>
                <a:latin typeface="system-ui"/>
              </a:rPr>
              <a:t>chief priests, the elders, and the whole council sought false testimony </a:t>
            </a:r>
            <a:r>
              <a:rPr lang="en-GB" dirty="0">
                <a:solidFill>
                  <a:srgbClr val="000000"/>
                </a:solidFill>
                <a:latin typeface="system-ui"/>
              </a:rPr>
              <a:t>against Jesus, that they might put him to death, </a:t>
            </a:r>
            <a:r>
              <a:rPr lang="en-GB" b="1" baseline="30000" dirty="0">
                <a:solidFill>
                  <a:srgbClr val="000000"/>
                </a:solidFill>
                <a:latin typeface="system-ui"/>
              </a:rPr>
              <a:t> </a:t>
            </a:r>
            <a:r>
              <a:rPr lang="en-GB" dirty="0">
                <a:solidFill>
                  <a:srgbClr val="000000"/>
                </a:solidFill>
                <a:latin typeface="system-ui"/>
              </a:rPr>
              <a:t>and they found none. Even though many false witnesses came forward, they found none. But at last </a:t>
            </a:r>
            <a:r>
              <a:rPr lang="en-GB" b="1" dirty="0">
                <a:solidFill>
                  <a:srgbClr val="000000"/>
                </a:solidFill>
                <a:latin typeface="system-ui"/>
              </a:rPr>
              <a:t>two false witnesses </a:t>
            </a:r>
            <a:r>
              <a:rPr lang="en-GB" dirty="0">
                <a:solidFill>
                  <a:srgbClr val="000000"/>
                </a:solidFill>
                <a:latin typeface="system-ui"/>
              </a:rPr>
              <a:t>came forward </a:t>
            </a:r>
            <a:r>
              <a:rPr lang="en-GB" dirty="0" smtClean="0">
                <a:solidFill>
                  <a:srgbClr val="000000"/>
                </a:solidFill>
                <a:latin typeface="system-ui"/>
              </a:rPr>
              <a:t>and </a:t>
            </a:r>
            <a:r>
              <a:rPr lang="en-GB" dirty="0">
                <a:solidFill>
                  <a:srgbClr val="000000"/>
                </a:solidFill>
                <a:latin typeface="system-ui"/>
              </a:rPr>
              <a:t>said, “This man said, ‘I am able to destroy the temple of God, and to build it in three days</a:t>
            </a:r>
            <a:r>
              <a:rPr lang="en-GB" dirty="0" smtClean="0">
                <a:solidFill>
                  <a:srgbClr val="000000"/>
                </a:solidFill>
                <a:latin typeface="system-ui"/>
              </a:rPr>
              <a:t>.’” … </a:t>
            </a:r>
            <a:r>
              <a:rPr lang="en-GB" b="1" baseline="30000" dirty="0">
                <a:solidFill>
                  <a:srgbClr val="000000"/>
                </a:solidFill>
                <a:latin typeface="system-ui"/>
              </a:rPr>
              <a:t> </a:t>
            </a:r>
            <a:r>
              <a:rPr lang="en-GB" dirty="0">
                <a:solidFill>
                  <a:srgbClr val="000000"/>
                </a:solidFill>
                <a:latin typeface="system-ui"/>
              </a:rPr>
              <a:t>Even so, their </a:t>
            </a:r>
            <a:r>
              <a:rPr lang="en-GB" b="1" dirty="0">
                <a:solidFill>
                  <a:srgbClr val="000000"/>
                </a:solidFill>
                <a:latin typeface="system-ui"/>
              </a:rPr>
              <a:t>testimony didn’t </a:t>
            </a:r>
            <a:r>
              <a:rPr lang="en-GB" b="1" dirty="0" smtClean="0">
                <a:solidFill>
                  <a:srgbClr val="000000"/>
                </a:solidFill>
                <a:latin typeface="system-ui"/>
              </a:rPr>
              <a:t>agree </a:t>
            </a:r>
            <a:r>
              <a:rPr lang="en-GB" dirty="0" smtClean="0">
                <a:solidFill>
                  <a:srgbClr val="000000"/>
                </a:solidFill>
                <a:latin typeface="system-ui"/>
              </a:rPr>
              <a:t>… </a:t>
            </a:r>
          </a:p>
          <a:p>
            <a:endParaRPr lang="en-GB" dirty="0" smtClean="0">
              <a:solidFill>
                <a:srgbClr val="000000"/>
              </a:solidFill>
              <a:latin typeface="system-ui"/>
            </a:endParaRPr>
          </a:p>
          <a:p>
            <a:r>
              <a:rPr lang="en-GB" dirty="0" smtClean="0">
                <a:solidFill>
                  <a:srgbClr val="000000"/>
                </a:solidFill>
                <a:latin typeface="system-ui"/>
              </a:rPr>
              <a:t>The </a:t>
            </a:r>
            <a:r>
              <a:rPr lang="en-GB" dirty="0">
                <a:solidFill>
                  <a:srgbClr val="000000"/>
                </a:solidFill>
                <a:latin typeface="system-ui"/>
              </a:rPr>
              <a:t>high priest stood up in the middle, and asked </a:t>
            </a:r>
            <a:r>
              <a:rPr lang="en-GB" b="1" dirty="0">
                <a:solidFill>
                  <a:srgbClr val="000000"/>
                </a:solidFill>
                <a:latin typeface="system-ui"/>
              </a:rPr>
              <a:t>Jesus</a:t>
            </a:r>
            <a:r>
              <a:rPr lang="en-GB" dirty="0">
                <a:solidFill>
                  <a:srgbClr val="000000"/>
                </a:solidFill>
                <a:latin typeface="system-ui"/>
              </a:rPr>
              <a:t>, “Have you no answer? What is it which these testify against you</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But he </a:t>
            </a:r>
            <a:r>
              <a:rPr lang="en-GB" b="1" dirty="0">
                <a:solidFill>
                  <a:srgbClr val="000000"/>
                </a:solidFill>
                <a:latin typeface="system-ui"/>
              </a:rPr>
              <a:t>stayed quiet</a:t>
            </a:r>
            <a:r>
              <a:rPr lang="en-GB" dirty="0">
                <a:solidFill>
                  <a:srgbClr val="000000"/>
                </a:solidFill>
                <a:latin typeface="system-ui"/>
              </a:rPr>
              <a:t>, and answered nothing.  </a:t>
            </a:r>
            <a:r>
              <a:rPr lang="en-GB" b="1" dirty="0" smtClean="0">
                <a:solidFill>
                  <a:srgbClr val="000000"/>
                </a:solidFill>
                <a:latin typeface="system-ui"/>
              </a:rPr>
              <a:t>The </a:t>
            </a:r>
            <a:r>
              <a:rPr lang="en-GB" b="1" dirty="0">
                <a:solidFill>
                  <a:srgbClr val="000000"/>
                </a:solidFill>
                <a:latin typeface="system-ui"/>
              </a:rPr>
              <a:t>high priest therefore asked Jesus</a:t>
            </a:r>
            <a:r>
              <a:rPr lang="en-GB" dirty="0">
                <a:solidFill>
                  <a:srgbClr val="000000"/>
                </a:solidFill>
                <a:latin typeface="system-ui"/>
              </a:rPr>
              <a:t> about his disciples and about </a:t>
            </a:r>
            <a:r>
              <a:rPr lang="en-GB" dirty="0" smtClean="0">
                <a:solidFill>
                  <a:srgbClr val="000000"/>
                </a:solidFill>
                <a:latin typeface="system-ui"/>
              </a:rPr>
              <a:t>his teaching.</a:t>
            </a:r>
            <a:r>
              <a:rPr lang="en-GB" b="1" baseline="30000" dirty="0">
                <a:solidFill>
                  <a:srgbClr val="000000"/>
                </a:solidFill>
                <a:latin typeface="system-ui"/>
              </a:rPr>
              <a:t> </a:t>
            </a:r>
            <a:endParaRPr lang="en-GB" b="1" baseline="30000"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Jesus </a:t>
            </a:r>
            <a:r>
              <a:rPr lang="en-GB" dirty="0">
                <a:solidFill>
                  <a:srgbClr val="000000"/>
                </a:solidFill>
                <a:latin typeface="system-ui"/>
              </a:rPr>
              <a:t>answered him, “I spoke openly to the world. I always taught in synagogues, and in the temple, where the Jews always meet. I said nothing in secret</a:t>
            </a:r>
            <a:r>
              <a:rPr lang="en-GB"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Why do you ask me? </a:t>
            </a:r>
            <a:r>
              <a:rPr lang="en-GB" dirty="0">
                <a:solidFill>
                  <a:srgbClr val="000000"/>
                </a:solidFill>
                <a:latin typeface="system-ui"/>
              </a:rPr>
              <a:t>Ask those who have heard me what I said to them. Behold, they know the things which I said</a:t>
            </a:r>
            <a:r>
              <a:rPr lang="en-GB" dirty="0" smtClean="0">
                <a:solidFill>
                  <a:srgbClr val="000000"/>
                </a:solidFill>
                <a:latin typeface="system-ui"/>
              </a:rPr>
              <a:t>.”</a:t>
            </a:r>
            <a:endParaRPr lang="en-GB" dirty="0">
              <a:solidFill>
                <a:srgbClr val="000000"/>
              </a:solidFill>
              <a:latin typeface="system-ui"/>
            </a:endParaRPr>
          </a:p>
          <a:p>
            <a:endParaRPr lang="en-GB" dirty="0">
              <a:solidFill>
                <a:srgbClr val="000000"/>
              </a:solidFill>
              <a:latin typeface="system-ui"/>
            </a:endParaRPr>
          </a:p>
        </p:txBody>
      </p:sp>
      <p:sp>
        <p:nvSpPr>
          <p:cNvPr id="3" name="TextBox 2"/>
          <p:cNvSpPr txBox="1"/>
          <p:nvPr/>
        </p:nvSpPr>
        <p:spPr>
          <a:xfrm>
            <a:off x="687754" y="351692"/>
            <a:ext cx="7614713" cy="646331"/>
          </a:xfrm>
          <a:prstGeom prst="rect">
            <a:avLst/>
          </a:prstGeom>
          <a:noFill/>
        </p:spPr>
        <p:txBody>
          <a:bodyPr wrap="none" rtlCol="0">
            <a:spAutoFit/>
          </a:bodyPr>
          <a:lstStyle/>
          <a:p>
            <a:r>
              <a:rPr lang="en-GB" sz="3600" b="1" dirty="0" smtClean="0"/>
              <a:t>A religious ‘kangaroo court’ (synthesis)</a:t>
            </a:r>
            <a:endParaRPr lang="en-GB" sz="3600" b="1" dirty="0"/>
          </a:p>
        </p:txBody>
      </p:sp>
    </p:spTree>
    <p:extLst>
      <p:ext uri="{BB962C8B-B14F-4D97-AF65-F5344CB8AC3E}">
        <p14:creationId xmlns:p14="http://schemas.microsoft.com/office/powerpoint/2010/main" val="548654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1784" y="1087794"/>
            <a:ext cx="8995508" cy="369332"/>
          </a:xfrm>
          <a:prstGeom prst="rect">
            <a:avLst/>
          </a:prstGeom>
        </p:spPr>
        <p:txBody>
          <a:bodyPr wrap="square">
            <a:spAutoFit/>
          </a:bodyPr>
          <a:lstStyle/>
          <a:p>
            <a:r>
              <a:rPr lang="en-GB" b="1" baseline="30000" dirty="0">
                <a:solidFill>
                  <a:srgbClr val="000000"/>
                </a:solidFill>
                <a:latin typeface="system-ui"/>
              </a:rPr>
              <a:t> </a:t>
            </a:r>
            <a:endParaRPr lang="en-GB" b="0" i="0" dirty="0">
              <a:solidFill>
                <a:srgbClr val="000000"/>
              </a:solidFill>
              <a:effectLst/>
              <a:latin typeface="system-ui"/>
            </a:endParaRPr>
          </a:p>
        </p:txBody>
      </p:sp>
      <p:sp>
        <p:nvSpPr>
          <p:cNvPr id="4" name="Rectangle 3"/>
          <p:cNvSpPr/>
          <p:nvPr/>
        </p:nvSpPr>
        <p:spPr>
          <a:xfrm>
            <a:off x="515815" y="1236848"/>
            <a:ext cx="8542216" cy="5632311"/>
          </a:xfrm>
          <a:prstGeom prst="rect">
            <a:avLst/>
          </a:prstGeom>
        </p:spPr>
        <p:txBody>
          <a:bodyPr wrap="square">
            <a:spAutoFit/>
          </a:bodyPr>
          <a:lstStyle/>
          <a:p>
            <a:pPr lvl="0"/>
            <a:r>
              <a:rPr lang="en-GB" sz="2000" dirty="0">
                <a:solidFill>
                  <a:srgbClr val="000000"/>
                </a:solidFill>
                <a:latin typeface="system-ui"/>
              </a:rPr>
              <a:t>When he had said this, </a:t>
            </a:r>
            <a:r>
              <a:rPr lang="en-GB" sz="2000" b="1" dirty="0">
                <a:solidFill>
                  <a:srgbClr val="000000"/>
                </a:solidFill>
                <a:latin typeface="system-ui"/>
              </a:rPr>
              <a:t>one of the officers standing by slapped Jesus with his hand</a:t>
            </a:r>
            <a:r>
              <a:rPr lang="en-GB" sz="2000" dirty="0">
                <a:solidFill>
                  <a:srgbClr val="000000"/>
                </a:solidFill>
                <a:latin typeface="system-ui"/>
              </a:rPr>
              <a:t>, saying, “Do you answer the high priest like that?”</a:t>
            </a:r>
            <a:r>
              <a:rPr lang="en-GB" sz="2000" b="1" baseline="30000" dirty="0">
                <a:solidFill>
                  <a:srgbClr val="000000"/>
                </a:solidFill>
                <a:latin typeface="system-ui"/>
              </a:rPr>
              <a:t> </a:t>
            </a:r>
            <a:r>
              <a:rPr lang="en-GB" sz="2000" dirty="0">
                <a:solidFill>
                  <a:srgbClr val="000000"/>
                </a:solidFill>
                <a:latin typeface="system-ui"/>
              </a:rPr>
              <a:t>Jesus answered him, “If I have spoken evil, testify of the evil; but if well, </a:t>
            </a:r>
            <a:r>
              <a:rPr lang="en-GB" sz="2000" b="1" dirty="0">
                <a:solidFill>
                  <a:srgbClr val="000000"/>
                </a:solidFill>
                <a:latin typeface="system-ui"/>
              </a:rPr>
              <a:t>why do you beat me?” Jesus stayed silent.</a:t>
            </a:r>
            <a:r>
              <a:rPr lang="en-GB" sz="2000" dirty="0">
                <a:solidFill>
                  <a:srgbClr val="000000"/>
                </a:solidFill>
                <a:latin typeface="system-ui"/>
              </a:rPr>
              <a:t> </a:t>
            </a:r>
            <a:endParaRPr lang="en-GB" sz="2000" dirty="0" smtClean="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The </a:t>
            </a:r>
            <a:r>
              <a:rPr lang="en-GB" sz="2000" dirty="0">
                <a:solidFill>
                  <a:srgbClr val="000000"/>
                </a:solidFill>
                <a:latin typeface="system-ui"/>
              </a:rPr>
              <a:t>high priest answered him, “I adjure you by the living God that you </a:t>
            </a:r>
            <a:r>
              <a:rPr lang="en-GB" sz="2000" b="1" dirty="0">
                <a:solidFill>
                  <a:srgbClr val="000000"/>
                </a:solidFill>
                <a:latin typeface="system-ui"/>
              </a:rPr>
              <a:t>tell us whether you are the Christ, the Son of </a:t>
            </a:r>
            <a:r>
              <a:rPr lang="en-GB" sz="2000" b="1" dirty="0" smtClean="0">
                <a:solidFill>
                  <a:srgbClr val="000000"/>
                </a:solidFill>
                <a:latin typeface="system-ui"/>
              </a:rPr>
              <a:t>God (the Blessed)</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Jesus said to him, “You have said so. Nevertheless, </a:t>
            </a:r>
            <a:r>
              <a:rPr lang="en-GB" sz="2000" b="1" dirty="0">
                <a:solidFill>
                  <a:srgbClr val="000000"/>
                </a:solidFill>
                <a:latin typeface="system-ui"/>
              </a:rPr>
              <a:t>I tell you, after this you will see the Son of Man sitting at the right hand of Power, and coming on the clouds of the sky.”</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Then </a:t>
            </a:r>
            <a:r>
              <a:rPr lang="en-GB" sz="2000" dirty="0">
                <a:solidFill>
                  <a:srgbClr val="000000"/>
                </a:solidFill>
                <a:latin typeface="system-ui"/>
              </a:rPr>
              <a:t>the high priest tore his clothing, saying, “He has spoken </a:t>
            </a:r>
            <a:r>
              <a:rPr lang="en-GB" sz="2000" b="1" dirty="0">
                <a:solidFill>
                  <a:srgbClr val="000000"/>
                </a:solidFill>
                <a:latin typeface="system-ui"/>
              </a:rPr>
              <a:t>blasphemy</a:t>
            </a:r>
            <a:r>
              <a:rPr lang="en-GB" sz="2000" dirty="0">
                <a:solidFill>
                  <a:srgbClr val="000000"/>
                </a:solidFill>
                <a:latin typeface="system-ui"/>
              </a:rPr>
              <a:t>! Why do we need any more witnesses? Behold, now you have heard his blasphemy</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What do you think?” They answered, </a:t>
            </a:r>
            <a:r>
              <a:rPr lang="en-GB" sz="2000" b="1" dirty="0">
                <a:solidFill>
                  <a:srgbClr val="000000"/>
                </a:solidFill>
                <a:latin typeface="system-ui"/>
              </a:rPr>
              <a:t>“He is worthy of death!” </a:t>
            </a:r>
            <a:endParaRPr lang="en-GB" sz="2000" b="1" dirty="0" smtClean="0">
              <a:solidFill>
                <a:srgbClr val="000000"/>
              </a:solidFill>
              <a:latin typeface="system-ui"/>
            </a:endParaRPr>
          </a:p>
          <a:p>
            <a:pPr lvl="0"/>
            <a:endParaRPr lang="en-GB" sz="2000" b="1" dirty="0" smtClean="0">
              <a:solidFill>
                <a:srgbClr val="000000"/>
              </a:solidFill>
              <a:latin typeface="system-ui"/>
            </a:endParaRPr>
          </a:p>
          <a:p>
            <a:pPr lvl="0"/>
            <a:r>
              <a:rPr lang="en-GB" sz="2000" dirty="0" smtClean="0">
                <a:solidFill>
                  <a:srgbClr val="000000"/>
                </a:solidFill>
                <a:latin typeface="system-ui"/>
              </a:rPr>
              <a:t>Then </a:t>
            </a:r>
            <a:r>
              <a:rPr lang="en-GB" sz="2000" b="1" dirty="0">
                <a:solidFill>
                  <a:srgbClr val="000000"/>
                </a:solidFill>
                <a:latin typeface="system-ui"/>
              </a:rPr>
              <a:t>they spat in his face and beat him with their fists, and some slapped him</a:t>
            </a:r>
            <a:r>
              <a:rPr lang="en-GB" sz="2000" dirty="0">
                <a:solidFill>
                  <a:srgbClr val="000000"/>
                </a:solidFill>
                <a:latin typeface="system-ui"/>
              </a:rPr>
              <a:t>, saying, “Prophesy to us, you Christ! Who hit you?” </a:t>
            </a:r>
            <a:r>
              <a:rPr lang="en-GB" sz="2000" dirty="0" smtClean="0">
                <a:solidFill>
                  <a:srgbClr val="000000"/>
                </a:solidFill>
                <a:latin typeface="system-ui"/>
              </a:rPr>
              <a:t>…</a:t>
            </a:r>
            <a:endParaRPr lang="en-GB" sz="2000" dirty="0">
              <a:solidFill>
                <a:srgbClr val="000000"/>
              </a:solidFill>
              <a:latin typeface="system-ui"/>
            </a:endParaRPr>
          </a:p>
        </p:txBody>
      </p:sp>
      <p:sp>
        <p:nvSpPr>
          <p:cNvPr id="5" name="TextBox 4"/>
          <p:cNvSpPr txBox="1"/>
          <p:nvPr/>
        </p:nvSpPr>
        <p:spPr>
          <a:xfrm>
            <a:off x="390769" y="450734"/>
            <a:ext cx="8275920" cy="646331"/>
          </a:xfrm>
          <a:prstGeom prst="rect">
            <a:avLst/>
          </a:prstGeom>
          <a:noFill/>
        </p:spPr>
        <p:txBody>
          <a:bodyPr wrap="none" rtlCol="0">
            <a:spAutoFit/>
          </a:bodyPr>
          <a:lstStyle/>
          <a:p>
            <a:r>
              <a:rPr lang="en-GB" sz="3600" b="1" dirty="0" smtClean="0"/>
              <a:t>Violence, proclamation and more violence</a:t>
            </a:r>
            <a:endParaRPr lang="en-GB" sz="3600" b="1" dirty="0"/>
          </a:p>
        </p:txBody>
      </p:sp>
    </p:spTree>
    <p:extLst>
      <p:ext uri="{BB962C8B-B14F-4D97-AF65-F5344CB8AC3E}">
        <p14:creationId xmlns:p14="http://schemas.microsoft.com/office/powerpoint/2010/main" val="18841373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47630" y="683355"/>
            <a:ext cx="4743939" cy="707886"/>
          </a:xfrm>
          <a:prstGeom prst="rect">
            <a:avLst/>
          </a:prstGeom>
          <a:noFill/>
        </p:spPr>
        <p:txBody>
          <a:bodyPr wrap="square" rtlCol="0">
            <a:spAutoFit/>
          </a:bodyPr>
          <a:lstStyle/>
          <a:p>
            <a:r>
              <a:rPr lang="en-GB" sz="4000" b="1" dirty="0" smtClean="0"/>
              <a:t>The Suffering Servant</a:t>
            </a:r>
            <a:endParaRPr lang="en-GB" sz="4000" b="1" dirty="0"/>
          </a:p>
        </p:txBody>
      </p:sp>
      <p:sp>
        <p:nvSpPr>
          <p:cNvPr id="3" name="TextBox 2"/>
          <p:cNvSpPr txBox="1"/>
          <p:nvPr/>
        </p:nvSpPr>
        <p:spPr>
          <a:xfrm>
            <a:off x="536135" y="1908518"/>
            <a:ext cx="9009454" cy="2246769"/>
          </a:xfrm>
          <a:prstGeom prst="rect">
            <a:avLst/>
          </a:prstGeom>
          <a:noFill/>
        </p:spPr>
        <p:txBody>
          <a:bodyPr wrap="none" rtlCol="0">
            <a:spAutoFit/>
          </a:bodyPr>
          <a:lstStyle/>
          <a:p>
            <a:r>
              <a:rPr lang="en-GB" sz="2800" dirty="0"/>
              <a:t>He was </a:t>
            </a:r>
            <a:r>
              <a:rPr lang="en-GB" sz="2800" b="1" dirty="0"/>
              <a:t>oppressed</a:t>
            </a:r>
            <a:r>
              <a:rPr lang="en-GB" sz="2800" dirty="0"/>
              <a:t>, yet when he was </a:t>
            </a:r>
            <a:r>
              <a:rPr lang="en-GB" sz="2800" b="1" dirty="0"/>
              <a:t>afflicted</a:t>
            </a:r>
            <a:r>
              <a:rPr lang="en-GB" sz="2800" dirty="0"/>
              <a:t> he didn’t open </a:t>
            </a:r>
            <a:endParaRPr lang="en-GB" sz="2800" dirty="0" smtClean="0"/>
          </a:p>
          <a:p>
            <a:r>
              <a:rPr lang="en-GB" sz="2800" dirty="0" smtClean="0"/>
              <a:t>his </a:t>
            </a:r>
            <a:r>
              <a:rPr lang="en-GB" sz="2800" dirty="0"/>
              <a:t>mouth. As a lamb that is led to the slaughter, and as a </a:t>
            </a:r>
            <a:endParaRPr lang="en-GB" sz="2800" dirty="0" smtClean="0"/>
          </a:p>
          <a:p>
            <a:r>
              <a:rPr lang="en-GB" sz="2800" dirty="0" smtClean="0"/>
              <a:t>sheep that </a:t>
            </a:r>
            <a:r>
              <a:rPr lang="en-GB" sz="2800" dirty="0"/>
              <a:t>before its shearers is </a:t>
            </a:r>
            <a:r>
              <a:rPr lang="en-GB" sz="2800" b="1" dirty="0"/>
              <a:t>silent</a:t>
            </a:r>
            <a:r>
              <a:rPr lang="en-GB" sz="2800" dirty="0"/>
              <a:t>, so he </a:t>
            </a:r>
            <a:r>
              <a:rPr lang="en-GB" sz="2800" b="1" dirty="0"/>
              <a:t>didn’t open </a:t>
            </a:r>
            <a:endParaRPr lang="en-GB" sz="2800" b="1" dirty="0" smtClean="0"/>
          </a:p>
          <a:p>
            <a:r>
              <a:rPr lang="en-GB" sz="2800" b="1" dirty="0" smtClean="0"/>
              <a:t>his </a:t>
            </a:r>
            <a:r>
              <a:rPr lang="en-GB" sz="2800" b="1" dirty="0"/>
              <a:t>mouth</a:t>
            </a:r>
            <a:r>
              <a:rPr lang="en-GB" sz="2800" dirty="0" smtClean="0"/>
              <a:t>.</a:t>
            </a:r>
            <a:r>
              <a:rPr lang="en-GB" sz="2800" dirty="0"/>
              <a:t> </a:t>
            </a:r>
            <a:r>
              <a:rPr lang="en-GB" sz="2800" dirty="0" smtClean="0"/>
              <a:t>He </a:t>
            </a:r>
            <a:r>
              <a:rPr lang="en-GB" sz="2800" dirty="0"/>
              <a:t>was taken away by </a:t>
            </a:r>
            <a:r>
              <a:rPr lang="en-GB" sz="2800" b="1" dirty="0"/>
              <a:t>oppression and </a:t>
            </a:r>
            <a:endParaRPr lang="en-GB" sz="2800" b="1" dirty="0" smtClean="0"/>
          </a:p>
          <a:p>
            <a:r>
              <a:rPr lang="en-GB" sz="2800" b="1" dirty="0" smtClean="0"/>
              <a:t>judgement</a:t>
            </a:r>
            <a:r>
              <a:rPr lang="en-GB" sz="2800" dirty="0"/>
              <a:t>. </a:t>
            </a:r>
            <a:r>
              <a:rPr lang="en-GB" sz="2800" dirty="0" smtClean="0"/>
              <a:t>Is. 53:7-8</a:t>
            </a:r>
            <a:endParaRPr lang="en-GB" sz="2800" dirty="0"/>
          </a:p>
        </p:txBody>
      </p:sp>
      <p:sp>
        <p:nvSpPr>
          <p:cNvPr id="4" name="Rectangle 3"/>
          <p:cNvSpPr/>
          <p:nvPr/>
        </p:nvSpPr>
        <p:spPr>
          <a:xfrm>
            <a:off x="536135" y="4481956"/>
            <a:ext cx="9009454" cy="1384995"/>
          </a:xfrm>
          <a:prstGeom prst="rect">
            <a:avLst/>
          </a:prstGeom>
        </p:spPr>
        <p:txBody>
          <a:bodyPr wrap="square">
            <a:spAutoFit/>
          </a:bodyPr>
          <a:lstStyle/>
          <a:p>
            <a:r>
              <a:rPr lang="en-GB" sz="2800" b="1" dirty="0">
                <a:solidFill>
                  <a:srgbClr val="000000"/>
                </a:solidFill>
              </a:rPr>
              <a:t>I gave my back to those who beat </a:t>
            </a:r>
            <a:r>
              <a:rPr lang="en-GB" sz="2800" b="1" dirty="0" smtClean="0">
                <a:solidFill>
                  <a:srgbClr val="000000"/>
                </a:solidFill>
              </a:rPr>
              <a:t>me</a:t>
            </a:r>
            <a:r>
              <a:rPr lang="en-GB" sz="2800" dirty="0" smtClean="0">
                <a:solidFill>
                  <a:srgbClr val="000000"/>
                </a:solidFill>
              </a:rPr>
              <a:t>,</a:t>
            </a:r>
            <a:r>
              <a:rPr lang="en-GB" sz="2800" dirty="0" smtClean="0"/>
              <a:t> </a:t>
            </a:r>
            <a:r>
              <a:rPr lang="en-GB" sz="2800" dirty="0" smtClean="0">
                <a:solidFill>
                  <a:srgbClr val="000000"/>
                </a:solidFill>
              </a:rPr>
              <a:t>and </a:t>
            </a:r>
            <a:r>
              <a:rPr lang="en-GB" sz="2800" dirty="0">
                <a:solidFill>
                  <a:srgbClr val="000000"/>
                </a:solidFill>
              </a:rPr>
              <a:t>my cheeks to those who plucked off the </a:t>
            </a:r>
            <a:r>
              <a:rPr lang="en-GB" sz="2800" dirty="0" smtClean="0">
                <a:solidFill>
                  <a:srgbClr val="000000"/>
                </a:solidFill>
              </a:rPr>
              <a:t>hair.</a:t>
            </a:r>
            <a:r>
              <a:rPr lang="en-GB" sz="2800" dirty="0" smtClean="0"/>
              <a:t> </a:t>
            </a:r>
            <a:r>
              <a:rPr lang="en-GB" sz="2800" dirty="0" smtClean="0">
                <a:solidFill>
                  <a:srgbClr val="000000"/>
                </a:solidFill>
              </a:rPr>
              <a:t>I </a:t>
            </a:r>
            <a:r>
              <a:rPr lang="en-GB" sz="2800" dirty="0">
                <a:solidFill>
                  <a:srgbClr val="000000"/>
                </a:solidFill>
              </a:rPr>
              <a:t>didn’t hide my face from </a:t>
            </a:r>
            <a:r>
              <a:rPr lang="en-GB" sz="2800" b="1" dirty="0">
                <a:solidFill>
                  <a:srgbClr val="000000"/>
                </a:solidFill>
              </a:rPr>
              <a:t>shame and spitting</a:t>
            </a:r>
            <a:r>
              <a:rPr lang="en-GB" sz="2800" dirty="0" smtClean="0">
                <a:solidFill>
                  <a:srgbClr val="000000"/>
                </a:solidFill>
              </a:rPr>
              <a:t>. Is. 50:5-7</a:t>
            </a:r>
            <a:endParaRPr lang="en-GB" sz="2800" dirty="0"/>
          </a:p>
        </p:txBody>
      </p:sp>
    </p:spTree>
    <p:extLst>
      <p:ext uri="{BB962C8B-B14F-4D97-AF65-F5344CB8AC3E}">
        <p14:creationId xmlns:p14="http://schemas.microsoft.com/office/powerpoint/2010/main" val="3789698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1445" y="1377859"/>
            <a:ext cx="9112739" cy="5324535"/>
          </a:xfrm>
          <a:prstGeom prst="rect">
            <a:avLst/>
          </a:prstGeom>
        </p:spPr>
        <p:txBody>
          <a:bodyPr wrap="square">
            <a:spAutoFit/>
          </a:bodyPr>
          <a:lstStyle/>
          <a:p>
            <a:pPr lvl="0"/>
            <a:r>
              <a:rPr lang="en-GB" sz="2000" b="1" dirty="0">
                <a:solidFill>
                  <a:srgbClr val="000000"/>
                </a:solidFill>
                <a:latin typeface="system-ui"/>
              </a:rPr>
              <a:t>The men who held Jesus mocked him and beat him</a:t>
            </a:r>
            <a:r>
              <a:rPr lang="en-GB" sz="2000" dirty="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Having </a:t>
            </a:r>
            <a:r>
              <a:rPr lang="en-GB" sz="2000" b="1" dirty="0">
                <a:solidFill>
                  <a:srgbClr val="000000"/>
                </a:solidFill>
                <a:latin typeface="system-ui"/>
              </a:rPr>
              <a:t>blindfolded him</a:t>
            </a:r>
            <a:r>
              <a:rPr lang="en-GB" sz="2000" dirty="0">
                <a:solidFill>
                  <a:srgbClr val="000000"/>
                </a:solidFill>
                <a:latin typeface="system-ui"/>
              </a:rPr>
              <a:t>, </a:t>
            </a:r>
            <a:r>
              <a:rPr lang="en-GB" sz="2000" dirty="0" smtClean="0">
                <a:solidFill>
                  <a:srgbClr val="000000"/>
                </a:solidFill>
                <a:latin typeface="system-ui"/>
              </a:rPr>
              <a:t>they </a:t>
            </a:r>
            <a:r>
              <a:rPr lang="en-GB" sz="2000" b="1" dirty="0">
                <a:solidFill>
                  <a:srgbClr val="000000"/>
                </a:solidFill>
                <a:latin typeface="system-ui"/>
              </a:rPr>
              <a:t>struck him on the face </a:t>
            </a:r>
            <a:r>
              <a:rPr lang="en-GB" sz="2000" dirty="0">
                <a:solidFill>
                  <a:srgbClr val="000000"/>
                </a:solidFill>
                <a:latin typeface="system-ui"/>
              </a:rPr>
              <a:t>and asked him, “Prophesy! Who is the one who </a:t>
            </a:r>
            <a:r>
              <a:rPr lang="en-GB" sz="2000" dirty="0" smtClean="0">
                <a:solidFill>
                  <a:srgbClr val="000000"/>
                </a:solidFill>
                <a:latin typeface="system-ui"/>
              </a:rPr>
              <a:t>struck </a:t>
            </a:r>
            <a:r>
              <a:rPr lang="en-GB" sz="2000" dirty="0">
                <a:solidFill>
                  <a:srgbClr val="000000"/>
                </a:solidFill>
                <a:latin typeface="system-ui"/>
              </a:rPr>
              <a:t>you?”</a:t>
            </a:r>
            <a:r>
              <a:rPr lang="en-GB" sz="2000" b="1" baseline="30000" dirty="0">
                <a:solidFill>
                  <a:srgbClr val="000000"/>
                </a:solidFill>
                <a:latin typeface="system-ui"/>
              </a:rPr>
              <a:t> </a:t>
            </a:r>
            <a:r>
              <a:rPr lang="en-GB" sz="2000" dirty="0">
                <a:solidFill>
                  <a:srgbClr val="000000"/>
                </a:solidFill>
                <a:latin typeface="system-ui"/>
              </a:rPr>
              <a:t>They </a:t>
            </a:r>
            <a:r>
              <a:rPr lang="en-GB" sz="2000" b="1" dirty="0">
                <a:solidFill>
                  <a:srgbClr val="000000"/>
                </a:solidFill>
                <a:latin typeface="system-ui"/>
              </a:rPr>
              <a:t>spoke </a:t>
            </a:r>
            <a:r>
              <a:rPr lang="en-GB" sz="2000" dirty="0">
                <a:solidFill>
                  <a:srgbClr val="000000"/>
                </a:solidFill>
                <a:latin typeface="system-ui"/>
              </a:rPr>
              <a:t>many other things against him, </a:t>
            </a:r>
            <a:r>
              <a:rPr lang="en-GB" sz="2000" b="1" dirty="0">
                <a:solidFill>
                  <a:srgbClr val="000000"/>
                </a:solidFill>
                <a:latin typeface="system-ui"/>
              </a:rPr>
              <a:t>insulting him.</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endParaRPr lang="en-GB" sz="2000" dirty="0" smtClean="0">
              <a:solidFill>
                <a:srgbClr val="000000"/>
              </a:solidFill>
              <a:latin typeface="system-ui"/>
            </a:endParaRPr>
          </a:p>
          <a:p>
            <a:pPr lvl="0"/>
            <a:r>
              <a:rPr lang="en-GB" sz="2000" b="1" dirty="0" smtClean="0">
                <a:solidFill>
                  <a:srgbClr val="000000"/>
                </a:solidFill>
                <a:latin typeface="system-ui"/>
              </a:rPr>
              <a:t>As </a:t>
            </a:r>
            <a:r>
              <a:rPr lang="en-GB" sz="2000" b="1" dirty="0">
                <a:solidFill>
                  <a:srgbClr val="000000"/>
                </a:solidFill>
                <a:latin typeface="system-ui"/>
              </a:rPr>
              <a:t>soon as it was day, the assembly of the elders of the people were gathered </a:t>
            </a:r>
            <a:r>
              <a:rPr lang="en-GB" sz="2000" b="1" dirty="0" smtClean="0">
                <a:solidFill>
                  <a:srgbClr val="000000"/>
                </a:solidFill>
                <a:latin typeface="system-ui"/>
              </a:rPr>
              <a:t>together</a:t>
            </a:r>
            <a:r>
              <a:rPr lang="en-GB" sz="2000" b="1" dirty="0">
                <a:solidFill>
                  <a:srgbClr val="000000"/>
                </a:solidFill>
                <a:latin typeface="system-ui"/>
              </a:rPr>
              <a:t>, both chief priests and scribes, and they led him away into their council, saying,</a:t>
            </a:r>
            <a:r>
              <a:rPr lang="en-GB" sz="2000" b="1" baseline="30000" dirty="0">
                <a:solidFill>
                  <a:srgbClr val="000000"/>
                </a:solidFill>
                <a:latin typeface="system-ui"/>
              </a:rPr>
              <a:t> </a:t>
            </a:r>
            <a:r>
              <a:rPr lang="en-GB" sz="2000" b="1" dirty="0">
                <a:solidFill>
                  <a:srgbClr val="000000"/>
                </a:solidFill>
                <a:latin typeface="system-ui"/>
              </a:rPr>
              <a:t>“If you are the Christ, tell us.”</a:t>
            </a:r>
          </a:p>
          <a:p>
            <a:pPr lvl="0"/>
            <a:endParaRPr lang="en-GB" sz="2000" b="1" dirty="0" smtClean="0">
              <a:solidFill>
                <a:srgbClr val="000000"/>
              </a:solidFill>
              <a:latin typeface="system-ui"/>
            </a:endParaRPr>
          </a:p>
          <a:p>
            <a:pPr lvl="0"/>
            <a:r>
              <a:rPr lang="en-GB" sz="2000" dirty="0" smtClean="0">
                <a:solidFill>
                  <a:srgbClr val="000000"/>
                </a:solidFill>
                <a:latin typeface="system-ui"/>
              </a:rPr>
              <a:t>But </a:t>
            </a:r>
            <a:r>
              <a:rPr lang="en-GB" sz="2000" dirty="0">
                <a:solidFill>
                  <a:srgbClr val="000000"/>
                </a:solidFill>
                <a:latin typeface="system-ui"/>
              </a:rPr>
              <a:t>he said to them, “If I tell you, you won’t believe,</a:t>
            </a:r>
            <a:r>
              <a:rPr lang="en-GB" sz="2000" b="1" baseline="30000" dirty="0">
                <a:solidFill>
                  <a:srgbClr val="000000"/>
                </a:solidFill>
                <a:latin typeface="system-ui"/>
              </a:rPr>
              <a:t> </a:t>
            </a:r>
            <a:r>
              <a:rPr lang="en-GB" sz="2000" dirty="0">
                <a:solidFill>
                  <a:srgbClr val="000000"/>
                </a:solidFill>
                <a:latin typeface="system-ui"/>
              </a:rPr>
              <a:t>and if I ask, you will in no </a:t>
            </a:r>
            <a:endParaRPr lang="en-GB" sz="2000" dirty="0" smtClean="0">
              <a:solidFill>
                <a:srgbClr val="000000"/>
              </a:solidFill>
              <a:latin typeface="system-ui"/>
            </a:endParaRPr>
          </a:p>
          <a:p>
            <a:pPr lvl="0"/>
            <a:r>
              <a:rPr lang="en-GB" sz="2000" dirty="0" smtClean="0">
                <a:solidFill>
                  <a:srgbClr val="000000"/>
                </a:solidFill>
                <a:latin typeface="system-ui"/>
              </a:rPr>
              <a:t>way </a:t>
            </a:r>
            <a:r>
              <a:rPr lang="en-GB" sz="2000" dirty="0">
                <a:solidFill>
                  <a:srgbClr val="000000"/>
                </a:solidFill>
                <a:latin typeface="system-ui"/>
              </a:rPr>
              <a:t>answer me or let me go.</a:t>
            </a:r>
            <a:r>
              <a:rPr lang="en-GB" sz="2000" b="1" baseline="30000" dirty="0">
                <a:solidFill>
                  <a:srgbClr val="000000"/>
                </a:solidFill>
                <a:latin typeface="system-ui"/>
              </a:rPr>
              <a:t> </a:t>
            </a:r>
            <a:r>
              <a:rPr lang="en-GB" sz="2000" dirty="0">
                <a:solidFill>
                  <a:srgbClr val="000000"/>
                </a:solidFill>
                <a:latin typeface="system-ui"/>
              </a:rPr>
              <a:t>From now on, </a:t>
            </a:r>
            <a:r>
              <a:rPr lang="en-GB" sz="2000" b="1" dirty="0">
                <a:solidFill>
                  <a:srgbClr val="000000"/>
                </a:solidFill>
                <a:latin typeface="system-ui"/>
              </a:rPr>
              <a:t>the Son of Man will be seated at </a:t>
            </a:r>
            <a:endParaRPr lang="en-GB" sz="2000" b="1" dirty="0" smtClean="0">
              <a:solidFill>
                <a:srgbClr val="000000"/>
              </a:solidFill>
              <a:latin typeface="system-ui"/>
            </a:endParaRPr>
          </a:p>
          <a:p>
            <a:pPr lvl="0"/>
            <a:r>
              <a:rPr lang="en-GB" sz="2000" b="1" dirty="0" smtClean="0">
                <a:solidFill>
                  <a:srgbClr val="000000"/>
                </a:solidFill>
                <a:latin typeface="system-ui"/>
              </a:rPr>
              <a:t>the </a:t>
            </a:r>
            <a:r>
              <a:rPr lang="en-GB" sz="2000" b="1" dirty="0">
                <a:solidFill>
                  <a:srgbClr val="000000"/>
                </a:solidFill>
                <a:latin typeface="system-ui"/>
              </a:rPr>
              <a:t>right hand of the power of God</a:t>
            </a:r>
            <a:r>
              <a:rPr lang="en-GB" sz="2000" dirty="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They </a:t>
            </a:r>
            <a:r>
              <a:rPr lang="en-GB" sz="2000" dirty="0">
                <a:solidFill>
                  <a:srgbClr val="000000"/>
                </a:solidFill>
                <a:latin typeface="system-ui"/>
              </a:rPr>
              <a:t>all said, </a:t>
            </a:r>
            <a:r>
              <a:rPr lang="en-GB" sz="2000" b="1" dirty="0">
                <a:solidFill>
                  <a:srgbClr val="000000"/>
                </a:solidFill>
                <a:latin typeface="system-ui"/>
              </a:rPr>
              <a:t>“Are you then the Son of God?”</a:t>
            </a:r>
          </a:p>
          <a:p>
            <a:pPr lvl="0"/>
            <a:endParaRPr lang="en-GB" sz="2000" dirty="0" smtClean="0">
              <a:solidFill>
                <a:srgbClr val="000000"/>
              </a:solidFill>
              <a:latin typeface="system-ui"/>
            </a:endParaRPr>
          </a:p>
          <a:p>
            <a:pPr lvl="0"/>
            <a:r>
              <a:rPr lang="en-GB" sz="2000" dirty="0" smtClean="0">
                <a:solidFill>
                  <a:srgbClr val="000000"/>
                </a:solidFill>
                <a:latin typeface="system-ui"/>
              </a:rPr>
              <a:t>He </a:t>
            </a:r>
            <a:r>
              <a:rPr lang="en-GB" sz="2000" dirty="0">
                <a:solidFill>
                  <a:srgbClr val="000000"/>
                </a:solidFill>
                <a:latin typeface="system-ui"/>
              </a:rPr>
              <a:t>said to them, “You say it, because </a:t>
            </a:r>
            <a:r>
              <a:rPr lang="en-GB" sz="2000" b="1" dirty="0">
                <a:solidFill>
                  <a:srgbClr val="000000"/>
                </a:solidFill>
                <a:latin typeface="system-ui"/>
              </a:rPr>
              <a:t>I am</a:t>
            </a:r>
            <a:r>
              <a:rPr lang="en-GB" sz="2000" dirty="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r>
              <a:rPr lang="en-GB" sz="2000" dirty="0" smtClean="0">
                <a:solidFill>
                  <a:srgbClr val="000000"/>
                </a:solidFill>
                <a:latin typeface="system-ui"/>
              </a:rPr>
              <a:t>They </a:t>
            </a:r>
            <a:r>
              <a:rPr lang="en-GB" sz="2000" dirty="0">
                <a:solidFill>
                  <a:srgbClr val="000000"/>
                </a:solidFill>
                <a:latin typeface="system-ui"/>
              </a:rPr>
              <a:t>said, “Why do we need any more witness? For we ourselves have </a:t>
            </a:r>
            <a:r>
              <a:rPr lang="en-GB" sz="2000" dirty="0" smtClean="0">
                <a:solidFill>
                  <a:srgbClr val="000000"/>
                </a:solidFill>
                <a:latin typeface="system-ui"/>
              </a:rPr>
              <a:t>heard</a:t>
            </a:r>
          </a:p>
          <a:p>
            <a:pPr lvl="0"/>
            <a:r>
              <a:rPr lang="en-GB" sz="2000" dirty="0" smtClean="0">
                <a:solidFill>
                  <a:srgbClr val="000000"/>
                </a:solidFill>
                <a:latin typeface="system-ui"/>
              </a:rPr>
              <a:t> </a:t>
            </a:r>
            <a:r>
              <a:rPr lang="en-GB" sz="2000" dirty="0">
                <a:solidFill>
                  <a:srgbClr val="000000"/>
                </a:solidFill>
                <a:latin typeface="system-ui"/>
              </a:rPr>
              <a:t>from his own mouth!”</a:t>
            </a:r>
          </a:p>
        </p:txBody>
      </p:sp>
      <p:sp>
        <p:nvSpPr>
          <p:cNvPr id="3" name="TextBox 2"/>
          <p:cNvSpPr txBox="1"/>
          <p:nvPr/>
        </p:nvSpPr>
        <p:spPr>
          <a:xfrm>
            <a:off x="1172307" y="468923"/>
            <a:ext cx="5769143" cy="646331"/>
          </a:xfrm>
          <a:prstGeom prst="rect">
            <a:avLst/>
          </a:prstGeom>
          <a:noFill/>
        </p:spPr>
        <p:txBody>
          <a:bodyPr wrap="none" rtlCol="0">
            <a:spAutoFit/>
          </a:bodyPr>
          <a:lstStyle/>
          <a:p>
            <a:r>
              <a:rPr lang="en-GB" sz="3600" b="1" dirty="0" smtClean="0"/>
              <a:t>Rubber-stamping the verdict</a:t>
            </a:r>
            <a:endParaRPr lang="en-GB" sz="3600" b="1" dirty="0"/>
          </a:p>
        </p:txBody>
      </p:sp>
    </p:spTree>
    <p:extLst>
      <p:ext uri="{BB962C8B-B14F-4D97-AF65-F5344CB8AC3E}">
        <p14:creationId xmlns:p14="http://schemas.microsoft.com/office/powerpoint/2010/main" val="135180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7416" y="508000"/>
            <a:ext cx="7843429" cy="646331"/>
          </a:xfrm>
          <a:prstGeom prst="rect">
            <a:avLst/>
          </a:prstGeom>
          <a:noFill/>
        </p:spPr>
        <p:txBody>
          <a:bodyPr wrap="none" rtlCol="0">
            <a:spAutoFit/>
          </a:bodyPr>
          <a:lstStyle/>
          <a:p>
            <a:r>
              <a:rPr lang="en-GB" sz="3600" b="1" dirty="0" smtClean="0"/>
              <a:t>Why did religious men plot to kill Jesus?</a:t>
            </a:r>
            <a:endParaRPr lang="en-GB" sz="3600" b="1" dirty="0"/>
          </a:p>
        </p:txBody>
      </p:sp>
      <p:sp>
        <p:nvSpPr>
          <p:cNvPr id="3" name="TextBox 2"/>
          <p:cNvSpPr txBox="1"/>
          <p:nvPr/>
        </p:nvSpPr>
        <p:spPr>
          <a:xfrm>
            <a:off x="859692" y="1367693"/>
            <a:ext cx="4058419" cy="4893647"/>
          </a:xfrm>
          <a:prstGeom prst="rect">
            <a:avLst/>
          </a:prstGeom>
          <a:noFill/>
        </p:spPr>
        <p:txBody>
          <a:bodyPr wrap="none" rtlCol="0">
            <a:spAutoFit/>
          </a:bodyPr>
          <a:lstStyle/>
          <a:p>
            <a:pPr marL="285750" indent="-285750">
              <a:buFont typeface="Arial" panose="020B0604020202020204" pitchFamily="34" charset="0"/>
              <a:buChar char="•"/>
            </a:pPr>
            <a:r>
              <a:rPr lang="en-GB" sz="2400" dirty="0" smtClean="0"/>
              <a:t>Status and position</a:t>
            </a:r>
          </a:p>
          <a:p>
            <a:pPr marL="285750" indent="-285750">
              <a:buFont typeface="Arial" panose="020B0604020202020204" pitchFamily="34" charset="0"/>
              <a:buChar char="•"/>
            </a:pPr>
            <a:r>
              <a:rPr lang="en-GB" sz="2400" dirty="0" smtClean="0"/>
              <a:t>Power and Control</a:t>
            </a:r>
            <a:endParaRPr lang="en-GB" sz="2400" dirty="0"/>
          </a:p>
          <a:p>
            <a:pPr marL="285750" indent="-285750">
              <a:buFont typeface="Arial" panose="020B0604020202020204" pitchFamily="34" charset="0"/>
              <a:buChar char="•"/>
            </a:pPr>
            <a:r>
              <a:rPr lang="en-GB" sz="2400" dirty="0" smtClean="0"/>
              <a:t>Rigid </a:t>
            </a:r>
            <a:r>
              <a:rPr lang="en-GB" sz="2400" dirty="0"/>
              <a:t>world-view</a:t>
            </a:r>
          </a:p>
          <a:p>
            <a:pPr marL="285750" indent="-285750">
              <a:buFont typeface="Arial" panose="020B0604020202020204" pitchFamily="34" charset="0"/>
              <a:buChar char="•"/>
            </a:pPr>
            <a:r>
              <a:rPr lang="en-GB" sz="2400" dirty="0" smtClean="0"/>
              <a:t>Self-interest</a:t>
            </a:r>
            <a:endParaRPr lang="en-GB" sz="2400" dirty="0"/>
          </a:p>
          <a:p>
            <a:pPr marL="285750" indent="-285750">
              <a:buFont typeface="Arial" panose="020B0604020202020204" pitchFamily="34" charset="0"/>
              <a:buChar char="•"/>
            </a:pPr>
            <a:r>
              <a:rPr lang="en-GB" sz="2400" dirty="0"/>
              <a:t>Self-preservation</a:t>
            </a:r>
          </a:p>
          <a:p>
            <a:pPr marL="285750" indent="-285750">
              <a:buFont typeface="Arial" panose="020B0604020202020204" pitchFamily="34" charset="0"/>
              <a:buChar char="•"/>
            </a:pPr>
            <a:r>
              <a:rPr lang="en-GB" sz="2400" dirty="0"/>
              <a:t>Suppressing evidence (truth)</a:t>
            </a:r>
          </a:p>
          <a:p>
            <a:pPr marL="285750" indent="-285750">
              <a:buFont typeface="Arial" panose="020B0604020202020204" pitchFamily="34" charset="0"/>
              <a:buChar char="•"/>
            </a:pPr>
            <a:r>
              <a:rPr lang="en-GB" sz="2400" dirty="0"/>
              <a:t>Blindness</a:t>
            </a:r>
          </a:p>
          <a:p>
            <a:pPr marL="285750" indent="-285750">
              <a:buFont typeface="Arial" panose="020B0604020202020204" pitchFamily="34" charset="0"/>
              <a:buChar char="•"/>
            </a:pPr>
            <a:r>
              <a:rPr lang="en-GB" sz="2400" dirty="0" smtClean="0"/>
              <a:t>Envy</a:t>
            </a:r>
          </a:p>
          <a:p>
            <a:pPr marL="285750" indent="-285750">
              <a:buFont typeface="Arial" panose="020B0604020202020204" pitchFamily="34" charset="0"/>
              <a:buChar char="•"/>
            </a:pPr>
            <a:r>
              <a:rPr lang="en-GB" sz="2400" dirty="0" smtClean="0"/>
              <a:t>Hypocrisy</a:t>
            </a:r>
            <a:endParaRPr lang="en-GB" sz="2400" dirty="0"/>
          </a:p>
          <a:p>
            <a:pPr marL="285750" indent="-285750">
              <a:buFont typeface="Arial" panose="020B0604020202020204" pitchFamily="34" charset="0"/>
              <a:buChar char="•"/>
            </a:pPr>
            <a:r>
              <a:rPr lang="en-GB" sz="2400" dirty="0" smtClean="0"/>
              <a:t>Money </a:t>
            </a:r>
          </a:p>
          <a:p>
            <a:pPr marL="285750" indent="-285750">
              <a:buFont typeface="Arial" panose="020B0604020202020204" pitchFamily="34" charset="0"/>
              <a:buChar char="•"/>
            </a:pPr>
            <a:r>
              <a:rPr lang="en-GB" sz="2400" dirty="0" smtClean="0"/>
              <a:t>Hatred and anger</a:t>
            </a:r>
          </a:p>
          <a:p>
            <a:pPr marL="285750" indent="-285750">
              <a:buFont typeface="Arial" panose="020B0604020202020204" pitchFamily="34" charset="0"/>
              <a:buChar char="•"/>
            </a:pPr>
            <a:r>
              <a:rPr lang="en-GB" sz="2400" dirty="0" smtClean="0"/>
              <a:t>Destroying competition</a:t>
            </a:r>
          </a:p>
          <a:p>
            <a:pPr marL="285750" indent="-285750">
              <a:buFont typeface="Arial" panose="020B0604020202020204" pitchFamily="34" charset="0"/>
              <a:buChar char="•"/>
            </a:pPr>
            <a:r>
              <a:rPr lang="en-GB" sz="2400" dirty="0" smtClean="0"/>
              <a:t>Discredit by crucifixion</a:t>
            </a:r>
            <a:endParaRPr lang="en-GB" sz="2400" dirty="0"/>
          </a:p>
        </p:txBody>
      </p:sp>
    </p:spTree>
    <p:extLst>
      <p:ext uri="{BB962C8B-B14F-4D97-AF65-F5344CB8AC3E}">
        <p14:creationId xmlns:p14="http://schemas.microsoft.com/office/powerpoint/2010/main" val="4457801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73539" y="917912"/>
            <a:ext cx="8659446" cy="5940088"/>
          </a:xfrm>
          <a:prstGeom prst="rect">
            <a:avLst/>
          </a:prstGeom>
        </p:spPr>
        <p:txBody>
          <a:bodyPr wrap="square">
            <a:spAutoFit/>
          </a:bodyPr>
          <a:lstStyle/>
          <a:p>
            <a:pPr lvl="0"/>
            <a:r>
              <a:rPr lang="en-GB" sz="2000" dirty="0">
                <a:solidFill>
                  <a:srgbClr val="000000"/>
                </a:solidFill>
                <a:latin typeface="system-ui"/>
              </a:rPr>
              <a:t>They led Jesus therefore from Caiaphas into the Praetorium and brought him before Pilate. It was early, and </a:t>
            </a:r>
            <a:r>
              <a:rPr lang="en-GB" sz="2000" b="1" dirty="0">
                <a:solidFill>
                  <a:srgbClr val="000000"/>
                </a:solidFill>
                <a:latin typeface="system-ui"/>
              </a:rPr>
              <a:t>they themselves didn’t enter into the Praetorium, that they might not be defiled, but might eat the Passover.</a:t>
            </a:r>
            <a:r>
              <a:rPr lang="en-GB" sz="2000" b="1" baseline="30000" dirty="0">
                <a:solidFill>
                  <a:srgbClr val="000000"/>
                </a:solidFill>
                <a:latin typeface="system-ui"/>
              </a:rPr>
              <a:t> </a:t>
            </a:r>
            <a:endParaRPr lang="en-GB" sz="2000" b="1" baseline="30000" dirty="0" smtClean="0">
              <a:solidFill>
                <a:srgbClr val="000000"/>
              </a:solidFill>
              <a:latin typeface="system-ui"/>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Pilate </a:t>
            </a:r>
            <a:r>
              <a:rPr lang="en-GB" sz="2000" dirty="0">
                <a:solidFill>
                  <a:srgbClr val="000000"/>
                </a:solidFill>
                <a:latin typeface="system-ui"/>
              </a:rPr>
              <a:t>therefore went out to them, and said, “What accusation do you bring against this man?”</a:t>
            </a:r>
            <a:endParaRPr lang="en-GB" sz="2000" dirty="0">
              <a:solidFill>
                <a:prstClr val="black"/>
              </a:solidFill>
              <a:latin typeface="system-ui"/>
              <a:ea typeface="Times New Roman" panose="02020603050405020304" pitchFamily="18" charset="0"/>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They </a:t>
            </a:r>
            <a:r>
              <a:rPr lang="en-GB" sz="2000" dirty="0">
                <a:solidFill>
                  <a:srgbClr val="000000"/>
                </a:solidFill>
                <a:latin typeface="system-ui"/>
              </a:rPr>
              <a:t>answered him, “If this man weren’t an evildoer, we wouldn’t have delivered him up to you.” Pilate therefore said to them, “</a:t>
            </a:r>
            <a:r>
              <a:rPr lang="en-GB" sz="2000" b="1" dirty="0">
                <a:solidFill>
                  <a:srgbClr val="000000"/>
                </a:solidFill>
                <a:latin typeface="system-ui"/>
              </a:rPr>
              <a:t>Take him yourselves, and judge him according to your law.”</a:t>
            </a:r>
            <a:endParaRPr lang="en-GB" sz="2000" b="1" dirty="0">
              <a:solidFill>
                <a:prstClr val="black"/>
              </a:solidFill>
              <a:latin typeface="system-ui"/>
              <a:ea typeface="Times New Roman" panose="02020603050405020304" pitchFamily="18" charset="0"/>
            </a:endParaRPr>
          </a:p>
          <a:p>
            <a:pPr lvl="0"/>
            <a:endParaRPr lang="en-GB" sz="2000" dirty="0" smtClean="0">
              <a:solidFill>
                <a:srgbClr val="000000"/>
              </a:solidFill>
              <a:latin typeface="system-ui"/>
            </a:endParaRPr>
          </a:p>
          <a:p>
            <a:pPr lvl="0"/>
            <a:r>
              <a:rPr lang="en-GB" sz="2000" dirty="0" smtClean="0">
                <a:solidFill>
                  <a:srgbClr val="000000"/>
                </a:solidFill>
                <a:latin typeface="system-ui"/>
              </a:rPr>
              <a:t>Therefore </a:t>
            </a:r>
            <a:r>
              <a:rPr lang="en-GB" sz="2000" b="1" dirty="0">
                <a:solidFill>
                  <a:srgbClr val="000000"/>
                </a:solidFill>
                <a:latin typeface="system-ui"/>
              </a:rPr>
              <a:t>the Jews said to him, “It is illegal for us to put anyone to death,” that the word of Jesus might be fulfilled, which he spoke, signifying by what kind of death he should die</a:t>
            </a:r>
            <a:r>
              <a:rPr lang="en-GB" sz="2000" dirty="0">
                <a:solidFill>
                  <a:srgbClr val="000000"/>
                </a:solidFill>
                <a:latin typeface="system-ui"/>
              </a:rPr>
              <a:t>. </a:t>
            </a:r>
            <a:endParaRPr lang="en-GB" sz="2000" dirty="0" smtClean="0">
              <a:solidFill>
                <a:srgbClr val="000000"/>
              </a:solidFill>
              <a:latin typeface="system-ui"/>
            </a:endParaRPr>
          </a:p>
          <a:p>
            <a:pPr lvl="0"/>
            <a:endParaRPr lang="en-GB" sz="2000" dirty="0">
              <a:solidFill>
                <a:srgbClr val="000000"/>
              </a:solidFill>
              <a:latin typeface="system-ui"/>
            </a:endParaRPr>
          </a:p>
          <a:p>
            <a:pPr lvl="0"/>
            <a:r>
              <a:rPr lang="en-GB" sz="2000" dirty="0" smtClean="0">
                <a:solidFill>
                  <a:srgbClr val="000000"/>
                </a:solidFill>
                <a:latin typeface="system-ui"/>
              </a:rPr>
              <a:t>They </a:t>
            </a:r>
            <a:r>
              <a:rPr lang="en-GB" sz="2000" dirty="0">
                <a:solidFill>
                  <a:srgbClr val="000000"/>
                </a:solidFill>
                <a:latin typeface="system-ui"/>
              </a:rPr>
              <a:t>began to accuse him, saying, </a:t>
            </a:r>
            <a:r>
              <a:rPr lang="en-GB" sz="2000" b="1" dirty="0">
                <a:solidFill>
                  <a:srgbClr val="000000"/>
                </a:solidFill>
                <a:latin typeface="system-ui"/>
              </a:rPr>
              <a:t>“We found this man perverting the nation, forbidding paying taxes to Caesar, and saying that he himself is Christ, a king</a:t>
            </a:r>
            <a:r>
              <a:rPr lang="en-GB" sz="2000" b="1" dirty="0" smtClean="0">
                <a:solidFill>
                  <a:srgbClr val="000000"/>
                </a:solidFill>
                <a:latin typeface="system-ui"/>
              </a:rPr>
              <a:t>.”</a:t>
            </a:r>
            <a:endParaRPr lang="en-GB" sz="2000" b="1" dirty="0">
              <a:solidFill>
                <a:prstClr val="black"/>
              </a:solidFill>
              <a:latin typeface="system-ui"/>
              <a:ea typeface="Times New Roman" panose="02020603050405020304" pitchFamily="18" charset="0"/>
            </a:endParaRPr>
          </a:p>
        </p:txBody>
      </p:sp>
      <p:sp>
        <p:nvSpPr>
          <p:cNvPr id="4" name="TextBox 3"/>
          <p:cNvSpPr txBox="1"/>
          <p:nvPr/>
        </p:nvSpPr>
        <p:spPr>
          <a:xfrm>
            <a:off x="1187938" y="164123"/>
            <a:ext cx="4737194" cy="584775"/>
          </a:xfrm>
          <a:prstGeom prst="rect">
            <a:avLst/>
          </a:prstGeom>
          <a:noFill/>
        </p:spPr>
        <p:txBody>
          <a:bodyPr wrap="none" rtlCol="0">
            <a:spAutoFit/>
          </a:bodyPr>
          <a:lstStyle/>
          <a:p>
            <a:r>
              <a:rPr lang="en-GB" sz="3200" b="1" dirty="0" smtClean="0">
                <a:latin typeface="system-ui"/>
              </a:rPr>
              <a:t>Unscrupulous scruples</a:t>
            </a:r>
            <a:endParaRPr lang="en-GB" sz="3200" b="1" dirty="0">
              <a:latin typeface="system-ui"/>
            </a:endParaRPr>
          </a:p>
        </p:txBody>
      </p:sp>
    </p:spTree>
    <p:extLst>
      <p:ext uri="{BB962C8B-B14F-4D97-AF65-F5344CB8AC3E}">
        <p14:creationId xmlns:p14="http://schemas.microsoft.com/office/powerpoint/2010/main" val="208100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6584" y="1930677"/>
            <a:ext cx="7995138" cy="2127762"/>
          </a:xfrm>
          <a:prstGeom prst="rect">
            <a:avLst/>
          </a:prstGeom>
        </p:spPr>
        <p:txBody>
          <a:bodyPr wrap="square">
            <a:spAutoFit/>
          </a:bodyPr>
          <a:lstStyle/>
          <a:p>
            <a:pPr lvl="0"/>
            <a:r>
              <a:rPr lang="en-GB" sz="2000" dirty="0">
                <a:solidFill>
                  <a:srgbClr val="000000"/>
                </a:solidFill>
                <a:latin typeface="system-ui"/>
              </a:rPr>
              <a:t>Pilate therefore entered again into the Praetorium, called Jesus, and said to him, </a:t>
            </a:r>
            <a:r>
              <a:rPr lang="en-GB" sz="2000" b="1" dirty="0">
                <a:solidFill>
                  <a:srgbClr val="000000"/>
                </a:solidFill>
                <a:latin typeface="system-ui"/>
              </a:rPr>
              <a:t>“Are you the King of the Jews?”</a:t>
            </a:r>
            <a:endParaRPr lang="en-GB" sz="2000" b="1" dirty="0">
              <a:solidFill>
                <a:prstClr val="black"/>
              </a:solidFill>
              <a:latin typeface="system-ui"/>
              <a:ea typeface="Times New Roman" panose="02020603050405020304" pitchFamily="18" charset="0"/>
            </a:endParaRPr>
          </a:p>
          <a:p>
            <a:pPr lvl="0">
              <a:lnSpc>
                <a:spcPct val="107000"/>
              </a:lnSpc>
              <a:spcAft>
                <a:spcPts val="800"/>
              </a:spcAft>
            </a:pPr>
            <a:r>
              <a:rPr lang="en-GB" sz="2000" dirty="0" smtClean="0">
                <a:solidFill>
                  <a:prstClr val="black"/>
                </a:solidFill>
                <a:latin typeface="system-ui"/>
                <a:ea typeface="Times New Roman" panose="02020603050405020304" pitchFamily="18" charset="0"/>
                <a:cs typeface="Times New Roman" panose="02020603050405020304" pitchFamily="18" charset="0"/>
              </a:rPr>
              <a:t>Jesus </a:t>
            </a:r>
            <a:r>
              <a:rPr lang="en-GB" sz="2000" dirty="0">
                <a:solidFill>
                  <a:prstClr val="black"/>
                </a:solidFill>
                <a:latin typeface="system-ui"/>
                <a:ea typeface="Times New Roman" panose="02020603050405020304" pitchFamily="18" charset="0"/>
                <a:cs typeface="Times New Roman" panose="02020603050405020304" pitchFamily="18" charset="0"/>
              </a:rPr>
              <a:t>answered him, “Do you say this by yourself, or did others tell you about me?”</a:t>
            </a:r>
          </a:p>
          <a:p>
            <a:pPr lvl="0">
              <a:lnSpc>
                <a:spcPct val="107000"/>
              </a:lnSpc>
              <a:spcAft>
                <a:spcPts val="800"/>
              </a:spcAft>
            </a:pPr>
            <a:r>
              <a:rPr lang="en-GB" sz="2000" b="1" baseline="30000" dirty="0">
                <a:solidFill>
                  <a:prstClr val="black"/>
                </a:solidFill>
                <a:latin typeface="system-ui"/>
                <a:ea typeface="Times New Roman" panose="02020603050405020304" pitchFamily="18" charset="0"/>
                <a:cs typeface="Times New Roman" panose="02020603050405020304" pitchFamily="18" charset="0"/>
              </a:rPr>
              <a:t> </a:t>
            </a:r>
            <a:r>
              <a:rPr lang="en-GB" sz="2000" dirty="0">
                <a:solidFill>
                  <a:prstClr val="black"/>
                </a:solidFill>
                <a:latin typeface="system-ui"/>
                <a:ea typeface="Times New Roman" panose="02020603050405020304" pitchFamily="18" charset="0"/>
                <a:cs typeface="Times New Roman" panose="02020603050405020304" pitchFamily="18" charset="0"/>
              </a:rPr>
              <a:t>Pilate answered, “I’m not a Jew, am I? Your own nation and the chief priests delivered you to me. </a:t>
            </a:r>
            <a:r>
              <a:rPr lang="en-GB" sz="2000" b="1" dirty="0">
                <a:solidFill>
                  <a:prstClr val="black"/>
                </a:solidFill>
                <a:latin typeface="system-ui"/>
                <a:ea typeface="Times New Roman" panose="02020603050405020304" pitchFamily="18" charset="0"/>
                <a:cs typeface="Times New Roman" panose="02020603050405020304" pitchFamily="18" charset="0"/>
              </a:rPr>
              <a:t>What have you done?”</a:t>
            </a:r>
          </a:p>
        </p:txBody>
      </p:sp>
      <p:sp>
        <p:nvSpPr>
          <p:cNvPr id="3" name="Rectangle 2"/>
          <p:cNvSpPr/>
          <p:nvPr/>
        </p:nvSpPr>
        <p:spPr>
          <a:xfrm>
            <a:off x="926123" y="4395877"/>
            <a:ext cx="7956061" cy="1512209"/>
          </a:xfrm>
          <a:prstGeom prst="rect">
            <a:avLst/>
          </a:prstGeom>
        </p:spPr>
        <p:txBody>
          <a:bodyPr wrap="square">
            <a:spAutoFit/>
          </a:bodyPr>
          <a:lstStyle/>
          <a:p>
            <a:pPr lvl="0">
              <a:lnSpc>
                <a:spcPct val="107000"/>
              </a:lnSpc>
              <a:spcAft>
                <a:spcPts val="800"/>
              </a:spcAft>
            </a:pPr>
            <a:r>
              <a:rPr lang="en-GB" b="1" baseline="30000" dirty="0">
                <a:solidFill>
                  <a:prstClr val="black"/>
                </a:solidFill>
                <a:latin typeface="system-ui"/>
                <a:ea typeface="Times New Roman" panose="02020603050405020304" pitchFamily="18" charset="0"/>
                <a:cs typeface="Times New Roman" panose="02020603050405020304" pitchFamily="18" charset="0"/>
              </a:rPr>
              <a:t> </a:t>
            </a:r>
            <a:r>
              <a:rPr lang="en-GB" sz="2000" dirty="0">
                <a:solidFill>
                  <a:prstClr val="black"/>
                </a:solidFill>
                <a:latin typeface="system-ui"/>
                <a:ea typeface="Times New Roman" panose="02020603050405020304" pitchFamily="18" charset="0"/>
                <a:cs typeface="Times New Roman" panose="02020603050405020304" pitchFamily="18" charset="0"/>
              </a:rPr>
              <a:t>Jesus answered,</a:t>
            </a:r>
            <a:r>
              <a:rPr lang="en-GB" sz="2000" b="1" dirty="0">
                <a:solidFill>
                  <a:prstClr val="black"/>
                </a:solidFill>
                <a:latin typeface="system-ui"/>
                <a:ea typeface="Times New Roman" panose="02020603050405020304" pitchFamily="18" charset="0"/>
                <a:cs typeface="Times New Roman" panose="02020603050405020304" pitchFamily="18" charset="0"/>
              </a:rPr>
              <a:t> “My Kingdom is not of this world.</a:t>
            </a:r>
            <a:r>
              <a:rPr lang="en-GB" sz="2000" dirty="0">
                <a:solidFill>
                  <a:prstClr val="black"/>
                </a:solidFill>
                <a:latin typeface="system-ui"/>
                <a:ea typeface="Times New Roman" panose="02020603050405020304" pitchFamily="18" charset="0"/>
                <a:cs typeface="Times New Roman" panose="02020603050405020304" pitchFamily="18" charset="0"/>
              </a:rPr>
              <a:t> If my Kingdom were of this world, then my servants would fight, that I wouldn’t be delivered to the Jews. But now my Kingdom is not from here.”</a:t>
            </a:r>
          </a:p>
          <a:p>
            <a:pPr lvl="0">
              <a:lnSpc>
                <a:spcPct val="107000"/>
              </a:lnSpc>
              <a:spcAft>
                <a:spcPts val="800"/>
              </a:spcAft>
            </a:pPr>
            <a:r>
              <a:rPr lang="en-GB" sz="2000" dirty="0" smtClean="0">
                <a:solidFill>
                  <a:prstClr val="black"/>
                </a:solidFill>
                <a:latin typeface="system-ui"/>
                <a:ea typeface="Times New Roman" panose="02020603050405020304" pitchFamily="18" charset="0"/>
                <a:cs typeface="Times New Roman" panose="02020603050405020304" pitchFamily="18" charset="0"/>
              </a:rPr>
              <a:t>Pilate </a:t>
            </a:r>
            <a:r>
              <a:rPr lang="en-GB" sz="2000" dirty="0">
                <a:solidFill>
                  <a:prstClr val="black"/>
                </a:solidFill>
                <a:latin typeface="system-ui"/>
                <a:ea typeface="Times New Roman" panose="02020603050405020304" pitchFamily="18" charset="0"/>
                <a:cs typeface="Times New Roman" panose="02020603050405020304" pitchFamily="18" charset="0"/>
              </a:rPr>
              <a:t>therefore said to him, </a:t>
            </a:r>
            <a:r>
              <a:rPr lang="en-GB" sz="2000" b="1" dirty="0">
                <a:solidFill>
                  <a:prstClr val="black"/>
                </a:solidFill>
                <a:latin typeface="system-ui"/>
                <a:ea typeface="Times New Roman" panose="02020603050405020304" pitchFamily="18" charset="0"/>
                <a:cs typeface="Times New Roman" panose="02020603050405020304" pitchFamily="18" charset="0"/>
              </a:rPr>
              <a:t>“Are you a king then?”</a:t>
            </a:r>
          </a:p>
        </p:txBody>
      </p:sp>
      <p:sp>
        <p:nvSpPr>
          <p:cNvPr id="4" name="TextBox 3"/>
          <p:cNvSpPr txBox="1"/>
          <p:nvPr/>
        </p:nvSpPr>
        <p:spPr>
          <a:xfrm>
            <a:off x="1922585" y="922215"/>
            <a:ext cx="4792466" cy="584775"/>
          </a:xfrm>
          <a:prstGeom prst="rect">
            <a:avLst/>
          </a:prstGeom>
          <a:noFill/>
        </p:spPr>
        <p:txBody>
          <a:bodyPr wrap="none" rtlCol="0">
            <a:spAutoFit/>
          </a:bodyPr>
          <a:lstStyle/>
          <a:p>
            <a:r>
              <a:rPr lang="en-GB" sz="3200" b="1" dirty="0" smtClean="0">
                <a:latin typeface="system-ui"/>
              </a:rPr>
              <a:t>A Kingdom Conundrum</a:t>
            </a:r>
            <a:endParaRPr lang="en-GB" sz="3200" b="1" dirty="0">
              <a:latin typeface="system-ui"/>
            </a:endParaRPr>
          </a:p>
        </p:txBody>
      </p:sp>
    </p:spTree>
    <p:extLst>
      <p:ext uri="{BB962C8B-B14F-4D97-AF65-F5344CB8AC3E}">
        <p14:creationId xmlns:p14="http://schemas.microsoft.com/office/powerpoint/2010/main" val="968379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8264" y="1427667"/>
            <a:ext cx="8742289" cy="5430333"/>
          </a:xfrm>
          <a:prstGeom prst="rect">
            <a:avLst/>
          </a:prstGeom>
        </p:spPr>
        <p:txBody>
          <a:bodyPr wrap="square">
            <a:spAutoFit/>
          </a:bodyPr>
          <a:lstStyle/>
          <a:p>
            <a:pPr lvl="0">
              <a:lnSpc>
                <a:spcPct val="107000"/>
              </a:lnSpc>
              <a:spcAft>
                <a:spcPts val="800"/>
              </a:spcAft>
            </a:pPr>
            <a:r>
              <a:rPr lang="en-GB" dirty="0" smtClean="0">
                <a:solidFill>
                  <a:prstClr val="black"/>
                </a:solidFill>
                <a:latin typeface="system-ui"/>
                <a:ea typeface="Times New Roman" panose="02020603050405020304" pitchFamily="18" charset="0"/>
                <a:cs typeface="Times New Roman" panose="02020603050405020304" pitchFamily="18" charset="0"/>
              </a:rPr>
              <a:t>Jesus </a:t>
            </a:r>
            <a:r>
              <a:rPr lang="en-GB" dirty="0">
                <a:solidFill>
                  <a:prstClr val="black"/>
                </a:solidFill>
                <a:latin typeface="system-ui"/>
                <a:ea typeface="Times New Roman" panose="02020603050405020304" pitchFamily="18" charset="0"/>
                <a:cs typeface="Times New Roman" panose="02020603050405020304" pitchFamily="18" charset="0"/>
              </a:rPr>
              <a:t>answered, </a:t>
            </a:r>
            <a:r>
              <a:rPr lang="en-GB" b="1" dirty="0">
                <a:solidFill>
                  <a:prstClr val="black"/>
                </a:solidFill>
                <a:latin typeface="system-ui"/>
                <a:ea typeface="Times New Roman" panose="02020603050405020304" pitchFamily="18" charset="0"/>
                <a:cs typeface="Times New Roman" panose="02020603050405020304" pitchFamily="18" charset="0"/>
              </a:rPr>
              <a:t>“My Kingdom is not of this world. </a:t>
            </a:r>
            <a:r>
              <a:rPr lang="en-GB" dirty="0">
                <a:solidFill>
                  <a:prstClr val="black"/>
                </a:solidFill>
                <a:latin typeface="system-ui"/>
                <a:ea typeface="Times New Roman" panose="02020603050405020304" pitchFamily="18" charset="0"/>
                <a:cs typeface="Times New Roman" panose="02020603050405020304" pitchFamily="18" charset="0"/>
              </a:rPr>
              <a:t>If my Kingdom were of this world, then my servants would fight, that I wouldn’t be delivered to the Jews. But now </a:t>
            </a:r>
            <a:r>
              <a:rPr lang="en-GB" b="1" dirty="0">
                <a:solidFill>
                  <a:prstClr val="black"/>
                </a:solidFill>
                <a:latin typeface="system-ui"/>
                <a:ea typeface="Times New Roman" panose="02020603050405020304" pitchFamily="18" charset="0"/>
                <a:cs typeface="Times New Roman" panose="02020603050405020304" pitchFamily="18" charset="0"/>
              </a:rPr>
              <a:t>my Kingdom is not from here</a:t>
            </a:r>
            <a:r>
              <a:rPr lang="en-GB" dirty="0" smtClean="0">
                <a:solidFill>
                  <a:prstClr val="black"/>
                </a:solidFill>
                <a:latin typeface="system-ui"/>
                <a:ea typeface="Times New Roman" panose="02020603050405020304" pitchFamily="18" charset="0"/>
                <a:cs typeface="Times New Roman" panose="02020603050405020304" pitchFamily="18" charset="0"/>
              </a:rPr>
              <a:t>.”</a:t>
            </a:r>
          </a:p>
          <a:p>
            <a:pPr lvl="0">
              <a:lnSpc>
                <a:spcPct val="107000"/>
              </a:lnSpc>
              <a:spcAft>
                <a:spcPts val="800"/>
              </a:spcAft>
            </a:pPr>
            <a:r>
              <a:rPr lang="en-GB" b="1" baseline="30000" dirty="0">
                <a:solidFill>
                  <a:prstClr val="black"/>
                </a:solidFill>
                <a:latin typeface="system-ui"/>
                <a:ea typeface="Times New Roman" panose="02020603050405020304" pitchFamily="18" charset="0"/>
                <a:cs typeface="Times New Roman" panose="02020603050405020304" pitchFamily="18" charset="0"/>
              </a:rPr>
              <a:t> </a:t>
            </a:r>
            <a:r>
              <a:rPr lang="en-GB" dirty="0">
                <a:solidFill>
                  <a:prstClr val="black"/>
                </a:solidFill>
                <a:latin typeface="system-ui"/>
                <a:ea typeface="Times New Roman" panose="02020603050405020304" pitchFamily="18" charset="0"/>
                <a:cs typeface="Times New Roman" panose="02020603050405020304" pitchFamily="18" charset="0"/>
              </a:rPr>
              <a:t>Pilate therefore said to him, </a:t>
            </a:r>
            <a:r>
              <a:rPr lang="en-GB" b="1" dirty="0">
                <a:solidFill>
                  <a:prstClr val="black"/>
                </a:solidFill>
                <a:latin typeface="system-ui"/>
                <a:ea typeface="Times New Roman" panose="02020603050405020304" pitchFamily="18" charset="0"/>
                <a:cs typeface="Times New Roman" panose="02020603050405020304" pitchFamily="18" charset="0"/>
              </a:rPr>
              <a:t>“Are you a king then?”</a:t>
            </a:r>
          </a:p>
          <a:p>
            <a:pPr lvl="0">
              <a:lnSpc>
                <a:spcPct val="107000"/>
              </a:lnSpc>
              <a:spcAft>
                <a:spcPts val="800"/>
              </a:spcAft>
            </a:pPr>
            <a:r>
              <a:rPr lang="en-GB" dirty="0">
                <a:solidFill>
                  <a:prstClr val="black"/>
                </a:solidFill>
                <a:latin typeface="system-ui"/>
                <a:ea typeface="Times New Roman" panose="02020603050405020304" pitchFamily="18" charset="0"/>
                <a:cs typeface="Times New Roman" panose="02020603050405020304" pitchFamily="18" charset="0"/>
              </a:rPr>
              <a:t>Jesus answered, “You say that I am a king. For this reason I have been born, and </a:t>
            </a:r>
            <a:r>
              <a:rPr lang="en-GB" b="1" dirty="0">
                <a:solidFill>
                  <a:prstClr val="black"/>
                </a:solidFill>
                <a:latin typeface="system-ui"/>
                <a:ea typeface="Times New Roman" panose="02020603050405020304" pitchFamily="18" charset="0"/>
                <a:cs typeface="Times New Roman" panose="02020603050405020304" pitchFamily="18" charset="0"/>
              </a:rPr>
              <a:t>for this reason I have come into the world, that I should testify to the truth</a:t>
            </a:r>
            <a:r>
              <a:rPr lang="en-GB" dirty="0">
                <a:solidFill>
                  <a:prstClr val="black"/>
                </a:solidFill>
                <a:latin typeface="system-ui"/>
                <a:ea typeface="Times New Roman" panose="02020603050405020304" pitchFamily="18" charset="0"/>
                <a:cs typeface="Times New Roman" panose="02020603050405020304" pitchFamily="18" charset="0"/>
              </a:rPr>
              <a:t>. Everyone who is of the truth listens to my voice.”</a:t>
            </a:r>
          </a:p>
          <a:p>
            <a:pPr lvl="0">
              <a:lnSpc>
                <a:spcPct val="107000"/>
              </a:lnSpc>
              <a:spcAft>
                <a:spcPts val="800"/>
              </a:spcAft>
            </a:pPr>
            <a:r>
              <a:rPr lang="en-GB" dirty="0" smtClean="0">
                <a:solidFill>
                  <a:prstClr val="black"/>
                </a:solidFill>
                <a:latin typeface="system-ui"/>
                <a:ea typeface="Times New Roman" panose="02020603050405020304" pitchFamily="18" charset="0"/>
                <a:cs typeface="Times New Roman" panose="02020603050405020304" pitchFamily="18" charset="0"/>
              </a:rPr>
              <a:t>Pilate </a:t>
            </a:r>
            <a:r>
              <a:rPr lang="en-GB" dirty="0">
                <a:solidFill>
                  <a:prstClr val="black"/>
                </a:solidFill>
                <a:latin typeface="system-ui"/>
                <a:ea typeface="Times New Roman" panose="02020603050405020304" pitchFamily="18" charset="0"/>
                <a:cs typeface="Times New Roman" panose="02020603050405020304" pitchFamily="18" charset="0"/>
              </a:rPr>
              <a:t>said to him, </a:t>
            </a:r>
            <a:r>
              <a:rPr lang="en-GB" b="1" dirty="0">
                <a:solidFill>
                  <a:prstClr val="black"/>
                </a:solidFill>
                <a:latin typeface="system-ui"/>
                <a:ea typeface="Times New Roman" panose="02020603050405020304" pitchFamily="18" charset="0"/>
                <a:cs typeface="Times New Roman" panose="02020603050405020304" pitchFamily="18" charset="0"/>
              </a:rPr>
              <a:t>“What is truth</a:t>
            </a:r>
            <a:r>
              <a:rPr lang="en-GB" b="1" dirty="0" smtClean="0">
                <a:solidFill>
                  <a:prstClr val="black"/>
                </a:solidFill>
                <a:latin typeface="system-ui"/>
                <a:ea typeface="Times New Roman" panose="02020603050405020304" pitchFamily="18" charset="0"/>
                <a:cs typeface="Times New Roman" panose="02020603050405020304" pitchFamily="18" charset="0"/>
              </a:rPr>
              <a:t>?” </a:t>
            </a:r>
          </a:p>
          <a:p>
            <a:pPr lvl="0">
              <a:lnSpc>
                <a:spcPct val="107000"/>
              </a:lnSpc>
              <a:spcAft>
                <a:spcPts val="800"/>
              </a:spcAft>
            </a:pPr>
            <a:r>
              <a:rPr lang="en-GB" dirty="0" smtClean="0">
                <a:solidFill>
                  <a:prstClr val="black"/>
                </a:solidFill>
                <a:latin typeface="system-ui"/>
                <a:ea typeface="Times New Roman" panose="02020603050405020304" pitchFamily="18" charset="0"/>
                <a:cs typeface="Times New Roman" panose="02020603050405020304" pitchFamily="18" charset="0"/>
              </a:rPr>
              <a:t>When </a:t>
            </a:r>
            <a:r>
              <a:rPr lang="en-GB" dirty="0">
                <a:solidFill>
                  <a:prstClr val="black"/>
                </a:solidFill>
                <a:latin typeface="system-ui"/>
                <a:ea typeface="Times New Roman" panose="02020603050405020304" pitchFamily="18" charset="0"/>
                <a:cs typeface="Times New Roman" panose="02020603050405020304" pitchFamily="18" charset="0"/>
              </a:rPr>
              <a:t>he had said this, he went out again to the Jews, and said to</a:t>
            </a:r>
            <a:r>
              <a:rPr lang="en-GB" dirty="0">
                <a:solidFill>
                  <a:srgbClr val="000000"/>
                </a:solidFill>
                <a:latin typeface="system-ui"/>
                <a:ea typeface="Times New Roman" panose="02020603050405020304" pitchFamily="18" charset="0"/>
                <a:cs typeface="Times New Roman" panose="02020603050405020304" pitchFamily="18" charset="0"/>
              </a:rPr>
              <a:t> </a:t>
            </a:r>
            <a:r>
              <a:rPr lang="en-GB" dirty="0">
                <a:solidFill>
                  <a:prstClr val="black"/>
                </a:solidFill>
                <a:latin typeface="system-ui"/>
                <a:ea typeface="Times New Roman" panose="02020603050405020304" pitchFamily="18" charset="0"/>
                <a:cs typeface="Times New Roman" panose="02020603050405020304" pitchFamily="18" charset="0"/>
              </a:rPr>
              <a:t>the chief priests and the multitudes, them, </a:t>
            </a:r>
            <a:r>
              <a:rPr lang="en-GB" b="1" dirty="0" smtClean="0">
                <a:solidFill>
                  <a:prstClr val="black"/>
                </a:solidFill>
                <a:latin typeface="system-ui"/>
                <a:ea typeface="Times New Roman" panose="02020603050405020304" pitchFamily="18" charset="0"/>
                <a:cs typeface="Times New Roman" panose="02020603050405020304" pitchFamily="18" charset="0"/>
              </a:rPr>
              <a:t>“I find no basis for a charge against him”.</a:t>
            </a:r>
            <a:r>
              <a:rPr lang="en-GB" dirty="0">
                <a:solidFill>
                  <a:prstClr val="black"/>
                </a:solidFill>
                <a:latin typeface="system-ui"/>
                <a:ea typeface="Times New Roman" panose="02020603050405020304" pitchFamily="18" charset="0"/>
                <a:cs typeface="Times New Roman" panose="02020603050405020304" pitchFamily="18" charset="0"/>
              </a:rPr>
              <a:t> </a:t>
            </a:r>
            <a:endParaRPr lang="en-GB" dirty="0" smtClean="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smtClean="0">
                <a:solidFill>
                  <a:srgbClr val="000000"/>
                </a:solidFill>
                <a:latin typeface="system-ui"/>
              </a:rPr>
              <a:t>But </a:t>
            </a:r>
            <a:r>
              <a:rPr lang="en-GB" dirty="0">
                <a:solidFill>
                  <a:srgbClr val="000000"/>
                </a:solidFill>
                <a:latin typeface="system-ui"/>
              </a:rPr>
              <a:t>they insisted, saying, “He stirs up the people, teaching throughout all Judea, beginning from Galilee even to this place.” </a:t>
            </a:r>
            <a:r>
              <a:rPr lang="en-GB" dirty="0" smtClean="0">
                <a:solidFill>
                  <a:srgbClr val="000000"/>
                </a:solidFill>
                <a:latin typeface="system-ui"/>
              </a:rPr>
              <a:t>But </a:t>
            </a:r>
            <a:r>
              <a:rPr lang="en-GB" b="1" dirty="0">
                <a:solidFill>
                  <a:srgbClr val="000000"/>
                </a:solidFill>
                <a:latin typeface="system-ui"/>
              </a:rPr>
              <a:t>when Pilate heard Galilee mentioned</a:t>
            </a:r>
            <a:r>
              <a:rPr lang="en-GB" dirty="0">
                <a:solidFill>
                  <a:srgbClr val="000000"/>
                </a:solidFill>
                <a:latin typeface="system-ui"/>
              </a:rPr>
              <a:t>, he asked if the man was a </a:t>
            </a:r>
            <a:r>
              <a:rPr lang="en-GB" dirty="0" smtClean="0">
                <a:solidFill>
                  <a:srgbClr val="000000"/>
                </a:solidFill>
                <a:latin typeface="system-ui"/>
              </a:rPr>
              <a:t>Galilean.</a:t>
            </a:r>
            <a:r>
              <a:rPr lang="en-GB" dirty="0">
                <a:solidFill>
                  <a:srgbClr val="000000"/>
                </a:solidFill>
                <a:latin typeface="system-ui"/>
              </a:rPr>
              <a:t> </a:t>
            </a:r>
            <a:r>
              <a:rPr lang="en-GB" dirty="0" smtClean="0">
                <a:solidFill>
                  <a:srgbClr val="000000"/>
                </a:solidFill>
                <a:latin typeface="system-ui"/>
              </a:rPr>
              <a:t>When </a:t>
            </a:r>
            <a:r>
              <a:rPr lang="en-GB" dirty="0">
                <a:solidFill>
                  <a:srgbClr val="000000"/>
                </a:solidFill>
                <a:latin typeface="system-ui"/>
              </a:rPr>
              <a:t>he found out that he was in Herod’s jurisdiction, </a:t>
            </a:r>
            <a:r>
              <a:rPr lang="en-GB" b="1" dirty="0">
                <a:solidFill>
                  <a:srgbClr val="000000"/>
                </a:solidFill>
                <a:latin typeface="system-ui"/>
              </a:rPr>
              <a:t>he sent him to Herod</a:t>
            </a:r>
            <a:r>
              <a:rPr lang="en-GB" dirty="0">
                <a:solidFill>
                  <a:srgbClr val="000000"/>
                </a:solidFill>
                <a:latin typeface="system-ui"/>
              </a:rPr>
              <a:t>, who was also in Jerusalem during those days.</a:t>
            </a:r>
            <a:endParaRPr lang="en-GB" dirty="0">
              <a:solidFill>
                <a:prstClr val="black"/>
              </a:solidFill>
              <a:latin typeface="system-ui"/>
              <a:ea typeface="Times New Roman" panose="02020603050405020304" pitchFamily="18" charset="0"/>
            </a:endParaRPr>
          </a:p>
          <a:p>
            <a:pPr lvl="0"/>
            <a:r>
              <a:rPr lang="en-GB" b="1" baseline="30000" dirty="0">
                <a:solidFill>
                  <a:srgbClr val="000000"/>
                </a:solidFill>
                <a:latin typeface="system-ui"/>
              </a:rPr>
              <a:t>  </a:t>
            </a:r>
            <a:endParaRPr lang="en-GB" dirty="0">
              <a:solidFill>
                <a:prstClr val="black"/>
              </a:solidFill>
              <a:latin typeface="system-ui"/>
              <a:ea typeface="Times New Roman" panose="02020603050405020304" pitchFamily="18" charset="0"/>
            </a:endParaRPr>
          </a:p>
        </p:txBody>
      </p:sp>
      <p:sp>
        <p:nvSpPr>
          <p:cNvPr id="3" name="TextBox 2"/>
          <p:cNvSpPr txBox="1"/>
          <p:nvPr/>
        </p:nvSpPr>
        <p:spPr>
          <a:xfrm>
            <a:off x="1312985" y="492370"/>
            <a:ext cx="5128776" cy="584775"/>
          </a:xfrm>
          <a:prstGeom prst="rect">
            <a:avLst/>
          </a:prstGeom>
          <a:noFill/>
        </p:spPr>
        <p:txBody>
          <a:bodyPr wrap="none" rtlCol="0">
            <a:spAutoFit/>
          </a:bodyPr>
          <a:lstStyle/>
          <a:p>
            <a:r>
              <a:rPr lang="en-GB" sz="3200" b="1" dirty="0" smtClean="0"/>
              <a:t>What Kingdom? What Truth?</a:t>
            </a:r>
            <a:endParaRPr lang="en-GB" sz="3200" b="1" dirty="0"/>
          </a:p>
        </p:txBody>
      </p:sp>
    </p:spTree>
    <p:extLst>
      <p:ext uri="{BB962C8B-B14F-4D97-AF65-F5344CB8AC3E}">
        <p14:creationId xmlns:p14="http://schemas.microsoft.com/office/powerpoint/2010/main" val="396095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9352" y="1521101"/>
            <a:ext cx="8268677" cy="2308324"/>
          </a:xfrm>
          <a:prstGeom prst="rect">
            <a:avLst/>
          </a:prstGeom>
        </p:spPr>
        <p:txBody>
          <a:bodyPr wrap="square">
            <a:spAutoFit/>
          </a:bodyPr>
          <a:lstStyle/>
          <a:p>
            <a:pPr lvl="0"/>
            <a:r>
              <a:rPr lang="en-GB" dirty="0">
                <a:solidFill>
                  <a:srgbClr val="000000"/>
                </a:solidFill>
                <a:latin typeface="system-ui"/>
              </a:rPr>
              <a:t>Now when </a:t>
            </a:r>
            <a:r>
              <a:rPr lang="en-GB" b="1" dirty="0">
                <a:solidFill>
                  <a:srgbClr val="000000"/>
                </a:solidFill>
                <a:latin typeface="system-ui"/>
              </a:rPr>
              <a:t>Herod</a:t>
            </a:r>
            <a:r>
              <a:rPr lang="en-GB" dirty="0">
                <a:solidFill>
                  <a:srgbClr val="000000"/>
                </a:solidFill>
                <a:latin typeface="system-ui"/>
              </a:rPr>
              <a:t> saw Jesus, he was exceedingly glad, for he had wanted to see him for a long time, because he had heard many things about him. He hoped to see some miracle done by him</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He questioned him with many words, but he gave no answers</a:t>
            </a:r>
            <a:r>
              <a:rPr lang="en-GB" dirty="0" smtClean="0">
                <a:solidFill>
                  <a:srgbClr val="000000"/>
                </a:solidFill>
                <a:latin typeface="system-ui"/>
              </a:rPr>
              <a:t>.</a:t>
            </a:r>
            <a:r>
              <a:rPr lang="en-GB" b="1" baseline="30000" dirty="0">
                <a:solidFill>
                  <a:srgbClr val="000000"/>
                </a:solidFill>
                <a:latin typeface="system-ui"/>
              </a:rPr>
              <a:t> </a:t>
            </a:r>
            <a:r>
              <a:rPr lang="en-GB" b="1" dirty="0">
                <a:solidFill>
                  <a:srgbClr val="000000"/>
                </a:solidFill>
                <a:latin typeface="system-ui"/>
              </a:rPr>
              <a:t>The chief priests and the scribes stood, vehemently accusing him</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Herod with his soldiers humiliated him and mocked him. Dressing him in luxurious clothing, they sent him back to Pilate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Herod and Pilate became friends with each other that very day, for before that they were enemies with each other.</a:t>
            </a:r>
            <a:endParaRPr lang="en-GB" dirty="0">
              <a:solidFill>
                <a:prstClr val="black"/>
              </a:solidFill>
              <a:latin typeface="system-ui"/>
              <a:ea typeface="Times New Roman" panose="02020603050405020304" pitchFamily="18" charset="0"/>
            </a:endParaRPr>
          </a:p>
        </p:txBody>
      </p:sp>
      <p:sp>
        <p:nvSpPr>
          <p:cNvPr id="3" name="Rectangle 2"/>
          <p:cNvSpPr/>
          <p:nvPr/>
        </p:nvSpPr>
        <p:spPr>
          <a:xfrm>
            <a:off x="789352" y="3945154"/>
            <a:ext cx="7909171" cy="1754326"/>
          </a:xfrm>
          <a:prstGeom prst="rect">
            <a:avLst/>
          </a:prstGeom>
        </p:spPr>
        <p:txBody>
          <a:bodyPr wrap="square">
            <a:spAutoFit/>
          </a:bodyPr>
          <a:lstStyle/>
          <a:p>
            <a:r>
              <a:rPr lang="en-GB" b="1" dirty="0">
                <a:solidFill>
                  <a:srgbClr val="000000"/>
                </a:solidFill>
                <a:latin typeface="system-ui"/>
              </a:rPr>
              <a:t>Pilate </a:t>
            </a:r>
            <a:r>
              <a:rPr lang="en-GB" dirty="0">
                <a:solidFill>
                  <a:srgbClr val="000000"/>
                </a:solidFill>
                <a:latin typeface="system-ui"/>
              </a:rPr>
              <a:t>called together the chief priests, the rulers, and the people</a:t>
            </a:r>
            <a:r>
              <a:rPr lang="en-GB"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and said to them, “You brought this man to me as one that perverts the people, and behold, having examined him before you, </a:t>
            </a:r>
            <a:r>
              <a:rPr lang="en-GB" b="1" dirty="0">
                <a:solidFill>
                  <a:srgbClr val="000000"/>
                </a:solidFill>
                <a:latin typeface="system-ui"/>
              </a:rPr>
              <a:t>I found no basis for a charge against this man concerning those things of which you accuse him.</a:t>
            </a:r>
            <a:r>
              <a:rPr lang="en-GB" dirty="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Neither has Herod, for I sent you to him, and see, nothing worthy of death has been done by him.</a:t>
            </a:r>
            <a:endParaRPr lang="en-GB" dirty="0"/>
          </a:p>
        </p:txBody>
      </p:sp>
      <p:sp>
        <p:nvSpPr>
          <p:cNvPr id="4" name="TextBox 3"/>
          <p:cNvSpPr txBox="1"/>
          <p:nvPr/>
        </p:nvSpPr>
        <p:spPr>
          <a:xfrm>
            <a:off x="1625600" y="453293"/>
            <a:ext cx="4076757" cy="584775"/>
          </a:xfrm>
          <a:prstGeom prst="rect">
            <a:avLst/>
          </a:prstGeom>
          <a:noFill/>
        </p:spPr>
        <p:txBody>
          <a:bodyPr wrap="none" rtlCol="0">
            <a:spAutoFit/>
          </a:bodyPr>
          <a:lstStyle/>
          <a:p>
            <a:r>
              <a:rPr lang="en-GB" sz="3200" b="1" dirty="0" smtClean="0">
                <a:latin typeface="system-ui"/>
              </a:rPr>
              <a:t>Disappointed Herod</a:t>
            </a:r>
            <a:endParaRPr lang="en-GB" sz="3200" b="1" dirty="0">
              <a:latin typeface="system-ui"/>
            </a:endParaRPr>
          </a:p>
        </p:txBody>
      </p:sp>
    </p:spTree>
    <p:extLst>
      <p:ext uri="{BB962C8B-B14F-4D97-AF65-F5344CB8AC3E}">
        <p14:creationId xmlns:p14="http://schemas.microsoft.com/office/powerpoint/2010/main" val="1304416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523" y="1166843"/>
            <a:ext cx="12059139" cy="646331"/>
          </a:xfrm>
          <a:prstGeom prst="rect">
            <a:avLst/>
          </a:prstGeom>
        </p:spPr>
        <p:txBody>
          <a:bodyPr wrap="square">
            <a:spAutoFit/>
          </a:bodyPr>
          <a:lstStyle/>
          <a:p>
            <a:endParaRPr lang="en-GB" dirty="0">
              <a:solidFill>
                <a:srgbClr val="000000"/>
              </a:solidFill>
              <a:latin typeface="system-ui"/>
            </a:endParaRPr>
          </a:p>
          <a:p>
            <a:pPr lvl="0"/>
            <a:endParaRPr lang="en-GB" dirty="0">
              <a:solidFill>
                <a:srgbClr val="000000"/>
              </a:solidFill>
              <a:latin typeface="system-ui"/>
            </a:endParaRPr>
          </a:p>
        </p:txBody>
      </p:sp>
      <p:sp>
        <p:nvSpPr>
          <p:cNvPr id="3" name="Rectangle 2"/>
          <p:cNvSpPr/>
          <p:nvPr/>
        </p:nvSpPr>
        <p:spPr>
          <a:xfrm>
            <a:off x="404839" y="1285901"/>
            <a:ext cx="9325316" cy="5230856"/>
          </a:xfrm>
          <a:prstGeom prst="rect">
            <a:avLst/>
          </a:prstGeom>
        </p:spPr>
        <p:txBody>
          <a:bodyPr wrap="square">
            <a:spAutoFit/>
          </a:bodyPr>
          <a:lstStyle/>
          <a:p>
            <a:pPr lvl="0"/>
            <a:r>
              <a:rPr lang="en-GB" dirty="0" smtClean="0">
                <a:solidFill>
                  <a:srgbClr val="000000"/>
                </a:solidFill>
                <a:latin typeface="system-ui"/>
              </a:rPr>
              <a:t>Now </a:t>
            </a:r>
            <a:r>
              <a:rPr lang="en-GB" dirty="0">
                <a:solidFill>
                  <a:srgbClr val="000000"/>
                </a:solidFill>
                <a:latin typeface="system-ui"/>
              </a:rPr>
              <a:t>he had to release one prisoner to them at the feast</a:t>
            </a:r>
            <a:r>
              <a:rPr lang="en-GB" dirty="0" smtClean="0">
                <a:solidFill>
                  <a:srgbClr val="000000"/>
                </a:solidFill>
                <a:latin typeface="system-ui"/>
              </a:rPr>
              <a:t>.</a:t>
            </a:r>
            <a:r>
              <a:rPr lang="en-GB" baseline="30000"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But they all cried out together, saying, </a:t>
            </a:r>
            <a:r>
              <a:rPr lang="en-GB" b="1" dirty="0">
                <a:solidFill>
                  <a:srgbClr val="000000"/>
                </a:solidFill>
                <a:latin typeface="system-ui"/>
              </a:rPr>
              <a:t>“Away with this man! Release to us Barabbas</a:t>
            </a:r>
            <a:r>
              <a:rPr lang="en-GB" b="1" dirty="0" smtClean="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one who was thrown into prison for a certain revolt in the city, and for murder.</a:t>
            </a:r>
            <a:endParaRPr lang="en-GB" dirty="0">
              <a:solidFill>
                <a:prstClr val="black"/>
              </a:solidFill>
              <a:latin typeface="system-ui"/>
              <a:ea typeface="Times New Roman" panose="02020603050405020304" pitchFamily="18" charset="0"/>
            </a:endParaRPr>
          </a:p>
          <a:p>
            <a:pPr lvl="0"/>
            <a:endParaRPr lang="en-GB" dirty="0" smtClean="0">
              <a:solidFill>
                <a:srgbClr val="000000"/>
              </a:solidFill>
              <a:latin typeface="system-ui"/>
            </a:endParaRPr>
          </a:p>
          <a:p>
            <a:pPr lvl="0"/>
            <a:r>
              <a:rPr lang="en-GB" dirty="0" smtClean="0">
                <a:solidFill>
                  <a:srgbClr val="000000"/>
                </a:solidFill>
                <a:latin typeface="system-ui"/>
              </a:rPr>
              <a:t>Then </a:t>
            </a:r>
            <a:r>
              <a:rPr lang="en-GB" dirty="0">
                <a:solidFill>
                  <a:srgbClr val="000000"/>
                </a:solidFill>
                <a:latin typeface="system-ui"/>
              </a:rPr>
              <a:t>Pilate spoke to them again, wanting to release Jesus</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but they shouted, saying, </a:t>
            </a:r>
            <a:r>
              <a:rPr lang="en-GB" b="1" dirty="0">
                <a:solidFill>
                  <a:srgbClr val="000000"/>
                </a:solidFill>
                <a:latin typeface="system-ui"/>
              </a:rPr>
              <a:t>“Crucify! Crucify him!”</a:t>
            </a:r>
            <a:endParaRPr lang="en-GB" b="1" dirty="0">
              <a:solidFill>
                <a:prstClr val="black"/>
              </a:solidFill>
              <a:latin typeface="system-ui"/>
              <a:ea typeface="Times New Roman" panose="02020603050405020304" pitchFamily="18" charset="0"/>
            </a:endParaRPr>
          </a:p>
          <a:p>
            <a:pPr lvl="0"/>
            <a:endParaRPr lang="en-GB" dirty="0" smtClean="0">
              <a:solidFill>
                <a:srgbClr val="000000"/>
              </a:solidFill>
              <a:latin typeface="system-ui"/>
            </a:endParaRPr>
          </a:p>
          <a:p>
            <a:pPr lvl="0"/>
            <a:r>
              <a:rPr lang="en-GB" b="1" dirty="0" smtClean="0">
                <a:solidFill>
                  <a:srgbClr val="000000"/>
                </a:solidFill>
                <a:latin typeface="system-ui"/>
              </a:rPr>
              <a:t>He </a:t>
            </a:r>
            <a:r>
              <a:rPr lang="en-GB" b="1" dirty="0">
                <a:solidFill>
                  <a:srgbClr val="000000"/>
                </a:solidFill>
                <a:latin typeface="system-ui"/>
              </a:rPr>
              <a:t>said to them the third time, “Why? What evil has this man done? I have found no capital crime in him. I will therefore chastise him and release him.”</a:t>
            </a:r>
            <a:endParaRPr lang="en-GB" b="1" dirty="0">
              <a:solidFill>
                <a:prstClr val="black"/>
              </a:solidFill>
              <a:latin typeface="system-ui"/>
              <a:ea typeface="Times New Roman" panose="02020603050405020304" pitchFamily="18" charset="0"/>
            </a:endParaRPr>
          </a:p>
          <a:p>
            <a:pPr lvl="0">
              <a:lnSpc>
                <a:spcPct val="107000"/>
              </a:lnSpc>
              <a:spcAft>
                <a:spcPts val="800"/>
              </a:spcAft>
            </a:pPr>
            <a:r>
              <a:rPr lang="en-GB" sz="11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rPr>
              <a:t> </a:t>
            </a:r>
            <a:endParaRPr lang="en-GB" sz="1100" dirty="0" smtClean="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lvl="0">
              <a:lnSpc>
                <a:spcPct val="107000"/>
              </a:lnSpc>
              <a:spcAft>
                <a:spcPts val="800"/>
              </a:spcAft>
            </a:pPr>
            <a:r>
              <a:rPr lang="en-GB" b="1" dirty="0" smtClean="0">
                <a:solidFill>
                  <a:srgbClr val="000000"/>
                </a:solidFill>
                <a:latin typeface="system-ui"/>
              </a:rPr>
              <a:t>Then </a:t>
            </a:r>
            <a:r>
              <a:rPr lang="en-GB" b="1" dirty="0">
                <a:solidFill>
                  <a:srgbClr val="000000"/>
                </a:solidFill>
                <a:latin typeface="system-ui"/>
              </a:rPr>
              <a:t>the governor’s soldiers took Jesus into the Praetorium, and gathered the whole garrison together against him and flogged him</a:t>
            </a:r>
            <a:r>
              <a:rPr lang="en-GB" b="1"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They stripped him and put a </a:t>
            </a:r>
            <a:r>
              <a:rPr lang="en-GB" b="1" dirty="0">
                <a:solidFill>
                  <a:srgbClr val="000000"/>
                </a:solidFill>
                <a:latin typeface="system-ui"/>
              </a:rPr>
              <a:t>purple robe </a:t>
            </a:r>
            <a:r>
              <a:rPr lang="en-GB" dirty="0">
                <a:solidFill>
                  <a:srgbClr val="000000"/>
                </a:solidFill>
                <a:latin typeface="system-ui"/>
              </a:rPr>
              <a:t>on him.  They braided a </a:t>
            </a:r>
            <a:r>
              <a:rPr lang="en-GB" b="1" dirty="0">
                <a:solidFill>
                  <a:srgbClr val="000000"/>
                </a:solidFill>
                <a:latin typeface="system-ui"/>
              </a:rPr>
              <a:t>crown of thorns </a:t>
            </a:r>
            <a:r>
              <a:rPr lang="en-GB" dirty="0">
                <a:solidFill>
                  <a:srgbClr val="000000"/>
                </a:solidFill>
                <a:latin typeface="system-ui"/>
              </a:rPr>
              <a:t>and put it on his head, and a reed in his right hand; and they kneeled down before him and </a:t>
            </a:r>
            <a:r>
              <a:rPr lang="en-GB" b="1" dirty="0">
                <a:solidFill>
                  <a:srgbClr val="000000"/>
                </a:solidFill>
                <a:latin typeface="system-ui"/>
              </a:rPr>
              <a:t>mocked him</a:t>
            </a:r>
            <a:r>
              <a:rPr lang="en-GB" dirty="0">
                <a:solidFill>
                  <a:srgbClr val="000000"/>
                </a:solidFill>
                <a:latin typeface="system-ui"/>
              </a:rPr>
              <a:t>. They kept saying, </a:t>
            </a:r>
            <a:r>
              <a:rPr lang="en-GB" b="1" dirty="0">
                <a:solidFill>
                  <a:srgbClr val="000000"/>
                </a:solidFill>
                <a:latin typeface="system-ui"/>
              </a:rPr>
              <a:t>“Hail, King of the Jews!” </a:t>
            </a:r>
            <a:r>
              <a:rPr lang="en-GB" dirty="0">
                <a:solidFill>
                  <a:srgbClr val="000000"/>
                </a:solidFill>
                <a:latin typeface="system-ui"/>
              </a:rPr>
              <a:t>and </a:t>
            </a:r>
            <a:r>
              <a:rPr lang="en-GB" b="1" dirty="0">
                <a:solidFill>
                  <a:srgbClr val="000000"/>
                </a:solidFill>
                <a:latin typeface="system-ui"/>
              </a:rPr>
              <a:t>they kept slapping him</a:t>
            </a:r>
            <a:r>
              <a:rPr lang="en-GB" dirty="0">
                <a:solidFill>
                  <a:srgbClr val="000000"/>
                </a:solidFill>
                <a:latin typeface="system-ui"/>
              </a:rPr>
              <a:t>. They </a:t>
            </a:r>
            <a:r>
              <a:rPr lang="en-GB" b="1" dirty="0">
                <a:solidFill>
                  <a:srgbClr val="000000"/>
                </a:solidFill>
                <a:latin typeface="system-ui"/>
              </a:rPr>
              <a:t>spat on him</a:t>
            </a:r>
            <a:r>
              <a:rPr lang="en-GB" dirty="0">
                <a:solidFill>
                  <a:srgbClr val="000000"/>
                </a:solidFill>
                <a:latin typeface="system-ui"/>
              </a:rPr>
              <a:t>, and took the reed and </a:t>
            </a:r>
            <a:r>
              <a:rPr lang="en-GB" b="1" dirty="0">
                <a:solidFill>
                  <a:srgbClr val="000000"/>
                </a:solidFill>
                <a:latin typeface="system-ui"/>
              </a:rPr>
              <a:t>struck him on the head</a:t>
            </a:r>
            <a:r>
              <a:rPr lang="en-GB" dirty="0">
                <a:solidFill>
                  <a:srgbClr val="000000"/>
                </a:solidFill>
                <a:latin typeface="system-ui"/>
              </a:rPr>
              <a:t>.</a:t>
            </a:r>
            <a:r>
              <a:rPr lang="en-GB" b="1" baseline="30000" dirty="0">
                <a:solidFill>
                  <a:srgbClr val="000000"/>
                </a:solidFill>
                <a:latin typeface="system-ui"/>
              </a:rPr>
              <a:t> </a:t>
            </a:r>
            <a:r>
              <a:rPr lang="en-GB" dirty="0">
                <a:solidFill>
                  <a:srgbClr val="000000"/>
                </a:solidFill>
                <a:latin typeface="system-ui"/>
              </a:rPr>
              <a:t>When they had mocked him, they took the robe off him, and put his clothes on.</a:t>
            </a:r>
            <a:endParaRPr lang="en-GB" sz="1200" dirty="0">
              <a:solidFill>
                <a:prstClr val="black"/>
              </a:solidFill>
              <a:latin typeface="Times New Roman" panose="02020603050405020304" pitchFamily="18" charset="0"/>
              <a:ea typeface="Times New Roman" panose="02020603050405020304" pitchFamily="18" charset="0"/>
            </a:endParaRPr>
          </a:p>
          <a:p>
            <a:pPr lvl="0"/>
            <a:endParaRPr lang="en-GB" sz="1200" dirty="0">
              <a:solidFill>
                <a:prstClr val="black"/>
              </a:solidFill>
              <a:latin typeface="Times New Roman" panose="02020603050405020304" pitchFamily="18" charset="0"/>
              <a:ea typeface="Times New Roman" panose="02020603050405020304" pitchFamily="18" charset="0"/>
            </a:endParaRPr>
          </a:p>
        </p:txBody>
      </p:sp>
      <p:sp>
        <p:nvSpPr>
          <p:cNvPr id="4" name="TextBox 3"/>
          <p:cNvSpPr txBox="1"/>
          <p:nvPr/>
        </p:nvSpPr>
        <p:spPr>
          <a:xfrm>
            <a:off x="1133231" y="429847"/>
            <a:ext cx="5130700" cy="584775"/>
          </a:xfrm>
          <a:prstGeom prst="rect">
            <a:avLst/>
          </a:prstGeom>
          <a:noFill/>
        </p:spPr>
        <p:txBody>
          <a:bodyPr wrap="none" rtlCol="0">
            <a:spAutoFit/>
          </a:bodyPr>
          <a:lstStyle/>
          <a:p>
            <a:r>
              <a:rPr lang="en-GB" sz="3200" b="1" dirty="0" smtClean="0">
                <a:latin typeface="system-ui"/>
              </a:rPr>
              <a:t>Pilate’s last-ditch attempt</a:t>
            </a:r>
            <a:endParaRPr lang="en-GB" sz="3200" b="1" dirty="0">
              <a:latin typeface="system-ui"/>
            </a:endParaRPr>
          </a:p>
        </p:txBody>
      </p:sp>
    </p:spTree>
    <p:extLst>
      <p:ext uri="{BB962C8B-B14F-4D97-AF65-F5344CB8AC3E}">
        <p14:creationId xmlns:p14="http://schemas.microsoft.com/office/powerpoint/2010/main" val="356923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8246" y="1611424"/>
            <a:ext cx="9175261" cy="4154984"/>
          </a:xfrm>
          <a:prstGeom prst="rect">
            <a:avLst/>
          </a:prstGeom>
        </p:spPr>
        <p:txBody>
          <a:bodyPr wrap="square">
            <a:spAutoFit/>
          </a:bodyPr>
          <a:lstStyle/>
          <a:p>
            <a:r>
              <a:rPr lang="en-GB" sz="2400" b="1" dirty="0">
                <a:solidFill>
                  <a:srgbClr val="000000"/>
                </a:solidFill>
                <a:latin typeface="system-ui"/>
              </a:rPr>
              <a:t>When he was twelve years old, they went up to Jerusalem according to the custom of the feast</a:t>
            </a:r>
            <a:r>
              <a:rPr lang="en-GB" sz="2400" dirty="0" smtClean="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and when they had fulfilled the days, as they were returning, </a:t>
            </a:r>
            <a:r>
              <a:rPr lang="en-GB" sz="2400" b="1" dirty="0">
                <a:solidFill>
                  <a:srgbClr val="000000"/>
                </a:solidFill>
                <a:latin typeface="system-ui"/>
              </a:rPr>
              <a:t>the boy Jesus stayed behind in Jerusalem</a:t>
            </a:r>
            <a:r>
              <a:rPr lang="en-GB" sz="2400" dirty="0">
                <a:solidFill>
                  <a:srgbClr val="000000"/>
                </a:solidFill>
                <a:latin typeface="system-ui"/>
              </a:rPr>
              <a:t>. </a:t>
            </a:r>
            <a:r>
              <a:rPr lang="en-GB" sz="2400" b="1" dirty="0">
                <a:solidFill>
                  <a:srgbClr val="000000"/>
                </a:solidFill>
                <a:latin typeface="system-ui"/>
              </a:rPr>
              <a:t>Joseph and his mother </a:t>
            </a:r>
            <a:r>
              <a:rPr lang="en-GB" sz="2400" dirty="0" smtClean="0">
                <a:solidFill>
                  <a:srgbClr val="000000"/>
                </a:solidFill>
                <a:latin typeface="system-ui"/>
              </a:rPr>
              <a:t>… </a:t>
            </a:r>
            <a:r>
              <a:rPr lang="en-GB" sz="2400" b="1" dirty="0" smtClean="0">
                <a:solidFill>
                  <a:srgbClr val="000000"/>
                </a:solidFill>
                <a:latin typeface="system-ui"/>
              </a:rPr>
              <a:t>went </a:t>
            </a:r>
            <a:r>
              <a:rPr lang="en-GB" sz="2400" b="1" dirty="0">
                <a:solidFill>
                  <a:srgbClr val="000000"/>
                </a:solidFill>
                <a:latin typeface="system-ui"/>
              </a:rPr>
              <a:t>a day’s </a:t>
            </a:r>
            <a:r>
              <a:rPr lang="en-GB" sz="2400" b="1" dirty="0" smtClean="0">
                <a:solidFill>
                  <a:srgbClr val="000000"/>
                </a:solidFill>
                <a:latin typeface="system-ui"/>
              </a:rPr>
              <a:t>journey </a:t>
            </a:r>
            <a:r>
              <a:rPr lang="en-GB" sz="2400" dirty="0" smtClean="0">
                <a:solidFill>
                  <a:srgbClr val="000000"/>
                </a:solidFill>
                <a:latin typeface="system-ui"/>
              </a:rPr>
              <a:t>… </a:t>
            </a:r>
            <a:r>
              <a:rPr lang="en-GB" sz="2400" b="1" baseline="30000" dirty="0">
                <a:solidFill>
                  <a:srgbClr val="000000"/>
                </a:solidFill>
                <a:latin typeface="system-ui"/>
              </a:rPr>
              <a:t>  </a:t>
            </a:r>
            <a:r>
              <a:rPr lang="en-GB" sz="2400" b="1" dirty="0">
                <a:solidFill>
                  <a:srgbClr val="000000"/>
                </a:solidFill>
                <a:latin typeface="system-ui"/>
              </a:rPr>
              <a:t>After three days they found him in the temple, sitting in the middle of the teachers, both listening to them, and asking them questions</a:t>
            </a:r>
            <a:r>
              <a:rPr lang="en-GB" sz="2400" b="1" dirty="0" smtClean="0">
                <a:solidFill>
                  <a:srgbClr val="000000"/>
                </a:solidFill>
                <a:latin typeface="system-ui"/>
              </a:rPr>
              <a:t>. </a:t>
            </a:r>
            <a:r>
              <a:rPr lang="en-GB" sz="2400" b="1" baseline="30000" dirty="0">
                <a:solidFill>
                  <a:srgbClr val="000000"/>
                </a:solidFill>
                <a:latin typeface="system-ui"/>
              </a:rPr>
              <a:t> </a:t>
            </a:r>
            <a:r>
              <a:rPr lang="en-GB" sz="2400" b="1" dirty="0">
                <a:solidFill>
                  <a:srgbClr val="000000"/>
                </a:solidFill>
                <a:latin typeface="system-ui"/>
              </a:rPr>
              <a:t>All who heard him were amazed at his understanding and his answers</a:t>
            </a:r>
            <a:r>
              <a:rPr lang="en-GB" sz="2400" b="1" dirty="0" smtClean="0">
                <a:solidFill>
                  <a:srgbClr val="000000"/>
                </a:solidFill>
                <a:latin typeface="system-ui"/>
              </a:rPr>
              <a:t>.</a:t>
            </a:r>
            <a:r>
              <a:rPr lang="en-GB" sz="2400" dirty="0" smtClean="0">
                <a:solidFill>
                  <a:srgbClr val="000000"/>
                </a:solidFill>
                <a:latin typeface="system-ui"/>
              </a:rPr>
              <a:t> </a:t>
            </a:r>
            <a:r>
              <a:rPr lang="en-GB" sz="2400" b="1" baseline="30000" dirty="0">
                <a:solidFill>
                  <a:srgbClr val="000000"/>
                </a:solidFill>
                <a:latin typeface="system-ui"/>
              </a:rPr>
              <a:t> </a:t>
            </a:r>
            <a:r>
              <a:rPr lang="en-GB" sz="2400" dirty="0" smtClean="0">
                <a:solidFill>
                  <a:srgbClr val="000000"/>
                </a:solidFill>
                <a:latin typeface="system-ui"/>
              </a:rPr>
              <a:t>…</a:t>
            </a:r>
            <a:endParaRPr lang="en-GB" sz="2400" dirty="0">
              <a:solidFill>
                <a:srgbClr val="000000"/>
              </a:solidFill>
              <a:latin typeface="system-ui"/>
            </a:endParaRPr>
          </a:p>
          <a:p>
            <a:r>
              <a:rPr lang="en-GB" sz="2400" dirty="0" smtClean="0">
                <a:solidFill>
                  <a:srgbClr val="000000"/>
                </a:solidFill>
                <a:latin typeface="system-ui"/>
              </a:rPr>
              <a:t>He </a:t>
            </a:r>
            <a:r>
              <a:rPr lang="en-GB" sz="2400" dirty="0">
                <a:solidFill>
                  <a:srgbClr val="000000"/>
                </a:solidFill>
                <a:latin typeface="system-ui"/>
              </a:rPr>
              <a:t>said to them, “Why were you looking for me? </a:t>
            </a:r>
            <a:r>
              <a:rPr lang="en-GB" sz="2400" b="1" dirty="0">
                <a:solidFill>
                  <a:srgbClr val="000000"/>
                </a:solidFill>
                <a:latin typeface="system-ui"/>
              </a:rPr>
              <a:t>Didn’t you know that I must be in my Father’s house</a:t>
            </a:r>
            <a:r>
              <a:rPr lang="en-GB" sz="2400" dirty="0">
                <a:solidFill>
                  <a:srgbClr val="000000"/>
                </a:solidFill>
                <a:latin typeface="system-ui"/>
              </a:rPr>
              <a:t>?” </a:t>
            </a:r>
          </a:p>
          <a:p>
            <a:r>
              <a:rPr lang="en-GB" sz="2400" dirty="0" smtClean="0">
                <a:solidFill>
                  <a:srgbClr val="000000"/>
                </a:solidFill>
                <a:latin typeface="system-ui"/>
              </a:rPr>
              <a:t>Lk. 2:42-49</a:t>
            </a:r>
            <a:endParaRPr lang="en-GB" sz="2400" dirty="0"/>
          </a:p>
        </p:txBody>
      </p:sp>
      <p:sp>
        <p:nvSpPr>
          <p:cNvPr id="3" name="TextBox 2"/>
          <p:cNvSpPr txBox="1"/>
          <p:nvPr/>
        </p:nvSpPr>
        <p:spPr>
          <a:xfrm>
            <a:off x="1750645" y="734646"/>
            <a:ext cx="3741473" cy="646331"/>
          </a:xfrm>
          <a:prstGeom prst="rect">
            <a:avLst/>
          </a:prstGeom>
          <a:noFill/>
        </p:spPr>
        <p:txBody>
          <a:bodyPr wrap="none" rtlCol="0">
            <a:spAutoFit/>
          </a:bodyPr>
          <a:lstStyle/>
          <a:p>
            <a:r>
              <a:rPr lang="en-GB" sz="3600" b="1" dirty="0" smtClean="0"/>
              <a:t>My Father’s House</a:t>
            </a:r>
            <a:endParaRPr lang="en-GB" sz="3600" b="1" dirty="0"/>
          </a:p>
        </p:txBody>
      </p:sp>
    </p:spTree>
    <p:extLst>
      <p:ext uri="{BB962C8B-B14F-4D97-AF65-F5344CB8AC3E}">
        <p14:creationId xmlns:p14="http://schemas.microsoft.com/office/powerpoint/2010/main" val="5012633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769" y="1720840"/>
            <a:ext cx="8753231" cy="4339650"/>
          </a:xfrm>
          <a:prstGeom prst="rect">
            <a:avLst/>
          </a:prstGeom>
        </p:spPr>
        <p:txBody>
          <a:bodyPr wrap="square">
            <a:spAutoFit/>
          </a:bodyPr>
          <a:lstStyle/>
          <a:p>
            <a:pPr lvl="0"/>
            <a:r>
              <a:rPr lang="en-GB" dirty="0">
                <a:solidFill>
                  <a:srgbClr val="000000"/>
                </a:solidFill>
                <a:latin typeface="system-ui"/>
              </a:rPr>
              <a:t>Then Pilate went out again, and said to them, “Behold, I bring him out to you, that you may know that </a:t>
            </a:r>
            <a:r>
              <a:rPr lang="en-GB" b="1" dirty="0">
                <a:solidFill>
                  <a:srgbClr val="000000"/>
                </a:solidFill>
                <a:latin typeface="system-ui"/>
              </a:rPr>
              <a:t>I find no basis for a charge against him</a:t>
            </a:r>
            <a:r>
              <a:rPr lang="en-GB" dirty="0">
                <a:solidFill>
                  <a:srgbClr val="000000"/>
                </a:solidFill>
                <a:latin typeface="system-ui"/>
              </a:rPr>
              <a:t>.” Jesus therefore came out, wearing the crown of thorns and the purple garment. </a:t>
            </a:r>
            <a:endParaRPr lang="en-GB" dirty="0" smtClean="0">
              <a:solidFill>
                <a:srgbClr val="000000"/>
              </a:solidFill>
              <a:latin typeface="system-ui"/>
            </a:endParaRPr>
          </a:p>
          <a:p>
            <a:pPr lvl="0"/>
            <a:r>
              <a:rPr lang="en-GB" dirty="0" smtClean="0">
                <a:solidFill>
                  <a:srgbClr val="000000"/>
                </a:solidFill>
                <a:latin typeface="system-ui"/>
              </a:rPr>
              <a:t>Pilate </a:t>
            </a:r>
            <a:r>
              <a:rPr lang="en-GB" dirty="0">
                <a:solidFill>
                  <a:srgbClr val="000000"/>
                </a:solidFill>
                <a:latin typeface="system-ui"/>
              </a:rPr>
              <a:t>said to them, </a:t>
            </a:r>
            <a:r>
              <a:rPr lang="en-GB" b="1" dirty="0">
                <a:solidFill>
                  <a:srgbClr val="000000"/>
                </a:solidFill>
                <a:latin typeface="system-ui"/>
              </a:rPr>
              <a:t>“Behold, the man!”</a:t>
            </a:r>
            <a:endParaRPr lang="en-GB" sz="1200" b="1" dirty="0">
              <a:solidFill>
                <a:prstClr val="black"/>
              </a:solidFill>
              <a:latin typeface="system-ui"/>
              <a:ea typeface="Times New Roman" panose="02020603050405020304" pitchFamily="18" charset="0"/>
            </a:endParaRPr>
          </a:p>
          <a:p>
            <a:pPr lvl="0"/>
            <a:r>
              <a:rPr lang="en-GB" dirty="0">
                <a:solidFill>
                  <a:srgbClr val="000000"/>
                </a:solidFill>
                <a:latin typeface="system-ui"/>
              </a:rPr>
              <a:t> </a:t>
            </a:r>
            <a:endParaRPr lang="en-GB" dirty="0" smtClean="0">
              <a:solidFill>
                <a:srgbClr val="000000"/>
              </a:solidFill>
              <a:latin typeface="system-ui"/>
            </a:endParaRPr>
          </a:p>
          <a:p>
            <a:pPr lvl="0"/>
            <a:r>
              <a:rPr lang="en-GB" dirty="0" smtClean="0">
                <a:solidFill>
                  <a:srgbClr val="000000"/>
                </a:solidFill>
                <a:latin typeface="system-ui"/>
              </a:rPr>
              <a:t>Pilate </a:t>
            </a:r>
            <a:r>
              <a:rPr lang="en-GB" dirty="0">
                <a:solidFill>
                  <a:srgbClr val="000000"/>
                </a:solidFill>
                <a:latin typeface="system-ui"/>
              </a:rPr>
              <a:t>again asked them, “What then should I do to Jesus who is called Christ, whom you call the King of the Jews?” </a:t>
            </a:r>
            <a:endParaRPr lang="en-GB" sz="1200" dirty="0" smtClean="0">
              <a:solidFill>
                <a:prstClr val="black"/>
              </a:solidFill>
              <a:latin typeface="system-ui"/>
            </a:endParaRPr>
          </a:p>
          <a:p>
            <a:pPr lvl="0"/>
            <a:r>
              <a:rPr lang="en-GB" b="1" baseline="30000" dirty="0">
                <a:solidFill>
                  <a:srgbClr val="000000"/>
                </a:solidFill>
                <a:latin typeface="system-ui"/>
              </a:rPr>
              <a:t> </a:t>
            </a:r>
            <a:endParaRPr lang="en-GB" b="1" baseline="30000" dirty="0" smtClean="0">
              <a:solidFill>
                <a:srgbClr val="000000"/>
              </a:solidFill>
              <a:latin typeface="system-ui"/>
            </a:endParaRPr>
          </a:p>
          <a:p>
            <a:pPr lvl="0"/>
            <a:r>
              <a:rPr lang="en-GB" dirty="0" smtClean="0">
                <a:solidFill>
                  <a:srgbClr val="000000"/>
                </a:solidFill>
                <a:latin typeface="system-ui"/>
              </a:rPr>
              <a:t>They </a:t>
            </a:r>
            <a:r>
              <a:rPr lang="en-GB" dirty="0">
                <a:solidFill>
                  <a:srgbClr val="000000"/>
                </a:solidFill>
                <a:latin typeface="system-ui"/>
              </a:rPr>
              <a:t>cried out again, </a:t>
            </a:r>
            <a:r>
              <a:rPr lang="en-GB" b="1" dirty="0">
                <a:solidFill>
                  <a:srgbClr val="000000"/>
                </a:solidFill>
                <a:latin typeface="system-ui"/>
              </a:rPr>
              <a:t>“Crucify! Crucify him!”</a:t>
            </a:r>
            <a:r>
              <a:rPr lang="en-GB" b="1" baseline="30000" dirty="0">
                <a:solidFill>
                  <a:srgbClr val="000000"/>
                </a:solidFill>
                <a:latin typeface="system-ui"/>
              </a:rPr>
              <a:t> </a:t>
            </a:r>
            <a:endParaRPr lang="en-GB" b="1" baseline="30000" dirty="0" smtClean="0">
              <a:solidFill>
                <a:srgbClr val="000000"/>
              </a:solidFill>
              <a:latin typeface="system-ui"/>
            </a:endParaRPr>
          </a:p>
          <a:p>
            <a:pPr lvl="0"/>
            <a:endParaRPr lang="en-GB" b="1" baseline="30000" dirty="0">
              <a:solidFill>
                <a:srgbClr val="000000"/>
              </a:solidFill>
              <a:latin typeface="system-ui"/>
            </a:endParaRPr>
          </a:p>
          <a:p>
            <a:pPr lvl="0"/>
            <a:r>
              <a:rPr lang="en-GB" dirty="0" smtClean="0">
                <a:solidFill>
                  <a:srgbClr val="000000"/>
                </a:solidFill>
                <a:latin typeface="system-ui"/>
              </a:rPr>
              <a:t>Pilate </a:t>
            </a:r>
            <a:r>
              <a:rPr lang="en-GB" dirty="0">
                <a:solidFill>
                  <a:srgbClr val="000000"/>
                </a:solidFill>
                <a:latin typeface="system-ui"/>
              </a:rPr>
              <a:t>said to them, “Why, what evil has he done?”</a:t>
            </a:r>
            <a:endParaRPr lang="en-GB" sz="1200" dirty="0">
              <a:solidFill>
                <a:prstClr val="black"/>
              </a:solidFill>
              <a:latin typeface="system-ui"/>
              <a:ea typeface="Times New Roman" panose="02020603050405020304" pitchFamily="18" charset="0"/>
            </a:endParaRPr>
          </a:p>
          <a:p>
            <a:pPr lvl="0"/>
            <a:endParaRPr lang="en-GB" dirty="0" smtClean="0">
              <a:solidFill>
                <a:srgbClr val="000000"/>
              </a:solidFill>
              <a:latin typeface="system-ui"/>
            </a:endParaRPr>
          </a:p>
          <a:p>
            <a:pPr lvl="0"/>
            <a:r>
              <a:rPr lang="en-GB" dirty="0" smtClean="0">
                <a:solidFill>
                  <a:srgbClr val="000000"/>
                </a:solidFill>
                <a:latin typeface="system-ui"/>
              </a:rPr>
              <a:t>But </a:t>
            </a:r>
            <a:r>
              <a:rPr lang="en-GB" dirty="0">
                <a:solidFill>
                  <a:srgbClr val="000000"/>
                </a:solidFill>
                <a:latin typeface="system-ui"/>
              </a:rPr>
              <a:t>they cried out exceedingly, “Crucify him!” </a:t>
            </a:r>
            <a:endParaRPr lang="en-GB" dirty="0" smtClean="0">
              <a:solidFill>
                <a:srgbClr val="000000"/>
              </a:solidFill>
              <a:latin typeface="system-ui"/>
            </a:endParaRPr>
          </a:p>
          <a:p>
            <a:pPr lvl="0"/>
            <a:endParaRPr lang="en-GB" dirty="0">
              <a:solidFill>
                <a:srgbClr val="000000"/>
              </a:solidFill>
              <a:latin typeface="system-ui"/>
            </a:endParaRPr>
          </a:p>
          <a:p>
            <a:pPr lvl="0"/>
            <a:r>
              <a:rPr lang="en-GB" dirty="0" smtClean="0">
                <a:solidFill>
                  <a:srgbClr val="000000"/>
                </a:solidFill>
                <a:latin typeface="system-ui"/>
              </a:rPr>
              <a:t>Pilate </a:t>
            </a:r>
            <a:r>
              <a:rPr lang="en-GB" dirty="0">
                <a:solidFill>
                  <a:srgbClr val="000000"/>
                </a:solidFill>
                <a:latin typeface="system-ui"/>
              </a:rPr>
              <a:t>said to them, </a:t>
            </a:r>
            <a:r>
              <a:rPr lang="en-GB" b="1" dirty="0">
                <a:solidFill>
                  <a:srgbClr val="000000"/>
                </a:solidFill>
                <a:latin typeface="system-ui"/>
              </a:rPr>
              <a:t>“Take him yourselves, and crucify him, for I find no basis for a charge against him.”  </a:t>
            </a:r>
            <a:endParaRPr lang="en-GB" sz="1200" b="1" dirty="0">
              <a:solidFill>
                <a:prstClr val="black"/>
              </a:solidFill>
              <a:latin typeface="system-ui"/>
              <a:ea typeface="Times New Roman" panose="02020603050405020304" pitchFamily="18" charset="0"/>
            </a:endParaRPr>
          </a:p>
        </p:txBody>
      </p:sp>
      <p:sp>
        <p:nvSpPr>
          <p:cNvPr id="3" name="TextBox 2"/>
          <p:cNvSpPr txBox="1"/>
          <p:nvPr/>
        </p:nvSpPr>
        <p:spPr>
          <a:xfrm>
            <a:off x="2227385" y="711200"/>
            <a:ext cx="2028119" cy="584775"/>
          </a:xfrm>
          <a:prstGeom prst="rect">
            <a:avLst/>
          </a:prstGeom>
          <a:noFill/>
        </p:spPr>
        <p:txBody>
          <a:bodyPr wrap="none" rtlCol="0">
            <a:spAutoFit/>
          </a:bodyPr>
          <a:lstStyle/>
          <a:p>
            <a:r>
              <a:rPr lang="en-GB" sz="3200" b="1" dirty="0" smtClean="0">
                <a:latin typeface="system-ui"/>
              </a:rPr>
              <a:t>Mob Rule</a:t>
            </a:r>
            <a:endParaRPr lang="en-GB" sz="3200" b="1" dirty="0">
              <a:latin typeface="system-ui"/>
            </a:endParaRPr>
          </a:p>
        </p:txBody>
      </p:sp>
    </p:spTree>
    <p:extLst>
      <p:ext uri="{BB962C8B-B14F-4D97-AF65-F5344CB8AC3E}">
        <p14:creationId xmlns:p14="http://schemas.microsoft.com/office/powerpoint/2010/main" val="1836663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 y="-3255146"/>
            <a:ext cx="12168553" cy="369332"/>
          </a:xfrm>
          <a:prstGeom prst="rect">
            <a:avLst/>
          </a:prstGeom>
        </p:spPr>
        <p:txBody>
          <a:bodyPr wrap="square">
            <a:spAutoFit/>
          </a:bodyPr>
          <a:lstStyle/>
          <a:p>
            <a:r>
              <a:rPr lang="en-GB" b="1" baseline="30000" dirty="0" smtClean="0">
                <a:solidFill>
                  <a:srgbClr val="000000"/>
                </a:solidFill>
                <a:latin typeface="system-ui"/>
              </a:rPr>
              <a:t>1112</a:t>
            </a:r>
            <a:r>
              <a:rPr lang="en-GB" b="1" baseline="30000" dirty="0">
                <a:solidFill>
                  <a:srgbClr val="000000"/>
                </a:solidFill>
                <a:latin typeface="system-ui"/>
              </a:rPr>
              <a:t> </a:t>
            </a:r>
            <a:r>
              <a:rPr lang="en-GB" b="1" baseline="30000" dirty="0" smtClean="0">
                <a:solidFill>
                  <a:srgbClr val="000000"/>
                </a:solidFill>
                <a:latin typeface="system-ui"/>
              </a:rPr>
              <a:t>1519</a:t>
            </a:r>
            <a:r>
              <a:rPr lang="en-GB" b="1" baseline="30000" dirty="0">
                <a:solidFill>
                  <a:srgbClr val="000000"/>
                </a:solidFill>
                <a:latin typeface="system-ui"/>
              </a:rPr>
              <a:t> </a:t>
            </a:r>
            <a:endParaRPr lang="en-GB" dirty="0">
              <a:solidFill>
                <a:srgbClr val="000000"/>
              </a:solidFill>
              <a:latin typeface="system-ui"/>
            </a:endParaRPr>
          </a:p>
        </p:txBody>
      </p:sp>
      <p:sp>
        <p:nvSpPr>
          <p:cNvPr id="4" name="Rectangle 3"/>
          <p:cNvSpPr/>
          <p:nvPr/>
        </p:nvSpPr>
        <p:spPr>
          <a:xfrm>
            <a:off x="287605" y="1289539"/>
            <a:ext cx="9364395" cy="5083956"/>
          </a:xfrm>
          <a:prstGeom prst="rect">
            <a:avLst/>
          </a:prstGeom>
        </p:spPr>
        <p:txBody>
          <a:bodyPr wrap="square">
            <a:spAutoFit/>
          </a:bodyPr>
          <a:lstStyle/>
          <a:p>
            <a:pPr lvl="0"/>
            <a:r>
              <a:rPr lang="en-GB" b="1" baseline="30000" dirty="0">
                <a:solidFill>
                  <a:srgbClr val="000000"/>
                </a:solidFill>
                <a:latin typeface="system-ui"/>
              </a:rPr>
              <a:t> </a:t>
            </a:r>
            <a:r>
              <a:rPr lang="en-GB" dirty="0">
                <a:solidFill>
                  <a:srgbClr val="000000"/>
                </a:solidFill>
                <a:latin typeface="system-ui"/>
              </a:rPr>
              <a:t>So when </a:t>
            </a:r>
            <a:r>
              <a:rPr lang="en-GB" b="1" dirty="0">
                <a:solidFill>
                  <a:srgbClr val="000000"/>
                </a:solidFill>
                <a:latin typeface="system-ui"/>
              </a:rPr>
              <a:t>Pilate</a:t>
            </a:r>
            <a:r>
              <a:rPr lang="en-GB" dirty="0">
                <a:solidFill>
                  <a:srgbClr val="000000"/>
                </a:solidFill>
                <a:latin typeface="system-ui"/>
              </a:rPr>
              <a:t> saw that nothing was being gained, but rather that a disturbance was starting, he </a:t>
            </a:r>
            <a:r>
              <a:rPr lang="en-GB" b="1" dirty="0">
                <a:solidFill>
                  <a:srgbClr val="000000"/>
                </a:solidFill>
                <a:latin typeface="system-ui"/>
              </a:rPr>
              <a:t>took water and washed his hands </a:t>
            </a:r>
            <a:r>
              <a:rPr lang="en-GB" dirty="0">
                <a:solidFill>
                  <a:srgbClr val="000000"/>
                </a:solidFill>
                <a:latin typeface="system-ui"/>
              </a:rPr>
              <a:t>before the multitude, saying, </a:t>
            </a:r>
            <a:r>
              <a:rPr lang="en-GB" b="1" dirty="0">
                <a:solidFill>
                  <a:srgbClr val="000000"/>
                </a:solidFill>
                <a:latin typeface="system-ui"/>
              </a:rPr>
              <a:t>“I am innocent of the blood of this righteous person. You see to it.” </a:t>
            </a:r>
            <a:endParaRPr lang="en-GB" b="1" dirty="0" smtClean="0">
              <a:solidFill>
                <a:srgbClr val="000000"/>
              </a:solidFill>
              <a:latin typeface="system-ui"/>
            </a:endParaRPr>
          </a:p>
          <a:p>
            <a:pPr lvl="0"/>
            <a:r>
              <a:rPr lang="en-GB" dirty="0" smtClean="0">
                <a:solidFill>
                  <a:srgbClr val="000000"/>
                </a:solidFill>
                <a:latin typeface="system-ui"/>
              </a:rPr>
              <a:t>All </a:t>
            </a:r>
            <a:r>
              <a:rPr lang="en-GB" dirty="0">
                <a:solidFill>
                  <a:srgbClr val="000000"/>
                </a:solidFill>
                <a:latin typeface="system-ui"/>
              </a:rPr>
              <a:t>the people answered, “May his blood be on us and on our children!”</a:t>
            </a:r>
            <a:endParaRPr lang="en-GB" sz="1200" dirty="0">
              <a:solidFill>
                <a:prstClr val="black"/>
              </a:solidFill>
              <a:latin typeface="Times New Roman" panose="02020603050405020304" pitchFamily="18" charset="0"/>
              <a:ea typeface="Times New Roman" panose="02020603050405020304" pitchFamily="18" charset="0"/>
            </a:endParaRPr>
          </a:p>
          <a:p>
            <a:pPr lvl="0"/>
            <a:endParaRPr lang="en-GB" dirty="0" smtClean="0">
              <a:solidFill>
                <a:srgbClr val="000000"/>
              </a:solidFill>
              <a:latin typeface="system-ui"/>
            </a:endParaRPr>
          </a:p>
          <a:p>
            <a:pPr lvl="0"/>
            <a:r>
              <a:rPr lang="en-GB" b="1" dirty="0" smtClean="0">
                <a:solidFill>
                  <a:srgbClr val="000000"/>
                </a:solidFill>
                <a:latin typeface="system-ui"/>
              </a:rPr>
              <a:t>The </a:t>
            </a:r>
            <a:r>
              <a:rPr lang="en-GB" b="1" dirty="0">
                <a:solidFill>
                  <a:srgbClr val="000000"/>
                </a:solidFill>
                <a:latin typeface="system-ui"/>
              </a:rPr>
              <a:t>Jews answered him, “We have a law, and by our law he ought to die, because he made himself the Son of God.” </a:t>
            </a:r>
            <a:r>
              <a:rPr lang="en-GB" dirty="0">
                <a:solidFill>
                  <a:srgbClr val="000000"/>
                </a:solidFill>
                <a:latin typeface="system-ui"/>
              </a:rPr>
              <a:t>When therefore Pilate heard this saying, he was more afraid. While he was sitting on the judgment seat, his wife sent to him, saying, “Have nothing to do with that righteous man, for I have suffered many things today in a dream because of </a:t>
            </a:r>
            <a:r>
              <a:rPr lang="en-GB" dirty="0" smtClean="0">
                <a:solidFill>
                  <a:srgbClr val="000000"/>
                </a:solidFill>
                <a:latin typeface="system-ui"/>
              </a:rPr>
              <a:t>him. </a:t>
            </a:r>
          </a:p>
          <a:p>
            <a:pPr lvl="0"/>
            <a:r>
              <a:rPr lang="en-GB" dirty="0" smtClean="0">
                <a:solidFill>
                  <a:prstClr val="black"/>
                </a:solidFill>
                <a:latin typeface="system-ui"/>
                <a:ea typeface="Times New Roman" panose="02020603050405020304" pitchFamily="18" charset="0"/>
                <a:cs typeface="Times New Roman" panose="02020603050405020304" pitchFamily="18" charset="0"/>
              </a:rPr>
              <a:t>He </a:t>
            </a:r>
            <a:r>
              <a:rPr lang="en-GB" dirty="0">
                <a:solidFill>
                  <a:prstClr val="black"/>
                </a:solidFill>
                <a:latin typeface="system-ui"/>
                <a:ea typeface="Times New Roman" panose="02020603050405020304" pitchFamily="18" charset="0"/>
                <a:cs typeface="Times New Roman" panose="02020603050405020304" pitchFamily="18" charset="0"/>
              </a:rPr>
              <a:t>entered into the Praetorium again, and said to Jesus, “Where are you from?” But Jesus gave him no answer. </a:t>
            </a:r>
            <a:r>
              <a:rPr lang="en-GB" dirty="0" smtClean="0">
                <a:solidFill>
                  <a:prstClr val="black"/>
                </a:solidFill>
                <a:latin typeface="system-ui"/>
                <a:ea typeface="Times New Roman" panose="02020603050405020304" pitchFamily="18" charset="0"/>
                <a:cs typeface="Times New Roman" panose="02020603050405020304" pitchFamily="18" charset="0"/>
              </a:rPr>
              <a:t>Pilate </a:t>
            </a:r>
            <a:r>
              <a:rPr lang="en-GB" dirty="0">
                <a:solidFill>
                  <a:prstClr val="black"/>
                </a:solidFill>
                <a:latin typeface="system-ui"/>
                <a:ea typeface="Times New Roman" panose="02020603050405020304" pitchFamily="18" charset="0"/>
                <a:cs typeface="Times New Roman" panose="02020603050405020304" pitchFamily="18" charset="0"/>
              </a:rPr>
              <a:t>therefore said to him, “Aren’t you speaking to me? </a:t>
            </a:r>
            <a:r>
              <a:rPr lang="en-GB" b="1" dirty="0">
                <a:solidFill>
                  <a:prstClr val="black"/>
                </a:solidFill>
                <a:latin typeface="system-ui"/>
                <a:ea typeface="Times New Roman" panose="02020603050405020304" pitchFamily="18" charset="0"/>
                <a:cs typeface="Times New Roman" panose="02020603050405020304" pitchFamily="18" charset="0"/>
              </a:rPr>
              <a:t>Don’t you know that I have power to release you and have power to crucify you?”</a:t>
            </a:r>
          </a:p>
          <a:p>
            <a:pPr lvl="0">
              <a:lnSpc>
                <a:spcPct val="107000"/>
              </a:lnSpc>
              <a:spcAft>
                <a:spcPts val="800"/>
              </a:spcAft>
            </a:pPr>
            <a:endParaRPr lang="en-GB" dirty="0" smtClean="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smtClean="0">
                <a:solidFill>
                  <a:prstClr val="black"/>
                </a:solidFill>
                <a:latin typeface="system-ui"/>
                <a:ea typeface="Times New Roman" panose="02020603050405020304" pitchFamily="18" charset="0"/>
                <a:cs typeface="Times New Roman" panose="02020603050405020304" pitchFamily="18" charset="0"/>
              </a:rPr>
              <a:t>Jesus </a:t>
            </a:r>
            <a:r>
              <a:rPr lang="en-GB" dirty="0">
                <a:solidFill>
                  <a:prstClr val="black"/>
                </a:solidFill>
                <a:latin typeface="system-ui"/>
                <a:ea typeface="Times New Roman" panose="02020603050405020304" pitchFamily="18" charset="0"/>
                <a:cs typeface="Times New Roman" panose="02020603050405020304" pitchFamily="18" charset="0"/>
              </a:rPr>
              <a:t>answered, </a:t>
            </a:r>
            <a:r>
              <a:rPr lang="en-GB" b="1" dirty="0">
                <a:solidFill>
                  <a:prstClr val="black"/>
                </a:solidFill>
                <a:latin typeface="system-ui"/>
                <a:ea typeface="Times New Roman" panose="02020603050405020304" pitchFamily="18" charset="0"/>
                <a:cs typeface="Times New Roman" panose="02020603050405020304" pitchFamily="18" charset="0"/>
              </a:rPr>
              <a:t>“You would have no power at all against me, unless it were given to you from above.</a:t>
            </a:r>
            <a:r>
              <a:rPr lang="en-GB" dirty="0">
                <a:solidFill>
                  <a:prstClr val="black"/>
                </a:solidFill>
                <a:latin typeface="system-ui"/>
                <a:ea typeface="Times New Roman" panose="02020603050405020304" pitchFamily="18" charset="0"/>
                <a:cs typeface="Times New Roman" panose="02020603050405020304" pitchFamily="18" charset="0"/>
              </a:rPr>
              <a:t> Therefore he who delivered me to you has greater sin.”</a:t>
            </a:r>
          </a:p>
          <a:p>
            <a:pPr lvl="0">
              <a:lnSpc>
                <a:spcPct val="107000"/>
              </a:lnSpc>
              <a:spcAft>
                <a:spcPts val="800"/>
              </a:spcAft>
            </a:pPr>
            <a:r>
              <a:rPr lang="en-GB" b="1" baseline="30000" dirty="0">
                <a:solidFill>
                  <a:prstClr val="black"/>
                </a:solidFill>
                <a:latin typeface="system-ui"/>
                <a:ea typeface="Calibri" panose="020F0502020204030204" pitchFamily="34" charset="0"/>
                <a:cs typeface="Times New Roman" panose="02020603050405020304" pitchFamily="18" charset="0"/>
              </a:rPr>
              <a:t> </a:t>
            </a:r>
            <a:endParaRPr lang="en-GB" dirty="0">
              <a:latin typeface="system-ui"/>
            </a:endParaRPr>
          </a:p>
        </p:txBody>
      </p:sp>
      <p:sp>
        <p:nvSpPr>
          <p:cNvPr id="3" name="TextBox 2"/>
          <p:cNvSpPr txBox="1"/>
          <p:nvPr/>
        </p:nvSpPr>
        <p:spPr>
          <a:xfrm>
            <a:off x="1643250" y="422031"/>
            <a:ext cx="3326552" cy="584775"/>
          </a:xfrm>
          <a:prstGeom prst="rect">
            <a:avLst/>
          </a:prstGeom>
          <a:noFill/>
        </p:spPr>
        <p:txBody>
          <a:bodyPr wrap="none" rtlCol="0">
            <a:spAutoFit/>
          </a:bodyPr>
          <a:lstStyle/>
          <a:p>
            <a:r>
              <a:rPr lang="en-GB" sz="3200" b="1" dirty="0" smtClean="0">
                <a:latin typeface="system-ui"/>
              </a:rPr>
              <a:t>Pilate perplexed</a:t>
            </a:r>
            <a:endParaRPr lang="en-GB" sz="3200" b="1" dirty="0">
              <a:latin typeface="system-ui"/>
            </a:endParaRPr>
          </a:p>
        </p:txBody>
      </p:sp>
    </p:spTree>
    <p:extLst>
      <p:ext uri="{BB962C8B-B14F-4D97-AF65-F5344CB8AC3E}">
        <p14:creationId xmlns:p14="http://schemas.microsoft.com/office/powerpoint/2010/main" val="21052190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62067" y="-31797268"/>
            <a:ext cx="6096000" cy="19699047"/>
          </a:xfrm>
          <a:prstGeom prst="rect">
            <a:avLst/>
          </a:prstGeom>
        </p:spPr>
        <p:txBody>
          <a:bodyPr>
            <a:spAutoFit/>
          </a:bodyPr>
          <a:lstStyle/>
          <a:p>
            <a:pPr>
              <a:spcAft>
                <a:spcPts val="0"/>
              </a:spcAft>
            </a:pPr>
            <a:r>
              <a:rPr lang="en-GB" dirty="0">
                <a:solidFill>
                  <a:srgbClr val="000000"/>
                </a:solidFill>
                <a:latin typeface="system-ui"/>
              </a:rPr>
              <a:t>They led Jesus therefore from Caiaphas into the Praetorium and brought him before Pilate. It was early, and they themselves didn’t enter into the Praetorium, that they might not be defiled, but might eat the Passover.</a:t>
            </a:r>
            <a:r>
              <a:rPr lang="en-GB" b="1" baseline="30000" dirty="0">
                <a:solidFill>
                  <a:srgbClr val="000000"/>
                </a:solidFill>
                <a:latin typeface="system-ui"/>
              </a:rPr>
              <a:t> </a:t>
            </a:r>
            <a:r>
              <a:rPr lang="en-GB" dirty="0">
                <a:solidFill>
                  <a:srgbClr val="000000"/>
                </a:solidFill>
                <a:latin typeface="system-ui"/>
              </a:rPr>
              <a:t>Pilate therefore went out to them, and said, “What accusation do you bring against this man?”</a:t>
            </a:r>
            <a:endParaRPr lang="en-GB" sz="12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system-ui"/>
              </a:rPr>
              <a:t>They answered him, “If this man weren’t an evildoer, we wouldn’t have delivered him up to you.” Pilate therefore said to them, “Take him yourselves, and judge him according to your law.”</a:t>
            </a:r>
            <a:endParaRPr lang="en-GB" sz="1200" dirty="0">
              <a:latin typeface="Times New Roman" panose="02020603050405020304" pitchFamily="18" charset="0"/>
              <a:ea typeface="Times New Roman" panose="02020603050405020304" pitchFamily="18" charset="0"/>
            </a:endParaRPr>
          </a:p>
          <a:p>
            <a:pPr>
              <a:spcAft>
                <a:spcPts val="0"/>
              </a:spcAft>
            </a:pPr>
            <a:r>
              <a:rPr lang="en-GB" dirty="0">
                <a:solidFill>
                  <a:srgbClr val="000000"/>
                </a:solidFill>
                <a:latin typeface="system-ui"/>
              </a:rPr>
              <a:t>Therefore the Jews said to him, “It is illegal for us to put anyone to death,” that the word of Jesus might be fulfilled, which he spoke, signifying by what kind of death he should die. They began to accuse him, saying, “We found this man perverting the nation, forbidding paying taxes to Caesar, and saying that he himself is Christ, a king.” Pilate therefore entered again into the Praetorium, called Jesus, and said to him, “Are you the King of the Jews?”</a:t>
            </a:r>
            <a:endParaRPr lang="en-GB" dirty="0">
              <a:latin typeface="system-ui"/>
              <a:ea typeface="Times New Roman" panose="02020603050405020304" pitchFamily="18" charset="0"/>
            </a:endParaRPr>
          </a:p>
          <a:p>
            <a:pPr>
              <a:lnSpc>
                <a:spcPct val="107000"/>
              </a:lnSpc>
              <a:spcAft>
                <a:spcPts val="800"/>
              </a:spcAft>
            </a:pPr>
            <a:r>
              <a:rPr lang="en-GB" dirty="0">
                <a:latin typeface="system-ui"/>
                <a:ea typeface="Times New Roman" panose="02020603050405020304" pitchFamily="18" charset="0"/>
                <a:cs typeface="Times New Roman" panose="02020603050405020304" pitchFamily="18" charset="0"/>
              </a:rPr>
              <a:t>Jesus answered him, “Do you say this by yourself, or did others tell you about me?”</a:t>
            </a:r>
          </a:p>
          <a:p>
            <a:pPr>
              <a:lnSpc>
                <a:spcPct val="107000"/>
              </a:lnSpc>
              <a:spcAft>
                <a:spcPts val="800"/>
              </a:spcAft>
            </a:pPr>
            <a:r>
              <a:rPr lang="en-GB" b="1" baseline="30000" dirty="0">
                <a:latin typeface="system-ui"/>
                <a:ea typeface="Times New Roman" panose="02020603050405020304" pitchFamily="18" charset="0"/>
                <a:cs typeface="Times New Roman" panose="02020603050405020304" pitchFamily="18" charset="0"/>
              </a:rPr>
              <a:t>35 </a:t>
            </a:r>
            <a:r>
              <a:rPr lang="en-GB" dirty="0">
                <a:latin typeface="system-ui"/>
                <a:ea typeface="Times New Roman" panose="02020603050405020304" pitchFamily="18" charset="0"/>
                <a:cs typeface="Times New Roman" panose="02020603050405020304" pitchFamily="18" charset="0"/>
              </a:rPr>
              <a:t>Pilate answered, “I’m not a Jew, am I? Your own nation and the chief priests delivered you to me. What have </a:t>
            </a:r>
            <a:r>
              <a:rPr lang="en-GB" dirty="0" err="1">
                <a:latin typeface="system-ui"/>
                <a:ea typeface="Times New Roman" panose="02020603050405020304" pitchFamily="18" charset="0"/>
                <a:cs typeface="Times New Roman" panose="02020603050405020304" pitchFamily="18" charset="0"/>
              </a:rPr>
              <a:t>youe</a:t>
            </a:r>
            <a:r>
              <a:rPr lang="en-GB" dirty="0">
                <a:latin typeface="system-ui"/>
                <a:ea typeface="Times New Roman" panose="02020603050405020304" pitchFamily="18" charset="0"/>
                <a:cs typeface="Times New Roman" panose="02020603050405020304" pitchFamily="18" charset="0"/>
              </a:rPr>
              <a:t>?”</a:t>
            </a:r>
          </a:p>
          <a:p>
            <a:pPr>
              <a:lnSpc>
                <a:spcPct val="107000"/>
              </a:lnSpc>
              <a:spcAft>
                <a:spcPts val="800"/>
              </a:spcAft>
            </a:pPr>
            <a:r>
              <a:rPr lang="en-GB" b="1" baseline="30000" dirty="0">
                <a:latin typeface="system-ui"/>
                <a:ea typeface="Times New Roman" panose="02020603050405020304" pitchFamily="18" charset="0"/>
                <a:cs typeface="Times New Roman" panose="02020603050405020304" pitchFamily="18" charset="0"/>
              </a:rPr>
              <a:t>36 </a:t>
            </a:r>
            <a:r>
              <a:rPr lang="en-GB" dirty="0">
                <a:latin typeface="system-ui"/>
                <a:ea typeface="Times New Roman" panose="02020603050405020304" pitchFamily="18" charset="0"/>
                <a:cs typeface="Times New Roman" panose="02020603050405020304" pitchFamily="18" charset="0"/>
              </a:rPr>
              <a:t>Jesus answered, “My Kingdom is not of this world. If my Kingdom were of this world, then my servants would fight, that I wouldn’t be delivered to the Jews. But now my Kingdom is not from here.”</a:t>
            </a:r>
          </a:p>
          <a:p>
            <a:pPr>
              <a:lnSpc>
                <a:spcPct val="107000"/>
              </a:lnSpc>
              <a:spcAft>
                <a:spcPts val="800"/>
              </a:spcAft>
            </a:pPr>
            <a:r>
              <a:rPr lang="en-GB" b="1" baseline="30000" dirty="0">
                <a:latin typeface="system-ui"/>
                <a:ea typeface="Times New Roman" panose="02020603050405020304" pitchFamily="18" charset="0"/>
                <a:cs typeface="Times New Roman" panose="02020603050405020304" pitchFamily="18" charset="0"/>
              </a:rPr>
              <a:t>37 </a:t>
            </a:r>
            <a:r>
              <a:rPr lang="en-GB" dirty="0">
                <a:latin typeface="system-ui"/>
                <a:ea typeface="Times New Roman" panose="02020603050405020304" pitchFamily="18" charset="0"/>
                <a:cs typeface="Times New Roman" panose="02020603050405020304" pitchFamily="18" charset="0"/>
              </a:rPr>
              <a:t>Pilate therefore said to him, “Are you a king then?”</a:t>
            </a:r>
          </a:p>
          <a:p>
            <a:pPr>
              <a:lnSpc>
                <a:spcPct val="107000"/>
              </a:lnSpc>
              <a:spcAft>
                <a:spcPts val="800"/>
              </a:spcAft>
            </a:pPr>
            <a:r>
              <a:rPr lang="en-GB" dirty="0">
                <a:latin typeface="system-ui"/>
                <a:ea typeface="Times New Roman" panose="02020603050405020304" pitchFamily="18" charset="0"/>
                <a:cs typeface="Times New Roman" panose="02020603050405020304" pitchFamily="18" charset="0"/>
              </a:rPr>
              <a:t>Jesus answered, “You say that I am a king. For this reason I have been born, and for this reason I have come into the world, that I should testify to the truth. Everyone who is of the truth listens to my voice.”</a:t>
            </a:r>
          </a:p>
          <a:p>
            <a:pPr>
              <a:lnSpc>
                <a:spcPct val="107000"/>
              </a:lnSpc>
              <a:spcAft>
                <a:spcPts val="800"/>
              </a:spcAft>
            </a:pPr>
            <a:r>
              <a:rPr lang="en-GB" b="1" baseline="30000" dirty="0">
                <a:latin typeface="system-ui"/>
                <a:ea typeface="Times New Roman" panose="02020603050405020304" pitchFamily="18" charset="0"/>
                <a:cs typeface="Times New Roman" panose="02020603050405020304" pitchFamily="18" charset="0"/>
              </a:rPr>
              <a:t>38 </a:t>
            </a:r>
            <a:r>
              <a:rPr lang="en-GB" dirty="0">
                <a:latin typeface="system-ui"/>
                <a:ea typeface="Times New Roman" panose="02020603050405020304" pitchFamily="18" charset="0"/>
                <a:cs typeface="Times New Roman" panose="02020603050405020304" pitchFamily="18" charset="0"/>
              </a:rPr>
              <a:t>Pilate said to him, “What is truth?”</a:t>
            </a:r>
          </a:p>
          <a:p>
            <a:pPr>
              <a:lnSpc>
                <a:spcPct val="107000"/>
              </a:lnSpc>
              <a:spcAft>
                <a:spcPts val="800"/>
              </a:spcAft>
            </a:pPr>
            <a:r>
              <a:rPr lang="en-GB" dirty="0">
                <a:latin typeface="system-ui"/>
                <a:ea typeface="Times New Roman" panose="02020603050405020304" pitchFamily="18" charset="0"/>
                <a:cs typeface="Times New Roman" panose="02020603050405020304" pitchFamily="18" charset="0"/>
              </a:rPr>
              <a:t>When he had said this, he went out again to the Jews, and said to</a:t>
            </a:r>
            <a:r>
              <a:rPr lang="en-GB" dirty="0">
                <a:solidFill>
                  <a:srgbClr val="000000"/>
                </a:solidFill>
                <a:latin typeface="system-ui"/>
                <a:ea typeface="Times New Roman" panose="02020603050405020304" pitchFamily="18" charset="0"/>
                <a:cs typeface="Times New Roman" panose="02020603050405020304" pitchFamily="18" charset="0"/>
              </a:rPr>
              <a:t> </a:t>
            </a:r>
            <a:r>
              <a:rPr lang="en-GB" dirty="0">
                <a:latin typeface="system-ui"/>
                <a:ea typeface="Times New Roman" panose="02020603050405020304" pitchFamily="18" charset="0"/>
                <a:cs typeface="Times New Roman" panose="02020603050405020304" pitchFamily="18" charset="0"/>
              </a:rPr>
              <a:t>the chief priests and the multitudes, them, “I find no basis for a charge against him. </a:t>
            </a:r>
          </a:p>
          <a:p>
            <a:pPr>
              <a:spcAft>
                <a:spcPts val="0"/>
              </a:spcAft>
            </a:pPr>
            <a:r>
              <a:rPr lang="en-GB" dirty="0">
                <a:solidFill>
                  <a:srgbClr val="000000"/>
                </a:solidFill>
                <a:latin typeface="system-ui"/>
              </a:rPr>
              <a:t>But they insisted, saying, “He stirs up the people, teaching throughout all Judea, beginning from Galilee even to this place.” </a:t>
            </a:r>
            <a:r>
              <a:rPr lang="en-GB" b="1" baseline="30000" dirty="0">
                <a:solidFill>
                  <a:srgbClr val="000000"/>
                </a:solidFill>
                <a:latin typeface="system-ui"/>
              </a:rPr>
              <a:t>6 </a:t>
            </a:r>
            <a:r>
              <a:rPr lang="en-GB" dirty="0">
                <a:solidFill>
                  <a:srgbClr val="000000"/>
                </a:solidFill>
                <a:latin typeface="system-ui"/>
              </a:rPr>
              <a:t>But when Pilate heard Galilee mentioned, he asked if the man was a Galilean. </a:t>
            </a:r>
            <a:r>
              <a:rPr lang="en-GB" b="1" baseline="30000" dirty="0">
                <a:solidFill>
                  <a:srgbClr val="000000"/>
                </a:solidFill>
                <a:latin typeface="system-ui"/>
              </a:rPr>
              <a:t>7 </a:t>
            </a:r>
            <a:r>
              <a:rPr lang="en-GB" dirty="0">
                <a:solidFill>
                  <a:srgbClr val="000000"/>
                </a:solidFill>
                <a:latin typeface="system-ui"/>
              </a:rPr>
              <a:t>When he found out that he was in Herod’s jurisdiction, he sent him to Herod, who was also in Jerusalem during those days.</a:t>
            </a:r>
            <a:endParaRPr lang="en-GB" sz="1200" dirty="0">
              <a:latin typeface="Times New Roman" panose="02020603050405020304" pitchFamily="18" charset="0"/>
              <a:ea typeface="Times New Roman" panose="02020603050405020304" pitchFamily="18" charset="0"/>
            </a:endParaRPr>
          </a:p>
          <a:p>
            <a:pPr>
              <a:spcAft>
                <a:spcPts val="0"/>
              </a:spcAft>
            </a:pPr>
            <a:r>
              <a:rPr lang="en-GB" b="1" baseline="30000" dirty="0">
                <a:solidFill>
                  <a:srgbClr val="000000"/>
                </a:solidFill>
                <a:latin typeface="system-ui"/>
              </a:rPr>
              <a:t>8 </a:t>
            </a:r>
            <a:r>
              <a:rPr lang="en-GB" dirty="0">
                <a:solidFill>
                  <a:srgbClr val="000000"/>
                </a:solidFill>
                <a:latin typeface="system-ui"/>
              </a:rPr>
              <a:t>Now when Herod saw Jesus, he was exceedingly glad, for he had wanted to see him for a long time, because he had heard many things about him. He hoped to see some miracle done by him. </a:t>
            </a:r>
            <a:r>
              <a:rPr lang="en-GB" b="1" baseline="30000" dirty="0">
                <a:solidFill>
                  <a:srgbClr val="000000"/>
                </a:solidFill>
                <a:latin typeface="system-ui"/>
              </a:rPr>
              <a:t>9 </a:t>
            </a:r>
            <a:r>
              <a:rPr lang="en-GB" dirty="0">
                <a:solidFill>
                  <a:srgbClr val="000000"/>
                </a:solidFill>
                <a:latin typeface="system-ui"/>
              </a:rPr>
              <a:t>He questioned him with many words, but he gave no answers. </a:t>
            </a:r>
            <a:r>
              <a:rPr lang="en-GB" b="1" baseline="30000" dirty="0">
                <a:solidFill>
                  <a:srgbClr val="000000"/>
                </a:solidFill>
                <a:latin typeface="system-ui"/>
              </a:rPr>
              <a:t>10 </a:t>
            </a:r>
            <a:r>
              <a:rPr lang="en-GB" dirty="0">
                <a:solidFill>
                  <a:srgbClr val="000000"/>
                </a:solidFill>
                <a:latin typeface="system-ui"/>
              </a:rPr>
              <a:t>The chief priests and the scribes stood, vehemently accusing him. </a:t>
            </a:r>
            <a:r>
              <a:rPr lang="en-GB" b="1" baseline="30000" dirty="0">
                <a:solidFill>
                  <a:srgbClr val="000000"/>
                </a:solidFill>
                <a:latin typeface="system-ui"/>
              </a:rPr>
              <a:t>11 </a:t>
            </a:r>
            <a:r>
              <a:rPr lang="en-GB" dirty="0">
                <a:solidFill>
                  <a:srgbClr val="000000"/>
                </a:solidFill>
                <a:latin typeface="system-ui"/>
              </a:rPr>
              <a:t>Herod with his soldiers humiliated him and mocked him. Dressing him in luxurious clothing, they sent him back to Pilate. </a:t>
            </a:r>
            <a:r>
              <a:rPr lang="en-GB" b="1" baseline="30000" dirty="0">
                <a:solidFill>
                  <a:srgbClr val="000000"/>
                </a:solidFill>
                <a:latin typeface="system-ui"/>
              </a:rPr>
              <a:t>12 </a:t>
            </a:r>
            <a:r>
              <a:rPr lang="en-GB" dirty="0">
                <a:solidFill>
                  <a:srgbClr val="000000"/>
                </a:solidFill>
                <a:latin typeface="system-ui"/>
              </a:rPr>
              <a:t>Herod and Pilate became friends with each other that very day, for before that they were enemies with each other.</a:t>
            </a:r>
            <a:endParaRPr lang="en-GB" sz="1200" dirty="0">
              <a:latin typeface="Times New Roman" panose="02020603050405020304" pitchFamily="18" charset="0"/>
              <a:ea typeface="Times New Roman" panose="02020603050405020304" pitchFamily="18" charset="0"/>
            </a:endParaRPr>
          </a:p>
          <a:p>
            <a:pPr>
              <a:spcAft>
                <a:spcPts val="0"/>
              </a:spcAft>
            </a:pPr>
            <a:r>
              <a:rPr lang="en-GB" b="1" baseline="30000" dirty="0">
                <a:solidFill>
                  <a:srgbClr val="000000"/>
                </a:solidFill>
                <a:latin typeface="system-ui"/>
              </a:rPr>
              <a:t>13 </a:t>
            </a:r>
            <a:r>
              <a:rPr lang="en-GB" dirty="0">
                <a:solidFill>
                  <a:srgbClr val="000000"/>
                </a:solidFill>
                <a:latin typeface="system-ui"/>
              </a:rPr>
              <a:t>Pilate called together the chief priests, the rulers, and the people, </a:t>
            </a:r>
            <a:r>
              <a:rPr lang="en-GB" b="1" baseline="30000" dirty="0">
                <a:solidFill>
                  <a:srgbClr val="000000"/>
                </a:solidFill>
                <a:latin typeface="system-ui"/>
              </a:rPr>
              <a:t>14 </a:t>
            </a:r>
            <a:r>
              <a:rPr lang="en-GB" dirty="0">
                <a:solidFill>
                  <a:srgbClr val="000000"/>
                </a:solidFill>
                <a:latin typeface="system-ui"/>
              </a:rPr>
              <a:t>and said to them, “You brought this man to me as one that perverts the people, and behold, having examined him before you, I found no basis for a charge against this man concerning those things of which you accuse him. </a:t>
            </a:r>
            <a:r>
              <a:rPr lang="en-GB" b="1" baseline="30000" dirty="0">
                <a:solidFill>
                  <a:srgbClr val="000000"/>
                </a:solidFill>
                <a:latin typeface="system-ui"/>
              </a:rPr>
              <a:t>15 </a:t>
            </a:r>
            <a:r>
              <a:rPr lang="en-GB" dirty="0">
                <a:solidFill>
                  <a:srgbClr val="000000"/>
                </a:solidFill>
                <a:latin typeface="system-ui"/>
              </a:rPr>
              <a:t>Neither has Herod, for I sent you to him, and see, nothing worthy of death has been done by him. </a:t>
            </a:r>
            <a:r>
              <a:rPr lang="en-GB" b="1" baseline="30000" dirty="0">
                <a:solidFill>
                  <a:srgbClr val="000000"/>
                </a:solidFill>
                <a:latin typeface="system-ui"/>
              </a:rPr>
              <a:t>16 </a:t>
            </a:r>
            <a:r>
              <a:rPr lang="en-GB" dirty="0">
                <a:solidFill>
                  <a:srgbClr val="000000"/>
                </a:solidFill>
                <a:latin typeface="system-ui"/>
              </a:rPr>
              <a:t>I will therefore chastise him and release him.”</a:t>
            </a:r>
            <a:r>
              <a:rPr lang="en-GB" dirty="0">
                <a:solidFill>
                  <a:srgbClr val="000000"/>
                </a:solidFill>
                <a:latin typeface="system-ui"/>
                <a:ea typeface="Times New Roman" panose="02020603050405020304" pitchFamily="18" charset="0"/>
                <a:cs typeface="Times New Roman" panose="02020603050405020304" pitchFamily="18" charset="0"/>
              </a:rPr>
              <a:t> </a:t>
            </a:r>
            <a:r>
              <a:rPr lang="en-GB" dirty="0">
                <a:solidFill>
                  <a:srgbClr val="000000"/>
                </a:solidFill>
                <a:latin typeface="system-ui"/>
              </a:rPr>
              <a:t>Now he had to release one prisoner to them at the feast.</a:t>
            </a:r>
            <a:r>
              <a:rPr lang="en-GB" baseline="30000" dirty="0">
                <a:solidFill>
                  <a:srgbClr val="000000"/>
                </a:solidFill>
                <a:latin typeface="system-ui"/>
              </a:rPr>
              <a:t>[</a:t>
            </a:r>
            <a:r>
              <a:rPr lang="en-GB" u="sng" baseline="30000" dirty="0">
                <a:solidFill>
                  <a:srgbClr val="000000"/>
                </a:solidFill>
                <a:latin typeface="system-ui"/>
                <a:hlinkClick r:id="rId2"/>
              </a:rPr>
              <a:t>a</a:t>
            </a:r>
            <a:r>
              <a:rPr lang="en-GB" baseline="30000" dirty="0">
                <a:solidFill>
                  <a:srgbClr val="000000"/>
                </a:solidFill>
                <a:latin typeface="system-ui"/>
              </a:rPr>
              <a:t>]</a:t>
            </a:r>
            <a:r>
              <a:rPr lang="en-GB" dirty="0">
                <a:solidFill>
                  <a:srgbClr val="000000"/>
                </a:solidFill>
                <a:latin typeface="system-ui"/>
              </a:rPr>
              <a:t> </a:t>
            </a:r>
            <a:r>
              <a:rPr lang="en-GB" b="1" baseline="30000" dirty="0">
                <a:solidFill>
                  <a:srgbClr val="000000"/>
                </a:solidFill>
                <a:latin typeface="system-ui"/>
              </a:rPr>
              <a:t>18 </a:t>
            </a:r>
            <a:r>
              <a:rPr lang="en-GB" dirty="0">
                <a:solidFill>
                  <a:srgbClr val="000000"/>
                </a:solidFill>
                <a:latin typeface="system-ui"/>
              </a:rPr>
              <a:t>But they all cried out together, saying, “Away with this man! Release to us Barabbas!”— </a:t>
            </a:r>
            <a:r>
              <a:rPr lang="en-GB" b="1" baseline="30000" dirty="0">
                <a:solidFill>
                  <a:srgbClr val="000000"/>
                </a:solidFill>
                <a:latin typeface="system-ui"/>
              </a:rPr>
              <a:t>19 </a:t>
            </a:r>
            <a:r>
              <a:rPr lang="en-GB" dirty="0">
                <a:solidFill>
                  <a:srgbClr val="000000"/>
                </a:solidFill>
                <a:latin typeface="system-ui"/>
              </a:rPr>
              <a:t>one who was thrown into prison for a certain revolt in the city, and for murder.</a:t>
            </a:r>
            <a:endParaRPr lang="en-GB" sz="1200" dirty="0">
              <a:latin typeface="Times New Roman" panose="02020603050405020304" pitchFamily="18" charset="0"/>
              <a:ea typeface="Times New Roman" panose="02020603050405020304" pitchFamily="18" charset="0"/>
            </a:endParaRPr>
          </a:p>
          <a:p>
            <a:pPr>
              <a:spcAft>
                <a:spcPts val="0"/>
              </a:spcAft>
            </a:pPr>
            <a:r>
              <a:rPr lang="en-GB" sz="1200" dirty="0">
                <a:latin typeface="Times New Roman" panose="02020603050405020304" pitchFamily="18" charset="0"/>
                <a:ea typeface="Times New Roman" panose="02020603050405020304" pitchFamily="18" charset="0"/>
              </a:rPr>
              <a:t> </a:t>
            </a:r>
          </a:p>
          <a:p>
            <a:pPr>
              <a:spcAft>
                <a:spcPts val="0"/>
              </a:spcAft>
            </a:pPr>
            <a:endParaRPr lang="en-GB" sz="1100"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100" dirty="0">
                <a:latin typeface="Calibri" panose="020F0502020204030204" pitchFamily="34" charset="0"/>
                <a:ea typeface="Times New Roman" panose="02020603050405020304" pitchFamily="18" charset="0"/>
                <a:cs typeface="Times New Roman" panose="02020603050405020304" pitchFamily="18" charset="0"/>
              </a:rPr>
              <a:t> </a:t>
            </a:r>
            <a:endParaRPr lang="en-GB"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 name="Rectangle 1"/>
          <p:cNvSpPr/>
          <p:nvPr/>
        </p:nvSpPr>
        <p:spPr>
          <a:xfrm>
            <a:off x="750276" y="3641551"/>
            <a:ext cx="9042399" cy="2469009"/>
          </a:xfrm>
          <a:prstGeom prst="rect">
            <a:avLst/>
          </a:prstGeom>
        </p:spPr>
        <p:txBody>
          <a:bodyPr wrap="square">
            <a:spAutoFit/>
          </a:bodyPr>
          <a:lstStyle/>
          <a:p>
            <a:pPr lvl="0"/>
            <a:r>
              <a:rPr lang="en-GB" dirty="0">
                <a:solidFill>
                  <a:prstClr val="black"/>
                </a:solidFill>
                <a:latin typeface="system-ui"/>
                <a:ea typeface="Times New Roman" panose="02020603050405020304" pitchFamily="18" charset="0"/>
                <a:cs typeface="Times New Roman" panose="02020603050405020304" pitchFamily="18" charset="0"/>
              </a:rPr>
              <a:t>He entered into the Praetorium again, and said to Jesus, “Where are you from?” But </a:t>
            </a:r>
            <a:r>
              <a:rPr lang="en-GB" b="1" dirty="0">
                <a:solidFill>
                  <a:prstClr val="black"/>
                </a:solidFill>
                <a:latin typeface="system-ui"/>
                <a:ea typeface="Times New Roman" panose="02020603050405020304" pitchFamily="18" charset="0"/>
                <a:cs typeface="Times New Roman" panose="02020603050405020304" pitchFamily="18" charset="0"/>
              </a:rPr>
              <a:t>Jesus gave him no answer</a:t>
            </a:r>
            <a:r>
              <a:rPr lang="en-GB" dirty="0">
                <a:solidFill>
                  <a:prstClr val="black"/>
                </a:solidFill>
                <a:latin typeface="system-ui"/>
                <a:ea typeface="Times New Roman" panose="02020603050405020304" pitchFamily="18" charset="0"/>
                <a:cs typeface="Times New Roman" panose="02020603050405020304" pitchFamily="18" charset="0"/>
              </a:rPr>
              <a:t>. </a:t>
            </a:r>
            <a:endParaRPr lang="en-GB" dirty="0" smtClean="0">
              <a:solidFill>
                <a:prstClr val="black"/>
              </a:solidFill>
              <a:latin typeface="system-ui"/>
              <a:ea typeface="Times New Roman" panose="02020603050405020304" pitchFamily="18" charset="0"/>
              <a:cs typeface="Times New Roman" panose="02020603050405020304" pitchFamily="18" charset="0"/>
            </a:endParaRPr>
          </a:p>
          <a:p>
            <a:pPr lvl="0"/>
            <a:endParaRPr lang="en-GB" b="1" dirty="0">
              <a:solidFill>
                <a:prstClr val="black"/>
              </a:solidFill>
              <a:latin typeface="system-ui"/>
              <a:ea typeface="Times New Roman" panose="02020603050405020304" pitchFamily="18" charset="0"/>
              <a:cs typeface="Times New Roman" panose="02020603050405020304" pitchFamily="18" charset="0"/>
            </a:endParaRPr>
          </a:p>
          <a:p>
            <a:pPr lvl="0"/>
            <a:r>
              <a:rPr lang="en-GB" b="1" dirty="0" smtClean="0">
                <a:solidFill>
                  <a:prstClr val="black"/>
                </a:solidFill>
                <a:latin typeface="system-ui"/>
                <a:ea typeface="Times New Roman" panose="02020603050405020304" pitchFamily="18" charset="0"/>
                <a:cs typeface="Times New Roman" panose="02020603050405020304" pitchFamily="18" charset="0"/>
              </a:rPr>
              <a:t>Pilate </a:t>
            </a:r>
            <a:r>
              <a:rPr lang="en-GB" b="1" dirty="0">
                <a:solidFill>
                  <a:prstClr val="black"/>
                </a:solidFill>
                <a:latin typeface="system-ui"/>
                <a:ea typeface="Times New Roman" panose="02020603050405020304" pitchFamily="18" charset="0"/>
                <a:cs typeface="Times New Roman" panose="02020603050405020304" pitchFamily="18" charset="0"/>
              </a:rPr>
              <a:t>therefore said to him</a:t>
            </a:r>
            <a:r>
              <a:rPr lang="en-GB" dirty="0">
                <a:solidFill>
                  <a:prstClr val="black"/>
                </a:solidFill>
                <a:latin typeface="system-ui"/>
                <a:ea typeface="Times New Roman" panose="02020603050405020304" pitchFamily="18" charset="0"/>
                <a:cs typeface="Times New Roman" panose="02020603050405020304" pitchFamily="18" charset="0"/>
              </a:rPr>
              <a:t>, “Aren’t you speaking to me? </a:t>
            </a:r>
            <a:r>
              <a:rPr lang="en-GB" b="1" dirty="0">
                <a:solidFill>
                  <a:prstClr val="black"/>
                </a:solidFill>
                <a:latin typeface="system-ui"/>
                <a:ea typeface="Times New Roman" panose="02020603050405020304" pitchFamily="18" charset="0"/>
                <a:cs typeface="Times New Roman" panose="02020603050405020304" pitchFamily="18" charset="0"/>
              </a:rPr>
              <a:t>Don’t you know that I have power to release you and have power to crucify you?”</a:t>
            </a:r>
          </a:p>
          <a:p>
            <a:pPr lvl="0">
              <a:lnSpc>
                <a:spcPct val="107000"/>
              </a:lnSpc>
              <a:spcAft>
                <a:spcPts val="800"/>
              </a:spcAft>
            </a:pPr>
            <a:endParaRPr lang="en-GB" b="1" dirty="0" smtClean="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b="1" dirty="0" smtClean="0">
                <a:solidFill>
                  <a:prstClr val="black"/>
                </a:solidFill>
                <a:latin typeface="system-ui"/>
                <a:ea typeface="Times New Roman" panose="02020603050405020304" pitchFamily="18" charset="0"/>
                <a:cs typeface="Times New Roman" panose="02020603050405020304" pitchFamily="18" charset="0"/>
              </a:rPr>
              <a:t>Jesus </a:t>
            </a:r>
            <a:r>
              <a:rPr lang="en-GB" b="1" dirty="0">
                <a:solidFill>
                  <a:prstClr val="black"/>
                </a:solidFill>
                <a:latin typeface="system-ui"/>
                <a:ea typeface="Times New Roman" panose="02020603050405020304" pitchFamily="18" charset="0"/>
                <a:cs typeface="Times New Roman" panose="02020603050405020304" pitchFamily="18" charset="0"/>
              </a:rPr>
              <a:t>answered, “You would have no power at all against me, unless it were given to you from above. </a:t>
            </a:r>
            <a:endParaRPr lang="en-GB" b="1" dirty="0"/>
          </a:p>
        </p:txBody>
      </p:sp>
      <p:sp>
        <p:nvSpPr>
          <p:cNvPr id="4" name="Rectangle 3"/>
          <p:cNvSpPr/>
          <p:nvPr/>
        </p:nvSpPr>
        <p:spPr>
          <a:xfrm>
            <a:off x="750276" y="1545614"/>
            <a:ext cx="8792309" cy="1881925"/>
          </a:xfrm>
          <a:prstGeom prst="rect">
            <a:avLst/>
          </a:prstGeom>
        </p:spPr>
        <p:txBody>
          <a:bodyPr wrap="square">
            <a:spAutoFit/>
          </a:bodyPr>
          <a:lstStyle/>
          <a:p>
            <a:pPr lvl="0">
              <a:lnSpc>
                <a:spcPct val="107000"/>
              </a:lnSpc>
              <a:spcAft>
                <a:spcPts val="800"/>
              </a:spcAft>
            </a:pPr>
            <a:r>
              <a:rPr lang="en-GB" dirty="0">
                <a:solidFill>
                  <a:prstClr val="black"/>
                </a:solidFill>
                <a:latin typeface="system-ui"/>
                <a:ea typeface="Times New Roman" panose="02020603050405020304" pitchFamily="18" charset="0"/>
                <a:cs typeface="Times New Roman" panose="02020603050405020304" pitchFamily="18" charset="0"/>
              </a:rPr>
              <a:t>Pilate therefore said to him, “Are you a king then?”</a:t>
            </a:r>
          </a:p>
          <a:p>
            <a:pPr lvl="0">
              <a:lnSpc>
                <a:spcPct val="107000"/>
              </a:lnSpc>
              <a:spcAft>
                <a:spcPts val="800"/>
              </a:spcAft>
            </a:pPr>
            <a:r>
              <a:rPr lang="en-GB" b="1" dirty="0">
                <a:solidFill>
                  <a:prstClr val="black"/>
                </a:solidFill>
                <a:latin typeface="system-ui"/>
                <a:ea typeface="Times New Roman" panose="02020603050405020304" pitchFamily="18" charset="0"/>
                <a:cs typeface="Times New Roman" panose="02020603050405020304" pitchFamily="18" charset="0"/>
              </a:rPr>
              <a:t>Jesus answered</a:t>
            </a:r>
            <a:r>
              <a:rPr lang="en-GB" dirty="0">
                <a:solidFill>
                  <a:prstClr val="black"/>
                </a:solidFill>
                <a:latin typeface="system-ui"/>
                <a:ea typeface="Times New Roman" panose="02020603050405020304" pitchFamily="18" charset="0"/>
                <a:cs typeface="Times New Roman" panose="02020603050405020304" pitchFamily="18" charset="0"/>
              </a:rPr>
              <a:t>, “You say that I am a king. </a:t>
            </a:r>
            <a:r>
              <a:rPr lang="en-GB" b="1" dirty="0">
                <a:solidFill>
                  <a:prstClr val="black"/>
                </a:solidFill>
                <a:latin typeface="system-ui"/>
                <a:ea typeface="Times New Roman" panose="02020603050405020304" pitchFamily="18" charset="0"/>
                <a:cs typeface="Times New Roman" panose="02020603050405020304" pitchFamily="18" charset="0"/>
              </a:rPr>
              <a:t>For this reason I have been born, </a:t>
            </a:r>
            <a:endParaRPr lang="en-GB" b="1" dirty="0" smtClean="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b="1" dirty="0" smtClean="0">
                <a:solidFill>
                  <a:prstClr val="black"/>
                </a:solidFill>
                <a:latin typeface="system-ui"/>
                <a:ea typeface="Times New Roman" panose="02020603050405020304" pitchFamily="18" charset="0"/>
                <a:cs typeface="Times New Roman" panose="02020603050405020304" pitchFamily="18" charset="0"/>
              </a:rPr>
              <a:t>and </a:t>
            </a:r>
            <a:r>
              <a:rPr lang="en-GB" b="1" dirty="0">
                <a:solidFill>
                  <a:prstClr val="black"/>
                </a:solidFill>
                <a:latin typeface="system-ui"/>
                <a:ea typeface="Times New Roman" panose="02020603050405020304" pitchFamily="18" charset="0"/>
                <a:cs typeface="Times New Roman" panose="02020603050405020304" pitchFamily="18" charset="0"/>
              </a:rPr>
              <a:t>for this reason</a:t>
            </a:r>
            <a:r>
              <a:rPr lang="en-GB" dirty="0">
                <a:solidFill>
                  <a:prstClr val="black"/>
                </a:solidFill>
                <a:latin typeface="system-ui"/>
                <a:ea typeface="Times New Roman" panose="02020603050405020304" pitchFamily="18" charset="0"/>
                <a:cs typeface="Times New Roman" panose="02020603050405020304" pitchFamily="18" charset="0"/>
              </a:rPr>
              <a:t> </a:t>
            </a:r>
            <a:r>
              <a:rPr lang="en-GB" b="1" dirty="0">
                <a:solidFill>
                  <a:prstClr val="black"/>
                </a:solidFill>
                <a:latin typeface="system-ui"/>
                <a:ea typeface="Times New Roman" panose="02020603050405020304" pitchFamily="18" charset="0"/>
                <a:cs typeface="Times New Roman" panose="02020603050405020304" pitchFamily="18" charset="0"/>
              </a:rPr>
              <a:t>I have come into the world, that I should testify to the truth. Everyone who is of the truth listens to my voice</a:t>
            </a:r>
            <a:r>
              <a:rPr lang="en-GB" b="1" dirty="0" smtClean="0">
                <a:solidFill>
                  <a:prstClr val="black"/>
                </a:solidFill>
                <a:latin typeface="system-ui"/>
                <a:ea typeface="Times New Roman" panose="02020603050405020304" pitchFamily="18" charset="0"/>
                <a:cs typeface="Times New Roman" panose="02020603050405020304" pitchFamily="18" charset="0"/>
              </a:rPr>
              <a:t>.”</a:t>
            </a:r>
          </a:p>
          <a:p>
            <a:pPr lvl="0">
              <a:lnSpc>
                <a:spcPct val="107000"/>
              </a:lnSpc>
              <a:spcAft>
                <a:spcPts val="800"/>
              </a:spcAft>
            </a:pPr>
            <a:r>
              <a:rPr lang="en-GB" b="1" dirty="0" smtClean="0">
                <a:solidFill>
                  <a:prstClr val="black"/>
                </a:solidFill>
                <a:latin typeface="system-ui"/>
                <a:ea typeface="Times New Roman" panose="02020603050405020304" pitchFamily="18" charset="0"/>
                <a:cs typeface="Times New Roman" panose="02020603050405020304" pitchFamily="18" charset="0"/>
              </a:rPr>
              <a:t>Pilate </a:t>
            </a:r>
            <a:r>
              <a:rPr lang="en-GB" b="1" dirty="0">
                <a:solidFill>
                  <a:prstClr val="black"/>
                </a:solidFill>
                <a:latin typeface="system-ui"/>
                <a:ea typeface="Times New Roman" panose="02020603050405020304" pitchFamily="18" charset="0"/>
                <a:cs typeface="Times New Roman" panose="02020603050405020304" pitchFamily="18" charset="0"/>
              </a:rPr>
              <a:t>said to him, “What is truth?” </a:t>
            </a:r>
            <a:endParaRPr lang="en-GB" b="1" dirty="0"/>
          </a:p>
        </p:txBody>
      </p:sp>
      <p:sp>
        <p:nvSpPr>
          <p:cNvPr id="5" name="TextBox 4"/>
          <p:cNvSpPr txBox="1"/>
          <p:nvPr/>
        </p:nvSpPr>
        <p:spPr>
          <a:xfrm>
            <a:off x="2211754" y="574889"/>
            <a:ext cx="3327962" cy="584775"/>
          </a:xfrm>
          <a:prstGeom prst="rect">
            <a:avLst/>
          </a:prstGeom>
          <a:noFill/>
        </p:spPr>
        <p:txBody>
          <a:bodyPr wrap="none" rtlCol="0">
            <a:spAutoFit/>
          </a:bodyPr>
          <a:lstStyle/>
          <a:p>
            <a:r>
              <a:rPr lang="en-GB" sz="3200" b="1" dirty="0" smtClean="0">
                <a:latin typeface="system-ui"/>
              </a:rPr>
              <a:t>Power or Truth?</a:t>
            </a:r>
            <a:endParaRPr lang="en-GB" sz="3200" b="1" dirty="0">
              <a:latin typeface="system-ui"/>
            </a:endParaRPr>
          </a:p>
        </p:txBody>
      </p:sp>
    </p:spTree>
    <p:extLst>
      <p:ext uri="{BB962C8B-B14F-4D97-AF65-F5344CB8AC3E}">
        <p14:creationId xmlns:p14="http://schemas.microsoft.com/office/powerpoint/2010/main" val="4291278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2954" y="1857417"/>
            <a:ext cx="8432800" cy="4161652"/>
          </a:xfrm>
          <a:prstGeom prst="rect">
            <a:avLst/>
          </a:prstGeom>
        </p:spPr>
        <p:txBody>
          <a:bodyPr wrap="square">
            <a:spAutoFit/>
          </a:bodyPr>
          <a:lstStyle/>
          <a:p>
            <a:pPr lvl="0">
              <a:lnSpc>
                <a:spcPct val="107000"/>
              </a:lnSpc>
              <a:spcAft>
                <a:spcPts val="800"/>
              </a:spcAft>
            </a:pPr>
            <a:r>
              <a:rPr lang="en-GB" dirty="0">
                <a:solidFill>
                  <a:prstClr val="black"/>
                </a:solidFill>
                <a:latin typeface="system-ui"/>
                <a:ea typeface="Calibri" panose="020F0502020204030204" pitchFamily="34" charset="0"/>
                <a:cs typeface="Times New Roman" panose="02020603050405020304" pitchFamily="18" charset="0"/>
              </a:rPr>
              <a:t>At this, Pilate was seeking to release him, but the Jews cried out, saying, </a:t>
            </a:r>
            <a:r>
              <a:rPr lang="en-GB" b="1" dirty="0">
                <a:solidFill>
                  <a:prstClr val="black"/>
                </a:solidFill>
                <a:latin typeface="system-ui"/>
                <a:ea typeface="Calibri" panose="020F0502020204030204" pitchFamily="34" charset="0"/>
                <a:cs typeface="Times New Roman" panose="02020603050405020304" pitchFamily="18" charset="0"/>
              </a:rPr>
              <a:t>“If you release this man, you aren’t </a:t>
            </a:r>
            <a:r>
              <a:rPr lang="en-GB" b="1" dirty="0" smtClean="0">
                <a:solidFill>
                  <a:prstClr val="black"/>
                </a:solidFill>
                <a:latin typeface="system-ui"/>
                <a:ea typeface="Calibri" panose="020F0502020204030204" pitchFamily="34" charset="0"/>
                <a:cs typeface="Times New Roman" panose="02020603050405020304" pitchFamily="18" charset="0"/>
              </a:rPr>
              <a:t>Caesar’s </a:t>
            </a:r>
            <a:r>
              <a:rPr lang="en-GB" b="1" dirty="0">
                <a:solidFill>
                  <a:prstClr val="black"/>
                </a:solidFill>
                <a:latin typeface="system-ui"/>
                <a:ea typeface="Calibri" panose="020F0502020204030204" pitchFamily="34" charset="0"/>
                <a:cs typeface="Times New Roman" panose="02020603050405020304" pitchFamily="18" charset="0"/>
              </a:rPr>
              <a:t>friend!</a:t>
            </a:r>
            <a:r>
              <a:rPr lang="en-GB" dirty="0">
                <a:solidFill>
                  <a:prstClr val="black"/>
                </a:solidFill>
                <a:latin typeface="system-ui"/>
                <a:ea typeface="Calibri" panose="020F0502020204030204" pitchFamily="34" charset="0"/>
                <a:cs typeface="Times New Roman" panose="02020603050405020304" pitchFamily="18" charset="0"/>
              </a:rPr>
              <a:t> Everyone who makes himself a king speaks against Caesar</a:t>
            </a:r>
            <a:r>
              <a:rPr lang="en-GB" dirty="0" smtClean="0">
                <a:solidFill>
                  <a:prstClr val="black"/>
                </a:solidFill>
                <a:latin typeface="system-ui"/>
                <a:ea typeface="Calibri" panose="020F0502020204030204" pitchFamily="34" charset="0"/>
                <a:cs typeface="Times New Roman" panose="02020603050405020304" pitchFamily="18" charset="0"/>
              </a:rPr>
              <a:t>!”</a:t>
            </a:r>
          </a:p>
          <a:p>
            <a:pPr lvl="0">
              <a:lnSpc>
                <a:spcPct val="107000"/>
              </a:lnSpc>
              <a:spcAft>
                <a:spcPts val="800"/>
              </a:spcAft>
            </a:pPr>
            <a:r>
              <a:rPr lang="en-GB" dirty="0" smtClean="0">
                <a:solidFill>
                  <a:prstClr val="black"/>
                </a:solidFill>
                <a:latin typeface="system-ui"/>
                <a:ea typeface="Calibri" panose="020F0502020204030204" pitchFamily="34" charset="0"/>
                <a:cs typeface="Times New Roman" panose="02020603050405020304" pitchFamily="18" charset="0"/>
              </a:rPr>
              <a:t>When </a:t>
            </a:r>
            <a:r>
              <a:rPr lang="en-GB" dirty="0">
                <a:solidFill>
                  <a:prstClr val="black"/>
                </a:solidFill>
                <a:latin typeface="system-ui"/>
                <a:ea typeface="Calibri" panose="020F0502020204030204" pitchFamily="34" charset="0"/>
                <a:cs typeface="Times New Roman" panose="02020603050405020304" pitchFamily="18" charset="0"/>
              </a:rPr>
              <a:t>Pilate therefore heard these words, he brought Jesus out and sat down on the judgment seat at a place called “The Pavement”, but in Hebrew, “</a:t>
            </a:r>
            <a:r>
              <a:rPr lang="en-GB" dirty="0" err="1">
                <a:solidFill>
                  <a:prstClr val="black"/>
                </a:solidFill>
                <a:latin typeface="system-ui"/>
                <a:ea typeface="Calibri" panose="020F0502020204030204" pitchFamily="34" charset="0"/>
                <a:cs typeface="Times New Roman" panose="02020603050405020304" pitchFamily="18" charset="0"/>
              </a:rPr>
              <a:t>Gabbatha</a:t>
            </a:r>
            <a:r>
              <a:rPr lang="en-GB" dirty="0">
                <a:solidFill>
                  <a:prstClr val="black"/>
                </a:solidFill>
                <a:latin typeface="system-ui"/>
                <a:ea typeface="Calibri" panose="020F0502020204030204" pitchFamily="34" charset="0"/>
                <a:cs typeface="Times New Roman" panose="02020603050405020304" pitchFamily="18" charset="0"/>
              </a:rPr>
              <a:t>.” </a:t>
            </a:r>
            <a:r>
              <a:rPr lang="en-GB" b="1" baseline="30000" dirty="0">
                <a:solidFill>
                  <a:prstClr val="black"/>
                </a:solidFill>
                <a:latin typeface="system-ui"/>
                <a:ea typeface="Calibri" panose="020F0502020204030204" pitchFamily="34" charset="0"/>
                <a:cs typeface="Times New Roman" panose="02020603050405020304" pitchFamily="18" charset="0"/>
              </a:rPr>
              <a:t>14 </a:t>
            </a:r>
            <a:r>
              <a:rPr lang="en-GB" dirty="0">
                <a:solidFill>
                  <a:prstClr val="black"/>
                </a:solidFill>
                <a:latin typeface="system-ui"/>
                <a:ea typeface="Calibri" panose="020F0502020204030204" pitchFamily="34" charset="0"/>
                <a:cs typeface="Times New Roman" panose="02020603050405020304" pitchFamily="18" charset="0"/>
              </a:rPr>
              <a:t>Now it was the Preparation Day of the Passover, at about the sixth hour</a:t>
            </a:r>
            <a:r>
              <a:rPr lang="en-GB" dirty="0" smtClean="0">
                <a:solidFill>
                  <a:prstClr val="black"/>
                </a:solidFill>
                <a:latin typeface="system-ui"/>
                <a:ea typeface="Calibri" panose="020F0502020204030204" pitchFamily="34" charset="0"/>
                <a:cs typeface="Times New Roman" panose="02020603050405020304" pitchFamily="18" charset="0"/>
              </a:rPr>
              <a:t>.</a:t>
            </a:r>
            <a:r>
              <a:rPr lang="en-GB" baseline="30000" dirty="0" smtClean="0">
                <a:solidFill>
                  <a:prstClr val="black"/>
                </a:solidFill>
                <a:latin typeface="system-ui"/>
                <a:ea typeface="Calibri" panose="020F0502020204030204" pitchFamily="34" charset="0"/>
                <a:cs typeface="Times New Roman" panose="02020603050405020304" pitchFamily="18" charset="0"/>
              </a:rPr>
              <a:t> </a:t>
            </a:r>
            <a:r>
              <a:rPr lang="en-GB" dirty="0">
                <a:solidFill>
                  <a:prstClr val="black"/>
                </a:solidFill>
                <a:latin typeface="system-ui"/>
                <a:ea typeface="Calibri" panose="020F0502020204030204" pitchFamily="34" charset="0"/>
                <a:cs typeface="Times New Roman" panose="02020603050405020304" pitchFamily="18" charset="0"/>
              </a:rPr>
              <a:t> He said to the Jews, </a:t>
            </a:r>
            <a:r>
              <a:rPr lang="en-GB" b="1" dirty="0">
                <a:solidFill>
                  <a:prstClr val="black"/>
                </a:solidFill>
                <a:latin typeface="system-ui"/>
                <a:ea typeface="Calibri" panose="020F0502020204030204" pitchFamily="34" charset="0"/>
                <a:cs typeface="Times New Roman" panose="02020603050405020304" pitchFamily="18" charset="0"/>
              </a:rPr>
              <a:t>“Behold, your King!”</a:t>
            </a:r>
            <a:endParaRPr lang="en-GB" b="1" dirty="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smtClean="0">
                <a:solidFill>
                  <a:prstClr val="black"/>
                </a:solidFill>
                <a:latin typeface="system-ui"/>
                <a:ea typeface="Calibri" panose="020F0502020204030204" pitchFamily="34" charset="0"/>
                <a:cs typeface="Times New Roman" panose="02020603050405020304" pitchFamily="18" charset="0"/>
              </a:rPr>
              <a:t>They </a:t>
            </a:r>
            <a:r>
              <a:rPr lang="en-GB" dirty="0">
                <a:solidFill>
                  <a:prstClr val="black"/>
                </a:solidFill>
                <a:latin typeface="system-ui"/>
                <a:ea typeface="Calibri" panose="020F0502020204030204" pitchFamily="34" charset="0"/>
                <a:cs typeface="Times New Roman" panose="02020603050405020304" pitchFamily="18" charset="0"/>
              </a:rPr>
              <a:t>cried out, “Away with him! Away with him! Crucify him!”</a:t>
            </a:r>
            <a:endParaRPr lang="en-GB" dirty="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a:solidFill>
                  <a:prstClr val="black"/>
                </a:solidFill>
                <a:latin typeface="system-ui"/>
                <a:ea typeface="Calibri" panose="020F0502020204030204" pitchFamily="34" charset="0"/>
                <a:cs typeface="Times New Roman" panose="02020603050405020304" pitchFamily="18" charset="0"/>
              </a:rPr>
              <a:t>Pilate said to them, </a:t>
            </a:r>
            <a:r>
              <a:rPr lang="en-GB" b="1" dirty="0">
                <a:solidFill>
                  <a:prstClr val="black"/>
                </a:solidFill>
                <a:latin typeface="system-ui"/>
                <a:ea typeface="Calibri" panose="020F0502020204030204" pitchFamily="34" charset="0"/>
                <a:cs typeface="Times New Roman" panose="02020603050405020304" pitchFamily="18" charset="0"/>
              </a:rPr>
              <a:t>“Shall I crucify your King?”</a:t>
            </a:r>
            <a:endParaRPr lang="en-GB" b="1" dirty="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a:solidFill>
                  <a:prstClr val="black"/>
                </a:solidFill>
                <a:latin typeface="system-ui"/>
                <a:ea typeface="Calibri" panose="020F0502020204030204" pitchFamily="34" charset="0"/>
                <a:cs typeface="Times New Roman" panose="02020603050405020304" pitchFamily="18" charset="0"/>
              </a:rPr>
              <a:t>The chief priests answered, </a:t>
            </a:r>
            <a:r>
              <a:rPr lang="en-GB" b="1" dirty="0">
                <a:solidFill>
                  <a:prstClr val="black"/>
                </a:solidFill>
                <a:latin typeface="system-ui"/>
                <a:ea typeface="Calibri" panose="020F0502020204030204" pitchFamily="34" charset="0"/>
                <a:cs typeface="Times New Roman" panose="02020603050405020304" pitchFamily="18" charset="0"/>
              </a:rPr>
              <a:t>“We have no king but Caesar!”</a:t>
            </a:r>
            <a:endParaRPr lang="en-GB" b="1" dirty="0">
              <a:solidFill>
                <a:prstClr val="black"/>
              </a:solidFill>
              <a:latin typeface="system-ui"/>
              <a:ea typeface="Times New Roman" panose="02020603050405020304" pitchFamily="18" charset="0"/>
              <a:cs typeface="Times New Roman" panose="02020603050405020304" pitchFamily="18" charset="0"/>
            </a:endParaRPr>
          </a:p>
          <a:p>
            <a:pPr lvl="0">
              <a:lnSpc>
                <a:spcPct val="107000"/>
              </a:lnSpc>
              <a:spcAft>
                <a:spcPts val="800"/>
              </a:spcAft>
            </a:pPr>
            <a:r>
              <a:rPr lang="en-GB" dirty="0" smtClean="0">
                <a:solidFill>
                  <a:prstClr val="black"/>
                </a:solidFill>
                <a:latin typeface="system-ui"/>
                <a:ea typeface="Calibri" panose="020F0502020204030204" pitchFamily="34" charset="0"/>
                <a:cs typeface="Times New Roman" panose="02020603050405020304" pitchFamily="18" charset="0"/>
              </a:rPr>
              <a:t>So </a:t>
            </a:r>
            <a:r>
              <a:rPr lang="en-GB" dirty="0">
                <a:solidFill>
                  <a:prstClr val="black"/>
                </a:solidFill>
                <a:latin typeface="system-ui"/>
                <a:ea typeface="Calibri" panose="020F0502020204030204" pitchFamily="34" charset="0"/>
                <a:cs typeface="Times New Roman" panose="02020603050405020304" pitchFamily="18" charset="0"/>
              </a:rPr>
              <a:t>then </a:t>
            </a:r>
            <a:r>
              <a:rPr lang="en-GB" b="1" dirty="0">
                <a:solidFill>
                  <a:prstClr val="black"/>
                </a:solidFill>
                <a:latin typeface="system-ui"/>
                <a:ea typeface="Calibri" panose="020F0502020204030204" pitchFamily="34" charset="0"/>
                <a:cs typeface="Times New Roman" panose="02020603050405020304" pitchFamily="18" charset="0"/>
              </a:rPr>
              <a:t>he delivered him </a:t>
            </a:r>
            <a:r>
              <a:rPr lang="en-GB" b="1" u="sng" dirty="0">
                <a:solidFill>
                  <a:prstClr val="black"/>
                </a:solidFill>
                <a:latin typeface="system-ui"/>
                <a:ea typeface="Calibri" panose="020F0502020204030204" pitchFamily="34" charset="0"/>
                <a:cs typeface="Times New Roman" panose="02020603050405020304" pitchFamily="18" charset="0"/>
              </a:rPr>
              <a:t>to them </a:t>
            </a:r>
            <a:r>
              <a:rPr lang="en-GB" b="1" dirty="0">
                <a:solidFill>
                  <a:prstClr val="black"/>
                </a:solidFill>
                <a:latin typeface="system-ui"/>
                <a:ea typeface="Calibri" panose="020F0502020204030204" pitchFamily="34" charset="0"/>
                <a:cs typeface="Times New Roman" panose="02020603050405020304" pitchFamily="18" charset="0"/>
              </a:rPr>
              <a:t>to be crucified. So </a:t>
            </a:r>
            <a:r>
              <a:rPr lang="en-GB" b="1" u="sng" dirty="0">
                <a:solidFill>
                  <a:prstClr val="black"/>
                </a:solidFill>
                <a:latin typeface="system-ui"/>
                <a:ea typeface="Calibri" panose="020F0502020204030204" pitchFamily="34" charset="0"/>
                <a:cs typeface="Times New Roman" panose="02020603050405020304" pitchFamily="18" charset="0"/>
              </a:rPr>
              <a:t>they</a:t>
            </a:r>
            <a:r>
              <a:rPr lang="en-GB" b="1" dirty="0">
                <a:solidFill>
                  <a:prstClr val="black"/>
                </a:solidFill>
                <a:latin typeface="system-ui"/>
                <a:ea typeface="Calibri" panose="020F0502020204030204" pitchFamily="34" charset="0"/>
                <a:cs typeface="Times New Roman" panose="02020603050405020304" pitchFamily="18" charset="0"/>
              </a:rPr>
              <a:t> took Jesus and led him away. </a:t>
            </a:r>
            <a:endParaRPr lang="en-GB" b="1" dirty="0">
              <a:solidFill>
                <a:prstClr val="black"/>
              </a:solidFill>
              <a:latin typeface="system-ui"/>
            </a:endParaRPr>
          </a:p>
        </p:txBody>
      </p:sp>
      <p:sp>
        <p:nvSpPr>
          <p:cNvPr id="3" name="TextBox 2"/>
          <p:cNvSpPr txBox="1"/>
          <p:nvPr/>
        </p:nvSpPr>
        <p:spPr>
          <a:xfrm>
            <a:off x="2821354" y="743635"/>
            <a:ext cx="3415323" cy="646331"/>
          </a:xfrm>
          <a:prstGeom prst="rect">
            <a:avLst/>
          </a:prstGeom>
          <a:noFill/>
        </p:spPr>
        <p:txBody>
          <a:bodyPr wrap="square" rtlCol="0">
            <a:spAutoFit/>
          </a:bodyPr>
          <a:lstStyle/>
          <a:p>
            <a:r>
              <a:rPr lang="en-GB" sz="3600" b="1" dirty="0" smtClean="0">
                <a:latin typeface="system-ui"/>
              </a:rPr>
              <a:t>Checkmate</a:t>
            </a:r>
            <a:endParaRPr lang="en-GB" sz="3600" b="1" dirty="0">
              <a:latin typeface="system-ui"/>
            </a:endParaRPr>
          </a:p>
        </p:txBody>
      </p:sp>
    </p:spTree>
    <p:extLst>
      <p:ext uri="{BB962C8B-B14F-4D97-AF65-F5344CB8AC3E}">
        <p14:creationId xmlns:p14="http://schemas.microsoft.com/office/powerpoint/2010/main" val="11466027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752" y="1475103"/>
            <a:ext cx="9581661" cy="3046988"/>
          </a:xfrm>
          <a:prstGeom prst="rect">
            <a:avLst/>
          </a:prstGeom>
        </p:spPr>
        <p:txBody>
          <a:bodyPr wrap="square">
            <a:spAutoFit/>
          </a:bodyPr>
          <a:lstStyle/>
          <a:p>
            <a:r>
              <a:rPr lang="en-GB" b="1" dirty="0">
                <a:solidFill>
                  <a:srgbClr val="000000"/>
                </a:solidFill>
                <a:latin typeface="system-ui"/>
              </a:rPr>
              <a:t>“You, O king, saw, and behold</a:t>
            </a:r>
            <a:r>
              <a:rPr lang="en-GB" b="1" dirty="0" smtClean="0">
                <a:solidFill>
                  <a:srgbClr val="000000"/>
                </a:solidFill>
                <a:latin typeface="system-ui"/>
              </a:rPr>
              <a:t>,</a:t>
            </a:r>
            <a:r>
              <a:rPr lang="en-GB" b="1" baseline="30000" dirty="0" smtClean="0">
                <a:solidFill>
                  <a:srgbClr val="000000"/>
                </a:solidFill>
                <a:latin typeface="system-ui"/>
              </a:rPr>
              <a:t> </a:t>
            </a:r>
            <a:r>
              <a:rPr lang="en-GB" b="1" dirty="0">
                <a:solidFill>
                  <a:srgbClr val="000000"/>
                </a:solidFill>
                <a:latin typeface="system-ui"/>
              </a:rPr>
              <a:t> a great image. This image, which was mighty, and whose brightness was excellent, stood before you; and its appearance was terrifying</a:t>
            </a:r>
            <a:r>
              <a:rPr lang="en-GB" b="1" dirty="0" smtClean="0">
                <a:solidFill>
                  <a:srgbClr val="000000"/>
                </a:solidFill>
                <a:latin typeface="system-ui"/>
              </a:rPr>
              <a:t>.</a:t>
            </a:r>
            <a:r>
              <a:rPr lang="en-GB" dirty="0" smtClean="0">
                <a:solidFill>
                  <a:srgbClr val="000000"/>
                </a:solidFill>
                <a:latin typeface="system-ui"/>
              </a:rPr>
              <a:t> </a:t>
            </a:r>
            <a:r>
              <a:rPr lang="en-GB" b="1" baseline="30000" dirty="0" smtClean="0">
                <a:solidFill>
                  <a:srgbClr val="000000"/>
                </a:solidFill>
                <a:latin typeface="system-ui"/>
              </a:rPr>
              <a:t> </a:t>
            </a:r>
            <a:r>
              <a:rPr lang="en-GB" dirty="0" smtClean="0">
                <a:solidFill>
                  <a:srgbClr val="000000"/>
                </a:solidFill>
                <a:latin typeface="system-ui"/>
              </a:rPr>
              <a:t>As </a:t>
            </a:r>
            <a:r>
              <a:rPr lang="en-GB" dirty="0">
                <a:solidFill>
                  <a:srgbClr val="000000"/>
                </a:solidFill>
                <a:latin typeface="system-ui"/>
              </a:rPr>
              <a:t>for this image, its head was of fine gold, its breast and its arms of silver, its belly and its thighs of bronze</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its </a:t>
            </a:r>
            <a:r>
              <a:rPr lang="en-GB" b="1" dirty="0">
                <a:solidFill>
                  <a:srgbClr val="000000"/>
                </a:solidFill>
                <a:latin typeface="system-ui"/>
              </a:rPr>
              <a:t>legs of iron, its feet part of iron, and part of clay</a:t>
            </a:r>
            <a:r>
              <a:rPr lang="en-GB" b="1" dirty="0" smtClean="0">
                <a:solidFill>
                  <a:srgbClr val="000000"/>
                </a:solidFill>
                <a:latin typeface="system-ui"/>
              </a:rPr>
              <a:t>.</a:t>
            </a:r>
            <a:r>
              <a:rPr lang="en-GB" dirty="0" smtClean="0">
                <a:solidFill>
                  <a:srgbClr val="000000"/>
                </a:solidFill>
                <a:latin typeface="system-ui"/>
              </a:rPr>
              <a:t> </a:t>
            </a:r>
            <a:r>
              <a:rPr lang="en-GB" b="1" baseline="30000" dirty="0">
                <a:solidFill>
                  <a:srgbClr val="000000"/>
                </a:solidFill>
                <a:latin typeface="system-ui"/>
              </a:rPr>
              <a:t> </a:t>
            </a:r>
            <a:endParaRPr lang="en-GB" b="1" baseline="30000" dirty="0" smtClean="0">
              <a:solidFill>
                <a:srgbClr val="000000"/>
              </a:solidFill>
              <a:latin typeface="system-ui"/>
            </a:endParaRPr>
          </a:p>
          <a:p>
            <a:endParaRPr lang="en-GB" b="1" baseline="30000" dirty="0">
              <a:solidFill>
                <a:srgbClr val="000000"/>
              </a:solidFill>
              <a:latin typeface="system-ui"/>
            </a:endParaRPr>
          </a:p>
          <a:p>
            <a:r>
              <a:rPr lang="en-GB" dirty="0" smtClean="0">
                <a:solidFill>
                  <a:srgbClr val="000000"/>
                </a:solidFill>
                <a:latin typeface="system-ui"/>
              </a:rPr>
              <a:t>You </a:t>
            </a:r>
            <a:r>
              <a:rPr lang="en-GB" dirty="0">
                <a:solidFill>
                  <a:srgbClr val="000000"/>
                </a:solidFill>
                <a:latin typeface="system-ui"/>
              </a:rPr>
              <a:t>saw until </a:t>
            </a:r>
            <a:r>
              <a:rPr lang="en-GB" b="1" dirty="0">
                <a:solidFill>
                  <a:srgbClr val="000000"/>
                </a:solidFill>
                <a:latin typeface="system-ui"/>
              </a:rPr>
              <a:t>a stone was cut out without hands, which struck the image on its feet that were of iron and clay, and broke them in pieces</a:t>
            </a:r>
            <a:r>
              <a:rPr lang="en-GB" b="1" dirty="0" smtClean="0">
                <a:solidFill>
                  <a:srgbClr val="000000"/>
                </a:solidFill>
                <a:latin typeface="system-ui"/>
              </a:rPr>
              <a:t>.</a:t>
            </a:r>
            <a:r>
              <a:rPr lang="en-GB" dirty="0" smtClean="0">
                <a:solidFill>
                  <a:srgbClr val="000000"/>
                </a:solidFill>
                <a:latin typeface="system-ui"/>
              </a:rPr>
              <a:t> </a:t>
            </a:r>
            <a:r>
              <a:rPr lang="en-GB" b="1" baseline="30000" dirty="0">
                <a:solidFill>
                  <a:srgbClr val="000000"/>
                </a:solidFill>
                <a:latin typeface="system-ui"/>
              </a:rPr>
              <a:t> </a:t>
            </a:r>
            <a:r>
              <a:rPr lang="en-GB" dirty="0">
                <a:solidFill>
                  <a:srgbClr val="000000"/>
                </a:solidFill>
                <a:latin typeface="system-ui"/>
              </a:rPr>
              <a:t>Then the iron, the clay, the bronze, the silver, and the gold were broken in pieces together, and became like the chaff of the summer threshing floors. The wind carried them away, so that </a:t>
            </a:r>
            <a:r>
              <a:rPr lang="en-GB" b="1" dirty="0">
                <a:solidFill>
                  <a:srgbClr val="000000"/>
                </a:solidFill>
                <a:latin typeface="system-ui"/>
              </a:rPr>
              <a:t>no place was found for them. The stone that struck the image became a great mountain, and filled the whole </a:t>
            </a:r>
            <a:r>
              <a:rPr lang="en-GB" b="1" dirty="0" smtClean="0">
                <a:solidFill>
                  <a:srgbClr val="000000"/>
                </a:solidFill>
                <a:latin typeface="system-ui"/>
              </a:rPr>
              <a:t>earth…</a:t>
            </a:r>
            <a:r>
              <a:rPr lang="en-GB" dirty="0" smtClean="0">
                <a:solidFill>
                  <a:srgbClr val="000000"/>
                </a:solidFill>
                <a:latin typeface="system-ui"/>
              </a:rPr>
              <a:t> </a:t>
            </a:r>
            <a:endParaRPr lang="en-GB" dirty="0"/>
          </a:p>
        </p:txBody>
      </p:sp>
      <p:sp>
        <p:nvSpPr>
          <p:cNvPr id="3" name="Rectangle 2"/>
          <p:cNvSpPr/>
          <p:nvPr/>
        </p:nvSpPr>
        <p:spPr>
          <a:xfrm>
            <a:off x="236413" y="4615993"/>
            <a:ext cx="9468337" cy="1477328"/>
          </a:xfrm>
          <a:prstGeom prst="rect">
            <a:avLst/>
          </a:prstGeom>
        </p:spPr>
        <p:txBody>
          <a:bodyPr wrap="square">
            <a:spAutoFit/>
          </a:bodyPr>
          <a:lstStyle/>
          <a:p>
            <a:r>
              <a:rPr lang="en-GB" b="1" baseline="30000" dirty="0">
                <a:solidFill>
                  <a:srgbClr val="000000"/>
                </a:solidFill>
                <a:latin typeface="system-ui"/>
              </a:rPr>
              <a:t> </a:t>
            </a:r>
            <a:r>
              <a:rPr lang="en-GB" dirty="0">
                <a:solidFill>
                  <a:srgbClr val="000000"/>
                </a:solidFill>
                <a:latin typeface="system-ui"/>
              </a:rPr>
              <a:t>“In the days of those kings </a:t>
            </a:r>
            <a:r>
              <a:rPr lang="en-GB" b="1" dirty="0">
                <a:solidFill>
                  <a:srgbClr val="000000"/>
                </a:solidFill>
                <a:latin typeface="system-ui"/>
              </a:rPr>
              <a:t>the God of heaven will set up a kingdom which will never be destroyed</a:t>
            </a:r>
            <a:r>
              <a:rPr lang="en-GB" dirty="0">
                <a:solidFill>
                  <a:srgbClr val="000000"/>
                </a:solidFill>
                <a:latin typeface="system-ui"/>
              </a:rPr>
              <a:t>, nor will its sovereignty be left to another people; but it will break in pieces and consume all these kingdoms, and </a:t>
            </a:r>
            <a:r>
              <a:rPr lang="en-GB" b="1" dirty="0">
                <a:solidFill>
                  <a:srgbClr val="000000"/>
                </a:solidFill>
                <a:latin typeface="system-ui"/>
              </a:rPr>
              <a:t>it will stand </a:t>
            </a:r>
            <a:r>
              <a:rPr lang="en-GB" b="1" dirty="0" smtClean="0">
                <a:solidFill>
                  <a:srgbClr val="000000"/>
                </a:solidFill>
                <a:latin typeface="system-ui"/>
              </a:rPr>
              <a:t>forever …</a:t>
            </a:r>
            <a:r>
              <a:rPr lang="en-GB" dirty="0" smtClean="0">
                <a:solidFill>
                  <a:srgbClr val="000000"/>
                </a:solidFill>
                <a:latin typeface="system-ui"/>
              </a:rPr>
              <a:t> </a:t>
            </a:r>
            <a:r>
              <a:rPr lang="en-GB" dirty="0">
                <a:solidFill>
                  <a:srgbClr val="000000"/>
                </a:solidFill>
                <a:latin typeface="system-ui"/>
              </a:rPr>
              <a:t>the great God has made known to the king what will happen hereafter. </a:t>
            </a:r>
            <a:r>
              <a:rPr lang="en-GB" b="1" dirty="0">
                <a:solidFill>
                  <a:srgbClr val="000000"/>
                </a:solidFill>
                <a:latin typeface="system-ui"/>
              </a:rPr>
              <a:t>The dream is certain, and its interpretation sure.</a:t>
            </a:r>
            <a:r>
              <a:rPr lang="en-GB" dirty="0">
                <a:solidFill>
                  <a:srgbClr val="000000"/>
                </a:solidFill>
                <a:latin typeface="system-ui"/>
              </a:rPr>
              <a:t>” Dan </a:t>
            </a:r>
            <a:r>
              <a:rPr lang="en-GB" dirty="0" smtClean="0">
                <a:solidFill>
                  <a:srgbClr val="000000"/>
                </a:solidFill>
                <a:latin typeface="system-ui"/>
              </a:rPr>
              <a:t>2:31-35, 44-45</a:t>
            </a:r>
            <a:endParaRPr lang="en-GB" dirty="0"/>
          </a:p>
        </p:txBody>
      </p:sp>
      <p:sp>
        <p:nvSpPr>
          <p:cNvPr id="4" name="TextBox 3"/>
          <p:cNvSpPr txBox="1"/>
          <p:nvPr/>
        </p:nvSpPr>
        <p:spPr>
          <a:xfrm>
            <a:off x="179752" y="550990"/>
            <a:ext cx="8947834" cy="584775"/>
          </a:xfrm>
          <a:prstGeom prst="rect">
            <a:avLst/>
          </a:prstGeom>
          <a:noFill/>
        </p:spPr>
        <p:txBody>
          <a:bodyPr wrap="none" rtlCol="0">
            <a:spAutoFit/>
          </a:bodyPr>
          <a:lstStyle/>
          <a:p>
            <a:r>
              <a:rPr lang="en-GB" sz="3200" b="1" dirty="0" smtClean="0"/>
              <a:t>Empire as a human creation – destroyed by a stone </a:t>
            </a:r>
            <a:endParaRPr lang="en-GB" sz="3200" b="1" dirty="0"/>
          </a:p>
        </p:txBody>
      </p:sp>
    </p:spTree>
    <p:extLst>
      <p:ext uri="{BB962C8B-B14F-4D97-AF65-F5344CB8AC3E}">
        <p14:creationId xmlns:p14="http://schemas.microsoft.com/office/powerpoint/2010/main" val="25004394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308" y="1186560"/>
            <a:ext cx="11918461" cy="5078313"/>
          </a:xfrm>
          <a:prstGeom prst="rect">
            <a:avLst/>
          </a:prstGeom>
        </p:spPr>
        <p:txBody>
          <a:bodyPr wrap="square">
            <a:spAutoFit/>
          </a:bodyPr>
          <a:lstStyle/>
          <a:p>
            <a:r>
              <a:rPr lang="en-GB" dirty="0" smtClean="0">
                <a:solidFill>
                  <a:srgbClr val="000000"/>
                </a:solidFill>
                <a:latin typeface="system-ui"/>
              </a:rPr>
              <a:t>“After </a:t>
            </a:r>
            <a:r>
              <a:rPr lang="en-GB" dirty="0">
                <a:solidFill>
                  <a:srgbClr val="000000"/>
                </a:solidFill>
                <a:latin typeface="system-ui"/>
              </a:rPr>
              <a:t>this I saw in the night visions, and, </a:t>
            </a:r>
            <a:r>
              <a:rPr lang="en-GB" b="1" dirty="0">
                <a:solidFill>
                  <a:srgbClr val="000000"/>
                </a:solidFill>
                <a:latin typeface="system-ui"/>
              </a:rPr>
              <a:t>behold, there was a fourth animal, awesome </a:t>
            </a:r>
            <a:endParaRPr lang="en-GB" b="1" dirty="0" smtClean="0">
              <a:solidFill>
                <a:srgbClr val="000000"/>
              </a:solidFill>
              <a:latin typeface="system-ui"/>
            </a:endParaRPr>
          </a:p>
          <a:p>
            <a:r>
              <a:rPr lang="en-GB" b="1" dirty="0" smtClean="0">
                <a:solidFill>
                  <a:srgbClr val="000000"/>
                </a:solidFill>
                <a:latin typeface="system-ui"/>
              </a:rPr>
              <a:t>and </a:t>
            </a:r>
            <a:r>
              <a:rPr lang="en-GB" b="1" dirty="0">
                <a:solidFill>
                  <a:srgbClr val="000000"/>
                </a:solidFill>
                <a:latin typeface="system-ui"/>
              </a:rPr>
              <a:t>powerful, and exceedingly strong. It had great iron teeth. It devoured and broke </a:t>
            </a:r>
            <a:endParaRPr lang="en-GB" b="1" dirty="0" smtClean="0">
              <a:solidFill>
                <a:srgbClr val="000000"/>
              </a:solidFill>
              <a:latin typeface="system-ui"/>
            </a:endParaRPr>
          </a:p>
          <a:p>
            <a:r>
              <a:rPr lang="en-GB" b="1" dirty="0" smtClean="0">
                <a:solidFill>
                  <a:srgbClr val="000000"/>
                </a:solidFill>
                <a:latin typeface="system-ui"/>
              </a:rPr>
              <a:t>in </a:t>
            </a:r>
            <a:r>
              <a:rPr lang="en-GB" b="1" dirty="0">
                <a:solidFill>
                  <a:srgbClr val="000000"/>
                </a:solidFill>
                <a:latin typeface="system-ui"/>
              </a:rPr>
              <a:t>pieces, and stamped the residue with its </a:t>
            </a:r>
            <a:r>
              <a:rPr lang="en-GB" b="1" dirty="0" smtClean="0">
                <a:solidFill>
                  <a:srgbClr val="000000"/>
                </a:solidFill>
                <a:latin typeface="system-ui"/>
              </a:rPr>
              <a:t>feet…</a:t>
            </a:r>
            <a:r>
              <a:rPr lang="en-GB" dirty="0" smtClean="0">
                <a:solidFill>
                  <a:srgbClr val="000000"/>
                </a:solidFill>
                <a:latin typeface="system-ui"/>
              </a:rPr>
              <a:t> </a:t>
            </a:r>
          </a:p>
          <a:p>
            <a:endParaRPr lang="en-GB" b="1" dirty="0" smtClean="0">
              <a:solidFill>
                <a:srgbClr val="000000"/>
              </a:solidFill>
              <a:latin typeface="system-ui"/>
            </a:endParaRPr>
          </a:p>
          <a:p>
            <a:r>
              <a:rPr lang="en-GB" b="1" dirty="0" smtClean="0">
                <a:solidFill>
                  <a:srgbClr val="000000"/>
                </a:solidFill>
                <a:latin typeface="system-ui"/>
              </a:rPr>
              <a:t>“</a:t>
            </a:r>
            <a:r>
              <a:rPr lang="en-GB" b="1" dirty="0">
                <a:solidFill>
                  <a:srgbClr val="000000"/>
                </a:solidFill>
                <a:latin typeface="system-ui"/>
              </a:rPr>
              <a:t>I watched until thrones were </a:t>
            </a:r>
            <a:r>
              <a:rPr lang="en-GB" b="1" dirty="0" smtClean="0">
                <a:solidFill>
                  <a:srgbClr val="000000"/>
                </a:solidFill>
                <a:latin typeface="system-ui"/>
              </a:rPr>
              <a:t>placed,</a:t>
            </a:r>
            <a:r>
              <a:rPr lang="en-GB" b="1" dirty="0">
                <a:solidFill>
                  <a:srgbClr val="000000"/>
                </a:solidFill>
                <a:latin typeface="system-ui"/>
              </a:rPr>
              <a:t> </a:t>
            </a:r>
            <a:r>
              <a:rPr lang="en-GB" b="1" dirty="0" smtClean="0">
                <a:solidFill>
                  <a:srgbClr val="000000"/>
                </a:solidFill>
                <a:latin typeface="system-ui"/>
              </a:rPr>
              <a:t>and </a:t>
            </a:r>
            <a:r>
              <a:rPr lang="en-GB" b="1" dirty="0">
                <a:solidFill>
                  <a:srgbClr val="000000"/>
                </a:solidFill>
                <a:latin typeface="system-ui"/>
              </a:rPr>
              <a:t>one who was ancient of days </a:t>
            </a:r>
            <a:r>
              <a:rPr lang="en-GB" b="1" dirty="0" smtClean="0">
                <a:solidFill>
                  <a:srgbClr val="000000"/>
                </a:solidFill>
                <a:latin typeface="system-ui"/>
              </a:rPr>
              <a:t>sat. </a:t>
            </a:r>
            <a:r>
              <a:rPr lang="en-GB" dirty="0" smtClean="0">
                <a:solidFill>
                  <a:srgbClr val="000000"/>
                </a:solidFill>
                <a:latin typeface="system-ui"/>
              </a:rPr>
              <a:t>His </a:t>
            </a:r>
            <a:r>
              <a:rPr lang="en-GB" dirty="0">
                <a:solidFill>
                  <a:srgbClr val="000000"/>
                </a:solidFill>
                <a:latin typeface="system-ui"/>
              </a:rPr>
              <a:t>clothing </a:t>
            </a:r>
            <a:endParaRPr lang="en-GB" dirty="0" smtClean="0">
              <a:solidFill>
                <a:srgbClr val="000000"/>
              </a:solidFill>
              <a:latin typeface="system-ui"/>
            </a:endParaRPr>
          </a:p>
          <a:p>
            <a:r>
              <a:rPr lang="en-GB" dirty="0" smtClean="0">
                <a:solidFill>
                  <a:srgbClr val="000000"/>
                </a:solidFill>
                <a:latin typeface="system-ui"/>
              </a:rPr>
              <a:t>was </a:t>
            </a:r>
            <a:r>
              <a:rPr lang="en-GB" dirty="0">
                <a:solidFill>
                  <a:srgbClr val="000000"/>
                </a:solidFill>
                <a:latin typeface="system-ui"/>
              </a:rPr>
              <a:t>white as </a:t>
            </a:r>
            <a:r>
              <a:rPr lang="en-GB" dirty="0" smtClean="0">
                <a:solidFill>
                  <a:srgbClr val="000000"/>
                </a:solidFill>
                <a:latin typeface="system-ui"/>
              </a:rPr>
              <a:t>snow, and </a:t>
            </a:r>
            <a:r>
              <a:rPr lang="en-GB" dirty="0">
                <a:solidFill>
                  <a:srgbClr val="000000"/>
                </a:solidFill>
                <a:latin typeface="system-ui"/>
              </a:rPr>
              <a:t>the hair of his head like pure </a:t>
            </a:r>
            <a:r>
              <a:rPr lang="en-GB" dirty="0" smtClean="0">
                <a:solidFill>
                  <a:srgbClr val="000000"/>
                </a:solidFill>
                <a:latin typeface="system-ui"/>
              </a:rPr>
              <a:t>wool. His </a:t>
            </a:r>
            <a:r>
              <a:rPr lang="en-GB" dirty="0">
                <a:solidFill>
                  <a:srgbClr val="000000"/>
                </a:solidFill>
                <a:latin typeface="system-ui"/>
              </a:rPr>
              <a:t>throne was fiery </a:t>
            </a:r>
            <a:r>
              <a:rPr lang="en-GB" dirty="0" smtClean="0">
                <a:solidFill>
                  <a:srgbClr val="000000"/>
                </a:solidFill>
                <a:latin typeface="system-ui"/>
              </a:rPr>
              <a:t>flames, </a:t>
            </a:r>
          </a:p>
          <a:p>
            <a:r>
              <a:rPr lang="en-GB" dirty="0" smtClean="0">
                <a:solidFill>
                  <a:srgbClr val="000000"/>
                </a:solidFill>
                <a:latin typeface="system-ui"/>
              </a:rPr>
              <a:t>And its </a:t>
            </a:r>
            <a:r>
              <a:rPr lang="en-GB" dirty="0">
                <a:solidFill>
                  <a:srgbClr val="000000"/>
                </a:solidFill>
                <a:latin typeface="system-ui"/>
              </a:rPr>
              <a:t>wheels burning </a:t>
            </a:r>
            <a:r>
              <a:rPr lang="en-GB" dirty="0" smtClean="0">
                <a:solidFill>
                  <a:srgbClr val="000000"/>
                </a:solidFill>
                <a:latin typeface="system-ui"/>
              </a:rPr>
              <a:t>fire. A </a:t>
            </a:r>
            <a:r>
              <a:rPr lang="en-GB" dirty="0">
                <a:solidFill>
                  <a:srgbClr val="000000"/>
                </a:solidFill>
                <a:latin typeface="system-ui"/>
              </a:rPr>
              <a:t>fiery stream issued and came out from before </a:t>
            </a:r>
            <a:r>
              <a:rPr lang="en-GB" dirty="0" smtClean="0">
                <a:solidFill>
                  <a:srgbClr val="000000"/>
                </a:solidFill>
                <a:latin typeface="system-ui"/>
              </a:rPr>
              <a:t>him.</a:t>
            </a:r>
            <a:r>
              <a:rPr lang="en-GB" dirty="0">
                <a:solidFill>
                  <a:srgbClr val="000000"/>
                </a:solidFill>
                <a:latin typeface="system-ui"/>
              </a:rPr>
              <a:t> </a:t>
            </a:r>
            <a:endParaRPr lang="en-GB" dirty="0" smtClean="0">
              <a:solidFill>
                <a:srgbClr val="000000"/>
              </a:solidFill>
              <a:latin typeface="system-ui"/>
            </a:endParaRPr>
          </a:p>
          <a:p>
            <a:r>
              <a:rPr lang="en-GB" dirty="0" smtClean="0">
                <a:solidFill>
                  <a:srgbClr val="000000"/>
                </a:solidFill>
                <a:latin typeface="system-ui"/>
              </a:rPr>
              <a:t>Thousands of </a:t>
            </a:r>
            <a:r>
              <a:rPr lang="en-GB" dirty="0">
                <a:solidFill>
                  <a:srgbClr val="000000"/>
                </a:solidFill>
                <a:latin typeface="system-ui"/>
              </a:rPr>
              <a:t>thousands ministered to </a:t>
            </a:r>
            <a:r>
              <a:rPr lang="en-GB" dirty="0" smtClean="0">
                <a:solidFill>
                  <a:srgbClr val="000000"/>
                </a:solidFill>
                <a:latin typeface="system-ui"/>
              </a:rPr>
              <a:t>him.</a:t>
            </a:r>
            <a:r>
              <a:rPr lang="en-GB" b="1" dirty="0">
                <a:solidFill>
                  <a:srgbClr val="000000"/>
                </a:solidFill>
                <a:latin typeface="system-ui"/>
              </a:rPr>
              <a:t> </a:t>
            </a:r>
            <a:r>
              <a:rPr lang="en-GB" b="1" dirty="0" smtClean="0">
                <a:solidFill>
                  <a:srgbClr val="000000"/>
                </a:solidFill>
                <a:latin typeface="system-ui"/>
              </a:rPr>
              <a:t>Ten </a:t>
            </a:r>
            <a:r>
              <a:rPr lang="en-GB" b="1" dirty="0">
                <a:solidFill>
                  <a:srgbClr val="000000"/>
                </a:solidFill>
                <a:latin typeface="system-ui"/>
              </a:rPr>
              <a:t>thousand times ten thousand stood before </a:t>
            </a:r>
            <a:endParaRPr lang="en-GB" b="1" dirty="0" smtClean="0">
              <a:solidFill>
                <a:srgbClr val="000000"/>
              </a:solidFill>
              <a:latin typeface="system-ui"/>
            </a:endParaRPr>
          </a:p>
          <a:p>
            <a:r>
              <a:rPr lang="en-GB" b="1" dirty="0" smtClean="0">
                <a:solidFill>
                  <a:srgbClr val="000000"/>
                </a:solidFill>
                <a:latin typeface="system-ui"/>
              </a:rPr>
              <a:t>him. The </a:t>
            </a:r>
            <a:r>
              <a:rPr lang="en-GB" b="1" dirty="0">
                <a:solidFill>
                  <a:srgbClr val="000000"/>
                </a:solidFill>
                <a:latin typeface="system-ui"/>
              </a:rPr>
              <a:t>judgment was </a:t>
            </a:r>
            <a:r>
              <a:rPr lang="en-GB" b="1" dirty="0" smtClean="0">
                <a:solidFill>
                  <a:srgbClr val="000000"/>
                </a:solidFill>
                <a:latin typeface="system-ui"/>
              </a:rPr>
              <a:t>set.</a:t>
            </a:r>
            <a:r>
              <a:rPr lang="en-GB" b="1" dirty="0">
                <a:solidFill>
                  <a:srgbClr val="000000"/>
                </a:solidFill>
                <a:latin typeface="system-ui"/>
              </a:rPr>
              <a:t> </a:t>
            </a:r>
            <a:r>
              <a:rPr lang="en-GB" b="1" dirty="0" smtClean="0">
                <a:solidFill>
                  <a:srgbClr val="000000"/>
                </a:solidFill>
                <a:latin typeface="system-ui"/>
              </a:rPr>
              <a:t>The </a:t>
            </a:r>
            <a:r>
              <a:rPr lang="en-GB" b="1" dirty="0">
                <a:solidFill>
                  <a:srgbClr val="000000"/>
                </a:solidFill>
                <a:latin typeface="system-ui"/>
              </a:rPr>
              <a:t>books were opened</a:t>
            </a:r>
            <a:r>
              <a:rPr lang="en-GB" b="1" dirty="0" smtClean="0">
                <a:solidFill>
                  <a:srgbClr val="000000"/>
                </a:solidFill>
                <a:latin typeface="system-ui"/>
              </a:rPr>
              <a:t>.</a:t>
            </a:r>
            <a:r>
              <a:rPr lang="en-GB" b="1" baseline="30000" dirty="0">
                <a:solidFill>
                  <a:srgbClr val="000000"/>
                </a:solidFill>
                <a:latin typeface="system-ui"/>
              </a:rPr>
              <a:t> </a:t>
            </a:r>
            <a:endParaRPr lang="en-GB" b="1" baseline="30000" dirty="0" smtClean="0">
              <a:solidFill>
                <a:srgbClr val="000000"/>
              </a:solidFill>
              <a:latin typeface="system-ui"/>
            </a:endParaRPr>
          </a:p>
          <a:p>
            <a:endParaRPr lang="en-GB" dirty="0" smtClean="0">
              <a:solidFill>
                <a:srgbClr val="000000"/>
              </a:solidFill>
              <a:latin typeface="system-ui"/>
            </a:endParaRPr>
          </a:p>
          <a:p>
            <a:r>
              <a:rPr lang="en-GB" dirty="0" smtClean="0">
                <a:solidFill>
                  <a:srgbClr val="000000"/>
                </a:solidFill>
                <a:latin typeface="system-ui"/>
              </a:rPr>
              <a:t>“</a:t>
            </a:r>
            <a:r>
              <a:rPr lang="en-GB" b="1" dirty="0" smtClean="0">
                <a:solidFill>
                  <a:srgbClr val="000000"/>
                </a:solidFill>
                <a:latin typeface="system-ui"/>
              </a:rPr>
              <a:t>I </a:t>
            </a:r>
            <a:r>
              <a:rPr lang="en-GB" b="1" dirty="0">
                <a:solidFill>
                  <a:srgbClr val="000000"/>
                </a:solidFill>
                <a:latin typeface="system-ui"/>
              </a:rPr>
              <a:t>watched </a:t>
            </a:r>
            <a:r>
              <a:rPr lang="en-GB" b="1" dirty="0" smtClean="0">
                <a:solidFill>
                  <a:srgbClr val="000000"/>
                </a:solidFill>
                <a:latin typeface="system-ui"/>
              </a:rPr>
              <a:t>even </a:t>
            </a:r>
            <a:r>
              <a:rPr lang="en-GB" b="1" dirty="0">
                <a:solidFill>
                  <a:srgbClr val="000000"/>
                </a:solidFill>
                <a:latin typeface="system-ui"/>
              </a:rPr>
              <a:t>until the animal was slain, and its body destroyed, and it was given to be </a:t>
            </a:r>
            <a:endParaRPr lang="en-GB" b="1" dirty="0" smtClean="0">
              <a:solidFill>
                <a:srgbClr val="000000"/>
              </a:solidFill>
              <a:latin typeface="system-ui"/>
            </a:endParaRPr>
          </a:p>
          <a:p>
            <a:r>
              <a:rPr lang="en-GB" b="1" dirty="0" smtClean="0">
                <a:solidFill>
                  <a:srgbClr val="000000"/>
                </a:solidFill>
                <a:latin typeface="system-ui"/>
              </a:rPr>
              <a:t>burned </a:t>
            </a:r>
            <a:r>
              <a:rPr lang="en-GB" b="1" dirty="0">
                <a:solidFill>
                  <a:srgbClr val="000000"/>
                </a:solidFill>
                <a:latin typeface="system-ui"/>
              </a:rPr>
              <a:t>with </a:t>
            </a:r>
            <a:r>
              <a:rPr lang="en-GB" b="1" dirty="0" smtClean="0">
                <a:solidFill>
                  <a:srgbClr val="000000"/>
                </a:solidFill>
                <a:latin typeface="system-ui"/>
              </a:rPr>
              <a:t>fire</a:t>
            </a:r>
            <a:r>
              <a:rPr lang="en-GB" b="1" baseline="30000" dirty="0">
                <a:solidFill>
                  <a:srgbClr val="000000"/>
                </a:solidFill>
                <a:latin typeface="system-ui"/>
              </a:rPr>
              <a:t> </a:t>
            </a:r>
            <a:r>
              <a:rPr lang="en-GB" dirty="0" smtClean="0">
                <a:solidFill>
                  <a:srgbClr val="000000"/>
                </a:solidFill>
                <a:latin typeface="system-ui"/>
              </a:rPr>
              <a:t>… </a:t>
            </a:r>
          </a:p>
          <a:p>
            <a:endParaRPr lang="en-GB" dirty="0">
              <a:solidFill>
                <a:srgbClr val="000000"/>
              </a:solidFill>
              <a:latin typeface="system-ui"/>
            </a:endParaRPr>
          </a:p>
          <a:p>
            <a:r>
              <a:rPr lang="en-GB" dirty="0" smtClean="0">
                <a:solidFill>
                  <a:srgbClr val="000000"/>
                </a:solidFill>
                <a:latin typeface="system-ui"/>
              </a:rPr>
              <a:t>“I </a:t>
            </a:r>
            <a:r>
              <a:rPr lang="en-GB" dirty="0">
                <a:solidFill>
                  <a:srgbClr val="000000"/>
                </a:solidFill>
                <a:latin typeface="system-ui"/>
              </a:rPr>
              <a:t>saw in the night visions, and </a:t>
            </a:r>
            <a:r>
              <a:rPr lang="en-GB" b="1" dirty="0">
                <a:solidFill>
                  <a:srgbClr val="000000"/>
                </a:solidFill>
                <a:latin typeface="system-ui"/>
              </a:rPr>
              <a:t>behold, there came with the clouds of </a:t>
            </a:r>
            <a:endParaRPr lang="en-GB" b="1" dirty="0" smtClean="0">
              <a:solidFill>
                <a:srgbClr val="000000"/>
              </a:solidFill>
              <a:latin typeface="system-ui"/>
            </a:endParaRPr>
          </a:p>
          <a:p>
            <a:r>
              <a:rPr lang="en-GB" b="1" dirty="0" smtClean="0">
                <a:solidFill>
                  <a:srgbClr val="000000"/>
                </a:solidFill>
                <a:latin typeface="system-ui"/>
              </a:rPr>
              <a:t>the </a:t>
            </a:r>
            <a:r>
              <a:rPr lang="en-GB" b="1" dirty="0">
                <a:solidFill>
                  <a:srgbClr val="000000"/>
                </a:solidFill>
                <a:latin typeface="system-ui"/>
              </a:rPr>
              <a:t>sky one like a son of man, and he came even to the ancient of days, </a:t>
            </a:r>
            <a:r>
              <a:rPr lang="en-GB" dirty="0">
                <a:solidFill>
                  <a:srgbClr val="000000"/>
                </a:solidFill>
                <a:latin typeface="system-ui"/>
              </a:rPr>
              <a:t>and they brought </a:t>
            </a:r>
            <a:endParaRPr lang="en-GB" dirty="0" smtClean="0">
              <a:solidFill>
                <a:srgbClr val="000000"/>
              </a:solidFill>
              <a:latin typeface="system-ui"/>
            </a:endParaRPr>
          </a:p>
          <a:p>
            <a:r>
              <a:rPr lang="en-GB" dirty="0" smtClean="0">
                <a:solidFill>
                  <a:srgbClr val="000000"/>
                </a:solidFill>
                <a:latin typeface="system-ui"/>
              </a:rPr>
              <a:t>him </a:t>
            </a:r>
            <a:r>
              <a:rPr lang="en-GB" dirty="0">
                <a:solidFill>
                  <a:srgbClr val="000000"/>
                </a:solidFill>
                <a:latin typeface="system-ui"/>
              </a:rPr>
              <a:t>near before him</a:t>
            </a:r>
            <a:r>
              <a:rPr lang="en-GB" dirty="0" smtClean="0">
                <a:solidFill>
                  <a:srgbClr val="000000"/>
                </a:solidFill>
                <a:latin typeface="system-ui"/>
              </a:rPr>
              <a:t>.</a:t>
            </a:r>
            <a:r>
              <a:rPr lang="en-GB" baseline="30000" dirty="0">
                <a:solidFill>
                  <a:srgbClr val="000000"/>
                </a:solidFill>
                <a:latin typeface="system-ui"/>
              </a:rPr>
              <a:t> </a:t>
            </a:r>
            <a:r>
              <a:rPr lang="en-GB" b="1" dirty="0">
                <a:solidFill>
                  <a:srgbClr val="000000"/>
                </a:solidFill>
                <a:latin typeface="system-ui"/>
              </a:rPr>
              <a:t>Dominion was given him, and glory, and a kingdom, </a:t>
            </a:r>
            <a:r>
              <a:rPr lang="en-GB" dirty="0">
                <a:solidFill>
                  <a:srgbClr val="000000"/>
                </a:solidFill>
                <a:latin typeface="system-ui"/>
              </a:rPr>
              <a:t>that all the peoples, </a:t>
            </a:r>
            <a:endParaRPr lang="en-GB" dirty="0" smtClean="0">
              <a:solidFill>
                <a:srgbClr val="000000"/>
              </a:solidFill>
              <a:latin typeface="system-ui"/>
            </a:endParaRPr>
          </a:p>
          <a:p>
            <a:r>
              <a:rPr lang="en-GB" dirty="0" smtClean="0">
                <a:solidFill>
                  <a:srgbClr val="000000"/>
                </a:solidFill>
                <a:latin typeface="system-ui"/>
              </a:rPr>
              <a:t>nations</a:t>
            </a:r>
            <a:r>
              <a:rPr lang="en-GB" dirty="0">
                <a:solidFill>
                  <a:srgbClr val="000000"/>
                </a:solidFill>
                <a:latin typeface="system-ui"/>
              </a:rPr>
              <a:t>, and languages should serve him.</a:t>
            </a:r>
            <a:r>
              <a:rPr lang="en-GB" b="1" dirty="0">
                <a:solidFill>
                  <a:srgbClr val="000000"/>
                </a:solidFill>
                <a:latin typeface="system-ui"/>
              </a:rPr>
              <a:t> His dominion is an everlasting dominion, which </a:t>
            </a:r>
            <a:endParaRPr lang="en-GB" b="1" dirty="0" smtClean="0">
              <a:solidFill>
                <a:srgbClr val="000000"/>
              </a:solidFill>
              <a:latin typeface="system-ui"/>
            </a:endParaRPr>
          </a:p>
          <a:p>
            <a:r>
              <a:rPr lang="en-GB" b="1" dirty="0" smtClean="0">
                <a:solidFill>
                  <a:srgbClr val="000000"/>
                </a:solidFill>
                <a:latin typeface="system-ui"/>
              </a:rPr>
              <a:t>will </a:t>
            </a:r>
            <a:r>
              <a:rPr lang="en-GB" b="1" dirty="0">
                <a:solidFill>
                  <a:srgbClr val="000000"/>
                </a:solidFill>
                <a:latin typeface="system-ui"/>
              </a:rPr>
              <a:t>not pass away, and his kingdom one that which will not be destroyed</a:t>
            </a:r>
            <a:r>
              <a:rPr lang="en-GB" b="1" dirty="0" smtClean="0">
                <a:solidFill>
                  <a:srgbClr val="000000"/>
                </a:solidFill>
                <a:latin typeface="system-ui"/>
              </a:rPr>
              <a:t>.</a:t>
            </a:r>
            <a:r>
              <a:rPr lang="en-GB" dirty="0" smtClean="0">
                <a:solidFill>
                  <a:srgbClr val="000000"/>
                </a:solidFill>
                <a:latin typeface="system-ui"/>
              </a:rPr>
              <a:t> Dan. 7: 7-14</a:t>
            </a:r>
            <a:endParaRPr lang="en-GB" b="0" i="0" dirty="0">
              <a:solidFill>
                <a:srgbClr val="000000"/>
              </a:solidFill>
              <a:effectLst/>
              <a:latin typeface="system-ui"/>
            </a:endParaRPr>
          </a:p>
        </p:txBody>
      </p:sp>
      <p:sp>
        <p:nvSpPr>
          <p:cNvPr id="3" name="TextBox 2"/>
          <p:cNvSpPr txBox="1"/>
          <p:nvPr/>
        </p:nvSpPr>
        <p:spPr>
          <a:xfrm>
            <a:off x="898770" y="164123"/>
            <a:ext cx="7751609" cy="584775"/>
          </a:xfrm>
          <a:prstGeom prst="rect">
            <a:avLst/>
          </a:prstGeom>
          <a:noFill/>
        </p:spPr>
        <p:txBody>
          <a:bodyPr wrap="none" rtlCol="0">
            <a:spAutoFit/>
          </a:bodyPr>
          <a:lstStyle/>
          <a:p>
            <a:r>
              <a:rPr lang="en-GB" sz="3200" b="1" dirty="0" smtClean="0"/>
              <a:t>Empire as a wild beast – destroyed by a Man</a:t>
            </a:r>
            <a:endParaRPr lang="en-GB" sz="3200" b="1" dirty="0"/>
          </a:p>
        </p:txBody>
      </p:sp>
    </p:spTree>
    <p:extLst>
      <p:ext uri="{BB962C8B-B14F-4D97-AF65-F5344CB8AC3E}">
        <p14:creationId xmlns:p14="http://schemas.microsoft.com/office/powerpoint/2010/main" val="3092201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353" y="1763106"/>
            <a:ext cx="11980985" cy="3600986"/>
          </a:xfrm>
          <a:prstGeom prst="rect">
            <a:avLst/>
          </a:prstGeom>
        </p:spPr>
        <p:txBody>
          <a:bodyPr wrap="square">
            <a:spAutoFit/>
          </a:bodyPr>
          <a:lstStyle/>
          <a:p>
            <a:r>
              <a:rPr lang="en-GB" dirty="0">
                <a:solidFill>
                  <a:srgbClr val="000000"/>
                </a:solidFill>
                <a:latin typeface="system-ui"/>
              </a:rPr>
              <a:t>So he told me, and made me know the interpretation of the things. </a:t>
            </a:r>
            <a:r>
              <a:rPr lang="en-GB" b="1" baseline="30000" dirty="0">
                <a:solidFill>
                  <a:srgbClr val="000000"/>
                </a:solidFill>
                <a:latin typeface="system-ui"/>
              </a:rPr>
              <a:t> </a:t>
            </a:r>
            <a:r>
              <a:rPr lang="en-GB" dirty="0">
                <a:solidFill>
                  <a:srgbClr val="000000"/>
                </a:solidFill>
                <a:latin typeface="system-ui"/>
              </a:rPr>
              <a:t>‘</a:t>
            </a:r>
            <a:r>
              <a:rPr lang="en-GB" b="1" dirty="0">
                <a:solidFill>
                  <a:srgbClr val="000000"/>
                </a:solidFill>
                <a:latin typeface="system-ui"/>
              </a:rPr>
              <a:t>These great </a:t>
            </a:r>
            <a:endParaRPr lang="en-GB" b="1" dirty="0" smtClean="0">
              <a:solidFill>
                <a:srgbClr val="000000"/>
              </a:solidFill>
              <a:latin typeface="system-ui"/>
            </a:endParaRPr>
          </a:p>
          <a:p>
            <a:r>
              <a:rPr lang="en-GB" b="1" dirty="0" smtClean="0">
                <a:solidFill>
                  <a:srgbClr val="000000"/>
                </a:solidFill>
                <a:latin typeface="system-ui"/>
              </a:rPr>
              <a:t>animals</a:t>
            </a:r>
            <a:r>
              <a:rPr lang="en-GB" b="1" dirty="0">
                <a:solidFill>
                  <a:srgbClr val="000000"/>
                </a:solidFill>
                <a:latin typeface="system-ui"/>
              </a:rPr>
              <a:t>, which are four, are four kings, who will arise out of the earth</a:t>
            </a:r>
            <a:r>
              <a:rPr lang="en-GB" b="1" dirty="0" smtClean="0">
                <a:solidFill>
                  <a:srgbClr val="000000"/>
                </a:solidFill>
                <a:latin typeface="system-ui"/>
              </a:rPr>
              <a:t>. </a:t>
            </a:r>
            <a:r>
              <a:rPr lang="en-GB" b="1" baseline="30000" dirty="0">
                <a:solidFill>
                  <a:srgbClr val="000000"/>
                </a:solidFill>
                <a:latin typeface="system-ui"/>
              </a:rPr>
              <a:t> </a:t>
            </a:r>
            <a:r>
              <a:rPr lang="en-GB" b="1" dirty="0">
                <a:solidFill>
                  <a:srgbClr val="000000"/>
                </a:solidFill>
                <a:latin typeface="system-ui"/>
              </a:rPr>
              <a:t>But </a:t>
            </a:r>
            <a:endParaRPr lang="en-GB" b="1" dirty="0" smtClean="0">
              <a:solidFill>
                <a:srgbClr val="000000"/>
              </a:solidFill>
              <a:latin typeface="system-ui"/>
            </a:endParaRPr>
          </a:p>
          <a:p>
            <a:r>
              <a:rPr lang="en-GB" b="1" dirty="0" smtClean="0">
                <a:solidFill>
                  <a:srgbClr val="000000"/>
                </a:solidFill>
                <a:latin typeface="system-ui"/>
              </a:rPr>
              <a:t>the </a:t>
            </a:r>
            <a:r>
              <a:rPr lang="en-GB" b="1" dirty="0">
                <a:solidFill>
                  <a:srgbClr val="000000"/>
                </a:solidFill>
                <a:latin typeface="system-ui"/>
              </a:rPr>
              <a:t>saints of the Most High will receive the kingdom, and possess the kingdom </a:t>
            </a:r>
            <a:endParaRPr lang="en-GB" b="1" dirty="0" smtClean="0">
              <a:solidFill>
                <a:srgbClr val="000000"/>
              </a:solidFill>
              <a:latin typeface="system-ui"/>
            </a:endParaRPr>
          </a:p>
          <a:p>
            <a:r>
              <a:rPr lang="en-GB" b="1" dirty="0" smtClean="0">
                <a:solidFill>
                  <a:srgbClr val="000000"/>
                </a:solidFill>
                <a:latin typeface="system-ui"/>
              </a:rPr>
              <a:t>forever</a:t>
            </a:r>
            <a:r>
              <a:rPr lang="en-GB" b="1" dirty="0">
                <a:solidFill>
                  <a:srgbClr val="000000"/>
                </a:solidFill>
                <a:latin typeface="system-ui"/>
              </a:rPr>
              <a:t>, even forever and ever.’</a:t>
            </a:r>
          </a:p>
          <a:p>
            <a:endParaRPr lang="en-GB" dirty="0" smtClean="0">
              <a:solidFill>
                <a:srgbClr val="000000"/>
              </a:solidFill>
              <a:latin typeface="system-ui"/>
            </a:endParaRPr>
          </a:p>
          <a:p>
            <a:r>
              <a:rPr lang="en-GB" dirty="0" smtClean="0">
                <a:solidFill>
                  <a:srgbClr val="000000"/>
                </a:solidFill>
                <a:latin typeface="system-ui"/>
              </a:rPr>
              <a:t>“</a:t>
            </a:r>
            <a:r>
              <a:rPr lang="en-GB" dirty="0">
                <a:solidFill>
                  <a:srgbClr val="000000"/>
                </a:solidFill>
                <a:latin typeface="system-ui"/>
              </a:rPr>
              <a:t>So he said, ‘</a:t>
            </a:r>
            <a:r>
              <a:rPr lang="en-GB" b="1" dirty="0">
                <a:solidFill>
                  <a:srgbClr val="000000"/>
                </a:solidFill>
                <a:latin typeface="system-ui"/>
              </a:rPr>
              <a:t>The fourth animal will be a fourth kingdom on earth, which will </a:t>
            </a:r>
            <a:endParaRPr lang="en-GB" b="1" dirty="0" smtClean="0">
              <a:solidFill>
                <a:srgbClr val="000000"/>
              </a:solidFill>
              <a:latin typeface="system-ui"/>
            </a:endParaRPr>
          </a:p>
          <a:p>
            <a:r>
              <a:rPr lang="en-GB" dirty="0" smtClean="0">
                <a:solidFill>
                  <a:srgbClr val="000000"/>
                </a:solidFill>
                <a:latin typeface="system-ui"/>
              </a:rPr>
              <a:t>be </a:t>
            </a:r>
            <a:r>
              <a:rPr lang="en-GB" dirty="0">
                <a:solidFill>
                  <a:srgbClr val="000000"/>
                </a:solidFill>
                <a:latin typeface="system-ui"/>
              </a:rPr>
              <a:t>different from all the kingdoms, and will</a:t>
            </a:r>
            <a:r>
              <a:rPr lang="en-GB" b="1" dirty="0">
                <a:solidFill>
                  <a:srgbClr val="000000"/>
                </a:solidFill>
                <a:latin typeface="system-ui"/>
              </a:rPr>
              <a:t> devour the whole earth, and will tread </a:t>
            </a:r>
            <a:endParaRPr lang="en-GB" b="1" dirty="0" smtClean="0">
              <a:solidFill>
                <a:srgbClr val="000000"/>
              </a:solidFill>
              <a:latin typeface="system-ui"/>
            </a:endParaRPr>
          </a:p>
          <a:p>
            <a:r>
              <a:rPr lang="en-GB" b="1" dirty="0" smtClean="0">
                <a:solidFill>
                  <a:srgbClr val="000000"/>
                </a:solidFill>
                <a:latin typeface="system-ui"/>
              </a:rPr>
              <a:t>it </a:t>
            </a:r>
            <a:r>
              <a:rPr lang="en-GB" b="1" dirty="0">
                <a:solidFill>
                  <a:srgbClr val="000000"/>
                </a:solidFill>
                <a:latin typeface="system-ui"/>
              </a:rPr>
              <a:t>down, and break it in </a:t>
            </a:r>
            <a:r>
              <a:rPr lang="en-GB" b="1" dirty="0" smtClean="0">
                <a:solidFill>
                  <a:srgbClr val="000000"/>
                </a:solidFill>
                <a:latin typeface="system-ui"/>
              </a:rPr>
              <a:t>pieces … </a:t>
            </a:r>
            <a:r>
              <a:rPr lang="en-GB" b="1" baseline="30000" dirty="0">
                <a:solidFill>
                  <a:srgbClr val="000000"/>
                </a:solidFill>
                <a:latin typeface="system-ui"/>
              </a:rPr>
              <a:t> </a:t>
            </a:r>
            <a:endParaRPr lang="en-GB" b="1" dirty="0">
              <a:solidFill>
                <a:srgbClr val="000000"/>
              </a:solidFill>
              <a:latin typeface="system-ui"/>
            </a:endParaRPr>
          </a:p>
          <a:p>
            <a:r>
              <a:rPr lang="en-GB" b="1" baseline="30000" dirty="0">
                <a:solidFill>
                  <a:srgbClr val="000000"/>
                </a:solidFill>
                <a:latin typeface="system-ui"/>
              </a:rPr>
              <a:t> </a:t>
            </a:r>
            <a:endParaRPr lang="en-GB" b="1" baseline="30000" dirty="0" smtClean="0">
              <a:solidFill>
                <a:srgbClr val="000000"/>
              </a:solidFill>
              <a:latin typeface="system-ui"/>
            </a:endParaRPr>
          </a:p>
          <a:p>
            <a:r>
              <a:rPr lang="en-GB" b="1" dirty="0" smtClean="0">
                <a:solidFill>
                  <a:srgbClr val="000000"/>
                </a:solidFill>
                <a:latin typeface="system-ui"/>
              </a:rPr>
              <a:t>“‘</a:t>
            </a:r>
            <a:r>
              <a:rPr lang="en-GB" b="1" dirty="0">
                <a:solidFill>
                  <a:srgbClr val="000000"/>
                </a:solidFill>
                <a:latin typeface="system-ui"/>
              </a:rPr>
              <a:t>But the judgment will be set, and they will take away his dominion, </a:t>
            </a:r>
            <a:r>
              <a:rPr lang="en-GB" b="1" dirty="0" smtClean="0">
                <a:solidFill>
                  <a:srgbClr val="000000"/>
                </a:solidFill>
                <a:latin typeface="system-ui"/>
              </a:rPr>
              <a:t>and </a:t>
            </a:r>
            <a:r>
              <a:rPr lang="en-GB" b="1" dirty="0">
                <a:solidFill>
                  <a:srgbClr val="000000"/>
                </a:solidFill>
                <a:latin typeface="system-ui"/>
              </a:rPr>
              <a:t>the </a:t>
            </a:r>
            <a:endParaRPr lang="en-GB" b="1" dirty="0" smtClean="0">
              <a:solidFill>
                <a:srgbClr val="000000"/>
              </a:solidFill>
              <a:latin typeface="system-ui"/>
            </a:endParaRPr>
          </a:p>
          <a:p>
            <a:r>
              <a:rPr lang="en-GB" b="1" dirty="0" smtClean="0">
                <a:solidFill>
                  <a:srgbClr val="000000"/>
                </a:solidFill>
                <a:latin typeface="system-ui"/>
              </a:rPr>
              <a:t>greatness </a:t>
            </a:r>
            <a:r>
              <a:rPr lang="en-GB" b="1" dirty="0">
                <a:solidFill>
                  <a:srgbClr val="000000"/>
                </a:solidFill>
                <a:latin typeface="system-ui"/>
              </a:rPr>
              <a:t>of the kingdoms under the whole sky, will be given to the people of </a:t>
            </a:r>
            <a:endParaRPr lang="en-GB" b="1" dirty="0" smtClean="0">
              <a:solidFill>
                <a:srgbClr val="000000"/>
              </a:solidFill>
              <a:latin typeface="system-ui"/>
            </a:endParaRPr>
          </a:p>
          <a:p>
            <a:r>
              <a:rPr lang="en-GB" b="1" dirty="0" smtClean="0">
                <a:solidFill>
                  <a:srgbClr val="000000"/>
                </a:solidFill>
                <a:latin typeface="system-ui"/>
              </a:rPr>
              <a:t>the </a:t>
            </a:r>
            <a:r>
              <a:rPr lang="en-GB" b="1" dirty="0">
                <a:solidFill>
                  <a:srgbClr val="000000"/>
                </a:solidFill>
                <a:latin typeface="system-ui"/>
              </a:rPr>
              <a:t>saints of the Most High. His kingdom is an everlasting kingdom, and all </a:t>
            </a:r>
            <a:endParaRPr lang="en-GB" b="1" dirty="0" smtClean="0">
              <a:solidFill>
                <a:srgbClr val="000000"/>
              </a:solidFill>
              <a:latin typeface="system-ui"/>
            </a:endParaRPr>
          </a:p>
          <a:p>
            <a:r>
              <a:rPr lang="en-GB" b="1" dirty="0" smtClean="0">
                <a:solidFill>
                  <a:srgbClr val="000000"/>
                </a:solidFill>
                <a:latin typeface="system-ui"/>
              </a:rPr>
              <a:t>dominions </a:t>
            </a:r>
            <a:r>
              <a:rPr lang="en-GB" b="1" dirty="0">
                <a:solidFill>
                  <a:srgbClr val="000000"/>
                </a:solidFill>
                <a:latin typeface="system-ui"/>
              </a:rPr>
              <a:t>will serve and obey him</a:t>
            </a:r>
            <a:r>
              <a:rPr lang="en-GB" b="1" dirty="0" smtClean="0">
                <a:solidFill>
                  <a:srgbClr val="000000"/>
                </a:solidFill>
                <a:latin typeface="system-ui"/>
              </a:rPr>
              <a:t>.’ </a:t>
            </a:r>
            <a:r>
              <a:rPr lang="en-GB" dirty="0" smtClean="0">
                <a:solidFill>
                  <a:srgbClr val="000000"/>
                </a:solidFill>
                <a:latin typeface="system-ui"/>
              </a:rPr>
              <a:t>Dan. 7:16-27</a:t>
            </a:r>
            <a:endParaRPr lang="en-GB" i="0" dirty="0">
              <a:solidFill>
                <a:srgbClr val="000000"/>
              </a:solidFill>
              <a:effectLst/>
              <a:latin typeface="system-ui"/>
            </a:endParaRPr>
          </a:p>
        </p:txBody>
      </p:sp>
      <p:sp>
        <p:nvSpPr>
          <p:cNvPr id="3" name="TextBox 2"/>
          <p:cNvSpPr txBox="1"/>
          <p:nvPr/>
        </p:nvSpPr>
        <p:spPr>
          <a:xfrm>
            <a:off x="765908" y="640862"/>
            <a:ext cx="6749348" cy="584775"/>
          </a:xfrm>
          <a:prstGeom prst="rect">
            <a:avLst/>
          </a:prstGeom>
          <a:noFill/>
        </p:spPr>
        <p:txBody>
          <a:bodyPr wrap="none" rtlCol="0">
            <a:spAutoFit/>
          </a:bodyPr>
          <a:lstStyle/>
          <a:p>
            <a:r>
              <a:rPr lang="en-GB" sz="3200" b="1" dirty="0" smtClean="0"/>
              <a:t>Only the Kingdom of truth will endure </a:t>
            </a:r>
            <a:endParaRPr lang="en-GB" sz="3200" b="1" dirty="0"/>
          </a:p>
        </p:txBody>
      </p:sp>
    </p:spTree>
    <p:extLst>
      <p:ext uri="{BB962C8B-B14F-4D97-AF65-F5344CB8AC3E}">
        <p14:creationId xmlns:p14="http://schemas.microsoft.com/office/powerpoint/2010/main" val="354864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9046" y="953477"/>
            <a:ext cx="5095631" cy="707886"/>
          </a:xfrm>
          <a:prstGeom prst="rect">
            <a:avLst/>
          </a:prstGeom>
          <a:noFill/>
        </p:spPr>
        <p:txBody>
          <a:bodyPr wrap="square" rtlCol="0">
            <a:spAutoFit/>
          </a:bodyPr>
          <a:lstStyle/>
          <a:p>
            <a:r>
              <a:rPr lang="en-GB" sz="4000" b="1" dirty="0" smtClean="0"/>
              <a:t>Initial Hostility - Priests</a:t>
            </a:r>
            <a:endParaRPr lang="en-GB" sz="4000" b="1" dirty="0"/>
          </a:p>
        </p:txBody>
      </p:sp>
      <p:sp>
        <p:nvSpPr>
          <p:cNvPr id="3" name="Rectangle 2"/>
          <p:cNvSpPr/>
          <p:nvPr/>
        </p:nvSpPr>
        <p:spPr>
          <a:xfrm>
            <a:off x="265722" y="1935317"/>
            <a:ext cx="8620369" cy="3970318"/>
          </a:xfrm>
          <a:prstGeom prst="rect">
            <a:avLst/>
          </a:prstGeom>
        </p:spPr>
        <p:txBody>
          <a:bodyPr wrap="square">
            <a:spAutoFit/>
          </a:bodyPr>
          <a:lstStyle/>
          <a:p>
            <a:pPr algn="just"/>
            <a:r>
              <a:rPr lang="en-GB" sz="2800" dirty="0" smtClean="0">
                <a:solidFill>
                  <a:srgbClr val="222222"/>
                </a:solidFill>
              </a:rPr>
              <a:t>Jn. 2:13-21 </a:t>
            </a:r>
            <a:r>
              <a:rPr lang="en-GB" sz="2800" b="1" dirty="0" smtClean="0">
                <a:solidFill>
                  <a:srgbClr val="222222"/>
                </a:solidFill>
              </a:rPr>
              <a:t>The </a:t>
            </a:r>
            <a:r>
              <a:rPr lang="en-GB" sz="2800" b="1" dirty="0">
                <a:solidFill>
                  <a:srgbClr val="222222"/>
                </a:solidFill>
              </a:rPr>
              <a:t>Passover of the Jews </a:t>
            </a:r>
            <a:r>
              <a:rPr lang="en-GB" sz="2800" dirty="0">
                <a:solidFill>
                  <a:srgbClr val="222222"/>
                </a:solidFill>
              </a:rPr>
              <a:t>was at hand, and Jesus went up to Jerusalem</a:t>
            </a:r>
            <a:r>
              <a:rPr lang="en-GB" sz="2800" dirty="0" smtClean="0">
                <a:solidFill>
                  <a:srgbClr val="222222"/>
                </a:solidFill>
              </a:rPr>
              <a:t>.</a:t>
            </a:r>
            <a:r>
              <a:rPr lang="en-GB" sz="2800" dirty="0">
                <a:solidFill>
                  <a:srgbClr val="222222"/>
                </a:solidFill>
              </a:rPr>
              <a:t> He found </a:t>
            </a:r>
            <a:r>
              <a:rPr lang="en-GB" sz="2800" b="1" dirty="0">
                <a:solidFill>
                  <a:srgbClr val="222222"/>
                </a:solidFill>
              </a:rPr>
              <a:t>in the temple </a:t>
            </a:r>
            <a:r>
              <a:rPr lang="en-GB" sz="2800" dirty="0">
                <a:solidFill>
                  <a:srgbClr val="222222"/>
                </a:solidFill>
              </a:rPr>
              <a:t>those who sold oxen, sheep, and doves, and the changers of money sitting</a:t>
            </a:r>
            <a:r>
              <a:rPr lang="en-GB" sz="2800" dirty="0" smtClean="0">
                <a:solidFill>
                  <a:srgbClr val="222222"/>
                </a:solidFill>
              </a:rPr>
              <a:t>.</a:t>
            </a:r>
            <a:r>
              <a:rPr lang="en-GB" sz="2800" dirty="0">
                <a:solidFill>
                  <a:srgbClr val="222222"/>
                </a:solidFill>
              </a:rPr>
              <a:t> </a:t>
            </a:r>
            <a:r>
              <a:rPr lang="en-GB" sz="2800" b="1" dirty="0">
                <a:solidFill>
                  <a:srgbClr val="222222"/>
                </a:solidFill>
              </a:rPr>
              <a:t>He made a whip of cords, and threw all out of the temple</a:t>
            </a:r>
            <a:r>
              <a:rPr lang="en-GB" sz="2800" dirty="0">
                <a:solidFill>
                  <a:srgbClr val="222222"/>
                </a:solidFill>
              </a:rPr>
              <a:t>, both the sheep and the oxen; and he poured out the changers’ money and overthrew their tables</a:t>
            </a:r>
            <a:r>
              <a:rPr lang="en-GB" sz="2800" dirty="0" smtClean="0">
                <a:solidFill>
                  <a:srgbClr val="222222"/>
                </a:solidFill>
              </a:rPr>
              <a:t>.</a:t>
            </a:r>
            <a:r>
              <a:rPr lang="en-GB" sz="2800" dirty="0">
                <a:solidFill>
                  <a:srgbClr val="222222"/>
                </a:solidFill>
              </a:rPr>
              <a:t> To those who sold the doves, he said, “Take these things out of here! </a:t>
            </a:r>
            <a:r>
              <a:rPr lang="en-GB" sz="2800" b="1" dirty="0">
                <a:solidFill>
                  <a:srgbClr val="222222"/>
                </a:solidFill>
              </a:rPr>
              <a:t>Don’t make my Father’s house a marketplace!”</a:t>
            </a:r>
            <a:endParaRPr lang="en-GB" sz="2800" b="1" i="0" dirty="0">
              <a:solidFill>
                <a:srgbClr val="222222"/>
              </a:solidFill>
              <a:effectLst/>
            </a:endParaRPr>
          </a:p>
        </p:txBody>
      </p:sp>
    </p:spTree>
    <p:extLst>
      <p:ext uri="{BB962C8B-B14F-4D97-AF65-F5344CB8AC3E}">
        <p14:creationId xmlns:p14="http://schemas.microsoft.com/office/powerpoint/2010/main" val="367325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432" y="2042555"/>
            <a:ext cx="8784492" cy="3108543"/>
          </a:xfrm>
          <a:prstGeom prst="rect">
            <a:avLst/>
          </a:prstGeom>
        </p:spPr>
        <p:txBody>
          <a:bodyPr wrap="square">
            <a:spAutoFit/>
          </a:bodyPr>
          <a:lstStyle/>
          <a:p>
            <a:r>
              <a:rPr lang="en-GB" sz="2800" dirty="0"/>
              <a:t>His disciples remembered that it was written, “Zeal for your house will eat me </a:t>
            </a:r>
            <a:r>
              <a:rPr lang="en-GB" sz="2800" dirty="0" smtClean="0"/>
              <a:t>up.</a:t>
            </a:r>
            <a:r>
              <a:rPr lang="en-GB" sz="2800" dirty="0"/>
              <a:t> </a:t>
            </a:r>
            <a:r>
              <a:rPr lang="en-GB" sz="2800" b="1" dirty="0"/>
              <a:t>The Jews therefore answered him, “What sign do you show us, seeing that you do these things</a:t>
            </a:r>
            <a:r>
              <a:rPr lang="en-GB" sz="2800" b="1" dirty="0" smtClean="0"/>
              <a:t>?”</a:t>
            </a:r>
            <a:r>
              <a:rPr lang="en-GB" sz="2800" dirty="0"/>
              <a:t> Jesus answered them,</a:t>
            </a:r>
            <a:r>
              <a:rPr lang="en-GB" sz="2800" b="1" dirty="0"/>
              <a:t> “Destroy this temple, and in three days I will raise it up</a:t>
            </a:r>
            <a:r>
              <a:rPr lang="en-GB" sz="2800" b="1" dirty="0" smtClean="0"/>
              <a:t>.”</a:t>
            </a:r>
            <a:r>
              <a:rPr lang="en-GB" sz="2800" dirty="0"/>
              <a:t> The Jews therefore said, “It took forty-six years to build this temple! Will you raise it up in three days</a:t>
            </a:r>
            <a:r>
              <a:rPr lang="en-GB" sz="2800" dirty="0" smtClean="0"/>
              <a:t>?”</a:t>
            </a:r>
            <a:r>
              <a:rPr lang="en-GB" sz="2800" dirty="0"/>
              <a:t> But </a:t>
            </a:r>
            <a:r>
              <a:rPr lang="en-GB" sz="2800" b="1" dirty="0"/>
              <a:t>he spoke of the temple of his body</a:t>
            </a:r>
            <a:r>
              <a:rPr lang="en-GB" sz="2800" dirty="0"/>
              <a:t>.</a:t>
            </a:r>
          </a:p>
        </p:txBody>
      </p:sp>
      <p:sp>
        <p:nvSpPr>
          <p:cNvPr id="3" name="TextBox 2"/>
          <p:cNvSpPr txBox="1"/>
          <p:nvPr/>
        </p:nvSpPr>
        <p:spPr>
          <a:xfrm>
            <a:off x="578338" y="844061"/>
            <a:ext cx="7635488" cy="646331"/>
          </a:xfrm>
          <a:prstGeom prst="rect">
            <a:avLst/>
          </a:prstGeom>
          <a:noFill/>
        </p:spPr>
        <p:txBody>
          <a:bodyPr wrap="none" rtlCol="0">
            <a:spAutoFit/>
          </a:bodyPr>
          <a:lstStyle/>
          <a:p>
            <a:r>
              <a:rPr lang="en-GB" sz="3600" b="1" dirty="0" smtClean="0"/>
              <a:t>Evidence stored up and corrupted later</a:t>
            </a:r>
            <a:endParaRPr lang="en-GB" sz="3600" b="1" dirty="0"/>
          </a:p>
        </p:txBody>
      </p:sp>
    </p:spTree>
    <p:extLst>
      <p:ext uri="{BB962C8B-B14F-4D97-AF65-F5344CB8AC3E}">
        <p14:creationId xmlns:p14="http://schemas.microsoft.com/office/powerpoint/2010/main" val="37438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4554" y="1527633"/>
            <a:ext cx="8839199" cy="4708981"/>
          </a:xfrm>
          <a:prstGeom prst="rect">
            <a:avLst/>
          </a:prstGeom>
        </p:spPr>
        <p:txBody>
          <a:bodyPr wrap="square">
            <a:spAutoFit/>
          </a:bodyPr>
          <a:lstStyle/>
          <a:p>
            <a:r>
              <a:rPr lang="en-GB" b="1" baseline="30000" dirty="0">
                <a:solidFill>
                  <a:srgbClr val="000000"/>
                </a:solidFill>
                <a:latin typeface="system-ui"/>
              </a:rPr>
              <a:t> </a:t>
            </a:r>
            <a:r>
              <a:rPr lang="en-GB" sz="2000" dirty="0">
                <a:solidFill>
                  <a:srgbClr val="000000"/>
                </a:solidFill>
                <a:latin typeface="system-ui"/>
              </a:rPr>
              <a:t>A certain man was there who had been sick for thirty-eight years</a:t>
            </a:r>
            <a:r>
              <a:rPr lang="en-GB" sz="2000" dirty="0" smtClean="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When Jesus saw him lying there, and knew that he had been sick for a long time, he asked him, “Do you want to be made well</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smtClean="0">
                <a:solidFill>
                  <a:srgbClr val="000000"/>
                </a:solidFill>
                <a:latin typeface="system-ui"/>
              </a:rPr>
              <a:t>… </a:t>
            </a:r>
            <a:r>
              <a:rPr lang="en-GB" sz="2000" b="1" dirty="0" smtClean="0">
                <a:solidFill>
                  <a:srgbClr val="000000"/>
                </a:solidFill>
                <a:latin typeface="system-ui"/>
              </a:rPr>
              <a:t>Jesus </a:t>
            </a:r>
            <a:r>
              <a:rPr lang="en-GB" sz="2000" b="1" dirty="0">
                <a:solidFill>
                  <a:srgbClr val="000000"/>
                </a:solidFill>
                <a:latin typeface="system-ui"/>
              </a:rPr>
              <a:t>said to him, “Arise, take up your mat, and walk</a:t>
            </a:r>
            <a:r>
              <a:rPr lang="en-GB" sz="2000" dirty="0" smtClean="0">
                <a:solidFill>
                  <a:srgbClr val="000000"/>
                </a:solidFill>
                <a:latin typeface="system-ui"/>
              </a:rPr>
              <a:t>.</a:t>
            </a:r>
            <a:r>
              <a:rPr lang="en-GB" sz="2000" b="1" baseline="30000" dirty="0">
                <a:solidFill>
                  <a:srgbClr val="000000"/>
                </a:solidFill>
                <a:latin typeface="system-ui"/>
              </a:rPr>
              <a:t> </a:t>
            </a:r>
            <a:r>
              <a:rPr lang="en-GB" sz="2000" dirty="0">
                <a:solidFill>
                  <a:srgbClr val="000000"/>
                </a:solidFill>
                <a:latin typeface="system-ui"/>
              </a:rPr>
              <a:t>Immediately, the man was made well, and took up his mat and walked</a:t>
            </a:r>
            <a:r>
              <a:rPr lang="en-GB" sz="2000" dirty="0" smtClean="0">
                <a:solidFill>
                  <a:srgbClr val="000000"/>
                </a:solidFill>
                <a:latin typeface="system-ui"/>
              </a:rPr>
              <a:t>.</a:t>
            </a:r>
            <a:r>
              <a:rPr lang="en-GB" sz="2000" b="1" dirty="0">
                <a:solidFill>
                  <a:srgbClr val="000000"/>
                </a:solidFill>
                <a:latin typeface="system-ui"/>
              </a:rPr>
              <a:t> Now it was the Sabbath on that day.</a:t>
            </a:r>
            <a:endParaRPr lang="en-GB" sz="2000" dirty="0">
              <a:solidFill>
                <a:srgbClr val="000000"/>
              </a:solidFill>
              <a:latin typeface="system-ui"/>
            </a:endParaRPr>
          </a:p>
          <a:p>
            <a:endParaRPr lang="en-GB" sz="2000" b="1" dirty="0" smtClean="0">
              <a:solidFill>
                <a:srgbClr val="000000"/>
              </a:solidFill>
              <a:latin typeface="system-ui"/>
            </a:endParaRPr>
          </a:p>
          <a:p>
            <a:r>
              <a:rPr lang="en-GB" sz="2000" b="1" u="sng" dirty="0">
                <a:solidFill>
                  <a:srgbClr val="000000"/>
                </a:solidFill>
                <a:latin typeface="system-ui"/>
              </a:rPr>
              <a:t> For this cause </a:t>
            </a:r>
            <a:r>
              <a:rPr lang="en-GB" sz="2000" b="1" dirty="0">
                <a:solidFill>
                  <a:srgbClr val="000000"/>
                </a:solidFill>
                <a:latin typeface="system-ui"/>
              </a:rPr>
              <a:t>the Jews persecuted Jesus, and sought to kill him, </a:t>
            </a:r>
            <a:r>
              <a:rPr lang="en-GB" sz="2000" dirty="0">
                <a:solidFill>
                  <a:srgbClr val="000000"/>
                </a:solidFill>
                <a:latin typeface="system-ui"/>
              </a:rPr>
              <a:t>because he did these things on the Sabbath</a:t>
            </a:r>
            <a:r>
              <a:rPr lang="en-GB" sz="2000" dirty="0" smtClean="0">
                <a:solidFill>
                  <a:srgbClr val="000000"/>
                </a:solidFill>
                <a:latin typeface="system-ui"/>
              </a:rPr>
              <a:t>.</a:t>
            </a:r>
            <a:r>
              <a:rPr lang="en-GB" sz="2000" b="1" dirty="0" smtClean="0">
                <a:solidFill>
                  <a:srgbClr val="000000"/>
                </a:solidFill>
                <a:latin typeface="system-ui"/>
              </a:rPr>
              <a:t> </a:t>
            </a:r>
            <a:r>
              <a:rPr lang="en-GB" sz="2000" b="1" baseline="30000" dirty="0">
                <a:solidFill>
                  <a:srgbClr val="000000"/>
                </a:solidFill>
                <a:latin typeface="system-ui"/>
              </a:rPr>
              <a:t> </a:t>
            </a:r>
            <a:r>
              <a:rPr lang="en-GB" sz="2000" b="1" dirty="0" smtClean="0">
                <a:solidFill>
                  <a:srgbClr val="000000"/>
                </a:solidFill>
                <a:latin typeface="system-ui"/>
              </a:rPr>
              <a:t>But </a:t>
            </a:r>
            <a:r>
              <a:rPr lang="en-GB" sz="2000" b="1" dirty="0">
                <a:solidFill>
                  <a:srgbClr val="000000"/>
                </a:solidFill>
                <a:latin typeface="system-ui"/>
              </a:rPr>
              <a:t>Jesus answered them, “My Father is still working, so I am working, too</a:t>
            </a:r>
            <a:r>
              <a:rPr lang="en-GB" sz="2000" b="1" dirty="0" smtClean="0">
                <a:solidFill>
                  <a:srgbClr val="000000"/>
                </a:solidFill>
                <a:latin typeface="system-ui"/>
              </a:rPr>
              <a:t>.” </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b="1" u="sng" dirty="0" smtClean="0">
              <a:solidFill>
                <a:srgbClr val="000000"/>
              </a:solidFill>
              <a:latin typeface="system-ui"/>
            </a:endParaRPr>
          </a:p>
          <a:p>
            <a:r>
              <a:rPr lang="en-GB" sz="2000" b="1" u="sng" dirty="0" smtClean="0">
                <a:solidFill>
                  <a:srgbClr val="000000"/>
                </a:solidFill>
                <a:latin typeface="system-ui"/>
              </a:rPr>
              <a:t>For </a:t>
            </a:r>
            <a:r>
              <a:rPr lang="en-GB" sz="2000" b="1" u="sng" dirty="0">
                <a:solidFill>
                  <a:srgbClr val="000000"/>
                </a:solidFill>
                <a:latin typeface="system-ui"/>
              </a:rPr>
              <a:t>this cause </a:t>
            </a:r>
            <a:r>
              <a:rPr lang="en-GB" sz="2000" b="1" dirty="0">
                <a:solidFill>
                  <a:srgbClr val="000000"/>
                </a:solidFill>
                <a:latin typeface="system-ui"/>
              </a:rPr>
              <a:t>therefore the Jews sought all the more to kill him, </a:t>
            </a:r>
            <a:r>
              <a:rPr lang="en-GB" sz="2000" dirty="0">
                <a:solidFill>
                  <a:srgbClr val="000000"/>
                </a:solidFill>
                <a:latin typeface="system-ui"/>
              </a:rPr>
              <a:t>because he not only broke the Sabbath, but also called God his own Father, making himself equal with </a:t>
            </a:r>
            <a:r>
              <a:rPr lang="en-GB" sz="2000" dirty="0" smtClean="0">
                <a:solidFill>
                  <a:srgbClr val="000000"/>
                </a:solidFill>
                <a:latin typeface="system-ui"/>
              </a:rPr>
              <a:t>God… </a:t>
            </a:r>
            <a:r>
              <a:rPr lang="en-GB" sz="2000" b="1" dirty="0" smtClean="0">
                <a:solidFill>
                  <a:srgbClr val="000000"/>
                </a:solidFill>
                <a:latin typeface="system-ui"/>
              </a:rPr>
              <a:t>the </a:t>
            </a:r>
            <a:r>
              <a:rPr lang="en-GB" sz="2000" b="1" dirty="0">
                <a:solidFill>
                  <a:srgbClr val="000000"/>
                </a:solidFill>
                <a:latin typeface="system-ui"/>
              </a:rPr>
              <a:t>works which the Father gave me to accomplish, the very works that I do, testify about me, that the Father has sent me</a:t>
            </a:r>
            <a:r>
              <a:rPr lang="en-GB" sz="2000" dirty="0">
                <a:solidFill>
                  <a:srgbClr val="000000"/>
                </a:solidFill>
                <a:latin typeface="system-ui"/>
              </a:rPr>
              <a:t>.</a:t>
            </a:r>
            <a:r>
              <a:rPr lang="en-GB" dirty="0">
                <a:solidFill>
                  <a:srgbClr val="000000"/>
                </a:solidFill>
                <a:latin typeface="system-ui"/>
              </a:rPr>
              <a:t> </a:t>
            </a:r>
            <a:r>
              <a:rPr lang="en-GB" dirty="0" smtClean="0">
                <a:solidFill>
                  <a:srgbClr val="000000"/>
                </a:solidFill>
                <a:latin typeface="system-ui"/>
              </a:rPr>
              <a:t>John 5:1-38</a:t>
            </a:r>
            <a:endParaRPr lang="en-GB" b="0" i="0" dirty="0">
              <a:solidFill>
                <a:srgbClr val="000000"/>
              </a:solidFill>
              <a:effectLst/>
              <a:latin typeface="system-ui"/>
            </a:endParaRPr>
          </a:p>
        </p:txBody>
      </p:sp>
      <p:sp>
        <p:nvSpPr>
          <p:cNvPr id="4" name="TextBox 3"/>
          <p:cNvSpPr txBox="1"/>
          <p:nvPr/>
        </p:nvSpPr>
        <p:spPr>
          <a:xfrm>
            <a:off x="1688123" y="559972"/>
            <a:ext cx="4447564" cy="646331"/>
          </a:xfrm>
          <a:prstGeom prst="rect">
            <a:avLst/>
          </a:prstGeom>
          <a:noFill/>
        </p:spPr>
        <p:txBody>
          <a:bodyPr wrap="none" rtlCol="0">
            <a:spAutoFit/>
          </a:bodyPr>
          <a:lstStyle/>
          <a:p>
            <a:r>
              <a:rPr lang="en-GB" sz="3600" b="1" dirty="0" smtClean="0"/>
              <a:t>Sabbath and Son-ship</a:t>
            </a:r>
            <a:endParaRPr lang="en-GB" sz="3600" b="1" dirty="0"/>
          </a:p>
        </p:txBody>
      </p:sp>
    </p:spTree>
    <p:extLst>
      <p:ext uri="{BB962C8B-B14F-4D97-AF65-F5344CB8AC3E}">
        <p14:creationId xmlns:p14="http://schemas.microsoft.com/office/powerpoint/2010/main" val="3880707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431" y="1749537"/>
            <a:ext cx="9480062" cy="4524315"/>
          </a:xfrm>
          <a:prstGeom prst="rect">
            <a:avLst/>
          </a:prstGeom>
        </p:spPr>
        <p:txBody>
          <a:bodyPr wrap="square">
            <a:spAutoFit/>
          </a:bodyPr>
          <a:lstStyle/>
          <a:p>
            <a:r>
              <a:rPr lang="en-GB" dirty="0"/>
              <a:t> </a:t>
            </a:r>
            <a:r>
              <a:rPr lang="en-GB" sz="2400" dirty="0"/>
              <a:t>Behold, they brought to him a man who was paralysed, lying on a bed. Jesus, seeing their faith, said to the paralytic, “Son, cheer up! </a:t>
            </a:r>
            <a:r>
              <a:rPr lang="en-GB" sz="2400" b="1" dirty="0"/>
              <a:t>Your sins are forgiven you</a:t>
            </a:r>
            <a:r>
              <a:rPr lang="en-GB" sz="2400" dirty="0" smtClean="0"/>
              <a:t>.” Behold</a:t>
            </a:r>
            <a:r>
              <a:rPr lang="en-GB" sz="2400" dirty="0"/>
              <a:t>, some of the </a:t>
            </a:r>
            <a:r>
              <a:rPr lang="en-GB" sz="2400" b="1" dirty="0"/>
              <a:t>scribes said to themselves, “This man blasphemes</a:t>
            </a:r>
            <a:r>
              <a:rPr lang="en-GB" sz="2400" b="1" dirty="0" smtClean="0"/>
              <a:t>.</a:t>
            </a:r>
            <a:r>
              <a:rPr lang="en-GB" sz="2400" dirty="0" smtClean="0"/>
              <a:t>”</a:t>
            </a:r>
            <a:r>
              <a:rPr lang="en-GB" sz="2400" dirty="0"/>
              <a:t> </a:t>
            </a:r>
            <a:endParaRPr lang="en-GB" sz="2400" dirty="0" smtClean="0"/>
          </a:p>
          <a:p>
            <a:r>
              <a:rPr lang="en-GB" sz="2400" dirty="0" smtClean="0"/>
              <a:t>Jesus</a:t>
            </a:r>
            <a:r>
              <a:rPr lang="en-GB" sz="2400" dirty="0"/>
              <a:t>, knowing their thoughts, said, “Why do you think evil in your hearts</a:t>
            </a:r>
            <a:r>
              <a:rPr lang="en-GB" sz="2400" dirty="0" smtClean="0"/>
              <a:t>?</a:t>
            </a:r>
            <a:r>
              <a:rPr lang="en-GB" sz="2400" dirty="0"/>
              <a:t> For which is easier, to say, ‘Your sins are forgiven;’ or to say, ‘Get up, and walk</a:t>
            </a:r>
            <a:r>
              <a:rPr lang="en-GB" sz="2400" dirty="0" smtClean="0"/>
              <a:t>? </a:t>
            </a:r>
            <a:r>
              <a:rPr lang="en-GB" sz="2400" dirty="0"/>
              <a:t> But </a:t>
            </a:r>
            <a:r>
              <a:rPr lang="en-GB" sz="2400" b="1" dirty="0"/>
              <a:t>that you may know that the Son of Man has authority on earth to forgive </a:t>
            </a:r>
            <a:r>
              <a:rPr lang="en-GB" sz="2400" b="1" dirty="0" smtClean="0"/>
              <a:t>sins</a:t>
            </a:r>
            <a:r>
              <a:rPr lang="en-GB" sz="2400" dirty="0" smtClean="0"/>
              <a:t>” </a:t>
            </a:r>
            <a:r>
              <a:rPr lang="en-GB" sz="2400" dirty="0"/>
              <a:t>(then he said to the paralytic), </a:t>
            </a:r>
            <a:r>
              <a:rPr lang="en-GB" sz="2400" b="1" dirty="0"/>
              <a:t>“Get up, and take up your mat, and go to your house</a:t>
            </a:r>
            <a:r>
              <a:rPr lang="en-GB" sz="2400" b="1" dirty="0" smtClean="0"/>
              <a:t>.”</a:t>
            </a:r>
            <a:r>
              <a:rPr lang="en-GB" sz="2400" dirty="0"/>
              <a:t> </a:t>
            </a:r>
            <a:endParaRPr lang="en-GB" sz="2400" dirty="0" smtClean="0"/>
          </a:p>
          <a:p>
            <a:r>
              <a:rPr lang="en-GB" sz="2400" dirty="0" smtClean="0"/>
              <a:t>He </a:t>
            </a:r>
            <a:r>
              <a:rPr lang="en-GB" sz="2400" dirty="0"/>
              <a:t>arose and departed to his house</a:t>
            </a:r>
            <a:r>
              <a:rPr lang="en-GB" sz="2400" dirty="0" smtClean="0"/>
              <a:t>.</a:t>
            </a:r>
            <a:r>
              <a:rPr lang="en-GB" sz="2400" dirty="0"/>
              <a:t> But when the multitudes saw it, </a:t>
            </a:r>
            <a:r>
              <a:rPr lang="en-GB" sz="2400" b="1" dirty="0"/>
              <a:t>they marvelled and glorified God, who had given such authority to men</a:t>
            </a:r>
            <a:r>
              <a:rPr lang="en-GB" sz="2400" dirty="0" smtClean="0"/>
              <a:t>. Matt. 9:1-8</a:t>
            </a:r>
            <a:endParaRPr lang="en-GB" sz="2400" dirty="0"/>
          </a:p>
        </p:txBody>
      </p:sp>
      <p:sp>
        <p:nvSpPr>
          <p:cNvPr id="3" name="TextBox 2"/>
          <p:cNvSpPr txBox="1"/>
          <p:nvPr/>
        </p:nvSpPr>
        <p:spPr>
          <a:xfrm>
            <a:off x="2016370" y="359508"/>
            <a:ext cx="4958089" cy="646331"/>
          </a:xfrm>
          <a:prstGeom prst="rect">
            <a:avLst/>
          </a:prstGeom>
          <a:noFill/>
        </p:spPr>
        <p:txBody>
          <a:bodyPr wrap="none" rtlCol="0">
            <a:spAutoFit/>
          </a:bodyPr>
          <a:lstStyle/>
          <a:p>
            <a:r>
              <a:rPr lang="en-GB" sz="3600" b="1" dirty="0" smtClean="0"/>
              <a:t>Blasphemy or Authority?</a:t>
            </a:r>
            <a:endParaRPr lang="en-GB" sz="3600" b="1" dirty="0"/>
          </a:p>
        </p:txBody>
      </p:sp>
    </p:spTree>
    <p:extLst>
      <p:ext uri="{BB962C8B-B14F-4D97-AF65-F5344CB8AC3E}">
        <p14:creationId xmlns:p14="http://schemas.microsoft.com/office/powerpoint/2010/main" val="23816120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0769" y="1582341"/>
            <a:ext cx="8753231" cy="4893647"/>
          </a:xfrm>
          <a:prstGeom prst="rect">
            <a:avLst/>
          </a:prstGeom>
        </p:spPr>
        <p:txBody>
          <a:bodyPr wrap="square">
            <a:spAutoFit/>
          </a:bodyPr>
          <a:lstStyle/>
          <a:p>
            <a:r>
              <a:rPr lang="en-GB" sz="2400" dirty="0">
                <a:solidFill>
                  <a:srgbClr val="000000"/>
                </a:solidFill>
                <a:latin typeface="system-ui"/>
              </a:rPr>
              <a:t>He departed from there and went </a:t>
            </a:r>
            <a:r>
              <a:rPr lang="en-GB" sz="2400" b="1" dirty="0">
                <a:solidFill>
                  <a:srgbClr val="000000"/>
                </a:solidFill>
                <a:latin typeface="system-ui"/>
              </a:rPr>
              <a:t>into their synagogue</a:t>
            </a:r>
            <a:r>
              <a:rPr lang="en-GB" sz="2400" dirty="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And behold, there was </a:t>
            </a:r>
            <a:r>
              <a:rPr lang="en-GB" sz="2400" b="1" dirty="0">
                <a:solidFill>
                  <a:srgbClr val="000000"/>
                </a:solidFill>
                <a:latin typeface="system-ui"/>
              </a:rPr>
              <a:t>a man with a withered hand</a:t>
            </a:r>
            <a:r>
              <a:rPr lang="en-GB" sz="2400" dirty="0">
                <a:solidFill>
                  <a:srgbClr val="000000"/>
                </a:solidFill>
                <a:latin typeface="system-ui"/>
              </a:rPr>
              <a:t>. </a:t>
            </a:r>
            <a:r>
              <a:rPr lang="en-GB" sz="2400" b="1" dirty="0">
                <a:solidFill>
                  <a:srgbClr val="000000"/>
                </a:solidFill>
                <a:latin typeface="system-ui"/>
              </a:rPr>
              <a:t>They asked him, “Is it lawful to heal on the Sabbath day?”</a:t>
            </a:r>
            <a:r>
              <a:rPr lang="en-GB" sz="2400" dirty="0">
                <a:solidFill>
                  <a:srgbClr val="000000"/>
                </a:solidFill>
                <a:latin typeface="system-ui"/>
              </a:rPr>
              <a:t> so that they might accuse him</a:t>
            </a:r>
            <a:r>
              <a:rPr lang="en-GB" sz="2400" dirty="0" smtClean="0">
                <a:solidFill>
                  <a:srgbClr val="000000"/>
                </a:solidFill>
                <a:latin typeface="system-ui"/>
              </a:rPr>
              <a:t>.</a:t>
            </a:r>
            <a:r>
              <a:rPr lang="en-GB" sz="2400" b="1" baseline="30000" dirty="0">
                <a:solidFill>
                  <a:srgbClr val="000000"/>
                </a:solidFill>
                <a:latin typeface="system-ui"/>
              </a:rPr>
              <a:t> </a:t>
            </a:r>
            <a:endParaRPr lang="en-GB" sz="2400" b="1" baseline="30000" dirty="0" smtClean="0">
              <a:solidFill>
                <a:srgbClr val="000000"/>
              </a:solidFill>
              <a:latin typeface="system-ui"/>
            </a:endParaRPr>
          </a:p>
          <a:p>
            <a:r>
              <a:rPr lang="en-GB" sz="2400" dirty="0" smtClean="0">
                <a:solidFill>
                  <a:srgbClr val="000000"/>
                </a:solidFill>
                <a:latin typeface="system-ui"/>
              </a:rPr>
              <a:t>He </a:t>
            </a:r>
            <a:r>
              <a:rPr lang="en-GB" sz="2400" dirty="0">
                <a:solidFill>
                  <a:srgbClr val="000000"/>
                </a:solidFill>
                <a:latin typeface="system-ui"/>
              </a:rPr>
              <a:t>said to them, “What man is there among you who has one sheep, and if this one falls into a pit on the Sabbath day, won’t he grab on to it and lift it out? </a:t>
            </a:r>
            <a:r>
              <a:rPr lang="en-GB" sz="2400" b="1" baseline="30000" dirty="0">
                <a:solidFill>
                  <a:srgbClr val="000000"/>
                </a:solidFill>
                <a:latin typeface="system-ui"/>
              </a:rPr>
              <a:t> </a:t>
            </a:r>
            <a:r>
              <a:rPr lang="en-GB" sz="2400" dirty="0">
                <a:solidFill>
                  <a:srgbClr val="000000"/>
                </a:solidFill>
                <a:latin typeface="system-ui"/>
              </a:rPr>
              <a:t>Of how much more value then is a man than a sheep! Therefore </a:t>
            </a:r>
            <a:r>
              <a:rPr lang="en-GB" sz="2400" b="1" dirty="0">
                <a:solidFill>
                  <a:srgbClr val="000000"/>
                </a:solidFill>
                <a:latin typeface="system-ui"/>
              </a:rPr>
              <a:t>it is lawful to do good on the Sabbath day.”</a:t>
            </a:r>
            <a:r>
              <a:rPr lang="en-GB" sz="2400" dirty="0">
                <a:solidFill>
                  <a:srgbClr val="000000"/>
                </a:solidFill>
                <a:latin typeface="system-ui"/>
              </a:rPr>
              <a:t> </a:t>
            </a:r>
            <a:r>
              <a:rPr lang="en-GB" sz="2400" b="1" baseline="30000" dirty="0">
                <a:solidFill>
                  <a:srgbClr val="000000"/>
                </a:solidFill>
                <a:latin typeface="system-ui"/>
              </a:rPr>
              <a:t> </a:t>
            </a:r>
            <a:r>
              <a:rPr lang="en-GB" sz="2400" dirty="0">
                <a:solidFill>
                  <a:srgbClr val="000000"/>
                </a:solidFill>
                <a:latin typeface="system-ui"/>
              </a:rPr>
              <a:t>Then he told the man, </a:t>
            </a:r>
            <a:r>
              <a:rPr lang="en-GB" sz="2400" b="1" dirty="0">
                <a:solidFill>
                  <a:srgbClr val="000000"/>
                </a:solidFill>
                <a:latin typeface="system-ui"/>
              </a:rPr>
              <a:t>“Stretch out your hand.”</a:t>
            </a:r>
            <a:r>
              <a:rPr lang="en-GB" sz="2400" dirty="0">
                <a:solidFill>
                  <a:srgbClr val="000000"/>
                </a:solidFill>
                <a:latin typeface="system-ui"/>
              </a:rPr>
              <a:t> He stretched it out; and </a:t>
            </a:r>
            <a:r>
              <a:rPr lang="en-GB" sz="2400" b="1" dirty="0">
                <a:solidFill>
                  <a:srgbClr val="000000"/>
                </a:solidFill>
                <a:latin typeface="system-ui"/>
              </a:rPr>
              <a:t>it was restored whole</a:t>
            </a:r>
            <a:r>
              <a:rPr lang="en-GB" sz="2400" dirty="0">
                <a:solidFill>
                  <a:srgbClr val="000000"/>
                </a:solidFill>
                <a:latin typeface="system-ui"/>
              </a:rPr>
              <a:t>, just like the other</a:t>
            </a:r>
            <a:r>
              <a:rPr lang="en-GB" sz="2400" dirty="0" smtClean="0">
                <a:solidFill>
                  <a:srgbClr val="000000"/>
                </a:solidFill>
                <a:latin typeface="system-ui"/>
              </a:rPr>
              <a:t>.</a:t>
            </a:r>
            <a:r>
              <a:rPr lang="en-GB" sz="2400" b="1" baseline="30000" dirty="0">
                <a:solidFill>
                  <a:srgbClr val="000000"/>
                </a:solidFill>
                <a:latin typeface="system-ui"/>
              </a:rPr>
              <a:t> </a:t>
            </a:r>
            <a:endParaRPr lang="en-GB" sz="2400" b="1" baseline="30000" dirty="0" smtClean="0">
              <a:solidFill>
                <a:srgbClr val="000000"/>
              </a:solidFill>
              <a:latin typeface="system-ui"/>
            </a:endParaRPr>
          </a:p>
          <a:p>
            <a:r>
              <a:rPr lang="en-GB" sz="2400" dirty="0" smtClean="0">
                <a:solidFill>
                  <a:srgbClr val="000000"/>
                </a:solidFill>
                <a:latin typeface="system-ui"/>
              </a:rPr>
              <a:t>But </a:t>
            </a:r>
            <a:r>
              <a:rPr lang="en-GB" sz="2400" b="1" dirty="0">
                <a:solidFill>
                  <a:srgbClr val="000000"/>
                </a:solidFill>
                <a:latin typeface="system-ui"/>
              </a:rPr>
              <a:t>the Pharisees went out and conspired against him, how they might destroy him</a:t>
            </a:r>
            <a:r>
              <a:rPr lang="en-GB" sz="2400" dirty="0" smtClean="0">
                <a:solidFill>
                  <a:srgbClr val="000000"/>
                </a:solidFill>
                <a:latin typeface="system-ui"/>
              </a:rPr>
              <a:t>. Matt. 12:9-14</a:t>
            </a:r>
            <a:endParaRPr lang="en-GB" sz="2400" b="0" i="0" dirty="0">
              <a:solidFill>
                <a:srgbClr val="000000"/>
              </a:solidFill>
              <a:effectLst/>
              <a:latin typeface="system-ui"/>
            </a:endParaRPr>
          </a:p>
        </p:txBody>
      </p:sp>
      <p:sp>
        <p:nvSpPr>
          <p:cNvPr id="3" name="TextBox 2"/>
          <p:cNvSpPr txBox="1"/>
          <p:nvPr/>
        </p:nvSpPr>
        <p:spPr>
          <a:xfrm>
            <a:off x="2164861" y="547077"/>
            <a:ext cx="4434419" cy="646331"/>
          </a:xfrm>
          <a:prstGeom prst="rect">
            <a:avLst/>
          </a:prstGeom>
          <a:noFill/>
        </p:spPr>
        <p:txBody>
          <a:bodyPr wrap="none" rtlCol="0">
            <a:spAutoFit/>
          </a:bodyPr>
          <a:lstStyle/>
          <a:p>
            <a:r>
              <a:rPr lang="en-GB" sz="3600" b="1" dirty="0" smtClean="0"/>
              <a:t>Inflexible world - view</a:t>
            </a:r>
            <a:endParaRPr lang="en-GB" sz="3600" b="1" dirty="0"/>
          </a:p>
        </p:txBody>
      </p:sp>
    </p:spTree>
    <p:extLst>
      <p:ext uri="{BB962C8B-B14F-4D97-AF65-F5344CB8AC3E}">
        <p14:creationId xmlns:p14="http://schemas.microsoft.com/office/powerpoint/2010/main" val="4066639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090" y="1864590"/>
            <a:ext cx="8331201" cy="4708981"/>
          </a:xfrm>
          <a:prstGeom prst="rect">
            <a:avLst/>
          </a:prstGeom>
        </p:spPr>
        <p:txBody>
          <a:bodyPr wrap="square">
            <a:spAutoFit/>
          </a:bodyPr>
          <a:lstStyle/>
          <a:p>
            <a:r>
              <a:rPr lang="en-GB" b="1" baseline="30000" dirty="0" smtClean="0">
                <a:solidFill>
                  <a:srgbClr val="000000"/>
                </a:solidFill>
                <a:latin typeface="system-ui"/>
              </a:rPr>
              <a:t>“</a:t>
            </a:r>
            <a:r>
              <a:rPr lang="en-GB" b="1" baseline="30000" dirty="0">
                <a:solidFill>
                  <a:srgbClr val="000000"/>
                </a:solidFill>
                <a:latin typeface="system-ui"/>
              </a:rPr>
              <a:t> </a:t>
            </a:r>
            <a:r>
              <a:rPr lang="en-GB" sz="2000" b="1" dirty="0" smtClean="0">
                <a:solidFill>
                  <a:srgbClr val="000000"/>
                </a:solidFill>
                <a:latin typeface="system-ui"/>
              </a:rPr>
              <a:t>I and the Father are one. ”</a:t>
            </a:r>
          </a:p>
          <a:p>
            <a:endParaRPr lang="en-GB" sz="2000" b="1" dirty="0">
              <a:solidFill>
                <a:srgbClr val="000000"/>
              </a:solidFill>
              <a:latin typeface="system-ui"/>
            </a:endParaRPr>
          </a:p>
          <a:p>
            <a:r>
              <a:rPr lang="en-GB" sz="2000" b="1" dirty="0" smtClean="0">
                <a:solidFill>
                  <a:srgbClr val="000000"/>
                </a:solidFill>
                <a:latin typeface="system-ui"/>
              </a:rPr>
              <a:t>Therefore </a:t>
            </a:r>
            <a:r>
              <a:rPr lang="en-GB" sz="2000" b="1" dirty="0">
                <a:solidFill>
                  <a:srgbClr val="000000"/>
                </a:solidFill>
                <a:latin typeface="system-ui"/>
              </a:rPr>
              <a:t>the Jews took up stones again to stone him.</a:t>
            </a:r>
            <a:r>
              <a:rPr lang="en-GB" sz="2000" dirty="0">
                <a:solidFill>
                  <a:srgbClr val="000000"/>
                </a:solidFill>
                <a:latin typeface="system-ui"/>
              </a:rPr>
              <a:t> </a:t>
            </a:r>
            <a:r>
              <a:rPr lang="en-GB" sz="2000" b="1" baseline="30000" dirty="0">
                <a:solidFill>
                  <a:srgbClr val="000000"/>
                </a:solidFill>
                <a:latin typeface="system-ui"/>
              </a:rPr>
              <a:t> </a:t>
            </a:r>
            <a:r>
              <a:rPr lang="en-GB" sz="2000" dirty="0">
                <a:solidFill>
                  <a:srgbClr val="000000"/>
                </a:solidFill>
                <a:latin typeface="system-ui"/>
              </a:rPr>
              <a:t>Jesus answered them, “I have shown you many good works from my Father. For which of those works do you stone me</a:t>
            </a:r>
            <a:r>
              <a:rPr lang="en-GB" sz="2000" dirty="0" smtClean="0">
                <a:solidFill>
                  <a:srgbClr val="000000"/>
                </a:solidFill>
                <a:latin typeface="system-ui"/>
              </a:rPr>
              <a:t>?”</a:t>
            </a:r>
            <a:r>
              <a:rPr lang="en-GB" sz="2000" b="1" baseline="30000" dirty="0">
                <a:solidFill>
                  <a:srgbClr val="000000"/>
                </a:solidFill>
                <a:latin typeface="system-ui"/>
              </a:rPr>
              <a:t> </a:t>
            </a:r>
            <a:endParaRPr lang="en-GB" sz="2000" b="1" baseline="30000" dirty="0" smtClean="0">
              <a:solidFill>
                <a:srgbClr val="000000"/>
              </a:solidFill>
              <a:latin typeface="system-ui"/>
            </a:endParaRPr>
          </a:p>
          <a:p>
            <a:endParaRPr lang="en-GB" sz="2000" dirty="0" smtClean="0">
              <a:solidFill>
                <a:srgbClr val="000000"/>
              </a:solidFill>
              <a:latin typeface="system-ui"/>
            </a:endParaRPr>
          </a:p>
          <a:p>
            <a:r>
              <a:rPr lang="en-GB" sz="2000" dirty="0" smtClean="0">
                <a:solidFill>
                  <a:srgbClr val="000000"/>
                </a:solidFill>
                <a:latin typeface="system-ui"/>
              </a:rPr>
              <a:t>The </a:t>
            </a:r>
            <a:r>
              <a:rPr lang="en-GB" sz="2000" dirty="0">
                <a:solidFill>
                  <a:srgbClr val="000000"/>
                </a:solidFill>
                <a:latin typeface="system-ui"/>
              </a:rPr>
              <a:t>Jews answered him, </a:t>
            </a:r>
            <a:r>
              <a:rPr lang="en-GB" sz="2000" b="1" dirty="0">
                <a:solidFill>
                  <a:srgbClr val="000000"/>
                </a:solidFill>
                <a:latin typeface="system-ui"/>
              </a:rPr>
              <a:t>“We don’t stone you for a good work, but for blasphemy: because you, being a man, make yourself God</a:t>
            </a:r>
            <a:r>
              <a:rPr lang="en-GB" sz="2000" b="1" dirty="0" smtClean="0">
                <a:solidFill>
                  <a:srgbClr val="000000"/>
                </a:solidFill>
                <a:latin typeface="system-ui"/>
              </a:rPr>
              <a:t>.”</a:t>
            </a:r>
            <a:r>
              <a:rPr lang="en-GB" sz="2000" dirty="0" smtClean="0">
                <a:solidFill>
                  <a:srgbClr val="000000"/>
                </a:solidFill>
                <a:latin typeface="system-ui"/>
              </a:rPr>
              <a:t> </a:t>
            </a:r>
          </a:p>
          <a:p>
            <a:endParaRPr lang="en-GB" sz="2000" dirty="0">
              <a:solidFill>
                <a:srgbClr val="000000"/>
              </a:solidFill>
              <a:latin typeface="system-ui"/>
            </a:endParaRPr>
          </a:p>
          <a:p>
            <a:r>
              <a:rPr lang="en-GB" sz="2000" dirty="0" smtClean="0">
                <a:solidFill>
                  <a:srgbClr val="000000"/>
                </a:solidFill>
                <a:latin typeface="system-ui"/>
              </a:rPr>
              <a:t>Jesus answered them, … </a:t>
            </a:r>
            <a:r>
              <a:rPr lang="en-GB" sz="2000" b="1" dirty="0" smtClean="0">
                <a:solidFill>
                  <a:srgbClr val="000000"/>
                </a:solidFill>
                <a:latin typeface="system-ui"/>
              </a:rPr>
              <a:t>do you say of him whom the Father sanctified and sent into the world, ‘You blaspheme,’ because I said, ‘I am the Son of God?’ If I don’t do the works of my Father, don’t believe me. </a:t>
            </a:r>
            <a:r>
              <a:rPr lang="en-GB" sz="2000" dirty="0" smtClean="0">
                <a:solidFill>
                  <a:srgbClr val="000000"/>
                </a:solidFill>
                <a:latin typeface="system-ui"/>
              </a:rPr>
              <a:t>But if I do them, though you don’t believe me, </a:t>
            </a:r>
            <a:r>
              <a:rPr lang="en-GB" sz="2000" b="1" dirty="0" smtClean="0">
                <a:solidFill>
                  <a:srgbClr val="000000"/>
                </a:solidFill>
                <a:latin typeface="system-ui"/>
              </a:rPr>
              <a:t>believe the works, that you may know and believe that the Father is in me, and I in the Father.” </a:t>
            </a:r>
            <a:r>
              <a:rPr lang="en-GB" dirty="0" smtClean="0">
                <a:solidFill>
                  <a:srgbClr val="000000"/>
                </a:solidFill>
                <a:latin typeface="system-ui"/>
              </a:rPr>
              <a:t>John 10:30-38</a:t>
            </a:r>
            <a:endParaRPr lang="en-GB" i="0" dirty="0">
              <a:solidFill>
                <a:srgbClr val="000000"/>
              </a:solidFill>
              <a:effectLst/>
              <a:latin typeface="system-ui"/>
            </a:endParaRPr>
          </a:p>
        </p:txBody>
      </p:sp>
      <p:sp>
        <p:nvSpPr>
          <p:cNvPr id="3" name="TextBox 2"/>
          <p:cNvSpPr txBox="1"/>
          <p:nvPr/>
        </p:nvSpPr>
        <p:spPr>
          <a:xfrm>
            <a:off x="500184" y="773723"/>
            <a:ext cx="7304307" cy="646331"/>
          </a:xfrm>
          <a:prstGeom prst="rect">
            <a:avLst/>
          </a:prstGeom>
          <a:noFill/>
        </p:spPr>
        <p:txBody>
          <a:bodyPr wrap="none" rtlCol="0">
            <a:spAutoFit/>
          </a:bodyPr>
          <a:lstStyle/>
          <a:p>
            <a:r>
              <a:rPr lang="en-GB" sz="3600" b="1" dirty="0" smtClean="0"/>
              <a:t>Increasing anger – attempted stoning</a:t>
            </a:r>
            <a:endParaRPr lang="en-GB" sz="3600" b="1" dirty="0"/>
          </a:p>
        </p:txBody>
      </p:sp>
    </p:spTree>
    <p:extLst>
      <p:ext uri="{BB962C8B-B14F-4D97-AF65-F5344CB8AC3E}">
        <p14:creationId xmlns:p14="http://schemas.microsoft.com/office/powerpoint/2010/main" val="16291057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2264</TotalTime>
  <Words>1380</Words>
  <Application>Microsoft Office PowerPoint</Application>
  <PresentationFormat>Widescreen</PresentationFormat>
  <Paragraphs>277</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Roy MIllar</dc:creator>
  <cp:lastModifiedBy>Roy MIllar</cp:lastModifiedBy>
  <cp:revision>83</cp:revision>
  <dcterms:created xsi:type="dcterms:W3CDTF">2020-06-24T11:26:25Z</dcterms:created>
  <dcterms:modified xsi:type="dcterms:W3CDTF">2020-07-20T17:28:14Z</dcterms:modified>
</cp:coreProperties>
</file>