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4" r:id="rId3"/>
    <p:sldId id="256" r:id="rId4"/>
    <p:sldId id="257" r:id="rId5"/>
    <p:sldId id="258" r:id="rId6"/>
    <p:sldId id="268" r:id="rId7"/>
    <p:sldId id="277" r:id="rId8"/>
    <p:sldId id="267" r:id="rId9"/>
    <p:sldId id="282" r:id="rId10"/>
    <p:sldId id="283" r:id="rId11"/>
    <p:sldId id="297" r:id="rId12"/>
    <p:sldId id="284" r:id="rId13"/>
    <p:sldId id="260" r:id="rId14"/>
    <p:sldId id="261" r:id="rId15"/>
    <p:sldId id="264" r:id="rId16"/>
    <p:sldId id="269" r:id="rId17"/>
    <p:sldId id="285" r:id="rId18"/>
    <p:sldId id="265" r:id="rId19"/>
    <p:sldId id="286" r:id="rId20"/>
    <p:sldId id="266" r:id="rId21"/>
    <p:sldId id="287" r:id="rId22"/>
    <p:sldId id="288" r:id="rId23"/>
    <p:sldId id="262" r:id="rId24"/>
    <p:sldId id="263" r:id="rId25"/>
    <p:sldId id="270" r:id="rId26"/>
    <p:sldId id="289" r:id="rId27"/>
    <p:sldId id="275" r:id="rId28"/>
    <p:sldId id="272" r:id="rId29"/>
    <p:sldId id="290" r:id="rId30"/>
    <p:sldId id="278" r:id="rId31"/>
    <p:sldId id="271" r:id="rId32"/>
    <p:sldId id="291" r:id="rId33"/>
    <p:sldId id="280" r:id="rId34"/>
    <p:sldId id="292" r:id="rId35"/>
    <p:sldId id="281" r:id="rId36"/>
    <p:sldId id="293" r:id="rId37"/>
    <p:sldId id="273" r:id="rId38"/>
    <p:sldId id="296" r:id="rId39"/>
    <p:sldId id="294" r:id="rId40"/>
    <p:sldId id="279" r:id="rId41"/>
    <p:sldId id="295"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076BFC-45FF-4CCC-A42E-2E3BA4D66952}"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226673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76BFC-45FF-4CCC-A42E-2E3BA4D66952}"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421412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76BFC-45FF-4CCC-A42E-2E3BA4D66952}"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135160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076BFC-45FF-4CCC-A42E-2E3BA4D66952}"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380921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076BFC-45FF-4CCC-A42E-2E3BA4D66952}"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133906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076BFC-45FF-4CCC-A42E-2E3BA4D66952}"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390748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076BFC-45FF-4CCC-A42E-2E3BA4D66952}"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320680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076BFC-45FF-4CCC-A42E-2E3BA4D66952}"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141506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76BFC-45FF-4CCC-A42E-2E3BA4D66952}"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79622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76BFC-45FF-4CCC-A42E-2E3BA4D66952}"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306558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76BFC-45FF-4CCC-A42E-2E3BA4D66952}"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CC6FFF-B825-4A54-AC68-105E92E495A1}" type="slidenum">
              <a:rPr lang="en-GB" smtClean="0"/>
              <a:t>‹#›</a:t>
            </a:fld>
            <a:endParaRPr lang="en-GB"/>
          </a:p>
        </p:txBody>
      </p:sp>
    </p:spTree>
    <p:extLst>
      <p:ext uri="{BB962C8B-B14F-4D97-AF65-F5344CB8AC3E}">
        <p14:creationId xmlns:p14="http://schemas.microsoft.com/office/powerpoint/2010/main" val="98329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76BFC-45FF-4CCC-A42E-2E3BA4D66952}" type="datetimeFigureOut">
              <a:rPr lang="en-GB" smtClean="0"/>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C6FFF-B825-4A54-AC68-105E92E495A1}" type="slidenum">
              <a:rPr lang="en-GB" smtClean="0"/>
              <a:t>‹#›</a:t>
            </a:fld>
            <a:endParaRPr lang="en-GB"/>
          </a:p>
        </p:txBody>
      </p:sp>
    </p:spTree>
    <p:extLst>
      <p:ext uri="{BB962C8B-B14F-4D97-AF65-F5344CB8AC3E}">
        <p14:creationId xmlns:p14="http://schemas.microsoft.com/office/powerpoint/2010/main" val="196165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artuk.org/discover/artists/hunt-william-holman-18271910"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artuk.org/visit/venues/manchester-art-gallery-728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 y="313824"/>
            <a:ext cx="7236070" cy="4924451"/>
          </a:xfrm>
          <a:prstGeom prst="rect">
            <a:avLst/>
          </a:prstGeom>
        </p:spPr>
      </p:pic>
      <p:sp>
        <p:nvSpPr>
          <p:cNvPr id="3" name="Rectangle 2"/>
          <p:cNvSpPr/>
          <p:nvPr/>
        </p:nvSpPr>
        <p:spPr>
          <a:xfrm>
            <a:off x="615462" y="5554798"/>
            <a:ext cx="11245361" cy="1200329"/>
          </a:xfrm>
          <a:prstGeom prst="rect">
            <a:avLst/>
          </a:prstGeom>
        </p:spPr>
        <p:txBody>
          <a:bodyPr wrap="square">
            <a:spAutoFit/>
          </a:bodyPr>
          <a:lstStyle/>
          <a:p>
            <a:pPr algn="just"/>
            <a:r>
              <a:rPr lang="en-GB" sz="2400" b="1" dirty="0">
                <a:solidFill>
                  <a:srgbClr val="222222"/>
                </a:solidFill>
              </a:rPr>
              <a:t>When I consider your heavens, the work of your fingers, the moon and the stars, which you have </a:t>
            </a:r>
            <a:r>
              <a:rPr lang="en-GB" sz="2400" b="1" dirty="0" smtClean="0">
                <a:solidFill>
                  <a:srgbClr val="222222"/>
                </a:solidFill>
              </a:rPr>
              <a:t>ordained; what </a:t>
            </a:r>
            <a:r>
              <a:rPr lang="en-GB" sz="2400" b="1" dirty="0">
                <a:solidFill>
                  <a:srgbClr val="222222"/>
                </a:solidFill>
              </a:rPr>
              <a:t>is man, that you think of him? What is the son of man, that you care for him</a:t>
            </a:r>
            <a:r>
              <a:rPr lang="en-GB" sz="2400" b="1" dirty="0" smtClean="0">
                <a:solidFill>
                  <a:srgbClr val="222222"/>
                </a:solidFill>
              </a:rPr>
              <a:t>? </a:t>
            </a:r>
            <a:r>
              <a:rPr lang="en-GB" sz="2400" dirty="0" smtClean="0">
                <a:solidFill>
                  <a:srgbClr val="222222"/>
                </a:solidFill>
              </a:rPr>
              <a:t>Ps. 8:3-4</a:t>
            </a:r>
            <a:endParaRPr lang="en-GB" sz="2400" i="0" dirty="0">
              <a:solidFill>
                <a:srgbClr val="222222"/>
              </a:solidFill>
              <a:effectLst/>
            </a:endParaRPr>
          </a:p>
        </p:txBody>
      </p:sp>
    </p:spTree>
    <p:extLst>
      <p:ext uri="{BB962C8B-B14F-4D97-AF65-F5344CB8AC3E}">
        <p14:creationId xmlns:p14="http://schemas.microsoft.com/office/powerpoint/2010/main" val="2683737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576" y="2153400"/>
            <a:ext cx="8642838" cy="3970318"/>
          </a:xfrm>
          <a:prstGeom prst="rect">
            <a:avLst/>
          </a:prstGeom>
        </p:spPr>
        <p:txBody>
          <a:bodyPr wrap="square">
            <a:spAutoFit/>
          </a:bodyPr>
          <a:lstStyle/>
          <a:p>
            <a:pPr algn="just"/>
            <a:r>
              <a:rPr lang="en-GB" dirty="0">
                <a:solidFill>
                  <a:srgbClr val="222222"/>
                </a:solidFill>
                <a:latin typeface="Roboto"/>
              </a:rPr>
              <a:t> </a:t>
            </a:r>
            <a:r>
              <a:rPr lang="en-GB" sz="2800" dirty="0">
                <a:solidFill>
                  <a:srgbClr val="222222"/>
                </a:solidFill>
              </a:rPr>
              <a:t>For when </a:t>
            </a:r>
            <a:r>
              <a:rPr lang="en-GB" sz="2800" b="1" dirty="0">
                <a:solidFill>
                  <a:srgbClr val="222222"/>
                </a:solidFill>
              </a:rPr>
              <a:t>God</a:t>
            </a:r>
            <a:r>
              <a:rPr lang="en-GB" sz="2800" dirty="0">
                <a:solidFill>
                  <a:srgbClr val="222222"/>
                </a:solidFill>
              </a:rPr>
              <a:t> made a promise to Abraham, since </a:t>
            </a:r>
            <a:endParaRPr lang="en-GB" sz="2800" dirty="0" smtClean="0">
              <a:solidFill>
                <a:srgbClr val="222222"/>
              </a:solidFill>
            </a:endParaRPr>
          </a:p>
          <a:p>
            <a:pPr algn="just"/>
            <a:r>
              <a:rPr lang="en-GB" sz="2800" dirty="0" smtClean="0">
                <a:solidFill>
                  <a:srgbClr val="222222"/>
                </a:solidFill>
              </a:rPr>
              <a:t>he </a:t>
            </a:r>
            <a:r>
              <a:rPr lang="en-GB" sz="2800" b="1" dirty="0">
                <a:solidFill>
                  <a:srgbClr val="222222"/>
                </a:solidFill>
              </a:rPr>
              <a:t>could swear by no one greater, he swore </a:t>
            </a:r>
            <a:endParaRPr lang="en-GB" sz="2800" b="1" dirty="0" smtClean="0">
              <a:solidFill>
                <a:srgbClr val="222222"/>
              </a:solidFill>
            </a:endParaRPr>
          </a:p>
          <a:p>
            <a:pPr algn="just"/>
            <a:r>
              <a:rPr lang="en-GB" sz="2800" b="1" dirty="0" smtClean="0">
                <a:solidFill>
                  <a:srgbClr val="222222"/>
                </a:solidFill>
              </a:rPr>
              <a:t>by </a:t>
            </a:r>
            <a:r>
              <a:rPr lang="en-GB" sz="2800" b="1" dirty="0">
                <a:solidFill>
                  <a:srgbClr val="222222"/>
                </a:solidFill>
              </a:rPr>
              <a:t>himself</a:t>
            </a:r>
            <a:r>
              <a:rPr lang="en-GB" sz="2800" b="1" dirty="0" smtClean="0">
                <a:solidFill>
                  <a:srgbClr val="222222"/>
                </a:solidFill>
              </a:rPr>
              <a:t>,</a:t>
            </a:r>
            <a:r>
              <a:rPr lang="en-GB" sz="2800" b="1" dirty="0">
                <a:solidFill>
                  <a:srgbClr val="222222"/>
                </a:solidFill>
              </a:rPr>
              <a:t> saying, “Surely blessing I will bless you, </a:t>
            </a:r>
            <a:endParaRPr lang="en-GB" sz="2800" b="1" dirty="0" smtClean="0">
              <a:solidFill>
                <a:srgbClr val="222222"/>
              </a:solidFill>
            </a:endParaRPr>
          </a:p>
          <a:p>
            <a:pPr algn="just"/>
            <a:r>
              <a:rPr lang="en-GB" sz="2800" b="1" dirty="0" smtClean="0">
                <a:solidFill>
                  <a:srgbClr val="222222"/>
                </a:solidFill>
              </a:rPr>
              <a:t>and </a:t>
            </a:r>
            <a:r>
              <a:rPr lang="en-GB" sz="2800" b="1" dirty="0">
                <a:solidFill>
                  <a:srgbClr val="222222"/>
                </a:solidFill>
              </a:rPr>
              <a:t>multiplying I will multiply you</a:t>
            </a:r>
            <a:r>
              <a:rPr lang="en-GB" sz="2800" b="1" dirty="0" smtClean="0">
                <a:solidFill>
                  <a:srgbClr val="222222"/>
                </a:solidFill>
              </a:rPr>
              <a:t>.”</a:t>
            </a:r>
            <a:r>
              <a:rPr lang="en-GB" sz="2800" dirty="0">
                <a:solidFill>
                  <a:srgbClr val="222222"/>
                </a:solidFill>
              </a:rPr>
              <a:t> </a:t>
            </a:r>
            <a:endParaRPr lang="en-GB" sz="2800" dirty="0" smtClean="0">
              <a:solidFill>
                <a:srgbClr val="222222"/>
              </a:solidFill>
            </a:endParaRPr>
          </a:p>
          <a:p>
            <a:pPr algn="just"/>
            <a:endParaRPr lang="en-GB" sz="2800" dirty="0">
              <a:solidFill>
                <a:srgbClr val="222222"/>
              </a:solidFill>
            </a:endParaRPr>
          </a:p>
          <a:p>
            <a:pPr algn="just"/>
            <a:r>
              <a:rPr lang="en-GB" sz="2800" dirty="0" smtClean="0">
                <a:solidFill>
                  <a:srgbClr val="222222"/>
                </a:solidFill>
              </a:rPr>
              <a:t>Thus</a:t>
            </a:r>
            <a:r>
              <a:rPr lang="en-GB" sz="2800" dirty="0">
                <a:solidFill>
                  <a:srgbClr val="222222"/>
                </a:solidFill>
              </a:rPr>
              <a:t>, having patiently endured, he obtained the promise</a:t>
            </a:r>
            <a:r>
              <a:rPr lang="en-GB" sz="2800" dirty="0" smtClean="0">
                <a:solidFill>
                  <a:srgbClr val="222222"/>
                </a:solidFill>
              </a:rPr>
              <a:t>.</a:t>
            </a:r>
            <a:r>
              <a:rPr lang="en-GB" sz="2800" dirty="0">
                <a:solidFill>
                  <a:srgbClr val="222222"/>
                </a:solidFill>
              </a:rPr>
              <a:t> For men indeed swear by a greater one, and in every dispute of theirs </a:t>
            </a:r>
            <a:r>
              <a:rPr lang="en-GB" sz="2800" b="1" dirty="0">
                <a:solidFill>
                  <a:srgbClr val="222222"/>
                </a:solidFill>
              </a:rPr>
              <a:t>the oath is final for confirmation</a:t>
            </a:r>
            <a:r>
              <a:rPr lang="en-GB" sz="2800" dirty="0">
                <a:solidFill>
                  <a:srgbClr val="222222"/>
                </a:solidFill>
              </a:rPr>
              <a:t>.</a:t>
            </a:r>
          </a:p>
          <a:p>
            <a:pPr algn="just"/>
            <a:endParaRPr lang="en-GB" sz="2800" b="0" i="0" dirty="0">
              <a:solidFill>
                <a:srgbClr val="222222"/>
              </a:solidFill>
              <a:effectLst/>
            </a:endParaRPr>
          </a:p>
        </p:txBody>
      </p:sp>
      <p:sp>
        <p:nvSpPr>
          <p:cNvPr id="3" name="TextBox 2"/>
          <p:cNvSpPr txBox="1"/>
          <p:nvPr/>
        </p:nvSpPr>
        <p:spPr>
          <a:xfrm>
            <a:off x="1833710" y="468765"/>
            <a:ext cx="5830570" cy="1200329"/>
          </a:xfrm>
          <a:prstGeom prst="rect">
            <a:avLst/>
          </a:prstGeom>
          <a:noFill/>
        </p:spPr>
        <p:txBody>
          <a:bodyPr wrap="none" rtlCol="0">
            <a:spAutoFit/>
          </a:bodyPr>
          <a:lstStyle/>
          <a:p>
            <a:r>
              <a:rPr lang="en-GB" sz="3600" b="1" dirty="0" smtClean="0"/>
              <a:t>The promise is unconditional </a:t>
            </a:r>
            <a:endParaRPr lang="en-GB" sz="3600" b="1" dirty="0" smtClean="0"/>
          </a:p>
          <a:p>
            <a:pPr algn="ctr"/>
            <a:r>
              <a:rPr lang="en-GB" sz="3600" b="1" dirty="0" smtClean="0"/>
              <a:t>and </a:t>
            </a:r>
            <a:r>
              <a:rPr lang="en-GB" sz="3600" b="1" dirty="0" smtClean="0"/>
              <a:t>irrevocable</a:t>
            </a:r>
            <a:endParaRPr lang="en-GB" sz="3600" b="1" dirty="0"/>
          </a:p>
        </p:txBody>
      </p:sp>
    </p:spTree>
    <p:extLst>
      <p:ext uri="{BB962C8B-B14F-4D97-AF65-F5344CB8AC3E}">
        <p14:creationId xmlns:p14="http://schemas.microsoft.com/office/powerpoint/2010/main" val="351865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923" y="93874"/>
            <a:ext cx="7125730" cy="646331"/>
          </a:xfrm>
          <a:prstGeom prst="rect">
            <a:avLst/>
          </a:prstGeom>
        </p:spPr>
        <p:txBody>
          <a:bodyPr wrap="square">
            <a:spAutoFit/>
          </a:bodyPr>
          <a:lstStyle/>
          <a:p>
            <a:pPr lvl="0" algn="just"/>
            <a:r>
              <a:rPr lang="en-GB" sz="3600" b="1" dirty="0">
                <a:solidFill>
                  <a:srgbClr val="222222"/>
                </a:solidFill>
              </a:rPr>
              <a:t>This incident was prophetic of Jesus</a:t>
            </a:r>
          </a:p>
        </p:txBody>
      </p:sp>
      <p:sp>
        <p:nvSpPr>
          <p:cNvPr id="3" name="Rectangle 2"/>
          <p:cNvSpPr/>
          <p:nvPr/>
        </p:nvSpPr>
        <p:spPr>
          <a:xfrm>
            <a:off x="708452" y="740205"/>
            <a:ext cx="8040129" cy="3108543"/>
          </a:xfrm>
          <a:prstGeom prst="rect">
            <a:avLst/>
          </a:prstGeom>
        </p:spPr>
        <p:txBody>
          <a:bodyPr wrap="square">
            <a:spAutoFit/>
          </a:bodyPr>
          <a:lstStyle/>
          <a:p>
            <a:pPr algn="just"/>
            <a:r>
              <a:rPr lang="en-GB" sz="2800" dirty="0">
                <a:solidFill>
                  <a:srgbClr val="222222"/>
                </a:solidFill>
              </a:rPr>
              <a:t>By faith, Abraham, being tested, offered up Isaac. Yes, </a:t>
            </a:r>
            <a:r>
              <a:rPr lang="en-GB" sz="2800" b="1" dirty="0">
                <a:solidFill>
                  <a:srgbClr val="222222"/>
                </a:solidFill>
              </a:rPr>
              <a:t>he who had gladly received the promises was offering up his one and only </a:t>
            </a:r>
            <a:r>
              <a:rPr lang="en-GB" sz="2800" b="1" dirty="0" smtClean="0">
                <a:solidFill>
                  <a:srgbClr val="222222"/>
                </a:solidFill>
              </a:rPr>
              <a:t>son, to </a:t>
            </a:r>
            <a:r>
              <a:rPr lang="en-GB" sz="2800" b="1" dirty="0">
                <a:solidFill>
                  <a:srgbClr val="222222"/>
                </a:solidFill>
              </a:rPr>
              <a:t>whom it was said, “Your offspring will be accounted as from Isaac</a:t>
            </a:r>
            <a:r>
              <a:rPr lang="en-GB" sz="2800" b="1" dirty="0" smtClean="0">
                <a:solidFill>
                  <a:srgbClr val="222222"/>
                </a:solidFill>
              </a:rPr>
              <a:t>,”</a:t>
            </a:r>
            <a:r>
              <a:rPr lang="en-GB" sz="2800" dirty="0" smtClean="0">
                <a:solidFill>
                  <a:srgbClr val="222222"/>
                </a:solidFill>
              </a:rPr>
              <a:t> </a:t>
            </a:r>
            <a:r>
              <a:rPr lang="en-GB" sz="2800" b="1" dirty="0" smtClean="0">
                <a:solidFill>
                  <a:srgbClr val="222222"/>
                </a:solidFill>
              </a:rPr>
              <a:t>concluding </a:t>
            </a:r>
            <a:r>
              <a:rPr lang="en-GB" sz="2800" b="1" dirty="0">
                <a:solidFill>
                  <a:srgbClr val="222222"/>
                </a:solidFill>
              </a:rPr>
              <a:t>that God is able to raise up even from the dead.</a:t>
            </a:r>
            <a:r>
              <a:rPr lang="en-GB" sz="2800" dirty="0">
                <a:solidFill>
                  <a:srgbClr val="222222"/>
                </a:solidFill>
              </a:rPr>
              <a:t> Figuratively speaking, he also did receive him back from the dead</a:t>
            </a:r>
            <a:r>
              <a:rPr lang="en-GB" sz="2800" dirty="0" smtClean="0">
                <a:solidFill>
                  <a:srgbClr val="222222"/>
                </a:solidFill>
              </a:rPr>
              <a:t>. Heb. 11:17-19</a:t>
            </a:r>
            <a:endParaRPr lang="en-GB" sz="2800" b="0" i="0" dirty="0">
              <a:solidFill>
                <a:srgbClr val="222222"/>
              </a:solidFill>
              <a:effectLst/>
            </a:endParaRPr>
          </a:p>
        </p:txBody>
      </p:sp>
      <p:sp>
        <p:nvSpPr>
          <p:cNvPr id="4" name="Rectangle 3"/>
          <p:cNvSpPr/>
          <p:nvPr/>
        </p:nvSpPr>
        <p:spPr>
          <a:xfrm>
            <a:off x="770236" y="3947638"/>
            <a:ext cx="7978345" cy="1384995"/>
          </a:xfrm>
          <a:prstGeom prst="rect">
            <a:avLst/>
          </a:prstGeom>
        </p:spPr>
        <p:txBody>
          <a:bodyPr wrap="square">
            <a:spAutoFit/>
          </a:bodyPr>
          <a:lstStyle/>
          <a:p>
            <a:r>
              <a:rPr lang="en-GB" sz="2800" b="1" dirty="0">
                <a:solidFill>
                  <a:srgbClr val="222222"/>
                </a:solidFill>
              </a:rPr>
              <a:t>For God so loved the world, that he gave his one and only Son</a:t>
            </a:r>
            <a:r>
              <a:rPr lang="en-GB" sz="2800" dirty="0">
                <a:solidFill>
                  <a:srgbClr val="222222"/>
                </a:solidFill>
              </a:rPr>
              <a:t>, that whoever believes in him should not perish, but have eternal </a:t>
            </a:r>
            <a:r>
              <a:rPr lang="en-GB" sz="2800" dirty="0" smtClean="0">
                <a:solidFill>
                  <a:srgbClr val="222222"/>
                </a:solidFill>
              </a:rPr>
              <a:t>life. Jn.3:16</a:t>
            </a:r>
            <a:endParaRPr lang="en-GB" sz="2800" dirty="0"/>
          </a:p>
        </p:txBody>
      </p:sp>
      <p:sp>
        <p:nvSpPr>
          <p:cNvPr id="5" name="Rectangle 4"/>
          <p:cNvSpPr/>
          <p:nvPr/>
        </p:nvSpPr>
        <p:spPr>
          <a:xfrm>
            <a:off x="897922" y="5560711"/>
            <a:ext cx="8122509" cy="954107"/>
          </a:xfrm>
          <a:prstGeom prst="rect">
            <a:avLst/>
          </a:prstGeom>
        </p:spPr>
        <p:txBody>
          <a:bodyPr wrap="square">
            <a:spAutoFit/>
          </a:bodyPr>
          <a:lstStyle/>
          <a:p>
            <a:r>
              <a:rPr lang="en-GB" sz="2800" b="1" dirty="0">
                <a:solidFill>
                  <a:srgbClr val="222222"/>
                </a:solidFill>
              </a:rPr>
              <a:t>Your father Abraham rejoiced to see my day</a:t>
            </a:r>
            <a:r>
              <a:rPr lang="en-GB" sz="2800" dirty="0">
                <a:solidFill>
                  <a:srgbClr val="222222"/>
                </a:solidFill>
              </a:rPr>
              <a:t>. He saw it, and was glad</a:t>
            </a:r>
            <a:r>
              <a:rPr lang="en-GB" sz="2800" dirty="0" smtClean="0">
                <a:solidFill>
                  <a:srgbClr val="222222"/>
                </a:solidFill>
              </a:rPr>
              <a:t>.” Jn. 8:56</a:t>
            </a:r>
            <a:endParaRPr lang="en-GB" sz="2800" dirty="0"/>
          </a:p>
        </p:txBody>
      </p:sp>
    </p:spTree>
    <p:extLst>
      <p:ext uri="{BB962C8B-B14F-4D97-AF65-F5344CB8AC3E}">
        <p14:creationId xmlns:p14="http://schemas.microsoft.com/office/powerpoint/2010/main" val="5708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1470" y="91344"/>
            <a:ext cx="8636976" cy="6124754"/>
          </a:xfrm>
          <a:prstGeom prst="rect">
            <a:avLst/>
          </a:prstGeom>
        </p:spPr>
        <p:txBody>
          <a:bodyPr wrap="square">
            <a:spAutoFit/>
          </a:bodyPr>
          <a:lstStyle/>
          <a:p>
            <a:pPr algn="just"/>
            <a:endParaRPr lang="en-GB" sz="2800" dirty="0">
              <a:solidFill>
                <a:srgbClr val="222222"/>
              </a:solidFill>
            </a:endParaRPr>
          </a:p>
          <a:p>
            <a:pPr algn="just"/>
            <a:r>
              <a:rPr lang="en-GB" sz="2800" dirty="0" smtClean="0">
                <a:solidFill>
                  <a:srgbClr val="222222"/>
                </a:solidFill>
              </a:rPr>
              <a:t>In </a:t>
            </a:r>
            <a:r>
              <a:rPr lang="en-GB" sz="2800" dirty="0">
                <a:solidFill>
                  <a:srgbClr val="222222"/>
                </a:solidFill>
              </a:rPr>
              <a:t>this way God, being determined to show </a:t>
            </a:r>
            <a:endParaRPr lang="en-GB" sz="2800" dirty="0" smtClean="0">
              <a:solidFill>
                <a:srgbClr val="222222"/>
              </a:solidFill>
            </a:endParaRPr>
          </a:p>
          <a:p>
            <a:pPr algn="just"/>
            <a:r>
              <a:rPr lang="en-GB" sz="2800" dirty="0" smtClean="0">
                <a:solidFill>
                  <a:srgbClr val="222222"/>
                </a:solidFill>
              </a:rPr>
              <a:t>more </a:t>
            </a:r>
            <a:r>
              <a:rPr lang="en-GB" sz="2800" dirty="0">
                <a:solidFill>
                  <a:srgbClr val="222222"/>
                </a:solidFill>
              </a:rPr>
              <a:t>abundantly to the heirs of the </a:t>
            </a:r>
            <a:r>
              <a:rPr lang="en-GB" sz="2800" b="1" dirty="0" smtClean="0">
                <a:solidFill>
                  <a:srgbClr val="222222"/>
                </a:solidFill>
              </a:rPr>
              <a:t>promise</a:t>
            </a:r>
          </a:p>
          <a:p>
            <a:pPr algn="just"/>
            <a:r>
              <a:rPr lang="en-GB" sz="2800" dirty="0" smtClean="0">
                <a:solidFill>
                  <a:srgbClr val="222222"/>
                </a:solidFill>
              </a:rPr>
              <a:t> </a:t>
            </a:r>
            <a:r>
              <a:rPr lang="en-GB" sz="2800" dirty="0" smtClean="0">
                <a:solidFill>
                  <a:srgbClr val="222222"/>
                </a:solidFill>
              </a:rPr>
              <a:t>[to Abraham] the </a:t>
            </a:r>
            <a:r>
              <a:rPr lang="en-GB" sz="2800" dirty="0">
                <a:solidFill>
                  <a:srgbClr val="222222"/>
                </a:solidFill>
              </a:rPr>
              <a:t>immutability of his counsel, </a:t>
            </a:r>
            <a:endParaRPr lang="en-GB" sz="2800" dirty="0" smtClean="0">
              <a:solidFill>
                <a:srgbClr val="222222"/>
              </a:solidFill>
            </a:endParaRPr>
          </a:p>
          <a:p>
            <a:pPr algn="just"/>
            <a:r>
              <a:rPr lang="en-GB" sz="2800" dirty="0" smtClean="0">
                <a:solidFill>
                  <a:srgbClr val="222222"/>
                </a:solidFill>
              </a:rPr>
              <a:t>interposed with </a:t>
            </a:r>
            <a:r>
              <a:rPr lang="en-GB" sz="2800" dirty="0">
                <a:solidFill>
                  <a:srgbClr val="222222"/>
                </a:solidFill>
              </a:rPr>
              <a:t>an </a:t>
            </a:r>
            <a:r>
              <a:rPr lang="en-GB" sz="2800" b="1" dirty="0">
                <a:solidFill>
                  <a:srgbClr val="222222"/>
                </a:solidFill>
              </a:rPr>
              <a:t>oath</a:t>
            </a:r>
            <a:r>
              <a:rPr lang="en-GB" sz="2800" dirty="0" smtClean="0">
                <a:solidFill>
                  <a:srgbClr val="222222"/>
                </a:solidFill>
              </a:rPr>
              <a:t>,</a:t>
            </a:r>
            <a:r>
              <a:rPr lang="en-GB" sz="2800" dirty="0">
                <a:solidFill>
                  <a:srgbClr val="222222"/>
                </a:solidFill>
              </a:rPr>
              <a:t> that by two immutable </a:t>
            </a:r>
            <a:endParaRPr lang="en-GB" sz="2800" dirty="0" smtClean="0">
              <a:solidFill>
                <a:srgbClr val="222222"/>
              </a:solidFill>
            </a:endParaRPr>
          </a:p>
          <a:p>
            <a:pPr algn="just"/>
            <a:r>
              <a:rPr lang="en-GB" sz="2800" dirty="0" smtClean="0">
                <a:solidFill>
                  <a:srgbClr val="222222"/>
                </a:solidFill>
              </a:rPr>
              <a:t>things</a:t>
            </a:r>
            <a:r>
              <a:rPr lang="en-GB" sz="2800" dirty="0">
                <a:solidFill>
                  <a:srgbClr val="222222"/>
                </a:solidFill>
              </a:rPr>
              <a:t>, </a:t>
            </a:r>
            <a:r>
              <a:rPr lang="en-GB" sz="2800" dirty="0" smtClean="0">
                <a:solidFill>
                  <a:srgbClr val="222222"/>
                </a:solidFill>
              </a:rPr>
              <a:t>in </a:t>
            </a:r>
            <a:r>
              <a:rPr lang="en-GB" sz="2800" dirty="0">
                <a:solidFill>
                  <a:srgbClr val="222222"/>
                </a:solidFill>
              </a:rPr>
              <a:t>which it is impossible for God to lie, </a:t>
            </a:r>
            <a:r>
              <a:rPr lang="en-GB" sz="2800" b="1" dirty="0">
                <a:solidFill>
                  <a:srgbClr val="222222"/>
                </a:solidFill>
              </a:rPr>
              <a:t>we </a:t>
            </a:r>
            <a:endParaRPr lang="en-GB" sz="2800" b="1" dirty="0" smtClean="0">
              <a:solidFill>
                <a:srgbClr val="222222"/>
              </a:solidFill>
            </a:endParaRPr>
          </a:p>
          <a:p>
            <a:pPr algn="just"/>
            <a:r>
              <a:rPr lang="en-GB" sz="2800" b="1" dirty="0" smtClean="0">
                <a:solidFill>
                  <a:srgbClr val="222222"/>
                </a:solidFill>
              </a:rPr>
              <a:t>may have </a:t>
            </a:r>
            <a:r>
              <a:rPr lang="en-GB" sz="2800" b="1" dirty="0">
                <a:solidFill>
                  <a:srgbClr val="222222"/>
                </a:solidFill>
              </a:rPr>
              <a:t>a strong encouragement</a:t>
            </a:r>
            <a:r>
              <a:rPr lang="en-GB" sz="2800" dirty="0">
                <a:solidFill>
                  <a:srgbClr val="222222"/>
                </a:solidFill>
              </a:rPr>
              <a:t>, who </a:t>
            </a:r>
            <a:r>
              <a:rPr lang="en-GB" sz="2800" dirty="0" smtClean="0">
                <a:solidFill>
                  <a:srgbClr val="222222"/>
                </a:solidFill>
              </a:rPr>
              <a:t>have </a:t>
            </a:r>
            <a:r>
              <a:rPr lang="en-GB" sz="2800" dirty="0">
                <a:solidFill>
                  <a:srgbClr val="222222"/>
                </a:solidFill>
              </a:rPr>
              <a:t>fled </a:t>
            </a:r>
            <a:endParaRPr lang="en-GB" sz="2800" dirty="0" smtClean="0">
              <a:solidFill>
                <a:srgbClr val="222222"/>
              </a:solidFill>
            </a:endParaRPr>
          </a:p>
          <a:p>
            <a:pPr algn="just"/>
            <a:r>
              <a:rPr lang="en-GB" sz="2800" dirty="0" smtClean="0">
                <a:solidFill>
                  <a:srgbClr val="222222"/>
                </a:solidFill>
              </a:rPr>
              <a:t>for </a:t>
            </a:r>
            <a:r>
              <a:rPr lang="en-GB" sz="2800" dirty="0">
                <a:solidFill>
                  <a:srgbClr val="222222"/>
                </a:solidFill>
              </a:rPr>
              <a:t>refuge to take hold of the hope set before us</a:t>
            </a:r>
            <a:r>
              <a:rPr lang="en-GB" sz="2800" dirty="0" smtClean="0">
                <a:solidFill>
                  <a:srgbClr val="222222"/>
                </a:solidFill>
              </a:rPr>
              <a:t>.</a:t>
            </a:r>
            <a:r>
              <a:rPr lang="en-GB" sz="2800" dirty="0">
                <a:solidFill>
                  <a:srgbClr val="222222"/>
                </a:solidFill>
              </a:rPr>
              <a:t> </a:t>
            </a:r>
            <a:endParaRPr lang="en-GB" sz="2800" dirty="0" smtClean="0">
              <a:solidFill>
                <a:srgbClr val="222222"/>
              </a:solidFill>
            </a:endParaRPr>
          </a:p>
          <a:p>
            <a:pPr algn="just"/>
            <a:endParaRPr lang="en-GB" sz="2800" dirty="0">
              <a:solidFill>
                <a:srgbClr val="222222"/>
              </a:solidFill>
            </a:endParaRPr>
          </a:p>
          <a:p>
            <a:pPr algn="just"/>
            <a:r>
              <a:rPr lang="en-GB" sz="2800" b="1" dirty="0" smtClean="0">
                <a:solidFill>
                  <a:srgbClr val="222222"/>
                </a:solidFill>
              </a:rPr>
              <a:t>This </a:t>
            </a:r>
            <a:r>
              <a:rPr lang="en-GB" sz="2800" b="1" dirty="0">
                <a:solidFill>
                  <a:srgbClr val="222222"/>
                </a:solidFill>
              </a:rPr>
              <a:t>hope we have as an anchor of the soul, a hope both sure and steadfast and entering into that which is within the veil</a:t>
            </a:r>
            <a:r>
              <a:rPr lang="en-GB" sz="2800" b="1" dirty="0" smtClean="0">
                <a:solidFill>
                  <a:srgbClr val="222222"/>
                </a:solidFill>
              </a:rPr>
              <a:t>;</a:t>
            </a:r>
            <a:r>
              <a:rPr lang="en-GB" sz="2800" b="1" dirty="0">
                <a:solidFill>
                  <a:srgbClr val="222222"/>
                </a:solidFill>
              </a:rPr>
              <a:t> where as a forerunner Jesus entered for us, having become a high priest forever after the order of Melchizedek</a:t>
            </a:r>
            <a:r>
              <a:rPr lang="en-GB" sz="2800" b="1" dirty="0" smtClean="0">
                <a:solidFill>
                  <a:srgbClr val="222222"/>
                </a:solidFill>
              </a:rPr>
              <a:t>. </a:t>
            </a:r>
            <a:r>
              <a:rPr lang="en-GB" sz="2800" dirty="0" smtClean="0">
                <a:solidFill>
                  <a:srgbClr val="222222"/>
                </a:solidFill>
              </a:rPr>
              <a:t>Heb. 6:13-20</a:t>
            </a:r>
            <a:endParaRPr lang="en-GB" sz="2800" b="1" dirty="0">
              <a:solidFill>
                <a:srgbClr val="222222"/>
              </a:solidFill>
            </a:endParaRPr>
          </a:p>
        </p:txBody>
      </p:sp>
    </p:spTree>
    <p:extLst>
      <p:ext uri="{BB962C8B-B14F-4D97-AF65-F5344CB8AC3E}">
        <p14:creationId xmlns:p14="http://schemas.microsoft.com/office/powerpoint/2010/main" val="67033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832" y="1863968"/>
            <a:ext cx="9576645" cy="4401205"/>
          </a:xfrm>
          <a:prstGeom prst="rect">
            <a:avLst/>
          </a:prstGeom>
        </p:spPr>
        <p:txBody>
          <a:bodyPr wrap="square">
            <a:spAutoFit/>
          </a:bodyPr>
          <a:lstStyle/>
          <a:p>
            <a:pPr algn="just"/>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For the law, having a shadow of the good to come</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not </a:t>
            </a:r>
          </a:p>
          <a:p>
            <a:pPr algn="just"/>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the very image of the things, </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can never </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with the same </a:t>
            </a:r>
          </a:p>
          <a:p>
            <a:pPr algn="just"/>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sacrifices year by year, which they offer continually, </a:t>
            </a:r>
          </a:p>
          <a:p>
            <a:pPr algn="just"/>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make perfect those who draw near</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Or else wouldn’t they </a:t>
            </a:r>
          </a:p>
          <a:p>
            <a:pPr algn="just"/>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have ceased to be offered, because the worshippers, </a:t>
            </a:r>
          </a:p>
          <a:p>
            <a:pPr algn="just"/>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having been once cleansed, would have had no </a:t>
            </a:r>
          </a:p>
          <a:p>
            <a:pPr algn="just"/>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more consciousness of sins. </a:t>
            </a:r>
          </a:p>
          <a:p>
            <a:pPr algn="just"/>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But in those sacrifices there is a yearly reminder of sins. </a:t>
            </a:r>
          </a:p>
          <a:p>
            <a:pPr algn="just"/>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For it is impossible that the blood of bulls and goats should </a:t>
            </a:r>
          </a:p>
          <a:p>
            <a:pPr algn="just"/>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take away sins.</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Heb. 10:1-4</a:t>
            </a:r>
            <a:endParaRPr lang="en-GB" sz="2800" dirty="0"/>
          </a:p>
        </p:txBody>
      </p:sp>
      <p:sp>
        <p:nvSpPr>
          <p:cNvPr id="3" name="TextBox 2"/>
          <p:cNvSpPr txBox="1"/>
          <p:nvPr/>
        </p:nvSpPr>
        <p:spPr>
          <a:xfrm>
            <a:off x="1407561" y="705603"/>
            <a:ext cx="5171800" cy="646331"/>
          </a:xfrm>
          <a:prstGeom prst="rect">
            <a:avLst/>
          </a:prstGeom>
          <a:noFill/>
        </p:spPr>
        <p:txBody>
          <a:bodyPr wrap="none" rtlCol="0">
            <a:spAutoFit/>
          </a:bodyPr>
          <a:lstStyle/>
          <a:p>
            <a:r>
              <a:rPr lang="en-GB" sz="3600" b="1" dirty="0" smtClean="0"/>
              <a:t>The Law is not the answer</a:t>
            </a:r>
            <a:endParaRPr lang="en-GB" sz="3600" b="1" dirty="0"/>
          </a:p>
        </p:txBody>
      </p:sp>
    </p:spTree>
    <p:extLst>
      <p:ext uri="{BB962C8B-B14F-4D97-AF65-F5344CB8AC3E}">
        <p14:creationId xmlns:p14="http://schemas.microsoft.com/office/powerpoint/2010/main" val="87013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502" y="2097870"/>
            <a:ext cx="9439030" cy="4190891"/>
          </a:xfrm>
          <a:prstGeom prst="rect">
            <a:avLst/>
          </a:prstGeom>
        </p:spPr>
        <p:txBody>
          <a:bodyPr wrap="square">
            <a:spAutoFit/>
          </a:bodyPr>
          <a:lstStyle/>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Therefore when he comes into the world, he </a:t>
            </a:r>
            <a:endParaRPr lang="en-GB" sz="28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a:t>
            </a:r>
            <a:r>
              <a:rPr lang="en-GB" sz="2800" b="1" dirty="0">
                <a:latin typeface="Calibri" panose="020F0502020204030204" pitchFamily="34" charset="0"/>
                <a:ea typeface="Calibri" panose="020F0502020204030204" pitchFamily="34" charset="0"/>
                <a:cs typeface="Times New Roman" panose="02020603050405020304" pitchFamily="18" charset="0"/>
              </a:rPr>
              <a:t>the Messiah] says, </a:t>
            </a:r>
            <a:r>
              <a:rPr lang="en-GB" sz="2800" dirty="0">
                <a:latin typeface="Calibri" panose="020F0502020204030204" pitchFamily="34" charset="0"/>
                <a:ea typeface="Calibri" panose="020F0502020204030204" pitchFamily="34" charset="0"/>
                <a:cs typeface="Times New Roman" panose="02020603050405020304" pitchFamily="18" charset="0"/>
              </a:rPr>
              <a:t>“You didn’t desire sacrifice and </a:t>
            </a: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offering</a:t>
            </a:r>
            <a:r>
              <a:rPr lang="en-GB" sz="2800" dirty="0">
                <a:latin typeface="Calibri" panose="020F0502020204030204" pitchFamily="34" charset="0"/>
                <a:ea typeface="Calibri" panose="020F0502020204030204" pitchFamily="34" charset="0"/>
                <a:cs typeface="Times New Roman" panose="02020603050405020304" pitchFamily="18" charset="0"/>
              </a:rPr>
              <a:t>, but </a:t>
            </a:r>
            <a:r>
              <a:rPr lang="en-GB" sz="2800" b="1" dirty="0">
                <a:latin typeface="Calibri" panose="020F0502020204030204" pitchFamily="34" charset="0"/>
                <a:ea typeface="Calibri" panose="020F0502020204030204" pitchFamily="34" charset="0"/>
                <a:cs typeface="Times New Roman" panose="02020603050405020304" pitchFamily="18" charset="0"/>
              </a:rPr>
              <a:t>you prepared a body for me</a:t>
            </a:r>
            <a:r>
              <a:rPr lang="en-GB" sz="2800" dirty="0">
                <a:latin typeface="Calibri" panose="020F0502020204030204" pitchFamily="34" charset="0"/>
                <a:ea typeface="Calibri" panose="020F0502020204030204" pitchFamily="34" charset="0"/>
                <a:cs typeface="Times New Roman" panose="02020603050405020304" pitchFamily="18" charset="0"/>
              </a:rPr>
              <a:t>. You had no </a:t>
            </a: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pleasure </a:t>
            </a:r>
            <a:r>
              <a:rPr lang="en-GB" sz="2800" dirty="0">
                <a:latin typeface="Calibri" panose="020F0502020204030204" pitchFamily="34" charset="0"/>
                <a:ea typeface="Calibri" panose="020F0502020204030204" pitchFamily="34" charset="0"/>
                <a:cs typeface="Times New Roman" panose="02020603050405020304" pitchFamily="18" charset="0"/>
              </a:rPr>
              <a:t>in whole burnt offerings and sacrifices for sin. </a:t>
            </a: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Then I [the Messiah] said, ‘Behold, I have come (in the scroll of the book it is written of me) to do your will, O God.’”</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by which will we have been sanctified through the offering of the body of Jesus Christ</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once for all. Heb. 10: 5-10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216522" y="739108"/>
            <a:ext cx="8827477" cy="1200329"/>
          </a:xfrm>
          <a:prstGeom prst="rect">
            <a:avLst/>
          </a:prstGeom>
          <a:noFill/>
        </p:spPr>
        <p:txBody>
          <a:bodyPr wrap="square" rtlCol="0">
            <a:spAutoFit/>
          </a:bodyPr>
          <a:lstStyle/>
          <a:p>
            <a:pPr algn="ctr"/>
            <a:r>
              <a:rPr lang="en-GB" sz="3600" b="1" dirty="0" smtClean="0"/>
              <a:t>Jesus freely offered Himself </a:t>
            </a:r>
          </a:p>
          <a:p>
            <a:pPr algn="ctr"/>
            <a:r>
              <a:rPr lang="en-GB" sz="3600" b="1" dirty="0" smtClean="0"/>
              <a:t>as the solution </a:t>
            </a:r>
            <a:endParaRPr lang="en-GB" sz="3600" b="1" dirty="0"/>
          </a:p>
        </p:txBody>
      </p:sp>
    </p:spTree>
    <p:extLst>
      <p:ext uri="{BB962C8B-B14F-4D97-AF65-F5344CB8AC3E}">
        <p14:creationId xmlns:p14="http://schemas.microsoft.com/office/powerpoint/2010/main" val="150609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5930" y="1754658"/>
            <a:ext cx="7664859" cy="1384995"/>
          </a:xfrm>
          <a:prstGeom prst="rect">
            <a:avLst/>
          </a:prstGeom>
          <a:noFill/>
        </p:spPr>
        <p:txBody>
          <a:bodyPr wrap="square" rtlCol="0">
            <a:spAutoFit/>
          </a:bodyPr>
          <a:lstStyle/>
          <a:p>
            <a:r>
              <a:rPr lang="en-GB" sz="2800" b="1" i="0" dirty="0" smtClean="0">
                <a:solidFill>
                  <a:srgbClr val="222222"/>
                </a:solidFill>
                <a:effectLst/>
                <a:latin typeface="Calibri" panose="020F0502020204030204" pitchFamily="34" charset="0"/>
                <a:cs typeface="Calibri" panose="020F0502020204030204" pitchFamily="34" charset="0"/>
              </a:rPr>
              <a:t>The Word became flesh, and lived amongst us. </a:t>
            </a:r>
          </a:p>
          <a:p>
            <a:r>
              <a:rPr lang="en-GB" sz="2800" b="0" i="0" dirty="0" smtClean="0">
                <a:solidFill>
                  <a:srgbClr val="222222"/>
                </a:solidFill>
                <a:effectLst/>
                <a:latin typeface="Calibri" panose="020F0502020204030204" pitchFamily="34" charset="0"/>
                <a:cs typeface="Calibri" panose="020F0502020204030204" pitchFamily="34" charset="0"/>
              </a:rPr>
              <a:t>We saw his glory, such glory as of the one and only </a:t>
            </a:r>
          </a:p>
          <a:p>
            <a:r>
              <a:rPr lang="en-GB" sz="2800" b="0" i="0" dirty="0" smtClean="0">
                <a:solidFill>
                  <a:srgbClr val="222222"/>
                </a:solidFill>
                <a:effectLst/>
                <a:latin typeface="Calibri" panose="020F0502020204030204" pitchFamily="34" charset="0"/>
                <a:cs typeface="Calibri" panose="020F0502020204030204" pitchFamily="34" charset="0"/>
              </a:rPr>
              <a:t>Son </a:t>
            </a:r>
            <a:r>
              <a:rPr lang="en-GB" sz="2800" b="0" i="0" dirty="0" smtClean="0">
                <a:solidFill>
                  <a:srgbClr val="222222"/>
                </a:solidFill>
                <a:effectLst/>
                <a:latin typeface="Calibri" panose="020F0502020204030204" pitchFamily="34" charset="0"/>
                <a:cs typeface="Calibri" panose="020F0502020204030204" pitchFamily="34" charset="0"/>
              </a:rPr>
              <a:t>of </a:t>
            </a:r>
            <a:r>
              <a:rPr lang="en-GB" sz="2800" b="0" i="0" dirty="0" smtClean="0">
                <a:solidFill>
                  <a:srgbClr val="222222"/>
                </a:solidFill>
                <a:effectLst/>
                <a:latin typeface="Calibri" panose="020F0502020204030204" pitchFamily="34" charset="0"/>
                <a:cs typeface="Calibri" panose="020F0502020204030204" pitchFamily="34" charset="0"/>
              </a:rPr>
              <a:t>the Father, </a:t>
            </a:r>
            <a:r>
              <a:rPr lang="en-GB" sz="2800" b="1" i="0" dirty="0" smtClean="0">
                <a:solidFill>
                  <a:srgbClr val="222222"/>
                </a:solidFill>
                <a:effectLst/>
                <a:latin typeface="Calibri" panose="020F0502020204030204" pitchFamily="34" charset="0"/>
                <a:cs typeface="Calibri" panose="020F0502020204030204" pitchFamily="34" charset="0"/>
              </a:rPr>
              <a:t>full of grace and truth</a:t>
            </a:r>
            <a:r>
              <a:rPr lang="en-GB" sz="2800" b="0" i="0" dirty="0" smtClean="0">
                <a:solidFill>
                  <a:srgbClr val="222222"/>
                </a:solidFill>
                <a:effectLst/>
                <a:latin typeface="Calibri" panose="020F0502020204030204" pitchFamily="34" charset="0"/>
                <a:cs typeface="Calibri" panose="020F0502020204030204" pitchFamily="34" charset="0"/>
              </a:rPr>
              <a:t>. Jn. 1:14</a:t>
            </a:r>
          </a:p>
        </p:txBody>
      </p:sp>
      <p:sp>
        <p:nvSpPr>
          <p:cNvPr id="3" name="Rectangle 2"/>
          <p:cNvSpPr/>
          <p:nvPr/>
        </p:nvSpPr>
        <p:spPr>
          <a:xfrm>
            <a:off x="548265" y="3697443"/>
            <a:ext cx="9382132" cy="2677656"/>
          </a:xfrm>
          <a:prstGeom prst="rect">
            <a:avLst/>
          </a:prstGeom>
        </p:spPr>
        <p:txBody>
          <a:bodyPr wrap="square">
            <a:spAutoFit/>
          </a:bodyPr>
          <a:lstStyle/>
          <a:p>
            <a:pPr algn="just"/>
            <a:r>
              <a:rPr lang="en-GB" sz="2800" b="1" i="0" dirty="0" smtClean="0">
                <a:solidFill>
                  <a:srgbClr val="222222"/>
                </a:solidFill>
                <a:effectLst/>
                <a:latin typeface="Calibri" panose="020F0502020204030204" pitchFamily="34" charset="0"/>
                <a:cs typeface="Calibri" panose="020F0502020204030204" pitchFamily="34" charset="0"/>
              </a:rPr>
              <a:t>Christ Jesus</a:t>
            </a:r>
            <a:r>
              <a:rPr lang="en-GB" sz="2800" b="0" i="0" dirty="0" smtClean="0">
                <a:solidFill>
                  <a:srgbClr val="222222"/>
                </a:solidFill>
                <a:effectLst/>
                <a:latin typeface="Calibri" panose="020F0502020204030204" pitchFamily="34" charset="0"/>
                <a:cs typeface="Calibri" panose="020F0502020204030204" pitchFamily="34" charset="0"/>
              </a:rPr>
              <a:t> who, existing in the form of God, didn’t consider equality with God a thing to be grasped, but emptied himself, </a:t>
            </a:r>
            <a:r>
              <a:rPr lang="en-GB" sz="2800" b="1" i="0" dirty="0" smtClean="0">
                <a:solidFill>
                  <a:srgbClr val="222222"/>
                </a:solidFill>
                <a:effectLst/>
                <a:latin typeface="Calibri" panose="020F0502020204030204" pitchFamily="34" charset="0"/>
                <a:cs typeface="Calibri" panose="020F0502020204030204" pitchFamily="34" charset="0"/>
              </a:rPr>
              <a:t>taking the form of a servant, being made in the likeness of men. And being found in human form</a:t>
            </a:r>
            <a:r>
              <a:rPr lang="en-GB" sz="2800" b="0" i="0" dirty="0" smtClean="0">
                <a:solidFill>
                  <a:srgbClr val="222222"/>
                </a:solidFill>
                <a:effectLst/>
                <a:latin typeface="Calibri" panose="020F0502020204030204" pitchFamily="34" charset="0"/>
                <a:cs typeface="Calibri" panose="020F0502020204030204" pitchFamily="34" charset="0"/>
              </a:rPr>
              <a:t>, he humbled himself, becoming obedient to the point of death, yes, the death of the cross. Phil. 2:5-8</a:t>
            </a:r>
            <a:endParaRPr lang="en-GB" sz="2800" b="0" i="0" dirty="0">
              <a:solidFill>
                <a:srgbClr val="222222"/>
              </a:solidFill>
              <a:effectLst/>
              <a:latin typeface="Calibri" panose="020F0502020204030204" pitchFamily="34" charset="0"/>
              <a:cs typeface="Calibri" panose="020F0502020204030204" pitchFamily="34" charset="0"/>
            </a:endParaRPr>
          </a:p>
        </p:txBody>
      </p:sp>
      <p:sp>
        <p:nvSpPr>
          <p:cNvPr id="4" name="TextBox 3"/>
          <p:cNvSpPr txBox="1"/>
          <p:nvPr/>
        </p:nvSpPr>
        <p:spPr>
          <a:xfrm>
            <a:off x="1054443" y="642552"/>
            <a:ext cx="6700489" cy="584775"/>
          </a:xfrm>
          <a:prstGeom prst="rect">
            <a:avLst/>
          </a:prstGeom>
          <a:noFill/>
        </p:spPr>
        <p:txBody>
          <a:bodyPr wrap="none" rtlCol="0">
            <a:spAutoFit/>
          </a:bodyPr>
          <a:lstStyle/>
          <a:p>
            <a:r>
              <a:rPr lang="en-GB" sz="3200" b="1" dirty="0" smtClean="0"/>
              <a:t>Fully God and Fully Man in one Person</a:t>
            </a:r>
            <a:endParaRPr lang="en-GB" sz="3200" b="1" dirty="0"/>
          </a:p>
        </p:txBody>
      </p:sp>
    </p:spTree>
    <p:extLst>
      <p:ext uri="{BB962C8B-B14F-4D97-AF65-F5344CB8AC3E}">
        <p14:creationId xmlns:p14="http://schemas.microsoft.com/office/powerpoint/2010/main" val="289930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3331" y="549013"/>
            <a:ext cx="1986441" cy="646331"/>
          </a:xfrm>
          <a:prstGeom prst="rect">
            <a:avLst/>
          </a:prstGeom>
          <a:noFill/>
        </p:spPr>
        <p:txBody>
          <a:bodyPr wrap="none" rtlCol="0">
            <a:spAutoFit/>
          </a:bodyPr>
          <a:lstStyle/>
          <a:p>
            <a:r>
              <a:rPr lang="en-GB" sz="3600" b="1" dirty="0" smtClean="0"/>
              <a:t>Fully God</a:t>
            </a:r>
            <a:endParaRPr lang="en-GB" sz="3600" b="1" dirty="0"/>
          </a:p>
        </p:txBody>
      </p:sp>
      <p:sp>
        <p:nvSpPr>
          <p:cNvPr id="4" name="Rectangle 3"/>
          <p:cNvSpPr/>
          <p:nvPr/>
        </p:nvSpPr>
        <p:spPr>
          <a:xfrm>
            <a:off x="450389" y="2013438"/>
            <a:ext cx="9238734" cy="1815882"/>
          </a:xfrm>
          <a:prstGeom prst="rect">
            <a:avLst/>
          </a:prstGeom>
        </p:spPr>
        <p:txBody>
          <a:bodyPr wrap="square">
            <a:spAutoFit/>
          </a:bodyPr>
          <a:lstStyle/>
          <a:p>
            <a:pPr algn="just"/>
            <a:r>
              <a:rPr lang="en-GB" sz="2800" b="0" i="0" dirty="0" smtClean="0">
                <a:solidFill>
                  <a:srgbClr val="222222"/>
                </a:solidFill>
                <a:effectLst/>
                <a:latin typeface="Calibri" panose="020F0502020204030204" pitchFamily="34" charset="0"/>
                <a:cs typeface="Calibri" panose="020F0502020204030204" pitchFamily="34" charset="0"/>
              </a:rPr>
              <a:t>In the beginning was the Word, and the Word was </a:t>
            </a:r>
          </a:p>
          <a:p>
            <a:pPr algn="just"/>
            <a:r>
              <a:rPr lang="en-GB" sz="2800" b="0" i="0" dirty="0" smtClean="0">
                <a:solidFill>
                  <a:srgbClr val="222222"/>
                </a:solidFill>
                <a:effectLst/>
                <a:latin typeface="Calibri" panose="020F0502020204030204" pitchFamily="34" charset="0"/>
                <a:cs typeface="Calibri" panose="020F0502020204030204" pitchFamily="34" charset="0"/>
              </a:rPr>
              <a:t>with God, and </a:t>
            </a:r>
            <a:r>
              <a:rPr lang="en-GB" sz="2800" b="1" i="0" dirty="0" smtClean="0">
                <a:solidFill>
                  <a:srgbClr val="222222"/>
                </a:solidFill>
                <a:effectLst/>
                <a:latin typeface="Calibri" panose="020F0502020204030204" pitchFamily="34" charset="0"/>
                <a:cs typeface="Calibri" panose="020F0502020204030204" pitchFamily="34" charset="0"/>
              </a:rPr>
              <a:t>the Word was God</a:t>
            </a:r>
            <a:r>
              <a:rPr lang="en-GB" sz="2800" b="0" i="0" dirty="0" smtClean="0">
                <a:solidFill>
                  <a:srgbClr val="222222"/>
                </a:solidFill>
                <a:effectLst/>
                <a:latin typeface="Calibri" panose="020F0502020204030204" pitchFamily="34" charset="0"/>
                <a:cs typeface="Calibri" panose="020F0502020204030204" pitchFamily="34" charset="0"/>
              </a:rPr>
              <a:t>. The same was </a:t>
            </a:r>
          </a:p>
          <a:p>
            <a:pPr algn="just"/>
            <a:r>
              <a:rPr lang="en-GB" sz="2800" b="0" i="0" dirty="0" smtClean="0">
                <a:solidFill>
                  <a:srgbClr val="222222"/>
                </a:solidFill>
                <a:effectLst/>
                <a:latin typeface="Calibri" panose="020F0502020204030204" pitchFamily="34" charset="0"/>
                <a:cs typeface="Calibri" panose="020F0502020204030204" pitchFamily="34" charset="0"/>
              </a:rPr>
              <a:t>in the beginning with God. All things were made through him. Without him, nothing was made that has been made. Jn. 1:1-3</a:t>
            </a:r>
            <a:endParaRPr lang="en-GB" sz="2800" b="0" i="0" dirty="0">
              <a:solidFill>
                <a:srgbClr val="222222"/>
              </a:solidFill>
              <a:effectLst/>
              <a:latin typeface="Calibri" panose="020F0502020204030204" pitchFamily="34" charset="0"/>
              <a:cs typeface="Calibri" panose="020F0502020204030204" pitchFamily="34" charset="0"/>
            </a:endParaRPr>
          </a:p>
        </p:txBody>
      </p:sp>
      <p:sp>
        <p:nvSpPr>
          <p:cNvPr id="5" name="Rectangle 4"/>
          <p:cNvSpPr/>
          <p:nvPr/>
        </p:nvSpPr>
        <p:spPr>
          <a:xfrm>
            <a:off x="450389" y="5663477"/>
            <a:ext cx="5352534" cy="523220"/>
          </a:xfrm>
          <a:prstGeom prst="rect">
            <a:avLst/>
          </a:prstGeom>
        </p:spPr>
        <p:txBody>
          <a:bodyPr wrap="square">
            <a:spAutoFit/>
          </a:bodyPr>
          <a:lstStyle/>
          <a:p>
            <a:r>
              <a:rPr lang="en-GB" sz="2800" b="1" i="0" dirty="0" smtClean="0">
                <a:solidFill>
                  <a:srgbClr val="222222"/>
                </a:solidFill>
                <a:effectLst/>
                <a:latin typeface="Calibri" panose="020F0502020204030204" pitchFamily="34" charset="0"/>
                <a:cs typeface="Calibri" panose="020F0502020204030204" pitchFamily="34" charset="0"/>
              </a:rPr>
              <a:t>I and the Father are one. </a:t>
            </a:r>
            <a:r>
              <a:rPr lang="en-GB" sz="2800" i="0" dirty="0" smtClean="0">
                <a:solidFill>
                  <a:srgbClr val="222222"/>
                </a:solidFill>
                <a:effectLst/>
                <a:latin typeface="Calibri" panose="020F0502020204030204" pitchFamily="34" charset="0"/>
                <a:cs typeface="Calibri" panose="020F0502020204030204" pitchFamily="34" charset="0"/>
              </a:rPr>
              <a:t>Jn.10:30</a:t>
            </a:r>
            <a:endParaRPr lang="en-GB" sz="2800" dirty="0">
              <a:latin typeface="Calibri" panose="020F0502020204030204" pitchFamily="34" charset="0"/>
              <a:cs typeface="Calibri" panose="020F0502020204030204" pitchFamily="34" charset="0"/>
            </a:endParaRPr>
          </a:p>
        </p:txBody>
      </p:sp>
      <p:sp>
        <p:nvSpPr>
          <p:cNvPr id="6" name="Rectangle 5"/>
          <p:cNvSpPr/>
          <p:nvPr/>
        </p:nvSpPr>
        <p:spPr>
          <a:xfrm>
            <a:off x="371258" y="4269345"/>
            <a:ext cx="9159603" cy="954107"/>
          </a:xfrm>
          <a:prstGeom prst="rect">
            <a:avLst/>
          </a:prstGeom>
        </p:spPr>
        <p:txBody>
          <a:bodyPr wrap="square">
            <a:spAutoFit/>
          </a:bodyPr>
          <a:lstStyle/>
          <a:p>
            <a:r>
              <a:rPr lang="en-GB" sz="2800" b="0" i="0" dirty="0" smtClean="0">
                <a:solidFill>
                  <a:srgbClr val="222222"/>
                </a:solidFill>
                <a:effectLst/>
              </a:rPr>
              <a:t>Jesus </a:t>
            </a:r>
            <a:r>
              <a:rPr lang="en-GB" sz="2800" b="0" i="0" dirty="0" smtClean="0">
                <a:solidFill>
                  <a:srgbClr val="222222"/>
                </a:solidFill>
                <a:effectLst/>
                <a:cs typeface="Calibri" panose="020F0502020204030204" pitchFamily="34" charset="0"/>
              </a:rPr>
              <a:t>said</a:t>
            </a:r>
            <a:r>
              <a:rPr lang="en-GB" sz="2800" b="0" i="0" dirty="0" smtClean="0">
                <a:solidFill>
                  <a:srgbClr val="222222"/>
                </a:solidFill>
                <a:effectLst/>
              </a:rPr>
              <a:t> to them, “Most certainly, I tell you, </a:t>
            </a:r>
            <a:r>
              <a:rPr lang="en-GB" sz="2800" b="1" i="0" dirty="0" smtClean="0">
                <a:solidFill>
                  <a:srgbClr val="222222"/>
                </a:solidFill>
                <a:effectLst/>
              </a:rPr>
              <a:t>before Abraham came into existence, I AM.” </a:t>
            </a:r>
            <a:r>
              <a:rPr lang="en-GB" sz="2800" i="0" dirty="0" smtClean="0">
                <a:solidFill>
                  <a:srgbClr val="222222"/>
                </a:solidFill>
                <a:effectLst/>
              </a:rPr>
              <a:t>Jn. 8:58</a:t>
            </a:r>
            <a:endParaRPr lang="en-GB" sz="2800" dirty="0"/>
          </a:p>
        </p:txBody>
      </p:sp>
    </p:spTree>
    <p:extLst>
      <p:ext uri="{BB962C8B-B14F-4D97-AF65-F5344CB8AC3E}">
        <p14:creationId xmlns:p14="http://schemas.microsoft.com/office/powerpoint/2010/main" val="18325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446" y="1290311"/>
            <a:ext cx="9214339" cy="5262979"/>
          </a:xfrm>
          <a:prstGeom prst="rect">
            <a:avLst/>
          </a:prstGeom>
        </p:spPr>
        <p:txBody>
          <a:bodyPr wrap="square">
            <a:spAutoFit/>
          </a:bodyPr>
          <a:lstStyle/>
          <a:p>
            <a:pPr algn="just"/>
            <a:r>
              <a:rPr lang="en-GB" sz="2800" dirty="0">
                <a:solidFill>
                  <a:srgbClr val="222222"/>
                </a:solidFill>
              </a:rPr>
              <a:t>God, having in the past spoken to the fathers </a:t>
            </a:r>
            <a:endParaRPr lang="en-GB" sz="2800" dirty="0" smtClean="0">
              <a:solidFill>
                <a:srgbClr val="222222"/>
              </a:solidFill>
            </a:endParaRPr>
          </a:p>
          <a:p>
            <a:pPr algn="just"/>
            <a:r>
              <a:rPr lang="en-GB" sz="2800" dirty="0" smtClean="0">
                <a:solidFill>
                  <a:srgbClr val="222222"/>
                </a:solidFill>
              </a:rPr>
              <a:t>through </a:t>
            </a:r>
            <a:r>
              <a:rPr lang="en-GB" sz="2800" dirty="0">
                <a:solidFill>
                  <a:srgbClr val="222222"/>
                </a:solidFill>
              </a:rPr>
              <a:t>the prophets at many times and in various </a:t>
            </a:r>
            <a:endParaRPr lang="en-GB" sz="2800" dirty="0" smtClean="0">
              <a:solidFill>
                <a:srgbClr val="222222"/>
              </a:solidFill>
            </a:endParaRPr>
          </a:p>
          <a:p>
            <a:pPr algn="just"/>
            <a:r>
              <a:rPr lang="en-GB" sz="2800" dirty="0" smtClean="0">
                <a:solidFill>
                  <a:srgbClr val="222222"/>
                </a:solidFill>
              </a:rPr>
              <a:t>ways,</a:t>
            </a:r>
            <a:r>
              <a:rPr lang="en-GB" sz="2800" dirty="0">
                <a:solidFill>
                  <a:srgbClr val="222222"/>
                </a:solidFill>
              </a:rPr>
              <a:t> has at the end of these days spoken to us by </a:t>
            </a:r>
            <a:endParaRPr lang="en-GB" sz="2800" dirty="0" smtClean="0">
              <a:solidFill>
                <a:srgbClr val="222222"/>
              </a:solidFill>
            </a:endParaRPr>
          </a:p>
          <a:p>
            <a:pPr algn="just"/>
            <a:r>
              <a:rPr lang="en-GB" sz="2800" dirty="0" smtClean="0">
                <a:solidFill>
                  <a:srgbClr val="222222"/>
                </a:solidFill>
              </a:rPr>
              <a:t>his </a:t>
            </a:r>
            <a:r>
              <a:rPr lang="en-GB" sz="2800" dirty="0">
                <a:solidFill>
                  <a:srgbClr val="222222"/>
                </a:solidFill>
              </a:rPr>
              <a:t>Son, whom he appointed </a:t>
            </a:r>
            <a:r>
              <a:rPr lang="en-GB" sz="2800" b="1" dirty="0">
                <a:solidFill>
                  <a:srgbClr val="222222"/>
                </a:solidFill>
              </a:rPr>
              <a:t>heir of all things, through </a:t>
            </a:r>
            <a:endParaRPr lang="en-GB" sz="2800" b="1" dirty="0" smtClean="0">
              <a:solidFill>
                <a:srgbClr val="222222"/>
              </a:solidFill>
            </a:endParaRPr>
          </a:p>
          <a:p>
            <a:pPr algn="just"/>
            <a:r>
              <a:rPr lang="en-GB" sz="2800" b="1" dirty="0" smtClean="0">
                <a:solidFill>
                  <a:srgbClr val="222222"/>
                </a:solidFill>
              </a:rPr>
              <a:t>whom </a:t>
            </a:r>
            <a:r>
              <a:rPr lang="en-GB" sz="2800" b="1" dirty="0">
                <a:solidFill>
                  <a:srgbClr val="222222"/>
                </a:solidFill>
              </a:rPr>
              <a:t>also he made the worlds</a:t>
            </a:r>
            <a:r>
              <a:rPr lang="en-GB" sz="2800" b="1" dirty="0" smtClean="0">
                <a:solidFill>
                  <a:srgbClr val="222222"/>
                </a:solidFill>
              </a:rPr>
              <a:t>.</a:t>
            </a:r>
            <a:r>
              <a:rPr lang="en-GB" sz="2800" b="1" dirty="0">
                <a:solidFill>
                  <a:srgbClr val="222222"/>
                </a:solidFill>
              </a:rPr>
              <a:t> His Son is the radiance of his glory, the very image of his substance, and upholding all things by the word of his power</a:t>
            </a:r>
            <a:r>
              <a:rPr lang="en-GB" sz="2800" dirty="0">
                <a:solidFill>
                  <a:srgbClr val="222222"/>
                </a:solidFill>
              </a:rPr>
              <a:t>, who, when he had by himself purified us of our sins, sat down on the right hand of the Majesty on </a:t>
            </a:r>
            <a:r>
              <a:rPr lang="en-GB" sz="2800" dirty="0" smtClean="0">
                <a:solidFill>
                  <a:srgbClr val="222222"/>
                </a:solidFill>
              </a:rPr>
              <a:t>high …</a:t>
            </a:r>
            <a:endParaRPr lang="en-GB" sz="2800" dirty="0">
              <a:solidFill>
                <a:srgbClr val="222222"/>
              </a:solidFill>
            </a:endParaRPr>
          </a:p>
          <a:p>
            <a:pPr lvl="0" algn="just"/>
            <a:endParaRPr lang="en-GB" sz="2800" dirty="0" smtClean="0">
              <a:solidFill>
                <a:srgbClr val="222222"/>
              </a:solidFill>
              <a:cs typeface="Calibri" panose="020F0502020204030204" pitchFamily="34" charset="0"/>
            </a:endParaRPr>
          </a:p>
          <a:p>
            <a:pPr lvl="0" algn="just"/>
            <a:r>
              <a:rPr lang="en-GB" sz="2800" dirty="0" smtClean="0">
                <a:solidFill>
                  <a:srgbClr val="222222"/>
                </a:solidFill>
                <a:cs typeface="Calibri" panose="020F0502020204030204" pitchFamily="34" charset="0"/>
              </a:rPr>
              <a:t>when </a:t>
            </a:r>
            <a:r>
              <a:rPr lang="en-GB" sz="2800" dirty="0">
                <a:solidFill>
                  <a:srgbClr val="222222"/>
                </a:solidFill>
                <a:cs typeface="Calibri" panose="020F0502020204030204" pitchFamily="34" charset="0"/>
              </a:rPr>
              <a:t>he [God] brings in the firstborn into the world he says, “</a:t>
            </a:r>
            <a:r>
              <a:rPr lang="en-GB" sz="2800" b="1" dirty="0">
                <a:solidFill>
                  <a:srgbClr val="222222"/>
                </a:solidFill>
                <a:cs typeface="Calibri" panose="020F0502020204030204" pitchFamily="34" charset="0"/>
              </a:rPr>
              <a:t>Let all the angels of God worship him</a:t>
            </a:r>
            <a:r>
              <a:rPr lang="en-GB" sz="2800" dirty="0" smtClean="0">
                <a:solidFill>
                  <a:srgbClr val="222222"/>
                </a:solidFill>
                <a:cs typeface="Calibri" panose="020F0502020204030204" pitchFamily="34" charset="0"/>
              </a:rPr>
              <a:t>.” Heb. 1:1-3, 6.</a:t>
            </a:r>
            <a:endParaRPr lang="en-GB" sz="2800" dirty="0">
              <a:solidFill>
                <a:srgbClr val="222222"/>
              </a:solidFill>
              <a:cs typeface="Calibri" panose="020F0502020204030204" pitchFamily="34" charset="0"/>
            </a:endParaRPr>
          </a:p>
        </p:txBody>
      </p:sp>
      <p:sp>
        <p:nvSpPr>
          <p:cNvPr id="3" name="Rectangle 2"/>
          <p:cNvSpPr/>
          <p:nvPr/>
        </p:nvSpPr>
        <p:spPr>
          <a:xfrm>
            <a:off x="2797842" y="554996"/>
            <a:ext cx="1986441" cy="646331"/>
          </a:xfrm>
          <a:prstGeom prst="rect">
            <a:avLst/>
          </a:prstGeom>
        </p:spPr>
        <p:txBody>
          <a:bodyPr wrap="none">
            <a:spAutoFit/>
          </a:bodyPr>
          <a:lstStyle/>
          <a:p>
            <a:r>
              <a:rPr lang="en-GB" sz="3600" b="1" dirty="0"/>
              <a:t>Fully God</a:t>
            </a:r>
          </a:p>
        </p:txBody>
      </p:sp>
    </p:spTree>
    <p:extLst>
      <p:ext uri="{BB962C8B-B14F-4D97-AF65-F5344CB8AC3E}">
        <p14:creationId xmlns:p14="http://schemas.microsoft.com/office/powerpoint/2010/main" val="2477241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02" y="3472458"/>
            <a:ext cx="11417643" cy="646331"/>
          </a:xfrm>
          <a:prstGeom prst="rect">
            <a:avLst/>
          </a:prstGeom>
        </p:spPr>
        <p:txBody>
          <a:bodyPr wrap="square">
            <a:spAutoFit/>
          </a:bodyPr>
          <a:lstStyle/>
          <a:p>
            <a:r>
              <a:rPr lang="en-GB" b="0" i="0" dirty="0" smtClean="0">
                <a:solidFill>
                  <a:srgbClr val="222222"/>
                </a:solidFill>
                <a:effectLst/>
                <a:latin typeface="Roboto"/>
              </a:rPr>
              <a:t> </a:t>
            </a:r>
            <a:endParaRPr lang="en-GB" sz="2800" dirty="0" smtClean="0"/>
          </a:p>
          <a:p>
            <a:endParaRPr lang="en-GB" dirty="0"/>
          </a:p>
        </p:txBody>
      </p:sp>
      <p:sp>
        <p:nvSpPr>
          <p:cNvPr id="3" name="Rectangle 2"/>
          <p:cNvSpPr/>
          <p:nvPr/>
        </p:nvSpPr>
        <p:spPr>
          <a:xfrm>
            <a:off x="3122141" y="4484641"/>
            <a:ext cx="6096000" cy="369332"/>
          </a:xfrm>
          <a:prstGeom prst="rect">
            <a:avLst/>
          </a:prstGeom>
        </p:spPr>
        <p:txBody>
          <a:bodyPr>
            <a:spAutoFit/>
          </a:bodyPr>
          <a:lstStyle/>
          <a:p>
            <a:endParaRPr lang="en-GB" dirty="0"/>
          </a:p>
        </p:txBody>
      </p:sp>
      <p:sp>
        <p:nvSpPr>
          <p:cNvPr id="5" name="Rectangle 4"/>
          <p:cNvSpPr/>
          <p:nvPr/>
        </p:nvSpPr>
        <p:spPr>
          <a:xfrm>
            <a:off x="642077" y="1485900"/>
            <a:ext cx="8976707" cy="4401205"/>
          </a:xfrm>
          <a:prstGeom prst="rect">
            <a:avLst/>
          </a:prstGeom>
        </p:spPr>
        <p:txBody>
          <a:bodyPr wrap="square">
            <a:spAutoFit/>
          </a:bodyPr>
          <a:lstStyle/>
          <a:p>
            <a:r>
              <a:rPr lang="en-GB" sz="2800" b="0" i="0" dirty="0" smtClean="0">
                <a:solidFill>
                  <a:srgbClr val="222222"/>
                </a:solidFill>
                <a:effectLst/>
              </a:rPr>
              <a:t>Since then the children have shared in flesh and </a:t>
            </a:r>
          </a:p>
          <a:p>
            <a:r>
              <a:rPr lang="en-GB" sz="2800" b="0" i="0" dirty="0" smtClean="0">
                <a:solidFill>
                  <a:srgbClr val="222222"/>
                </a:solidFill>
                <a:effectLst/>
              </a:rPr>
              <a:t>blood, </a:t>
            </a:r>
            <a:r>
              <a:rPr lang="en-GB" sz="2800" b="1" i="0" dirty="0" smtClean="0">
                <a:solidFill>
                  <a:srgbClr val="222222"/>
                </a:solidFill>
                <a:effectLst/>
              </a:rPr>
              <a:t>he also himself in the same way partook of </a:t>
            </a:r>
          </a:p>
          <a:p>
            <a:r>
              <a:rPr lang="en-GB" sz="2800" b="1" i="0" dirty="0" smtClean="0">
                <a:solidFill>
                  <a:srgbClr val="222222"/>
                </a:solidFill>
                <a:effectLst/>
              </a:rPr>
              <a:t>the same. </a:t>
            </a:r>
            <a:r>
              <a:rPr lang="en-GB" sz="2800" dirty="0">
                <a:solidFill>
                  <a:prstClr val="black"/>
                </a:solidFill>
              </a:rPr>
              <a:t>Heb. 2: 14</a:t>
            </a:r>
            <a:endParaRPr lang="en-GB" sz="2800" b="0" i="0" dirty="0" smtClean="0">
              <a:solidFill>
                <a:srgbClr val="222222"/>
              </a:solidFill>
              <a:effectLst/>
            </a:endParaRPr>
          </a:p>
          <a:p>
            <a:endParaRPr lang="en-GB" sz="2800" dirty="0">
              <a:solidFill>
                <a:srgbClr val="222222"/>
              </a:solidFill>
            </a:endParaRPr>
          </a:p>
          <a:p>
            <a:r>
              <a:rPr lang="en-GB" sz="2800" b="0" i="0" dirty="0" smtClean="0">
                <a:solidFill>
                  <a:srgbClr val="222222"/>
                </a:solidFill>
                <a:effectLst/>
              </a:rPr>
              <a:t>Therefore </a:t>
            </a:r>
            <a:r>
              <a:rPr lang="en-GB" sz="2800" b="1" i="0" dirty="0" smtClean="0">
                <a:solidFill>
                  <a:srgbClr val="222222"/>
                </a:solidFill>
                <a:effectLst/>
              </a:rPr>
              <a:t>he was obligated in all things to be made like his brother</a:t>
            </a:r>
            <a:r>
              <a:rPr lang="en-GB" sz="2800" b="0" i="0" dirty="0" smtClean="0">
                <a:solidFill>
                  <a:srgbClr val="222222"/>
                </a:solidFill>
                <a:effectLst/>
              </a:rPr>
              <a:t>s, that he might become a merciful and faithful high priest in things pertaining to God, to make atonement for the sins of the people. </a:t>
            </a:r>
            <a:r>
              <a:rPr lang="en-GB" sz="2800" dirty="0" smtClean="0"/>
              <a:t> For </a:t>
            </a:r>
            <a:r>
              <a:rPr lang="en-GB" sz="2800" b="1" dirty="0" smtClean="0"/>
              <a:t>in that he himself has suffered being tempted, he is able to help those who are tempted</a:t>
            </a:r>
            <a:r>
              <a:rPr lang="en-GB" sz="2800" dirty="0" smtClean="0"/>
              <a:t>. Heb. 2: 17-18</a:t>
            </a:r>
            <a:endParaRPr lang="en-GB" sz="2800" dirty="0"/>
          </a:p>
        </p:txBody>
      </p:sp>
      <p:sp>
        <p:nvSpPr>
          <p:cNvPr id="7" name="TextBox 6"/>
          <p:cNvSpPr txBox="1"/>
          <p:nvPr/>
        </p:nvSpPr>
        <p:spPr>
          <a:xfrm>
            <a:off x="2973860" y="471636"/>
            <a:ext cx="2045753" cy="646331"/>
          </a:xfrm>
          <a:prstGeom prst="rect">
            <a:avLst/>
          </a:prstGeom>
          <a:noFill/>
        </p:spPr>
        <p:txBody>
          <a:bodyPr wrap="none" rtlCol="0">
            <a:spAutoFit/>
          </a:bodyPr>
          <a:lstStyle/>
          <a:p>
            <a:r>
              <a:rPr lang="en-GB" sz="3600" b="1" dirty="0" smtClean="0"/>
              <a:t>Fully man</a:t>
            </a:r>
            <a:endParaRPr lang="en-GB" sz="3600" b="1" dirty="0"/>
          </a:p>
        </p:txBody>
      </p:sp>
    </p:spTree>
    <p:extLst>
      <p:ext uri="{BB962C8B-B14F-4D97-AF65-F5344CB8AC3E}">
        <p14:creationId xmlns:p14="http://schemas.microsoft.com/office/powerpoint/2010/main" val="268262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679" y="1267987"/>
            <a:ext cx="8751277" cy="3108543"/>
          </a:xfrm>
          <a:prstGeom prst="rect">
            <a:avLst/>
          </a:prstGeom>
        </p:spPr>
        <p:txBody>
          <a:bodyPr wrap="square">
            <a:spAutoFit/>
          </a:bodyPr>
          <a:lstStyle/>
          <a:p>
            <a:pPr lvl="0" algn="just"/>
            <a:r>
              <a:rPr lang="en-GB" sz="2800" dirty="0">
                <a:solidFill>
                  <a:srgbClr val="222222"/>
                </a:solidFill>
                <a:latin typeface="Calibri" panose="020F0502020204030204" pitchFamily="34" charset="0"/>
                <a:cs typeface="Calibri" panose="020F0502020204030204" pitchFamily="34" charset="0"/>
              </a:rPr>
              <a:t>Having then a great high priest who has passed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through </a:t>
            </a:r>
            <a:r>
              <a:rPr lang="en-GB" sz="2800" dirty="0">
                <a:solidFill>
                  <a:srgbClr val="222222"/>
                </a:solidFill>
                <a:latin typeface="Calibri" panose="020F0502020204030204" pitchFamily="34" charset="0"/>
                <a:cs typeface="Calibri" panose="020F0502020204030204" pitchFamily="34" charset="0"/>
              </a:rPr>
              <a:t>the heavens, </a:t>
            </a:r>
            <a:r>
              <a:rPr lang="en-GB" sz="2800" b="1" dirty="0">
                <a:solidFill>
                  <a:srgbClr val="222222"/>
                </a:solidFill>
                <a:latin typeface="Calibri" panose="020F0502020204030204" pitchFamily="34" charset="0"/>
                <a:cs typeface="Calibri" panose="020F0502020204030204" pitchFamily="34" charset="0"/>
              </a:rPr>
              <a:t>Jesus, the Son of God</a:t>
            </a:r>
            <a:r>
              <a:rPr lang="en-GB" sz="2800" dirty="0">
                <a:solidFill>
                  <a:srgbClr val="222222"/>
                </a:solidFill>
                <a:latin typeface="Calibri" panose="020F0502020204030204" pitchFamily="34" charset="0"/>
                <a:cs typeface="Calibri" panose="020F0502020204030204" pitchFamily="34" charset="0"/>
              </a:rPr>
              <a:t>,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let’s </a:t>
            </a:r>
            <a:r>
              <a:rPr lang="en-GB" sz="2800" dirty="0">
                <a:solidFill>
                  <a:srgbClr val="222222"/>
                </a:solidFill>
                <a:latin typeface="Calibri" panose="020F0502020204030204" pitchFamily="34" charset="0"/>
                <a:cs typeface="Calibri" panose="020F0502020204030204" pitchFamily="34" charset="0"/>
              </a:rPr>
              <a:t>hold tightly to our confession. For we don’t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have </a:t>
            </a:r>
            <a:r>
              <a:rPr lang="en-GB" sz="2800" dirty="0">
                <a:solidFill>
                  <a:srgbClr val="222222"/>
                </a:solidFill>
                <a:latin typeface="Calibri" panose="020F0502020204030204" pitchFamily="34" charset="0"/>
                <a:cs typeface="Calibri" panose="020F0502020204030204" pitchFamily="34" charset="0"/>
              </a:rPr>
              <a:t>a high priest who can’t be touched with the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feeling </a:t>
            </a:r>
            <a:r>
              <a:rPr lang="en-GB" sz="2800" dirty="0">
                <a:solidFill>
                  <a:srgbClr val="222222"/>
                </a:solidFill>
                <a:latin typeface="Calibri" panose="020F0502020204030204" pitchFamily="34" charset="0"/>
                <a:cs typeface="Calibri" panose="020F0502020204030204" pitchFamily="34" charset="0"/>
              </a:rPr>
              <a:t>of our infirmities, but </a:t>
            </a:r>
            <a:r>
              <a:rPr lang="en-GB" sz="2800" b="1" dirty="0">
                <a:solidFill>
                  <a:srgbClr val="222222"/>
                </a:solidFill>
                <a:latin typeface="Calibri" panose="020F0502020204030204" pitchFamily="34" charset="0"/>
                <a:cs typeface="Calibri" panose="020F0502020204030204" pitchFamily="34" charset="0"/>
              </a:rPr>
              <a:t>one who has </a:t>
            </a:r>
            <a:r>
              <a:rPr lang="en-GB" sz="2800" b="1" dirty="0" smtClean="0">
                <a:solidFill>
                  <a:srgbClr val="222222"/>
                </a:solidFill>
                <a:latin typeface="Calibri" panose="020F0502020204030204" pitchFamily="34" charset="0"/>
                <a:cs typeface="Calibri" panose="020F0502020204030204" pitchFamily="34" charset="0"/>
              </a:rPr>
              <a:t>been</a:t>
            </a:r>
          </a:p>
          <a:p>
            <a:pPr lvl="0" algn="just"/>
            <a:r>
              <a:rPr lang="en-GB" sz="2800" b="1" dirty="0" smtClean="0">
                <a:solidFill>
                  <a:srgbClr val="222222"/>
                </a:solidFill>
                <a:latin typeface="Calibri" panose="020F0502020204030204" pitchFamily="34" charset="0"/>
                <a:cs typeface="Calibri" panose="020F0502020204030204" pitchFamily="34" charset="0"/>
              </a:rPr>
              <a:t> </a:t>
            </a:r>
            <a:r>
              <a:rPr lang="en-GB" sz="2800" b="1" dirty="0">
                <a:solidFill>
                  <a:srgbClr val="222222"/>
                </a:solidFill>
                <a:latin typeface="Calibri" panose="020F0502020204030204" pitchFamily="34" charset="0"/>
                <a:cs typeface="Calibri" panose="020F0502020204030204" pitchFamily="34" charset="0"/>
              </a:rPr>
              <a:t>in all points tempted like we are, yet without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sin. </a:t>
            </a:r>
            <a:r>
              <a:rPr lang="en-GB" sz="2800" dirty="0" smtClean="0">
                <a:solidFill>
                  <a:srgbClr val="222222"/>
                </a:solidFill>
                <a:latin typeface="Calibri" panose="020F0502020204030204" pitchFamily="34" charset="0"/>
                <a:cs typeface="Calibri" panose="020F0502020204030204" pitchFamily="34" charset="0"/>
              </a:rPr>
              <a:t>Heb.4: 14-16</a:t>
            </a:r>
            <a:endParaRPr lang="en-GB" sz="2800" dirty="0">
              <a:solidFill>
                <a:srgbClr val="22222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045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399" y="518746"/>
            <a:ext cx="3388685" cy="646331"/>
          </a:xfrm>
          <a:prstGeom prst="rect">
            <a:avLst/>
          </a:prstGeom>
          <a:noFill/>
        </p:spPr>
        <p:txBody>
          <a:bodyPr wrap="none" rtlCol="0">
            <a:spAutoFit/>
          </a:bodyPr>
          <a:lstStyle/>
          <a:p>
            <a:r>
              <a:rPr lang="en-GB" sz="3600" b="1" dirty="0" smtClean="0"/>
              <a:t>David’s Dilemma</a:t>
            </a:r>
            <a:endParaRPr lang="en-GB" sz="3600" b="1" dirty="0"/>
          </a:p>
        </p:txBody>
      </p:sp>
      <p:sp>
        <p:nvSpPr>
          <p:cNvPr id="3" name="TextBox 2"/>
          <p:cNvSpPr txBox="1"/>
          <p:nvPr/>
        </p:nvSpPr>
        <p:spPr>
          <a:xfrm>
            <a:off x="360404" y="1635388"/>
            <a:ext cx="4655505" cy="523220"/>
          </a:xfrm>
          <a:prstGeom prst="rect">
            <a:avLst/>
          </a:prstGeom>
          <a:noFill/>
        </p:spPr>
        <p:txBody>
          <a:bodyPr wrap="none" rtlCol="0">
            <a:spAutoFit/>
          </a:bodyPr>
          <a:lstStyle/>
          <a:p>
            <a:pPr marL="457200" indent="-457200">
              <a:buFont typeface="Arial" panose="020B0604020202020204" pitchFamily="34" charset="0"/>
              <a:buChar char="•"/>
            </a:pPr>
            <a:r>
              <a:rPr lang="en-GB" sz="2800" dirty="0" smtClean="0"/>
              <a:t>He longed for his exiled son</a:t>
            </a:r>
            <a:endParaRPr lang="en-GB" sz="2800" dirty="0"/>
          </a:p>
        </p:txBody>
      </p:sp>
      <p:sp>
        <p:nvSpPr>
          <p:cNvPr id="4" name="TextBox 3"/>
          <p:cNvSpPr txBox="1"/>
          <p:nvPr/>
        </p:nvSpPr>
        <p:spPr>
          <a:xfrm>
            <a:off x="332602" y="2316870"/>
            <a:ext cx="7890814" cy="523220"/>
          </a:xfrm>
          <a:prstGeom prst="rect">
            <a:avLst/>
          </a:prstGeom>
          <a:noFill/>
        </p:spPr>
        <p:txBody>
          <a:bodyPr wrap="none" rtlCol="0">
            <a:spAutoFit/>
          </a:bodyPr>
          <a:lstStyle/>
          <a:p>
            <a:pPr marL="457200" indent="-457200">
              <a:buFont typeface="Arial" panose="020B0604020202020204" pitchFamily="34" charset="0"/>
              <a:buChar char="•"/>
            </a:pPr>
            <a:r>
              <a:rPr lang="en-GB" sz="2800" dirty="0" smtClean="0"/>
              <a:t>He could not devise a safe way to bring him home</a:t>
            </a:r>
            <a:endParaRPr lang="en-GB" sz="2800" dirty="0"/>
          </a:p>
        </p:txBody>
      </p:sp>
      <p:sp>
        <p:nvSpPr>
          <p:cNvPr id="5" name="TextBox 4"/>
          <p:cNvSpPr txBox="1"/>
          <p:nvPr/>
        </p:nvSpPr>
        <p:spPr>
          <a:xfrm>
            <a:off x="423218" y="3048791"/>
            <a:ext cx="8093178" cy="523220"/>
          </a:xfrm>
          <a:prstGeom prst="rect">
            <a:avLst/>
          </a:prstGeom>
          <a:noFill/>
        </p:spPr>
        <p:txBody>
          <a:bodyPr wrap="none" rtlCol="0">
            <a:spAutoFit/>
          </a:bodyPr>
          <a:lstStyle/>
          <a:p>
            <a:pPr marL="457200" indent="-457200">
              <a:buFont typeface="Arial" panose="020B0604020202020204" pitchFamily="34" charset="0"/>
              <a:buChar char="•"/>
            </a:pPr>
            <a:r>
              <a:rPr lang="en-GB" sz="2800" dirty="0" smtClean="0"/>
              <a:t>It was not possible for him to die in place of his son</a:t>
            </a:r>
            <a:endParaRPr lang="en-GB" sz="2800" dirty="0"/>
          </a:p>
        </p:txBody>
      </p:sp>
      <p:sp>
        <p:nvSpPr>
          <p:cNvPr id="6" name="Rectangle 5"/>
          <p:cNvSpPr/>
          <p:nvPr/>
        </p:nvSpPr>
        <p:spPr>
          <a:xfrm>
            <a:off x="735623" y="4158762"/>
            <a:ext cx="9138139" cy="2308324"/>
          </a:xfrm>
          <a:prstGeom prst="rect">
            <a:avLst/>
          </a:prstGeom>
        </p:spPr>
        <p:txBody>
          <a:bodyPr wrap="square">
            <a:spAutoFit/>
          </a:bodyPr>
          <a:lstStyle/>
          <a:p>
            <a:pPr algn="just"/>
            <a:r>
              <a:rPr lang="en-GB" sz="2400" dirty="0">
                <a:solidFill>
                  <a:srgbClr val="222222"/>
                </a:solidFill>
              </a:rPr>
              <a:t>The woman said, “Why then have you </a:t>
            </a:r>
            <a:r>
              <a:rPr lang="en-GB" sz="2400" b="1" dirty="0">
                <a:solidFill>
                  <a:srgbClr val="222222"/>
                </a:solidFill>
              </a:rPr>
              <a:t>devised</a:t>
            </a:r>
            <a:r>
              <a:rPr lang="en-GB" sz="2400" dirty="0">
                <a:solidFill>
                  <a:srgbClr val="222222"/>
                </a:solidFill>
              </a:rPr>
              <a:t> such a thing against the people of God? For in speaking this word the king is as one who is guilty, in that </a:t>
            </a:r>
            <a:r>
              <a:rPr lang="en-GB" sz="2400" b="1" dirty="0">
                <a:solidFill>
                  <a:srgbClr val="222222"/>
                </a:solidFill>
              </a:rPr>
              <a:t>the king does not bring home again his banished one</a:t>
            </a:r>
            <a:r>
              <a:rPr lang="en-GB" sz="2400" dirty="0" smtClean="0">
                <a:solidFill>
                  <a:srgbClr val="222222"/>
                </a:solidFill>
              </a:rPr>
              <a:t>.</a:t>
            </a:r>
            <a:r>
              <a:rPr lang="en-GB" sz="2400" dirty="0">
                <a:solidFill>
                  <a:srgbClr val="222222"/>
                </a:solidFill>
              </a:rPr>
              <a:t> For we must die, and are like water spilled on the ground, which can’t be gathered up again; neither does </a:t>
            </a:r>
            <a:r>
              <a:rPr lang="en-GB" sz="2400" b="1" dirty="0">
                <a:solidFill>
                  <a:srgbClr val="222222"/>
                </a:solidFill>
              </a:rPr>
              <a:t>God</a:t>
            </a:r>
            <a:r>
              <a:rPr lang="en-GB" sz="2400" dirty="0">
                <a:solidFill>
                  <a:srgbClr val="222222"/>
                </a:solidFill>
              </a:rPr>
              <a:t> take away life, but </a:t>
            </a:r>
            <a:r>
              <a:rPr lang="en-GB" sz="2400" b="1" dirty="0">
                <a:solidFill>
                  <a:srgbClr val="222222"/>
                </a:solidFill>
              </a:rPr>
              <a:t>devises means, that he who is banished not be an outcast from him</a:t>
            </a:r>
            <a:r>
              <a:rPr lang="en-GB" sz="2400" b="1" dirty="0" smtClean="0">
                <a:solidFill>
                  <a:srgbClr val="222222"/>
                </a:solidFill>
              </a:rPr>
              <a:t>.</a:t>
            </a:r>
            <a:r>
              <a:rPr lang="en-GB" sz="2400" dirty="0" smtClean="0">
                <a:solidFill>
                  <a:srgbClr val="222222"/>
                </a:solidFill>
              </a:rPr>
              <a:t> 2 Sam. 14:13-14</a:t>
            </a:r>
            <a:endParaRPr lang="en-GB" sz="2400" b="0" i="0" dirty="0">
              <a:solidFill>
                <a:srgbClr val="222222"/>
              </a:solidFill>
              <a:effectLst/>
            </a:endParaRPr>
          </a:p>
        </p:txBody>
      </p:sp>
    </p:spTree>
    <p:extLst>
      <p:ext uri="{BB962C8B-B14F-4D97-AF65-F5344CB8AC3E}">
        <p14:creationId xmlns:p14="http://schemas.microsoft.com/office/powerpoint/2010/main" val="598240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135" y="3143923"/>
            <a:ext cx="8923796" cy="1815882"/>
          </a:xfrm>
          <a:prstGeom prst="rect">
            <a:avLst/>
          </a:prstGeom>
        </p:spPr>
        <p:txBody>
          <a:bodyPr wrap="square">
            <a:spAutoFit/>
          </a:bodyPr>
          <a:lstStyle/>
          <a:p>
            <a:pPr algn="just"/>
            <a:r>
              <a:rPr lang="en-GB" sz="2800" b="0" i="0" dirty="0" smtClean="0">
                <a:solidFill>
                  <a:srgbClr val="222222"/>
                </a:solidFill>
                <a:effectLst/>
                <a:latin typeface="Calibri" panose="020F0502020204030204" pitchFamily="34" charset="0"/>
                <a:cs typeface="Calibri" panose="020F0502020204030204" pitchFamily="34" charset="0"/>
              </a:rPr>
              <a:t>But when the fullness of the time came, </a:t>
            </a:r>
            <a:r>
              <a:rPr lang="en-GB" sz="2800" b="1" i="0" dirty="0" smtClean="0">
                <a:solidFill>
                  <a:srgbClr val="222222"/>
                </a:solidFill>
                <a:effectLst/>
                <a:latin typeface="Calibri" panose="020F0502020204030204" pitchFamily="34" charset="0"/>
                <a:cs typeface="Calibri" panose="020F0502020204030204" pitchFamily="34" charset="0"/>
              </a:rPr>
              <a:t>God sent out his Son, born to a woman, born under the law</a:t>
            </a:r>
            <a:r>
              <a:rPr lang="en-GB" sz="2800" b="0" i="0" dirty="0" smtClean="0">
                <a:solidFill>
                  <a:srgbClr val="222222"/>
                </a:solidFill>
                <a:effectLst/>
                <a:latin typeface="Calibri" panose="020F0502020204030204" pitchFamily="34" charset="0"/>
                <a:cs typeface="Calibri" panose="020F0502020204030204" pitchFamily="34" charset="0"/>
              </a:rPr>
              <a:t>, that he might redeem those who were under the law, that we might receive the adoption of children. Gal. 4:4-5</a:t>
            </a:r>
            <a:endParaRPr lang="en-GB" sz="2800" b="0" i="0" dirty="0">
              <a:solidFill>
                <a:srgbClr val="222222"/>
              </a:solidFill>
              <a:effectLst/>
              <a:latin typeface="Calibri" panose="020F0502020204030204" pitchFamily="34" charset="0"/>
              <a:cs typeface="Calibri" panose="020F0502020204030204" pitchFamily="34" charset="0"/>
            </a:endParaRPr>
          </a:p>
        </p:txBody>
      </p:sp>
      <p:sp>
        <p:nvSpPr>
          <p:cNvPr id="7" name="TextBox 6"/>
          <p:cNvSpPr txBox="1"/>
          <p:nvPr/>
        </p:nvSpPr>
        <p:spPr>
          <a:xfrm>
            <a:off x="1768362" y="1344511"/>
            <a:ext cx="4290918" cy="646331"/>
          </a:xfrm>
          <a:prstGeom prst="rect">
            <a:avLst/>
          </a:prstGeom>
          <a:noFill/>
        </p:spPr>
        <p:txBody>
          <a:bodyPr wrap="none" rtlCol="0">
            <a:spAutoFit/>
          </a:bodyPr>
          <a:lstStyle/>
          <a:p>
            <a:r>
              <a:rPr lang="en-GB" sz="3600" b="1" dirty="0" smtClean="0"/>
              <a:t>A man and also a Jew</a:t>
            </a:r>
            <a:endParaRPr lang="en-GB" sz="3600" b="1" dirty="0"/>
          </a:p>
        </p:txBody>
      </p:sp>
    </p:spTree>
    <p:extLst>
      <p:ext uri="{BB962C8B-B14F-4D97-AF65-F5344CB8AC3E}">
        <p14:creationId xmlns:p14="http://schemas.microsoft.com/office/powerpoint/2010/main" val="3265239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253" y="1820008"/>
            <a:ext cx="9144000" cy="4832092"/>
          </a:xfrm>
          <a:prstGeom prst="rect">
            <a:avLst/>
          </a:prstGeom>
        </p:spPr>
        <p:txBody>
          <a:bodyPr wrap="square">
            <a:spAutoFit/>
          </a:bodyPr>
          <a:lstStyle/>
          <a:p>
            <a:pPr lvl="0" algn="just"/>
            <a:r>
              <a:rPr lang="en-GB" sz="2800" dirty="0">
                <a:solidFill>
                  <a:srgbClr val="222222"/>
                </a:solidFill>
                <a:latin typeface="Calibri" panose="020F0502020204030204" pitchFamily="34" charset="0"/>
                <a:cs typeface="Calibri" panose="020F0502020204030204" pitchFamily="34" charset="0"/>
              </a:rPr>
              <a:t>When eight days were fulfilled for </a:t>
            </a:r>
            <a:r>
              <a:rPr lang="en-GB" sz="2800" b="1" dirty="0">
                <a:solidFill>
                  <a:srgbClr val="222222"/>
                </a:solidFill>
                <a:latin typeface="Calibri" panose="020F0502020204030204" pitchFamily="34" charset="0"/>
                <a:cs typeface="Calibri" panose="020F0502020204030204" pitchFamily="34" charset="0"/>
              </a:rPr>
              <a:t>the circumcision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of </a:t>
            </a:r>
            <a:r>
              <a:rPr lang="en-GB" sz="2800" b="1" dirty="0">
                <a:solidFill>
                  <a:srgbClr val="222222"/>
                </a:solidFill>
                <a:latin typeface="Calibri" panose="020F0502020204030204" pitchFamily="34" charset="0"/>
                <a:cs typeface="Calibri" panose="020F0502020204030204" pitchFamily="34" charset="0"/>
              </a:rPr>
              <a:t>the child</a:t>
            </a:r>
            <a:r>
              <a:rPr lang="en-GB" sz="2800" dirty="0">
                <a:solidFill>
                  <a:srgbClr val="222222"/>
                </a:solidFill>
                <a:latin typeface="Calibri" panose="020F0502020204030204" pitchFamily="34" charset="0"/>
                <a:cs typeface="Calibri" panose="020F0502020204030204" pitchFamily="34" charset="0"/>
              </a:rPr>
              <a:t>, his name was called Jesus, which was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given </a:t>
            </a:r>
            <a:r>
              <a:rPr lang="en-GB" sz="2800" dirty="0">
                <a:solidFill>
                  <a:srgbClr val="222222"/>
                </a:solidFill>
                <a:latin typeface="Calibri" panose="020F0502020204030204" pitchFamily="34" charset="0"/>
                <a:cs typeface="Calibri" panose="020F0502020204030204" pitchFamily="34" charset="0"/>
              </a:rPr>
              <a:t>by the angel before he was conceived </a:t>
            </a:r>
            <a:r>
              <a:rPr lang="en-GB" sz="2800" dirty="0" smtClean="0">
                <a:solidFill>
                  <a:srgbClr val="222222"/>
                </a:solidFill>
                <a:latin typeface="Calibri" panose="020F0502020204030204" pitchFamily="34" charset="0"/>
                <a:cs typeface="Calibri" panose="020F0502020204030204" pitchFamily="34" charset="0"/>
              </a:rPr>
              <a:t>in </a:t>
            </a:r>
          </a:p>
          <a:p>
            <a:pPr lvl="0" algn="just"/>
            <a:r>
              <a:rPr lang="en-GB" sz="2800" dirty="0" smtClean="0">
                <a:solidFill>
                  <a:srgbClr val="222222"/>
                </a:solidFill>
                <a:latin typeface="Calibri" panose="020F0502020204030204" pitchFamily="34" charset="0"/>
                <a:cs typeface="Calibri" panose="020F0502020204030204" pitchFamily="34" charset="0"/>
              </a:rPr>
              <a:t>the </a:t>
            </a:r>
            <a:r>
              <a:rPr lang="en-GB" sz="2800" dirty="0">
                <a:solidFill>
                  <a:srgbClr val="222222"/>
                </a:solidFill>
                <a:latin typeface="Calibri" panose="020F0502020204030204" pitchFamily="34" charset="0"/>
                <a:cs typeface="Calibri" panose="020F0502020204030204" pitchFamily="34" charset="0"/>
              </a:rPr>
              <a:t>womb. </a:t>
            </a:r>
            <a:r>
              <a:rPr lang="en-GB" sz="2800" b="1" dirty="0">
                <a:solidFill>
                  <a:srgbClr val="222222"/>
                </a:solidFill>
                <a:latin typeface="Calibri" panose="020F0502020204030204" pitchFamily="34" charset="0"/>
                <a:cs typeface="Calibri" panose="020F0502020204030204" pitchFamily="34" charset="0"/>
              </a:rPr>
              <a:t>When the days of their purification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according </a:t>
            </a:r>
            <a:r>
              <a:rPr lang="en-GB" sz="2800" b="1" dirty="0">
                <a:solidFill>
                  <a:srgbClr val="222222"/>
                </a:solidFill>
                <a:latin typeface="Calibri" panose="020F0502020204030204" pitchFamily="34" charset="0"/>
                <a:cs typeface="Calibri" panose="020F0502020204030204" pitchFamily="34" charset="0"/>
              </a:rPr>
              <a:t>to the law of Moses were fulfilled, they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brought </a:t>
            </a:r>
            <a:r>
              <a:rPr lang="en-GB" sz="2800" b="1" dirty="0">
                <a:solidFill>
                  <a:srgbClr val="222222"/>
                </a:solidFill>
                <a:latin typeface="Calibri" panose="020F0502020204030204" pitchFamily="34" charset="0"/>
                <a:cs typeface="Calibri" panose="020F0502020204030204" pitchFamily="34" charset="0"/>
              </a:rPr>
              <a:t>him up to Jerusalem, to present him to the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Lord</a:t>
            </a:r>
            <a:r>
              <a:rPr lang="en-GB" sz="2800" b="1" dirty="0">
                <a:solidFill>
                  <a:srgbClr val="222222"/>
                </a:solidFill>
                <a:latin typeface="Calibri" panose="020F0502020204030204" pitchFamily="34" charset="0"/>
                <a:cs typeface="Calibri" panose="020F0502020204030204" pitchFamily="34" charset="0"/>
              </a:rPr>
              <a:t> (as it is written in the law of the Lord</a:t>
            </a:r>
            <a:r>
              <a:rPr lang="en-GB" sz="2800" dirty="0">
                <a:solidFill>
                  <a:srgbClr val="222222"/>
                </a:solidFill>
                <a:latin typeface="Calibri" panose="020F0502020204030204" pitchFamily="34" charset="0"/>
                <a:cs typeface="Calibri" panose="020F0502020204030204" pitchFamily="34" charset="0"/>
              </a:rPr>
              <a:t>, “Every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male </a:t>
            </a:r>
            <a:r>
              <a:rPr lang="en-GB" sz="2800" dirty="0">
                <a:solidFill>
                  <a:srgbClr val="222222"/>
                </a:solidFill>
                <a:latin typeface="Calibri" panose="020F0502020204030204" pitchFamily="34" charset="0"/>
                <a:cs typeface="Calibri" panose="020F0502020204030204" pitchFamily="34" charset="0"/>
              </a:rPr>
              <a:t>who opens the womb shall be called holy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to </a:t>
            </a:r>
            <a:r>
              <a:rPr lang="en-GB" sz="2800" dirty="0">
                <a:solidFill>
                  <a:srgbClr val="222222"/>
                </a:solidFill>
                <a:latin typeface="Calibri" panose="020F0502020204030204" pitchFamily="34" charset="0"/>
                <a:cs typeface="Calibri" panose="020F0502020204030204" pitchFamily="34" charset="0"/>
              </a:rPr>
              <a:t>the Lord”), and to offer a sacrifice according to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that </a:t>
            </a:r>
            <a:r>
              <a:rPr lang="en-GB" sz="2800" dirty="0">
                <a:solidFill>
                  <a:srgbClr val="222222"/>
                </a:solidFill>
                <a:latin typeface="Calibri" panose="020F0502020204030204" pitchFamily="34" charset="0"/>
                <a:cs typeface="Calibri" panose="020F0502020204030204" pitchFamily="34" charset="0"/>
              </a:rPr>
              <a:t>which is said in the law of the Lord,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a:t>
            </a:r>
            <a:r>
              <a:rPr lang="en-GB" sz="2800" dirty="0">
                <a:solidFill>
                  <a:srgbClr val="222222"/>
                </a:solidFill>
                <a:latin typeface="Calibri" panose="020F0502020204030204" pitchFamily="34" charset="0"/>
                <a:cs typeface="Calibri" panose="020F0502020204030204" pitchFamily="34" charset="0"/>
              </a:rPr>
              <a:t>A pair of turtledoves, or two young pigeons</a:t>
            </a:r>
            <a:r>
              <a:rPr lang="en-GB" sz="2800" dirty="0" smtClean="0">
                <a:solidFill>
                  <a:srgbClr val="222222"/>
                </a:solidFill>
                <a:latin typeface="Calibri" panose="020F0502020204030204" pitchFamily="34" charset="0"/>
                <a:cs typeface="Calibri" panose="020F0502020204030204" pitchFamily="34" charset="0"/>
              </a:rPr>
              <a:t>.” Lk. 2:21-24</a:t>
            </a:r>
            <a:endParaRPr lang="en-GB" sz="2800" dirty="0">
              <a:solidFill>
                <a:srgbClr val="222222"/>
              </a:solidFill>
              <a:latin typeface="Calibri" panose="020F0502020204030204" pitchFamily="34" charset="0"/>
              <a:cs typeface="Calibri" panose="020F0502020204030204" pitchFamily="34" charset="0"/>
            </a:endParaRPr>
          </a:p>
        </p:txBody>
      </p:sp>
      <p:sp>
        <p:nvSpPr>
          <p:cNvPr id="3" name="Rectangle 2"/>
          <p:cNvSpPr/>
          <p:nvPr/>
        </p:nvSpPr>
        <p:spPr>
          <a:xfrm>
            <a:off x="1268553" y="624821"/>
            <a:ext cx="6033447" cy="646331"/>
          </a:xfrm>
          <a:prstGeom prst="rect">
            <a:avLst/>
          </a:prstGeom>
        </p:spPr>
        <p:txBody>
          <a:bodyPr wrap="none">
            <a:spAutoFit/>
          </a:bodyPr>
          <a:lstStyle/>
          <a:p>
            <a:pPr lvl="0"/>
            <a:r>
              <a:rPr lang="en-GB" sz="3600" b="1" dirty="0">
                <a:solidFill>
                  <a:prstClr val="black"/>
                </a:solidFill>
              </a:rPr>
              <a:t>A Torah-observant </a:t>
            </a:r>
            <a:r>
              <a:rPr lang="en-GB" sz="3600" b="1" dirty="0" smtClean="0">
                <a:solidFill>
                  <a:prstClr val="black"/>
                </a:solidFill>
              </a:rPr>
              <a:t>Jewish man</a:t>
            </a:r>
            <a:endParaRPr lang="en-GB" sz="3600" b="1" dirty="0">
              <a:solidFill>
                <a:prstClr val="black"/>
              </a:solidFill>
            </a:endParaRPr>
          </a:p>
        </p:txBody>
      </p:sp>
    </p:spTree>
    <p:extLst>
      <p:ext uri="{BB962C8B-B14F-4D97-AF65-F5344CB8AC3E}">
        <p14:creationId xmlns:p14="http://schemas.microsoft.com/office/powerpoint/2010/main" val="12058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8286" y="863797"/>
            <a:ext cx="3567259" cy="646331"/>
          </a:xfrm>
          <a:prstGeom prst="rect">
            <a:avLst/>
          </a:prstGeom>
        </p:spPr>
        <p:txBody>
          <a:bodyPr wrap="none">
            <a:spAutoFit/>
          </a:bodyPr>
          <a:lstStyle/>
          <a:p>
            <a:pPr lvl="0"/>
            <a:r>
              <a:rPr lang="en-GB" sz="3600" b="1" dirty="0">
                <a:solidFill>
                  <a:prstClr val="black"/>
                </a:solidFill>
              </a:rPr>
              <a:t>From the </a:t>
            </a:r>
            <a:r>
              <a:rPr lang="en-GB" sz="3600" b="1" dirty="0" smtClean="0">
                <a:solidFill>
                  <a:prstClr val="black"/>
                </a:solidFill>
              </a:rPr>
              <a:t>cradle…</a:t>
            </a:r>
            <a:endParaRPr lang="en-GB" sz="3600" b="1" dirty="0">
              <a:solidFill>
                <a:prstClr val="black"/>
              </a:solidFill>
            </a:endParaRPr>
          </a:p>
        </p:txBody>
      </p:sp>
      <p:sp>
        <p:nvSpPr>
          <p:cNvPr id="3" name="Rectangle 2"/>
          <p:cNvSpPr/>
          <p:nvPr/>
        </p:nvSpPr>
        <p:spPr>
          <a:xfrm>
            <a:off x="650631" y="2305616"/>
            <a:ext cx="7957910" cy="1815882"/>
          </a:xfrm>
          <a:prstGeom prst="rect">
            <a:avLst/>
          </a:prstGeom>
        </p:spPr>
        <p:txBody>
          <a:bodyPr wrap="square">
            <a:spAutoFit/>
          </a:bodyPr>
          <a:lstStyle/>
          <a:p>
            <a:pPr lvl="0"/>
            <a:r>
              <a:rPr lang="en-GB" sz="2800" dirty="0">
                <a:solidFill>
                  <a:srgbClr val="222222"/>
                </a:solidFill>
              </a:rPr>
              <a:t>She gave birth to her firstborn son</a:t>
            </a:r>
            <a:r>
              <a:rPr lang="en-GB" sz="2800" b="1" dirty="0">
                <a:solidFill>
                  <a:srgbClr val="222222"/>
                </a:solidFill>
              </a:rPr>
              <a:t>. She wrapped him </a:t>
            </a:r>
          </a:p>
          <a:p>
            <a:pPr lvl="0"/>
            <a:r>
              <a:rPr lang="en-GB" sz="2800" b="1" dirty="0">
                <a:solidFill>
                  <a:srgbClr val="222222"/>
                </a:solidFill>
              </a:rPr>
              <a:t>in bands of cloth, and laid him in a [stone] feeding trough</a:t>
            </a:r>
            <a:r>
              <a:rPr lang="en-GB" sz="2800" dirty="0">
                <a:solidFill>
                  <a:srgbClr val="222222"/>
                </a:solidFill>
              </a:rPr>
              <a:t>, because there was no room for them in the inn</a:t>
            </a:r>
            <a:r>
              <a:rPr lang="en-GB" sz="2800" dirty="0" smtClean="0">
                <a:solidFill>
                  <a:srgbClr val="222222"/>
                </a:solidFill>
              </a:rPr>
              <a:t>. Lk. 2:7</a:t>
            </a:r>
            <a:endParaRPr lang="en-GB" sz="2800" dirty="0">
              <a:solidFill>
                <a:prstClr val="black"/>
              </a:solidFill>
            </a:endParaRPr>
          </a:p>
        </p:txBody>
      </p:sp>
      <p:sp>
        <p:nvSpPr>
          <p:cNvPr id="4" name="Rectangle 3"/>
          <p:cNvSpPr/>
          <p:nvPr/>
        </p:nvSpPr>
        <p:spPr>
          <a:xfrm>
            <a:off x="650631" y="4200435"/>
            <a:ext cx="8513884" cy="2246769"/>
          </a:xfrm>
          <a:prstGeom prst="rect">
            <a:avLst/>
          </a:prstGeom>
        </p:spPr>
        <p:txBody>
          <a:bodyPr wrap="square">
            <a:spAutoFit/>
          </a:bodyPr>
          <a:lstStyle/>
          <a:p>
            <a:r>
              <a:rPr lang="en-GB" sz="2800" dirty="0">
                <a:solidFill>
                  <a:srgbClr val="222222"/>
                </a:solidFill>
                <a:latin typeface="Calibri" panose="020F0502020204030204" pitchFamily="34" charset="0"/>
                <a:cs typeface="Calibri" panose="020F0502020204030204" pitchFamily="34" charset="0"/>
              </a:rPr>
              <a:t>They </a:t>
            </a:r>
            <a:r>
              <a:rPr lang="en-GB" sz="2800" dirty="0" smtClean="0">
                <a:solidFill>
                  <a:srgbClr val="222222"/>
                </a:solidFill>
                <a:latin typeface="Calibri" panose="020F0502020204030204" pitchFamily="34" charset="0"/>
                <a:cs typeface="Calibri" panose="020F0502020204030204" pitchFamily="34" charset="0"/>
              </a:rPr>
              <a:t>[wise men] came </a:t>
            </a:r>
            <a:r>
              <a:rPr lang="en-GB" sz="2800" dirty="0">
                <a:solidFill>
                  <a:srgbClr val="222222"/>
                </a:solidFill>
                <a:latin typeface="Calibri" panose="020F0502020204030204" pitchFamily="34" charset="0"/>
                <a:cs typeface="Calibri" panose="020F0502020204030204" pitchFamily="34" charset="0"/>
              </a:rPr>
              <a:t>into the house and saw the </a:t>
            </a:r>
            <a:endParaRPr lang="en-GB" sz="2800" dirty="0" smtClean="0">
              <a:solidFill>
                <a:srgbClr val="222222"/>
              </a:solidFill>
              <a:latin typeface="Calibri" panose="020F0502020204030204" pitchFamily="34" charset="0"/>
              <a:cs typeface="Calibri" panose="020F0502020204030204" pitchFamily="34" charset="0"/>
            </a:endParaRPr>
          </a:p>
          <a:p>
            <a:r>
              <a:rPr lang="en-GB" sz="2800" dirty="0" smtClean="0">
                <a:solidFill>
                  <a:srgbClr val="222222"/>
                </a:solidFill>
                <a:latin typeface="Calibri" panose="020F0502020204030204" pitchFamily="34" charset="0"/>
                <a:cs typeface="Calibri" panose="020F0502020204030204" pitchFamily="34" charset="0"/>
              </a:rPr>
              <a:t>young </a:t>
            </a:r>
            <a:r>
              <a:rPr lang="en-GB" sz="2800" dirty="0">
                <a:solidFill>
                  <a:srgbClr val="222222"/>
                </a:solidFill>
                <a:latin typeface="Calibri" panose="020F0502020204030204" pitchFamily="34" charset="0"/>
                <a:cs typeface="Calibri" panose="020F0502020204030204" pitchFamily="34" charset="0"/>
              </a:rPr>
              <a:t>child with Mary, his mother, and </a:t>
            </a:r>
            <a:r>
              <a:rPr lang="en-GB" sz="2800" b="1" dirty="0">
                <a:solidFill>
                  <a:srgbClr val="222222"/>
                </a:solidFill>
                <a:latin typeface="Calibri" panose="020F0502020204030204" pitchFamily="34" charset="0"/>
                <a:cs typeface="Calibri" panose="020F0502020204030204" pitchFamily="34" charset="0"/>
              </a:rPr>
              <a:t>they fell down and worshipped him</a:t>
            </a:r>
            <a:r>
              <a:rPr lang="en-GB" sz="2800" dirty="0">
                <a:solidFill>
                  <a:srgbClr val="222222"/>
                </a:solidFill>
                <a:latin typeface="Calibri" panose="020F0502020204030204" pitchFamily="34" charset="0"/>
                <a:cs typeface="Calibri" panose="020F0502020204030204" pitchFamily="34" charset="0"/>
              </a:rPr>
              <a:t>. Opening their treasures, they offered to him gifts: gold, frankincense, and </a:t>
            </a:r>
            <a:r>
              <a:rPr lang="en-GB" sz="2800" b="1" dirty="0">
                <a:solidFill>
                  <a:srgbClr val="222222"/>
                </a:solidFill>
                <a:latin typeface="Calibri" panose="020F0502020204030204" pitchFamily="34" charset="0"/>
                <a:cs typeface="Calibri" panose="020F0502020204030204" pitchFamily="34" charset="0"/>
              </a:rPr>
              <a:t>myrrh</a:t>
            </a:r>
            <a:r>
              <a:rPr lang="en-GB" sz="2800" dirty="0" smtClean="0">
                <a:solidFill>
                  <a:srgbClr val="222222"/>
                </a:solidFill>
                <a:latin typeface="Calibri" panose="020F0502020204030204" pitchFamily="34" charset="0"/>
                <a:cs typeface="Calibri" panose="020F0502020204030204" pitchFamily="34" charset="0"/>
              </a:rPr>
              <a:t>. Matt.2:11</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667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Shadow of De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75" y="169068"/>
            <a:ext cx="4822825" cy="602853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072734" y="2425451"/>
            <a:ext cx="3446263" cy="1200329"/>
          </a:xfrm>
          <a:prstGeom prst="rect">
            <a:avLst/>
          </a:prstGeom>
          <a:noFill/>
        </p:spPr>
        <p:txBody>
          <a:bodyPr wrap="none" rtlCol="0">
            <a:spAutoFit/>
          </a:bodyPr>
          <a:lstStyle/>
          <a:p>
            <a:pPr algn="ctr"/>
            <a:r>
              <a:rPr lang="en-GB" b="0" i="0" dirty="0" smtClean="0">
                <a:solidFill>
                  <a:srgbClr val="FFFFFF"/>
                </a:solidFill>
                <a:effectLst/>
                <a:latin typeface="apercu"/>
              </a:rPr>
              <a:t>The Shadow of Death</a:t>
            </a:r>
          </a:p>
          <a:p>
            <a:pPr algn="ctr"/>
            <a:r>
              <a:rPr lang="en-GB" b="0" i="0" dirty="0" smtClean="0">
                <a:solidFill>
                  <a:srgbClr val="FFFFFF"/>
                </a:solidFill>
                <a:effectLst/>
                <a:latin typeface="apercu"/>
              </a:rPr>
              <a:t>he Shadow of Death</a:t>
            </a:r>
          </a:p>
          <a:p>
            <a:pPr algn="ctr"/>
            <a:r>
              <a:rPr lang="en-GB" b="0" i="0" u="none" strike="noStrike" dirty="0" smtClean="0">
                <a:solidFill>
                  <a:srgbClr val="FFFFFF"/>
                </a:solidFill>
                <a:effectLst/>
                <a:hlinkClick r:id="rId3"/>
              </a:rPr>
              <a:t>William Holman Hunt (1827–1910)</a:t>
            </a:r>
            <a:endParaRPr lang="en-GB" b="0" i="0" dirty="0" smtClean="0">
              <a:solidFill>
                <a:srgbClr val="FFFFFF"/>
              </a:solidFill>
              <a:effectLst/>
            </a:endParaRPr>
          </a:p>
          <a:p>
            <a:pPr algn="ctr"/>
            <a:r>
              <a:rPr lang="en-GB" b="0" i="0" u="none" strike="noStrike" dirty="0" smtClean="0">
                <a:solidFill>
                  <a:srgbClr val="909090"/>
                </a:solidFill>
                <a:effectLst/>
                <a:hlinkClick r:id="rId4"/>
              </a:rPr>
              <a:t>Manchester Art Gallery</a:t>
            </a:r>
            <a:endParaRPr lang="en-GB" b="0" i="0" dirty="0">
              <a:solidFill>
                <a:srgbClr val="FFFFFF"/>
              </a:solidFill>
              <a:effectLst/>
            </a:endParaRPr>
          </a:p>
        </p:txBody>
      </p:sp>
      <p:sp>
        <p:nvSpPr>
          <p:cNvPr id="3" name="TextBox 2"/>
          <p:cNvSpPr txBox="1"/>
          <p:nvPr/>
        </p:nvSpPr>
        <p:spPr>
          <a:xfrm>
            <a:off x="1720336" y="6295767"/>
            <a:ext cx="2859181" cy="461665"/>
          </a:xfrm>
          <a:prstGeom prst="rect">
            <a:avLst/>
          </a:prstGeom>
          <a:noFill/>
        </p:spPr>
        <p:txBody>
          <a:bodyPr wrap="none" rtlCol="0">
            <a:spAutoFit/>
          </a:bodyPr>
          <a:lstStyle/>
          <a:p>
            <a:r>
              <a:rPr lang="en-GB" sz="2400" dirty="0" smtClean="0">
                <a:solidFill>
                  <a:srgbClr val="0070C0"/>
                </a:solidFill>
              </a:rPr>
              <a:t>The Shadow of Death</a:t>
            </a:r>
            <a:endParaRPr lang="en-GB" sz="2400" dirty="0">
              <a:solidFill>
                <a:srgbClr val="0070C0"/>
              </a:solidFill>
            </a:endParaRPr>
          </a:p>
        </p:txBody>
      </p:sp>
      <p:sp>
        <p:nvSpPr>
          <p:cNvPr id="4" name="TextBox 3"/>
          <p:cNvSpPr txBox="1"/>
          <p:nvPr/>
        </p:nvSpPr>
        <p:spPr>
          <a:xfrm>
            <a:off x="6881684" y="4802659"/>
            <a:ext cx="4368800" cy="1569660"/>
          </a:xfrm>
          <a:prstGeom prst="rect">
            <a:avLst/>
          </a:prstGeom>
          <a:noFill/>
        </p:spPr>
        <p:txBody>
          <a:bodyPr wrap="square" rtlCol="0">
            <a:spAutoFit/>
          </a:bodyPr>
          <a:lstStyle/>
          <a:p>
            <a:pPr algn="ctr"/>
            <a:r>
              <a:rPr lang="en-GB" sz="2400" dirty="0" smtClean="0"/>
              <a:t>Mary glances round from her treasure box containing </a:t>
            </a:r>
            <a:r>
              <a:rPr lang="en-GB" sz="2400" b="1" dirty="0" smtClean="0"/>
              <a:t>myrrh</a:t>
            </a:r>
            <a:r>
              <a:rPr lang="en-GB" sz="2400" dirty="0" smtClean="0"/>
              <a:t>, a gift from the Magi.</a:t>
            </a:r>
          </a:p>
          <a:p>
            <a:pPr algn="ctr"/>
            <a:endParaRPr lang="en-GB" sz="2400" dirty="0"/>
          </a:p>
        </p:txBody>
      </p:sp>
    </p:spTree>
    <p:extLst>
      <p:ext uri="{BB962C8B-B14F-4D97-AF65-F5344CB8AC3E}">
        <p14:creationId xmlns:p14="http://schemas.microsoft.com/office/powerpoint/2010/main" val="1538299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146" y="1064580"/>
            <a:ext cx="9220688" cy="5693866"/>
          </a:xfrm>
          <a:prstGeom prst="rect">
            <a:avLst/>
          </a:prstGeom>
        </p:spPr>
        <p:txBody>
          <a:bodyPr wrap="square">
            <a:spAutoFit/>
          </a:bodyPr>
          <a:lstStyle/>
          <a:p>
            <a:pPr algn="just"/>
            <a:r>
              <a:rPr lang="en-GB" sz="2800" b="0" i="0" dirty="0" smtClean="0">
                <a:solidFill>
                  <a:srgbClr val="222222"/>
                </a:solidFill>
                <a:effectLst/>
              </a:rPr>
              <a:t>After these things, Joseph of </a:t>
            </a:r>
            <a:r>
              <a:rPr lang="en-GB" sz="2800" b="0" i="0" dirty="0" err="1" smtClean="0">
                <a:solidFill>
                  <a:srgbClr val="222222"/>
                </a:solidFill>
                <a:effectLst/>
              </a:rPr>
              <a:t>Arimathaea</a:t>
            </a:r>
            <a:r>
              <a:rPr lang="en-GB" sz="2800" b="0" i="0" dirty="0" smtClean="0">
                <a:solidFill>
                  <a:srgbClr val="222222"/>
                </a:solidFill>
                <a:effectLst/>
              </a:rPr>
              <a:t>, being a </a:t>
            </a:r>
          </a:p>
          <a:p>
            <a:pPr algn="just"/>
            <a:r>
              <a:rPr lang="en-GB" sz="2800" b="0" i="0" dirty="0" smtClean="0">
                <a:solidFill>
                  <a:srgbClr val="222222"/>
                </a:solidFill>
                <a:effectLst/>
              </a:rPr>
              <a:t>disciple of Jesus, but secretly for fear of the Jews, </a:t>
            </a:r>
          </a:p>
          <a:p>
            <a:pPr algn="just"/>
            <a:r>
              <a:rPr lang="en-GB" sz="2800" b="0" i="0" dirty="0" smtClean="0">
                <a:solidFill>
                  <a:srgbClr val="222222"/>
                </a:solidFill>
                <a:effectLst/>
              </a:rPr>
              <a:t>asked of Pilate that he might take away Jesus’ body. </a:t>
            </a:r>
          </a:p>
          <a:p>
            <a:pPr algn="just"/>
            <a:r>
              <a:rPr lang="en-GB" sz="2800" b="0" i="0" dirty="0" smtClean="0">
                <a:solidFill>
                  <a:srgbClr val="222222"/>
                </a:solidFill>
                <a:effectLst/>
              </a:rPr>
              <a:t>Pilate gave him permission. He came therefore and </a:t>
            </a:r>
          </a:p>
          <a:p>
            <a:pPr algn="just"/>
            <a:r>
              <a:rPr lang="en-GB" sz="2800" b="0" i="0" dirty="0" smtClean="0">
                <a:solidFill>
                  <a:srgbClr val="222222"/>
                </a:solidFill>
                <a:effectLst/>
              </a:rPr>
              <a:t>took away his body. </a:t>
            </a:r>
            <a:r>
              <a:rPr lang="en-GB" sz="2800" b="1" i="0" dirty="0" smtClean="0">
                <a:solidFill>
                  <a:srgbClr val="222222"/>
                </a:solidFill>
                <a:effectLst/>
              </a:rPr>
              <a:t>Nicodemus, who at first came to </a:t>
            </a:r>
          </a:p>
          <a:p>
            <a:pPr algn="just"/>
            <a:r>
              <a:rPr lang="en-GB" sz="2800" b="1" i="0" dirty="0" smtClean="0">
                <a:solidFill>
                  <a:srgbClr val="222222"/>
                </a:solidFill>
                <a:effectLst/>
              </a:rPr>
              <a:t>Jesus by night, also came bringing a mixture of </a:t>
            </a:r>
          </a:p>
          <a:p>
            <a:pPr algn="just"/>
            <a:r>
              <a:rPr lang="en-GB" sz="2800" b="1" i="0" dirty="0" smtClean="0">
                <a:solidFill>
                  <a:srgbClr val="222222"/>
                </a:solidFill>
                <a:effectLst/>
              </a:rPr>
              <a:t>myrrh and aloes, </a:t>
            </a:r>
            <a:r>
              <a:rPr lang="en-GB" sz="2800" i="0" dirty="0" smtClean="0">
                <a:solidFill>
                  <a:srgbClr val="222222"/>
                </a:solidFill>
                <a:effectLst/>
              </a:rPr>
              <a:t>about a hundred Roman pounds. </a:t>
            </a:r>
          </a:p>
          <a:p>
            <a:pPr algn="just"/>
            <a:r>
              <a:rPr lang="en-GB" sz="2800" b="1" i="0" dirty="0" smtClean="0">
                <a:solidFill>
                  <a:srgbClr val="222222"/>
                </a:solidFill>
                <a:effectLst/>
              </a:rPr>
              <a:t>So they took Jesus’ body, and bound it in strips of linen </a:t>
            </a:r>
          </a:p>
          <a:p>
            <a:pPr algn="just"/>
            <a:r>
              <a:rPr lang="en-GB" sz="2800" b="1" i="0" dirty="0" smtClean="0">
                <a:solidFill>
                  <a:srgbClr val="222222"/>
                </a:solidFill>
                <a:effectLst/>
              </a:rPr>
              <a:t>with the spices, as the custom of the Jews is to bury. </a:t>
            </a:r>
          </a:p>
          <a:p>
            <a:pPr algn="just"/>
            <a:r>
              <a:rPr lang="en-GB" sz="2800" b="0" i="0" dirty="0" smtClean="0">
                <a:solidFill>
                  <a:srgbClr val="222222"/>
                </a:solidFill>
                <a:effectLst/>
              </a:rPr>
              <a:t>Now in the place where he was crucified there was a garden. In the garden was a new tomb in which no man had ever yet been laid. Then because of the Jews’ Preparation Day (for the tomb was near at hand) they laid Jesus there. John 19:38-42</a:t>
            </a:r>
          </a:p>
        </p:txBody>
      </p:sp>
      <p:sp>
        <p:nvSpPr>
          <p:cNvPr id="4" name="TextBox 3"/>
          <p:cNvSpPr txBox="1"/>
          <p:nvPr/>
        </p:nvSpPr>
        <p:spPr>
          <a:xfrm>
            <a:off x="840259" y="321276"/>
            <a:ext cx="2779800" cy="646331"/>
          </a:xfrm>
          <a:prstGeom prst="rect">
            <a:avLst/>
          </a:prstGeom>
          <a:noFill/>
        </p:spPr>
        <p:txBody>
          <a:bodyPr wrap="none" rtlCol="0">
            <a:spAutoFit/>
          </a:bodyPr>
          <a:lstStyle/>
          <a:p>
            <a:r>
              <a:rPr lang="en-GB" sz="3600" b="1" dirty="0" smtClean="0"/>
              <a:t>…to the cross</a:t>
            </a:r>
            <a:endParaRPr lang="en-GB" sz="3600" b="1" dirty="0"/>
          </a:p>
        </p:txBody>
      </p:sp>
    </p:spTree>
    <p:extLst>
      <p:ext uri="{BB962C8B-B14F-4D97-AF65-F5344CB8AC3E}">
        <p14:creationId xmlns:p14="http://schemas.microsoft.com/office/powerpoint/2010/main" val="1458655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609210"/>
            <a:ext cx="8337026" cy="646331"/>
          </a:xfrm>
          <a:prstGeom prst="rect">
            <a:avLst/>
          </a:prstGeom>
          <a:noFill/>
        </p:spPr>
        <p:txBody>
          <a:bodyPr wrap="none" rtlCol="0">
            <a:spAutoFit/>
          </a:bodyPr>
          <a:lstStyle/>
          <a:p>
            <a:r>
              <a:rPr lang="en-GB" sz="3600" b="1" dirty="0" smtClean="0"/>
              <a:t>Jesus embraced his destiny from the start</a:t>
            </a:r>
            <a:endParaRPr lang="en-GB" sz="3600" b="1" dirty="0"/>
          </a:p>
        </p:txBody>
      </p:sp>
      <p:sp>
        <p:nvSpPr>
          <p:cNvPr id="3" name="Rectangle 2"/>
          <p:cNvSpPr/>
          <p:nvPr/>
        </p:nvSpPr>
        <p:spPr>
          <a:xfrm>
            <a:off x="288141" y="2110153"/>
            <a:ext cx="9279402" cy="3539430"/>
          </a:xfrm>
          <a:prstGeom prst="rect">
            <a:avLst/>
          </a:prstGeom>
        </p:spPr>
        <p:txBody>
          <a:bodyPr wrap="square">
            <a:spAutoFit/>
          </a:bodyPr>
          <a:lstStyle/>
          <a:p>
            <a:pPr algn="just"/>
            <a:r>
              <a:rPr lang="en-GB" sz="2800" dirty="0" smtClean="0">
                <a:solidFill>
                  <a:srgbClr val="222222"/>
                </a:solidFill>
              </a:rPr>
              <a:t>Jesus </a:t>
            </a:r>
            <a:r>
              <a:rPr lang="en-GB" sz="2800" dirty="0">
                <a:solidFill>
                  <a:srgbClr val="222222"/>
                </a:solidFill>
              </a:rPr>
              <a:t>answered them, </a:t>
            </a:r>
            <a:r>
              <a:rPr lang="en-GB" sz="2800" b="1" dirty="0">
                <a:solidFill>
                  <a:srgbClr val="222222"/>
                </a:solidFill>
              </a:rPr>
              <a:t>“Destroy this temple, and in </a:t>
            </a:r>
            <a:endParaRPr lang="en-GB" sz="2800" b="1" dirty="0" smtClean="0">
              <a:solidFill>
                <a:srgbClr val="222222"/>
              </a:solidFill>
            </a:endParaRPr>
          </a:p>
          <a:p>
            <a:pPr algn="just"/>
            <a:r>
              <a:rPr lang="en-GB" sz="2800" b="1" dirty="0" smtClean="0">
                <a:solidFill>
                  <a:srgbClr val="222222"/>
                </a:solidFill>
              </a:rPr>
              <a:t>three </a:t>
            </a:r>
            <a:r>
              <a:rPr lang="en-GB" sz="2800" b="1" dirty="0">
                <a:solidFill>
                  <a:srgbClr val="222222"/>
                </a:solidFill>
              </a:rPr>
              <a:t>days I will raise it </a:t>
            </a:r>
            <a:r>
              <a:rPr lang="en-GB" sz="2800" b="1" dirty="0" smtClean="0">
                <a:solidFill>
                  <a:srgbClr val="222222"/>
                </a:solidFill>
              </a:rPr>
              <a:t>up.” </a:t>
            </a:r>
            <a:r>
              <a:rPr lang="en-GB" sz="2800" dirty="0" smtClean="0">
                <a:solidFill>
                  <a:srgbClr val="222222"/>
                </a:solidFill>
              </a:rPr>
              <a:t>The </a:t>
            </a:r>
            <a:r>
              <a:rPr lang="en-GB" sz="2800" dirty="0">
                <a:solidFill>
                  <a:srgbClr val="222222"/>
                </a:solidFill>
              </a:rPr>
              <a:t>Jews therefore said, </a:t>
            </a:r>
            <a:endParaRPr lang="en-GB" sz="2800" dirty="0" smtClean="0">
              <a:solidFill>
                <a:srgbClr val="222222"/>
              </a:solidFill>
            </a:endParaRPr>
          </a:p>
          <a:p>
            <a:pPr algn="just"/>
            <a:r>
              <a:rPr lang="en-GB" sz="2800" dirty="0" smtClean="0">
                <a:solidFill>
                  <a:srgbClr val="222222"/>
                </a:solidFill>
              </a:rPr>
              <a:t>“</a:t>
            </a:r>
            <a:r>
              <a:rPr lang="en-GB" sz="2800" dirty="0">
                <a:solidFill>
                  <a:srgbClr val="222222"/>
                </a:solidFill>
              </a:rPr>
              <a:t>It took forty-six years to build this temple! </a:t>
            </a:r>
            <a:endParaRPr lang="en-GB" sz="2800" dirty="0" smtClean="0">
              <a:solidFill>
                <a:srgbClr val="222222"/>
              </a:solidFill>
            </a:endParaRPr>
          </a:p>
          <a:p>
            <a:pPr algn="just"/>
            <a:r>
              <a:rPr lang="en-GB" sz="2800" dirty="0" smtClean="0">
                <a:solidFill>
                  <a:srgbClr val="222222"/>
                </a:solidFill>
              </a:rPr>
              <a:t>Will you raise </a:t>
            </a:r>
            <a:r>
              <a:rPr lang="en-GB" sz="2800" dirty="0">
                <a:solidFill>
                  <a:srgbClr val="222222"/>
                </a:solidFill>
              </a:rPr>
              <a:t>it up in three days</a:t>
            </a:r>
            <a:r>
              <a:rPr lang="en-GB" sz="2800" dirty="0" smtClean="0">
                <a:solidFill>
                  <a:srgbClr val="222222"/>
                </a:solidFill>
              </a:rPr>
              <a:t>?”</a:t>
            </a:r>
            <a:r>
              <a:rPr lang="en-GB" sz="2800" dirty="0">
                <a:solidFill>
                  <a:srgbClr val="222222"/>
                </a:solidFill>
              </a:rPr>
              <a:t> But </a:t>
            </a:r>
            <a:r>
              <a:rPr lang="en-GB" sz="2800" b="1" dirty="0">
                <a:solidFill>
                  <a:srgbClr val="222222"/>
                </a:solidFill>
              </a:rPr>
              <a:t>he spoke of the </a:t>
            </a:r>
            <a:endParaRPr lang="en-GB" sz="2800" b="1" dirty="0" smtClean="0">
              <a:solidFill>
                <a:srgbClr val="222222"/>
              </a:solidFill>
            </a:endParaRPr>
          </a:p>
          <a:p>
            <a:pPr algn="just"/>
            <a:r>
              <a:rPr lang="en-GB" sz="2800" b="1" dirty="0" smtClean="0">
                <a:solidFill>
                  <a:srgbClr val="222222"/>
                </a:solidFill>
              </a:rPr>
              <a:t>temple </a:t>
            </a:r>
            <a:r>
              <a:rPr lang="en-GB" sz="2800" b="1" dirty="0">
                <a:solidFill>
                  <a:srgbClr val="222222"/>
                </a:solidFill>
              </a:rPr>
              <a:t>of his body</a:t>
            </a:r>
            <a:r>
              <a:rPr lang="en-GB" sz="2800" dirty="0" smtClean="0">
                <a:solidFill>
                  <a:srgbClr val="222222"/>
                </a:solidFill>
              </a:rPr>
              <a:t>.</a:t>
            </a:r>
            <a:r>
              <a:rPr lang="en-GB" sz="2800" dirty="0">
                <a:solidFill>
                  <a:srgbClr val="222222"/>
                </a:solidFill>
              </a:rPr>
              <a:t> </a:t>
            </a:r>
            <a:r>
              <a:rPr lang="en-GB" sz="2800" b="1" dirty="0">
                <a:solidFill>
                  <a:srgbClr val="222222"/>
                </a:solidFill>
              </a:rPr>
              <a:t>When </a:t>
            </a:r>
            <a:r>
              <a:rPr lang="en-GB" sz="2800" b="1" dirty="0" smtClean="0">
                <a:solidFill>
                  <a:srgbClr val="222222"/>
                </a:solidFill>
              </a:rPr>
              <a:t>therefore </a:t>
            </a:r>
            <a:r>
              <a:rPr lang="en-GB" sz="2800" b="1" dirty="0">
                <a:solidFill>
                  <a:srgbClr val="222222"/>
                </a:solidFill>
              </a:rPr>
              <a:t>he was raised </a:t>
            </a:r>
            <a:endParaRPr lang="en-GB" sz="2800" b="1" dirty="0" smtClean="0">
              <a:solidFill>
                <a:srgbClr val="222222"/>
              </a:solidFill>
            </a:endParaRPr>
          </a:p>
          <a:p>
            <a:pPr algn="just"/>
            <a:r>
              <a:rPr lang="en-GB" sz="2800" b="1" dirty="0" smtClean="0">
                <a:solidFill>
                  <a:srgbClr val="222222"/>
                </a:solidFill>
              </a:rPr>
              <a:t>from </a:t>
            </a:r>
            <a:r>
              <a:rPr lang="en-GB" sz="2800" b="1" dirty="0">
                <a:solidFill>
                  <a:srgbClr val="222222"/>
                </a:solidFill>
              </a:rPr>
              <a:t>the dead, his disciples remembered that he </a:t>
            </a:r>
            <a:endParaRPr lang="en-GB" sz="2800" b="1" dirty="0" smtClean="0">
              <a:solidFill>
                <a:srgbClr val="222222"/>
              </a:solidFill>
            </a:endParaRPr>
          </a:p>
          <a:p>
            <a:pPr algn="just"/>
            <a:r>
              <a:rPr lang="en-GB" sz="2800" b="1" dirty="0" smtClean="0">
                <a:solidFill>
                  <a:srgbClr val="222222"/>
                </a:solidFill>
              </a:rPr>
              <a:t>said this</a:t>
            </a:r>
            <a:r>
              <a:rPr lang="en-GB" sz="2800" b="1" dirty="0">
                <a:solidFill>
                  <a:srgbClr val="222222"/>
                </a:solidFill>
              </a:rPr>
              <a:t>, and they believed the Scripture, and </a:t>
            </a:r>
            <a:endParaRPr lang="en-GB" sz="2800" b="1" dirty="0" smtClean="0">
              <a:solidFill>
                <a:srgbClr val="222222"/>
              </a:solidFill>
            </a:endParaRPr>
          </a:p>
          <a:p>
            <a:pPr algn="just"/>
            <a:r>
              <a:rPr lang="en-GB" sz="2800" b="1" dirty="0" smtClean="0">
                <a:solidFill>
                  <a:srgbClr val="222222"/>
                </a:solidFill>
              </a:rPr>
              <a:t>the </a:t>
            </a:r>
            <a:r>
              <a:rPr lang="en-GB" sz="2800" b="1" dirty="0">
                <a:solidFill>
                  <a:srgbClr val="222222"/>
                </a:solidFill>
              </a:rPr>
              <a:t>word which Jesus had said</a:t>
            </a:r>
            <a:r>
              <a:rPr lang="en-GB" sz="2800" b="1" dirty="0" smtClean="0">
                <a:solidFill>
                  <a:srgbClr val="222222"/>
                </a:solidFill>
              </a:rPr>
              <a:t>. </a:t>
            </a:r>
            <a:r>
              <a:rPr lang="en-GB" sz="2800" dirty="0" smtClean="0">
                <a:solidFill>
                  <a:srgbClr val="222222"/>
                </a:solidFill>
              </a:rPr>
              <a:t>Jn. 2:19-22</a:t>
            </a:r>
            <a:endParaRPr lang="en-GB" sz="2800" b="0" i="0" dirty="0">
              <a:solidFill>
                <a:srgbClr val="222222"/>
              </a:solidFill>
              <a:effectLst/>
            </a:endParaRPr>
          </a:p>
        </p:txBody>
      </p:sp>
    </p:spTree>
    <p:extLst>
      <p:ext uri="{BB962C8B-B14F-4D97-AF65-F5344CB8AC3E}">
        <p14:creationId xmlns:p14="http://schemas.microsoft.com/office/powerpoint/2010/main" val="3752410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7168" y="2468242"/>
            <a:ext cx="8118231" cy="2246769"/>
          </a:xfrm>
          <a:prstGeom prst="rect">
            <a:avLst/>
          </a:prstGeom>
        </p:spPr>
        <p:txBody>
          <a:bodyPr wrap="square">
            <a:spAutoFit/>
          </a:bodyPr>
          <a:lstStyle/>
          <a:p>
            <a:pPr lvl="0"/>
            <a:r>
              <a:rPr lang="en-GB" sz="2800" dirty="0">
                <a:solidFill>
                  <a:prstClr val="black"/>
                </a:solidFill>
              </a:rPr>
              <a:t>As Moses lifted up the serpent in the wilderness, </a:t>
            </a:r>
            <a:endParaRPr lang="en-GB" sz="2800" dirty="0" smtClean="0">
              <a:solidFill>
                <a:prstClr val="black"/>
              </a:solidFill>
            </a:endParaRPr>
          </a:p>
          <a:p>
            <a:pPr lvl="0"/>
            <a:r>
              <a:rPr lang="en-GB" sz="2800" b="1" dirty="0" smtClean="0">
                <a:solidFill>
                  <a:prstClr val="black"/>
                </a:solidFill>
              </a:rPr>
              <a:t>even </a:t>
            </a:r>
            <a:r>
              <a:rPr lang="en-GB" sz="2800" b="1" dirty="0">
                <a:solidFill>
                  <a:prstClr val="black"/>
                </a:solidFill>
              </a:rPr>
              <a:t>so must the Son of Man be lifted up</a:t>
            </a:r>
            <a:r>
              <a:rPr lang="en-GB" sz="2800" dirty="0">
                <a:solidFill>
                  <a:prstClr val="black"/>
                </a:solidFill>
              </a:rPr>
              <a:t>, that whoever believes in him should not perish, </a:t>
            </a:r>
            <a:endParaRPr lang="en-GB" sz="2800" dirty="0" smtClean="0">
              <a:solidFill>
                <a:prstClr val="black"/>
              </a:solidFill>
            </a:endParaRPr>
          </a:p>
          <a:p>
            <a:pPr lvl="0"/>
            <a:r>
              <a:rPr lang="en-GB" sz="2800" dirty="0" smtClean="0">
                <a:solidFill>
                  <a:prstClr val="black"/>
                </a:solidFill>
              </a:rPr>
              <a:t>but </a:t>
            </a:r>
            <a:r>
              <a:rPr lang="en-GB" sz="2800" dirty="0">
                <a:solidFill>
                  <a:prstClr val="black"/>
                </a:solidFill>
              </a:rPr>
              <a:t>have eternal life. </a:t>
            </a:r>
          </a:p>
          <a:p>
            <a:pPr lvl="0"/>
            <a:r>
              <a:rPr lang="en-GB" sz="2800" dirty="0">
                <a:solidFill>
                  <a:prstClr val="black"/>
                </a:solidFill>
              </a:rPr>
              <a:t>Jn. 3:15</a:t>
            </a:r>
          </a:p>
        </p:txBody>
      </p:sp>
      <p:sp>
        <p:nvSpPr>
          <p:cNvPr id="3" name="TextBox 2"/>
          <p:cNvSpPr txBox="1"/>
          <p:nvPr/>
        </p:nvSpPr>
        <p:spPr>
          <a:xfrm>
            <a:off x="1019908" y="914400"/>
            <a:ext cx="6305870" cy="646331"/>
          </a:xfrm>
          <a:prstGeom prst="rect">
            <a:avLst/>
          </a:prstGeom>
          <a:noFill/>
        </p:spPr>
        <p:txBody>
          <a:bodyPr wrap="square" rtlCol="0">
            <a:spAutoFit/>
          </a:bodyPr>
          <a:lstStyle/>
          <a:p>
            <a:r>
              <a:rPr lang="en-GB" sz="3600" b="1" dirty="0" smtClean="0"/>
              <a:t>An early reference to the cross</a:t>
            </a:r>
            <a:endParaRPr lang="en-GB" sz="3600" b="1" dirty="0"/>
          </a:p>
        </p:txBody>
      </p:sp>
    </p:spTree>
    <p:extLst>
      <p:ext uri="{BB962C8B-B14F-4D97-AF65-F5344CB8AC3E}">
        <p14:creationId xmlns:p14="http://schemas.microsoft.com/office/powerpoint/2010/main" val="138014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869" y="589057"/>
            <a:ext cx="6420220" cy="1200329"/>
          </a:xfrm>
          <a:prstGeom prst="rect">
            <a:avLst/>
          </a:prstGeom>
        </p:spPr>
        <p:txBody>
          <a:bodyPr wrap="none">
            <a:spAutoFit/>
          </a:bodyPr>
          <a:lstStyle/>
          <a:p>
            <a:pPr algn="ctr"/>
            <a:r>
              <a:rPr lang="en-GB" sz="3600" b="1" dirty="0"/>
              <a:t>Father and the Son </a:t>
            </a:r>
            <a:r>
              <a:rPr lang="en-GB" sz="3600" b="1" dirty="0" smtClean="0"/>
              <a:t>acted as one </a:t>
            </a:r>
          </a:p>
          <a:p>
            <a:pPr algn="ctr"/>
            <a:r>
              <a:rPr lang="en-GB" sz="3600" b="1" dirty="0" smtClean="0"/>
              <a:t>- Jesus was not a victim</a:t>
            </a:r>
            <a:endParaRPr lang="en-GB" sz="3600" b="1" dirty="0"/>
          </a:p>
        </p:txBody>
      </p:sp>
      <p:sp>
        <p:nvSpPr>
          <p:cNvPr id="3" name="Rectangle 2"/>
          <p:cNvSpPr/>
          <p:nvPr/>
        </p:nvSpPr>
        <p:spPr>
          <a:xfrm>
            <a:off x="666273" y="2426678"/>
            <a:ext cx="8996474" cy="3970318"/>
          </a:xfrm>
          <a:prstGeom prst="rect">
            <a:avLst/>
          </a:prstGeom>
        </p:spPr>
        <p:txBody>
          <a:bodyPr wrap="square">
            <a:spAutoFit/>
          </a:bodyPr>
          <a:lstStyle/>
          <a:p>
            <a:pPr algn="just"/>
            <a:r>
              <a:rPr lang="en-GB" sz="2800" dirty="0" smtClean="0">
                <a:solidFill>
                  <a:srgbClr val="222222"/>
                </a:solidFill>
              </a:rPr>
              <a:t>I </a:t>
            </a:r>
            <a:r>
              <a:rPr lang="en-GB" sz="2800" dirty="0">
                <a:solidFill>
                  <a:srgbClr val="222222"/>
                </a:solidFill>
              </a:rPr>
              <a:t>am the good shepherd. I know my own, and I’m </a:t>
            </a:r>
            <a:endParaRPr lang="en-GB" sz="2800" dirty="0" smtClean="0">
              <a:solidFill>
                <a:srgbClr val="222222"/>
              </a:solidFill>
            </a:endParaRPr>
          </a:p>
          <a:p>
            <a:pPr algn="just"/>
            <a:r>
              <a:rPr lang="en-GB" sz="2800" dirty="0" smtClean="0">
                <a:solidFill>
                  <a:srgbClr val="222222"/>
                </a:solidFill>
              </a:rPr>
              <a:t>known </a:t>
            </a:r>
            <a:r>
              <a:rPr lang="en-GB" sz="2800" dirty="0">
                <a:solidFill>
                  <a:srgbClr val="222222"/>
                </a:solidFill>
              </a:rPr>
              <a:t>by my </a:t>
            </a:r>
            <a:r>
              <a:rPr lang="en-GB" sz="2800" dirty="0" smtClean="0">
                <a:solidFill>
                  <a:srgbClr val="222222"/>
                </a:solidFill>
              </a:rPr>
              <a:t>own … even </a:t>
            </a:r>
            <a:r>
              <a:rPr lang="en-GB" sz="2800" dirty="0">
                <a:solidFill>
                  <a:srgbClr val="222222"/>
                </a:solidFill>
              </a:rPr>
              <a:t>as </a:t>
            </a:r>
            <a:r>
              <a:rPr lang="en-GB" sz="2800" b="1" dirty="0">
                <a:solidFill>
                  <a:srgbClr val="222222"/>
                </a:solidFill>
              </a:rPr>
              <a:t>the Father knows </a:t>
            </a:r>
            <a:endParaRPr lang="en-GB" sz="2800" b="1" dirty="0" smtClean="0">
              <a:solidFill>
                <a:srgbClr val="222222"/>
              </a:solidFill>
            </a:endParaRPr>
          </a:p>
          <a:p>
            <a:pPr algn="just"/>
            <a:r>
              <a:rPr lang="en-GB" sz="2800" b="1" dirty="0" smtClean="0">
                <a:solidFill>
                  <a:srgbClr val="222222"/>
                </a:solidFill>
              </a:rPr>
              <a:t>me</a:t>
            </a:r>
            <a:r>
              <a:rPr lang="en-GB" sz="2800" b="1" dirty="0">
                <a:solidFill>
                  <a:srgbClr val="222222"/>
                </a:solidFill>
              </a:rPr>
              <a:t>, and I know the Father</a:t>
            </a:r>
            <a:r>
              <a:rPr lang="en-GB" sz="2800" dirty="0">
                <a:solidFill>
                  <a:srgbClr val="222222"/>
                </a:solidFill>
              </a:rPr>
              <a:t>. I lay down my life </a:t>
            </a:r>
            <a:endParaRPr lang="en-GB" sz="2800" dirty="0" smtClean="0">
              <a:solidFill>
                <a:srgbClr val="222222"/>
              </a:solidFill>
            </a:endParaRPr>
          </a:p>
          <a:p>
            <a:pPr algn="just"/>
            <a:r>
              <a:rPr lang="en-GB" sz="2800" dirty="0" smtClean="0">
                <a:solidFill>
                  <a:srgbClr val="222222"/>
                </a:solidFill>
              </a:rPr>
              <a:t>for </a:t>
            </a:r>
            <a:r>
              <a:rPr lang="en-GB" sz="2800" dirty="0">
                <a:solidFill>
                  <a:srgbClr val="222222"/>
                </a:solidFill>
              </a:rPr>
              <a:t>the sheep</a:t>
            </a:r>
            <a:r>
              <a:rPr lang="en-GB" sz="2800" dirty="0" smtClean="0">
                <a:solidFill>
                  <a:srgbClr val="222222"/>
                </a:solidFill>
              </a:rPr>
              <a:t>.</a:t>
            </a:r>
            <a:r>
              <a:rPr lang="en-GB" sz="2800" dirty="0">
                <a:solidFill>
                  <a:srgbClr val="222222"/>
                </a:solidFill>
              </a:rPr>
              <a:t> Therefore the Father loves me, </a:t>
            </a:r>
            <a:endParaRPr lang="en-GB" sz="2800" dirty="0" smtClean="0">
              <a:solidFill>
                <a:srgbClr val="222222"/>
              </a:solidFill>
            </a:endParaRPr>
          </a:p>
          <a:p>
            <a:pPr algn="just"/>
            <a:r>
              <a:rPr lang="en-GB" sz="2800" dirty="0" smtClean="0">
                <a:solidFill>
                  <a:srgbClr val="222222"/>
                </a:solidFill>
              </a:rPr>
              <a:t>because </a:t>
            </a:r>
            <a:r>
              <a:rPr lang="en-GB" sz="2800" b="1" dirty="0">
                <a:solidFill>
                  <a:srgbClr val="222222"/>
                </a:solidFill>
              </a:rPr>
              <a:t>I lay down my life, that I may take it </a:t>
            </a:r>
            <a:endParaRPr lang="en-GB" sz="2800" b="1" dirty="0" smtClean="0">
              <a:solidFill>
                <a:srgbClr val="222222"/>
              </a:solidFill>
            </a:endParaRPr>
          </a:p>
          <a:p>
            <a:pPr algn="just"/>
            <a:r>
              <a:rPr lang="en-GB" sz="2800" b="1" dirty="0" smtClean="0">
                <a:solidFill>
                  <a:srgbClr val="222222"/>
                </a:solidFill>
              </a:rPr>
              <a:t>again.</a:t>
            </a:r>
            <a:r>
              <a:rPr lang="en-GB" sz="2800" b="1" dirty="0">
                <a:solidFill>
                  <a:srgbClr val="222222"/>
                </a:solidFill>
              </a:rPr>
              <a:t> No one takes it away from me, but I lay </a:t>
            </a:r>
            <a:endParaRPr lang="en-GB" sz="2800" b="1" dirty="0" smtClean="0">
              <a:solidFill>
                <a:srgbClr val="222222"/>
              </a:solidFill>
            </a:endParaRPr>
          </a:p>
          <a:p>
            <a:pPr algn="just"/>
            <a:r>
              <a:rPr lang="en-GB" sz="2800" b="1" dirty="0" smtClean="0">
                <a:solidFill>
                  <a:srgbClr val="222222"/>
                </a:solidFill>
              </a:rPr>
              <a:t>it </a:t>
            </a:r>
            <a:r>
              <a:rPr lang="en-GB" sz="2800" b="1" dirty="0">
                <a:solidFill>
                  <a:srgbClr val="222222"/>
                </a:solidFill>
              </a:rPr>
              <a:t>down by myself.</a:t>
            </a:r>
            <a:r>
              <a:rPr lang="en-GB" sz="2800" dirty="0">
                <a:solidFill>
                  <a:srgbClr val="222222"/>
                </a:solidFill>
              </a:rPr>
              <a:t> </a:t>
            </a:r>
            <a:r>
              <a:rPr lang="en-GB" sz="2800" b="1" dirty="0">
                <a:solidFill>
                  <a:srgbClr val="222222"/>
                </a:solidFill>
              </a:rPr>
              <a:t>I have power to lay it down, </a:t>
            </a:r>
            <a:endParaRPr lang="en-GB" sz="2800" b="1" dirty="0" smtClean="0">
              <a:solidFill>
                <a:srgbClr val="222222"/>
              </a:solidFill>
            </a:endParaRPr>
          </a:p>
          <a:p>
            <a:pPr algn="just"/>
            <a:r>
              <a:rPr lang="en-GB" sz="2800" b="1" dirty="0" smtClean="0">
                <a:solidFill>
                  <a:srgbClr val="222222"/>
                </a:solidFill>
              </a:rPr>
              <a:t>and </a:t>
            </a:r>
            <a:r>
              <a:rPr lang="en-GB" sz="2800" b="1" dirty="0">
                <a:solidFill>
                  <a:srgbClr val="222222"/>
                </a:solidFill>
              </a:rPr>
              <a:t>I have power to take it again. </a:t>
            </a:r>
            <a:endParaRPr lang="en-GB" sz="2800" b="1" dirty="0" smtClean="0">
              <a:solidFill>
                <a:srgbClr val="222222"/>
              </a:solidFill>
            </a:endParaRPr>
          </a:p>
          <a:p>
            <a:pPr algn="just"/>
            <a:r>
              <a:rPr lang="en-GB" sz="2800" dirty="0" smtClean="0">
                <a:solidFill>
                  <a:srgbClr val="222222"/>
                </a:solidFill>
              </a:rPr>
              <a:t>I </a:t>
            </a:r>
            <a:r>
              <a:rPr lang="en-GB" sz="2800" dirty="0">
                <a:solidFill>
                  <a:srgbClr val="222222"/>
                </a:solidFill>
              </a:rPr>
              <a:t>received this commandment from my Father</a:t>
            </a:r>
            <a:r>
              <a:rPr lang="en-GB" sz="2800" dirty="0" smtClean="0">
                <a:solidFill>
                  <a:srgbClr val="222222"/>
                </a:solidFill>
              </a:rPr>
              <a:t>.” Jn. 10:14-18</a:t>
            </a:r>
            <a:endParaRPr lang="en-GB" sz="2800" b="0" i="0" dirty="0">
              <a:solidFill>
                <a:srgbClr val="222222"/>
              </a:solidFill>
              <a:effectLst/>
            </a:endParaRPr>
          </a:p>
        </p:txBody>
      </p:sp>
    </p:spTree>
    <p:extLst>
      <p:ext uri="{BB962C8B-B14F-4D97-AF65-F5344CB8AC3E}">
        <p14:creationId xmlns:p14="http://schemas.microsoft.com/office/powerpoint/2010/main" val="4148352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746" y="553915"/>
            <a:ext cx="8616461" cy="646331"/>
          </a:xfrm>
          <a:prstGeom prst="rect">
            <a:avLst/>
          </a:prstGeom>
          <a:noFill/>
        </p:spPr>
        <p:txBody>
          <a:bodyPr wrap="square" rtlCol="0">
            <a:spAutoFit/>
          </a:bodyPr>
          <a:lstStyle/>
          <a:p>
            <a:r>
              <a:rPr lang="en-GB" sz="3600" b="1" dirty="0" smtClean="0"/>
              <a:t>The Father determined the hour </a:t>
            </a:r>
            <a:r>
              <a:rPr lang="en-GB" sz="3600" b="1" dirty="0"/>
              <a:t>of </a:t>
            </a:r>
            <a:r>
              <a:rPr lang="en-GB" sz="3600" b="1" dirty="0" smtClean="0"/>
              <a:t>destiny</a:t>
            </a:r>
            <a:endParaRPr lang="en-GB" sz="3600" b="1" dirty="0"/>
          </a:p>
        </p:txBody>
      </p:sp>
      <p:sp>
        <p:nvSpPr>
          <p:cNvPr id="3" name="Rectangle 2"/>
          <p:cNvSpPr/>
          <p:nvPr/>
        </p:nvSpPr>
        <p:spPr>
          <a:xfrm>
            <a:off x="366346" y="1764601"/>
            <a:ext cx="8921847" cy="3816429"/>
          </a:xfrm>
          <a:prstGeom prst="rect">
            <a:avLst/>
          </a:prstGeom>
        </p:spPr>
        <p:txBody>
          <a:bodyPr wrap="square">
            <a:spAutoFit/>
          </a:bodyPr>
          <a:lstStyle/>
          <a:p>
            <a:r>
              <a:rPr lang="en-GB" sz="2800" dirty="0">
                <a:solidFill>
                  <a:srgbClr val="222222"/>
                </a:solidFill>
              </a:rPr>
              <a:t>Jesus therefore said to </a:t>
            </a:r>
            <a:r>
              <a:rPr lang="en-GB" sz="2800" dirty="0" smtClean="0">
                <a:solidFill>
                  <a:srgbClr val="222222"/>
                </a:solidFill>
              </a:rPr>
              <a:t>them [his brothers], </a:t>
            </a:r>
            <a:r>
              <a:rPr lang="en-GB" sz="2800" dirty="0">
                <a:solidFill>
                  <a:srgbClr val="222222"/>
                </a:solidFill>
              </a:rPr>
              <a:t>“</a:t>
            </a:r>
            <a:r>
              <a:rPr lang="en-GB" sz="2800" b="1" dirty="0">
                <a:solidFill>
                  <a:srgbClr val="222222"/>
                </a:solidFill>
              </a:rPr>
              <a:t>My time </a:t>
            </a:r>
            <a:endParaRPr lang="en-GB" sz="2800" b="1" dirty="0" smtClean="0">
              <a:solidFill>
                <a:srgbClr val="222222"/>
              </a:solidFill>
            </a:endParaRPr>
          </a:p>
          <a:p>
            <a:r>
              <a:rPr lang="en-GB" sz="2800" b="1" dirty="0" smtClean="0">
                <a:solidFill>
                  <a:srgbClr val="222222"/>
                </a:solidFill>
              </a:rPr>
              <a:t>has </a:t>
            </a:r>
            <a:r>
              <a:rPr lang="en-GB" sz="2800" b="1" dirty="0">
                <a:solidFill>
                  <a:srgbClr val="222222"/>
                </a:solidFill>
              </a:rPr>
              <a:t>not yet come, but your time is always </a:t>
            </a:r>
            <a:r>
              <a:rPr lang="en-GB" sz="2800" b="1" dirty="0" smtClean="0">
                <a:solidFill>
                  <a:srgbClr val="222222"/>
                </a:solidFill>
              </a:rPr>
              <a:t>ready </a:t>
            </a:r>
            <a:endParaRPr lang="en-GB" sz="2800" dirty="0" smtClean="0">
              <a:solidFill>
                <a:srgbClr val="222222"/>
              </a:solidFill>
            </a:endParaRPr>
          </a:p>
          <a:p>
            <a:r>
              <a:rPr lang="en-GB" sz="2800" dirty="0" smtClean="0">
                <a:solidFill>
                  <a:srgbClr val="222222"/>
                </a:solidFill>
              </a:rPr>
              <a:t> </a:t>
            </a:r>
            <a:r>
              <a:rPr lang="en-GB" sz="2800" dirty="0" smtClean="0"/>
              <a:t>… I </a:t>
            </a:r>
            <a:r>
              <a:rPr lang="en-GB" sz="2800" dirty="0"/>
              <a:t>know him, because </a:t>
            </a:r>
            <a:r>
              <a:rPr lang="en-GB" sz="2800" b="1" dirty="0"/>
              <a:t>I am from </a:t>
            </a:r>
            <a:r>
              <a:rPr lang="en-GB" sz="2800" b="1" dirty="0" smtClean="0"/>
              <a:t>him [God], </a:t>
            </a:r>
            <a:r>
              <a:rPr lang="en-GB" sz="2800" b="1" dirty="0"/>
              <a:t>and </a:t>
            </a:r>
            <a:endParaRPr lang="en-GB" sz="2800" b="1" dirty="0" smtClean="0"/>
          </a:p>
          <a:p>
            <a:r>
              <a:rPr lang="en-GB" sz="2800" b="1" dirty="0" smtClean="0"/>
              <a:t>he </a:t>
            </a:r>
            <a:r>
              <a:rPr lang="en-GB" sz="2800" b="1" dirty="0"/>
              <a:t>sent me</a:t>
            </a:r>
            <a:r>
              <a:rPr lang="en-GB" sz="2800" dirty="0" smtClean="0"/>
              <a:t>.”</a:t>
            </a:r>
            <a:r>
              <a:rPr lang="en-GB" sz="2800" dirty="0"/>
              <a:t> </a:t>
            </a:r>
            <a:r>
              <a:rPr lang="en-GB" sz="2800" dirty="0">
                <a:solidFill>
                  <a:prstClr val="black"/>
                </a:solidFill>
              </a:rPr>
              <a:t> </a:t>
            </a:r>
            <a:r>
              <a:rPr lang="en-GB" sz="2800" dirty="0" smtClean="0">
                <a:solidFill>
                  <a:prstClr val="black"/>
                </a:solidFill>
              </a:rPr>
              <a:t>Jn</a:t>
            </a:r>
            <a:r>
              <a:rPr lang="en-GB" sz="2800" dirty="0">
                <a:solidFill>
                  <a:prstClr val="black"/>
                </a:solidFill>
              </a:rPr>
              <a:t>. 7:6</a:t>
            </a:r>
            <a:endParaRPr lang="en-GB" sz="2800" dirty="0" smtClean="0"/>
          </a:p>
          <a:p>
            <a:endParaRPr lang="en-GB" sz="2800" dirty="0"/>
          </a:p>
          <a:p>
            <a:r>
              <a:rPr lang="en-GB" sz="2800" dirty="0" smtClean="0"/>
              <a:t>They [people] sought </a:t>
            </a:r>
            <a:r>
              <a:rPr lang="en-GB" sz="2800" dirty="0"/>
              <a:t>therefore to take him; but </a:t>
            </a:r>
            <a:r>
              <a:rPr lang="en-GB" sz="2800" b="1" dirty="0"/>
              <a:t>no one </a:t>
            </a:r>
            <a:endParaRPr lang="en-GB" sz="2800" b="1" dirty="0" smtClean="0"/>
          </a:p>
          <a:p>
            <a:r>
              <a:rPr lang="en-GB" sz="2800" b="1" dirty="0" smtClean="0"/>
              <a:t>laid </a:t>
            </a:r>
            <a:r>
              <a:rPr lang="en-GB" sz="2800" b="1" dirty="0"/>
              <a:t>a hand on him, because his hour had not yet come</a:t>
            </a:r>
            <a:r>
              <a:rPr lang="en-GB" sz="2800" b="1" dirty="0" smtClean="0"/>
              <a:t>. </a:t>
            </a:r>
          </a:p>
          <a:p>
            <a:r>
              <a:rPr lang="en-GB" sz="2800" dirty="0" smtClean="0"/>
              <a:t>Jn. 7: 28-30. </a:t>
            </a:r>
            <a:endParaRPr lang="en-GB" sz="2800" dirty="0"/>
          </a:p>
          <a:p>
            <a:endParaRPr lang="en-GB" dirty="0"/>
          </a:p>
        </p:txBody>
      </p:sp>
      <p:sp>
        <p:nvSpPr>
          <p:cNvPr id="5" name="Rectangle 4"/>
          <p:cNvSpPr/>
          <p:nvPr/>
        </p:nvSpPr>
        <p:spPr>
          <a:xfrm>
            <a:off x="366346" y="4503812"/>
            <a:ext cx="11449734" cy="646331"/>
          </a:xfrm>
          <a:prstGeom prst="rect">
            <a:avLst/>
          </a:prstGeom>
        </p:spPr>
        <p:txBody>
          <a:bodyPr wrap="square">
            <a:spAutoFit/>
          </a:bodyPr>
          <a:lstStyle/>
          <a:p>
            <a:endParaRPr lang="en-GB" dirty="0"/>
          </a:p>
          <a:p>
            <a:endParaRPr lang="en-GB" dirty="0"/>
          </a:p>
        </p:txBody>
      </p:sp>
    </p:spTree>
    <p:extLst>
      <p:ext uri="{BB962C8B-B14F-4D97-AF65-F5344CB8AC3E}">
        <p14:creationId xmlns:p14="http://schemas.microsoft.com/office/powerpoint/2010/main" val="1416193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822" y="733246"/>
            <a:ext cx="9012115" cy="6124754"/>
          </a:xfrm>
          <a:prstGeom prst="rect">
            <a:avLst/>
          </a:prstGeom>
        </p:spPr>
        <p:txBody>
          <a:bodyPr wrap="square">
            <a:spAutoFit/>
          </a:bodyPr>
          <a:lstStyle/>
          <a:p>
            <a:pPr lvl="0"/>
            <a:r>
              <a:rPr lang="en-GB" sz="2800" b="1" dirty="0">
                <a:solidFill>
                  <a:prstClr val="black"/>
                </a:solidFill>
              </a:rPr>
              <a:t>“I and the Father are one.” </a:t>
            </a:r>
            <a:endParaRPr lang="en-GB" sz="2800" b="1" dirty="0" smtClean="0">
              <a:solidFill>
                <a:prstClr val="black"/>
              </a:solidFill>
            </a:endParaRPr>
          </a:p>
          <a:p>
            <a:pPr lvl="0"/>
            <a:endParaRPr lang="en-GB" sz="2800" dirty="0" smtClean="0">
              <a:solidFill>
                <a:prstClr val="black"/>
              </a:solidFill>
            </a:endParaRPr>
          </a:p>
          <a:p>
            <a:pPr lvl="0"/>
            <a:r>
              <a:rPr lang="en-GB" sz="2800" dirty="0" smtClean="0">
                <a:solidFill>
                  <a:prstClr val="black"/>
                </a:solidFill>
              </a:rPr>
              <a:t>Therefore </a:t>
            </a:r>
            <a:r>
              <a:rPr lang="en-GB" sz="2800" b="1" dirty="0">
                <a:solidFill>
                  <a:prstClr val="black"/>
                </a:solidFill>
              </a:rPr>
              <a:t>the Jews took up stones again to stone </a:t>
            </a:r>
            <a:endParaRPr lang="en-GB" sz="2800" b="1" dirty="0" smtClean="0">
              <a:solidFill>
                <a:prstClr val="black"/>
              </a:solidFill>
            </a:endParaRPr>
          </a:p>
          <a:p>
            <a:pPr lvl="0"/>
            <a:r>
              <a:rPr lang="en-GB" sz="2800" b="1" dirty="0" smtClean="0">
                <a:solidFill>
                  <a:prstClr val="black"/>
                </a:solidFill>
              </a:rPr>
              <a:t>him</a:t>
            </a:r>
            <a:r>
              <a:rPr lang="en-GB" sz="2800" dirty="0" smtClean="0">
                <a:solidFill>
                  <a:prstClr val="black"/>
                </a:solidFill>
              </a:rPr>
              <a:t>. Jesus answered </a:t>
            </a:r>
            <a:r>
              <a:rPr lang="en-GB" sz="2800" dirty="0">
                <a:solidFill>
                  <a:prstClr val="black"/>
                </a:solidFill>
              </a:rPr>
              <a:t>them, “I have shown you many </a:t>
            </a:r>
            <a:endParaRPr lang="en-GB" sz="2800" dirty="0" smtClean="0">
              <a:solidFill>
                <a:prstClr val="black"/>
              </a:solidFill>
            </a:endParaRPr>
          </a:p>
          <a:p>
            <a:pPr lvl="0"/>
            <a:r>
              <a:rPr lang="en-GB" sz="2800" dirty="0" smtClean="0">
                <a:solidFill>
                  <a:prstClr val="black"/>
                </a:solidFill>
              </a:rPr>
              <a:t>good </a:t>
            </a:r>
            <a:r>
              <a:rPr lang="en-GB" sz="2800" dirty="0">
                <a:solidFill>
                  <a:prstClr val="black"/>
                </a:solidFill>
              </a:rPr>
              <a:t>works from my Father. </a:t>
            </a:r>
            <a:r>
              <a:rPr lang="en-GB" sz="2800" dirty="0" smtClean="0">
                <a:solidFill>
                  <a:prstClr val="black"/>
                </a:solidFill>
              </a:rPr>
              <a:t>For </a:t>
            </a:r>
            <a:r>
              <a:rPr lang="en-GB" sz="2800" dirty="0">
                <a:solidFill>
                  <a:prstClr val="black"/>
                </a:solidFill>
              </a:rPr>
              <a:t>which of those </a:t>
            </a:r>
            <a:r>
              <a:rPr lang="en-GB" sz="2800" dirty="0" smtClean="0">
                <a:solidFill>
                  <a:prstClr val="black"/>
                </a:solidFill>
              </a:rPr>
              <a:t>works </a:t>
            </a:r>
          </a:p>
          <a:p>
            <a:pPr lvl="0"/>
            <a:r>
              <a:rPr lang="en-GB" sz="2800" dirty="0" smtClean="0">
                <a:solidFill>
                  <a:prstClr val="black"/>
                </a:solidFill>
              </a:rPr>
              <a:t>do </a:t>
            </a:r>
            <a:r>
              <a:rPr lang="en-GB" sz="2800" dirty="0">
                <a:solidFill>
                  <a:prstClr val="black"/>
                </a:solidFill>
              </a:rPr>
              <a:t>you stone me?” </a:t>
            </a:r>
            <a:endParaRPr lang="en-GB" sz="2800" dirty="0" smtClean="0">
              <a:solidFill>
                <a:prstClr val="black"/>
              </a:solidFill>
            </a:endParaRPr>
          </a:p>
          <a:p>
            <a:pPr lvl="0"/>
            <a:r>
              <a:rPr lang="en-GB" sz="2800" dirty="0" smtClean="0">
                <a:solidFill>
                  <a:prstClr val="black"/>
                </a:solidFill>
              </a:rPr>
              <a:t>The </a:t>
            </a:r>
            <a:r>
              <a:rPr lang="en-GB" sz="2800" dirty="0">
                <a:solidFill>
                  <a:prstClr val="black"/>
                </a:solidFill>
              </a:rPr>
              <a:t>Jews answered him, “We don’t stone you for a </a:t>
            </a:r>
            <a:endParaRPr lang="en-GB" sz="2800" dirty="0" smtClean="0">
              <a:solidFill>
                <a:prstClr val="black"/>
              </a:solidFill>
            </a:endParaRPr>
          </a:p>
          <a:p>
            <a:pPr lvl="0"/>
            <a:r>
              <a:rPr lang="en-GB" sz="2800" dirty="0" smtClean="0">
                <a:solidFill>
                  <a:prstClr val="black"/>
                </a:solidFill>
              </a:rPr>
              <a:t>good </a:t>
            </a:r>
            <a:r>
              <a:rPr lang="en-GB" sz="2800" dirty="0">
                <a:solidFill>
                  <a:prstClr val="black"/>
                </a:solidFill>
              </a:rPr>
              <a:t>work, </a:t>
            </a:r>
            <a:r>
              <a:rPr lang="en-GB" sz="2800" dirty="0" smtClean="0">
                <a:solidFill>
                  <a:prstClr val="black"/>
                </a:solidFill>
              </a:rPr>
              <a:t>but </a:t>
            </a:r>
            <a:r>
              <a:rPr lang="en-GB" sz="2800" dirty="0">
                <a:solidFill>
                  <a:prstClr val="black"/>
                </a:solidFill>
              </a:rPr>
              <a:t>for blasphemy: </a:t>
            </a:r>
            <a:r>
              <a:rPr lang="en-GB" sz="2800" b="1" dirty="0">
                <a:solidFill>
                  <a:prstClr val="black"/>
                </a:solidFill>
              </a:rPr>
              <a:t>because you, being </a:t>
            </a:r>
            <a:endParaRPr lang="en-GB" sz="2800" b="1" dirty="0" smtClean="0">
              <a:solidFill>
                <a:prstClr val="black"/>
              </a:solidFill>
            </a:endParaRPr>
          </a:p>
          <a:p>
            <a:pPr lvl="0"/>
            <a:r>
              <a:rPr lang="en-GB" sz="2800" b="1" dirty="0" smtClean="0">
                <a:solidFill>
                  <a:prstClr val="black"/>
                </a:solidFill>
              </a:rPr>
              <a:t>a </a:t>
            </a:r>
            <a:r>
              <a:rPr lang="en-GB" sz="2800" b="1" dirty="0">
                <a:solidFill>
                  <a:prstClr val="black"/>
                </a:solidFill>
              </a:rPr>
              <a:t>man, make yourself God</a:t>
            </a:r>
            <a:r>
              <a:rPr lang="en-GB" sz="2800" dirty="0">
                <a:solidFill>
                  <a:prstClr val="black"/>
                </a:solidFill>
              </a:rPr>
              <a:t>.”… </a:t>
            </a:r>
            <a:r>
              <a:rPr lang="en-GB" sz="2800" dirty="0" smtClean="0">
                <a:solidFill>
                  <a:prstClr val="black"/>
                </a:solidFill>
              </a:rPr>
              <a:t>believe </a:t>
            </a:r>
            <a:r>
              <a:rPr lang="en-GB" sz="2800" dirty="0">
                <a:solidFill>
                  <a:prstClr val="black"/>
                </a:solidFill>
              </a:rPr>
              <a:t>the works, </a:t>
            </a:r>
            <a:r>
              <a:rPr lang="en-GB" sz="2800" dirty="0" smtClean="0">
                <a:solidFill>
                  <a:prstClr val="black"/>
                </a:solidFill>
              </a:rPr>
              <a:t>that </a:t>
            </a:r>
          </a:p>
          <a:p>
            <a:pPr lvl="0"/>
            <a:r>
              <a:rPr lang="en-GB" sz="2800" dirty="0" smtClean="0">
                <a:solidFill>
                  <a:prstClr val="black"/>
                </a:solidFill>
              </a:rPr>
              <a:t>you </a:t>
            </a:r>
            <a:r>
              <a:rPr lang="en-GB" sz="2800" dirty="0">
                <a:solidFill>
                  <a:prstClr val="black"/>
                </a:solidFill>
              </a:rPr>
              <a:t>may know and believe that </a:t>
            </a:r>
            <a:r>
              <a:rPr lang="en-GB" sz="2800" b="1" dirty="0">
                <a:solidFill>
                  <a:prstClr val="black"/>
                </a:solidFill>
              </a:rPr>
              <a:t>the Father is in me, </a:t>
            </a:r>
            <a:endParaRPr lang="en-GB" sz="2800" b="1" dirty="0" smtClean="0">
              <a:solidFill>
                <a:prstClr val="black"/>
              </a:solidFill>
            </a:endParaRPr>
          </a:p>
          <a:p>
            <a:pPr lvl="0"/>
            <a:r>
              <a:rPr lang="en-GB" sz="2800" b="1" dirty="0" smtClean="0">
                <a:solidFill>
                  <a:prstClr val="black"/>
                </a:solidFill>
              </a:rPr>
              <a:t>and </a:t>
            </a:r>
            <a:r>
              <a:rPr lang="en-GB" sz="2800" b="1" dirty="0">
                <a:solidFill>
                  <a:prstClr val="black"/>
                </a:solidFill>
              </a:rPr>
              <a:t>I in the Father.</a:t>
            </a:r>
            <a:r>
              <a:rPr lang="en-GB" sz="2800" dirty="0">
                <a:solidFill>
                  <a:prstClr val="black"/>
                </a:solidFill>
              </a:rPr>
              <a:t>” </a:t>
            </a:r>
            <a:endParaRPr lang="en-GB" sz="2800" dirty="0" smtClean="0">
              <a:solidFill>
                <a:prstClr val="black"/>
              </a:solidFill>
            </a:endParaRPr>
          </a:p>
          <a:p>
            <a:pPr lvl="0"/>
            <a:r>
              <a:rPr lang="en-GB" sz="2800" b="1" dirty="0" smtClean="0">
                <a:solidFill>
                  <a:prstClr val="black"/>
                </a:solidFill>
              </a:rPr>
              <a:t>They </a:t>
            </a:r>
            <a:r>
              <a:rPr lang="en-GB" sz="2800" b="1" dirty="0">
                <a:solidFill>
                  <a:prstClr val="black"/>
                </a:solidFill>
              </a:rPr>
              <a:t>sought </a:t>
            </a:r>
            <a:r>
              <a:rPr lang="en-GB" sz="2800" b="1" dirty="0" smtClean="0">
                <a:solidFill>
                  <a:prstClr val="black"/>
                </a:solidFill>
              </a:rPr>
              <a:t>again </a:t>
            </a:r>
            <a:r>
              <a:rPr lang="en-GB" sz="2800" b="1" dirty="0">
                <a:solidFill>
                  <a:prstClr val="black"/>
                </a:solidFill>
              </a:rPr>
              <a:t>to seize him, and he went out </a:t>
            </a:r>
            <a:endParaRPr lang="en-GB" sz="2800" b="1" dirty="0" smtClean="0">
              <a:solidFill>
                <a:prstClr val="black"/>
              </a:solidFill>
            </a:endParaRPr>
          </a:p>
          <a:p>
            <a:pPr lvl="0"/>
            <a:r>
              <a:rPr lang="en-GB" sz="2800" b="1" dirty="0" smtClean="0">
                <a:solidFill>
                  <a:prstClr val="black"/>
                </a:solidFill>
              </a:rPr>
              <a:t>of </a:t>
            </a:r>
            <a:r>
              <a:rPr lang="en-GB" sz="2800" b="1" dirty="0">
                <a:solidFill>
                  <a:prstClr val="black"/>
                </a:solidFill>
              </a:rPr>
              <a:t>their hand</a:t>
            </a:r>
            <a:r>
              <a:rPr lang="en-GB" sz="2800" dirty="0">
                <a:solidFill>
                  <a:prstClr val="black"/>
                </a:solidFill>
              </a:rPr>
              <a:t>. </a:t>
            </a:r>
            <a:endParaRPr lang="en-GB" sz="2800" dirty="0" smtClean="0">
              <a:solidFill>
                <a:prstClr val="black"/>
              </a:solidFill>
            </a:endParaRPr>
          </a:p>
          <a:p>
            <a:pPr lvl="0"/>
            <a:r>
              <a:rPr lang="en-GB" sz="2800" dirty="0" smtClean="0">
                <a:solidFill>
                  <a:prstClr val="black"/>
                </a:solidFill>
              </a:rPr>
              <a:t>Jn</a:t>
            </a:r>
            <a:r>
              <a:rPr lang="en-GB" sz="2800" dirty="0">
                <a:solidFill>
                  <a:prstClr val="black"/>
                </a:solidFill>
              </a:rPr>
              <a:t>. 10:30-33, 38-39.</a:t>
            </a:r>
          </a:p>
        </p:txBody>
      </p:sp>
    </p:spTree>
    <p:extLst>
      <p:ext uri="{BB962C8B-B14F-4D97-AF65-F5344CB8AC3E}">
        <p14:creationId xmlns:p14="http://schemas.microsoft.com/office/powerpoint/2010/main" val="420866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2838" y="278302"/>
            <a:ext cx="9144000" cy="2387600"/>
          </a:xfrm>
        </p:spPr>
        <p:txBody>
          <a:bodyPr/>
          <a:lstStyle/>
          <a:p>
            <a:r>
              <a:rPr lang="en-GB" b="1" dirty="0" smtClean="0"/>
              <a:t>The Cross</a:t>
            </a:r>
            <a:endParaRPr lang="en-GB" b="1" dirty="0"/>
          </a:p>
        </p:txBody>
      </p:sp>
      <p:sp>
        <p:nvSpPr>
          <p:cNvPr id="3" name="Subtitle 2"/>
          <p:cNvSpPr>
            <a:spLocks noGrp="1"/>
          </p:cNvSpPr>
          <p:nvPr>
            <p:ph type="subTitle" idx="1"/>
          </p:nvPr>
        </p:nvSpPr>
        <p:spPr>
          <a:xfrm>
            <a:off x="1427285" y="3564334"/>
            <a:ext cx="9144000" cy="1655762"/>
          </a:xfrm>
        </p:spPr>
        <p:txBody>
          <a:bodyPr>
            <a:normAutofit/>
          </a:bodyPr>
          <a:lstStyle/>
          <a:p>
            <a:r>
              <a:rPr lang="en-GB" sz="4000" b="1" dirty="0" smtClean="0"/>
              <a:t>Place of Oneness and Obedience and Glory</a:t>
            </a:r>
            <a:endParaRPr lang="en-GB" sz="4000" b="1" dirty="0"/>
          </a:p>
        </p:txBody>
      </p:sp>
    </p:spTree>
    <p:extLst>
      <p:ext uri="{BB962C8B-B14F-4D97-AF65-F5344CB8AC3E}">
        <p14:creationId xmlns:p14="http://schemas.microsoft.com/office/powerpoint/2010/main" val="2432036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och and Elijah with our Lord Jesus Christ, Yeshua Religious Pictures, Bible Pictures, Jesus Pictures, Jesus Pics, Christian Artwork, Christian Images, Lds Art, Bible Art, Catholic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036" y="256396"/>
            <a:ext cx="4240579" cy="583503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439955" y="6255767"/>
            <a:ext cx="1872179" cy="369332"/>
          </a:xfrm>
          <a:prstGeom prst="rect">
            <a:avLst/>
          </a:prstGeom>
          <a:noFill/>
        </p:spPr>
        <p:txBody>
          <a:bodyPr wrap="none" rtlCol="0">
            <a:spAutoFit/>
          </a:bodyPr>
          <a:lstStyle/>
          <a:p>
            <a:r>
              <a:rPr lang="en-GB" dirty="0" smtClean="0"/>
              <a:t>Henry </a:t>
            </a:r>
            <a:r>
              <a:rPr lang="en-GB" dirty="0" err="1" smtClean="0"/>
              <a:t>Coller</a:t>
            </a:r>
            <a:r>
              <a:rPr lang="en-GB" dirty="0" smtClean="0"/>
              <a:t> 1948</a:t>
            </a:r>
            <a:endParaRPr lang="en-GB" dirty="0"/>
          </a:p>
        </p:txBody>
      </p:sp>
    </p:spTree>
    <p:extLst>
      <p:ext uri="{BB962C8B-B14F-4D97-AF65-F5344CB8AC3E}">
        <p14:creationId xmlns:p14="http://schemas.microsoft.com/office/powerpoint/2010/main" val="1252754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2329" y="1260706"/>
            <a:ext cx="9453294" cy="5693866"/>
          </a:xfrm>
          <a:prstGeom prst="rect">
            <a:avLst/>
          </a:prstGeom>
        </p:spPr>
        <p:txBody>
          <a:bodyPr wrap="square">
            <a:spAutoFit/>
          </a:bodyPr>
          <a:lstStyle/>
          <a:p>
            <a:r>
              <a:rPr lang="en-GB" sz="2800" b="1" dirty="0">
                <a:solidFill>
                  <a:srgbClr val="222222"/>
                </a:solidFill>
              </a:rPr>
              <a:t>The Son of Man must suffer many things, and be </a:t>
            </a:r>
            <a:endParaRPr lang="en-GB" sz="2800" b="1" dirty="0" smtClean="0">
              <a:solidFill>
                <a:srgbClr val="222222"/>
              </a:solidFill>
            </a:endParaRPr>
          </a:p>
          <a:p>
            <a:r>
              <a:rPr lang="en-GB" sz="2800" b="1" dirty="0" smtClean="0">
                <a:solidFill>
                  <a:srgbClr val="222222"/>
                </a:solidFill>
              </a:rPr>
              <a:t>rejected </a:t>
            </a:r>
            <a:r>
              <a:rPr lang="en-GB" sz="2800" b="1" dirty="0">
                <a:solidFill>
                  <a:srgbClr val="222222"/>
                </a:solidFill>
              </a:rPr>
              <a:t>by </a:t>
            </a:r>
            <a:r>
              <a:rPr lang="en-GB" sz="2800" b="1" dirty="0" smtClean="0">
                <a:solidFill>
                  <a:srgbClr val="222222"/>
                </a:solidFill>
              </a:rPr>
              <a:t>the </a:t>
            </a:r>
            <a:r>
              <a:rPr lang="en-GB" sz="2800" b="1" dirty="0">
                <a:solidFill>
                  <a:srgbClr val="222222"/>
                </a:solidFill>
              </a:rPr>
              <a:t>elders, chief priests, and </a:t>
            </a:r>
            <a:r>
              <a:rPr lang="en-GB" sz="2800" b="1" dirty="0" smtClean="0">
                <a:solidFill>
                  <a:srgbClr val="222222"/>
                </a:solidFill>
              </a:rPr>
              <a:t>scribes</a:t>
            </a:r>
            <a:r>
              <a:rPr lang="en-GB" sz="2800" b="1" dirty="0">
                <a:solidFill>
                  <a:srgbClr val="222222"/>
                </a:solidFill>
              </a:rPr>
              <a:t>, </a:t>
            </a:r>
            <a:endParaRPr lang="en-GB" sz="2800" b="1" dirty="0" smtClean="0">
              <a:solidFill>
                <a:srgbClr val="222222"/>
              </a:solidFill>
            </a:endParaRPr>
          </a:p>
          <a:p>
            <a:r>
              <a:rPr lang="en-GB" sz="2800" b="1" dirty="0" smtClean="0">
                <a:solidFill>
                  <a:srgbClr val="222222"/>
                </a:solidFill>
              </a:rPr>
              <a:t>and </a:t>
            </a:r>
            <a:r>
              <a:rPr lang="en-GB" sz="2800" b="1" dirty="0">
                <a:solidFill>
                  <a:srgbClr val="222222"/>
                </a:solidFill>
              </a:rPr>
              <a:t>be killed</a:t>
            </a:r>
            <a:r>
              <a:rPr lang="en-GB" sz="2800" dirty="0">
                <a:solidFill>
                  <a:srgbClr val="222222"/>
                </a:solidFill>
              </a:rPr>
              <a:t>, and the </a:t>
            </a:r>
            <a:r>
              <a:rPr lang="en-GB" sz="2800" dirty="0" smtClean="0">
                <a:solidFill>
                  <a:srgbClr val="222222"/>
                </a:solidFill>
              </a:rPr>
              <a:t>third day </a:t>
            </a:r>
            <a:r>
              <a:rPr lang="en-GB" sz="2800" dirty="0">
                <a:solidFill>
                  <a:srgbClr val="222222"/>
                </a:solidFill>
              </a:rPr>
              <a:t>be raised up</a:t>
            </a:r>
            <a:r>
              <a:rPr lang="en-GB" sz="2800" dirty="0" smtClean="0">
                <a:solidFill>
                  <a:srgbClr val="222222"/>
                </a:solidFill>
              </a:rPr>
              <a:t>.” Lk. 9:22</a:t>
            </a:r>
          </a:p>
          <a:p>
            <a:endParaRPr lang="en-GB" sz="2800" dirty="0">
              <a:solidFill>
                <a:srgbClr val="222222"/>
              </a:solidFill>
            </a:endParaRPr>
          </a:p>
          <a:p>
            <a:r>
              <a:rPr lang="en-GB" sz="2800" dirty="0" smtClean="0">
                <a:solidFill>
                  <a:srgbClr val="222222"/>
                </a:solidFill>
              </a:rPr>
              <a:t> </a:t>
            </a:r>
            <a:r>
              <a:rPr lang="en-GB" sz="2800" b="1" dirty="0"/>
              <a:t>About eight days after these sayings</a:t>
            </a:r>
            <a:r>
              <a:rPr lang="en-GB" sz="2800" dirty="0"/>
              <a:t>, </a:t>
            </a:r>
            <a:endParaRPr lang="en-GB" sz="2800" dirty="0" smtClean="0"/>
          </a:p>
          <a:p>
            <a:r>
              <a:rPr lang="en-GB" sz="2800" dirty="0" smtClean="0"/>
              <a:t>he </a:t>
            </a:r>
            <a:r>
              <a:rPr lang="en-GB" sz="2800" dirty="0"/>
              <a:t>took with him Peter, John, and James, and went up </a:t>
            </a:r>
            <a:endParaRPr lang="en-GB" sz="2800" dirty="0" smtClean="0"/>
          </a:p>
          <a:p>
            <a:r>
              <a:rPr lang="en-GB" sz="2800" dirty="0" smtClean="0"/>
              <a:t>onto </a:t>
            </a:r>
            <a:r>
              <a:rPr lang="en-GB" sz="2800" dirty="0"/>
              <a:t>the mountain to pray. </a:t>
            </a:r>
            <a:r>
              <a:rPr lang="en-GB" sz="2800" dirty="0">
                <a:solidFill>
                  <a:srgbClr val="222222"/>
                </a:solidFill>
              </a:rPr>
              <a:t>As he was </a:t>
            </a:r>
            <a:r>
              <a:rPr lang="en-GB" sz="2800" dirty="0" smtClean="0">
                <a:solidFill>
                  <a:srgbClr val="222222"/>
                </a:solidFill>
              </a:rPr>
              <a:t>praying</a:t>
            </a:r>
            <a:r>
              <a:rPr lang="en-GB" sz="2800" dirty="0">
                <a:solidFill>
                  <a:srgbClr val="222222"/>
                </a:solidFill>
              </a:rPr>
              <a:t>, the </a:t>
            </a:r>
            <a:endParaRPr lang="en-GB" sz="2800" dirty="0" smtClean="0">
              <a:solidFill>
                <a:srgbClr val="222222"/>
              </a:solidFill>
            </a:endParaRPr>
          </a:p>
          <a:p>
            <a:r>
              <a:rPr lang="en-GB" sz="2800" dirty="0" smtClean="0">
                <a:solidFill>
                  <a:srgbClr val="222222"/>
                </a:solidFill>
              </a:rPr>
              <a:t>appearance </a:t>
            </a:r>
            <a:r>
              <a:rPr lang="en-GB" sz="2800" dirty="0">
                <a:solidFill>
                  <a:srgbClr val="222222"/>
                </a:solidFill>
              </a:rPr>
              <a:t>of </a:t>
            </a:r>
            <a:r>
              <a:rPr lang="en-GB" sz="2800" b="1" dirty="0">
                <a:solidFill>
                  <a:srgbClr val="222222"/>
                </a:solidFill>
              </a:rPr>
              <a:t>his face was altered, and his clothing </a:t>
            </a:r>
            <a:endParaRPr lang="en-GB" sz="2800" b="1" dirty="0" smtClean="0">
              <a:solidFill>
                <a:srgbClr val="222222"/>
              </a:solidFill>
            </a:endParaRPr>
          </a:p>
          <a:p>
            <a:r>
              <a:rPr lang="en-GB" sz="2800" b="1" dirty="0" smtClean="0">
                <a:solidFill>
                  <a:srgbClr val="222222"/>
                </a:solidFill>
              </a:rPr>
              <a:t>became </a:t>
            </a:r>
            <a:r>
              <a:rPr lang="en-GB" sz="2800" b="1" dirty="0">
                <a:solidFill>
                  <a:srgbClr val="222222"/>
                </a:solidFill>
              </a:rPr>
              <a:t>white and dazzling.</a:t>
            </a:r>
            <a:r>
              <a:rPr lang="en-GB" sz="2800" dirty="0">
                <a:solidFill>
                  <a:srgbClr val="222222"/>
                </a:solidFill>
              </a:rPr>
              <a:t> </a:t>
            </a:r>
            <a:endParaRPr lang="en-GB" sz="2800" dirty="0" smtClean="0">
              <a:solidFill>
                <a:srgbClr val="222222"/>
              </a:solidFill>
            </a:endParaRPr>
          </a:p>
          <a:p>
            <a:r>
              <a:rPr lang="en-GB" sz="2800" dirty="0" smtClean="0">
                <a:solidFill>
                  <a:srgbClr val="222222"/>
                </a:solidFill>
              </a:rPr>
              <a:t>Behold</a:t>
            </a:r>
            <a:r>
              <a:rPr lang="en-GB" sz="2800" dirty="0">
                <a:solidFill>
                  <a:srgbClr val="222222"/>
                </a:solidFill>
              </a:rPr>
              <a:t>, two men were talking with him, who were </a:t>
            </a:r>
            <a:r>
              <a:rPr lang="en-GB" sz="2800" b="1" dirty="0">
                <a:solidFill>
                  <a:srgbClr val="222222"/>
                </a:solidFill>
              </a:rPr>
              <a:t>Moses </a:t>
            </a:r>
            <a:endParaRPr lang="en-GB" sz="2800" b="1" dirty="0" smtClean="0">
              <a:solidFill>
                <a:srgbClr val="222222"/>
              </a:solidFill>
            </a:endParaRPr>
          </a:p>
          <a:p>
            <a:r>
              <a:rPr lang="en-GB" sz="2800" b="1" dirty="0" smtClean="0">
                <a:solidFill>
                  <a:srgbClr val="222222"/>
                </a:solidFill>
              </a:rPr>
              <a:t>and </a:t>
            </a:r>
            <a:r>
              <a:rPr lang="en-GB" sz="2800" b="1" dirty="0">
                <a:solidFill>
                  <a:srgbClr val="222222"/>
                </a:solidFill>
              </a:rPr>
              <a:t>Elijah who appeared in glory, </a:t>
            </a:r>
            <a:r>
              <a:rPr lang="en-GB" sz="2800" b="1" dirty="0" smtClean="0">
                <a:solidFill>
                  <a:srgbClr val="222222"/>
                </a:solidFill>
              </a:rPr>
              <a:t>and </a:t>
            </a:r>
            <a:r>
              <a:rPr lang="en-GB" sz="2800" b="1" dirty="0">
                <a:solidFill>
                  <a:srgbClr val="222222"/>
                </a:solidFill>
              </a:rPr>
              <a:t>spoke of his </a:t>
            </a:r>
            <a:endParaRPr lang="en-GB" sz="2800" b="1" dirty="0" smtClean="0">
              <a:solidFill>
                <a:srgbClr val="222222"/>
              </a:solidFill>
            </a:endParaRPr>
          </a:p>
          <a:p>
            <a:r>
              <a:rPr lang="en-GB" sz="2800" b="1" dirty="0" smtClean="0">
                <a:solidFill>
                  <a:srgbClr val="222222"/>
                </a:solidFill>
              </a:rPr>
              <a:t>departure [Exodus], </a:t>
            </a:r>
            <a:r>
              <a:rPr lang="en-GB" sz="2800" b="1" dirty="0">
                <a:solidFill>
                  <a:srgbClr val="222222"/>
                </a:solidFill>
              </a:rPr>
              <a:t>which he was about to accomplish at Jerusalem</a:t>
            </a:r>
            <a:r>
              <a:rPr lang="en-GB" sz="2800" dirty="0">
                <a:solidFill>
                  <a:srgbClr val="222222"/>
                </a:solidFill>
              </a:rPr>
              <a:t>. </a:t>
            </a:r>
            <a:r>
              <a:rPr lang="en-GB" sz="2800" dirty="0" smtClean="0">
                <a:solidFill>
                  <a:srgbClr val="222222"/>
                </a:solidFill>
              </a:rPr>
              <a:t>Lk. 9:28-31</a:t>
            </a:r>
            <a:endParaRPr lang="en-GB" sz="2800" dirty="0">
              <a:solidFill>
                <a:srgbClr val="222222"/>
              </a:solidFill>
            </a:endParaRPr>
          </a:p>
        </p:txBody>
      </p:sp>
      <p:sp>
        <p:nvSpPr>
          <p:cNvPr id="4" name="TextBox 3"/>
          <p:cNvSpPr txBox="1"/>
          <p:nvPr/>
        </p:nvSpPr>
        <p:spPr>
          <a:xfrm>
            <a:off x="710152" y="163119"/>
            <a:ext cx="6215997" cy="646331"/>
          </a:xfrm>
          <a:prstGeom prst="rect">
            <a:avLst/>
          </a:prstGeom>
          <a:noFill/>
        </p:spPr>
        <p:txBody>
          <a:bodyPr wrap="none" rtlCol="0">
            <a:spAutoFit/>
          </a:bodyPr>
          <a:lstStyle/>
          <a:p>
            <a:r>
              <a:rPr lang="en-GB" sz="3600" b="1" dirty="0" smtClean="0"/>
              <a:t>Declaration and Transfiguration</a:t>
            </a:r>
            <a:endParaRPr lang="en-GB" sz="3600" b="1" dirty="0"/>
          </a:p>
        </p:txBody>
      </p:sp>
    </p:spTree>
    <p:extLst>
      <p:ext uri="{BB962C8B-B14F-4D97-AF65-F5344CB8AC3E}">
        <p14:creationId xmlns:p14="http://schemas.microsoft.com/office/powerpoint/2010/main" val="2365674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228398"/>
            <a:ext cx="8572500" cy="5262979"/>
          </a:xfrm>
          <a:prstGeom prst="rect">
            <a:avLst/>
          </a:prstGeom>
        </p:spPr>
        <p:txBody>
          <a:bodyPr wrap="square">
            <a:spAutoFit/>
          </a:bodyPr>
          <a:lstStyle/>
          <a:p>
            <a:pPr lvl="0"/>
            <a:r>
              <a:rPr lang="en-GB" sz="2800" dirty="0">
                <a:solidFill>
                  <a:prstClr val="black"/>
                </a:solidFill>
              </a:rPr>
              <a:t>Now </a:t>
            </a:r>
            <a:r>
              <a:rPr lang="en-GB" sz="2800" dirty="0" smtClean="0">
                <a:solidFill>
                  <a:prstClr val="black"/>
                </a:solidFill>
              </a:rPr>
              <a:t>Peter </a:t>
            </a:r>
            <a:r>
              <a:rPr lang="en-GB" sz="2800" dirty="0">
                <a:solidFill>
                  <a:prstClr val="black"/>
                </a:solidFill>
              </a:rPr>
              <a:t>and those who were with him were </a:t>
            </a:r>
            <a:endParaRPr lang="en-GB" sz="2800" dirty="0" smtClean="0">
              <a:solidFill>
                <a:prstClr val="black"/>
              </a:solidFill>
            </a:endParaRPr>
          </a:p>
          <a:p>
            <a:pPr lvl="0"/>
            <a:r>
              <a:rPr lang="en-GB" sz="2800" dirty="0" smtClean="0">
                <a:solidFill>
                  <a:prstClr val="black"/>
                </a:solidFill>
              </a:rPr>
              <a:t>heavy </a:t>
            </a:r>
            <a:r>
              <a:rPr lang="en-GB" sz="2800" dirty="0">
                <a:solidFill>
                  <a:prstClr val="black"/>
                </a:solidFill>
              </a:rPr>
              <a:t>with sleep, but when they were fully awake, </a:t>
            </a:r>
            <a:endParaRPr lang="en-GB" sz="2800" dirty="0" smtClean="0">
              <a:solidFill>
                <a:prstClr val="black"/>
              </a:solidFill>
            </a:endParaRPr>
          </a:p>
          <a:p>
            <a:pPr lvl="0"/>
            <a:r>
              <a:rPr lang="en-GB" sz="2800" b="1" dirty="0" smtClean="0">
                <a:solidFill>
                  <a:prstClr val="black"/>
                </a:solidFill>
              </a:rPr>
              <a:t>they </a:t>
            </a:r>
            <a:r>
              <a:rPr lang="en-GB" sz="2800" b="1" dirty="0">
                <a:solidFill>
                  <a:prstClr val="black"/>
                </a:solidFill>
              </a:rPr>
              <a:t>saw his glory</a:t>
            </a:r>
            <a:r>
              <a:rPr lang="en-GB" sz="2800" dirty="0">
                <a:solidFill>
                  <a:prstClr val="black"/>
                </a:solidFill>
              </a:rPr>
              <a:t>, and the two men who stood with him. As they </a:t>
            </a:r>
            <a:r>
              <a:rPr lang="en-GB" sz="2800" dirty="0" smtClean="0">
                <a:solidFill>
                  <a:prstClr val="black"/>
                </a:solidFill>
              </a:rPr>
              <a:t>were parting </a:t>
            </a:r>
            <a:r>
              <a:rPr lang="en-GB" sz="2800" dirty="0">
                <a:solidFill>
                  <a:prstClr val="black"/>
                </a:solidFill>
              </a:rPr>
              <a:t>from him, </a:t>
            </a:r>
            <a:r>
              <a:rPr lang="en-GB" sz="2800" dirty="0" smtClean="0">
                <a:solidFill>
                  <a:prstClr val="black"/>
                </a:solidFill>
              </a:rPr>
              <a:t>Peter said </a:t>
            </a:r>
            <a:r>
              <a:rPr lang="en-GB" sz="2800" dirty="0">
                <a:solidFill>
                  <a:prstClr val="black"/>
                </a:solidFill>
              </a:rPr>
              <a:t>to </a:t>
            </a:r>
            <a:endParaRPr lang="en-GB" sz="2800" dirty="0" smtClean="0">
              <a:solidFill>
                <a:prstClr val="black"/>
              </a:solidFill>
            </a:endParaRPr>
          </a:p>
          <a:p>
            <a:pPr lvl="0"/>
            <a:r>
              <a:rPr lang="en-GB" sz="2800" dirty="0" smtClean="0">
                <a:solidFill>
                  <a:prstClr val="black"/>
                </a:solidFill>
              </a:rPr>
              <a:t>Jesus</a:t>
            </a:r>
            <a:r>
              <a:rPr lang="en-GB" sz="2800" dirty="0">
                <a:solidFill>
                  <a:prstClr val="black"/>
                </a:solidFill>
              </a:rPr>
              <a:t>, “Master, it is good for us to be here. Let’s make three tents: one for you, one for </a:t>
            </a:r>
            <a:r>
              <a:rPr lang="en-GB" sz="2800" dirty="0" smtClean="0">
                <a:solidFill>
                  <a:prstClr val="black"/>
                </a:solidFill>
              </a:rPr>
              <a:t>Moses</a:t>
            </a:r>
            <a:r>
              <a:rPr lang="en-GB" sz="2800" dirty="0">
                <a:solidFill>
                  <a:prstClr val="black"/>
                </a:solidFill>
              </a:rPr>
              <a:t>, and one for Elijah,” not knowing what he said. While he said these things, </a:t>
            </a:r>
            <a:r>
              <a:rPr lang="en-GB" sz="2800" b="1" dirty="0">
                <a:solidFill>
                  <a:prstClr val="black"/>
                </a:solidFill>
              </a:rPr>
              <a:t>a cloud </a:t>
            </a:r>
            <a:r>
              <a:rPr lang="en-GB" sz="2800" b="1" dirty="0" smtClean="0">
                <a:solidFill>
                  <a:prstClr val="black"/>
                </a:solidFill>
              </a:rPr>
              <a:t>came and </a:t>
            </a:r>
            <a:r>
              <a:rPr lang="en-GB" sz="2800" b="1" dirty="0">
                <a:solidFill>
                  <a:prstClr val="black"/>
                </a:solidFill>
              </a:rPr>
              <a:t>overshadowed them</a:t>
            </a:r>
            <a:r>
              <a:rPr lang="en-GB" sz="2800" dirty="0">
                <a:solidFill>
                  <a:prstClr val="black"/>
                </a:solidFill>
              </a:rPr>
              <a:t>, and </a:t>
            </a:r>
            <a:endParaRPr lang="en-GB" sz="2800" dirty="0" smtClean="0">
              <a:solidFill>
                <a:prstClr val="black"/>
              </a:solidFill>
            </a:endParaRPr>
          </a:p>
          <a:p>
            <a:pPr lvl="0"/>
            <a:r>
              <a:rPr lang="en-GB" sz="2800" dirty="0" smtClean="0">
                <a:solidFill>
                  <a:prstClr val="black"/>
                </a:solidFill>
              </a:rPr>
              <a:t>they </a:t>
            </a:r>
            <a:r>
              <a:rPr lang="en-GB" sz="2800" dirty="0">
                <a:solidFill>
                  <a:prstClr val="black"/>
                </a:solidFill>
              </a:rPr>
              <a:t>were afraid as they entered into the cloud. </a:t>
            </a:r>
            <a:r>
              <a:rPr lang="en-GB" sz="2800" b="1" dirty="0">
                <a:solidFill>
                  <a:prstClr val="black"/>
                </a:solidFill>
              </a:rPr>
              <a:t>A </a:t>
            </a:r>
            <a:endParaRPr lang="en-GB" sz="2800" b="1" dirty="0" smtClean="0">
              <a:solidFill>
                <a:prstClr val="black"/>
              </a:solidFill>
            </a:endParaRPr>
          </a:p>
          <a:p>
            <a:pPr lvl="0"/>
            <a:r>
              <a:rPr lang="en-GB" sz="2800" b="1" dirty="0" smtClean="0">
                <a:solidFill>
                  <a:prstClr val="black"/>
                </a:solidFill>
              </a:rPr>
              <a:t>voice came out </a:t>
            </a:r>
            <a:r>
              <a:rPr lang="en-GB" sz="2800" b="1" dirty="0">
                <a:solidFill>
                  <a:prstClr val="black"/>
                </a:solidFill>
              </a:rPr>
              <a:t>of the cloud, saying, “This is my </a:t>
            </a:r>
            <a:endParaRPr lang="en-GB" sz="2800" b="1" dirty="0" smtClean="0">
              <a:solidFill>
                <a:prstClr val="black"/>
              </a:solidFill>
            </a:endParaRPr>
          </a:p>
          <a:p>
            <a:pPr lvl="0"/>
            <a:r>
              <a:rPr lang="en-GB" sz="2800" b="1" dirty="0" smtClean="0">
                <a:solidFill>
                  <a:prstClr val="black"/>
                </a:solidFill>
              </a:rPr>
              <a:t>beloved </a:t>
            </a:r>
            <a:r>
              <a:rPr lang="en-GB" sz="2800" b="1" dirty="0">
                <a:solidFill>
                  <a:prstClr val="black"/>
                </a:solidFill>
              </a:rPr>
              <a:t>Son. Listen to him!”</a:t>
            </a:r>
            <a:r>
              <a:rPr lang="en-GB" sz="2800" dirty="0">
                <a:solidFill>
                  <a:prstClr val="black"/>
                </a:solidFill>
              </a:rPr>
              <a:t> When the voice came, </a:t>
            </a:r>
            <a:endParaRPr lang="en-GB" sz="2800" dirty="0" smtClean="0">
              <a:solidFill>
                <a:prstClr val="black"/>
              </a:solidFill>
            </a:endParaRPr>
          </a:p>
          <a:p>
            <a:pPr lvl="0"/>
            <a:r>
              <a:rPr lang="en-GB" sz="2800" dirty="0" smtClean="0">
                <a:solidFill>
                  <a:prstClr val="black"/>
                </a:solidFill>
              </a:rPr>
              <a:t>Jesus was </a:t>
            </a:r>
            <a:r>
              <a:rPr lang="en-GB" sz="2800" dirty="0">
                <a:solidFill>
                  <a:prstClr val="black"/>
                </a:solidFill>
              </a:rPr>
              <a:t>found alone.</a:t>
            </a:r>
            <a:r>
              <a:rPr lang="en-GB" sz="2800" dirty="0">
                <a:solidFill>
                  <a:srgbClr val="222222"/>
                </a:solidFill>
              </a:rPr>
              <a:t> Lk </a:t>
            </a:r>
            <a:r>
              <a:rPr lang="en-GB" sz="2800" dirty="0" smtClean="0">
                <a:solidFill>
                  <a:srgbClr val="222222"/>
                </a:solidFill>
              </a:rPr>
              <a:t>9:28-31</a:t>
            </a:r>
            <a:endParaRPr lang="en-GB" sz="2800" dirty="0">
              <a:solidFill>
                <a:prstClr val="black"/>
              </a:solidFill>
            </a:endParaRPr>
          </a:p>
        </p:txBody>
      </p:sp>
      <p:sp>
        <p:nvSpPr>
          <p:cNvPr id="3" name="TextBox 2"/>
          <p:cNvSpPr txBox="1"/>
          <p:nvPr/>
        </p:nvSpPr>
        <p:spPr>
          <a:xfrm>
            <a:off x="677008" y="395654"/>
            <a:ext cx="4787849" cy="646331"/>
          </a:xfrm>
          <a:prstGeom prst="rect">
            <a:avLst/>
          </a:prstGeom>
          <a:noFill/>
        </p:spPr>
        <p:txBody>
          <a:bodyPr wrap="none" rtlCol="0">
            <a:spAutoFit/>
          </a:bodyPr>
          <a:lstStyle/>
          <a:p>
            <a:r>
              <a:rPr lang="en-GB" sz="3600" b="1" dirty="0" smtClean="0"/>
              <a:t>The Father’s affirmation</a:t>
            </a:r>
            <a:endParaRPr lang="en-GB" sz="3600" b="1" dirty="0"/>
          </a:p>
        </p:txBody>
      </p:sp>
    </p:spTree>
    <p:extLst>
      <p:ext uri="{BB962C8B-B14F-4D97-AF65-F5344CB8AC3E}">
        <p14:creationId xmlns:p14="http://schemas.microsoft.com/office/powerpoint/2010/main" val="1564950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291" y="1967784"/>
            <a:ext cx="9118494" cy="3108543"/>
          </a:xfrm>
          <a:prstGeom prst="rect">
            <a:avLst/>
          </a:prstGeom>
        </p:spPr>
        <p:txBody>
          <a:bodyPr wrap="square">
            <a:spAutoFit/>
          </a:bodyPr>
          <a:lstStyle/>
          <a:p>
            <a:pPr lvl="0" algn="just"/>
            <a:r>
              <a:rPr lang="en-GB" sz="2800" dirty="0">
                <a:solidFill>
                  <a:srgbClr val="222222"/>
                </a:solidFill>
                <a:latin typeface="Calibri" panose="020F0502020204030204" pitchFamily="34" charset="0"/>
                <a:cs typeface="Calibri" panose="020F0502020204030204" pitchFamily="34" charset="0"/>
              </a:rPr>
              <a:t>It came to pass, </a:t>
            </a:r>
            <a:r>
              <a:rPr lang="en-GB" sz="2800" b="1" dirty="0">
                <a:solidFill>
                  <a:srgbClr val="222222"/>
                </a:solidFill>
                <a:latin typeface="Calibri" panose="020F0502020204030204" pitchFamily="34" charset="0"/>
                <a:cs typeface="Calibri" panose="020F0502020204030204" pitchFamily="34" charset="0"/>
              </a:rPr>
              <a:t>when the days were near that he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should be </a:t>
            </a:r>
            <a:r>
              <a:rPr lang="en-GB" sz="2800" b="1" dirty="0">
                <a:solidFill>
                  <a:srgbClr val="222222"/>
                </a:solidFill>
                <a:latin typeface="Calibri" panose="020F0502020204030204" pitchFamily="34" charset="0"/>
                <a:cs typeface="Calibri" panose="020F0502020204030204" pitchFamily="34" charset="0"/>
              </a:rPr>
              <a:t>taken up, he intently set his face to go to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Jerusalem </a:t>
            </a:r>
            <a:r>
              <a:rPr lang="en-GB" sz="2800" dirty="0">
                <a:solidFill>
                  <a:srgbClr val="222222"/>
                </a:solidFill>
                <a:latin typeface="Calibri" panose="020F0502020204030204" pitchFamily="34" charset="0"/>
                <a:cs typeface="Calibri" panose="020F0502020204030204" pitchFamily="34" charset="0"/>
              </a:rPr>
              <a:t>and sent messengers before his face.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They </a:t>
            </a:r>
            <a:r>
              <a:rPr lang="en-GB" sz="2800" dirty="0">
                <a:solidFill>
                  <a:srgbClr val="222222"/>
                </a:solidFill>
                <a:latin typeface="Calibri" panose="020F0502020204030204" pitchFamily="34" charset="0"/>
                <a:cs typeface="Calibri" panose="020F0502020204030204" pitchFamily="34" charset="0"/>
              </a:rPr>
              <a:t>went and entered into a village of the Samaritans,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so </a:t>
            </a:r>
            <a:r>
              <a:rPr lang="en-GB" sz="2800" dirty="0">
                <a:solidFill>
                  <a:srgbClr val="222222"/>
                </a:solidFill>
                <a:latin typeface="Calibri" panose="020F0502020204030204" pitchFamily="34" charset="0"/>
                <a:cs typeface="Calibri" panose="020F0502020204030204" pitchFamily="34" charset="0"/>
              </a:rPr>
              <a:t>as to prepare for him. They didn’t receive him, </a:t>
            </a:r>
            <a:endParaRPr lang="en-GB" sz="2800" dirty="0" smtClean="0">
              <a:solidFill>
                <a:srgbClr val="222222"/>
              </a:solidFill>
              <a:latin typeface="Calibri" panose="020F0502020204030204" pitchFamily="34" charset="0"/>
              <a:cs typeface="Calibri" panose="020F0502020204030204" pitchFamily="34" charset="0"/>
            </a:endParaRPr>
          </a:p>
          <a:p>
            <a:pPr lvl="0" algn="just"/>
            <a:r>
              <a:rPr lang="en-GB" sz="2800" dirty="0" smtClean="0">
                <a:solidFill>
                  <a:srgbClr val="222222"/>
                </a:solidFill>
                <a:latin typeface="Calibri" panose="020F0502020204030204" pitchFamily="34" charset="0"/>
                <a:cs typeface="Calibri" panose="020F0502020204030204" pitchFamily="34" charset="0"/>
              </a:rPr>
              <a:t>because </a:t>
            </a:r>
            <a:r>
              <a:rPr lang="en-GB" sz="2800" b="1" dirty="0">
                <a:solidFill>
                  <a:srgbClr val="222222"/>
                </a:solidFill>
                <a:latin typeface="Calibri" panose="020F0502020204030204" pitchFamily="34" charset="0"/>
                <a:cs typeface="Calibri" panose="020F0502020204030204" pitchFamily="34" charset="0"/>
              </a:rPr>
              <a:t>he was travelling with his face </a:t>
            </a:r>
            <a:endParaRPr lang="en-GB" sz="2800" b="1" dirty="0" smtClean="0">
              <a:solidFill>
                <a:srgbClr val="222222"/>
              </a:solidFill>
              <a:latin typeface="Calibri" panose="020F0502020204030204" pitchFamily="34" charset="0"/>
              <a:cs typeface="Calibri" panose="020F0502020204030204" pitchFamily="34" charset="0"/>
            </a:endParaRPr>
          </a:p>
          <a:p>
            <a:pPr lvl="0" algn="just"/>
            <a:r>
              <a:rPr lang="en-GB" sz="2800" b="1" dirty="0" smtClean="0">
                <a:solidFill>
                  <a:srgbClr val="222222"/>
                </a:solidFill>
                <a:latin typeface="Calibri" panose="020F0502020204030204" pitchFamily="34" charset="0"/>
                <a:cs typeface="Calibri" panose="020F0502020204030204" pitchFamily="34" charset="0"/>
              </a:rPr>
              <a:t>set </a:t>
            </a:r>
            <a:r>
              <a:rPr lang="en-GB" sz="2800" b="1" dirty="0">
                <a:solidFill>
                  <a:srgbClr val="222222"/>
                </a:solidFill>
                <a:latin typeface="Calibri" panose="020F0502020204030204" pitchFamily="34" charset="0"/>
                <a:cs typeface="Calibri" panose="020F0502020204030204" pitchFamily="34" charset="0"/>
              </a:rPr>
              <a:t>towards Jerusalem.</a:t>
            </a:r>
            <a:r>
              <a:rPr lang="en-GB" sz="2800" dirty="0">
                <a:solidFill>
                  <a:srgbClr val="222222"/>
                </a:solidFill>
                <a:latin typeface="Calibri" panose="020F0502020204030204" pitchFamily="34" charset="0"/>
                <a:cs typeface="Calibri" panose="020F0502020204030204" pitchFamily="34" charset="0"/>
              </a:rPr>
              <a:t> Lk. 9:51-53</a:t>
            </a:r>
          </a:p>
        </p:txBody>
      </p:sp>
      <p:sp>
        <p:nvSpPr>
          <p:cNvPr id="5" name="TextBox 4"/>
          <p:cNvSpPr txBox="1"/>
          <p:nvPr/>
        </p:nvSpPr>
        <p:spPr>
          <a:xfrm>
            <a:off x="1730738" y="615224"/>
            <a:ext cx="5086905" cy="646331"/>
          </a:xfrm>
          <a:prstGeom prst="rect">
            <a:avLst/>
          </a:prstGeom>
          <a:noFill/>
        </p:spPr>
        <p:txBody>
          <a:bodyPr wrap="none" rtlCol="0">
            <a:spAutoFit/>
          </a:bodyPr>
          <a:lstStyle/>
          <a:p>
            <a:r>
              <a:rPr lang="en-GB" sz="3600" b="1" dirty="0" smtClean="0"/>
              <a:t>Facing towards Jerusalem</a:t>
            </a:r>
            <a:endParaRPr lang="en-GB" sz="3600" b="1" dirty="0"/>
          </a:p>
        </p:txBody>
      </p:sp>
      <p:sp>
        <p:nvSpPr>
          <p:cNvPr id="6" name="Rectangle 5"/>
          <p:cNvSpPr/>
          <p:nvPr/>
        </p:nvSpPr>
        <p:spPr>
          <a:xfrm>
            <a:off x="434390" y="5407460"/>
            <a:ext cx="9760332" cy="954107"/>
          </a:xfrm>
          <a:prstGeom prst="rect">
            <a:avLst/>
          </a:prstGeom>
        </p:spPr>
        <p:txBody>
          <a:bodyPr wrap="square">
            <a:spAutoFit/>
          </a:bodyPr>
          <a:lstStyle/>
          <a:p>
            <a:r>
              <a:rPr lang="en-GB" sz="2800" b="1" dirty="0" smtClean="0">
                <a:solidFill>
                  <a:srgbClr val="222222"/>
                </a:solidFill>
                <a:ea typeface="Cambria" panose="02040503050406030204" pitchFamily="18" charset="0"/>
              </a:rPr>
              <a:t>But </a:t>
            </a:r>
            <a:r>
              <a:rPr lang="en-GB" sz="2800" b="1" dirty="0">
                <a:solidFill>
                  <a:srgbClr val="222222"/>
                </a:solidFill>
                <a:ea typeface="Cambria" panose="02040503050406030204" pitchFamily="18" charset="0"/>
              </a:rPr>
              <a:t>I have a baptism to be baptised with, and how </a:t>
            </a:r>
            <a:endParaRPr lang="en-GB" sz="2800" b="1" dirty="0" smtClean="0">
              <a:solidFill>
                <a:srgbClr val="222222"/>
              </a:solidFill>
              <a:ea typeface="Cambria" panose="02040503050406030204" pitchFamily="18" charset="0"/>
            </a:endParaRPr>
          </a:p>
          <a:p>
            <a:r>
              <a:rPr lang="en-GB" sz="2800" b="1" dirty="0" smtClean="0">
                <a:solidFill>
                  <a:srgbClr val="222222"/>
                </a:solidFill>
                <a:ea typeface="Cambria" panose="02040503050406030204" pitchFamily="18" charset="0"/>
              </a:rPr>
              <a:t>distressed </a:t>
            </a:r>
            <a:r>
              <a:rPr lang="en-GB" sz="2800" b="1" dirty="0">
                <a:solidFill>
                  <a:srgbClr val="222222"/>
                </a:solidFill>
                <a:ea typeface="Cambria" panose="02040503050406030204" pitchFamily="18" charset="0"/>
              </a:rPr>
              <a:t>I am until it is accomplished</a:t>
            </a:r>
            <a:r>
              <a:rPr lang="en-GB" sz="2800" b="1" dirty="0" smtClean="0">
                <a:solidFill>
                  <a:srgbClr val="222222"/>
                </a:solidFill>
                <a:ea typeface="Cambria" panose="02040503050406030204" pitchFamily="18" charset="0"/>
              </a:rPr>
              <a:t>! </a:t>
            </a:r>
            <a:r>
              <a:rPr lang="en-GB" sz="2800" dirty="0" smtClean="0">
                <a:solidFill>
                  <a:srgbClr val="222222"/>
                </a:solidFill>
                <a:ea typeface="Cambria" panose="02040503050406030204" pitchFamily="18" charset="0"/>
              </a:rPr>
              <a:t>Lk. 12:50</a:t>
            </a:r>
            <a:endParaRPr lang="en-GB" sz="2800" dirty="0">
              <a:ea typeface="Cambria" panose="02040503050406030204" pitchFamily="18" charset="0"/>
            </a:endParaRPr>
          </a:p>
        </p:txBody>
      </p:sp>
    </p:spTree>
    <p:extLst>
      <p:ext uri="{BB962C8B-B14F-4D97-AF65-F5344CB8AC3E}">
        <p14:creationId xmlns:p14="http://schemas.microsoft.com/office/powerpoint/2010/main" val="3380227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7347" y="1853980"/>
            <a:ext cx="8405446" cy="4401205"/>
          </a:xfrm>
          <a:prstGeom prst="rect">
            <a:avLst/>
          </a:prstGeom>
        </p:spPr>
        <p:txBody>
          <a:bodyPr wrap="square">
            <a:spAutoFit/>
          </a:bodyPr>
          <a:lstStyle/>
          <a:p>
            <a:pPr lvl="0" algn="just"/>
            <a:r>
              <a:rPr lang="en-GB" sz="2800" dirty="0">
                <a:solidFill>
                  <a:srgbClr val="222222"/>
                </a:solidFill>
              </a:rPr>
              <a:t>The Lord GOD has opened my ear. </a:t>
            </a:r>
            <a:r>
              <a:rPr lang="en-GB" sz="2800" b="1" dirty="0">
                <a:solidFill>
                  <a:srgbClr val="222222"/>
                </a:solidFill>
              </a:rPr>
              <a:t>I was not </a:t>
            </a:r>
            <a:endParaRPr lang="en-GB" sz="2800" b="1" dirty="0" smtClean="0">
              <a:solidFill>
                <a:srgbClr val="222222"/>
              </a:solidFill>
            </a:endParaRPr>
          </a:p>
          <a:p>
            <a:pPr lvl="0" algn="just"/>
            <a:r>
              <a:rPr lang="en-GB" sz="2800" b="1" dirty="0" smtClean="0">
                <a:solidFill>
                  <a:srgbClr val="222222"/>
                </a:solidFill>
              </a:rPr>
              <a:t>rebellious</a:t>
            </a:r>
            <a:r>
              <a:rPr lang="en-GB" sz="2800" b="1" dirty="0">
                <a:solidFill>
                  <a:srgbClr val="222222"/>
                </a:solidFill>
              </a:rPr>
              <a:t>. I have not turned back. </a:t>
            </a:r>
            <a:r>
              <a:rPr lang="en-GB" sz="2800" dirty="0">
                <a:solidFill>
                  <a:srgbClr val="222222"/>
                </a:solidFill>
              </a:rPr>
              <a:t>I gave my </a:t>
            </a:r>
            <a:endParaRPr lang="en-GB" sz="2800" dirty="0" smtClean="0">
              <a:solidFill>
                <a:srgbClr val="222222"/>
              </a:solidFill>
            </a:endParaRPr>
          </a:p>
          <a:p>
            <a:pPr lvl="0" algn="just"/>
            <a:r>
              <a:rPr lang="en-GB" sz="2800" dirty="0" smtClean="0">
                <a:solidFill>
                  <a:srgbClr val="222222"/>
                </a:solidFill>
              </a:rPr>
              <a:t>back </a:t>
            </a:r>
            <a:r>
              <a:rPr lang="en-GB" sz="2800" dirty="0">
                <a:solidFill>
                  <a:srgbClr val="222222"/>
                </a:solidFill>
              </a:rPr>
              <a:t>to those who beat me, and my cheeks to </a:t>
            </a:r>
            <a:endParaRPr lang="en-GB" sz="2800" dirty="0" smtClean="0">
              <a:solidFill>
                <a:srgbClr val="222222"/>
              </a:solidFill>
            </a:endParaRPr>
          </a:p>
          <a:p>
            <a:pPr lvl="0" algn="just"/>
            <a:r>
              <a:rPr lang="en-GB" sz="2800" dirty="0" smtClean="0">
                <a:solidFill>
                  <a:srgbClr val="222222"/>
                </a:solidFill>
              </a:rPr>
              <a:t>those </a:t>
            </a:r>
            <a:r>
              <a:rPr lang="en-GB" sz="2800" dirty="0">
                <a:solidFill>
                  <a:srgbClr val="222222"/>
                </a:solidFill>
              </a:rPr>
              <a:t>who plucked off the hair. I didn’t hide </a:t>
            </a:r>
            <a:endParaRPr lang="en-GB" sz="2800" dirty="0" smtClean="0">
              <a:solidFill>
                <a:srgbClr val="222222"/>
              </a:solidFill>
            </a:endParaRPr>
          </a:p>
          <a:p>
            <a:pPr lvl="0" algn="just"/>
            <a:r>
              <a:rPr lang="en-GB" sz="2800" dirty="0" smtClean="0">
                <a:solidFill>
                  <a:srgbClr val="222222"/>
                </a:solidFill>
              </a:rPr>
              <a:t>my </a:t>
            </a:r>
            <a:r>
              <a:rPr lang="en-GB" sz="2800" dirty="0">
                <a:solidFill>
                  <a:srgbClr val="222222"/>
                </a:solidFill>
              </a:rPr>
              <a:t>face from shame and spitting. For the Lord </a:t>
            </a:r>
            <a:endParaRPr lang="en-GB" sz="2800" dirty="0" smtClean="0">
              <a:solidFill>
                <a:srgbClr val="222222"/>
              </a:solidFill>
            </a:endParaRPr>
          </a:p>
          <a:p>
            <a:pPr lvl="0" algn="just"/>
            <a:r>
              <a:rPr lang="en-GB" sz="2800" dirty="0" smtClean="0">
                <a:solidFill>
                  <a:srgbClr val="222222"/>
                </a:solidFill>
              </a:rPr>
              <a:t>GOD </a:t>
            </a:r>
            <a:r>
              <a:rPr lang="en-GB" sz="2800" dirty="0">
                <a:solidFill>
                  <a:srgbClr val="222222"/>
                </a:solidFill>
              </a:rPr>
              <a:t>will help me. </a:t>
            </a:r>
            <a:endParaRPr lang="en-GB" sz="2800" dirty="0" smtClean="0">
              <a:solidFill>
                <a:srgbClr val="222222"/>
              </a:solidFill>
            </a:endParaRPr>
          </a:p>
          <a:p>
            <a:pPr lvl="0" algn="just"/>
            <a:endParaRPr lang="en-GB" sz="2800" dirty="0" smtClean="0">
              <a:solidFill>
                <a:srgbClr val="222222"/>
              </a:solidFill>
            </a:endParaRPr>
          </a:p>
          <a:p>
            <a:pPr lvl="0" algn="just"/>
            <a:r>
              <a:rPr lang="en-GB" sz="2800" dirty="0" smtClean="0">
                <a:solidFill>
                  <a:srgbClr val="222222"/>
                </a:solidFill>
              </a:rPr>
              <a:t>Therefore </a:t>
            </a:r>
            <a:r>
              <a:rPr lang="en-GB" sz="2800" dirty="0">
                <a:solidFill>
                  <a:srgbClr val="222222"/>
                </a:solidFill>
              </a:rPr>
              <a:t>I have not been confounded. Therefore </a:t>
            </a:r>
            <a:endParaRPr lang="en-GB" sz="2800" dirty="0" smtClean="0">
              <a:solidFill>
                <a:srgbClr val="222222"/>
              </a:solidFill>
            </a:endParaRPr>
          </a:p>
          <a:p>
            <a:pPr lvl="0" algn="just"/>
            <a:r>
              <a:rPr lang="en-GB" sz="2800" b="1" dirty="0" smtClean="0">
                <a:solidFill>
                  <a:srgbClr val="222222"/>
                </a:solidFill>
              </a:rPr>
              <a:t>I </a:t>
            </a:r>
            <a:r>
              <a:rPr lang="en-GB" sz="2800" b="1" dirty="0">
                <a:solidFill>
                  <a:srgbClr val="222222"/>
                </a:solidFill>
              </a:rPr>
              <a:t>have set my face like a flint, and I know that </a:t>
            </a:r>
            <a:endParaRPr lang="en-GB" sz="2800" b="1" dirty="0" smtClean="0">
              <a:solidFill>
                <a:srgbClr val="222222"/>
              </a:solidFill>
            </a:endParaRPr>
          </a:p>
          <a:p>
            <a:pPr lvl="0" algn="just"/>
            <a:r>
              <a:rPr lang="en-GB" sz="2800" b="1" dirty="0" smtClean="0">
                <a:solidFill>
                  <a:srgbClr val="222222"/>
                </a:solidFill>
              </a:rPr>
              <a:t>I </a:t>
            </a:r>
            <a:r>
              <a:rPr lang="en-GB" sz="2800" b="1" dirty="0">
                <a:solidFill>
                  <a:srgbClr val="222222"/>
                </a:solidFill>
              </a:rPr>
              <a:t>won’t be disappointed.</a:t>
            </a:r>
            <a:r>
              <a:rPr lang="en-GB" sz="2800" dirty="0">
                <a:solidFill>
                  <a:srgbClr val="222222"/>
                </a:solidFill>
              </a:rPr>
              <a:t> Is.  50:5-7</a:t>
            </a:r>
          </a:p>
        </p:txBody>
      </p:sp>
      <p:sp>
        <p:nvSpPr>
          <p:cNvPr id="3" name="TextBox 2"/>
          <p:cNvSpPr txBox="1"/>
          <p:nvPr/>
        </p:nvSpPr>
        <p:spPr>
          <a:xfrm>
            <a:off x="1591408" y="896815"/>
            <a:ext cx="5589159" cy="646331"/>
          </a:xfrm>
          <a:prstGeom prst="rect">
            <a:avLst/>
          </a:prstGeom>
          <a:noFill/>
        </p:spPr>
        <p:txBody>
          <a:bodyPr wrap="none" rtlCol="0">
            <a:spAutoFit/>
          </a:bodyPr>
          <a:lstStyle/>
          <a:p>
            <a:r>
              <a:rPr lang="en-GB" sz="3600" b="1" dirty="0" smtClean="0"/>
              <a:t>Aware of what was involved</a:t>
            </a:r>
            <a:endParaRPr lang="en-GB" sz="3600" b="1" dirty="0"/>
          </a:p>
        </p:txBody>
      </p:sp>
    </p:spTree>
    <p:extLst>
      <p:ext uri="{BB962C8B-B14F-4D97-AF65-F5344CB8AC3E}">
        <p14:creationId xmlns:p14="http://schemas.microsoft.com/office/powerpoint/2010/main" val="3788859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6069" y="620531"/>
            <a:ext cx="6247351" cy="646331"/>
          </a:xfrm>
          <a:prstGeom prst="rect">
            <a:avLst/>
          </a:prstGeom>
          <a:noFill/>
        </p:spPr>
        <p:txBody>
          <a:bodyPr wrap="none" rtlCol="0">
            <a:spAutoFit/>
          </a:bodyPr>
          <a:lstStyle/>
          <a:p>
            <a:r>
              <a:rPr lang="en-GB" sz="3600" b="1" dirty="0" smtClean="0"/>
              <a:t>Another prediction of His death</a:t>
            </a:r>
            <a:endParaRPr lang="en-GB" sz="3600" b="1" dirty="0"/>
          </a:p>
        </p:txBody>
      </p:sp>
      <p:sp>
        <p:nvSpPr>
          <p:cNvPr id="4" name="Rectangle 3"/>
          <p:cNvSpPr/>
          <p:nvPr/>
        </p:nvSpPr>
        <p:spPr>
          <a:xfrm>
            <a:off x="206625" y="1808680"/>
            <a:ext cx="9279721" cy="4401205"/>
          </a:xfrm>
          <a:prstGeom prst="rect">
            <a:avLst/>
          </a:prstGeom>
        </p:spPr>
        <p:txBody>
          <a:bodyPr wrap="square">
            <a:spAutoFit/>
          </a:bodyPr>
          <a:lstStyle/>
          <a:p>
            <a:pPr algn="just"/>
            <a:r>
              <a:rPr lang="en-GB" sz="2800" dirty="0">
                <a:solidFill>
                  <a:srgbClr val="222222"/>
                </a:solidFill>
                <a:latin typeface="Calibri" panose="020F0502020204030204" pitchFamily="34" charset="0"/>
                <a:cs typeface="Calibri" panose="020F0502020204030204" pitchFamily="34" charset="0"/>
              </a:rPr>
              <a:t>They went out from there, and </a:t>
            </a:r>
            <a:r>
              <a:rPr lang="en-GB" sz="2800" b="1" dirty="0">
                <a:solidFill>
                  <a:srgbClr val="222222"/>
                </a:solidFill>
                <a:latin typeface="Calibri" panose="020F0502020204030204" pitchFamily="34" charset="0"/>
                <a:cs typeface="Calibri" panose="020F0502020204030204" pitchFamily="34" charset="0"/>
              </a:rPr>
              <a:t>passed through </a:t>
            </a:r>
            <a:endParaRPr lang="en-GB" sz="2800" b="1" dirty="0" smtClean="0">
              <a:solidFill>
                <a:srgbClr val="222222"/>
              </a:solidFill>
              <a:latin typeface="Calibri" panose="020F0502020204030204" pitchFamily="34" charset="0"/>
              <a:cs typeface="Calibri" panose="020F0502020204030204" pitchFamily="34" charset="0"/>
            </a:endParaRPr>
          </a:p>
          <a:p>
            <a:pPr algn="just"/>
            <a:r>
              <a:rPr lang="en-GB" sz="2800" b="1" dirty="0" smtClean="0">
                <a:solidFill>
                  <a:srgbClr val="222222"/>
                </a:solidFill>
                <a:latin typeface="Calibri" panose="020F0502020204030204" pitchFamily="34" charset="0"/>
                <a:cs typeface="Calibri" panose="020F0502020204030204" pitchFamily="34" charset="0"/>
              </a:rPr>
              <a:t>Galilee</a:t>
            </a:r>
            <a:r>
              <a:rPr lang="en-GB" sz="2800" dirty="0">
                <a:solidFill>
                  <a:srgbClr val="222222"/>
                </a:solidFill>
                <a:latin typeface="Calibri" panose="020F0502020204030204" pitchFamily="34" charset="0"/>
                <a:cs typeface="Calibri" panose="020F0502020204030204" pitchFamily="34" charset="0"/>
              </a:rPr>
              <a:t>. He didn’t want anyone to know </a:t>
            </a:r>
            <a:r>
              <a:rPr lang="en-GB" sz="2800" dirty="0" smtClean="0">
                <a:solidFill>
                  <a:srgbClr val="222222"/>
                </a:solidFill>
                <a:latin typeface="Calibri" panose="020F0502020204030204" pitchFamily="34" charset="0"/>
                <a:cs typeface="Calibri" panose="020F0502020204030204" pitchFamily="34" charset="0"/>
              </a:rPr>
              <a:t>it. For </a:t>
            </a:r>
            <a:r>
              <a:rPr lang="en-GB" sz="2800" dirty="0">
                <a:solidFill>
                  <a:srgbClr val="222222"/>
                </a:solidFill>
                <a:latin typeface="Calibri" panose="020F0502020204030204" pitchFamily="34" charset="0"/>
                <a:cs typeface="Calibri" panose="020F0502020204030204" pitchFamily="34" charset="0"/>
              </a:rPr>
              <a:t>he </a:t>
            </a:r>
            <a:endParaRPr lang="en-GB" sz="2800" dirty="0" smtClean="0">
              <a:solidFill>
                <a:srgbClr val="222222"/>
              </a:solidFill>
              <a:latin typeface="Calibri" panose="020F0502020204030204" pitchFamily="34" charset="0"/>
              <a:cs typeface="Calibri" panose="020F0502020204030204" pitchFamily="34" charset="0"/>
            </a:endParaRPr>
          </a:p>
          <a:p>
            <a:pPr algn="just"/>
            <a:r>
              <a:rPr lang="en-GB" sz="2800" dirty="0" smtClean="0">
                <a:solidFill>
                  <a:srgbClr val="222222"/>
                </a:solidFill>
                <a:latin typeface="Calibri" panose="020F0502020204030204" pitchFamily="34" charset="0"/>
                <a:cs typeface="Calibri" panose="020F0502020204030204" pitchFamily="34" charset="0"/>
              </a:rPr>
              <a:t>was </a:t>
            </a:r>
            <a:r>
              <a:rPr lang="en-GB" sz="2800" b="1" dirty="0">
                <a:solidFill>
                  <a:srgbClr val="222222"/>
                </a:solidFill>
                <a:latin typeface="Calibri" panose="020F0502020204030204" pitchFamily="34" charset="0"/>
                <a:cs typeface="Calibri" panose="020F0502020204030204" pitchFamily="34" charset="0"/>
              </a:rPr>
              <a:t>teaching his disciples</a:t>
            </a:r>
            <a:r>
              <a:rPr lang="en-GB" sz="2800" dirty="0">
                <a:solidFill>
                  <a:srgbClr val="222222"/>
                </a:solidFill>
                <a:latin typeface="Calibri" panose="020F0502020204030204" pitchFamily="34" charset="0"/>
                <a:cs typeface="Calibri" panose="020F0502020204030204" pitchFamily="34" charset="0"/>
              </a:rPr>
              <a:t>, and said to them, </a:t>
            </a:r>
            <a:endParaRPr lang="en-GB" sz="2800" dirty="0" smtClean="0">
              <a:solidFill>
                <a:srgbClr val="222222"/>
              </a:solidFill>
              <a:latin typeface="Calibri" panose="020F0502020204030204" pitchFamily="34" charset="0"/>
              <a:cs typeface="Calibri" panose="020F0502020204030204" pitchFamily="34" charset="0"/>
            </a:endParaRPr>
          </a:p>
          <a:p>
            <a:pPr algn="just"/>
            <a:endParaRPr lang="en-GB" sz="2800" dirty="0">
              <a:solidFill>
                <a:srgbClr val="222222"/>
              </a:solidFill>
              <a:latin typeface="Calibri" panose="020F0502020204030204" pitchFamily="34" charset="0"/>
              <a:cs typeface="Calibri" panose="020F0502020204030204" pitchFamily="34" charset="0"/>
            </a:endParaRPr>
          </a:p>
          <a:p>
            <a:pPr algn="just"/>
            <a:r>
              <a:rPr lang="en-GB" sz="2800" dirty="0" smtClean="0">
                <a:solidFill>
                  <a:srgbClr val="222222"/>
                </a:solidFill>
                <a:latin typeface="Calibri" panose="020F0502020204030204" pitchFamily="34" charset="0"/>
                <a:cs typeface="Calibri" panose="020F0502020204030204" pitchFamily="34" charset="0"/>
              </a:rPr>
              <a:t>“</a:t>
            </a:r>
            <a:r>
              <a:rPr lang="en-GB" sz="2800" b="1" dirty="0">
                <a:solidFill>
                  <a:srgbClr val="222222"/>
                </a:solidFill>
                <a:latin typeface="Calibri" panose="020F0502020204030204" pitchFamily="34" charset="0"/>
                <a:cs typeface="Calibri" panose="020F0502020204030204" pitchFamily="34" charset="0"/>
              </a:rPr>
              <a:t>The Son of Man is being handed over to the hands </a:t>
            </a:r>
            <a:endParaRPr lang="en-GB" sz="2800" b="1" dirty="0" smtClean="0">
              <a:solidFill>
                <a:srgbClr val="222222"/>
              </a:solidFill>
              <a:latin typeface="Calibri" panose="020F0502020204030204" pitchFamily="34" charset="0"/>
              <a:cs typeface="Calibri" panose="020F0502020204030204" pitchFamily="34" charset="0"/>
            </a:endParaRPr>
          </a:p>
          <a:p>
            <a:pPr algn="just"/>
            <a:r>
              <a:rPr lang="en-GB" sz="2800" b="1" dirty="0" smtClean="0">
                <a:solidFill>
                  <a:srgbClr val="222222"/>
                </a:solidFill>
                <a:latin typeface="Calibri" panose="020F0502020204030204" pitchFamily="34" charset="0"/>
                <a:cs typeface="Calibri" panose="020F0502020204030204" pitchFamily="34" charset="0"/>
              </a:rPr>
              <a:t>of </a:t>
            </a:r>
            <a:r>
              <a:rPr lang="en-GB" sz="2800" b="1" dirty="0">
                <a:solidFill>
                  <a:srgbClr val="222222"/>
                </a:solidFill>
                <a:latin typeface="Calibri" panose="020F0502020204030204" pitchFamily="34" charset="0"/>
                <a:cs typeface="Calibri" panose="020F0502020204030204" pitchFamily="34" charset="0"/>
              </a:rPr>
              <a:t>men, and they will kill him</a:t>
            </a:r>
            <a:r>
              <a:rPr lang="en-GB" sz="2800" dirty="0">
                <a:solidFill>
                  <a:srgbClr val="222222"/>
                </a:solidFill>
                <a:latin typeface="Calibri" panose="020F0502020204030204" pitchFamily="34" charset="0"/>
                <a:cs typeface="Calibri" panose="020F0502020204030204" pitchFamily="34" charset="0"/>
              </a:rPr>
              <a:t>; and when he is killed, </a:t>
            </a:r>
            <a:endParaRPr lang="en-GB" sz="2800" dirty="0" smtClean="0">
              <a:solidFill>
                <a:srgbClr val="222222"/>
              </a:solidFill>
              <a:latin typeface="Calibri" panose="020F0502020204030204" pitchFamily="34" charset="0"/>
              <a:cs typeface="Calibri" panose="020F0502020204030204" pitchFamily="34" charset="0"/>
            </a:endParaRPr>
          </a:p>
          <a:p>
            <a:pPr algn="just"/>
            <a:r>
              <a:rPr lang="en-GB" sz="2800" dirty="0" smtClean="0">
                <a:solidFill>
                  <a:srgbClr val="222222"/>
                </a:solidFill>
                <a:latin typeface="Calibri" panose="020F0502020204030204" pitchFamily="34" charset="0"/>
                <a:cs typeface="Calibri" panose="020F0502020204030204" pitchFamily="34" charset="0"/>
              </a:rPr>
              <a:t>on </a:t>
            </a:r>
            <a:r>
              <a:rPr lang="en-GB" sz="2800" dirty="0">
                <a:solidFill>
                  <a:srgbClr val="222222"/>
                </a:solidFill>
                <a:latin typeface="Calibri" panose="020F0502020204030204" pitchFamily="34" charset="0"/>
                <a:cs typeface="Calibri" panose="020F0502020204030204" pitchFamily="34" charset="0"/>
              </a:rPr>
              <a:t>the third day he will rise again</a:t>
            </a:r>
            <a:r>
              <a:rPr lang="en-GB" sz="2800" dirty="0" smtClean="0">
                <a:solidFill>
                  <a:srgbClr val="222222"/>
                </a:solidFill>
                <a:latin typeface="Calibri" panose="020F0502020204030204" pitchFamily="34" charset="0"/>
                <a:cs typeface="Calibri" panose="020F0502020204030204" pitchFamily="34" charset="0"/>
              </a:rPr>
              <a:t>.”</a:t>
            </a:r>
            <a:r>
              <a:rPr lang="en-GB" sz="2800" dirty="0">
                <a:solidFill>
                  <a:srgbClr val="222222"/>
                </a:solidFill>
                <a:latin typeface="Calibri" panose="020F0502020204030204" pitchFamily="34" charset="0"/>
                <a:cs typeface="Calibri" panose="020F0502020204030204" pitchFamily="34" charset="0"/>
              </a:rPr>
              <a:t> </a:t>
            </a:r>
            <a:endParaRPr lang="en-GB" sz="2800" dirty="0" smtClean="0">
              <a:solidFill>
                <a:srgbClr val="222222"/>
              </a:solidFill>
              <a:latin typeface="Calibri" panose="020F0502020204030204" pitchFamily="34" charset="0"/>
              <a:cs typeface="Calibri" panose="020F0502020204030204" pitchFamily="34" charset="0"/>
            </a:endParaRPr>
          </a:p>
          <a:p>
            <a:pPr algn="just"/>
            <a:endParaRPr lang="en-GB" sz="2800" dirty="0">
              <a:solidFill>
                <a:srgbClr val="222222"/>
              </a:solidFill>
              <a:latin typeface="Calibri" panose="020F0502020204030204" pitchFamily="34" charset="0"/>
              <a:cs typeface="Calibri" panose="020F0502020204030204" pitchFamily="34" charset="0"/>
            </a:endParaRPr>
          </a:p>
          <a:p>
            <a:pPr algn="just"/>
            <a:r>
              <a:rPr lang="en-GB" sz="2800" dirty="0" smtClean="0">
                <a:solidFill>
                  <a:srgbClr val="222222"/>
                </a:solidFill>
                <a:latin typeface="Calibri" panose="020F0502020204030204" pitchFamily="34" charset="0"/>
                <a:cs typeface="Calibri" panose="020F0502020204030204" pitchFamily="34" charset="0"/>
              </a:rPr>
              <a:t>But </a:t>
            </a:r>
            <a:r>
              <a:rPr lang="en-GB" sz="2800" dirty="0">
                <a:solidFill>
                  <a:srgbClr val="222222"/>
                </a:solidFill>
                <a:latin typeface="Calibri" panose="020F0502020204030204" pitchFamily="34" charset="0"/>
                <a:cs typeface="Calibri" panose="020F0502020204030204" pitchFamily="34" charset="0"/>
              </a:rPr>
              <a:t>they didn’t understand the saying, and were </a:t>
            </a:r>
            <a:endParaRPr lang="en-GB" sz="2800" dirty="0" smtClean="0">
              <a:solidFill>
                <a:srgbClr val="222222"/>
              </a:solidFill>
              <a:latin typeface="Calibri" panose="020F0502020204030204" pitchFamily="34" charset="0"/>
              <a:cs typeface="Calibri" panose="020F0502020204030204" pitchFamily="34" charset="0"/>
            </a:endParaRPr>
          </a:p>
          <a:p>
            <a:pPr algn="just"/>
            <a:r>
              <a:rPr lang="en-GB" sz="2800" b="1" dirty="0" smtClean="0">
                <a:solidFill>
                  <a:srgbClr val="222222"/>
                </a:solidFill>
                <a:latin typeface="Calibri" panose="020F0502020204030204" pitchFamily="34" charset="0"/>
                <a:cs typeface="Calibri" panose="020F0502020204030204" pitchFamily="34" charset="0"/>
              </a:rPr>
              <a:t>afraid </a:t>
            </a:r>
            <a:r>
              <a:rPr lang="en-GB" sz="2800" b="1" dirty="0">
                <a:solidFill>
                  <a:srgbClr val="222222"/>
                </a:solidFill>
                <a:latin typeface="Calibri" panose="020F0502020204030204" pitchFamily="34" charset="0"/>
                <a:cs typeface="Calibri" panose="020F0502020204030204" pitchFamily="34" charset="0"/>
              </a:rPr>
              <a:t>to ask </a:t>
            </a:r>
            <a:r>
              <a:rPr lang="en-GB" sz="2800" dirty="0">
                <a:solidFill>
                  <a:srgbClr val="222222"/>
                </a:solidFill>
                <a:latin typeface="Calibri" panose="020F0502020204030204" pitchFamily="34" charset="0"/>
                <a:cs typeface="Calibri" panose="020F0502020204030204" pitchFamily="34" charset="0"/>
              </a:rPr>
              <a:t>him</a:t>
            </a:r>
            <a:r>
              <a:rPr lang="en-GB" sz="2800" dirty="0" smtClean="0">
                <a:solidFill>
                  <a:srgbClr val="222222"/>
                </a:solidFill>
                <a:latin typeface="Calibri" panose="020F0502020204030204" pitchFamily="34" charset="0"/>
                <a:cs typeface="Calibri" panose="020F0502020204030204" pitchFamily="34" charset="0"/>
              </a:rPr>
              <a:t>. Mk. 9:30-32</a:t>
            </a:r>
            <a:endParaRPr lang="en-GB" sz="2800" b="0" i="0" dirty="0">
              <a:solidFill>
                <a:srgbClr val="22222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7785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56" y="2338146"/>
            <a:ext cx="9680332" cy="3970318"/>
          </a:xfrm>
          <a:prstGeom prst="rect">
            <a:avLst/>
          </a:prstGeom>
        </p:spPr>
        <p:txBody>
          <a:bodyPr wrap="square">
            <a:spAutoFit/>
          </a:bodyPr>
          <a:lstStyle/>
          <a:p>
            <a:pPr lvl="0"/>
            <a:r>
              <a:rPr lang="en-GB" sz="2800" dirty="0">
                <a:solidFill>
                  <a:prstClr val="black"/>
                </a:solidFill>
              </a:rPr>
              <a:t>They were on the way, </a:t>
            </a:r>
            <a:r>
              <a:rPr lang="en-GB" sz="2800" b="1" dirty="0">
                <a:solidFill>
                  <a:prstClr val="black"/>
                </a:solidFill>
              </a:rPr>
              <a:t>going up to Jerusalem</a:t>
            </a:r>
            <a:r>
              <a:rPr lang="en-GB" sz="2800" dirty="0">
                <a:solidFill>
                  <a:prstClr val="black"/>
                </a:solidFill>
              </a:rPr>
              <a:t>; </a:t>
            </a:r>
            <a:endParaRPr lang="en-GB" sz="2800" dirty="0" smtClean="0">
              <a:solidFill>
                <a:prstClr val="black"/>
              </a:solidFill>
            </a:endParaRPr>
          </a:p>
          <a:p>
            <a:pPr lvl="0"/>
            <a:r>
              <a:rPr lang="en-GB" sz="2800" dirty="0" smtClean="0">
                <a:solidFill>
                  <a:prstClr val="black"/>
                </a:solidFill>
              </a:rPr>
              <a:t>and </a:t>
            </a:r>
            <a:r>
              <a:rPr lang="en-GB" sz="2800" dirty="0">
                <a:solidFill>
                  <a:prstClr val="black"/>
                </a:solidFill>
              </a:rPr>
              <a:t>Jesus </a:t>
            </a:r>
            <a:r>
              <a:rPr lang="en-GB" sz="2800" dirty="0" smtClean="0">
                <a:solidFill>
                  <a:prstClr val="black"/>
                </a:solidFill>
              </a:rPr>
              <a:t>… </a:t>
            </a:r>
            <a:r>
              <a:rPr lang="en-GB" sz="2800" b="1" dirty="0" smtClean="0">
                <a:solidFill>
                  <a:prstClr val="black"/>
                </a:solidFill>
              </a:rPr>
              <a:t>again </a:t>
            </a:r>
            <a:r>
              <a:rPr lang="en-GB" sz="2800" b="1" dirty="0">
                <a:solidFill>
                  <a:prstClr val="black"/>
                </a:solidFill>
              </a:rPr>
              <a:t>took the twelve, </a:t>
            </a:r>
            <a:r>
              <a:rPr lang="en-GB" sz="2800" b="1" dirty="0" smtClean="0">
                <a:solidFill>
                  <a:prstClr val="black"/>
                </a:solidFill>
              </a:rPr>
              <a:t>and </a:t>
            </a:r>
            <a:r>
              <a:rPr lang="en-GB" sz="2800" b="1" dirty="0">
                <a:solidFill>
                  <a:prstClr val="black"/>
                </a:solidFill>
              </a:rPr>
              <a:t>began to tell </a:t>
            </a:r>
            <a:endParaRPr lang="en-GB" sz="2800" b="1" dirty="0" smtClean="0">
              <a:solidFill>
                <a:prstClr val="black"/>
              </a:solidFill>
            </a:endParaRPr>
          </a:p>
          <a:p>
            <a:pPr lvl="0"/>
            <a:r>
              <a:rPr lang="en-GB" sz="2800" b="1" dirty="0" smtClean="0">
                <a:solidFill>
                  <a:prstClr val="black"/>
                </a:solidFill>
              </a:rPr>
              <a:t>them </a:t>
            </a:r>
            <a:r>
              <a:rPr lang="en-GB" sz="2800" b="1" dirty="0">
                <a:solidFill>
                  <a:prstClr val="black"/>
                </a:solidFill>
              </a:rPr>
              <a:t>the things </a:t>
            </a:r>
            <a:r>
              <a:rPr lang="en-GB" sz="2800" b="1" dirty="0" smtClean="0">
                <a:solidFill>
                  <a:prstClr val="black"/>
                </a:solidFill>
              </a:rPr>
              <a:t>that </a:t>
            </a:r>
            <a:r>
              <a:rPr lang="en-GB" sz="2800" b="1" dirty="0">
                <a:solidFill>
                  <a:prstClr val="black"/>
                </a:solidFill>
              </a:rPr>
              <a:t>were going to happen to him</a:t>
            </a:r>
            <a:r>
              <a:rPr lang="en-GB" sz="2800" dirty="0">
                <a:solidFill>
                  <a:prstClr val="black"/>
                </a:solidFill>
              </a:rPr>
              <a:t>. </a:t>
            </a:r>
            <a:endParaRPr lang="en-GB" sz="2800" dirty="0" smtClean="0">
              <a:solidFill>
                <a:prstClr val="black"/>
              </a:solidFill>
            </a:endParaRPr>
          </a:p>
          <a:p>
            <a:pPr lvl="0"/>
            <a:endParaRPr lang="en-GB" sz="2800" dirty="0">
              <a:solidFill>
                <a:prstClr val="black"/>
              </a:solidFill>
            </a:endParaRPr>
          </a:p>
          <a:p>
            <a:pPr lvl="0"/>
            <a:r>
              <a:rPr lang="en-GB" sz="2800" dirty="0" smtClean="0">
                <a:solidFill>
                  <a:prstClr val="black"/>
                </a:solidFill>
              </a:rPr>
              <a:t>“</a:t>
            </a:r>
            <a:r>
              <a:rPr lang="en-GB" sz="2800" dirty="0">
                <a:solidFill>
                  <a:prstClr val="black"/>
                </a:solidFill>
              </a:rPr>
              <a:t>Behold, we are </a:t>
            </a:r>
            <a:r>
              <a:rPr lang="en-GB" sz="2800" b="1" dirty="0">
                <a:solidFill>
                  <a:prstClr val="black"/>
                </a:solidFill>
              </a:rPr>
              <a:t>going </a:t>
            </a:r>
            <a:r>
              <a:rPr lang="en-GB" sz="2800" b="1" dirty="0" smtClean="0">
                <a:solidFill>
                  <a:prstClr val="black"/>
                </a:solidFill>
              </a:rPr>
              <a:t>up </a:t>
            </a:r>
            <a:r>
              <a:rPr lang="en-GB" sz="2800" b="1" dirty="0">
                <a:solidFill>
                  <a:prstClr val="black"/>
                </a:solidFill>
              </a:rPr>
              <a:t>to Jerusalem.</a:t>
            </a:r>
            <a:r>
              <a:rPr lang="en-GB" sz="2800" dirty="0">
                <a:solidFill>
                  <a:prstClr val="black"/>
                </a:solidFill>
              </a:rPr>
              <a:t> </a:t>
            </a:r>
            <a:r>
              <a:rPr lang="en-GB" sz="2800" b="1" dirty="0">
                <a:solidFill>
                  <a:prstClr val="black"/>
                </a:solidFill>
              </a:rPr>
              <a:t>The Son of Man </a:t>
            </a:r>
            <a:endParaRPr lang="en-GB" sz="2800" b="1" dirty="0" smtClean="0">
              <a:solidFill>
                <a:prstClr val="black"/>
              </a:solidFill>
            </a:endParaRPr>
          </a:p>
          <a:p>
            <a:pPr lvl="0"/>
            <a:r>
              <a:rPr lang="en-GB" sz="2800" b="1" dirty="0" smtClean="0">
                <a:solidFill>
                  <a:prstClr val="black"/>
                </a:solidFill>
              </a:rPr>
              <a:t>will </a:t>
            </a:r>
            <a:r>
              <a:rPr lang="en-GB" sz="2800" b="1" dirty="0">
                <a:solidFill>
                  <a:prstClr val="black"/>
                </a:solidFill>
              </a:rPr>
              <a:t>be delivered to the chief priests and the scribes. </a:t>
            </a:r>
            <a:endParaRPr lang="en-GB" sz="2800" b="1" dirty="0" smtClean="0">
              <a:solidFill>
                <a:prstClr val="black"/>
              </a:solidFill>
            </a:endParaRPr>
          </a:p>
          <a:p>
            <a:pPr lvl="0"/>
            <a:r>
              <a:rPr lang="en-GB" sz="2800" b="1" dirty="0" smtClean="0">
                <a:solidFill>
                  <a:prstClr val="black"/>
                </a:solidFill>
              </a:rPr>
              <a:t>They will </a:t>
            </a:r>
            <a:r>
              <a:rPr lang="en-GB" sz="2800" b="1" dirty="0">
                <a:solidFill>
                  <a:prstClr val="black"/>
                </a:solidFill>
              </a:rPr>
              <a:t>condemn him to death, and will deliver him </a:t>
            </a:r>
            <a:endParaRPr lang="en-GB" sz="2800" b="1" dirty="0" smtClean="0">
              <a:solidFill>
                <a:prstClr val="black"/>
              </a:solidFill>
            </a:endParaRPr>
          </a:p>
          <a:p>
            <a:pPr lvl="0"/>
            <a:r>
              <a:rPr lang="en-GB" sz="2800" b="1" dirty="0" smtClean="0">
                <a:solidFill>
                  <a:prstClr val="black"/>
                </a:solidFill>
              </a:rPr>
              <a:t>to </a:t>
            </a:r>
            <a:r>
              <a:rPr lang="en-GB" sz="2800" b="1" dirty="0">
                <a:solidFill>
                  <a:prstClr val="black"/>
                </a:solidFill>
              </a:rPr>
              <a:t>the Gentiles. They will mock him, spit </a:t>
            </a:r>
            <a:r>
              <a:rPr lang="en-GB" sz="2800" b="1" dirty="0" smtClean="0">
                <a:solidFill>
                  <a:prstClr val="black"/>
                </a:solidFill>
              </a:rPr>
              <a:t>on </a:t>
            </a:r>
            <a:r>
              <a:rPr lang="en-GB" sz="2800" b="1" dirty="0">
                <a:solidFill>
                  <a:prstClr val="black"/>
                </a:solidFill>
              </a:rPr>
              <a:t>him, scourge </a:t>
            </a:r>
            <a:r>
              <a:rPr lang="en-GB" sz="2800" b="1" dirty="0" smtClean="0">
                <a:solidFill>
                  <a:prstClr val="black"/>
                </a:solidFill>
              </a:rPr>
              <a:t>him</a:t>
            </a:r>
            <a:r>
              <a:rPr lang="en-GB" sz="2800" b="1" dirty="0">
                <a:solidFill>
                  <a:prstClr val="black"/>
                </a:solidFill>
              </a:rPr>
              <a:t>, and kill him</a:t>
            </a:r>
            <a:r>
              <a:rPr lang="en-GB" sz="2800" dirty="0">
                <a:solidFill>
                  <a:prstClr val="black"/>
                </a:solidFill>
              </a:rPr>
              <a:t>. On the third day he will rise again.” Mk. 10:32-34</a:t>
            </a:r>
            <a:endParaRPr lang="en-GB" sz="2800" dirty="0"/>
          </a:p>
        </p:txBody>
      </p:sp>
      <p:sp>
        <p:nvSpPr>
          <p:cNvPr id="3" name="Rectangle 2"/>
          <p:cNvSpPr/>
          <p:nvPr/>
        </p:nvSpPr>
        <p:spPr>
          <a:xfrm>
            <a:off x="140183" y="907678"/>
            <a:ext cx="8504829" cy="646331"/>
          </a:xfrm>
          <a:prstGeom prst="rect">
            <a:avLst/>
          </a:prstGeom>
        </p:spPr>
        <p:txBody>
          <a:bodyPr wrap="none">
            <a:spAutoFit/>
          </a:bodyPr>
          <a:lstStyle/>
          <a:p>
            <a:pPr lvl="0"/>
            <a:r>
              <a:rPr lang="en-GB" sz="3600" b="1" dirty="0" smtClean="0">
                <a:solidFill>
                  <a:prstClr val="black"/>
                </a:solidFill>
              </a:rPr>
              <a:t>A third and graphic description of </a:t>
            </a:r>
            <a:r>
              <a:rPr lang="en-GB" sz="3600" b="1" dirty="0">
                <a:solidFill>
                  <a:prstClr val="black"/>
                </a:solidFill>
              </a:rPr>
              <a:t>His death</a:t>
            </a:r>
          </a:p>
        </p:txBody>
      </p:sp>
    </p:spTree>
    <p:extLst>
      <p:ext uri="{BB962C8B-B14F-4D97-AF65-F5344CB8AC3E}">
        <p14:creationId xmlns:p14="http://schemas.microsoft.com/office/powerpoint/2010/main" val="2920491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823" y="1795609"/>
            <a:ext cx="9434146" cy="3970318"/>
          </a:xfrm>
          <a:prstGeom prst="rect">
            <a:avLst/>
          </a:prstGeom>
        </p:spPr>
        <p:txBody>
          <a:bodyPr wrap="square">
            <a:spAutoFit/>
          </a:bodyPr>
          <a:lstStyle/>
          <a:p>
            <a:r>
              <a:rPr lang="en-GB" sz="2800" dirty="0">
                <a:solidFill>
                  <a:srgbClr val="222222"/>
                </a:solidFill>
              </a:rPr>
              <a:t>Jesus answered them, “</a:t>
            </a:r>
            <a:r>
              <a:rPr lang="en-GB" sz="2800" b="1" dirty="0">
                <a:solidFill>
                  <a:srgbClr val="222222"/>
                </a:solidFill>
              </a:rPr>
              <a:t>The time has come for the </a:t>
            </a:r>
            <a:endParaRPr lang="en-GB" sz="2800" b="1" dirty="0" smtClean="0">
              <a:solidFill>
                <a:srgbClr val="222222"/>
              </a:solidFill>
            </a:endParaRPr>
          </a:p>
          <a:p>
            <a:r>
              <a:rPr lang="en-GB" sz="2800" b="1" dirty="0" smtClean="0">
                <a:solidFill>
                  <a:srgbClr val="222222"/>
                </a:solidFill>
              </a:rPr>
              <a:t>Son </a:t>
            </a:r>
            <a:r>
              <a:rPr lang="en-GB" sz="2800" b="1" dirty="0">
                <a:solidFill>
                  <a:srgbClr val="222222"/>
                </a:solidFill>
              </a:rPr>
              <a:t>of Man to be glorified</a:t>
            </a:r>
            <a:r>
              <a:rPr lang="en-GB" sz="2800" dirty="0" smtClean="0">
                <a:solidFill>
                  <a:srgbClr val="222222"/>
                </a:solidFill>
              </a:rPr>
              <a:t>.</a:t>
            </a:r>
            <a:r>
              <a:rPr lang="en-GB" sz="2800" dirty="0"/>
              <a:t> Jn. 12:23</a:t>
            </a:r>
          </a:p>
          <a:p>
            <a:endParaRPr lang="en-GB" sz="2800" dirty="0" smtClean="0"/>
          </a:p>
          <a:p>
            <a:r>
              <a:rPr lang="en-GB" sz="2800" dirty="0" smtClean="0"/>
              <a:t>“</a:t>
            </a:r>
            <a:r>
              <a:rPr lang="en-GB" sz="2800" dirty="0"/>
              <a:t>Now my soul is troubled. </a:t>
            </a:r>
            <a:r>
              <a:rPr lang="en-GB" sz="2800" b="1" dirty="0"/>
              <a:t>What shall I say? ‘Father, </a:t>
            </a:r>
            <a:endParaRPr lang="en-GB" sz="2800" b="1" dirty="0" smtClean="0"/>
          </a:p>
          <a:p>
            <a:r>
              <a:rPr lang="en-GB" sz="2800" b="1" dirty="0" smtClean="0"/>
              <a:t>save </a:t>
            </a:r>
            <a:r>
              <a:rPr lang="en-GB" sz="2800" b="1" dirty="0"/>
              <a:t>me from this time?’ But I came to this time for </a:t>
            </a:r>
            <a:endParaRPr lang="en-GB" sz="2800" b="1" dirty="0" smtClean="0"/>
          </a:p>
          <a:p>
            <a:r>
              <a:rPr lang="en-GB" sz="2800" b="1" dirty="0" smtClean="0"/>
              <a:t>this </a:t>
            </a:r>
            <a:r>
              <a:rPr lang="en-GB" sz="2800" b="1" dirty="0"/>
              <a:t>cause. Father, glorify your name</a:t>
            </a:r>
            <a:r>
              <a:rPr lang="en-GB" sz="2800" b="1" dirty="0" smtClean="0"/>
              <a:t>!”</a:t>
            </a:r>
            <a:endParaRPr lang="en-GB" sz="2800" dirty="0" smtClean="0"/>
          </a:p>
          <a:p>
            <a:r>
              <a:rPr lang="en-GB" sz="2800" dirty="0" smtClean="0"/>
              <a:t>Then </a:t>
            </a:r>
            <a:r>
              <a:rPr lang="en-GB" sz="2800" dirty="0"/>
              <a:t>a voice came out of the sky, saying, </a:t>
            </a:r>
            <a:r>
              <a:rPr lang="en-GB" sz="2800" b="1" dirty="0"/>
              <a:t>“I have both </a:t>
            </a:r>
            <a:endParaRPr lang="en-GB" sz="2800" b="1" dirty="0" smtClean="0"/>
          </a:p>
          <a:p>
            <a:r>
              <a:rPr lang="en-GB" sz="2800" b="1" dirty="0" smtClean="0"/>
              <a:t>glorified </a:t>
            </a:r>
            <a:r>
              <a:rPr lang="en-GB" sz="2800" b="1" dirty="0"/>
              <a:t>it, and will glorify it again</a:t>
            </a:r>
            <a:r>
              <a:rPr lang="en-GB" sz="2800" b="1" dirty="0" smtClean="0"/>
              <a:t>.” </a:t>
            </a:r>
            <a:r>
              <a:rPr lang="en-GB" sz="2800" dirty="0" smtClean="0"/>
              <a:t>Jn. 12:27-28 </a:t>
            </a:r>
          </a:p>
          <a:p>
            <a:endParaRPr lang="en-GB" sz="2800" b="1" dirty="0" smtClean="0"/>
          </a:p>
        </p:txBody>
      </p:sp>
      <p:sp>
        <p:nvSpPr>
          <p:cNvPr id="5" name="TextBox 4"/>
          <p:cNvSpPr txBox="1"/>
          <p:nvPr/>
        </p:nvSpPr>
        <p:spPr>
          <a:xfrm>
            <a:off x="430823" y="540688"/>
            <a:ext cx="8359661" cy="646331"/>
          </a:xfrm>
          <a:prstGeom prst="rect">
            <a:avLst/>
          </a:prstGeom>
          <a:noFill/>
        </p:spPr>
        <p:txBody>
          <a:bodyPr wrap="none" rtlCol="0">
            <a:spAutoFit/>
          </a:bodyPr>
          <a:lstStyle/>
          <a:p>
            <a:r>
              <a:rPr lang="en-GB" sz="3600" b="1" dirty="0" smtClean="0"/>
              <a:t>Father and the Son to be glorified together</a:t>
            </a:r>
            <a:endParaRPr lang="en-GB" sz="3600" b="1" dirty="0"/>
          </a:p>
        </p:txBody>
      </p:sp>
    </p:spTree>
    <p:extLst>
      <p:ext uri="{BB962C8B-B14F-4D97-AF65-F5344CB8AC3E}">
        <p14:creationId xmlns:p14="http://schemas.microsoft.com/office/powerpoint/2010/main" val="4020824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510746"/>
            <a:ext cx="4951035" cy="646331"/>
          </a:xfrm>
          <a:prstGeom prst="rect">
            <a:avLst/>
          </a:prstGeom>
          <a:noFill/>
        </p:spPr>
        <p:txBody>
          <a:bodyPr wrap="none" rtlCol="0">
            <a:spAutoFit/>
          </a:bodyPr>
          <a:lstStyle/>
          <a:p>
            <a:r>
              <a:rPr lang="en-GB" sz="3600" b="1" dirty="0" smtClean="0"/>
              <a:t>Two pictures of the cross</a:t>
            </a:r>
            <a:endParaRPr lang="en-GB" sz="3600" b="1" dirty="0"/>
          </a:p>
        </p:txBody>
      </p:sp>
      <p:sp>
        <p:nvSpPr>
          <p:cNvPr id="3" name="Rectangle 2"/>
          <p:cNvSpPr/>
          <p:nvPr/>
        </p:nvSpPr>
        <p:spPr>
          <a:xfrm>
            <a:off x="589051" y="1487612"/>
            <a:ext cx="8077154" cy="2246769"/>
          </a:xfrm>
          <a:prstGeom prst="rect">
            <a:avLst/>
          </a:prstGeom>
        </p:spPr>
        <p:txBody>
          <a:bodyPr wrap="square">
            <a:spAutoFit/>
          </a:bodyPr>
          <a:lstStyle/>
          <a:p>
            <a:pPr algn="just"/>
            <a:r>
              <a:rPr lang="en-GB" sz="2800" dirty="0">
                <a:solidFill>
                  <a:srgbClr val="222222"/>
                </a:solidFill>
              </a:rPr>
              <a:t>Most certainly I tell you, </a:t>
            </a:r>
            <a:r>
              <a:rPr lang="en-GB" sz="2800" b="1" dirty="0">
                <a:solidFill>
                  <a:srgbClr val="222222"/>
                </a:solidFill>
              </a:rPr>
              <a:t>unless a grain of wheat </a:t>
            </a:r>
            <a:endParaRPr lang="en-GB" sz="2800" b="1" dirty="0" smtClean="0">
              <a:solidFill>
                <a:srgbClr val="222222"/>
              </a:solidFill>
            </a:endParaRPr>
          </a:p>
          <a:p>
            <a:pPr algn="just"/>
            <a:r>
              <a:rPr lang="en-GB" sz="2800" b="1" dirty="0" smtClean="0">
                <a:solidFill>
                  <a:srgbClr val="222222"/>
                </a:solidFill>
              </a:rPr>
              <a:t>falls </a:t>
            </a:r>
            <a:r>
              <a:rPr lang="en-GB" sz="2800" b="1" dirty="0">
                <a:solidFill>
                  <a:srgbClr val="222222"/>
                </a:solidFill>
              </a:rPr>
              <a:t>into the earth and dies, it remains by </a:t>
            </a:r>
            <a:endParaRPr lang="en-GB" sz="2800" b="1" dirty="0" smtClean="0">
              <a:solidFill>
                <a:srgbClr val="222222"/>
              </a:solidFill>
            </a:endParaRPr>
          </a:p>
          <a:p>
            <a:pPr algn="just"/>
            <a:r>
              <a:rPr lang="en-GB" sz="2800" b="1" dirty="0" smtClean="0">
                <a:solidFill>
                  <a:srgbClr val="222222"/>
                </a:solidFill>
              </a:rPr>
              <a:t>itself </a:t>
            </a:r>
            <a:r>
              <a:rPr lang="en-GB" sz="2800" b="1" dirty="0">
                <a:solidFill>
                  <a:srgbClr val="222222"/>
                </a:solidFill>
              </a:rPr>
              <a:t>alone</a:t>
            </a:r>
            <a:r>
              <a:rPr lang="en-GB" sz="2800" dirty="0">
                <a:solidFill>
                  <a:srgbClr val="222222"/>
                </a:solidFill>
              </a:rPr>
              <a:t>. But if it dies, it bears much </a:t>
            </a:r>
            <a:r>
              <a:rPr lang="en-GB" sz="2800" dirty="0" smtClean="0">
                <a:solidFill>
                  <a:srgbClr val="222222"/>
                </a:solidFill>
              </a:rPr>
              <a:t>fruit. He </a:t>
            </a:r>
          </a:p>
          <a:p>
            <a:pPr algn="just"/>
            <a:r>
              <a:rPr lang="en-GB" sz="2800" dirty="0" smtClean="0">
                <a:solidFill>
                  <a:srgbClr val="222222"/>
                </a:solidFill>
              </a:rPr>
              <a:t>who </a:t>
            </a:r>
            <a:r>
              <a:rPr lang="en-GB" sz="2800" dirty="0">
                <a:solidFill>
                  <a:srgbClr val="222222"/>
                </a:solidFill>
              </a:rPr>
              <a:t>loves his life will lose it. He who hates his </a:t>
            </a:r>
            <a:endParaRPr lang="en-GB" sz="2800" dirty="0" smtClean="0">
              <a:solidFill>
                <a:srgbClr val="222222"/>
              </a:solidFill>
            </a:endParaRPr>
          </a:p>
          <a:p>
            <a:pPr algn="just"/>
            <a:r>
              <a:rPr lang="en-GB" sz="2800" dirty="0" smtClean="0">
                <a:solidFill>
                  <a:srgbClr val="222222"/>
                </a:solidFill>
              </a:rPr>
              <a:t>life </a:t>
            </a:r>
            <a:r>
              <a:rPr lang="en-GB" sz="2800" dirty="0">
                <a:solidFill>
                  <a:srgbClr val="222222"/>
                </a:solidFill>
              </a:rPr>
              <a:t>in this world will keep it to eternal life</a:t>
            </a:r>
            <a:r>
              <a:rPr lang="en-GB" sz="2800" dirty="0" smtClean="0">
                <a:solidFill>
                  <a:srgbClr val="222222"/>
                </a:solidFill>
              </a:rPr>
              <a:t>. Jn. 12:24</a:t>
            </a:r>
            <a:endParaRPr lang="en-GB" sz="2800" b="0" i="0" dirty="0">
              <a:solidFill>
                <a:srgbClr val="222222"/>
              </a:solidFill>
              <a:effectLst/>
            </a:endParaRPr>
          </a:p>
        </p:txBody>
      </p:sp>
      <p:sp>
        <p:nvSpPr>
          <p:cNvPr id="4" name="Rectangle 3"/>
          <p:cNvSpPr/>
          <p:nvPr/>
        </p:nvSpPr>
        <p:spPr>
          <a:xfrm>
            <a:off x="589051" y="4229672"/>
            <a:ext cx="8406667" cy="2246769"/>
          </a:xfrm>
          <a:prstGeom prst="rect">
            <a:avLst/>
          </a:prstGeom>
        </p:spPr>
        <p:txBody>
          <a:bodyPr wrap="square">
            <a:spAutoFit/>
          </a:bodyPr>
          <a:lstStyle/>
          <a:p>
            <a:pPr algn="just"/>
            <a:r>
              <a:rPr lang="en-GB" sz="2800" dirty="0" smtClean="0">
                <a:solidFill>
                  <a:srgbClr val="222222"/>
                </a:solidFill>
              </a:rPr>
              <a:t>Now </a:t>
            </a:r>
            <a:r>
              <a:rPr lang="en-GB" sz="2800" dirty="0">
                <a:solidFill>
                  <a:srgbClr val="222222"/>
                </a:solidFill>
              </a:rPr>
              <a:t>is the judgement of this world. Now the </a:t>
            </a:r>
            <a:endParaRPr lang="en-GB" sz="2800" dirty="0" smtClean="0">
              <a:solidFill>
                <a:srgbClr val="222222"/>
              </a:solidFill>
            </a:endParaRPr>
          </a:p>
          <a:p>
            <a:pPr algn="just"/>
            <a:r>
              <a:rPr lang="en-GB" sz="2800" dirty="0" smtClean="0">
                <a:solidFill>
                  <a:srgbClr val="222222"/>
                </a:solidFill>
              </a:rPr>
              <a:t>prince </a:t>
            </a:r>
            <a:r>
              <a:rPr lang="en-GB" sz="2800" dirty="0">
                <a:solidFill>
                  <a:srgbClr val="222222"/>
                </a:solidFill>
              </a:rPr>
              <a:t>of this world will be cast out.</a:t>
            </a:r>
          </a:p>
          <a:p>
            <a:pPr algn="just"/>
            <a:r>
              <a:rPr lang="en-GB" sz="2800" dirty="0" smtClean="0">
                <a:solidFill>
                  <a:srgbClr val="222222"/>
                </a:solidFill>
              </a:rPr>
              <a:t>And </a:t>
            </a:r>
            <a:r>
              <a:rPr lang="en-GB" sz="2800" b="1" dirty="0">
                <a:solidFill>
                  <a:srgbClr val="222222"/>
                </a:solidFill>
              </a:rPr>
              <a:t>I, if I am lifted up from the earth, will </a:t>
            </a:r>
            <a:r>
              <a:rPr lang="en-GB" sz="2800" b="1" dirty="0" smtClean="0">
                <a:solidFill>
                  <a:srgbClr val="222222"/>
                </a:solidFill>
              </a:rPr>
              <a:t>draw </a:t>
            </a:r>
          </a:p>
          <a:p>
            <a:pPr algn="just"/>
            <a:r>
              <a:rPr lang="en-GB" sz="2800" b="1" dirty="0" smtClean="0">
                <a:solidFill>
                  <a:srgbClr val="222222"/>
                </a:solidFill>
              </a:rPr>
              <a:t>all </a:t>
            </a:r>
            <a:r>
              <a:rPr lang="en-GB" sz="2800" b="1" dirty="0">
                <a:solidFill>
                  <a:srgbClr val="222222"/>
                </a:solidFill>
              </a:rPr>
              <a:t>people to myself</a:t>
            </a:r>
            <a:r>
              <a:rPr lang="en-GB" sz="2800" dirty="0" smtClean="0">
                <a:solidFill>
                  <a:srgbClr val="222222"/>
                </a:solidFill>
              </a:rPr>
              <a:t>.”</a:t>
            </a:r>
            <a:r>
              <a:rPr lang="en-GB" sz="2800" dirty="0">
                <a:solidFill>
                  <a:srgbClr val="222222"/>
                </a:solidFill>
              </a:rPr>
              <a:t> But he said this, signifying by </a:t>
            </a:r>
            <a:endParaRPr lang="en-GB" sz="2800" dirty="0" smtClean="0">
              <a:solidFill>
                <a:srgbClr val="222222"/>
              </a:solidFill>
            </a:endParaRPr>
          </a:p>
          <a:p>
            <a:pPr algn="just"/>
            <a:r>
              <a:rPr lang="en-GB" sz="2800" dirty="0" smtClean="0">
                <a:solidFill>
                  <a:srgbClr val="222222"/>
                </a:solidFill>
              </a:rPr>
              <a:t>what </a:t>
            </a:r>
            <a:r>
              <a:rPr lang="en-GB" sz="2800" dirty="0">
                <a:solidFill>
                  <a:srgbClr val="222222"/>
                </a:solidFill>
              </a:rPr>
              <a:t>kind of death he should die</a:t>
            </a:r>
            <a:r>
              <a:rPr lang="en-GB" sz="2800" dirty="0" smtClean="0">
                <a:solidFill>
                  <a:srgbClr val="222222"/>
                </a:solidFill>
              </a:rPr>
              <a:t>. Jn. 12:31-33</a:t>
            </a:r>
            <a:endParaRPr lang="en-GB" sz="2800" b="0" i="0" dirty="0">
              <a:solidFill>
                <a:srgbClr val="222222"/>
              </a:solidFill>
              <a:effectLst/>
            </a:endParaRPr>
          </a:p>
        </p:txBody>
      </p:sp>
    </p:spTree>
    <p:extLst>
      <p:ext uri="{BB962C8B-B14F-4D97-AF65-F5344CB8AC3E}">
        <p14:creationId xmlns:p14="http://schemas.microsoft.com/office/powerpoint/2010/main" val="32492485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839" y="1632862"/>
            <a:ext cx="8554915" cy="4401205"/>
          </a:xfrm>
          <a:prstGeom prst="rect">
            <a:avLst/>
          </a:prstGeom>
        </p:spPr>
        <p:txBody>
          <a:bodyPr wrap="square">
            <a:spAutoFit/>
          </a:bodyPr>
          <a:lstStyle/>
          <a:p>
            <a:pPr lvl="0" algn="just"/>
            <a:r>
              <a:rPr lang="en-GB" sz="2800" dirty="0">
                <a:solidFill>
                  <a:srgbClr val="222222"/>
                </a:solidFill>
              </a:rPr>
              <a:t>Now before the feast of the </a:t>
            </a:r>
            <a:r>
              <a:rPr lang="en-GB" sz="2800" b="1" dirty="0">
                <a:solidFill>
                  <a:srgbClr val="222222"/>
                </a:solidFill>
              </a:rPr>
              <a:t>Passover</a:t>
            </a:r>
            <a:r>
              <a:rPr lang="en-GB" sz="2800" dirty="0">
                <a:solidFill>
                  <a:srgbClr val="222222"/>
                </a:solidFill>
              </a:rPr>
              <a:t>, </a:t>
            </a:r>
            <a:r>
              <a:rPr lang="en-GB" sz="2800" b="1" dirty="0">
                <a:solidFill>
                  <a:srgbClr val="222222"/>
                </a:solidFill>
              </a:rPr>
              <a:t>Jesus, </a:t>
            </a:r>
            <a:endParaRPr lang="en-GB" sz="2800" b="1" dirty="0" smtClean="0">
              <a:solidFill>
                <a:srgbClr val="222222"/>
              </a:solidFill>
            </a:endParaRPr>
          </a:p>
          <a:p>
            <a:pPr lvl="0" algn="just"/>
            <a:r>
              <a:rPr lang="en-GB" sz="2800" b="1" dirty="0" smtClean="0">
                <a:solidFill>
                  <a:srgbClr val="222222"/>
                </a:solidFill>
              </a:rPr>
              <a:t>knowing </a:t>
            </a:r>
            <a:r>
              <a:rPr lang="en-GB" sz="2800" b="1" dirty="0">
                <a:solidFill>
                  <a:srgbClr val="222222"/>
                </a:solidFill>
              </a:rPr>
              <a:t>that his time had come that he would </a:t>
            </a:r>
            <a:endParaRPr lang="en-GB" sz="2800" b="1" dirty="0" smtClean="0">
              <a:solidFill>
                <a:srgbClr val="222222"/>
              </a:solidFill>
            </a:endParaRPr>
          </a:p>
          <a:p>
            <a:pPr lvl="0" algn="just"/>
            <a:r>
              <a:rPr lang="en-GB" sz="2800" b="1" dirty="0" smtClean="0">
                <a:solidFill>
                  <a:srgbClr val="222222"/>
                </a:solidFill>
              </a:rPr>
              <a:t>depart </a:t>
            </a:r>
            <a:r>
              <a:rPr lang="en-GB" sz="2800" b="1" dirty="0">
                <a:solidFill>
                  <a:srgbClr val="222222"/>
                </a:solidFill>
              </a:rPr>
              <a:t>from this world to the Father</a:t>
            </a:r>
            <a:r>
              <a:rPr lang="en-GB" sz="2800" dirty="0">
                <a:solidFill>
                  <a:srgbClr val="222222"/>
                </a:solidFill>
              </a:rPr>
              <a:t>, having </a:t>
            </a:r>
            <a:endParaRPr lang="en-GB" sz="2800" dirty="0" smtClean="0">
              <a:solidFill>
                <a:srgbClr val="222222"/>
              </a:solidFill>
            </a:endParaRPr>
          </a:p>
          <a:p>
            <a:pPr lvl="0" algn="just"/>
            <a:r>
              <a:rPr lang="en-GB" sz="2800" dirty="0" smtClean="0">
                <a:solidFill>
                  <a:srgbClr val="222222"/>
                </a:solidFill>
              </a:rPr>
              <a:t>loved </a:t>
            </a:r>
            <a:r>
              <a:rPr lang="en-GB" sz="2800" dirty="0">
                <a:solidFill>
                  <a:srgbClr val="222222"/>
                </a:solidFill>
              </a:rPr>
              <a:t>his own who were in the world, he loved </a:t>
            </a:r>
            <a:endParaRPr lang="en-GB" sz="2800" dirty="0" smtClean="0">
              <a:solidFill>
                <a:srgbClr val="222222"/>
              </a:solidFill>
            </a:endParaRPr>
          </a:p>
          <a:p>
            <a:pPr lvl="0" algn="just"/>
            <a:r>
              <a:rPr lang="en-GB" sz="2800" dirty="0" smtClean="0">
                <a:solidFill>
                  <a:srgbClr val="222222"/>
                </a:solidFill>
              </a:rPr>
              <a:t>them </a:t>
            </a:r>
            <a:r>
              <a:rPr lang="en-GB" sz="2800" dirty="0">
                <a:solidFill>
                  <a:srgbClr val="222222"/>
                </a:solidFill>
              </a:rPr>
              <a:t>to the end. During supper, the devil having </a:t>
            </a:r>
            <a:endParaRPr lang="en-GB" sz="2800" dirty="0" smtClean="0">
              <a:solidFill>
                <a:srgbClr val="222222"/>
              </a:solidFill>
            </a:endParaRPr>
          </a:p>
          <a:p>
            <a:pPr lvl="0" algn="just"/>
            <a:r>
              <a:rPr lang="en-GB" sz="2800" dirty="0" smtClean="0">
                <a:solidFill>
                  <a:srgbClr val="222222"/>
                </a:solidFill>
              </a:rPr>
              <a:t>already </a:t>
            </a:r>
            <a:r>
              <a:rPr lang="en-GB" sz="2800" dirty="0">
                <a:solidFill>
                  <a:srgbClr val="222222"/>
                </a:solidFill>
              </a:rPr>
              <a:t>put into the heart of Judas Iscariot, </a:t>
            </a:r>
            <a:endParaRPr lang="en-GB" sz="2800" dirty="0" smtClean="0">
              <a:solidFill>
                <a:srgbClr val="222222"/>
              </a:solidFill>
            </a:endParaRPr>
          </a:p>
          <a:p>
            <a:pPr lvl="0" algn="just"/>
            <a:r>
              <a:rPr lang="en-GB" sz="2800" dirty="0" smtClean="0">
                <a:solidFill>
                  <a:srgbClr val="222222"/>
                </a:solidFill>
              </a:rPr>
              <a:t>Simon’s </a:t>
            </a:r>
            <a:r>
              <a:rPr lang="en-GB" sz="2800" dirty="0">
                <a:solidFill>
                  <a:srgbClr val="222222"/>
                </a:solidFill>
              </a:rPr>
              <a:t>son, to betray him, </a:t>
            </a:r>
            <a:r>
              <a:rPr lang="en-GB" sz="2800" b="1" dirty="0">
                <a:solidFill>
                  <a:srgbClr val="222222"/>
                </a:solidFill>
              </a:rPr>
              <a:t>Jesus, knowing </a:t>
            </a:r>
            <a:endParaRPr lang="en-GB" sz="2800" b="1" dirty="0" smtClean="0">
              <a:solidFill>
                <a:srgbClr val="222222"/>
              </a:solidFill>
            </a:endParaRPr>
          </a:p>
          <a:p>
            <a:pPr lvl="0" algn="just"/>
            <a:r>
              <a:rPr lang="en-GB" sz="2800" b="1" dirty="0" smtClean="0">
                <a:solidFill>
                  <a:srgbClr val="222222"/>
                </a:solidFill>
              </a:rPr>
              <a:t>that </a:t>
            </a:r>
            <a:r>
              <a:rPr lang="en-GB" sz="2800" b="1" dirty="0">
                <a:solidFill>
                  <a:srgbClr val="222222"/>
                </a:solidFill>
              </a:rPr>
              <a:t>the Father had given all things into his </a:t>
            </a:r>
            <a:endParaRPr lang="en-GB" sz="2800" b="1" dirty="0" smtClean="0">
              <a:solidFill>
                <a:srgbClr val="222222"/>
              </a:solidFill>
            </a:endParaRPr>
          </a:p>
          <a:p>
            <a:pPr lvl="0" algn="just"/>
            <a:r>
              <a:rPr lang="en-GB" sz="2800" b="1" dirty="0" smtClean="0">
                <a:solidFill>
                  <a:srgbClr val="222222"/>
                </a:solidFill>
              </a:rPr>
              <a:t>hands</a:t>
            </a:r>
            <a:r>
              <a:rPr lang="en-GB" sz="2800" b="1" dirty="0">
                <a:solidFill>
                  <a:srgbClr val="222222"/>
                </a:solidFill>
              </a:rPr>
              <a:t>, and that he came from God, and was </a:t>
            </a:r>
            <a:endParaRPr lang="en-GB" sz="2800" b="1" dirty="0" smtClean="0">
              <a:solidFill>
                <a:srgbClr val="222222"/>
              </a:solidFill>
            </a:endParaRPr>
          </a:p>
          <a:p>
            <a:pPr lvl="0" algn="just"/>
            <a:r>
              <a:rPr lang="en-GB" sz="2800" b="1" dirty="0" smtClean="0">
                <a:solidFill>
                  <a:srgbClr val="222222"/>
                </a:solidFill>
              </a:rPr>
              <a:t>going </a:t>
            </a:r>
            <a:r>
              <a:rPr lang="en-GB" sz="2800" b="1" dirty="0">
                <a:solidFill>
                  <a:srgbClr val="222222"/>
                </a:solidFill>
              </a:rPr>
              <a:t>to God </a:t>
            </a:r>
            <a:r>
              <a:rPr lang="en-GB" sz="2800" dirty="0">
                <a:solidFill>
                  <a:srgbClr val="222222"/>
                </a:solidFill>
              </a:rPr>
              <a:t>… </a:t>
            </a:r>
            <a:r>
              <a:rPr lang="en-GB" sz="2800" dirty="0" smtClean="0">
                <a:solidFill>
                  <a:srgbClr val="222222"/>
                </a:solidFill>
              </a:rPr>
              <a:t>Jn</a:t>
            </a:r>
            <a:r>
              <a:rPr lang="en-GB" sz="2800" dirty="0">
                <a:solidFill>
                  <a:srgbClr val="222222"/>
                </a:solidFill>
              </a:rPr>
              <a:t>. 13:1-3</a:t>
            </a:r>
          </a:p>
        </p:txBody>
      </p:sp>
      <p:sp>
        <p:nvSpPr>
          <p:cNvPr id="3" name="Rectangle 2"/>
          <p:cNvSpPr/>
          <p:nvPr/>
        </p:nvSpPr>
        <p:spPr>
          <a:xfrm>
            <a:off x="718039" y="384575"/>
            <a:ext cx="7485184" cy="646331"/>
          </a:xfrm>
          <a:prstGeom prst="rect">
            <a:avLst/>
          </a:prstGeom>
        </p:spPr>
        <p:txBody>
          <a:bodyPr wrap="square">
            <a:spAutoFit/>
          </a:bodyPr>
          <a:lstStyle/>
          <a:p>
            <a:pPr lvl="0"/>
            <a:r>
              <a:rPr lang="en-GB" sz="3600" b="1" dirty="0">
                <a:solidFill>
                  <a:prstClr val="black"/>
                </a:solidFill>
              </a:rPr>
              <a:t>Father and the </a:t>
            </a:r>
            <a:r>
              <a:rPr lang="en-GB" sz="3600" b="1" dirty="0" smtClean="0">
                <a:solidFill>
                  <a:prstClr val="black"/>
                </a:solidFill>
              </a:rPr>
              <a:t>Son united in purpose</a:t>
            </a:r>
            <a:endParaRPr lang="en-GB" sz="3600" b="1" dirty="0">
              <a:solidFill>
                <a:prstClr val="black"/>
              </a:solidFill>
            </a:endParaRPr>
          </a:p>
        </p:txBody>
      </p:sp>
    </p:spTree>
    <p:extLst>
      <p:ext uri="{BB962C8B-B14F-4D97-AF65-F5344CB8AC3E}">
        <p14:creationId xmlns:p14="http://schemas.microsoft.com/office/powerpoint/2010/main" val="154446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569" y="2215661"/>
            <a:ext cx="9508947" cy="3970318"/>
          </a:xfrm>
          <a:prstGeom prst="rect">
            <a:avLst/>
          </a:prstGeom>
        </p:spPr>
        <p:txBody>
          <a:bodyPr wrap="square">
            <a:spAutoFit/>
          </a:bodyPr>
          <a:lstStyle/>
          <a:p>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After these things, God tested Abraham, and said to him, “Abraham!” He said, </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“Here I am.</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He said, “</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Now [please] </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take your son, your only son, Isaac, whom you love, and go into the land of Moriah. Offer him there as a burnt offering on one of the mountains which I will tell you of.”  </a:t>
            </a:r>
            <a:r>
              <a:rPr lang="en-GB" sz="2800" b="1" dirty="0" smtClean="0">
                <a:effectLst/>
                <a:latin typeface="Calibri" panose="020F0502020204030204" pitchFamily="34" charset="0"/>
                <a:ea typeface="Calibri" panose="020F0502020204030204" pitchFamily="34" charset="0"/>
                <a:cs typeface="Times New Roman" panose="02020603050405020304" pitchFamily="18" charset="0"/>
              </a:rPr>
              <a:t>Abraham rose early in the morning</a:t>
            </a:r>
            <a:r>
              <a:rPr lang="en-GB" sz="2800" dirty="0" smtClean="0">
                <a:effectLst/>
                <a:latin typeface="Calibri" panose="020F0502020204030204" pitchFamily="34" charset="0"/>
                <a:ea typeface="Calibri" panose="020F0502020204030204" pitchFamily="34" charset="0"/>
                <a:cs typeface="Times New Roman" panose="02020603050405020304" pitchFamily="18" charset="0"/>
              </a:rPr>
              <a:t>, and saddled his donkey; and took two of his young men with him, and Isaac his son. He split the wood for the burnt offering, and rose up, and went to the place of which God had told him.  </a:t>
            </a:r>
            <a:endParaRPr lang="en-GB" sz="2800" dirty="0"/>
          </a:p>
        </p:txBody>
      </p:sp>
      <p:sp>
        <p:nvSpPr>
          <p:cNvPr id="3" name="TextBox 2"/>
          <p:cNvSpPr txBox="1"/>
          <p:nvPr/>
        </p:nvSpPr>
        <p:spPr>
          <a:xfrm>
            <a:off x="545124" y="844062"/>
            <a:ext cx="7539436" cy="646331"/>
          </a:xfrm>
          <a:prstGeom prst="rect">
            <a:avLst/>
          </a:prstGeom>
          <a:noFill/>
        </p:spPr>
        <p:txBody>
          <a:bodyPr wrap="none" rtlCol="0">
            <a:spAutoFit/>
          </a:bodyPr>
          <a:lstStyle/>
          <a:p>
            <a:r>
              <a:rPr lang="en-GB" sz="3600" b="1" dirty="0" smtClean="0"/>
              <a:t>Akedah – The Binding of Isaac </a:t>
            </a:r>
            <a:r>
              <a:rPr lang="en-GB" sz="2400" dirty="0" smtClean="0"/>
              <a:t>Gen 22:1-19</a:t>
            </a:r>
            <a:endParaRPr lang="en-GB" sz="3600" dirty="0"/>
          </a:p>
        </p:txBody>
      </p:sp>
    </p:spTree>
    <p:extLst>
      <p:ext uri="{BB962C8B-B14F-4D97-AF65-F5344CB8AC3E}">
        <p14:creationId xmlns:p14="http://schemas.microsoft.com/office/powerpoint/2010/main" val="132782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1261" y="189848"/>
            <a:ext cx="8748346" cy="646331"/>
          </a:xfrm>
          <a:prstGeom prst="rect">
            <a:avLst/>
          </a:prstGeom>
          <a:noFill/>
        </p:spPr>
        <p:txBody>
          <a:bodyPr wrap="square" rtlCol="0">
            <a:spAutoFit/>
          </a:bodyPr>
          <a:lstStyle/>
          <a:p>
            <a:r>
              <a:rPr lang="en-GB" sz="3600" b="1" dirty="0"/>
              <a:t>Past </a:t>
            </a:r>
            <a:r>
              <a:rPr lang="en-GB" sz="3600" b="1" dirty="0" smtClean="0"/>
              <a:t>and Present Glory</a:t>
            </a:r>
            <a:endParaRPr lang="en-GB" sz="3600" b="1" dirty="0"/>
          </a:p>
        </p:txBody>
      </p:sp>
      <p:sp>
        <p:nvSpPr>
          <p:cNvPr id="4" name="Rectangle 3"/>
          <p:cNvSpPr/>
          <p:nvPr/>
        </p:nvSpPr>
        <p:spPr>
          <a:xfrm>
            <a:off x="300563" y="1276866"/>
            <a:ext cx="8250313" cy="6217087"/>
          </a:xfrm>
          <a:prstGeom prst="rect">
            <a:avLst/>
          </a:prstGeom>
        </p:spPr>
        <p:txBody>
          <a:bodyPr wrap="square">
            <a:spAutoFit/>
          </a:bodyPr>
          <a:lstStyle/>
          <a:p>
            <a:r>
              <a:rPr lang="en-GB" sz="2800" dirty="0"/>
              <a:t>Jesus said these things, then lifting up his eyes to heaven, he said, “Father, </a:t>
            </a:r>
            <a:r>
              <a:rPr lang="en-GB" sz="2800" b="1" dirty="0"/>
              <a:t>the time has come. Glorify your Son, that your Son may also glorify you</a:t>
            </a:r>
            <a:r>
              <a:rPr lang="en-GB" sz="2800" dirty="0" smtClean="0"/>
              <a:t>;</a:t>
            </a:r>
            <a:r>
              <a:rPr lang="en-GB" sz="2800" dirty="0"/>
              <a:t> even </a:t>
            </a:r>
            <a:endParaRPr lang="en-GB" sz="2800" dirty="0" smtClean="0"/>
          </a:p>
          <a:p>
            <a:r>
              <a:rPr lang="en-GB" sz="2800" dirty="0" smtClean="0"/>
              <a:t>as </a:t>
            </a:r>
            <a:r>
              <a:rPr lang="en-GB" sz="2800" dirty="0"/>
              <a:t>you gave him authority over all flesh, so he will </a:t>
            </a:r>
            <a:endParaRPr lang="en-GB" sz="2800" dirty="0" smtClean="0"/>
          </a:p>
          <a:p>
            <a:r>
              <a:rPr lang="en-GB" sz="2800" dirty="0" smtClean="0"/>
              <a:t>give </a:t>
            </a:r>
            <a:r>
              <a:rPr lang="en-GB" sz="2800" dirty="0"/>
              <a:t>eternal life to all whom you have given him</a:t>
            </a:r>
            <a:r>
              <a:rPr lang="en-GB" sz="2800" dirty="0" smtClean="0"/>
              <a:t>.</a:t>
            </a:r>
            <a:r>
              <a:rPr lang="en-GB" sz="2800" dirty="0"/>
              <a:t> </a:t>
            </a:r>
            <a:endParaRPr lang="en-GB" sz="2800" dirty="0" smtClean="0"/>
          </a:p>
          <a:p>
            <a:r>
              <a:rPr lang="en-GB" sz="2800" b="1" dirty="0" smtClean="0"/>
              <a:t>This </a:t>
            </a:r>
            <a:r>
              <a:rPr lang="en-GB" sz="2800" b="1" dirty="0"/>
              <a:t>is eternal life, that they should know you, the only true God, and him whom you sent, Jesus Christ</a:t>
            </a:r>
            <a:r>
              <a:rPr lang="en-GB" sz="2800" b="1" dirty="0" smtClean="0"/>
              <a:t>.</a:t>
            </a:r>
            <a:r>
              <a:rPr lang="en-GB" sz="2800" b="1" dirty="0"/>
              <a:t> </a:t>
            </a:r>
            <a:endParaRPr lang="en-GB" sz="2800" b="1" dirty="0" smtClean="0"/>
          </a:p>
          <a:p>
            <a:endParaRPr lang="en-GB" sz="2800" b="1" dirty="0"/>
          </a:p>
          <a:p>
            <a:r>
              <a:rPr lang="en-GB" sz="2800" b="1" dirty="0" smtClean="0"/>
              <a:t>I </a:t>
            </a:r>
            <a:r>
              <a:rPr lang="en-GB" sz="2800" b="1" dirty="0"/>
              <a:t>glorified you on the earth. I have </a:t>
            </a:r>
            <a:r>
              <a:rPr lang="en-GB" sz="2800" b="1" dirty="0" smtClean="0"/>
              <a:t>accomplished</a:t>
            </a:r>
          </a:p>
          <a:p>
            <a:r>
              <a:rPr lang="en-GB" sz="2800" b="1" dirty="0" smtClean="0"/>
              <a:t> </a:t>
            </a:r>
            <a:r>
              <a:rPr lang="en-GB" sz="2800" b="1" dirty="0"/>
              <a:t>the work which you have given me to do</a:t>
            </a:r>
            <a:r>
              <a:rPr lang="en-GB" sz="2800" dirty="0"/>
              <a:t>.</a:t>
            </a:r>
          </a:p>
          <a:p>
            <a:r>
              <a:rPr lang="en-GB" sz="2800" dirty="0" smtClean="0">
                <a:solidFill>
                  <a:srgbClr val="222222"/>
                </a:solidFill>
              </a:rPr>
              <a:t> </a:t>
            </a:r>
            <a:r>
              <a:rPr lang="en-GB" sz="2800" dirty="0"/>
              <a:t>Jn. 17: </a:t>
            </a:r>
            <a:r>
              <a:rPr lang="en-GB" sz="2800" dirty="0" smtClean="0"/>
              <a:t>1- 4.</a:t>
            </a:r>
            <a:endParaRPr lang="en-GB" sz="2800" dirty="0"/>
          </a:p>
          <a:p>
            <a:pPr algn="just"/>
            <a:endParaRPr lang="en-GB" sz="2400" dirty="0">
              <a:solidFill>
                <a:srgbClr val="222222"/>
              </a:solidFill>
              <a:latin typeface="Roboto"/>
            </a:endParaRPr>
          </a:p>
          <a:p>
            <a:endParaRPr lang="en-GB" sz="2400" dirty="0" smtClean="0">
              <a:solidFill>
                <a:srgbClr val="222222"/>
              </a:solidFill>
            </a:endParaRPr>
          </a:p>
          <a:p>
            <a:endParaRPr lang="en-GB" sz="2400" b="1" dirty="0" smtClean="0">
              <a:solidFill>
                <a:srgbClr val="222222"/>
              </a:solidFill>
            </a:endParaRPr>
          </a:p>
          <a:p>
            <a:pPr algn="just"/>
            <a:endParaRPr lang="en-GB" b="0" i="0" dirty="0">
              <a:solidFill>
                <a:srgbClr val="222222"/>
              </a:solidFill>
              <a:effectLst/>
              <a:latin typeface="Roboto"/>
            </a:endParaRPr>
          </a:p>
        </p:txBody>
      </p:sp>
    </p:spTree>
    <p:extLst>
      <p:ext uri="{BB962C8B-B14F-4D97-AF65-F5344CB8AC3E}">
        <p14:creationId xmlns:p14="http://schemas.microsoft.com/office/powerpoint/2010/main" val="11917530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388" y="989492"/>
            <a:ext cx="9170377" cy="5693866"/>
          </a:xfrm>
          <a:prstGeom prst="rect">
            <a:avLst/>
          </a:prstGeom>
        </p:spPr>
        <p:txBody>
          <a:bodyPr wrap="square">
            <a:spAutoFit/>
          </a:bodyPr>
          <a:lstStyle/>
          <a:p>
            <a:pPr lvl="0"/>
            <a:r>
              <a:rPr lang="en-GB" sz="2800" b="1" dirty="0">
                <a:solidFill>
                  <a:srgbClr val="222222"/>
                </a:solidFill>
              </a:rPr>
              <a:t>Now, Father, glorify me with your own self with the glory which I had with you before the world existed.</a:t>
            </a:r>
            <a:r>
              <a:rPr lang="en-GB" sz="2800" dirty="0">
                <a:solidFill>
                  <a:srgbClr val="222222"/>
                </a:solidFill>
              </a:rPr>
              <a:t> </a:t>
            </a:r>
            <a:r>
              <a:rPr lang="en-GB" sz="2800" dirty="0">
                <a:solidFill>
                  <a:prstClr val="black"/>
                </a:solidFill>
              </a:rPr>
              <a:t> I revealed your name to the people whom you have given me out of the world. They were yours, and you have given them to me. They have kept your </a:t>
            </a:r>
            <a:r>
              <a:rPr lang="en-GB" sz="2800" dirty="0" smtClean="0">
                <a:solidFill>
                  <a:prstClr val="black"/>
                </a:solidFill>
              </a:rPr>
              <a:t>word. Jn. 17:6</a:t>
            </a:r>
            <a:endParaRPr lang="en-GB" sz="2800" dirty="0" smtClean="0">
              <a:solidFill>
                <a:srgbClr val="222222"/>
              </a:solidFill>
            </a:endParaRPr>
          </a:p>
          <a:p>
            <a:pPr lvl="0"/>
            <a:endParaRPr lang="en-GB" sz="2800" b="1" dirty="0" smtClean="0">
              <a:solidFill>
                <a:prstClr val="black"/>
              </a:solidFill>
            </a:endParaRPr>
          </a:p>
          <a:p>
            <a:pPr lvl="0"/>
            <a:r>
              <a:rPr lang="en-GB" sz="2800" b="1" dirty="0" smtClean="0">
                <a:solidFill>
                  <a:prstClr val="black"/>
                </a:solidFill>
              </a:rPr>
              <a:t>The </a:t>
            </a:r>
            <a:r>
              <a:rPr lang="en-GB" sz="2800" b="1" dirty="0">
                <a:solidFill>
                  <a:prstClr val="black"/>
                </a:solidFill>
              </a:rPr>
              <a:t>glory which you have given me, I have given to </a:t>
            </a:r>
            <a:r>
              <a:rPr lang="en-GB" sz="2800" b="1" dirty="0" smtClean="0">
                <a:solidFill>
                  <a:prstClr val="black"/>
                </a:solidFill>
              </a:rPr>
              <a:t>them. </a:t>
            </a:r>
          </a:p>
          <a:p>
            <a:pPr lvl="0"/>
            <a:r>
              <a:rPr lang="en-GB" sz="2800" dirty="0" smtClean="0">
                <a:solidFill>
                  <a:prstClr val="black"/>
                </a:solidFill>
              </a:rPr>
              <a:t>Jn. 17:22 </a:t>
            </a:r>
          </a:p>
          <a:p>
            <a:pPr lvl="0"/>
            <a:endParaRPr lang="en-GB" sz="2800" dirty="0" smtClean="0">
              <a:solidFill>
                <a:prstClr val="black"/>
              </a:solidFill>
            </a:endParaRPr>
          </a:p>
          <a:p>
            <a:pPr lvl="0"/>
            <a:r>
              <a:rPr lang="en-GB" sz="2800" dirty="0" smtClean="0">
                <a:solidFill>
                  <a:prstClr val="black"/>
                </a:solidFill>
              </a:rPr>
              <a:t>Father</a:t>
            </a:r>
            <a:r>
              <a:rPr lang="en-GB" sz="2800" dirty="0">
                <a:solidFill>
                  <a:prstClr val="black"/>
                </a:solidFill>
              </a:rPr>
              <a:t>, I desire that they also whom you have given me </a:t>
            </a:r>
            <a:r>
              <a:rPr lang="en-GB" sz="2800" b="1" dirty="0">
                <a:solidFill>
                  <a:prstClr val="black"/>
                </a:solidFill>
              </a:rPr>
              <a:t>be with me where I am, that they may see my glory</a:t>
            </a:r>
            <a:r>
              <a:rPr lang="en-GB" sz="2800" dirty="0">
                <a:solidFill>
                  <a:prstClr val="black"/>
                </a:solidFill>
              </a:rPr>
              <a:t>, which you have given me, for you loved me before the foundation of the world. </a:t>
            </a:r>
            <a:r>
              <a:rPr lang="en-GB" sz="2800" dirty="0" smtClean="0">
                <a:solidFill>
                  <a:prstClr val="black"/>
                </a:solidFill>
              </a:rPr>
              <a:t>Jn</a:t>
            </a:r>
            <a:r>
              <a:rPr lang="en-GB" sz="2800" dirty="0">
                <a:solidFill>
                  <a:prstClr val="black"/>
                </a:solidFill>
              </a:rPr>
              <a:t>. </a:t>
            </a:r>
            <a:r>
              <a:rPr lang="en-GB" sz="2800" dirty="0" smtClean="0">
                <a:solidFill>
                  <a:prstClr val="black"/>
                </a:solidFill>
              </a:rPr>
              <a:t>17:24</a:t>
            </a:r>
            <a:r>
              <a:rPr lang="en-GB" sz="2800" dirty="0">
                <a:solidFill>
                  <a:prstClr val="black"/>
                </a:solidFill>
              </a:rPr>
              <a:t>.</a:t>
            </a:r>
          </a:p>
        </p:txBody>
      </p:sp>
      <p:sp>
        <p:nvSpPr>
          <p:cNvPr id="3" name="Rectangle 2"/>
          <p:cNvSpPr/>
          <p:nvPr/>
        </p:nvSpPr>
        <p:spPr>
          <a:xfrm>
            <a:off x="2842461" y="241246"/>
            <a:ext cx="2589235" cy="646331"/>
          </a:xfrm>
          <a:prstGeom prst="rect">
            <a:avLst/>
          </a:prstGeom>
        </p:spPr>
        <p:txBody>
          <a:bodyPr wrap="none">
            <a:spAutoFit/>
          </a:bodyPr>
          <a:lstStyle/>
          <a:p>
            <a:r>
              <a:rPr lang="en-GB" sz="3600" b="1" dirty="0"/>
              <a:t>Future Glory</a:t>
            </a:r>
            <a:endParaRPr lang="en-GB" sz="3600" dirty="0"/>
          </a:p>
        </p:txBody>
      </p:sp>
    </p:spTree>
    <p:extLst>
      <p:ext uri="{BB962C8B-B14F-4D97-AF65-F5344CB8AC3E}">
        <p14:creationId xmlns:p14="http://schemas.microsoft.com/office/powerpoint/2010/main" val="149655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935" y="504774"/>
            <a:ext cx="9210431" cy="5262979"/>
          </a:xfrm>
          <a:prstGeom prst="rect">
            <a:avLst/>
          </a:prstGeom>
          <a:noFill/>
        </p:spPr>
        <p:txBody>
          <a:bodyPr wrap="square" rtlCol="0">
            <a:spAutoFit/>
          </a:bodyPr>
          <a:lstStyle/>
          <a:p>
            <a:pPr lvl="0"/>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On the third day Abraham lifted up his eyes, and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saw the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place far off. Abraham said to his young men,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Stay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here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with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donkey. The boy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[young man] and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will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go over there. </a:t>
            </a:r>
            <a:r>
              <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We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will worship, and come back </a:t>
            </a:r>
            <a:endPar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 </a:t>
            </a:r>
            <a:r>
              <a:rPr lang="en-GB" sz="2800" b="1"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you</a:t>
            </a:r>
            <a:r>
              <a:rPr lang="en-GB" sz="2800" b="1"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sz="2800"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en-GB" sz="2800" b="1" dirty="0" err="1"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Abraham</a:t>
            </a:r>
            <a:r>
              <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took the wood of the burnt offering </a:t>
            </a:r>
            <a:endPar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and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laid it on Isaac his son.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He took in his hand the fire and the knife. They both went together.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Isaac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spoke to Abraham his father, and said, “My father?” He said,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Here I am, my son</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He said, “Here is the fire and the wood, but where is the lamb for a burnt offering?”</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Abraham said, “God will provide </a:t>
            </a:r>
            <a:r>
              <a:rPr lang="en-GB" sz="28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[to/for] himself </a:t>
            </a:r>
            <a:r>
              <a:rPr lang="en-GB" sz="2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lamb for a burnt offering, my son.”</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So they both went together. </a:t>
            </a:r>
            <a:endParaRPr lang="en-GB" sz="2800" dirty="0">
              <a:solidFill>
                <a:prstClr val="black"/>
              </a:solidFill>
            </a:endParaRPr>
          </a:p>
        </p:txBody>
      </p:sp>
    </p:spTree>
    <p:extLst>
      <p:ext uri="{BB962C8B-B14F-4D97-AF65-F5344CB8AC3E}">
        <p14:creationId xmlns:p14="http://schemas.microsoft.com/office/powerpoint/2010/main" val="398640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150" y="1045254"/>
            <a:ext cx="9912336" cy="4678204"/>
          </a:xfrm>
          <a:prstGeom prst="rect">
            <a:avLst/>
          </a:prstGeom>
        </p:spPr>
        <p:txBody>
          <a:bodyPr wrap="square">
            <a:spAutoFit/>
          </a:bodyPr>
          <a:lstStyle/>
          <a:p>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They came to the place which God had told him of.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Abraham built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altar there, and laid the wood in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order</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bound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Isaac his son, and laid him on the altar,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on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wood. Abraham stretched out his hand, and </a:t>
            </a:r>
            <a:endPar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took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a:t>
            </a:r>
            <a:r>
              <a:rPr lang="en-GB"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knife </a:t>
            </a:r>
            <a:r>
              <a:rPr lang="en-GB"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to kill his son. </a:t>
            </a:r>
            <a:endParaRPr lang="en-GB" sz="2800" dirty="0">
              <a:solidFill>
                <a:prstClr val="black"/>
              </a:solidFill>
            </a:endParaRPr>
          </a:p>
          <a:p>
            <a:r>
              <a:rPr lang="en-GB" sz="2800" b="1" dirty="0" smtClean="0">
                <a:solidFill>
                  <a:prstClr val="black"/>
                </a:solidFill>
                <a:ea typeface="Calibri" panose="020F0502020204030204" pitchFamily="34" charset="0"/>
                <a:cs typeface="Times New Roman" panose="02020603050405020304" pitchFamily="18" charset="0"/>
              </a:rPr>
              <a:t>The </a:t>
            </a:r>
            <a:r>
              <a:rPr lang="en-GB" sz="2800" b="1" dirty="0">
                <a:solidFill>
                  <a:prstClr val="black"/>
                </a:solidFill>
                <a:ea typeface="Calibri" panose="020F0502020204030204" pitchFamily="34" charset="0"/>
                <a:cs typeface="Times New Roman" panose="02020603050405020304" pitchFamily="18" charset="0"/>
              </a:rPr>
              <a:t>Angel of the LORD called to him out of the sky, and said, “Abraham, Abraham!” He said, “Here I am.”</a:t>
            </a:r>
            <a:r>
              <a:rPr lang="en-GB" sz="2800" dirty="0">
                <a:solidFill>
                  <a:prstClr val="black"/>
                </a:solidFill>
                <a:ea typeface="Calibri" panose="020F0502020204030204" pitchFamily="34" charset="0"/>
                <a:cs typeface="Times New Roman" panose="02020603050405020304" pitchFamily="18" charset="0"/>
              </a:rPr>
              <a:t> He said, “Don’t lay your hand on the boy or do anything to him. For now I know that you fear God, since </a:t>
            </a:r>
            <a:r>
              <a:rPr lang="en-GB" sz="2800" b="1" dirty="0">
                <a:solidFill>
                  <a:prstClr val="black"/>
                </a:solidFill>
                <a:ea typeface="Calibri" panose="020F0502020204030204" pitchFamily="34" charset="0"/>
                <a:cs typeface="Times New Roman" panose="02020603050405020304" pitchFamily="18" charset="0"/>
              </a:rPr>
              <a:t>you have not withheld your son, your only son, from me</a:t>
            </a:r>
            <a:r>
              <a:rPr lang="en-GB" sz="2800" b="1" dirty="0" smtClean="0">
                <a:solidFill>
                  <a:prstClr val="black"/>
                </a:solidFill>
                <a:ea typeface="Calibri" panose="020F0502020204030204" pitchFamily="34" charset="0"/>
                <a:cs typeface="Times New Roman" panose="02020603050405020304" pitchFamily="18" charset="0"/>
              </a:rPr>
              <a:t>.</a:t>
            </a:r>
            <a:r>
              <a:rPr lang="en-GB" sz="2800" dirty="0" smtClean="0">
                <a:solidFill>
                  <a:prstClr val="black"/>
                </a:solidFill>
                <a:ea typeface="Calibri" panose="020F0502020204030204" pitchFamily="34" charset="0"/>
                <a:cs typeface="Times New Roman" panose="02020603050405020304" pitchFamily="18" charset="0"/>
              </a:rPr>
              <a:t>”</a:t>
            </a:r>
            <a:r>
              <a:rPr lang="en-GB" sz="2800" dirty="0"/>
              <a:t> your only son, from me</a:t>
            </a:r>
            <a:r>
              <a:rPr lang="en-GB" sz="2800" dirty="0" smtClean="0"/>
              <a:t>.”</a:t>
            </a:r>
            <a:endParaRPr lang="en-GB" sz="2800" dirty="0"/>
          </a:p>
          <a:p>
            <a:pPr lvl="0"/>
            <a:endParaRPr lang="en-GB" dirty="0">
              <a:solidFill>
                <a:prstClr val="black"/>
              </a:solidFill>
            </a:endParaRPr>
          </a:p>
        </p:txBody>
      </p:sp>
    </p:spTree>
    <p:extLst>
      <p:ext uri="{BB962C8B-B14F-4D97-AF65-F5344CB8AC3E}">
        <p14:creationId xmlns:p14="http://schemas.microsoft.com/office/powerpoint/2010/main" val="80854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1197" y="545261"/>
            <a:ext cx="4059665" cy="5904967"/>
          </a:xfrm>
          <a:prstGeom prst="rect">
            <a:avLst/>
          </a:prstGeom>
        </p:spPr>
      </p:pic>
    </p:spTree>
    <p:extLst>
      <p:ext uri="{BB962C8B-B14F-4D97-AF65-F5344CB8AC3E}">
        <p14:creationId xmlns:p14="http://schemas.microsoft.com/office/powerpoint/2010/main" val="381461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680" y="1647863"/>
            <a:ext cx="9058980" cy="3729867"/>
          </a:xfrm>
          <a:prstGeom prst="rect">
            <a:avLst/>
          </a:prstGeom>
        </p:spPr>
        <p:txBody>
          <a:bodyPr wrap="square">
            <a:spAutoFit/>
          </a:bodyPr>
          <a:lstStyle/>
          <a:p>
            <a:pPr>
              <a:lnSpc>
                <a:spcPct val="107000"/>
              </a:lnSpc>
              <a:spcAft>
                <a:spcPts val="800"/>
              </a:spcAft>
            </a:pPr>
            <a:r>
              <a:rPr lang="en-GB" sz="2800" dirty="0"/>
              <a:t>Abraham lifted up his eyes, and looked, and saw that </a:t>
            </a:r>
            <a:endParaRPr lang="en-GB" sz="2800" dirty="0" smtClean="0"/>
          </a:p>
          <a:p>
            <a:pPr>
              <a:lnSpc>
                <a:spcPct val="107000"/>
              </a:lnSpc>
              <a:spcAft>
                <a:spcPts val="800"/>
              </a:spcAft>
            </a:pPr>
            <a:r>
              <a:rPr lang="en-GB" sz="2800" dirty="0" smtClean="0"/>
              <a:t>behind </a:t>
            </a:r>
            <a:r>
              <a:rPr lang="en-GB" sz="2800" dirty="0"/>
              <a:t>him was </a:t>
            </a:r>
            <a:r>
              <a:rPr lang="en-GB" sz="2800" b="1" dirty="0"/>
              <a:t>a ram caught in the thicket by his </a:t>
            </a:r>
            <a:endParaRPr lang="en-GB" sz="2800" b="1" dirty="0" smtClean="0"/>
          </a:p>
          <a:p>
            <a:pPr>
              <a:lnSpc>
                <a:spcPct val="107000"/>
              </a:lnSpc>
              <a:spcAft>
                <a:spcPts val="800"/>
              </a:spcAft>
            </a:pPr>
            <a:r>
              <a:rPr lang="en-GB" sz="2800" b="1" dirty="0" smtClean="0"/>
              <a:t>horns</a:t>
            </a:r>
            <a:r>
              <a:rPr lang="en-GB" sz="2800" dirty="0"/>
              <a:t>. Abraham went and took the ram, and offered </a:t>
            </a:r>
            <a:endParaRPr lang="en-GB" sz="2800" dirty="0" smtClean="0"/>
          </a:p>
          <a:p>
            <a:pPr>
              <a:lnSpc>
                <a:spcPct val="107000"/>
              </a:lnSpc>
              <a:spcAft>
                <a:spcPts val="800"/>
              </a:spcAft>
            </a:pPr>
            <a:r>
              <a:rPr lang="en-GB" sz="2800" dirty="0" smtClean="0"/>
              <a:t>him </a:t>
            </a:r>
            <a:r>
              <a:rPr lang="en-GB" sz="2800" dirty="0"/>
              <a:t>up for a burnt offering instead of his son. </a:t>
            </a:r>
            <a:endParaRPr lang="en-GB" sz="2800" dirty="0" smtClean="0"/>
          </a:p>
          <a:p>
            <a:pPr>
              <a:lnSpc>
                <a:spcPct val="107000"/>
              </a:lnSpc>
              <a:spcAft>
                <a:spcPts val="800"/>
              </a:spcAft>
            </a:pPr>
            <a:r>
              <a:rPr lang="en-GB" sz="2800" b="1" dirty="0" smtClean="0"/>
              <a:t>Abraham </a:t>
            </a:r>
            <a:r>
              <a:rPr lang="en-GB" sz="2800" b="1" dirty="0"/>
              <a:t>called the name of that place </a:t>
            </a:r>
            <a:r>
              <a:rPr lang="en-GB" sz="2800" dirty="0"/>
              <a:t>“the LORD Will Provide”. As it is said to this day, “On The LORD’s mountain, it will be provided</a:t>
            </a:r>
            <a:r>
              <a:rPr lang="en-GB" sz="2800" dirty="0" smtClean="0"/>
              <a:t>.”</a:t>
            </a:r>
            <a:endParaRPr lang="en-GB" sz="2800" dirty="0"/>
          </a:p>
        </p:txBody>
      </p:sp>
    </p:spTree>
    <p:extLst>
      <p:ext uri="{BB962C8B-B14F-4D97-AF65-F5344CB8AC3E}">
        <p14:creationId xmlns:p14="http://schemas.microsoft.com/office/powerpoint/2010/main" val="178267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453378"/>
            <a:ext cx="8941777" cy="6137578"/>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The Angel of the LORD called to Abraham a second </a:t>
            </a: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time </a:t>
            </a:r>
            <a:r>
              <a:rPr lang="en-GB" sz="2800" dirty="0">
                <a:latin typeface="Calibri" panose="020F0502020204030204" pitchFamily="34" charset="0"/>
                <a:ea typeface="Calibri" panose="020F0502020204030204" pitchFamily="34" charset="0"/>
                <a:cs typeface="Times New Roman" panose="02020603050405020304" pitchFamily="18" charset="0"/>
              </a:rPr>
              <a:t>out of the sky, </a:t>
            </a:r>
            <a:r>
              <a:rPr lang="en-GB" sz="2800" dirty="0" smtClean="0">
                <a:latin typeface="Calibri" panose="020F0502020204030204" pitchFamily="34" charset="0"/>
                <a:ea typeface="Calibri" panose="020F0502020204030204" pitchFamily="34" charset="0"/>
                <a:cs typeface="Times New Roman" panose="02020603050405020304" pitchFamily="18" charset="0"/>
              </a:rPr>
              <a:t>and </a:t>
            </a:r>
            <a:r>
              <a:rPr lang="en-GB" sz="2800" dirty="0">
                <a:latin typeface="Calibri" panose="020F0502020204030204" pitchFamily="34" charset="0"/>
                <a:ea typeface="Calibri" panose="020F0502020204030204" pitchFamily="34" charset="0"/>
                <a:cs typeface="Times New Roman" panose="02020603050405020304" pitchFamily="18" charset="0"/>
              </a:rPr>
              <a:t>said, </a:t>
            </a:r>
            <a:r>
              <a:rPr lang="en-GB" sz="2800" b="1" dirty="0" smtClean="0">
                <a:latin typeface="Calibri" panose="020F0502020204030204" pitchFamily="34" charset="0"/>
                <a:ea typeface="Calibri" panose="020F0502020204030204" pitchFamily="34" charset="0"/>
                <a:cs typeface="Times New Roman" panose="02020603050405020304" pitchFamily="18" charset="0"/>
              </a:rPr>
              <a:t>“‘I have sworn by </a:t>
            </a:r>
          </a:p>
          <a:p>
            <a:pP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myself,’ says the LORD</a:t>
            </a:r>
            <a:r>
              <a:rPr lang="en-GB" sz="2800" b="1" dirty="0">
                <a:latin typeface="Calibri" panose="020F0502020204030204" pitchFamily="34" charset="0"/>
                <a:ea typeface="Calibri" panose="020F0502020204030204" pitchFamily="34" charset="0"/>
                <a:cs typeface="Times New Roman" panose="02020603050405020304" pitchFamily="18" charset="0"/>
              </a:rPr>
              <a:t>, ‘because you have </a:t>
            </a:r>
            <a:r>
              <a:rPr lang="en-GB" sz="2800" b="1" dirty="0" smtClean="0">
                <a:latin typeface="Calibri" panose="020F0502020204030204" pitchFamily="34" charset="0"/>
                <a:ea typeface="Calibri" panose="020F0502020204030204" pitchFamily="34" charset="0"/>
                <a:cs typeface="Times New Roman" panose="02020603050405020304" pitchFamily="18" charset="0"/>
              </a:rPr>
              <a:t>done </a:t>
            </a:r>
          </a:p>
          <a:p>
            <a:pPr>
              <a:lnSpc>
                <a:spcPct val="107000"/>
              </a:lnSpc>
              <a:spcAft>
                <a:spcPts val="800"/>
              </a:spcAft>
            </a:pPr>
            <a:r>
              <a:rPr lang="en-GB" sz="2800" b="1" dirty="0" smtClean="0">
                <a:latin typeface="Calibri" panose="020F0502020204030204" pitchFamily="34" charset="0"/>
                <a:ea typeface="Calibri" panose="020F0502020204030204" pitchFamily="34" charset="0"/>
                <a:cs typeface="Times New Roman" panose="02020603050405020304" pitchFamily="18" charset="0"/>
              </a:rPr>
              <a:t>this </a:t>
            </a:r>
            <a:r>
              <a:rPr lang="en-GB" sz="2800" b="1" dirty="0">
                <a:latin typeface="Calibri" panose="020F0502020204030204" pitchFamily="34" charset="0"/>
                <a:ea typeface="Calibri" panose="020F0502020204030204" pitchFamily="34" charset="0"/>
                <a:cs typeface="Times New Roman" panose="02020603050405020304" pitchFamily="18" charset="0"/>
              </a:rPr>
              <a:t>thing, and </a:t>
            </a:r>
            <a:r>
              <a:rPr lang="en-GB" sz="2800" b="1" dirty="0" smtClean="0">
                <a:latin typeface="Calibri" panose="020F0502020204030204" pitchFamily="34" charset="0"/>
                <a:ea typeface="Calibri" panose="020F0502020204030204" pitchFamily="34" charset="0"/>
                <a:cs typeface="Times New Roman" panose="02020603050405020304" pitchFamily="18" charset="0"/>
              </a:rPr>
              <a:t>have </a:t>
            </a:r>
            <a:r>
              <a:rPr lang="en-GB" sz="2800" b="1" dirty="0">
                <a:latin typeface="Calibri" panose="020F0502020204030204" pitchFamily="34" charset="0"/>
                <a:ea typeface="Calibri" panose="020F0502020204030204" pitchFamily="34" charset="0"/>
                <a:cs typeface="Times New Roman" panose="02020603050405020304" pitchFamily="18" charset="0"/>
              </a:rPr>
              <a:t>not withheld your son, your only son</a:t>
            </a:r>
            <a:r>
              <a:rPr lang="en-GB" sz="2800" dirty="0">
                <a:latin typeface="Calibri" panose="020F0502020204030204" pitchFamily="34" charset="0"/>
                <a:ea typeface="Calibri" panose="020F0502020204030204" pitchFamily="34" charset="0"/>
                <a:cs typeface="Times New Roman" panose="02020603050405020304" pitchFamily="18" charset="0"/>
              </a:rPr>
              <a:t>, that </a:t>
            </a:r>
            <a:r>
              <a:rPr lang="en-GB" sz="2800" dirty="0" smtClean="0">
                <a:latin typeface="Calibri" panose="020F0502020204030204" pitchFamily="34" charset="0"/>
                <a:ea typeface="Calibri" panose="020F0502020204030204" pitchFamily="34" charset="0"/>
                <a:cs typeface="Times New Roman" panose="02020603050405020304" pitchFamily="18" charset="0"/>
              </a:rPr>
              <a:t>I </a:t>
            </a:r>
            <a:r>
              <a:rPr lang="en-GB" sz="2800" dirty="0">
                <a:latin typeface="Calibri" panose="020F0502020204030204" pitchFamily="34" charset="0"/>
                <a:ea typeface="Calibri" panose="020F0502020204030204" pitchFamily="34" charset="0"/>
                <a:cs typeface="Times New Roman" panose="02020603050405020304" pitchFamily="18" charset="0"/>
              </a:rPr>
              <a:t>will </a:t>
            </a:r>
            <a:r>
              <a:rPr lang="en-GB" sz="2800" dirty="0" smtClean="0">
                <a:latin typeface="Calibri" panose="020F0502020204030204" pitchFamily="34" charset="0"/>
                <a:ea typeface="Calibri" panose="020F0502020204030204" pitchFamily="34" charset="0"/>
                <a:cs typeface="Times New Roman" panose="02020603050405020304" pitchFamily="18" charset="0"/>
              </a:rPr>
              <a:t>bless </a:t>
            </a:r>
            <a:r>
              <a:rPr lang="en-GB" sz="2800" dirty="0">
                <a:latin typeface="Calibri" panose="020F0502020204030204" pitchFamily="34" charset="0"/>
                <a:ea typeface="Calibri" panose="020F0502020204030204" pitchFamily="34" charset="0"/>
                <a:cs typeface="Times New Roman" panose="02020603050405020304" pitchFamily="18" charset="0"/>
              </a:rPr>
              <a:t>you greatly, and I will multiply your offspring greatly like the </a:t>
            </a:r>
            <a:r>
              <a:rPr lang="en-GB" sz="2800" dirty="0" smtClean="0">
                <a:latin typeface="Calibri" panose="020F0502020204030204" pitchFamily="34" charset="0"/>
                <a:ea typeface="Calibri" panose="020F0502020204030204" pitchFamily="34" charset="0"/>
                <a:cs typeface="Times New Roman" panose="02020603050405020304" pitchFamily="18" charset="0"/>
              </a:rPr>
              <a:t>stars </a:t>
            </a:r>
            <a:r>
              <a:rPr lang="en-GB" sz="2800" dirty="0">
                <a:latin typeface="Calibri" panose="020F0502020204030204" pitchFamily="34" charset="0"/>
                <a:ea typeface="Calibri" panose="020F0502020204030204" pitchFamily="34" charset="0"/>
                <a:cs typeface="Times New Roman" panose="02020603050405020304" pitchFamily="18" charset="0"/>
              </a:rPr>
              <a:t>of the heavens, and like the sand which is on the seashore. Your </a:t>
            </a:r>
            <a:r>
              <a:rPr lang="en-GB" sz="2800" dirty="0" smtClean="0">
                <a:latin typeface="Calibri" panose="020F0502020204030204" pitchFamily="34" charset="0"/>
                <a:ea typeface="Calibri" panose="020F0502020204030204" pitchFamily="34" charset="0"/>
                <a:cs typeface="Times New Roman" panose="02020603050405020304" pitchFamily="18" charset="0"/>
              </a:rPr>
              <a:t>offspring </a:t>
            </a:r>
            <a:r>
              <a:rPr lang="en-GB" sz="2800" dirty="0">
                <a:latin typeface="Calibri" panose="020F0502020204030204" pitchFamily="34" charset="0"/>
                <a:ea typeface="Calibri" panose="020F0502020204030204" pitchFamily="34" charset="0"/>
                <a:cs typeface="Times New Roman" panose="02020603050405020304" pitchFamily="18" charset="0"/>
              </a:rPr>
              <a:t>will possess the gate of his enemies. </a:t>
            </a:r>
            <a:r>
              <a:rPr lang="en-GB" sz="2800" b="1" dirty="0">
                <a:latin typeface="Calibri" panose="020F0502020204030204" pitchFamily="34" charset="0"/>
                <a:ea typeface="Calibri" panose="020F0502020204030204" pitchFamily="34" charset="0"/>
                <a:cs typeface="Times New Roman" panose="02020603050405020304" pitchFamily="18" charset="0"/>
              </a:rPr>
              <a:t>All the nations of the earth </a:t>
            </a:r>
            <a:r>
              <a:rPr lang="en-GB" sz="2800" b="1" dirty="0" smtClean="0">
                <a:latin typeface="Calibri" panose="020F0502020204030204" pitchFamily="34" charset="0"/>
                <a:ea typeface="Calibri" panose="020F0502020204030204" pitchFamily="34" charset="0"/>
                <a:cs typeface="Times New Roman" panose="02020603050405020304" pitchFamily="18" charset="0"/>
              </a:rPr>
              <a:t>will </a:t>
            </a:r>
            <a:r>
              <a:rPr lang="en-GB" sz="2800" b="1" dirty="0">
                <a:latin typeface="Calibri" panose="020F0502020204030204" pitchFamily="34" charset="0"/>
                <a:ea typeface="Calibri" panose="020F0502020204030204" pitchFamily="34" charset="0"/>
                <a:cs typeface="Times New Roman" panose="02020603050405020304" pitchFamily="18" charset="0"/>
              </a:rPr>
              <a:t>be blessed by your offspring, because you have obeyed my voice</a:t>
            </a:r>
            <a:r>
              <a:rPr lang="en-GB"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So Abraham returned to his young men, and they rose up and went together </a:t>
            </a:r>
            <a:r>
              <a:rPr lang="en-GB" sz="2800" dirty="0" smtClean="0">
                <a:latin typeface="Calibri" panose="020F0502020204030204" pitchFamily="34" charset="0"/>
                <a:ea typeface="Calibri" panose="020F0502020204030204" pitchFamily="34" charset="0"/>
                <a:cs typeface="Times New Roman" panose="02020603050405020304" pitchFamily="18" charset="0"/>
              </a:rPr>
              <a:t>to </a:t>
            </a:r>
            <a:r>
              <a:rPr lang="en-GB" sz="2800" dirty="0">
                <a:latin typeface="Calibri" panose="020F0502020204030204" pitchFamily="34" charset="0"/>
                <a:ea typeface="Calibri" panose="020F0502020204030204" pitchFamily="34" charset="0"/>
                <a:cs typeface="Times New Roman" panose="02020603050405020304" pitchFamily="18" charset="0"/>
              </a:rPr>
              <a:t>Beersheba. </a:t>
            </a:r>
          </a:p>
        </p:txBody>
      </p:sp>
    </p:spTree>
    <p:extLst>
      <p:ext uri="{BB962C8B-B14F-4D97-AF65-F5344CB8AC3E}">
        <p14:creationId xmlns:p14="http://schemas.microsoft.com/office/powerpoint/2010/main" val="3357628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2267</Words>
  <Application>Microsoft Office PowerPoint</Application>
  <PresentationFormat>Widescreen</PresentationFormat>
  <Paragraphs>302</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apercu</vt:lpstr>
      <vt:lpstr>Arial</vt:lpstr>
      <vt:lpstr>Calibri</vt:lpstr>
      <vt:lpstr>Calibri Light</vt:lpstr>
      <vt:lpstr>Cambria</vt:lpstr>
      <vt:lpstr>Roboto</vt:lpstr>
      <vt:lpstr>Times New Roman</vt:lpstr>
      <vt:lpstr>Office Theme</vt:lpstr>
      <vt:lpstr>PowerPoint Presentation</vt:lpstr>
      <vt:lpstr>PowerPoint Presentation</vt:lpstr>
      <vt:lpstr>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Cross</dc:title>
  <dc:creator>Roy MIllar</dc:creator>
  <cp:lastModifiedBy>Roy MIllar</cp:lastModifiedBy>
  <cp:revision>84</cp:revision>
  <dcterms:created xsi:type="dcterms:W3CDTF">2020-06-12T09:36:15Z</dcterms:created>
  <dcterms:modified xsi:type="dcterms:W3CDTF">2020-06-19T18:16:59Z</dcterms:modified>
</cp:coreProperties>
</file>