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7" r:id="rId9"/>
    <p:sldId id="268" r:id="rId10"/>
    <p:sldId id="270" r:id="rId11"/>
    <p:sldId id="284" r:id="rId12"/>
    <p:sldId id="297" r:id="rId13"/>
    <p:sldId id="272" r:id="rId14"/>
    <p:sldId id="269" r:id="rId15"/>
    <p:sldId id="273" r:id="rId16"/>
    <p:sldId id="274" r:id="rId17"/>
    <p:sldId id="275" r:id="rId18"/>
    <p:sldId id="276" r:id="rId19"/>
    <p:sldId id="277" r:id="rId20"/>
    <p:sldId id="279" r:id="rId21"/>
    <p:sldId id="278" r:id="rId22"/>
    <p:sldId id="280" r:id="rId23"/>
    <p:sldId id="281" r:id="rId24"/>
    <p:sldId id="286"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12" d="100"/>
          <a:sy n="112" d="100"/>
        </p:scale>
        <p:origin x="4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152934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289289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336920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50F0A9-D617-4C38-9A81-BB1A5233125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235547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0F0A9-D617-4C38-9A81-BB1A5233125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377556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50F0A9-D617-4C38-9A81-BB1A5233125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247315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50F0A9-D617-4C38-9A81-BB1A5233125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973841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50F0A9-D617-4C38-9A81-BB1A5233125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386146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0F0A9-D617-4C38-9A81-BB1A5233125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215552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0F0A9-D617-4C38-9A81-BB1A5233125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541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0F0A9-D617-4C38-9A81-BB1A5233125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87BC26-5B27-4585-9233-E854FC1C52D5}" type="slidenum">
              <a:rPr lang="en-GB" smtClean="0"/>
              <a:t>‹#›</a:t>
            </a:fld>
            <a:endParaRPr lang="en-GB"/>
          </a:p>
        </p:txBody>
      </p:sp>
    </p:spTree>
    <p:extLst>
      <p:ext uri="{BB962C8B-B14F-4D97-AF65-F5344CB8AC3E}">
        <p14:creationId xmlns:p14="http://schemas.microsoft.com/office/powerpoint/2010/main" val="270082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0F0A9-D617-4C38-9A81-BB1A52331254}" type="datetimeFigureOut">
              <a:rPr lang="en-GB" smtClean="0"/>
              <a:t>17/03/2021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7BC26-5B27-4585-9233-E854FC1C52D5}" type="slidenum">
              <a:rPr lang="en-GB" smtClean="0"/>
              <a:t>‹#›</a:t>
            </a:fld>
            <a:endParaRPr lang="en-GB"/>
          </a:p>
        </p:txBody>
      </p:sp>
    </p:spTree>
    <p:extLst>
      <p:ext uri="{BB962C8B-B14F-4D97-AF65-F5344CB8AC3E}">
        <p14:creationId xmlns:p14="http://schemas.microsoft.com/office/powerpoint/2010/main" val="87336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0822" y="1454698"/>
            <a:ext cx="6096000" cy="1077218"/>
          </a:xfrm>
          <a:prstGeom prst="rect">
            <a:avLst/>
          </a:prstGeom>
        </p:spPr>
        <p:txBody>
          <a:bodyPr>
            <a:spAutoFit/>
          </a:bodyPr>
          <a:lstStyle/>
          <a:p>
            <a:pPr lvl="0"/>
            <a:r>
              <a:rPr lang="en-GB" sz="3200" b="1" dirty="0">
                <a:solidFill>
                  <a:prstClr val="black"/>
                </a:solidFill>
              </a:rPr>
              <a:t>The Visions and Prophecies </a:t>
            </a:r>
          </a:p>
          <a:p>
            <a:pPr lvl="0" algn="ctr"/>
            <a:r>
              <a:rPr lang="en-GB" sz="3200" b="1" dirty="0">
                <a:solidFill>
                  <a:prstClr val="black"/>
                </a:solidFill>
              </a:rPr>
              <a:t>of Zechariah</a:t>
            </a:r>
          </a:p>
        </p:txBody>
      </p:sp>
      <p:sp>
        <p:nvSpPr>
          <p:cNvPr id="3" name="Rectangle 2"/>
          <p:cNvSpPr/>
          <p:nvPr/>
        </p:nvSpPr>
        <p:spPr>
          <a:xfrm>
            <a:off x="2353889" y="3219059"/>
            <a:ext cx="1755609" cy="584775"/>
          </a:xfrm>
          <a:prstGeom prst="rect">
            <a:avLst/>
          </a:prstGeom>
        </p:spPr>
        <p:txBody>
          <a:bodyPr wrap="none">
            <a:spAutoFit/>
          </a:bodyPr>
          <a:lstStyle/>
          <a:p>
            <a:pPr lvl="0"/>
            <a:r>
              <a:rPr lang="en-GB" sz="3200" b="1" dirty="0">
                <a:solidFill>
                  <a:prstClr val="black"/>
                </a:solidFill>
              </a:rPr>
              <a:t>Session </a:t>
            </a:r>
            <a:r>
              <a:rPr lang="en-GB" sz="3200" b="1" dirty="0" smtClean="0">
                <a:solidFill>
                  <a:prstClr val="black"/>
                </a:solidFill>
              </a:rPr>
              <a:t>2</a:t>
            </a:r>
            <a:endParaRPr lang="en-GB" sz="3200" b="1" dirty="0">
              <a:solidFill>
                <a:prstClr val="black"/>
              </a:solidFill>
            </a:endParaRPr>
          </a:p>
        </p:txBody>
      </p:sp>
    </p:spTree>
    <p:extLst>
      <p:ext uri="{BB962C8B-B14F-4D97-AF65-F5344CB8AC3E}">
        <p14:creationId xmlns:p14="http://schemas.microsoft.com/office/powerpoint/2010/main" val="172592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566" y="2556523"/>
            <a:ext cx="7488195" cy="1631216"/>
          </a:xfrm>
          <a:prstGeom prst="rect">
            <a:avLst/>
          </a:prstGeom>
        </p:spPr>
        <p:txBody>
          <a:bodyPr wrap="square">
            <a:spAutoFit/>
          </a:bodyPr>
          <a:lstStyle/>
          <a:p>
            <a:pPr lvl="0"/>
            <a:r>
              <a:rPr lang="en-GB" sz="2000" dirty="0">
                <a:solidFill>
                  <a:srgbClr val="000000"/>
                </a:solidFill>
                <a:latin typeface="system-ui"/>
              </a:rPr>
              <a:t>“Sit in silence, and go into darkness,</a:t>
            </a:r>
            <a:r>
              <a:rPr lang="en-GB" sz="2000" dirty="0">
                <a:solidFill>
                  <a:prstClr val="black"/>
                </a:solidFill>
                <a:latin typeface="system-ui"/>
              </a:rPr>
              <a:t> </a:t>
            </a:r>
            <a:r>
              <a:rPr lang="en-GB" sz="2000" dirty="0">
                <a:solidFill>
                  <a:srgbClr val="000000"/>
                </a:solidFill>
                <a:latin typeface="system-ui"/>
              </a:rPr>
              <a:t>daughter of the </a:t>
            </a:r>
            <a:r>
              <a:rPr lang="en-GB" sz="2000" b="1" dirty="0">
                <a:solidFill>
                  <a:srgbClr val="000000"/>
                </a:solidFill>
                <a:latin typeface="system-ui"/>
              </a:rPr>
              <a:t>Chaldeans</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For you shall no longer be called the mistress of kingdoms.</a:t>
            </a:r>
            <a:r>
              <a:rPr lang="en-GB" sz="2000" dirty="0">
                <a:solidFill>
                  <a:prstClr val="black"/>
                </a:solidFill>
                <a:latin typeface="system-ui"/>
              </a:rPr>
              <a:t/>
            </a:r>
            <a:br>
              <a:rPr lang="en-GB" sz="2000" dirty="0">
                <a:solidFill>
                  <a:prstClr val="black"/>
                </a:solidFill>
                <a:latin typeface="system-ui"/>
              </a:rPr>
            </a:br>
            <a:r>
              <a:rPr lang="en-GB" sz="2000" b="1" dirty="0">
                <a:solidFill>
                  <a:srgbClr val="000000"/>
                </a:solidFill>
                <a:latin typeface="system-ui"/>
              </a:rPr>
              <a:t>I was angry with my people</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I profaned my inheritance</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and gave them into your hand. </a:t>
            </a:r>
            <a:r>
              <a:rPr lang="en-GB" sz="2000" b="1" dirty="0">
                <a:solidFill>
                  <a:srgbClr val="000000"/>
                </a:solidFill>
                <a:latin typeface="system-ui"/>
              </a:rPr>
              <a:t>You showed them no mercy</a:t>
            </a:r>
            <a:r>
              <a:rPr lang="en-GB" sz="2000" dirty="0">
                <a:solidFill>
                  <a:srgbClr val="000000"/>
                </a:solidFill>
                <a:latin typeface="system-ui"/>
              </a:rPr>
              <a:t>.</a:t>
            </a:r>
            <a:r>
              <a:rPr lang="en-GB" sz="2000" dirty="0">
                <a:solidFill>
                  <a:prstClr val="black"/>
                </a:solidFill>
                <a:latin typeface="system-ui"/>
              </a:rPr>
              <a:t> </a:t>
            </a:r>
          </a:p>
          <a:p>
            <a:pPr lvl="0"/>
            <a:r>
              <a:rPr lang="en-GB" sz="2000" dirty="0">
                <a:solidFill>
                  <a:srgbClr val="000000"/>
                </a:solidFill>
                <a:latin typeface="system-ui"/>
              </a:rPr>
              <a:t>You laid a very heavy yoke on the aged. Isaiah 47:5-6</a:t>
            </a:r>
            <a:endParaRPr lang="en-GB" dirty="0"/>
          </a:p>
        </p:txBody>
      </p:sp>
      <p:sp>
        <p:nvSpPr>
          <p:cNvPr id="6" name="Rectangle 5"/>
          <p:cNvSpPr/>
          <p:nvPr/>
        </p:nvSpPr>
        <p:spPr>
          <a:xfrm>
            <a:off x="123566" y="1138349"/>
            <a:ext cx="6096000" cy="1323439"/>
          </a:xfrm>
          <a:prstGeom prst="rect">
            <a:avLst/>
          </a:prstGeom>
        </p:spPr>
        <p:txBody>
          <a:bodyPr>
            <a:spAutoFit/>
          </a:bodyPr>
          <a:lstStyle/>
          <a:p>
            <a:pPr lvl="0"/>
            <a:r>
              <a:rPr lang="en-GB" sz="2000" dirty="0">
                <a:solidFill>
                  <a:srgbClr val="000000"/>
                </a:solidFill>
                <a:latin typeface="system-ui"/>
              </a:rPr>
              <a:t>[</a:t>
            </a:r>
            <a:r>
              <a:rPr lang="en-GB" sz="2000" b="1" dirty="0">
                <a:solidFill>
                  <a:srgbClr val="000000"/>
                </a:solidFill>
                <a:latin typeface="system-ui"/>
              </a:rPr>
              <a:t>Babylon</a:t>
            </a:r>
            <a:r>
              <a:rPr lang="en-GB" sz="2000" dirty="0">
                <a:solidFill>
                  <a:srgbClr val="000000"/>
                </a:solidFill>
                <a:latin typeface="system-ui"/>
              </a:rPr>
              <a:t>] “Go up on her walls, and destroy; but </a:t>
            </a:r>
            <a:r>
              <a:rPr lang="en-GB" sz="2000" b="1" dirty="0">
                <a:solidFill>
                  <a:srgbClr val="000000"/>
                </a:solidFill>
                <a:latin typeface="system-ui"/>
              </a:rPr>
              <a:t>don’t make a full end </a:t>
            </a:r>
            <a:r>
              <a:rPr lang="en-GB" sz="2000" dirty="0">
                <a:solidFill>
                  <a:srgbClr val="000000"/>
                </a:solidFill>
                <a:latin typeface="system-ui"/>
              </a:rPr>
              <a:t>... “But even in those days,” says Yahweh, </a:t>
            </a:r>
            <a:r>
              <a:rPr lang="en-GB" sz="2000" b="1" dirty="0">
                <a:solidFill>
                  <a:srgbClr val="000000"/>
                </a:solidFill>
                <a:latin typeface="system-ui"/>
              </a:rPr>
              <a:t>“I will not make a full end of you</a:t>
            </a:r>
            <a:r>
              <a:rPr lang="en-GB" sz="2000" b="1" dirty="0" smtClean="0">
                <a:solidFill>
                  <a:srgbClr val="000000"/>
                </a:solidFill>
                <a:latin typeface="system-ui"/>
              </a:rPr>
              <a:t>.”</a:t>
            </a:r>
            <a:r>
              <a:rPr lang="en-GB" sz="2000" dirty="0" smtClean="0">
                <a:solidFill>
                  <a:srgbClr val="000000"/>
                </a:solidFill>
                <a:latin typeface="system-ui"/>
              </a:rPr>
              <a:t> </a:t>
            </a:r>
            <a:r>
              <a:rPr lang="en-GB" sz="2000" dirty="0">
                <a:solidFill>
                  <a:srgbClr val="000000"/>
                </a:solidFill>
                <a:latin typeface="system-ui"/>
              </a:rPr>
              <a:t>Jer. 5:10,18</a:t>
            </a:r>
            <a:endParaRPr lang="en-GB" sz="2000" dirty="0">
              <a:solidFill>
                <a:prstClr val="black"/>
              </a:solidFill>
            </a:endParaRPr>
          </a:p>
        </p:txBody>
      </p:sp>
      <p:sp>
        <p:nvSpPr>
          <p:cNvPr id="2" name="TextBox 1"/>
          <p:cNvSpPr txBox="1"/>
          <p:nvPr/>
        </p:nvSpPr>
        <p:spPr>
          <a:xfrm>
            <a:off x="1130245" y="175609"/>
            <a:ext cx="3655168" cy="830997"/>
          </a:xfrm>
          <a:prstGeom prst="rect">
            <a:avLst/>
          </a:prstGeom>
          <a:noFill/>
        </p:spPr>
        <p:txBody>
          <a:bodyPr wrap="none" rtlCol="0">
            <a:spAutoFit/>
          </a:bodyPr>
          <a:lstStyle/>
          <a:p>
            <a:r>
              <a:rPr lang="en-GB" sz="2400" b="1" dirty="0" smtClean="0">
                <a:latin typeface="system-ui"/>
              </a:rPr>
              <a:t>God chastised Israel – </a:t>
            </a:r>
          </a:p>
          <a:p>
            <a:r>
              <a:rPr lang="en-GB" sz="2400" b="1" dirty="0" smtClean="0">
                <a:latin typeface="system-ui"/>
              </a:rPr>
              <a:t>the nations ravaged her</a:t>
            </a:r>
            <a:endParaRPr lang="en-GB" sz="2400" b="1" dirty="0">
              <a:latin typeface="system-ui"/>
            </a:endParaRPr>
          </a:p>
        </p:txBody>
      </p:sp>
      <p:sp>
        <p:nvSpPr>
          <p:cNvPr id="3" name="Rectangle 2"/>
          <p:cNvSpPr/>
          <p:nvPr/>
        </p:nvSpPr>
        <p:spPr>
          <a:xfrm>
            <a:off x="123566" y="4282475"/>
            <a:ext cx="8765061" cy="1938992"/>
          </a:xfrm>
          <a:prstGeom prst="rect">
            <a:avLst/>
          </a:prstGeom>
        </p:spPr>
        <p:txBody>
          <a:bodyPr wrap="square">
            <a:spAutoFit/>
          </a:bodyPr>
          <a:lstStyle/>
          <a:p>
            <a:pPr lvl="0"/>
            <a:r>
              <a:rPr lang="en-GB" sz="2000" dirty="0">
                <a:solidFill>
                  <a:srgbClr val="000000"/>
                </a:solidFill>
                <a:latin typeface="system-ui"/>
              </a:rPr>
              <a:t>You [</a:t>
            </a:r>
            <a:r>
              <a:rPr lang="en-GB" sz="2000" b="1" dirty="0">
                <a:solidFill>
                  <a:srgbClr val="000000"/>
                </a:solidFill>
                <a:latin typeface="system-ui"/>
              </a:rPr>
              <a:t>Edom</a:t>
            </a:r>
            <a:r>
              <a:rPr lang="en-GB" sz="2000" dirty="0">
                <a:solidFill>
                  <a:srgbClr val="000000"/>
                </a:solidFill>
                <a:latin typeface="system-ui"/>
              </a:rPr>
              <a:t>] should not have entered the gate of My people</a:t>
            </a:r>
            <a:r>
              <a:rPr lang="en-GB" sz="2000" dirty="0">
                <a:solidFill>
                  <a:prstClr val="black"/>
                </a:solidFill>
                <a:latin typeface="system-ui"/>
              </a:rPr>
              <a:t> </a:t>
            </a:r>
            <a:r>
              <a:rPr lang="en-GB" sz="2000" dirty="0">
                <a:solidFill>
                  <a:srgbClr val="000000"/>
                </a:solidFill>
                <a:latin typeface="system-ui"/>
              </a:rPr>
              <a:t>In the day of their calamity. Indeed, </a:t>
            </a:r>
            <a:r>
              <a:rPr lang="en-GB" sz="2000" b="1" dirty="0">
                <a:solidFill>
                  <a:srgbClr val="000000"/>
                </a:solidFill>
                <a:latin typeface="system-ui"/>
              </a:rPr>
              <a:t>you should not have gazed on their affliction</a:t>
            </a:r>
            <a:r>
              <a:rPr lang="en-GB" sz="2000" b="1" dirty="0">
                <a:solidFill>
                  <a:prstClr val="black"/>
                </a:solidFill>
                <a:latin typeface="system-ui"/>
              </a:rPr>
              <a:t> </a:t>
            </a:r>
            <a:r>
              <a:rPr lang="en-GB" sz="2000" b="1" dirty="0">
                <a:solidFill>
                  <a:srgbClr val="000000"/>
                </a:solidFill>
                <a:latin typeface="system-ui"/>
              </a:rPr>
              <a:t>In the day of their calamity,</a:t>
            </a:r>
            <a:r>
              <a:rPr lang="en-GB" sz="2000" b="1" dirty="0">
                <a:solidFill>
                  <a:prstClr val="black"/>
                </a:solidFill>
                <a:latin typeface="system-ui"/>
              </a:rPr>
              <a:t> </a:t>
            </a:r>
            <a:r>
              <a:rPr lang="en-GB" sz="2000" b="1" dirty="0">
                <a:solidFill>
                  <a:srgbClr val="000000"/>
                </a:solidFill>
                <a:latin typeface="system-ui"/>
              </a:rPr>
              <a:t>nor laid </a:t>
            </a:r>
            <a:r>
              <a:rPr lang="en-GB" sz="2000" b="1" i="1" dirty="0">
                <a:solidFill>
                  <a:srgbClr val="000000"/>
                </a:solidFill>
                <a:latin typeface="system-ui"/>
              </a:rPr>
              <a:t>hands</a:t>
            </a:r>
            <a:r>
              <a:rPr lang="en-GB" sz="2000" b="1" dirty="0">
                <a:solidFill>
                  <a:srgbClr val="000000"/>
                </a:solidFill>
                <a:latin typeface="system-ui"/>
              </a:rPr>
              <a:t> on their substance</a:t>
            </a:r>
            <a:r>
              <a:rPr lang="en-GB" sz="2000" b="1" dirty="0">
                <a:solidFill>
                  <a:prstClr val="black"/>
                </a:solidFill>
                <a:latin typeface="system-ui"/>
              </a:rPr>
              <a:t> </a:t>
            </a:r>
            <a:r>
              <a:rPr lang="en-GB" sz="2000" dirty="0">
                <a:solidFill>
                  <a:srgbClr val="000000"/>
                </a:solidFill>
                <a:latin typeface="system-ui"/>
              </a:rPr>
              <a:t>in the day of their calamity. You should not have stood at the crossroads</a:t>
            </a:r>
            <a:r>
              <a:rPr lang="en-GB" sz="2000" dirty="0">
                <a:solidFill>
                  <a:prstClr val="black"/>
                </a:solidFill>
                <a:latin typeface="system-ui"/>
              </a:rPr>
              <a:t> t</a:t>
            </a:r>
            <a:r>
              <a:rPr lang="en-GB" sz="2000" dirty="0">
                <a:solidFill>
                  <a:srgbClr val="000000"/>
                </a:solidFill>
                <a:latin typeface="system-ui"/>
              </a:rPr>
              <a:t>o cut off those among them who escaped;</a:t>
            </a:r>
            <a:r>
              <a:rPr lang="en-GB" sz="2000" dirty="0">
                <a:solidFill>
                  <a:prstClr val="black"/>
                </a:solidFill>
                <a:latin typeface="system-ui"/>
              </a:rPr>
              <a:t> </a:t>
            </a:r>
            <a:r>
              <a:rPr lang="en-GB" sz="2000" b="1" dirty="0">
                <a:solidFill>
                  <a:srgbClr val="000000"/>
                </a:solidFill>
                <a:latin typeface="system-ui"/>
              </a:rPr>
              <a:t>nor should you have delivered up those among them who remained</a:t>
            </a:r>
            <a:r>
              <a:rPr lang="en-GB" sz="2000" b="1" dirty="0">
                <a:solidFill>
                  <a:prstClr val="black"/>
                </a:solidFill>
                <a:latin typeface="system-ui"/>
              </a:rPr>
              <a:t> i</a:t>
            </a:r>
            <a:r>
              <a:rPr lang="en-GB" sz="2000" b="1" dirty="0">
                <a:solidFill>
                  <a:srgbClr val="000000"/>
                </a:solidFill>
                <a:latin typeface="system-ui"/>
              </a:rPr>
              <a:t>n the day of distress</a:t>
            </a:r>
            <a:r>
              <a:rPr lang="en-GB" sz="2000" dirty="0">
                <a:solidFill>
                  <a:srgbClr val="000000"/>
                </a:solidFill>
                <a:latin typeface="system-ui"/>
              </a:rPr>
              <a:t>. Obadiah 13-14</a:t>
            </a:r>
            <a:endParaRPr lang="en-GB" sz="2000" dirty="0">
              <a:solidFill>
                <a:prstClr val="black"/>
              </a:solidFill>
              <a:latin typeface="system-ui"/>
            </a:endParaRPr>
          </a:p>
        </p:txBody>
      </p:sp>
    </p:spTree>
    <p:extLst>
      <p:ext uri="{BB962C8B-B14F-4D97-AF65-F5344CB8AC3E}">
        <p14:creationId xmlns:p14="http://schemas.microsoft.com/office/powerpoint/2010/main" val="4720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275" y="127915"/>
            <a:ext cx="6154249" cy="461665"/>
          </a:xfrm>
          <a:prstGeom prst="rect">
            <a:avLst/>
          </a:prstGeom>
          <a:noFill/>
        </p:spPr>
        <p:txBody>
          <a:bodyPr wrap="none" rtlCol="0">
            <a:spAutoFit/>
          </a:bodyPr>
          <a:lstStyle/>
          <a:p>
            <a:r>
              <a:rPr lang="en-GB" sz="2400" b="1" dirty="0" smtClean="0">
                <a:solidFill>
                  <a:prstClr val="black"/>
                </a:solidFill>
                <a:latin typeface="system-ui"/>
              </a:rPr>
              <a:t>Israel scattered but never finally rejected</a:t>
            </a:r>
            <a:endParaRPr lang="en-GB" sz="2400" b="1" dirty="0">
              <a:solidFill>
                <a:prstClr val="black"/>
              </a:solidFill>
              <a:latin typeface="system-ui"/>
            </a:endParaRPr>
          </a:p>
        </p:txBody>
      </p:sp>
      <p:sp>
        <p:nvSpPr>
          <p:cNvPr id="4" name="Rectangle 3"/>
          <p:cNvSpPr/>
          <p:nvPr/>
        </p:nvSpPr>
        <p:spPr>
          <a:xfrm>
            <a:off x="135158" y="712868"/>
            <a:ext cx="7735330" cy="3477875"/>
          </a:xfrm>
          <a:prstGeom prst="rect">
            <a:avLst/>
          </a:prstGeom>
        </p:spPr>
        <p:txBody>
          <a:bodyPr wrap="square">
            <a:spAutoFit/>
          </a:bodyPr>
          <a:lstStyle/>
          <a:p>
            <a:r>
              <a:rPr lang="en-GB" sz="2000" dirty="0">
                <a:solidFill>
                  <a:srgbClr val="000000"/>
                </a:solidFill>
                <a:latin typeface="system-ui"/>
              </a:rPr>
              <a:t>I will bring the land into desolation, and your enemies </a:t>
            </a:r>
            <a:endParaRPr lang="en-GB" sz="2000" dirty="0" smtClean="0">
              <a:solidFill>
                <a:srgbClr val="000000"/>
              </a:solidFill>
              <a:latin typeface="system-ui"/>
            </a:endParaRPr>
          </a:p>
          <a:p>
            <a:r>
              <a:rPr lang="en-GB" sz="2000" dirty="0" smtClean="0">
                <a:solidFill>
                  <a:srgbClr val="000000"/>
                </a:solidFill>
                <a:latin typeface="system-ui"/>
              </a:rPr>
              <a:t>who </a:t>
            </a:r>
            <a:r>
              <a:rPr lang="en-GB" sz="2000" dirty="0">
                <a:solidFill>
                  <a:srgbClr val="000000"/>
                </a:solidFill>
                <a:latin typeface="system-ui"/>
              </a:rPr>
              <a:t>dwell in it will be astonished at it. </a:t>
            </a:r>
            <a:r>
              <a:rPr lang="en-GB" sz="2000" b="1" dirty="0" smtClean="0">
                <a:solidFill>
                  <a:srgbClr val="000000"/>
                </a:solidFill>
                <a:latin typeface="system-ui"/>
              </a:rPr>
              <a:t>I </a:t>
            </a:r>
            <a:r>
              <a:rPr lang="en-GB" sz="2000" b="1" dirty="0">
                <a:solidFill>
                  <a:srgbClr val="000000"/>
                </a:solidFill>
                <a:latin typeface="system-ui"/>
              </a:rPr>
              <a:t>will scatter </a:t>
            </a:r>
            <a:endParaRPr lang="en-GB" sz="2000" b="1" dirty="0" smtClean="0">
              <a:solidFill>
                <a:srgbClr val="000000"/>
              </a:solidFill>
              <a:latin typeface="system-ui"/>
            </a:endParaRPr>
          </a:p>
          <a:p>
            <a:r>
              <a:rPr lang="en-GB" sz="2000" b="1" dirty="0" smtClean="0">
                <a:solidFill>
                  <a:srgbClr val="000000"/>
                </a:solidFill>
                <a:latin typeface="system-ui"/>
              </a:rPr>
              <a:t>you among </a:t>
            </a:r>
            <a:r>
              <a:rPr lang="en-GB" sz="2000" b="1" dirty="0">
                <a:solidFill>
                  <a:srgbClr val="000000"/>
                </a:solidFill>
                <a:latin typeface="system-ui"/>
              </a:rPr>
              <a:t>the nations</a:t>
            </a:r>
            <a:r>
              <a:rPr lang="en-GB" sz="2000" dirty="0">
                <a:solidFill>
                  <a:srgbClr val="000000"/>
                </a:solidFill>
                <a:latin typeface="system-ui"/>
              </a:rPr>
              <a:t>, and I will draw out the sword </a:t>
            </a:r>
            <a:endParaRPr lang="en-GB" sz="2000" dirty="0" smtClean="0">
              <a:solidFill>
                <a:srgbClr val="000000"/>
              </a:solidFill>
              <a:latin typeface="system-ui"/>
            </a:endParaRPr>
          </a:p>
          <a:p>
            <a:r>
              <a:rPr lang="en-GB" sz="2000" dirty="0" smtClean="0">
                <a:solidFill>
                  <a:srgbClr val="000000"/>
                </a:solidFill>
                <a:latin typeface="system-ui"/>
              </a:rPr>
              <a:t>after </a:t>
            </a:r>
            <a:r>
              <a:rPr lang="en-GB" sz="2000" dirty="0">
                <a:solidFill>
                  <a:srgbClr val="000000"/>
                </a:solidFill>
                <a:latin typeface="system-ui"/>
              </a:rPr>
              <a:t>you. </a:t>
            </a:r>
            <a:r>
              <a:rPr lang="en-GB" sz="2000" b="1" dirty="0" smtClean="0">
                <a:solidFill>
                  <a:srgbClr val="000000"/>
                </a:solidFill>
                <a:latin typeface="system-ui"/>
              </a:rPr>
              <a:t>Your </a:t>
            </a:r>
            <a:r>
              <a:rPr lang="en-GB" sz="2000" b="1" dirty="0">
                <a:solidFill>
                  <a:srgbClr val="000000"/>
                </a:solidFill>
                <a:latin typeface="system-ui"/>
              </a:rPr>
              <a:t>land will be a desolation, and your </a:t>
            </a:r>
            <a:endParaRPr lang="en-GB" sz="2000" b="1" dirty="0" smtClean="0">
              <a:solidFill>
                <a:srgbClr val="000000"/>
              </a:solidFill>
              <a:latin typeface="system-ui"/>
            </a:endParaRPr>
          </a:p>
          <a:p>
            <a:r>
              <a:rPr lang="en-GB" sz="2000" b="1" dirty="0" smtClean="0">
                <a:solidFill>
                  <a:srgbClr val="000000"/>
                </a:solidFill>
                <a:latin typeface="system-ui"/>
              </a:rPr>
              <a:t>cities shall </a:t>
            </a:r>
            <a:r>
              <a:rPr lang="en-GB" sz="2000" b="1" dirty="0">
                <a:solidFill>
                  <a:srgbClr val="000000"/>
                </a:solidFill>
                <a:latin typeface="system-ui"/>
              </a:rPr>
              <a:t>be </a:t>
            </a:r>
            <a:r>
              <a:rPr lang="en-GB" sz="2000" b="1" dirty="0" smtClean="0">
                <a:solidFill>
                  <a:srgbClr val="000000"/>
                </a:solidFill>
                <a:latin typeface="system-ui"/>
              </a:rPr>
              <a:t>a waste </a:t>
            </a:r>
            <a:r>
              <a:rPr lang="en-GB" sz="2000" dirty="0" smtClean="0">
                <a:solidFill>
                  <a:srgbClr val="000000"/>
                </a:solidFill>
                <a:latin typeface="system-ui"/>
              </a:rPr>
              <a:t>... </a:t>
            </a:r>
            <a:r>
              <a:rPr lang="en-GB" sz="2000" dirty="0">
                <a:solidFill>
                  <a:srgbClr val="000000"/>
                </a:solidFill>
                <a:latin typeface="system-ui"/>
              </a:rPr>
              <a:t>Yet for all that, when they are </a:t>
            </a:r>
            <a:r>
              <a:rPr lang="en-GB" sz="2000" dirty="0" smtClean="0">
                <a:solidFill>
                  <a:srgbClr val="000000"/>
                </a:solidFill>
                <a:latin typeface="system-ui"/>
              </a:rPr>
              <a:t> </a:t>
            </a:r>
          </a:p>
          <a:p>
            <a:r>
              <a:rPr lang="en-GB" sz="2000" dirty="0" smtClean="0">
                <a:solidFill>
                  <a:srgbClr val="000000"/>
                </a:solidFill>
                <a:latin typeface="system-ui"/>
              </a:rPr>
              <a:t>In the </a:t>
            </a:r>
            <a:r>
              <a:rPr lang="en-GB" sz="2000" dirty="0">
                <a:solidFill>
                  <a:srgbClr val="000000"/>
                </a:solidFill>
                <a:latin typeface="system-ui"/>
              </a:rPr>
              <a:t>land of their enemies, </a:t>
            </a:r>
            <a:r>
              <a:rPr lang="en-GB" sz="2000" b="1" dirty="0">
                <a:solidFill>
                  <a:srgbClr val="000000"/>
                </a:solidFill>
                <a:latin typeface="system-ui"/>
              </a:rPr>
              <a:t>I will not reject them, neither will I abhor them, </a:t>
            </a:r>
            <a:r>
              <a:rPr lang="en-GB" sz="2000" b="1" dirty="0" smtClean="0">
                <a:solidFill>
                  <a:srgbClr val="000000"/>
                </a:solidFill>
                <a:latin typeface="system-ui"/>
              </a:rPr>
              <a:t>to </a:t>
            </a:r>
            <a:r>
              <a:rPr lang="en-GB" sz="2000" b="1" dirty="0">
                <a:solidFill>
                  <a:srgbClr val="000000"/>
                </a:solidFill>
                <a:latin typeface="system-ui"/>
              </a:rPr>
              <a:t>destroy them utterly and to break my covenant with them;</a:t>
            </a:r>
            <a:r>
              <a:rPr lang="en-GB" sz="2000" dirty="0">
                <a:solidFill>
                  <a:srgbClr val="000000"/>
                </a:solidFill>
                <a:latin typeface="system-ui"/>
              </a:rPr>
              <a:t> </a:t>
            </a:r>
            <a:r>
              <a:rPr lang="en-GB" sz="2000" dirty="0" smtClean="0">
                <a:solidFill>
                  <a:srgbClr val="000000"/>
                </a:solidFill>
                <a:latin typeface="system-ui"/>
              </a:rPr>
              <a:t>for </a:t>
            </a:r>
            <a:r>
              <a:rPr lang="en-GB" sz="2000" dirty="0">
                <a:solidFill>
                  <a:srgbClr val="000000"/>
                </a:solidFill>
                <a:latin typeface="system-ui"/>
              </a:rPr>
              <a:t>I am Yahweh their God. </a:t>
            </a:r>
            <a:r>
              <a:rPr lang="en-GB" sz="2000" dirty="0" smtClean="0">
                <a:solidFill>
                  <a:srgbClr val="000000"/>
                </a:solidFill>
                <a:latin typeface="system-ui"/>
              </a:rPr>
              <a:t>But </a:t>
            </a:r>
            <a:r>
              <a:rPr lang="en-GB" sz="2000" b="1" dirty="0">
                <a:solidFill>
                  <a:srgbClr val="000000"/>
                </a:solidFill>
                <a:latin typeface="system-ui"/>
              </a:rPr>
              <a:t>I will for their sake </a:t>
            </a:r>
            <a:r>
              <a:rPr lang="en-GB" sz="2000" b="1" dirty="0" smtClean="0">
                <a:solidFill>
                  <a:srgbClr val="000000"/>
                </a:solidFill>
                <a:latin typeface="system-ui"/>
              </a:rPr>
              <a:t>remember the </a:t>
            </a:r>
            <a:r>
              <a:rPr lang="en-GB" sz="2000" b="1" dirty="0">
                <a:solidFill>
                  <a:srgbClr val="000000"/>
                </a:solidFill>
                <a:latin typeface="system-ui"/>
              </a:rPr>
              <a:t>covenant of their ancestors</a:t>
            </a:r>
            <a:r>
              <a:rPr lang="en-GB" sz="2000" dirty="0">
                <a:solidFill>
                  <a:srgbClr val="000000"/>
                </a:solidFill>
                <a:latin typeface="system-ui"/>
              </a:rPr>
              <a:t>, whom I brought out of the land of Egypt in the sight of the nations, that I might be their God. I am Yahweh</a:t>
            </a:r>
            <a:r>
              <a:rPr lang="en-GB" sz="2000" dirty="0" smtClean="0">
                <a:solidFill>
                  <a:srgbClr val="000000"/>
                </a:solidFill>
                <a:latin typeface="system-ui"/>
              </a:rPr>
              <a:t>.’” Lev. 26:32-33, 44-45</a:t>
            </a:r>
            <a:endParaRPr lang="en-GB" sz="2000" dirty="0">
              <a:solidFill>
                <a:prstClr val="black"/>
              </a:solidFill>
            </a:endParaRPr>
          </a:p>
        </p:txBody>
      </p:sp>
      <p:sp>
        <p:nvSpPr>
          <p:cNvPr id="5" name="Rectangle 4"/>
          <p:cNvSpPr/>
          <p:nvPr/>
        </p:nvSpPr>
        <p:spPr>
          <a:xfrm>
            <a:off x="245201" y="4298823"/>
            <a:ext cx="9724185" cy="1938992"/>
          </a:xfrm>
          <a:prstGeom prst="rect">
            <a:avLst/>
          </a:prstGeom>
        </p:spPr>
        <p:txBody>
          <a:bodyPr wrap="square">
            <a:spAutoFit/>
          </a:bodyPr>
          <a:lstStyle/>
          <a:p>
            <a:r>
              <a:rPr lang="en-GB" sz="2000" b="1" dirty="0">
                <a:solidFill>
                  <a:srgbClr val="000000"/>
                </a:solidFill>
                <a:latin typeface="system-ui"/>
              </a:rPr>
              <a:t>It will happen in that day that the Lord will set his hand again the second time </a:t>
            </a:r>
            <a:r>
              <a:rPr lang="en-GB" sz="2000" dirty="0">
                <a:solidFill>
                  <a:srgbClr val="000000"/>
                </a:solidFill>
                <a:latin typeface="system-ui"/>
              </a:rPr>
              <a:t>to recover the remnant that is left of his people from Assyria, from Egypt, from </a:t>
            </a:r>
            <a:r>
              <a:rPr lang="en-GB" sz="2000" dirty="0" err="1">
                <a:solidFill>
                  <a:srgbClr val="000000"/>
                </a:solidFill>
                <a:latin typeface="system-ui"/>
              </a:rPr>
              <a:t>Pathros</a:t>
            </a:r>
            <a:r>
              <a:rPr lang="en-GB" sz="2000" dirty="0">
                <a:solidFill>
                  <a:srgbClr val="000000"/>
                </a:solidFill>
                <a:latin typeface="system-ui"/>
              </a:rPr>
              <a:t>, from Cush, from Elam, from Shinar, from </a:t>
            </a:r>
            <a:r>
              <a:rPr lang="en-GB" sz="2000" dirty="0" err="1">
                <a:solidFill>
                  <a:srgbClr val="000000"/>
                </a:solidFill>
                <a:latin typeface="system-ui"/>
              </a:rPr>
              <a:t>Hamath</a:t>
            </a:r>
            <a:r>
              <a:rPr lang="en-GB" sz="2000" dirty="0">
                <a:solidFill>
                  <a:srgbClr val="000000"/>
                </a:solidFill>
                <a:latin typeface="system-ui"/>
              </a:rPr>
              <a:t>, and from the islands of the sea. </a:t>
            </a:r>
            <a:r>
              <a:rPr lang="en-GB" sz="2000" dirty="0" smtClean="0">
                <a:solidFill>
                  <a:srgbClr val="000000"/>
                </a:solidFill>
                <a:latin typeface="system-ui"/>
              </a:rPr>
              <a:t>He </a:t>
            </a:r>
            <a:r>
              <a:rPr lang="en-GB" sz="2000" dirty="0">
                <a:solidFill>
                  <a:srgbClr val="000000"/>
                </a:solidFill>
                <a:latin typeface="system-ui"/>
              </a:rPr>
              <a:t>will set up a banner for the nations, and </a:t>
            </a:r>
            <a:r>
              <a:rPr lang="en-GB" sz="2000" b="1" dirty="0">
                <a:solidFill>
                  <a:srgbClr val="000000"/>
                </a:solidFill>
                <a:latin typeface="system-ui"/>
              </a:rPr>
              <a:t>will assemble the outcasts of Israel, and gather together the dispersed of Judah from the four corners of the earth.</a:t>
            </a:r>
            <a:r>
              <a:rPr lang="en-GB" sz="2000" dirty="0">
                <a:solidFill>
                  <a:srgbClr val="000000"/>
                </a:solidFill>
                <a:latin typeface="system-ui"/>
              </a:rPr>
              <a:t> </a:t>
            </a:r>
            <a:r>
              <a:rPr lang="en-GB" sz="2000" dirty="0" smtClean="0">
                <a:solidFill>
                  <a:srgbClr val="000000"/>
                </a:solidFill>
                <a:latin typeface="system-ui"/>
              </a:rPr>
              <a:t>Isaiah 11:11-12</a:t>
            </a:r>
            <a:endParaRPr lang="en-GB" sz="2000" dirty="0"/>
          </a:p>
        </p:txBody>
      </p:sp>
    </p:spTree>
    <p:extLst>
      <p:ext uri="{BB962C8B-B14F-4D97-AF65-F5344CB8AC3E}">
        <p14:creationId xmlns:p14="http://schemas.microsoft.com/office/powerpoint/2010/main" val="1136909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743" y="1175718"/>
            <a:ext cx="6096000" cy="2862322"/>
          </a:xfrm>
          <a:prstGeom prst="rect">
            <a:avLst/>
          </a:prstGeom>
        </p:spPr>
        <p:txBody>
          <a:bodyPr>
            <a:spAutoFit/>
          </a:bodyPr>
          <a:lstStyle/>
          <a:p>
            <a:pPr lvl="0"/>
            <a:r>
              <a:rPr lang="en-GB" sz="2000" dirty="0">
                <a:solidFill>
                  <a:srgbClr val="000000"/>
                </a:solidFill>
                <a:latin typeface="system-ui"/>
              </a:rPr>
              <a:t>For, behold, </a:t>
            </a:r>
            <a:r>
              <a:rPr lang="en-GB" sz="2000" b="1" dirty="0">
                <a:solidFill>
                  <a:srgbClr val="000000"/>
                </a:solidFill>
                <a:latin typeface="system-ui"/>
              </a:rPr>
              <a:t>I will save you from afar</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and save your offspring from the land of their captivity.</a:t>
            </a:r>
            <a:r>
              <a:rPr lang="en-GB" sz="2000" dirty="0">
                <a:solidFill>
                  <a:prstClr val="black"/>
                </a:solidFill>
                <a:latin typeface="system-ui"/>
              </a:rPr>
              <a:t> </a:t>
            </a:r>
            <a:r>
              <a:rPr lang="en-GB" sz="2000" dirty="0">
                <a:solidFill>
                  <a:srgbClr val="000000"/>
                </a:solidFill>
                <a:latin typeface="system-ui"/>
              </a:rPr>
              <a:t>Jacob will return,</a:t>
            </a:r>
            <a:r>
              <a:rPr lang="en-GB" sz="2000" dirty="0">
                <a:solidFill>
                  <a:prstClr val="black"/>
                </a:solidFill>
                <a:latin typeface="system-ui"/>
              </a:rPr>
              <a:t> </a:t>
            </a:r>
            <a:r>
              <a:rPr lang="en-GB" sz="2000" dirty="0">
                <a:solidFill>
                  <a:srgbClr val="000000"/>
                </a:solidFill>
                <a:latin typeface="system-ui"/>
              </a:rPr>
              <a:t>and will be quiet and at ease.</a:t>
            </a:r>
            <a:r>
              <a:rPr lang="en-GB" sz="2000" dirty="0">
                <a:solidFill>
                  <a:prstClr val="black"/>
                </a:solidFill>
                <a:latin typeface="system-ui"/>
              </a:rPr>
              <a:t> </a:t>
            </a:r>
            <a:r>
              <a:rPr lang="en-GB" sz="2000" dirty="0">
                <a:solidFill>
                  <a:srgbClr val="000000"/>
                </a:solidFill>
                <a:latin typeface="system-ui"/>
              </a:rPr>
              <a:t>No one will make him afraid.</a:t>
            </a:r>
            <a:r>
              <a:rPr lang="en-GB" sz="2000" dirty="0">
                <a:solidFill>
                  <a:prstClr val="black"/>
                </a:solidFill>
                <a:latin typeface="system-ui"/>
              </a:rPr>
              <a:t> </a:t>
            </a:r>
            <a:r>
              <a:rPr lang="en-GB" sz="2000" dirty="0">
                <a:solidFill>
                  <a:srgbClr val="000000"/>
                </a:solidFill>
                <a:latin typeface="system-ui"/>
              </a:rPr>
              <a:t>For I am with you, says Yahweh, to save you; </a:t>
            </a:r>
            <a:r>
              <a:rPr lang="en-GB" sz="2000" b="1" dirty="0">
                <a:solidFill>
                  <a:srgbClr val="000000"/>
                </a:solidFill>
                <a:latin typeface="system-ui"/>
              </a:rPr>
              <a:t>for I will make a full end of all the nations where I have scattered you,</a:t>
            </a:r>
            <a:r>
              <a:rPr lang="en-GB" sz="2000" b="1" dirty="0">
                <a:solidFill>
                  <a:prstClr val="black"/>
                </a:solidFill>
                <a:latin typeface="system-ui"/>
              </a:rPr>
              <a:t> </a:t>
            </a:r>
            <a:r>
              <a:rPr lang="en-GB" sz="2000" b="1" dirty="0">
                <a:solidFill>
                  <a:srgbClr val="000000"/>
                </a:solidFill>
                <a:latin typeface="system-ui"/>
              </a:rPr>
              <a:t>but I will not make a full end of </a:t>
            </a:r>
            <a:r>
              <a:rPr lang="en-GB" sz="2000" b="1" dirty="0" smtClean="0">
                <a:solidFill>
                  <a:srgbClr val="000000"/>
                </a:solidFill>
                <a:latin typeface="system-ui"/>
              </a:rPr>
              <a:t>you;</a:t>
            </a:r>
            <a:r>
              <a:rPr lang="en-GB" sz="2000" dirty="0" smtClean="0">
                <a:solidFill>
                  <a:prstClr val="black"/>
                </a:solidFill>
                <a:latin typeface="system-ui"/>
              </a:rPr>
              <a:t> </a:t>
            </a:r>
            <a:r>
              <a:rPr lang="en-GB" sz="2000" dirty="0" smtClean="0">
                <a:solidFill>
                  <a:srgbClr val="000000"/>
                </a:solidFill>
                <a:latin typeface="system-ui"/>
              </a:rPr>
              <a:t>but </a:t>
            </a:r>
            <a:r>
              <a:rPr lang="en-GB" sz="2000" dirty="0">
                <a:solidFill>
                  <a:srgbClr val="000000"/>
                </a:solidFill>
                <a:latin typeface="system-ui"/>
              </a:rPr>
              <a:t>I will correct you in measure,</a:t>
            </a:r>
            <a:r>
              <a:rPr lang="en-GB" sz="2000" dirty="0">
                <a:solidFill>
                  <a:prstClr val="black"/>
                </a:solidFill>
                <a:latin typeface="system-ui"/>
              </a:rPr>
              <a:t> </a:t>
            </a:r>
            <a:r>
              <a:rPr lang="en-GB" sz="2000" dirty="0">
                <a:solidFill>
                  <a:srgbClr val="000000"/>
                </a:solidFill>
                <a:latin typeface="system-ui"/>
              </a:rPr>
              <a:t>and will in no way leave you unpunished.” Jer. 30:10-11</a:t>
            </a:r>
            <a:endParaRPr lang="en-GB" sz="2000" dirty="0">
              <a:solidFill>
                <a:prstClr val="black"/>
              </a:solidFill>
              <a:latin typeface="system-ui"/>
            </a:endParaRPr>
          </a:p>
        </p:txBody>
      </p:sp>
    </p:spTree>
    <p:extLst>
      <p:ext uri="{BB962C8B-B14F-4D97-AF65-F5344CB8AC3E}">
        <p14:creationId xmlns:p14="http://schemas.microsoft.com/office/powerpoint/2010/main" val="3433918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940" y="1069941"/>
            <a:ext cx="6096000" cy="2246769"/>
          </a:xfrm>
          <a:prstGeom prst="rect">
            <a:avLst/>
          </a:prstGeom>
        </p:spPr>
        <p:txBody>
          <a:bodyPr>
            <a:spAutoFit/>
          </a:bodyPr>
          <a:lstStyle/>
          <a:p>
            <a:pPr lvl="0"/>
            <a:r>
              <a:rPr lang="en-GB" sz="2000" dirty="0">
                <a:solidFill>
                  <a:srgbClr val="000000"/>
                </a:solidFill>
                <a:latin typeface="system-ui"/>
              </a:rPr>
              <a:t>“Hear Yahweh’s word, you nations,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a:t>
            </a:r>
            <a:r>
              <a:rPr lang="en-GB" sz="2000" b="1" dirty="0">
                <a:solidFill>
                  <a:srgbClr val="000000"/>
                </a:solidFill>
                <a:latin typeface="system-ui"/>
              </a:rPr>
              <a:t>declare it in the distant islands</a:t>
            </a:r>
            <a:r>
              <a:rPr lang="en-GB" sz="2000" dirty="0">
                <a:solidFill>
                  <a:srgbClr val="000000"/>
                </a:solidFill>
                <a:latin typeface="system-ui"/>
              </a:rPr>
              <a:t>. Say,</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t>
            </a:r>
            <a:r>
              <a:rPr lang="en-GB" sz="2000" b="1" dirty="0">
                <a:solidFill>
                  <a:srgbClr val="000000"/>
                </a:solidFill>
                <a:latin typeface="system-ui"/>
              </a:rPr>
              <a:t>He who scattered Israel will gather him</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keep him, as a shepherd does his flock.’</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For Yahweh has ransomed Jacob,</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redeemed him from the hand of him who was stronger than he. Jer. 31:10-11</a:t>
            </a:r>
            <a:endParaRPr lang="en-GB" sz="2000" dirty="0">
              <a:solidFill>
                <a:prstClr val="black"/>
              </a:solidFill>
              <a:latin typeface="system-ui"/>
            </a:endParaRPr>
          </a:p>
        </p:txBody>
      </p:sp>
      <p:sp>
        <p:nvSpPr>
          <p:cNvPr id="2" name="Rectangle 1"/>
          <p:cNvSpPr/>
          <p:nvPr/>
        </p:nvSpPr>
        <p:spPr>
          <a:xfrm>
            <a:off x="280087" y="3503300"/>
            <a:ext cx="8526161" cy="2554545"/>
          </a:xfrm>
          <a:prstGeom prst="rect">
            <a:avLst/>
          </a:prstGeom>
        </p:spPr>
        <p:txBody>
          <a:bodyPr wrap="square">
            <a:spAutoFit/>
          </a:bodyPr>
          <a:lstStyle/>
          <a:p>
            <a:r>
              <a:rPr lang="en-GB" sz="2000" dirty="0" smtClean="0">
                <a:solidFill>
                  <a:srgbClr val="000000"/>
                </a:solidFill>
                <a:latin typeface="system-ui"/>
              </a:rPr>
              <a:t>Yahweh</a:t>
            </a:r>
            <a:r>
              <a:rPr lang="en-GB" sz="2000" dirty="0">
                <a:solidFill>
                  <a:srgbClr val="000000"/>
                </a:solidFill>
                <a:latin typeface="system-ui"/>
              </a:rPr>
              <a:t>, who gives the </a:t>
            </a:r>
            <a:r>
              <a:rPr lang="en-GB" sz="2000" b="1" dirty="0">
                <a:solidFill>
                  <a:srgbClr val="000000"/>
                </a:solidFill>
                <a:latin typeface="system-ui"/>
              </a:rPr>
              <a:t>sun</a:t>
            </a:r>
            <a:r>
              <a:rPr lang="en-GB" sz="2000" dirty="0">
                <a:solidFill>
                  <a:srgbClr val="000000"/>
                </a:solidFill>
                <a:latin typeface="system-ui"/>
              </a:rPr>
              <a:t> for a light by </a:t>
            </a:r>
            <a:r>
              <a:rPr lang="en-GB" sz="2000" dirty="0" smtClean="0">
                <a:solidFill>
                  <a:srgbClr val="000000"/>
                </a:solidFill>
                <a:latin typeface="system-ui"/>
              </a:rPr>
              <a:t>day,</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the ordinances of the </a:t>
            </a:r>
            <a:r>
              <a:rPr lang="en-GB" sz="2000" b="1" dirty="0">
                <a:solidFill>
                  <a:srgbClr val="000000"/>
                </a:solidFill>
                <a:latin typeface="system-ui"/>
              </a:rPr>
              <a:t>moon</a:t>
            </a:r>
            <a:r>
              <a:rPr lang="en-GB" sz="2000" dirty="0">
                <a:solidFill>
                  <a:srgbClr val="000000"/>
                </a:solidFill>
                <a:latin typeface="system-ui"/>
              </a:rPr>
              <a:t> and of the </a:t>
            </a:r>
            <a:r>
              <a:rPr lang="en-GB" sz="2000" b="1" dirty="0">
                <a:solidFill>
                  <a:srgbClr val="000000"/>
                </a:solidFill>
                <a:latin typeface="system-ui"/>
              </a:rPr>
              <a:t>stars</a:t>
            </a:r>
            <a:r>
              <a:rPr lang="en-GB" sz="2000" dirty="0">
                <a:solidFill>
                  <a:srgbClr val="000000"/>
                </a:solidFill>
                <a:latin typeface="system-ui"/>
              </a:rPr>
              <a:t> for a light by </a:t>
            </a:r>
            <a:r>
              <a:rPr lang="en-GB" sz="2000" dirty="0" smtClean="0">
                <a:solidFill>
                  <a:srgbClr val="000000"/>
                </a:solidFill>
                <a:latin typeface="system-ui"/>
              </a:rPr>
              <a:t>night who </a:t>
            </a:r>
            <a:r>
              <a:rPr lang="en-GB" sz="2000" dirty="0">
                <a:solidFill>
                  <a:srgbClr val="000000"/>
                </a:solidFill>
                <a:latin typeface="system-ui"/>
              </a:rPr>
              <a:t>stirs up </a:t>
            </a:r>
            <a:r>
              <a:rPr lang="en-GB" sz="2000" b="1" dirty="0">
                <a:solidFill>
                  <a:srgbClr val="000000"/>
                </a:solidFill>
                <a:latin typeface="system-ui"/>
              </a:rPr>
              <a:t>the sea</a:t>
            </a:r>
            <a:r>
              <a:rPr lang="en-GB" sz="2000" dirty="0">
                <a:solidFill>
                  <a:srgbClr val="000000"/>
                </a:solidFill>
                <a:latin typeface="system-ui"/>
              </a:rPr>
              <a:t>, so that its waves </a:t>
            </a:r>
            <a:r>
              <a:rPr lang="en-GB" sz="2000" dirty="0" smtClean="0">
                <a:solidFill>
                  <a:srgbClr val="000000"/>
                </a:solidFill>
                <a:latin typeface="system-ui"/>
              </a:rPr>
              <a:t>roar; the LORD of Hosts is </a:t>
            </a:r>
            <a:r>
              <a:rPr lang="en-GB" sz="2000" dirty="0">
                <a:solidFill>
                  <a:srgbClr val="000000"/>
                </a:solidFill>
                <a:latin typeface="system-ui"/>
              </a:rPr>
              <a:t>his name, says</a:t>
            </a:r>
            <a:r>
              <a:rPr lang="en-GB" sz="2000" dirty="0" smtClean="0">
                <a:solidFill>
                  <a:srgbClr val="000000"/>
                </a:solidFill>
                <a:latin typeface="system-ui"/>
              </a:rPr>
              <a:t>:</a:t>
            </a:r>
            <a:r>
              <a:rPr lang="en-GB" sz="2000" dirty="0" smtClean="0">
                <a:latin typeface="system-ui"/>
              </a:rPr>
              <a:t> </a:t>
            </a:r>
            <a:r>
              <a:rPr lang="en-GB" sz="2000" b="1" baseline="30000" dirty="0">
                <a:solidFill>
                  <a:srgbClr val="000000"/>
                </a:solidFill>
                <a:latin typeface="system-ui"/>
              </a:rPr>
              <a:t> </a:t>
            </a:r>
            <a:r>
              <a:rPr lang="en-GB" sz="2000" dirty="0">
                <a:solidFill>
                  <a:srgbClr val="000000"/>
                </a:solidFill>
                <a:latin typeface="system-ui"/>
              </a:rPr>
              <a:t>“</a:t>
            </a:r>
            <a:r>
              <a:rPr lang="en-GB" sz="2000" b="1" dirty="0">
                <a:solidFill>
                  <a:srgbClr val="000000"/>
                </a:solidFill>
                <a:latin typeface="system-ui"/>
              </a:rPr>
              <a:t>If these ordinances </a:t>
            </a:r>
            <a:r>
              <a:rPr lang="en-GB" sz="2000" dirty="0">
                <a:solidFill>
                  <a:srgbClr val="000000"/>
                </a:solidFill>
                <a:latin typeface="system-ui"/>
              </a:rPr>
              <a:t>depart from before me,” says Yahweh</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t>
            </a:r>
            <a:r>
              <a:rPr lang="en-GB" sz="2000" b="1" dirty="0">
                <a:solidFill>
                  <a:srgbClr val="000000"/>
                </a:solidFill>
                <a:latin typeface="system-ui"/>
              </a:rPr>
              <a:t>then</a:t>
            </a:r>
            <a:r>
              <a:rPr lang="en-GB" sz="2000" dirty="0">
                <a:solidFill>
                  <a:srgbClr val="000000"/>
                </a:solidFill>
                <a:latin typeface="system-ui"/>
              </a:rPr>
              <a:t> the offspring of Israel also will cease from being a nation before me forever.”</a:t>
            </a:r>
            <a:r>
              <a:rPr lang="en-GB" sz="2000" dirty="0">
                <a:latin typeface="system-ui"/>
              </a:rPr>
              <a:t/>
            </a:r>
            <a:br>
              <a:rPr lang="en-GB" sz="2000" dirty="0">
                <a:latin typeface="system-ui"/>
              </a:rPr>
            </a:br>
            <a:r>
              <a:rPr lang="en-GB" sz="2000" dirty="0" smtClean="0">
                <a:solidFill>
                  <a:srgbClr val="000000"/>
                </a:solidFill>
                <a:latin typeface="system-ui"/>
              </a:rPr>
              <a:t>Yahweh </a:t>
            </a:r>
            <a:r>
              <a:rPr lang="en-GB" sz="2000" dirty="0">
                <a:solidFill>
                  <a:srgbClr val="000000"/>
                </a:solidFill>
                <a:latin typeface="system-ui"/>
              </a:rPr>
              <a:t>says: “</a:t>
            </a:r>
            <a:r>
              <a:rPr lang="en-GB" sz="2000" b="1" dirty="0">
                <a:solidFill>
                  <a:srgbClr val="000000"/>
                </a:solidFill>
                <a:latin typeface="system-ui"/>
              </a:rPr>
              <a:t>If heaven above can be </a:t>
            </a:r>
            <a:r>
              <a:rPr lang="en-GB" sz="2000" b="1" dirty="0" smtClean="0">
                <a:solidFill>
                  <a:srgbClr val="000000"/>
                </a:solidFill>
                <a:latin typeface="system-ui"/>
              </a:rPr>
              <a:t>measured</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the foundations of the earth searched out </a:t>
            </a:r>
            <a:r>
              <a:rPr lang="en-GB" sz="2000" dirty="0" smtClean="0">
                <a:solidFill>
                  <a:srgbClr val="000000"/>
                </a:solidFill>
                <a:latin typeface="system-ui"/>
              </a:rPr>
              <a:t>beneath,</a:t>
            </a:r>
            <a:r>
              <a:rPr lang="en-GB" sz="2000" dirty="0">
                <a:latin typeface="system-ui"/>
              </a:rPr>
              <a:t> </a:t>
            </a:r>
            <a:r>
              <a:rPr lang="en-GB" sz="2000" b="1" dirty="0" smtClean="0">
                <a:solidFill>
                  <a:srgbClr val="000000"/>
                </a:solidFill>
                <a:latin typeface="system-ui"/>
              </a:rPr>
              <a:t>then</a:t>
            </a:r>
            <a:r>
              <a:rPr lang="en-GB" sz="2000" dirty="0" smtClean="0">
                <a:solidFill>
                  <a:srgbClr val="000000"/>
                </a:solidFill>
                <a:latin typeface="system-ui"/>
              </a:rPr>
              <a:t> </a:t>
            </a:r>
            <a:r>
              <a:rPr lang="en-GB" sz="2000" dirty="0">
                <a:solidFill>
                  <a:srgbClr val="000000"/>
                </a:solidFill>
                <a:latin typeface="system-ui"/>
              </a:rPr>
              <a:t>I will also cast off all the offspring of Israel for all that they have done,” says Yahweh</a:t>
            </a:r>
            <a:r>
              <a:rPr lang="en-GB" sz="2000" dirty="0" smtClean="0">
                <a:solidFill>
                  <a:srgbClr val="000000"/>
                </a:solidFill>
                <a:latin typeface="system-ui"/>
              </a:rPr>
              <a:t>. Jer. 31:35-37</a:t>
            </a:r>
            <a:endParaRPr lang="en-GB" sz="2000" dirty="0">
              <a:latin typeface="system-ui"/>
            </a:endParaRPr>
          </a:p>
        </p:txBody>
      </p:sp>
      <p:sp>
        <p:nvSpPr>
          <p:cNvPr id="4" name="TextBox 3"/>
          <p:cNvSpPr txBox="1"/>
          <p:nvPr/>
        </p:nvSpPr>
        <p:spPr>
          <a:xfrm>
            <a:off x="378940" y="421686"/>
            <a:ext cx="5500224" cy="461665"/>
          </a:xfrm>
          <a:prstGeom prst="rect">
            <a:avLst/>
          </a:prstGeom>
          <a:noFill/>
        </p:spPr>
        <p:txBody>
          <a:bodyPr wrap="none" rtlCol="0">
            <a:spAutoFit/>
          </a:bodyPr>
          <a:lstStyle/>
          <a:p>
            <a:r>
              <a:rPr lang="en-GB" sz="2400" b="1" dirty="0" smtClean="0">
                <a:latin typeface="system-ui"/>
              </a:rPr>
              <a:t>The Covenant persists for all of time</a:t>
            </a:r>
            <a:endParaRPr lang="en-GB" sz="2400" b="1" dirty="0">
              <a:latin typeface="system-ui"/>
            </a:endParaRPr>
          </a:p>
        </p:txBody>
      </p:sp>
    </p:spTree>
    <p:extLst>
      <p:ext uri="{BB962C8B-B14F-4D97-AF65-F5344CB8AC3E}">
        <p14:creationId xmlns:p14="http://schemas.microsoft.com/office/powerpoint/2010/main" val="4206106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56492" y="462487"/>
            <a:ext cx="3491469" cy="461665"/>
          </a:xfrm>
          <a:prstGeom prst="rect">
            <a:avLst/>
          </a:prstGeom>
        </p:spPr>
        <p:txBody>
          <a:bodyPr wrap="none">
            <a:spAutoFit/>
          </a:bodyPr>
          <a:lstStyle/>
          <a:p>
            <a:pPr lvl="0"/>
            <a:r>
              <a:rPr lang="en-GB" sz="2400" b="1" dirty="0">
                <a:solidFill>
                  <a:prstClr val="black"/>
                </a:solidFill>
                <a:latin typeface="system-ui"/>
              </a:rPr>
              <a:t>A comforting message</a:t>
            </a:r>
          </a:p>
        </p:txBody>
      </p:sp>
      <p:sp>
        <p:nvSpPr>
          <p:cNvPr id="4" name="Rectangle 3"/>
          <p:cNvSpPr/>
          <p:nvPr/>
        </p:nvSpPr>
        <p:spPr>
          <a:xfrm>
            <a:off x="448618" y="1353410"/>
            <a:ext cx="7665652" cy="4093428"/>
          </a:xfrm>
          <a:prstGeom prst="rect">
            <a:avLst/>
          </a:prstGeom>
        </p:spPr>
        <p:txBody>
          <a:bodyPr wrap="square">
            <a:spAutoFit/>
          </a:bodyPr>
          <a:lstStyle/>
          <a:p>
            <a:r>
              <a:rPr lang="en-GB" sz="2000" dirty="0">
                <a:solidFill>
                  <a:srgbClr val="000000"/>
                </a:solidFill>
                <a:latin typeface="system-ui"/>
              </a:rPr>
              <a:t>“At that time,” says Yahweh, “</a:t>
            </a:r>
            <a:r>
              <a:rPr lang="en-GB" sz="2000" b="1" dirty="0">
                <a:solidFill>
                  <a:srgbClr val="000000"/>
                </a:solidFill>
                <a:latin typeface="system-ui"/>
              </a:rPr>
              <a:t>I will be the God of all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families of Israel, and they will be my people</a:t>
            </a:r>
            <a:r>
              <a:rPr lang="en-GB" sz="2000" b="1" dirty="0" smtClean="0">
                <a:solidFill>
                  <a:srgbClr val="000000"/>
                </a:solidFill>
                <a:latin typeface="system-ui"/>
              </a:rPr>
              <a:t>.</a:t>
            </a:r>
            <a:r>
              <a:rPr lang="en-GB" sz="2000" dirty="0" smtClean="0">
                <a:solidFill>
                  <a:srgbClr val="000000"/>
                </a:solidFill>
                <a:latin typeface="system-ui"/>
              </a:rPr>
              <a:t>” </a:t>
            </a:r>
          </a:p>
          <a:p>
            <a:r>
              <a:rPr lang="en-GB" sz="2000" dirty="0" smtClean="0">
                <a:solidFill>
                  <a:srgbClr val="000000"/>
                </a:solidFill>
                <a:latin typeface="system-ui"/>
              </a:rPr>
              <a:t>Yahweh </a:t>
            </a:r>
            <a:r>
              <a:rPr lang="en-GB" sz="2000" dirty="0">
                <a:solidFill>
                  <a:srgbClr val="000000"/>
                </a:solidFill>
                <a:latin typeface="system-ui"/>
              </a:rPr>
              <a:t>says, “The people who survive the sword </a:t>
            </a:r>
            <a:endParaRPr lang="en-GB" sz="2000" dirty="0" smtClean="0">
              <a:solidFill>
                <a:srgbClr val="000000"/>
              </a:solidFill>
              <a:latin typeface="system-ui"/>
            </a:endParaRPr>
          </a:p>
          <a:p>
            <a:r>
              <a:rPr lang="en-GB" sz="2000" dirty="0">
                <a:solidFill>
                  <a:srgbClr val="000000"/>
                </a:solidFill>
                <a:latin typeface="system-ui"/>
              </a:rPr>
              <a:t>f</a:t>
            </a:r>
            <a:r>
              <a:rPr lang="en-GB" sz="2000" dirty="0" smtClean="0">
                <a:solidFill>
                  <a:srgbClr val="000000"/>
                </a:solidFill>
                <a:latin typeface="system-ui"/>
              </a:rPr>
              <a:t>ound favour </a:t>
            </a:r>
            <a:r>
              <a:rPr lang="en-GB" sz="2000" dirty="0">
                <a:solidFill>
                  <a:srgbClr val="000000"/>
                </a:solidFill>
                <a:latin typeface="system-ui"/>
              </a:rPr>
              <a:t>in the wilderness; even Israel, when I went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cause him to rest</a:t>
            </a:r>
            <a:r>
              <a:rPr lang="en-GB" sz="2000" dirty="0" smtClean="0">
                <a:solidFill>
                  <a:srgbClr val="000000"/>
                </a:solidFill>
                <a:latin typeface="system-ui"/>
              </a:rPr>
              <a:t>.” Yahweh </a:t>
            </a:r>
            <a:r>
              <a:rPr lang="en-GB" sz="2000" dirty="0">
                <a:solidFill>
                  <a:srgbClr val="000000"/>
                </a:solidFill>
                <a:latin typeface="system-ui"/>
              </a:rPr>
              <a:t>appeared of old to me, saying</a:t>
            </a:r>
            <a:r>
              <a:rPr lang="en-GB" sz="2000" dirty="0" smtClean="0">
                <a:solidFill>
                  <a:srgbClr val="000000"/>
                </a:solidFill>
                <a:latin typeface="system-ui"/>
              </a:rPr>
              <a:t>, </a:t>
            </a:r>
          </a:p>
          <a:p>
            <a:r>
              <a:rPr lang="en-GB" sz="2000" dirty="0" smtClean="0">
                <a:solidFill>
                  <a:srgbClr val="000000"/>
                </a:solidFill>
                <a:latin typeface="system-ui"/>
              </a:rPr>
              <a:t>“</a:t>
            </a:r>
            <a:r>
              <a:rPr lang="en-GB" sz="2000" dirty="0">
                <a:solidFill>
                  <a:srgbClr val="000000"/>
                </a:solidFill>
                <a:latin typeface="system-ui"/>
              </a:rPr>
              <a:t>Yes, </a:t>
            </a:r>
            <a:r>
              <a:rPr lang="en-GB" sz="2000" b="1" dirty="0">
                <a:solidFill>
                  <a:srgbClr val="000000"/>
                </a:solidFill>
                <a:latin typeface="system-ui"/>
              </a:rPr>
              <a:t>I have loved you with an everlasting </a:t>
            </a:r>
            <a:r>
              <a:rPr lang="en-GB" sz="2000" b="1" dirty="0" smtClean="0">
                <a:solidFill>
                  <a:srgbClr val="000000"/>
                </a:solidFill>
                <a:latin typeface="system-ui"/>
              </a:rPr>
              <a:t>love.</a:t>
            </a:r>
            <a:r>
              <a:rPr lang="en-GB" sz="2000" dirty="0" smtClean="0">
                <a:solidFill>
                  <a:srgbClr val="000000"/>
                </a:solidFill>
                <a:latin typeface="system-ui"/>
              </a:rPr>
              <a:t> Therefore </a:t>
            </a:r>
            <a:r>
              <a:rPr lang="en-GB" sz="2000" dirty="0">
                <a:solidFill>
                  <a:srgbClr val="000000"/>
                </a:solidFill>
                <a:latin typeface="system-ui"/>
              </a:rPr>
              <a:t>I have drawn you with loving </a:t>
            </a:r>
            <a:r>
              <a:rPr lang="en-GB" sz="2000" dirty="0" smtClean="0">
                <a:solidFill>
                  <a:srgbClr val="000000"/>
                </a:solidFill>
                <a:latin typeface="system-ui"/>
              </a:rPr>
              <a:t>kindness. </a:t>
            </a:r>
            <a:r>
              <a:rPr lang="en-GB" sz="2000" b="1" dirty="0" smtClean="0">
                <a:solidFill>
                  <a:srgbClr val="000000"/>
                </a:solidFill>
                <a:latin typeface="system-ui"/>
              </a:rPr>
              <a:t>I </a:t>
            </a:r>
            <a:r>
              <a:rPr lang="en-GB" sz="2000" b="1" dirty="0">
                <a:solidFill>
                  <a:srgbClr val="000000"/>
                </a:solidFill>
                <a:latin typeface="system-ui"/>
              </a:rPr>
              <a:t>will build you </a:t>
            </a:r>
            <a:r>
              <a:rPr lang="en-GB" sz="2000" b="1" dirty="0" smtClean="0">
                <a:solidFill>
                  <a:srgbClr val="000000"/>
                </a:solidFill>
                <a:latin typeface="system-ui"/>
              </a:rPr>
              <a:t>again, and </a:t>
            </a:r>
            <a:r>
              <a:rPr lang="en-GB" sz="2000" b="1" dirty="0">
                <a:solidFill>
                  <a:srgbClr val="000000"/>
                </a:solidFill>
                <a:latin typeface="system-ui"/>
              </a:rPr>
              <a:t>you will be built, O virgin of </a:t>
            </a:r>
            <a:r>
              <a:rPr lang="en-GB" sz="2000" b="1" dirty="0" smtClean="0">
                <a:solidFill>
                  <a:srgbClr val="000000"/>
                </a:solidFill>
                <a:latin typeface="system-ui"/>
              </a:rPr>
              <a:t>Israel. </a:t>
            </a:r>
            <a:r>
              <a:rPr lang="en-GB" sz="2000" dirty="0" smtClean="0">
                <a:solidFill>
                  <a:srgbClr val="000000"/>
                </a:solidFill>
                <a:latin typeface="system-ui"/>
              </a:rPr>
              <a:t>You </a:t>
            </a:r>
            <a:r>
              <a:rPr lang="en-GB" sz="2000" dirty="0">
                <a:solidFill>
                  <a:srgbClr val="000000"/>
                </a:solidFill>
                <a:latin typeface="system-ui"/>
              </a:rPr>
              <a:t>will again be adorned with your </a:t>
            </a:r>
            <a:r>
              <a:rPr lang="en-GB" sz="2000" dirty="0" smtClean="0">
                <a:solidFill>
                  <a:srgbClr val="000000"/>
                </a:solidFill>
                <a:latin typeface="system-ui"/>
              </a:rPr>
              <a:t>tambourines, and </a:t>
            </a:r>
            <a:r>
              <a:rPr lang="en-GB" sz="2000" dirty="0">
                <a:solidFill>
                  <a:srgbClr val="000000"/>
                </a:solidFill>
                <a:latin typeface="system-ui"/>
              </a:rPr>
              <a:t>will go out in the dances of those who make </a:t>
            </a:r>
            <a:r>
              <a:rPr lang="en-GB" sz="2000" dirty="0" smtClean="0">
                <a:solidFill>
                  <a:srgbClr val="000000"/>
                </a:solidFill>
                <a:latin typeface="system-ui"/>
              </a:rPr>
              <a:t>merry. Again </a:t>
            </a:r>
            <a:r>
              <a:rPr lang="en-GB" sz="2000" dirty="0">
                <a:solidFill>
                  <a:srgbClr val="000000"/>
                </a:solidFill>
                <a:latin typeface="system-ui"/>
              </a:rPr>
              <a:t>you will plant vineyards on the mountains of </a:t>
            </a:r>
            <a:r>
              <a:rPr lang="en-GB" sz="2000" dirty="0" smtClean="0">
                <a:solidFill>
                  <a:srgbClr val="000000"/>
                </a:solidFill>
                <a:latin typeface="system-ui"/>
              </a:rPr>
              <a:t>Samaria. The </a:t>
            </a:r>
            <a:r>
              <a:rPr lang="en-GB" sz="2000" dirty="0">
                <a:solidFill>
                  <a:srgbClr val="000000"/>
                </a:solidFill>
                <a:latin typeface="system-ui"/>
              </a:rPr>
              <a:t>planters will </a:t>
            </a:r>
            <a:r>
              <a:rPr lang="en-GB" sz="2000" dirty="0" smtClean="0">
                <a:solidFill>
                  <a:srgbClr val="000000"/>
                </a:solidFill>
                <a:latin typeface="system-ui"/>
              </a:rPr>
              <a:t>plant, and </a:t>
            </a:r>
            <a:r>
              <a:rPr lang="en-GB" sz="2000" dirty="0">
                <a:solidFill>
                  <a:srgbClr val="000000"/>
                </a:solidFill>
                <a:latin typeface="system-ui"/>
              </a:rPr>
              <a:t>will enjoy its fruit.</a:t>
            </a:r>
            <a:br>
              <a:rPr lang="en-GB" sz="2000" dirty="0">
                <a:solidFill>
                  <a:srgbClr val="000000"/>
                </a:solidFill>
                <a:latin typeface="system-ui"/>
              </a:rPr>
            </a:br>
            <a:r>
              <a:rPr lang="en-GB" sz="2000" dirty="0" smtClean="0">
                <a:solidFill>
                  <a:srgbClr val="000000"/>
                </a:solidFill>
                <a:latin typeface="system-ui"/>
              </a:rPr>
              <a:t>For </a:t>
            </a:r>
            <a:r>
              <a:rPr lang="en-GB" sz="2000" b="1" dirty="0">
                <a:solidFill>
                  <a:srgbClr val="000000"/>
                </a:solidFill>
                <a:latin typeface="system-ui"/>
              </a:rPr>
              <a:t>there will be a day </a:t>
            </a:r>
            <a:r>
              <a:rPr lang="en-GB" sz="2000" dirty="0">
                <a:solidFill>
                  <a:srgbClr val="000000"/>
                </a:solidFill>
                <a:latin typeface="system-ui"/>
              </a:rPr>
              <a:t>that the watchmen on the hills of Ephraim cry</a:t>
            </a:r>
            <a:r>
              <a:rPr lang="en-GB" sz="2000" dirty="0" smtClean="0">
                <a:solidFill>
                  <a:srgbClr val="000000"/>
                </a:solidFill>
                <a:latin typeface="system-ui"/>
              </a:rPr>
              <a:t>, </a:t>
            </a:r>
            <a:r>
              <a:rPr lang="en-GB" sz="2000" b="1" dirty="0" smtClean="0">
                <a:solidFill>
                  <a:srgbClr val="000000"/>
                </a:solidFill>
                <a:latin typeface="system-ui"/>
              </a:rPr>
              <a:t>‘</a:t>
            </a:r>
            <a:r>
              <a:rPr lang="en-GB" sz="2000" b="1" dirty="0">
                <a:solidFill>
                  <a:srgbClr val="000000"/>
                </a:solidFill>
                <a:latin typeface="system-ui"/>
              </a:rPr>
              <a:t>Arise! Let’s go up to Zion to Yahweh our God</a:t>
            </a:r>
            <a:r>
              <a:rPr lang="en-GB" sz="2000" dirty="0" smtClean="0">
                <a:solidFill>
                  <a:srgbClr val="000000"/>
                </a:solidFill>
                <a:latin typeface="system-ui"/>
              </a:rPr>
              <a:t>.’ Jer. 31:1-6</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3069803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276" y="1896354"/>
            <a:ext cx="6096000" cy="3170099"/>
          </a:xfrm>
          <a:prstGeom prst="rect">
            <a:avLst/>
          </a:prstGeom>
        </p:spPr>
        <p:txBody>
          <a:bodyPr>
            <a:spAutoFit/>
          </a:bodyPr>
          <a:lstStyle/>
          <a:p>
            <a:pPr lvl="0"/>
            <a:r>
              <a:rPr lang="en-GB" sz="2000" dirty="0">
                <a:solidFill>
                  <a:srgbClr val="000000"/>
                </a:solidFill>
                <a:latin typeface="system-ui"/>
              </a:rPr>
              <a:t>Therefore Yahweh says: “I have returned to Jerusalem with mercy. </a:t>
            </a:r>
            <a:r>
              <a:rPr lang="en-GB" sz="2000" b="1" dirty="0">
                <a:solidFill>
                  <a:srgbClr val="000000"/>
                </a:solidFill>
                <a:latin typeface="system-ui"/>
              </a:rPr>
              <a:t>My house </a:t>
            </a:r>
            <a:r>
              <a:rPr lang="en-GB" sz="2000" dirty="0">
                <a:solidFill>
                  <a:srgbClr val="000000"/>
                </a:solidFill>
                <a:latin typeface="system-ui"/>
              </a:rPr>
              <a:t>shall be built in it,” says the LORD of Hosts, “and a line shall be stretched out over </a:t>
            </a:r>
            <a:r>
              <a:rPr lang="en-GB" sz="2000" b="1" dirty="0">
                <a:solidFill>
                  <a:srgbClr val="000000"/>
                </a:solidFill>
                <a:latin typeface="system-ui"/>
              </a:rPr>
              <a:t>Jerusalem</a:t>
            </a:r>
            <a:r>
              <a:rPr lang="en-GB" sz="2000" dirty="0">
                <a:solidFill>
                  <a:srgbClr val="000000"/>
                </a:solidFill>
                <a:latin typeface="system-ui"/>
              </a:rPr>
              <a:t>.” </a:t>
            </a:r>
            <a:endParaRPr lang="en-GB" sz="2000" dirty="0" smtClean="0">
              <a:solidFill>
                <a:srgbClr val="000000"/>
              </a:solidFill>
              <a:latin typeface="system-ui"/>
            </a:endParaRPr>
          </a:p>
          <a:p>
            <a:pPr lvl="0"/>
            <a:endParaRPr lang="en-GB" sz="2000" dirty="0">
              <a:solidFill>
                <a:srgbClr val="000000"/>
              </a:solidFill>
              <a:latin typeface="system-ui"/>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a:t>
            </a:r>
            <a:r>
              <a:rPr lang="en-GB" sz="2000" dirty="0">
                <a:solidFill>
                  <a:srgbClr val="000000"/>
                </a:solidFill>
                <a:latin typeface="system-ui"/>
              </a:rPr>
              <a:t>Proclaim further, saying, ‘The LORD of Hosts says: </a:t>
            </a:r>
            <a:r>
              <a:rPr lang="en-GB" sz="2000" b="1" dirty="0">
                <a:solidFill>
                  <a:srgbClr val="000000"/>
                </a:solidFill>
                <a:latin typeface="system-ui"/>
              </a:rPr>
              <a:t>“My cities </a:t>
            </a:r>
            <a:r>
              <a:rPr lang="en-GB" sz="2000" dirty="0">
                <a:solidFill>
                  <a:srgbClr val="000000"/>
                </a:solidFill>
                <a:latin typeface="system-ui"/>
              </a:rPr>
              <a:t>will again overflow with prosperity, and Yahweh will again </a:t>
            </a:r>
            <a:r>
              <a:rPr lang="en-GB" sz="2000" b="1" dirty="0">
                <a:solidFill>
                  <a:srgbClr val="000000"/>
                </a:solidFill>
                <a:latin typeface="system-ui"/>
              </a:rPr>
              <a:t>comfort Zion</a:t>
            </a:r>
            <a:r>
              <a:rPr lang="en-GB" sz="2000" dirty="0">
                <a:solidFill>
                  <a:srgbClr val="000000"/>
                </a:solidFill>
                <a:latin typeface="system-ui"/>
              </a:rPr>
              <a:t>, and will again </a:t>
            </a:r>
            <a:r>
              <a:rPr lang="en-GB" sz="2000" b="1" dirty="0">
                <a:solidFill>
                  <a:srgbClr val="000000"/>
                </a:solidFill>
                <a:latin typeface="system-ui"/>
              </a:rPr>
              <a:t>choose Jerusalem</a:t>
            </a:r>
            <a:r>
              <a:rPr lang="en-GB" sz="2000" dirty="0">
                <a:solidFill>
                  <a:srgbClr val="000000"/>
                </a:solidFill>
                <a:latin typeface="system-ui"/>
              </a:rPr>
              <a:t>.”’”1:16-17</a:t>
            </a:r>
            <a:endParaRPr lang="en-GB" dirty="0">
              <a:solidFill>
                <a:prstClr val="black"/>
              </a:solidFill>
            </a:endParaRPr>
          </a:p>
        </p:txBody>
      </p:sp>
      <p:sp>
        <p:nvSpPr>
          <p:cNvPr id="3" name="TextBox 2"/>
          <p:cNvSpPr txBox="1"/>
          <p:nvPr/>
        </p:nvSpPr>
        <p:spPr>
          <a:xfrm>
            <a:off x="551935" y="914399"/>
            <a:ext cx="4514184" cy="461665"/>
          </a:xfrm>
          <a:prstGeom prst="rect">
            <a:avLst/>
          </a:prstGeom>
          <a:noFill/>
        </p:spPr>
        <p:txBody>
          <a:bodyPr wrap="none" rtlCol="0">
            <a:spAutoFit/>
          </a:bodyPr>
          <a:lstStyle/>
          <a:p>
            <a:r>
              <a:rPr lang="en-GB" sz="2400" b="1" dirty="0" smtClean="0">
                <a:latin typeface="system-ui"/>
              </a:rPr>
              <a:t>Purpose of the LORD’s return</a:t>
            </a:r>
            <a:endParaRPr lang="en-GB" sz="2400" b="1" dirty="0">
              <a:latin typeface="system-ui"/>
            </a:endParaRPr>
          </a:p>
        </p:txBody>
      </p:sp>
    </p:spTree>
    <p:extLst>
      <p:ext uri="{BB962C8B-B14F-4D97-AF65-F5344CB8AC3E}">
        <p14:creationId xmlns:p14="http://schemas.microsoft.com/office/powerpoint/2010/main" val="294685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359" y="2132481"/>
            <a:ext cx="6079525" cy="2246769"/>
          </a:xfrm>
          <a:prstGeom prst="rect">
            <a:avLst/>
          </a:prstGeom>
        </p:spPr>
        <p:txBody>
          <a:bodyPr wrap="square">
            <a:spAutoFit/>
          </a:bodyPr>
          <a:lstStyle/>
          <a:p>
            <a:r>
              <a:rPr lang="en-GB" sz="2000" dirty="0">
                <a:solidFill>
                  <a:srgbClr val="000000"/>
                </a:solidFill>
                <a:latin typeface="system-ui"/>
              </a:rPr>
              <a:t>I lifted up my eyes, and saw, and behold, </a:t>
            </a:r>
            <a:r>
              <a:rPr lang="en-GB" sz="2000" b="1" dirty="0">
                <a:solidFill>
                  <a:srgbClr val="000000"/>
                </a:solidFill>
                <a:latin typeface="system-ui"/>
              </a:rPr>
              <a:t>four horns</a:t>
            </a:r>
            <a:r>
              <a:rPr lang="en-GB" sz="2000" dirty="0">
                <a:solidFill>
                  <a:srgbClr val="000000"/>
                </a:solidFill>
                <a:latin typeface="system-ui"/>
              </a:rPr>
              <a:t>. </a:t>
            </a:r>
            <a:r>
              <a:rPr lang="en-GB" sz="2000" dirty="0" smtClean="0">
                <a:solidFill>
                  <a:srgbClr val="000000"/>
                </a:solidFill>
                <a:latin typeface="system-ui"/>
              </a:rPr>
              <a:t>I </a:t>
            </a:r>
            <a:r>
              <a:rPr lang="en-GB" sz="2000" dirty="0">
                <a:solidFill>
                  <a:srgbClr val="000000"/>
                </a:solidFill>
                <a:latin typeface="system-ui"/>
              </a:rPr>
              <a:t>asked the angel who talked with me, </a:t>
            </a:r>
            <a:r>
              <a:rPr lang="en-GB" sz="2000" b="1" dirty="0">
                <a:solidFill>
                  <a:srgbClr val="000000"/>
                </a:solidFill>
                <a:latin typeface="system-ui"/>
              </a:rPr>
              <a:t>“What are these?”</a:t>
            </a:r>
          </a:p>
          <a:p>
            <a:endParaRPr lang="en-GB" sz="2000" dirty="0" smtClean="0">
              <a:solidFill>
                <a:srgbClr val="000000"/>
              </a:solidFill>
              <a:latin typeface="system-ui"/>
            </a:endParaRPr>
          </a:p>
          <a:p>
            <a:r>
              <a:rPr lang="en-GB" sz="2000" dirty="0" smtClean="0">
                <a:solidFill>
                  <a:srgbClr val="000000"/>
                </a:solidFill>
                <a:latin typeface="system-ui"/>
              </a:rPr>
              <a:t>He </a:t>
            </a:r>
            <a:r>
              <a:rPr lang="en-GB" sz="2000" dirty="0">
                <a:solidFill>
                  <a:srgbClr val="000000"/>
                </a:solidFill>
                <a:latin typeface="system-ui"/>
              </a:rPr>
              <a:t>answered me, “These are </a:t>
            </a:r>
            <a:r>
              <a:rPr lang="en-GB" sz="2000" b="1" dirty="0">
                <a:solidFill>
                  <a:srgbClr val="000000"/>
                </a:solidFill>
                <a:latin typeface="system-ui"/>
              </a:rPr>
              <a:t>the horns which have scattered</a:t>
            </a:r>
            <a:r>
              <a:rPr lang="en-GB" sz="2000" dirty="0">
                <a:solidFill>
                  <a:srgbClr val="000000"/>
                </a:solidFill>
                <a:latin typeface="system-ui"/>
              </a:rPr>
              <a:t> </a:t>
            </a:r>
            <a:r>
              <a:rPr lang="en-GB" sz="2000" b="1" dirty="0">
                <a:solidFill>
                  <a:srgbClr val="000000"/>
                </a:solidFill>
                <a:latin typeface="system-ui"/>
              </a:rPr>
              <a:t>Judah, Israel, and Jerusalem</a:t>
            </a:r>
            <a:r>
              <a:rPr lang="en-GB" sz="2000" dirty="0" smtClean="0">
                <a:solidFill>
                  <a:srgbClr val="000000"/>
                </a:solidFill>
                <a:latin typeface="system-ui"/>
              </a:rPr>
              <a:t>.” 1:18-19</a:t>
            </a:r>
            <a:endParaRPr lang="en-GB" sz="2000" dirty="0">
              <a:solidFill>
                <a:srgbClr val="000000"/>
              </a:solidFill>
              <a:latin typeface="system-ui"/>
            </a:endParaRPr>
          </a:p>
        </p:txBody>
      </p:sp>
      <p:sp>
        <p:nvSpPr>
          <p:cNvPr id="3" name="Rectangle 2"/>
          <p:cNvSpPr/>
          <p:nvPr/>
        </p:nvSpPr>
        <p:spPr>
          <a:xfrm>
            <a:off x="403384" y="532156"/>
            <a:ext cx="6167586" cy="830997"/>
          </a:xfrm>
          <a:prstGeom prst="rect">
            <a:avLst/>
          </a:prstGeom>
        </p:spPr>
        <p:txBody>
          <a:bodyPr wrap="none">
            <a:spAutoFit/>
          </a:bodyPr>
          <a:lstStyle/>
          <a:p>
            <a:pPr lvl="0"/>
            <a:r>
              <a:rPr lang="en-GB" sz="2400" b="1" dirty="0">
                <a:solidFill>
                  <a:prstClr val="black"/>
                </a:solidFill>
              </a:rPr>
              <a:t>Vision </a:t>
            </a:r>
            <a:r>
              <a:rPr lang="en-GB" sz="2400" b="1" dirty="0" smtClean="0">
                <a:solidFill>
                  <a:prstClr val="black"/>
                </a:solidFill>
              </a:rPr>
              <a:t>2: Destroying the Gentile powers </a:t>
            </a:r>
            <a:r>
              <a:rPr lang="en-GB" sz="2000" dirty="0">
                <a:solidFill>
                  <a:srgbClr val="000000"/>
                </a:solidFill>
                <a:latin typeface="system-ui"/>
              </a:rPr>
              <a:t>1:18-21</a:t>
            </a:r>
          </a:p>
          <a:p>
            <a:r>
              <a:rPr lang="en-GB" sz="2400" b="1" dirty="0" smtClean="0">
                <a:solidFill>
                  <a:prstClr val="black"/>
                </a:solidFill>
              </a:rPr>
              <a:t> </a:t>
            </a:r>
            <a:endParaRPr lang="en-GB" dirty="0"/>
          </a:p>
        </p:txBody>
      </p:sp>
      <p:sp>
        <p:nvSpPr>
          <p:cNvPr id="4" name="TextBox 3"/>
          <p:cNvSpPr txBox="1"/>
          <p:nvPr/>
        </p:nvSpPr>
        <p:spPr>
          <a:xfrm>
            <a:off x="1655806" y="1486226"/>
            <a:ext cx="2776722" cy="400110"/>
          </a:xfrm>
          <a:prstGeom prst="rect">
            <a:avLst/>
          </a:prstGeom>
          <a:noFill/>
        </p:spPr>
        <p:txBody>
          <a:bodyPr wrap="none" rtlCol="0">
            <a:spAutoFit/>
          </a:bodyPr>
          <a:lstStyle/>
          <a:p>
            <a:r>
              <a:rPr lang="en-GB" sz="2000" b="1" dirty="0" smtClean="0">
                <a:latin typeface="system-ui"/>
              </a:rPr>
              <a:t>Question and answer</a:t>
            </a:r>
            <a:endParaRPr lang="en-GB" sz="2000" b="1" dirty="0">
              <a:latin typeface="system-ui"/>
            </a:endParaRPr>
          </a:p>
        </p:txBody>
      </p:sp>
    </p:spTree>
    <p:extLst>
      <p:ext uri="{BB962C8B-B14F-4D97-AF65-F5344CB8AC3E}">
        <p14:creationId xmlns:p14="http://schemas.microsoft.com/office/powerpoint/2010/main" val="1969956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787" y="2571930"/>
            <a:ext cx="6096000" cy="1200329"/>
          </a:xfrm>
          <a:prstGeom prst="rect">
            <a:avLst/>
          </a:prstGeom>
        </p:spPr>
        <p:txBody>
          <a:bodyPr>
            <a:spAutoFit/>
          </a:bodyPr>
          <a:lstStyle/>
          <a:p>
            <a:r>
              <a:rPr lang="en-GB" dirty="0">
                <a:solidFill>
                  <a:srgbClr val="000000"/>
                </a:solidFill>
                <a:latin typeface="system-ui"/>
              </a:rPr>
              <a:t>Those who strive with Yahweh shall be broken to pieces. He will thunder against them in the sky. “Yahweh will judge the ends of the earth. He will give </a:t>
            </a:r>
            <a:r>
              <a:rPr lang="en-GB" b="1" dirty="0">
                <a:solidFill>
                  <a:srgbClr val="000000"/>
                </a:solidFill>
                <a:latin typeface="system-ui"/>
              </a:rPr>
              <a:t>strength</a:t>
            </a:r>
            <a:r>
              <a:rPr lang="en-GB" dirty="0">
                <a:solidFill>
                  <a:srgbClr val="000000"/>
                </a:solidFill>
                <a:latin typeface="system-ui"/>
              </a:rPr>
              <a:t> to his king, and exalt the </a:t>
            </a:r>
            <a:r>
              <a:rPr lang="en-GB" b="1" dirty="0">
                <a:solidFill>
                  <a:srgbClr val="000000"/>
                </a:solidFill>
                <a:latin typeface="system-ui"/>
              </a:rPr>
              <a:t>horn</a:t>
            </a:r>
            <a:r>
              <a:rPr lang="en-GB" dirty="0">
                <a:solidFill>
                  <a:srgbClr val="000000"/>
                </a:solidFill>
                <a:latin typeface="system-ui"/>
              </a:rPr>
              <a:t> of his anointed</a:t>
            </a:r>
            <a:r>
              <a:rPr lang="en-GB" dirty="0" smtClean="0">
                <a:solidFill>
                  <a:srgbClr val="000000"/>
                </a:solidFill>
                <a:latin typeface="system-ui"/>
              </a:rPr>
              <a:t>.” 1Sam. 2:10</a:t>
            </a:r>
            <a:endParaRPr lang="en-GB" dirty="0"/>
          </a:p>
        </p:txBody>
      </p:sp>
      <p:sp>
        <p:nvSpPr>
          <p:cNvPr id="3" name="Rectangle 2"/>
          <p:cNvSpPr/>
          <p:nvPr/>
        </p:nvSpPr>
        <p:spPr>
          <a:xfrm>
            <a:off x="411891" y="4002220"/>
            <a:ext cx="6096000" cy="923330"/>
          </a:xfrm>
          <a:prstGeom prst="rect">
            <a:avLst/>
          </a:prstGeom>
        </p:spPr>
        <p:txBody>
          <a:bodyPr>
            <a:spAutoFit/>
          </a:bodyPr>
          <a:lstStyle/>
          <a:p>
            <a:r>
              <a:rPr lang="en-GB" dirty="0">
                <a:solidFill>
                  <a:srgbClr val="000000"/>
                </a:solidFill>
                <a:latin typeface="system-ui"/>
              </a:rPr>
              <a:t>God is my rock in whom I take refuge; my shield, and </a:t>
            </a:r>
            <a:r>
              <a:rPr lang="en-GB" b="1" dirty="0">
                <a:solidFill>
                  <a:srgbClr val="000000"/>
                </a:solidFill>
                <a:latin typeface="system-ui"/>
              </a:rPr>
              <a:t>the horn of my salvation</a:t>
            </a:r>
            <a:r>
              <a:rPr lang="en-GB" dirty="0">
                <a:solidFill>
                  <a:srgbClr val="000000"/>
                </a:solidFill>
                <a:latin typeface="system-ui"/>
              </a:rPr>
              <a:t>, my high tower, and my refuge. My </a:t>
            </a:r>
            <a:r>
              <a:rPr lang="en-GB" dirty="0" smtClean="0">
                <a:solidFill>
                  <a:srgbClr val="000000"/>
                </a:solidFill>
                <a:latin typeface="system-ui"/>
              </a:rPr>
              <a:t>saviour</a:t>
            </a:r>
            <a:r>
              <a:rPr lang="en-GB" dirty="0">
                <a:solidFill>
                  <a:srgbClr val="000000"/>
                </a:solidFill>
                <a:latin typeface="system-ui"/>
              </a:rPr>
              <a:t>, you save me from violence</a:t>
            </a:r>
            <a:r>
              <a:rPr lang="en-GB" dirty="0" smtClean="0">
                <a:solidFill>
                  <a:srgbClr val="000000"/>
                </a:solidFill>
                <a:latin typeface="system-ui"/>
              </a:rPr>
              <a:t>. 2Sam. 22:3</a:t>
            </a:r>
            <a:endParaRPr lang="en-GB" dirty="0"/>
          </a:p>
        </p:txBody>
      </p:sp>
      <p:sp>
        <p:nvSpPr>
          <p:cNvPr id="4" name="Rectangle 3"/>
          <p:cNvSpPr/>
          <p:nvPr/>
        </p:nvSpPr>
        <p:spPr>
          <a:xfrm>
            <a:off x="411891" y="676188"/>
            <a:ext cx="6096000" cy="1754326"/>
          </a:xfrm>
          <a:prstGeom prst="rect">
            <a:avLst/>
          </a:prstGeom>
        </p:spPr>
        <p:txBody>
          <a:bodyPr>
            <a:spAutoFit/>
          </a:bodyPr>
          <a:lstStyle/>
          <a:p>
            <a:r>
              <a:rPr lang="en-GB" dirty="0">
                <a:solidFill>
                  <a:srgbClr val="000000"/>
                </a:solidFill>
                <a:latin typeface="system-ui"/>
              </a:rPr>
              <a:t>I said to </a:t>
            </a:r>
            <a:r>
              <a:rPr lang="en-GB" b="1" dirty="0">
                <a:solidFill>
                  <a:srgbClr val="000000"/>
                </a:solidFill>
                <a:latin typeface="system-ui"/>
              </a:rPr>
              <a:t>the arrogant</a:t>
            </a:r>
            <a:r>
              <a:rPr lang="en-GB" dirty="0">
                <a:solidFill>
                  <a:srgbClr val="000000"/>
                </a:solidFill>
                <a:latin typeface="system-ui"/>
              </a:rPr>
              <a:t>, “Don’t boast!”</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I said to </a:t>
            </a:r>
            <a:r>
              <a:rPr lang="en-GB" b="1" dirty="0">
                <a:solidFill>
                  <a:srgbClr val="000000"/>
                </a:solidFill>
                <a:latin typeface="system-ui"/>
              </a:rPr>
              <a:t>the wicked</a:t>
            </a:r>
            <a:r>
              <a:rPr lang="en-GB" dirty="0">
                <a:solidFill>
                  <a:srgbClr val="000000"/>
                </a:solidFill>
                <a:latin typeface="system-ui"/>
              </a:rPr>
              <a:t>, “Don’t lift up the horn.</a:t>
            </a:r>
            <a:r>
              <a:rPr lang="en-GB" dirty="0"/>
              <a:t/>
            </a:r>
            <a:br>
              <a:rPr lang="en-GB" dirty="0"/>
            </a:br>
            <a:r>
              <a:rPr lang="en-GB" b="1" dirty="0" smtClean="0">
                <a:solidFill>
                  <a:srgbClr val="000000"/>
                </a:solidFill>
                <a:latin typeface="system-ui"/>
              </a:rPr>
              <a:t>Don’t </a:t>
            </a:r>
            <a:r>
              <a:rPr lang="en-GB" b="1" dirty="0">
                <a:solidFill>
                  <a:srgbClr val="000000"/>
                </a:solidFill>
                <a:latin typeface="system-ui"/>
              </a:rPr>
              <a:t>lift up your horn on high</a:t>
            </a:r>
            <a:r>
              <a:rPr lang="en-GB" dirty="0">
                <a:solidFill>
                  <a:srgbClr val="000000"/>
                </a:solidFill>
                <a:latin typeface="system-ui"/>
              </a:rPr>
              <a:t>.</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Don’t speak with a stiff </a:t>
            </a:r>
            <a:r>
              <a:rPr lang="en-GB" dirty="0" smtClean="0">
                <a:solidFill>
                  <a:srgbClr val="000000"/>
                </a:solidFill>
                <a:latin typeface="system-ui"/>
              </a:rPr>
              <a:t>neck ...</a:t>
            </a:r>
            <a:r>
              <a:rPr lang="en-GB" dirty="0">
                <a:solidFill>
                  <a:srgbClr val="000000"/>
                </a:solidFill>
                <a:latin typeface="system-ui"/>
              </a:rPr>
              <a:t> I will cut off all the </a:t>
            </a:r>
            <a:r>
              <a:rPr lang="en-GB" b="1" dirty="0">
                <a:solidFill>
                  <a:srgbClr val="000000"/>
                </a:solidFill>
                <a:latin typeface="system-ui"/>
              </a:rPr>
              <a:t>horn</a:t>
            </a:r>
            <a:r>
              <a:rPr lang="en-GB" dirty="0">
                <a:solidFill>
                  <a:srgbClr val="000000"/>
                </a:solidFill>
                <a:latin typeface="system-ui"/>
              </a:rPr>
              <a:t>s of the wicked, but the </a:t>
            </a:r>
            <a:r>
              <a:rPr lang="en-GB" b="1" dirty="0">
                <a:solidFill>
                  <a:srgbClr val="000000"/>
                </a:solidFill>
                <a:latin typeface="system-ui"/>
              </a:rPr>
              <a:t>horn</a:t>
            </a:r>
            <a:r>
              <a:rPr lang="en-GB" dirty="0">
                <a:solidFill>
                  <a:srgbClr val="000000"/>
                </a:solidFill>
                <a:latin typeface="system-ui"/>
              </a:rPr>
              <a:t>s of the righteous shall be lifted up.</a:t>
            </a:r>
            <a:r>
              <a:rPr lang="en-GB" dirty="0" smtClean="0">
                <a:solidFill>
                  <a:srgbClr val="000000"/>
                </a:solidFill>
                <a:latin typeface="system-ui"/>
              </a:rPr>
              <a:t>” Psalm 75:4-5, 10</a:t>
            </a:r>
            <a:endParaRPr lang="en-GB" dirty="0"/>
          </a:p>
        </p:txBody>
      </p:sp>
      <p:sp>
        <p:nvSpPr>
          <p:cNvPr id="5" name="Rectangle 4"/>
          <p:cNvSpPr/>
          <p:nvPr/>
        </p:nvSpPr>
        <p:spPr>
          <a:xfrm>
            <a:off x="501925" y="5230180"/>
            <a:ext cx="6096000" cy="923330"/>
          </a:xfrm>
          <a:prstGeom prst="rect">
            <a:avLst/>
          </a:prstGeom>
        </p:spPr>
        <p:txBody>
          <a:bodyPr>
            <a:spAutoFit/>
          </a:bodyPr>
          <a:lstStyle/>
          <a:p>
            <a:r>
              <a:rPr lang="en-GB" dirty="0">
                <a:solidFill>
                  <a:srgbClr val="000000"/>
                </a:solidFill>
                <a:latin typeface="system-ui"/>
              </a:rPr>
              <a:t>He has lifted up </a:t>
            </a:r>
            <a:r>
              <a:rPr lang="en-GB" b="1" dirty="0">
                <a:solidFill>
                  <a:srgbClr val="000000"/>
                </a:solidFill>
                <a:latin typeface="system-ui"/>
              </a:rPr>
              <a:t>the horn of his people</a:t>
            </a:r>
            <a:r>
              <a:rPr lang="en-GB" dirty="0">
                <a:solidFill>
                  <a:srgbClr val="000000"/>
                </a:solidFill>
                <a:latin typeface="system-ui"/>
              </a:rPr>
              <a:t>, the praise of all his saints, even of the children of Israel, a people near to him. Praise Yah</a:t>
            </a:r>
            <a:r>
              <a:rPr lang="en-GB" dirty="0" smtClean="0">
                <a:solidFill>
                  <a:srgbClr val="000000"/>
                </a:solidFill>
                <a:latin typeface="system-ui"/>
              </a:rPr>
              <a:t>! Psalm 148:14</a:t>
            </a:r>
            <a:endParaRPr lang="en-GB" dirty="0"/>
          </a:p>
        </p:txBody>
      </p:sp>
      <p:sp>
        <p:nvSpPr>
          <p:cNvPr id="6" name="TextBox 5"/>
          <p:cNvSpPr txBox="1"/>
          <p:nvPr/>
        </p:nvSpPr>
        <p:spPr>
          <a:xfrm>
            <a:off x="898945" y="73107"/>
            <a:ext cx="3655168" cy="461665"/>
          </a:xfrm>
          <a:prstGeom prst="rect">
            <a:avLst/>
          </a:prstGeom>
          <a:noFill/>
        </p:spPr>
        <p:txBody>
          <a:bodyPr wrap="none" rtlCol="0">
            <a:spAutoFit/>
          </a:bodyPr>
          <a:lstStyle/>
          <a:p>
            <a:r>
              <a:rPr lang="en-GB" sz="2400" b="1" dirty="0" smtClean="0">
                <a:latin typeface="system-ui"/>
              </a:rPr>
              <a:t>Horn symbolises power</a:t>
            </a:r>
            <a:endParaRPr lang="en-GB" sz="2400" b="1" dirty="0">
              <a:latin typeface="system-ui"/>
            </a:endParaRPr>
          </a:p>
        </p:txBody>
      </p:sp>
    </p:spTree>
    <p:extLst>
      <p:ext uri="{BB962C8B-B14F-4D97-AF65-F5344CB8AC3E}">
        <p14:creationId xmlns:p14="http://schemas.microsoft.com/office/powerpoint/2010/main" val="1853134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1751" y="518983"/>
            <a:ext cx="1842171" cy="461665"/>
          </a:xfrm>
          <a:prstGeom prst="rect">
            <a:avLst/>
          </a:prstGeom>
          <a:noFill/>
        </p:spPr>
        <p:txBody>
          <a:bodyPr wrap="none" rtlCol="0">
            <a:spAutoFit/>
          </a:bodyPr>
          <a:lstStyle/>
          <a:p>
            <a:r>
              <a:rPr lang="en-GB" sz="2400" b="1" dirty="0" smtClean="0">
                <a:latin typeface="system-ui"/>
              </a:rPr>
              <a:t>Four Horns</a:t>
            </a:r>
            <a:endParaRPr lang="en-GB" sz="2400" b="1" dirty="0">
              <a:latin typeface="system-ui"/>
            </a:endParaRPr>
          </a:p>
        </p:txBody>
      </p:sp>
      <p:sp>
        <p:nvSpPr>
          <p:cNvPr id="3" name="TextBox 2"/>
          <p:cNvSpPr txBox="1"/>
          <p:nvPr/>
        </p:nvSpPr>
        <p:spPr>
          <a:xfrm>
            <a:off x="741405" y="1441622"/>
            <a:ext cx="8698215" cy="3754874"/>
          </a:xfrm>
          <a:prstGeom prst="rect">
            <a:avLst/>
          </a:prstGeom>
          <a:noFill/>
        </p:spPr>
        <p:txBody>
          <a:bodyPr wrap="none" rtlCol="0">
            <a:spAutoFit/>
          </a:bodyPr>
          <a:lstStyle/>
          <a:p>
            <a:r>
              <a:rPr lang="en-GB" sz="2000" b="1" dirty="0" smtClean="0">
                <a:latin typeface="system-ui"/>
              </a:rPr>
              <a:t>‘Prophetic present’ </a:t>
            </a:r>
            <a:r>
              <a:rPr lang="en-GB" dirty="0" smtClean="0"/>
              <a:t>but a succession in actual history</a:t>
            </a:r>
          </a:p>
          <a:p>
            <a:endParaRPr lang="en-GB" dirty="0"/>
          </a:p>
          <a:p>
            <a:r>
              <a:rPr lang="en-GB" sz="2000" b="1" dirty="0" smtClean="0">
                <a:latin typeface="system-ui"/>
              </a:rPr>
              <a:t>4 Great Empires </a:t>
            </a:r>
            <a:r>
              <a:rPr lang="en-GB" sz="2000" dirty="0" smtClean="0">
                <a:latin typeface="system-ui"/>
              </a:rPr>
              <a:t>(Assyria already history)</a:t>
            </a:r>
          </a:p>
          <a:p>
            <a:endParaRPr lang="en-GB" sz="2000" dirty="0">
              <a:latin typeface="system-ui"/>
            </a:endParaRPr>
          </a:p>
          <a:p>
            <a:pPr marL="342900" indent="-342900">
              <a:buFont typeface="Arial" panose="020B0604020202020204" pitchFamily="34" charset="0"/>
              <a:buChar char="•"/>
            </a:pPr>
            <a:r>
              <a:rPr lang="en-GB" sz="2000" b="1" dirty="0" smtClean="0">
                <a:latin typeface="system-ui"/>
              </a:rPr>
              <a:t>Babylon</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Medes and Persians</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Greece</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Rome </a:t>
            </a:r>
            <a:r>
              <a:rPr lang="en-GB" sz="2000" dirty="0" smtClean="0">
                <a:latin typeface="system-ui"/>
              </a:rPr>
              <a:t>(Also symbolising subsequent empires and especially a final one)</a:t>
            </a:r>
          </a:p>
          <a:p>
            <a:endParaRPr lang="en-GB" sz="2000" b="1" dirty="0">
              <a:latin typeface="system-ui"/>
            </a:endParaRPr>
          </a:p>
        </p:txBody>
      </p:sp>
    </p:spTree>
    <p:extLst>
      <p:ext uri="{BB962C8B-B14F-4D97-AF65-F5344CB8AC3E}">
        <p14:creationId xmlns:p14="http://schemas.microsoft.com/office/powerpoint/2010/main" val="3959716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4486" y="1136823"/>
            <a:ext cx="2553730" cy="461665"/>
          </a:xfrm>
          <a:prstGeom prst="rect">
            <a:avLst/>
          </a:prstGeom>
          <a:noFill/>
        </p:spPr>
        <p:txBody>
          <a:bodyPr wrap="square" rtlCol="0">
            <a:spAutoFit/>
          </a:bodyPr>
          <a:lstStyle/>
          <a:p>
            <a:r>
              <a:rPr lang="en-GB" sz="2400" b="1" dirty="0" smtClean="0">
                <a:latin typeface="system-ui"/>
              </a:rPr>
              <a:t>Other Sources</a:t>
            </a:r>
            <a:endParaRPr lang="en-GB" sz="2400" b="1" dirty="0">
              <a:latin typeface="system-ui"/>
            </a:endParaRPr>
          </a:p>
        </p:txBody>
      </p:sp>
      <p:sp>
        <p:nvSpPr>
          <p:cNvPr id="3" name="TextBox 2"/>
          <p:cNvSpPr txBox="1"/>
          <p:nvPr/>
        </p:nvSpPr>
        <p:spPr>
          <a:xfrm>
            <a:off x="494269" y="2314832"/>
            <a:ext cx="8241808" cy="2862322"/>
          </a:xfrm>
          <a:prstGeom prst="rect">
            <a:avLst/>
          </a:prstGeom>
          <a:noFill/>
        </p:spPr>
        <p:txBody>
          <a:bodyPr wrap="none" rtlCol="0">
            <a:spAutoFit/>
          </a:bodyPr>
          <a:lstStyle/>
          <a:p>
            <a:r>
              <a:rPr lang="en-GB" sz="2000" dirty="0" smtClean="0">
                <a:latin typeface="system-ui"/>
              </a:rPr>
              <a:t>Daniel 2: 31-45 - A great image in four parts </a:t>
            </a:r>
          </a:p>
          <a:p>
            <a:endParaRPr lang="en-GB" sz="2000" dirty="0">
              <a:latin typeface="system-ui"/>
            </a:endParaRPr>
          </a:p>
          <a:p>
            <a:r>
              <a:rPr lang="en-GB" sz="2000" dirty="0" smtClean="0">
                <a:latin typeface="system-ui"/>
              </a:rPr>
              <a:t>Daniel 7:1-8, 17-27 - Four wild animals, the final one with horns</a:t>
            </a:r>
          </a:p>
          <a:p>
            <a:endParaRPr lang="en-GB" sz="2000" dirty="0">
              <a:latin typeface="system-ui"/>
            </a:endParaRPr>
          </a:p>
          <a:p>
            <a:r>
              <a:rPr lang="en-GB" sz="2000" dirty="0" smtClean="0">
                <a:latin typeface="system-ui"/>
              </a:rPr>
              <a:t>Daniel 8: 3-12, 20-26 - Two horned animals (Medes/Persia and Greece)</a:t>
            </a:r>
          </a:p>
          <a:p>
            <a:endParaRPr lang="en-GB" sz="2000" dirty="0">
              <a:latin typeface="system-ui"/>
            </a:endParaRPr>
          </a:p>
          <a:p>
            <a:r>
              <a:rPr lang="en-GB" sz="2000" dirty="0" smtClean="0">
                <a:latin typeface="system-ui"/>
              </a:rPr>
              <a:t>Zechariah 9 and Maccabees – Greece</a:t>
            </a:r>
          </a:p>
          <a:p>
            <a:endParaRPr lang="en-GB" sz="2000" dirty="0">
              <a:latin typeface="system-ui"/>
            </a:endParaRPr>
          </a:p>
          <a:p>
            <a:r>
              <a:rPr lang="en-GB" sz="2000" dirty="0" smtClean="0">
                <a:latin typeface="system-ui"/>
              </a:rPr>
              <a:t>Revelation 13 – Two symbolic horned animals (the final empire)</a:t>
            </a:r>
            <a:endParaRPr lang="en-GB" sz="2000" dirty="0">
              <a:latin typeface="system-ui"/>
            </a:endParaRPr>
          </a:p>
        </p:txBody>
      </p:sp>
    </p:spTree>
    <p:extLst>
      <p:ext uri="{BB962C8B-B14F-4D97-AF65-F5344CB8AC3E}">
        <p14:creationId xmlns:p14="http://schemas.microsoft.com/office/powerpoint/2010/main" val="381246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6" y="1001486"/>
            <a:ext cx="3182731" cy="523220"/>
          </a:xfrm>
          <a:prstGeom prst="rect">
            <a:avLst/>
          </a:prstGeom>
          <a:noFill/>
        </p:spPr>
        <p:txBody>
          <a:bodyPr wrap="none" rtlCol="0">
            <a:spAutoFit/>
          </a:bodyPr>
          <a:lstStyle/>
          <a:p>
            <a:r>
              <a:rPr lang="en-GB" sz="2800" b="1" dirty="0" smtClean="0"/>
              <a:t>8 Connected Visions</a:t>
            </a:r>
            <a:endParaRPr lang="en-GB" sz="2800" b="1" dirty="0"/>
          </a:p>
        </p:txBody>
      </p:sp>
      <p:sp>
        <p:nvSpPr>
          <p:cNvPr id="3" name="TextBox 2"/>
          <p:cNvSpPr txBox="1"/>
          <p:nvPr/>
        </p:nvSpPr>
        <p:spPr>
          <a:xfrm>
            <a:off x="1032139" y="3927566"/>
            <a:ext cx="2931828" cy="707886"/>
          </a:xfrm>
          <a:prstGeom prst="rect">
            <a:avLst/>
          </a:prstGeom>
          <a:noFill/>
        </p:spPr>
        <p:txBody>
          <a:bodyPr wrap="none" rtlCol="0">
            <a:spAutoFit/>
          </a:bodyPr>
          <a:lstStyle/>
          <a:p>
            <a:pPr marL="285750" indent="-285750">
              <a:buFont typeface="Arial" panose="020B0604020202020204" pitchFamily="34" charset="0"/>
              <a:buChar char="•"/>
            </a:pPr>
            <a:r>
              <a:rPr lang="en-GB" sz="2000" dirty="0" smtClean="0"/>
              <a:t> </a:t>
            </a:r>
            <a:r>
              <a:rPr lang="en-GB" sz="2000" b="1" dirty="0" smtClean="0"/>
              <a:t>In a single night</a:t>
            </a:r>
          </a:p>
          <a:p>
            <a:pPr marL="285750" indent="-285750">
              <a:buFont typeface="Arial" panose="020B0604020202020204" pitchFamily="34" charset="0"/>
              <a:buChar char="•"/>
            </a:pPr>
            <a:r>
              <a:rPr lang="en-GB" sz="2000" b="1" dirty="0" smtClean="0"/>
              <a:t>“The word of the LORD</a:t>
            </a:r>
            <a:endParaRPr lang="en-GB" sz="2000" b="1" dirty="0"/>
          </a:p>
        </p:txBody>
      </p:sp>
      <p:sp>
        <p:nvSpPr>
          <p:cNvPr id="4" name="Rectangle 3"/>
          <p:cNvSpPr/>
          <p:nvPr/>
        </p:nvSpPr>
        <p:spPr>
          <a:xfrm>
            <a:off x="975360" y="1712017"/>
            <a:ext cx="4904676" cy="1938992"/>
          </a:xfrm>
          <a:prstGeom prst="rect">
            <a:avLst/>
          </a:prstGeom>
        </p:spPr>
        <p:txBody>
          <a:bodyPr wrap="none">
            <a:spAutoFit/>
          </a:bodyPr>
          <a:lstStyle/>
          <a:p>
            <a:r>
              <a:rPr lang="en-GB" sz="2000" b="1" dirty="0" smtClean="0"/>
              <a:t>2 months after Haggai’s last prophecies</a:t>
            </a:r>
          </a:p>
          <a:p>
            <a:endParaRPr lang="en-GB" sz="2000" dirty="0" smtClean="0"/>
          </a:p>
          <a:p>
            <a:pPr marL="285750" indent="-285750">
              <a:buFont typeface="Arial" panose="020B0604020202020204" pitchFamily="34" charset="0"/>
              <a:buChar char="•"/>
            </a:pPr>
            <a:r>
              <a:rPr lang="en-GB" sz="2000" dirty="0" smtClean="0"/>
              <a:t>“From this day I will bless you”</a:t>
            </a:r>
          </a:p>
          <a:p>
            <a:pPr marL="285750" indent="-285750">
              <a:buFont typeface="Arial" panose="020B0604020202020204" pitchFamily="34" charset="0"/>
              <a:buChar char="•"/>
            </a:pPr>
            <a:r>
              <a:rPr lang="en-GB" sz="2000" dirty="0" smtClean="0"/>
              <a:t>“I wil</a:t>
            </a:r>
            <a:r>
              <a:rPr lang="en-GB" sz="2000" dirty="0"/>
              <a:t>l</a:t>
            </a:r>
            <a:r>
              <a:rPr lang="en-GB" sz="2000" dirty="0" smtClean="0"/>
              <a:t> shake heaven and earth”</a:t>
            </a:r>
          </a:p>
          <a:p>
            <a:pPr marL="285750" indent="-285750">
              <a:buFont typeface="Arial" panose="020B0604020202020204" pitchFamily="34" charset="0"/>
              <a:buChar char="•"/>
            </a:pPr>
            <a:r>
              <a:rPr lang="en-GB" sz="2000" dirty="0" smtClean="0"/>
              <a:t>Judgement on the nations and restoration </a:t>
            </a:r>
          </a:p>
          <a:p>
            <a:r>
              <a:rPr lang="en-GB" sz="2000" dirty="0" smtClean="0"/>
              <a:t>     of the Davidic kingdom”</a:t>
            </a:r>
          </a:p>
        </p:txBody>
      </p:sp>
      <p:sp>
        <p:nvSpPr>
          <p:cNvPr id="5" name="TextBox 4"/>
          <p:cNvSpPr txBox="1"/>
          <p:nvPr/>
        </p:nvSpPr>
        <p:spPr>
          <a:xfrm>
            <a:off x="1032139" y="4912009"/>
            <a:ext cx="3240439" cy="1323439"/>
          </a:xfrm>
          <a:prstGeom prst="rect">
            <a:avLst/>
          </a:prstGeom>
          <a:noFill/>
        </p:spPr>
        <p:txBody>
          <a:bodyPr wrap="none" rtlCol="0">
            <a:spAutoFit/>
          </a:bodyPr>
          <a:lstStyle/>
          <a:p>
            <a:r>
              <a:rPr lang="en-GB" sz="2000" b="1" dirty="0" smtClean="0"/>
              <a:t>     Pattern</a:t>
            </a:r>
          </a:p>
          <a:p>
            <a:pPr marL="342900" indent="-342900">
              <a:buFont typeface="Arial" panose="020B0604020202020204" pitchFamily="34" charset="0"/>
              <a:buChar char="•"/>
            </a:pPr>
            <a:r>
              <a:rPr lang="en-GB" sz="2000" dirty="0" smtClean="0"/>
              <a:t>Vision</a:t>
            </a:r>
          </a:p>
          <a:p>
            <a:pPr marL="342900" indent="-342900">
              <a:buFont typeface="Arial" panose="020B0604020202020204" pitchFamily="34" charset="0"/>
              <a:buChar char="•"/>
            </a:pPr>
            <a:r>
              <a:rPr lang="en-GB" sz="2000" dirty="0" smtClean="0"/>
              <a:t>Question</a:t>
            </a:r>
          </a:p>
          <a:p>
            <a:pPr marL="342900" indent="-342900">
              <a:buFont typeface="Arial" panose="020B0604020202020204" pitchFamily="34" charset="0"/>
              <a:buChar char="•"/>
            </a:pPr>
            <a:r>
              <a:rPr lang="en-GB" sz="2000" dirty="0" smtClean="0"/>
              <a:t>Interpretation by an angel</a:t>
            </a:r>
            <a:endParaRPr lang="en-GB" sz="2000" dirty="0"/>
          </a:p>
        </p:txBody>
      </p:sp>
    </p:spTree>
    <p:extLst>
      <p:ext uri="{BB962C8B-B14F-4D97-AF65-F5344CB8AC3E}">
        <p14:creationId xmlns:p14="http://schemas.microsoft.com/office/powerpoint/2010/main" val="1524668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658" y="2829425"/>
            <a:ext cx="7356392" cy="2554545"/>
          </a:xfrm>
          <a:prstGeom prst="rect">
            <a:avLst/>
          </a:prstGeom>
        </p:spPr>
        <p:txBody>
          <a:bodyPr wrap="square">
            <a:spAutoFit/>
          </a:bodyPr>
          <a:lstStyle/>
          <a:p>
            <a:r>
              <a:rPr lang="en-GB" sz="2000" dirty="0">
                <a:solidFill>
                  <a:srgbClr val="000000"/>
                </a:solidFill>
                <a:latin typeface="system-ui"/>
              </a:rPr>
              <a:t>God, don’t keep </a:t>
            </a:r>
            <a:r>
              <a:rPr lang="en-GB" sz="2000" dirty="0" smtClean="0">
                <a:solidFill>
                  <a:srgbClr val="000000"/>
                </a:solidFill>
                <a:latin typeface="system-ui"/>
              </a:rPr>
              <a:t>silent.</a:t>
            </a:r>
            <a:r>
              <a:rPr lang="en-GB" sz="2000" dirty="0" smtClean="0">
                <a:solidFill>
                  <a:prstClr val="black"/>
                </a:solidFill>
                <a:latin typeface="system-ui"/>
              </a:rPr>
              <a:t> </a:t>
            </a:r>
            <a:r>
              <a:rPr lang="en-GB" sz="2000" dirty="0" smtClean="0">
                <a:solidFill>
                  <a:srgbClr val="000000"/>
                </a:solidFill>
                <a:latin typeface="system-ui"/>
              </a:rPr>
              <a:t>Don’t </a:t>
            </a:r>
            <a:r>
              <a:rPr lang="en-GB" sz="2000" dirty="0">
                <a:solidFill>
                  <a:srgbClr val="000000"/>
                </a:solidFill>
                <a:latin typeface="system-ui"/>
              </a:rPr>
              <a:t>keep </a:t>
            </a:r>
            <a:r>
              <a:rPr lang="en-GB" sz="2000" dirty="0" smtClean="0">
                <a:solidFill>
                  <a:srgbClr val="000000"/>
                </a:solidFill>
                <a:latin typeface="system-ui"/>
              </a:rPr>
              <a:t>silent,</a:t>
            </a:r>
            <a:r>
              <a:rPr lang="en-GB" sz="2000" dirty="0" smtClean="0">
                <a:solidFill>
                  <a:prstClr val="black"/>
                </a:solidFill>
                <a:latin typeface="system-ui"/>
              </a:rPr>
              <a:t> </a:t>
            </a:r>
            <a:r>
              <a:rPr lang="en-GB" sz="2000" dirty="0" smtClean="0">
                <a:solidFill>
                  <a:srgbClr val="000000"/>
                </a:solidFill>
                <a:latin typeface="system-ui"/>
              </a:rPr>
              <a:t>and </a:t>
            </a:r>
            <a:r>
              <a:rPr lang="en-GB" sz="2000" dirty="0">
                <a:solidFill>
                  <a:srgbClr val="000000"/>
                </a:solidFill>
                <a:latin typeface="system-ui"/>
              </a:rPr>
              <a:t>don’t be still, God.</a:t>
            </a:r>
            <a:r>
              <a:rPr lang="en-GB" sz="2000" dirty="0">
                <a:solidFill>
                  <a:prstClr val="black"/>
                </a:solidFill>
                <a:latin typeface="system-ui"/>
              </a:rPr>
              <a:t/>
            </a:r>
            <a:br>
              <a:rPr lang="en-GB" sz="2000" dirty="0">
                <a:solidFill>
                  <a:prstClr val="black"/>
                </a:solidFill>
                <a:latin typeface="system-ui"/>
              </a:rPr>
            </a:br>
            <a:r>
              <a:rPr lang="en-GB" sz="2000" b="1" baseline="30000" dirty="0">
                <a:solidFill>
                  <a:srgbClr val="000000"/>
                </a:solidFill>
                <a:latin typeface="system-ui"/>
              </a:rPr>
              <a:t> </a:t>
            </a:r>
            <a:r>
              <a:rPr lang="en-GB" sz="2000" dirty="0">
                <a:solidFill>
                  <a:srgbClr val="000000"/>
                </a:solidFill>
                <a:latin typeface="system-ui"/>
              </a:rPr>
              <a:t>For, behold, your enemies are stirred </a:t>
            </a:r>
            <a:r>
              <a:rPr lang="en-GB" sz="2000" dirty="0" smtClean="0">
                <a:solidFill>
                  <a:srgbClr val="000000"/>
                </a:solidFill>
                <a:latin typeface="system-ui"/>
              </a:rPr>
              <a:t>up.</a:t>
            </a:r>
            <a:r>
              <a:rPr lang="en-GB" sz="2000" dirty="0" smtClean="0">
                <a:solidFill>
                  <a:prstClr val="black"/>
                </a:solidFill>
                <a:latin typeface="system-ui"/>
              </a:rPr>
              <a:t> </a:t>
            </a:r>
            <a:r>
              <a:rPr lang="en-GB" sz="2000" dirty="0" smtClean="0">
                <a:solidFill>
                  <a:srgbClr val="000000"/>
                </a:solidFill>
                <a:latin typeface="system-ui"/>
              </a:rPr>
              <a:t>Those </a:t>
            </a:r>
            <a:r>
              <a:rPr lang="en-GB" sz="2000" dirty="0">
                <a:solidFill>
                  <a:srgbClr val="000000"/>
                </a:solidFill>
                <a:latin typeface="system-ui"/>
              </a:rPr>
              <a:t>who hate you have lifted up their </a:t>
            </a:r>
            <a:r>
              <a:rPr lang="en-GB" sz="2000" dirty="0" smtClean="0">
                <a:solidFill>
                  <a:srgbClr val="000000"/>
                </a:solidFill>
                <a:latin typeface="system-ui"/>
              </a:rPr>
              <a:t>heads.</a:t>
            </a:r>
            <a:r>
              <a:rPr lang="en-GB" sz="2000" dirty="0" smtClean="0">
                <a:solidFill>
                  <a:prstClr val="black"/>
                </a:solidFill>
                <a:latin typeface="system-ui"/>
              </a:rPr>
              <a:t> </a:t>
            </a:r>
            <a:r>
              <a:rPr lang="en-GB" sz="2000" b="1" dirty="0" smtClean="0">
                <a:solidFill>
                  <a:srgbClr val="000000"/>
                </a:solidFill>
                <a:latin typeface="system-ui"/>
              </a:rPr>
              <a:t>They </a:t>
            </a:r>
            <a:r>
              <a:rPr lang="en-GB" sz="2000" b="1" dirty="0">
                <a:solidFill>
                  <a:srgbClr val="000000"/>
                </a:solidFill>
                <a:latin typeface="system-ui"/>
              </a:rPr>
              <a:t>conspire </a:t>
            </a:r>
            <a:r>
              <a:rPr lang="en-GB" sz="2000" dirty="0">
                <a:solidFill>
                  <a:srgbClr val="000000"/>
                </a:solidFill>
                <a:latin typeface="system-ui"/>
              </a:rPr>
              <a:t>with cunning against your </a:t>
            </a:r>
            <a:r>
              <a:rPr lang="en-GB" sz="2000" dirty="0" smtClean="0">
                <a:solidFill>
                  <a:srgbClr val="000000"/>
                </a:solidFill>
                <a:latin typeface="system-ui"/>
              </a:rPr>
              <a:t>people. </a:t>
            </a:r>
            <a:r>
              <a:rPr lang="en-GB" sz="2000" b="1" dirty="0" smtClean="0">
                <a:solidFill>
                  <a:srgbClr val="000000"/>
                </a:solidFill>
                <a:latin typeface="system-ui"/>
              </a:rPr>
              <a:t>They </a:t>
            </a:r>
            <a:r>
              <a:rPr lang="en-GB" sz="2000" b="1" dirty="0">
                <a:solidFill>
                  <a:srgbClr val="000000"/>
                </a:solidFill>
                <a:latin typeface="system-ui"/>
              </a:rPr>
              <a:t>plot </a:t>
            </a:r>
            <a:r>
              <a:rPr lang="en-GB" sz="2000" dirty="0">
                <a:solidFill>
                  <a:srgbClr val="000000"/>
                </a:solidFill>
                <a:latin typeface="system-ui"/>
              </a:rPr>
              <a:t>against your cherished ones</a:t>
            </a:r>
            <a:r>
              <a:rPr lang="en-GB" sz="2000" dirty="0" smtClean="0">
                <a:solidFill>
                  <a:srgbClr val="000000"/>
                </a:solidFill>
                <a:latin typeface="system-ui"/>
              </a:rPr>
              <a:t>. “</a:t>
            </a:r>
            <a:r>
              <a:rPr lang="en-GB" sz="2000" dirty="0">
                <a:solidFill>
                  <a:srgbClr val="000000"/>
                </a:solidFill>
                <a:latin typeface="system-ui"/>
              </a:rPr>
              <a:t>Come,” they say, “</a:t>
            </a:r>
            <a:r>
              <a:rPr lang="en-GB" sz="2000" b="1" dirty="0">
                <a:solidFill>
                  <a:srgbClr val="000000"/>
                </a:solidFill>
                <a:latin typeface="system-ui"/>
              </a:rPr>
              <a:t>let’s destroy them as a nation</a:t>
            </a:r>
            <a:r>
              <a:rPr lang="en-GB" sz="2000" b="1" dirty="0" smtClean="0">
                <a:solidFill>
                  <a:srgbClr val="000000"/>
                </a:solidFill>
                <a:latin typeface="system-ui"/>
              </a:rPr>
              <a:t>,</a:t>
            </a:r>
            <a:r>
              <a:rPr lang="en-GB" sz="2000" b="1" dirty="0">
                <a:solidFill>
                  <a:srgbClr val="000000"/>
                </a:solidFill>
                <a:latin typeface="system-ui"/>
              </a:rPr>
              <a:t> that the name of Israel may be remembered no </a:t>
            </a:r>
            <a:r>
              <a:rPr lang="en-GB" sz="2000" b="1" dirty="0" smtClean="0">
                <a:solidFill>
                  <a:srgbClr val="000000"/>
                </a:solidFill>
                <a:latin typeface="system-ui"/>
              </a:rPr>
              <a:t>more</a:t>
            </a:r>
            <a:r>
              <a:rPr lang="en-GB" sz="2000" dirty="0" smtClean="0">
                <a:solidFill>
                  <a:srgbClr val="000000"/>
                </a:solidFill>
                <a:latin typeface="system-ui"/>
              </a:rPr>
              <a:t>. For </a:t>
            </a:r>
            <a:r>
              <a:rPr lang="en-GB" sz="2000" b="1" dirty="0">
                <a:solidFill>
                  <a:srgbClr val="000000"/>
                </a:solidFill>
                <a:latin typeface="system-ui"/>
              </a:rPr>
              <a:t>they have conspired </a:t>
            </a:r>
            <a:r>
              <a:rPr lang="en-GB" sz="2000" dirty="0">
                <a:solidFill>
                  <a:srgbClr val="000000"/>
                </a:solidFill>
                <a:latin typeface="system-ui"/>
              </a:rPr>
              <a:t>together with one </a:t>
            </a:r>
            <a:r>
              <a:rPr lang="en-GB" sz="2000" dirty="0" smtClean="0">
                <a:solidFill>
                  <a:srgbClr val="000000"/>
                </a:solidFill>
                <a:latin typeface="system-ui"/>
              </a:rPr>
              <a:t>mind. </a:t>
            </a:r>
            <a:r>
              <a:rPr lang="en-GB" sz="2000" b="1" dirty="0" smtClean="0">
                <a:solidFill>
                  <a:srgbClr val="000000"/>
                </a:solidFill>
                <a:latin typeface="system-ui"/>
              </a:rPr>
              <a:t>They </a:t>
            </a:r>
            <a:r>
              <a:rPr lang="en-GB" sz="2000" b="1" dirty="0">
                <a:solidFill>
                  <a:srgbClr val="000000"/>
                </a:solidFill>
                <a:latin typeface="system-ui"/>
              </a:rPr>
              <a:t>form an alliance </a:t>
            </a:r>
            <a:r>
              <a:rPr lang="en-GB" sz="2000" dirty="0">
                <a:solidFill>
                  <a:srgbClr val="000000"/>
                </a:solidFill>
                <a:latin typeface="system-ui"/>
              </a:rPr>
              <a:t>against you</a:t>
            </a:r>
            <a:r>
              <a:rPr lang="en-GB" sz="2000" dirty="0" smtClean="0">
                <a:solidFill>
                  <a:srgbClr val="000000"/>
                </a:solidFill>
                <a:latin typeface="system-ui"/>
              </a:rPr>
              <a:t>. Psalm 83:1-5</a:t>
            </a:r>
            <a:endParaRPr lang="en-GB" sz="2000" dirty="0">
              <a:solidFill>
                <a:prstClr val="black"/>
              </a:solidFill>
              <a:latin typeface="system-ui"/>
            </a:endParaRPr>
          </a:p>
        </p:txBody>
      </p:sp>
      <p:sp>
        <p:nvSpPr>
          <p:cNvPr id="6" name="Rectangle 5"/>
          <p:cNvSpPr/>
          <p:nvPr/>
        </p:nvSpPr>
        <p:spPr>
          <a:xfrm>
            <a:off x="230658" y="890433"/>
            <a:ext cx="6491418" cy="1938992"/>
          </a:xfrm>
          <a:prstGeom prst="rect">
            <a:avLst/>
          </a:prstGeom>
        </p:spPr>
        <p:txBody>
          <a:bodyPr wrap="square">
            <a:spAutoFit/>
          </a:bodyPr>
          <a:lstStyle/>
          <a:p>
            <a:r>
              <a:rPr lang="en-GB" sz="2000" dirty="0">
                <a:solidFill>
                  <a:srgbClr val="000000"/>
                </a:solidFill>
                <a:latin typeface="system-ui"/>
              </a:rPr>
              <a:t>Many times </a:t>
            </a:r>
            <a:r>
              <a:rPr lang="en-GB" sz="2000" b="1" dirty="0">
                <a:solidFill>
                  <a:srgbClr val="000000"/>
                </a:solidFill>
                <a:latin typeface="system-ui"/>
              </a:rPr>
              <a:t>they have afflicted me </a:t>
            </a:r>
            <a:r>
              <a:rPr lang="en-GB" sz="2000" dirty="0">
                <a:solidFill>
                  <a:srgbClr val="000000"/>
                </a:solidFill>
                <a:latin typeface="system-ui"/>
              </a:rPr>
              <a:t>f</a:t>
            </a:r>
            <a:r>
              <a:rPr lang="en-GB" sz="2000" b="1" dirty="0">
                <a:solidFill>
                  <a:srgbClr val="000000"/>
                </a:solidFill>
                <a:latin typeface="system-ui"/>
              </a:rPr>
              <a:t>rom my youth </a:t>
            </a:r>
            <a:endParaRPr lang="en-GB" sz="2000" b="1" dirty="0" smtClean="0">
              <a:solidFill>
                <a:srgbClr val="000000"/>
              </a:solidFill>
              <a:latin typeface="system-ui"/>
            </a:endParaRPr>
          </a:p>
          <a:p>
            <a:r>
              <a:rPr lang="en-GB" sz="2000" b="1" dirty="0" smtClean="0">
                <a:solidFill>
                  <a:srgbClr val="000000"/>
                </a:solidFill>
                <a:latin typeface="system-ui"/>
              </a:rPr>
              <a:t>up (Egypt).</a:t>
            </a:r>
            <a:r>
              <a:rPr lang="en-GB" sz="2000" b="1" dirty="0" smtClean="0">
                <a:solidFill>
                  <a:prstClr val="black"/>
                </a:solidFill>
                <a:latin typeface="system-ui"/>
              </a:rPr>
              <a:t> </a:t>
            </a:r>
            <a:r>
              <a:rPr lang="en-GB" sz="2000" dirty="0">
                <a:solidFill>
                  <a:srgbClr val="000000"/>
                </a:solidFill>
                <a:latin typeface="system-ui"/>
              </a:rPr>
              <a:t>Let Israel now say, many times they have afflicted me from my youth up,</a:t>
            </a:r>
            <a:r>
              <a:rPr lang="en-GB" sz="2000" dirty="0">
                <a:solidFill>
                  <a:prstClr val="black"/>
                </a:solidFill>
                <a:latin typeface="system-ui"/>
              </a:rPr>
              <a:t> </a:t>
            </a:r>
            <a:r>
              <a:rPr lang="en-GB" sz="2000" b="1" dirty="0">
                <a:solidFill>
                  <a:srgbClr val="000000"/>
                </a:solidFill>
                <a:latin typeface="system-ui"/>
              </a:rPr>
              <a:t>yet they have not prevailed against me</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They ploughed on my back.</a:t>
            </a:r>
            <a:r>
              <a:rPr lang="en-GB" sz="2000" dirty="0">
                <a:solidFill>
                  <a:prstClr val="black"/>
                </a:solidFill>
                <a:latin typeface="system-ui"/>
              </a:rPr>
              <a:t> </a:t>
            </a:r>
            <a:r>
              <a:rPr lang="en-GB" sz="2000" dirty="0">
                <a:solidFill>
                  <a:srgbClr val="000000"/>
                </a:solidFill>
                <a:latin typeface="system-ui"/>
              </a:rPr>
              <a:t>They made their furrows long. </a:t>
            </a:r>
            <a:r>
              <a:rPr lang="en-GB" sz="2000" b="1" dirty="0">
                <a:solidFill>
                  <a:srgbClr val="000000"/>
                </a:solidFill>
                <a:latin typeface="system-ui"/>
              </a:rPr>
              <a:t>Yahweh is righteous</a:t>
            </a:r>
            <a:r>
              <a:rPr lang="en-GB" sz="2000" dirty="0">
                <a:solidFill>
                  <a:srgbClr val="000000"/>
                </a:solidFill>
                <a:latin typeface="system-ui"/>
              </a:rPr>
              <a:t>. He has cut apart the cords of the wicked. Psalm 129:1-4</a:t>
            </a:r>
            <a:endParaRPr lang="en-GB" sz="2000" dirty="0">
              <a:solidFill>
                <a:prstClr val="black"/>
              </a:solidFill>
              <a:latin typeface="system-ui"/>
            </a:endParaRPr>
          </a:p>
        </p:txBody>
      </p:sp>
      <p:sp>
        <p:nvSpPr>
          <p:cNvPr id="2" name="Rectangle 1"/>
          <p:cNvSpPr/>
          <p:nvPr/>
        </p:nvSpPr>
        <p:spPr>
          <a:xfrm>
            <a:off x="230658" y="5383970"/>
            <a:ext cx="10008973" cy="830997"/>
          </a:xfrm>
          <a:prstGeom prst="rect">
            <a:avLst/>
          </a:prstGeom>
        </p:spPr>
        <p:txBody>
          <a:bodyPr wrap="square">
            <a:spAutoFit/>
          </a:bodyPr>
          <a:lstStyle/>
          <a:p>
            <a:pPr lvl="0"/>
            <a:r>
              <a:rPr lang="en-GB" sz="2400" b="1" dirty="0">
                <a:solidFill>
                  <a:prstClr val="black"/>
                </a:solidFill>
                <a:latin typeface="system-ui"/>
              </a:rPr>
              <a:t>Each </a:t>
            </a:r>
            <a:r>
              <a:rPr lang="en-GB" sz="2400" b="1" dirty="0" smtClean="0">
                <a:solidFill>
                  <a:prstClr val="black"/>
                </a:solidFill>
                <a:latin typeface="system-ui"/>
              </a:rPr>
              <a:t>empire that oppressed </a:t>
            </a:r>
            <a:r>
              <a:rPr lang="en-GB" sz="2400" b="1" dirty="0">
                <a:solidFill>
                  <a:prstClr val="black"/>
                </a:solidFill>
                <a:latin typeface="system-ui"/>
              </a:rPr>
              <a:t>Israel </a:t>
            </a:r>
            <a:r>
              <a:rPr lang="en-GB" sz="2400" b="1" dirty="0" smtClean="0">
                <a:solidFill>
                  <a:prstClr val="black"/>
                </a:solidFill>
                <a:latin typeface="system-ui"/>
              </a:rPr>
              <a:t>was </a:t>
            </a:r>
            <a:r>
              <a:rPr lang="en-GB" sz="2400" b="1" dirty="0">
                <a:solidFill>
                  <a:prstClr val="black"/>
                </a:solidFill>
                <a:latin typeface="system-ui"/>
              </a:rPr>
              <a:t>subsequently destroyed</a:t>
            </a:r>
          </a:p>
          <a:p>
            <a:pPr lvl="0" algn="ctr"/>
            <a:r>
              <a:rPr lang="en-GB" sz="2400" b="1" dirty="0">
                <a:solidFill>
                  <a:prstClr val="black"/>
                </a:solidFill>
                <a:latin typeface="system-ui"/>
              </a:rPr>
              <a:t>Israel is indestructible </a:t>
            </a:r>
            <a:r>
              <a:rPr lang="en-GB" sz="2000" dirty="0">
                <a:solidFill>
                  <a:prstClr val="black"/>
                </a:solidFill>
                <a:latin typeface="system-ui"/>
              </a:rPr>
              <a:t>(Zech. 13-14)</a:t>
            </a:r>
          </a:p>
        </p:txBody>
      </p:sp>
      <p:sp>
        <p:nvSpPr>
          <p:cNvPr id="3" name="TextBox 2"/>
          <p:cNvSpPr txBox="1"/>
          <p:nvPr/>
        </p:nvSpPr>
        <p:spPr>
          <a:xfrm>
            <a:off x="620388" y="259922"/>
            <a:ext cx="5019761" cy="461665"/>
          </a:xfrm>
          <a:prstGeom prst="rect">
            <a:avLst/>
          </a:prstGeom>
          <a:noFill/>
        </p:spPr>
        <p:txBody>
          <a:bodyPr wrap="square" rtlCol="0">
            <a:spAutoFit/>
          </a:bodyPr>
          <a:lstStyle/>
          <a:p>
            <a:r>
              <a:rPr lang="en-GB" sz="2400" b="1" dirty="0" smtClean="0">
                <a:latin typeface="system-ui"/>
              </a:rPr>
              <a:t>Anti-Semitism: An ancient hatred</a:t>
            </a:r>
            <a:endParaRPr lang="en-GB" sz="2400" b="1" dirty="0">
              <a:latin typeface="system-ui"/>
            </a:endParaRPr>
          </a:p>
        </p:txBody>
      </p:sp>
    </p:spTree>
    <p:extLst>
      <p:ext uri="{BB962C8B-B14F-4D97-AF65-F5344CB8AC3E}">
        <p14:creationId xmlns:p14="http://schemas.microsoft.com/office/powerpoint/2010/main" val="4289964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2195" y="411891"/>
            <a:ext cx="3982180" cy="461665"/>
          </a:xfrm>
          <a:prstGeom prst="rect">
            <a:avLst/>
          </a:prstGeom>
          <a:noFill/>
        </p:spPr>
        <p:txBody>
          <a:bodyPr wrap="none" rtlCol="0">
            <a:spAutoFit/>
          </a:bodyPr>
          <a:lstStyle/>
          <a:p>
            <a:r>
              <a:rPr lang="en-GB" sz="2400" b="1" dirty="0" smtClean="0">
                <a:latin typeface="system-ui"/>
              </a:rPr>
              <a:t>The Craftsmen (workmen)</a:t>
            </a:r>
            <a:endParaRPr lang="en-GB" sz="2400" b="1" dirty="0">
              <a:latin typeface="system-ui"/>
            </a:endParaRPr>
          </a:p>
        </p:txBody>
      </p:sp>
      <p:sp>
        <p:nvSpPr>
          <p:cNvPr id="3" name="Rectangle 2"/>
          <p:cNvSpPr/>
          <p:nvPr/>
        </p:nvSpPr>
        <p:spPr>
          <a:xfrm>
            <a:off x="659991" y="1976433"/>
            <a:ext cx="6096000" cy="2246769"/>
          </a:xfrm>
          <a:prstGeom prst="rect">
            <a:avLst/>
          </a:prstGeom>
        </p:spPr>
        <p:txBody>
          <a:bodyPr>
            <a:spAutoFit/>
          </a:bodyPr>
          <a:lstStyle/>
          <a:p>
            <a:pPr lvl="0"/>
            <a:r>
              <a:rPr lang="en-GB" sz="2000" dirty="0">
                <a:solidFill>
                  <a:srgbClr val="000000"/>
                </a:solidFill>
                <a:latin typeface="system-ui"/>
              </a:rPr>
              <a:t>Yahweh showed me </a:t>
            </a:r>
            <a:r>
              <a:rPr lang="en-GB" sz="2000" b="1" dirty="0">
                <a:solidFill>
                  <a:srgbClr val="000000"/>
                </a:solidFill>
                <a:latin typeface="system-ui"/>
              </a:rPr>
              <a:t>four craftsmen</a:t>
            </a:r>
            <a:r>
              <a:rPr lang="en-GB" sz="2000" dirty="0">
                <a:solidFill>
                  <a:srgbClr val="000000"/>
                </a:solidFill>
                <a:latin typeface="system-ui"/>
              </a:rPr>
              <a:t>. Then I asked, </a:t>
            </a:r>
            <a:r>
              <a:rPr lang="en-GB" sz="2000" b="1" dirty="0">
                <a:solidFill>
                  <a:srgbClr val="000000"/>
                </a:solidFill>
                <a:latin typeface="system-ui"/>
              </a:rPr>
              <a:t>“What are these coming to do?”</a:t>
            </a:r>
          </a:p>
          <a:p>
            <a:pPr lvl="0"/>
            <a:r>
              <a:rPr lang="en-GB" sz="2000" dirty="0">
                <a:solidFill>
                  <a:srgbClr val="000000"/>
                </a:solidFill>
                <a:latin typeface="system-ui"/>
              </a:rPr>
              <a:t>He said, “</a:t>
            </a:r>
            <a:r>
              <a:rPr lang="en-GB" sz="2000" b="1" dirty="0">
                <a:solidFill>
                  <a:srgbClr val="000000"/>
                </a:solidFill>
                <a:latin typeface="system-ui"/>
              </a:rPr>
              <a:t>These are the horns which scattered Judah</a:t>
            </a:r>
            <a:r>
              <a:rPr lang="en-GB" sz="2000" dirty="0">
                <a:solidFill>
                  <a:srgbClr val="000000"/>
                </a:solidFill>
                <a:latin typeface="system-ui"/>
              </a:rPr>
              <a:t>, so that no man lifted up his head; but these have come to terrify them, to cast down the horns of the nations, which </a:t>
            </a:r>
            <a:r>
              <a:rPr lang="en-GB" sz="2000" b="1" dirty="0">
                <a:solidFill>
                  <a:srgbClr val="000000"/>
                </a:solidFill>
                <a:latin typeface="system-ui"/>
              </a:rPr>
              <a:t>lifted up their horn against the land of Judah to scatter it</a:t>
            </a:r>
            <a:r>
              <a:rPr lang="en-GB" sz="2000" dirty="0" smtClean="0">
                <a:solidFill>
                  <a:srgbClr val="000000"/>
                </a:solidFill>
                <a:latin typeface="system-ui"/>
              </a:rPr>
              <a:t>.” 1:20-21</a:t>
            </a:r>
            <a:endParaRPr lang="en-GB" sz="2000" dirty="0">
              <a:solidFill>
                <a:srgbClr val="000000"/>
              </a:solidFill>
              <a:latin typeface="system-ui"/>
            </a:endParaRPr>
          </a:p>
        </p:txBody>
      </p:sp>
      <p:sp>
        <p:nvSpPr>
          <p:cNvPr id="5" name="Rectangle 4"/>
          <p:cNvSpPr/>
          <p:nvPr/>
        </p:nvSpPr>
        <p:spPr>
          <a:xfrm>
            <a:off x="1994924" y="1189475"/>
            <a:ext cx="2776722" cy="400110"/>
          </a:xfrm>
          <a:prstGeom prst="rect">
            <a:avLst/>
          </a:prstGeom>
        </p:spPr>
        <p:txBody>
          <a:bodyPr wrap="none">
            <a:spAutoFit/>
          </a:bodyPr>
          <a:lstStyle/>
          <a:p>
            <a:pPr lvl="0"/>
            <a:r>
              <a:rPr lang="en-GB" sz="2000" b="1" dirty="0">
                <a:solidFill>
                  <a:prstClr val="black"/>
                </a:solidFill>
                <a:latin typeface="system-ui"/>
              </a:rPr>
              <a:t>Question and answer</a:t>
            </a:r>
          </a:p>
        </p:txBody>
      </p:sp>
      <p:sp>
        <p:nvSpPr>
          <p:cNvPr id="6" name="TextBox 5"/>
          <p:cNvSpPr txBox="1"/>
          <p:nvPr/>
        </p:nvSpPr>
        <p:spPr>
          <a:xfrm>
            <a:off x="1857065" y="5023177"/>
            <a:ext cx="3517310" cy="1015663"/>
          </a:xfrm>
          <a:prstGeom prst="rect">
            <a:avLst/>
          </a:prstGeom>
          <a:noFill/>
        </p:spPr>
        <p:txBody>
          <a:bodyPr wrap="none" rtlCol="0">
            <a:spAutoFit/>
          </a:bodyPr>
          <a:lstStyle/>
          <a:p>
            <a:r>
              <a:rPr lang="en-GB" sz="2000" dirty="0" smtClean="0">
                <a:latin typeface="system-ui"/>
              </a:rPr>
              <a:t>Judah terrified and scattered</a:t>
            </a:r>
          </a:p>
          <a:p>
            <a:endParaRPr lang="en-GB" sz="2000" dirty="0">
              <a:latin typeface="system-ui"/>
            </a:endParaRPr>
          </a:p>
          <a:p>
            <a:r>
              <a:rPr lang="en-GB" sz="2000" dirty="0" smtClean="0">
                <a:latin typeface="system-ui"/>
              </a:rPr>
              <a:t>Horns terrified and cast down</a:t>
            </a:r>
            <a:endParaRPr lang="en-GB" sz="2000" dirty="0">
              <a:latin typeface="system-ui"/>
            </a:endParaRPr>
          </a:p>
        </p:txBody>
      </p:sp>
      <p:sp>
        <p:nvSpPr>
          <p:cNvPr id="8" name="TextBox 7"/>
          <p:cNvSpPr txBox="1"/>
          <p:nvPr/>
        </p:nvSpPr>
        <p:spPr>
          <a:xfrm>
            <a:off x="2423855" y="4543808"/>
            <a:ext cx="1918859" cy="461665"/>
          </a:xfrm>
          <a:prstGeom prst="rect">
            <a:avLst/>
          </a:prstGeom>
          <a:noFill/>
        </p:spPr>
        <p:txBody>
          <a:bodyPr wrap="none" rtlCol="0">
            <a:spAutoFit/>
          </a:bodyPr>
          <a:lstStyle/>
          <a:p>
            <a:r>
              <a:rPr lang="en-GB" sz="2400" b="1" dirty="0" smtClean="0"/>
              <a:t>Divine Justice</a:t>
            </a:r>
            <a:endParaRPr lang="en-GB" sz="2400" b="1" dirty="0"/>
          </a:p>
        </p:txBody>
      </p:sp>
    </p:spTree>
    <p:extLst>
      <p:ext uri="{BB962C8B-B14F-4D97-AF65-F5344CB8AC3E}">
        <p14:creationId xmlns:p14="http://schemas.microsoft.com/office/powerpoint/2010/main" val="924429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5163" y="296487"/>
            <a:ext cx="4527201" cy="461665"/>
          </a:xfrm>
          <a:prstGeom prst="rect">
            <a:avLst/>
          </a:prstGeom>
          <a:noFill/>
        </p:spPr>
        <p:txBody>
          <a:bodyPr wrap="none" rtlCol="0">
            <a:spAutoFit/>
          </a:bodyPr>
          <a:lstStyle/>
          <a:p>
            <a:r>
              <a:rPr lang="en-GB" sz="2400" b="1" dirty="0" smtClean="0">
                <a:latin typeface="system-ui"/>
              </a:rPr>
              <a:t>Who/What are the craftsmen?</a:t>
            </a:r>
            <a:endParaRPr lang="en-GB" sz="2400" b="1" dirty="0">
              <a:latin typeface="system-ui"/>
            </a:endParaRPr>
          </a:p>
        </p:txBody>
      </p:sp>
      <p:sp>
        <p:nvSpPr>
          <p:cNvPr id="3" name="TextBox 2"/>
          <p:cNvSpPr txBox="1"/>
          <p:nvPr/>
        </p:nvSpPr>
        <p:spPr>
          <a:xfrm>
            <a:off x="120394" y="876990"/>
            <a:ext cx="6163867" cy="400110"/>
          </a:xfrm>
          <a:prstGeom prst="rect">
            <a:avLst/>
          </a:prstGeom>
          <a:noFill/>
        </p:spPr>
        <p:txBody>
          <a:bodyPr wrap="none" rtlCol="0">
            <a:spAutoFit/>
          </a:bodyPr>
          <a:lstStyle/>
          <a:p>
            <a:r>
              <a:rPr lang="en-GB" sz="2000" b="1" dirty="0" smtClean="0">
                <a:latin typeface="system-ui"/>
              </a:rPr>
              <a:t>Each Empire was cast down by the following one</a:t>
            </a:r>
            <a:endParaRPr lang="en-GB" sz="2000" b="1" dirty="0">
              <a:latin typeface="system-ui"/>
            </a:endParaRPr>
          </a:p>
        </p:txBody>
      </p:sp>
      <p:sp>
        <p:nvSpPr>
          <p:cNvPr id="4" name="TextBox 3"/>
          <p:cNvSpPr txBox="1"/>
          <p:nvPr/>
        </p:nvSpPr>
        <p:spPr>
          <a:xfrm>
            <a:off x="237839" y="1395938"/>
            <a:ext cx="9063700" cy="4770537"/>
          </a:xfrm>
          <a:prstGeom prst="rect">
            <a:avLst/>
          </a:prstGeom>
          <a:noFill/>
        </p:spPr>
        <p:txBody>
          <a:bodyPr wrap="none" rtlCol="0">
            <a:spAutoFit/>
          </a:bodyPr>
          <a:lstStyle/>
          <a:p>
            <a:r>
              <a:rPr lang="en-GB" sz="2000" b="1" dirty="0" smtClean="0">
                <a:latin typeface="system-ui"/>
              </a:rPr>
              <a:t>God is the ultimate source of power. </a:t>
            </a:r>
            <a:r>
              <a:rPr lang="en-GB" sz="2000" dirty="0" smtClean="0">
                <a:latin typeface="system-ui"/>
              </a:rPr>
              <a:t>He uses human </a:t>
            </a:r>
          </a:p>
          <a:p>
            <a:r>
              <a:rPr lang="en-GB" sz="2000" dirty="0" smtClean="0">
                <a:latin typeface="system-ui"/>
              </a:rPr>
              <a:t>rulers</a:t>
            </a:r>
            <a:r>
              <a:rPr lang="en-GB" sz="2400" dirty="0" smtClean="0">
                <a:latin typeface="system-ui"/>
              </a:rPr>
              <a:t>:</a:t>
            </a:r>
          </a:p>
          <a:p>
            <a:r>
              <a:rPr lang="en-GB" sz="2000" b="1" dirty="0" smtClean="0">
                <a:solidFill>
                  <a:srgbClr val="000000"/>
                </a:solidFill>
                <a:latin typeface="system-ui"/>
              </a:rPr>
              <a:t>Yahweh </a:t>
            </a:r>
            <a:r>
              <a:rPr lang="en-GB" sz="2000" b="1" dirty="0">
                <a:solidFill>
                  <a:srgbClr val="000000"/>
                </a:solidFill>
                <a:latin typeface="system-ui"/>
              </a:rPr>
              <a:t>says to his anointed, to Cyrus</a:t>
            </a:r>
            <a:r>
              <a:rPr lang="en-GB" sz="2000" dirty="0">
                <a:solidFill>
                  <a:srgbClr val="000000"/>
                </a:solidFill>
                <a:latin typeface="system-ui"/>
              </a:rPr>
              <a:t>, whose right hand I have held,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subdue nations before him, </a:t>
            </a:r>
            <a:r>
              <a:rPr lang="en-GB" sz="2000" b="1" baseline="30000" dirty="0">
                <a:solidFill>
                  <a:srgbClr val="000000"/>
                </a:solidFill>
                <a:latin typeface="system-ui"/>
              </a:rPr>
              <a:t> </a:t>
            </a:r>
            <a:r>
              <a:rPr lang="en-GB" sz="2000" b="1" dirty="0">
                <a:solidFill>
                  <a:srgbClr val="000000"/>
                </a:solidFill>
                <a:latin typeface="system-ui"/>
              </a:rPr>
              <a:t>“I will go before </a:t>
            </a:r>
            <a:r>
              <a:rPr lang="en-GB" sz="2000" b="1" dirty="0" smtClean="0">
                <a:solidFill>
                  <a:srgbClr val="000000"/>
                </a:solidFill>
                <a:latin typeface="system-ui"/>
              </a:rPr>
              <a:t>you ...</a:t>
            </a:r>
            <a:r>
              <a:rPr lang="en-GB" sz="2000" b="1" baseline="30000" dirty="0">
                <a:solidFill>
                  <a:srgbClr val="000000"/>
                </a:solidFill>
                <a:latin typeface="system-ui"/>
              </a:rPr>
              <a:t> </a:t>
            </a:r>
            <a:r>
              <a:rPr lang="en-GB" sz="2000" b="1" dirty="0">
                <a:solidFill>
                  <a:srgbClr val="000000"/>
                </a:solidFill>
                <a:latin typeface="system-ui"/>
              </a:rPr>
              <a:t>For Jacob my </a:t>
            </a:r>
            <a:endParaRPr lang="en-GB" sz="2000" b="1" dirty="0" smtClean="0">
              <a:solidFill>
                <a:srgbClr val="000000"/>
              </a:solidFill>
              <a:latin typeface="system-ui"/>
            </a:endParaRPr>
          </a:p>
          <a:p>
            <a:r>
              <a:rPr lang="en-GB" sz="2000" b="1" dirty="0" smtClean="0">
                <a:solidFill>
                  <a:srgbClr val="000000"/>
                </a:solidFill>
                <a:latin typeface="system-ui"/>
              </a:rPr>
              <a:t>servant’s sake, and </a:t>
            </a:r>
            <a:r>
              <a:rPr lang="en-GB" sz="2000" b="1" dirty="0">
                <a:solidFill>
                  <a:srgbClr val="000000"/>
                </a:solidFill>
                <a:latin typeface="system-ui"/>
              </a:rPr>
              <a:t>Israel my </a:t>
            </a:r>
            <a:r>
              <a:rPr lang="en-GB" sz="2000" b="1" dirty="0" smtClean="0">
                <a:solidFill>
                  <a:srgbClr val="000000"/>
                </a:solidFill>
                <a:latin typeface="system-ui"/>
              </a:rPr>
              <a:t>chosen, I </a:t>
            </a:r>
            <a:r>
              <a:rPr lang="en-GB" sz="2000" b="1" dirty="0">
                <a:solidFill>
                  <a:srgbClr val="000000"/>
                </a:solidFill>
                <a:latin typeface="system-ui"/>
              </a:rPr>
              <a:t>have called you by your </a:t>
            </a:r>
            <a:r>
              <a:rPr lang="en-GB" sz="2000" b="1" dirty="0" smtClean="0">
                <a:solidFill>
                  <a:srgbClr val="000000"/>
                </a:solidFill>
                <a:latin typeface="system-ui"/>
              </a:rPr>
              <a:t>name ...</a:t>
            </a:r>
            <a:r>
              <a:rPr lang="en-GB" sz="2000" b="1" dirty="0">
                <a:solidFill>
                  <a:srgbClr val="000000"/>
                </a:solidFill>
                <a:latin typeface="system-ui"/>
              </a:rPr>
              <a:t/>
            </a:r>
            <a:br>
              <a:rPr lang="en-GB" sz="2000" b="1" dirty="0">
                <a:solidFill>
                  <a:srgbClr val="000000"/>
                </a:solidFill>
                <a:latin typeface="system-ui"/>
              </a:rPr>
            </a:br>
            <a:r>
              <a:rPr lang="en-GB" sz="2000" b="1" dirty="0">
                <a:solidFill>
                  <a:srgbClr val="000000"/>
                </a:solidFill>
                <a:latin typeface="system-ui"/>
              </a:rPr>
              <a:t> </a:t>
            </a:r>
            <a:r>
              <a:rPr lang="en-GB" sz="2000" b="1" dirty="0" smtClean="0">
                <a:solidFill>
                  <a:srgbClr val="000000"/>
                </a:solidFill>
                <a:latin typeface="system-ui"/>
              </a:rPr>
              <a:t>though </a:t>
            </a:r>
            <a:r>
              <a:rPr lang="en-GB" sz="2000" b="1" dirty="0">
                <a:solidFill>
                  <a:srgbClr val="000000"/>
                </a:solidFill>
                <a:latin typeface="system-ui"/>
              </a:rPr>
              <a:t>you have not known me</a:t>
            </a:r>
            <a:r>
              <a:rPr lang="en-GB" sz="2000" b="1"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I am Yahweh, and there is no one else.</a:t>
            </a:r>
            <a:br>
              <a:rPr lang="en-GB" sz="2000" dirty="0">
                <a:solidFill>
                  <a:srgbClr val="000000"/>
                </a:solidFill>
                <a:latin typeface="system-ui"/>
              </a:rPr>
            </a:br>
            <a:r>
              <a:rPr lang="en-GB" sz="2000" dirty="0" smtClean="0">
                <a:solidFill>
                  <a:srgbClr val="000000"/>
                </a:solidFill>
                <a:latin typeface="system-ui"/>
              </a:rPr>
              <a:t>Besides </a:t>
            </a:r>
            <a:r>
              <a:rPr lang="en-GB" sz="2000" dirty="0">
                <a:solidFill>
                  <a:srgbClr val="000000"/>
                </a:solidFill>
                <a:latin typeface="system-ui"/>
              </a:rPr>
              <a:t>me, there is no </a:t>
            </a:r>
            <a:r>
              <a:rPr lang="en-GB" sz="2000" dirty="0" smtClean="0">
                <a:solidFill>
                  <a:srgbClr val="000000"/>
                </a:solidFill>
                <a:latin typeface="system-ui"/>
              </a:rPr>
              <a:t>God. </a:t>
            </a:r>
            <a:r>
              <a:rPr lang="en-GB" sz="2000" b="1" dirty="0" smtClean="0">
                <a:solidFill>
                  <a:srgbClr val="000000"/>
                </a:solidFill>
                <a:latin typeface="system-ui"/>
              </a:rPr>
              <a:t>I </a:t>
            </a:r>
            <a:r>
              <a:rPr lang="en-GB" sz="2000" b="1" dirty="0">
                <a:solidFill>
                  <a:srgbClr val="000000"/>
                </a:solidFill>
                <a:latin typeface="system-ui"/>
              </a:rPr>
              <a:t>will </a:t>
            </a:r>
            <a:r>
              <a:rPr lang="en-GB" sz="2000" b="1" dirty="0" smtClean="0">
                <a:solidFill>
                  <a:srgbClr val="000000"/>
                </a:solidFill>
                <a:latin typeface="system-ui"/>
              </a:rPr>
              <a:t>strengthen</a:t>
            </a:r>
            <a:r>
              <a:rPr lang="en-GB" sz="2000" b="1" dirty="0">
                <a:solidFill>
                  <a:srgbClr val="000000"/>
                </a:solidFill>
                <a:latin typeface="system-ui"/>
              </a:rPr>
              <a:t> </a:t>
            </a:r>
            <a:r>
              <a:rPr lang="en-GB" sz="2000" b="1" dirty="0" smtClean="0">
                <a:solidFill>
                  <a:srgbClr val="000000"/>
                </a:solidFill>
                <a:latin typeface="system-ui"/>
              </a:rPr>
              <a:t>you, though </a:t>
            </a:r>
            <a:r>
              <a:rPr lang="en-GB" sz="2000" b="1" dirty="0">
                <a:solidFill>
                  <a:srgbClr val="000000"/>
                </a:solidFill>
                <a:latin typeface="system-ui"/>
              </a:rPr>
              <a:t>you have not </a:t>
            </a:r>
            <a:endParaRPr lang="en-GB" sz="2000" b="1" dirty="0" smtClean="0">
              <a:solidFill>
                <a:srgbClr val="000000"/>
              </a:solidFill>
              <a:latin typeface="system-ui"/>
            </a:endParaRPr>
          </a:p>
          <a:p>
            <a:r>
              <a:rPr lang="en-GB" sz="2000" b="1" dirty="0" smtClean="0">
                <a:solidFill>
                  <a:srgbClr val="000000"/>
                </a:solidFill>
                <a:latin typeface="system-ui"/>
              </a:rPr>
              <a:t>known me</a:t>
            </a:r>
            <a:r>
              <a:rPr lang="en-GB" sz="2000" dirty="0" smtClean="0">
                <a:solidFill>
                  <a:srgbClr val="000000"/>
                </a:solidFill>
                <a:latin typeface="system-ui"/>
              </a:rPr>
              <a:t>, that </a:t>
            </a:r>
            <a:r>
              <a:rPr lang="en-GB" sz="2000" dirty="0">
                <a:solidFill>
                  <a:srgbClr val="000000"/>
                </a:solidFill>
                <a:latin typeface="system-ui"/>
              </a:rPr>
              <a:t>they may know from the rising of the </a:t>
            </a:r>
            <a:r>
              <a:rPr lang="en-GB" sz="2000" dirty="0" smtClean="0">
                <a:solidFill>
                  <a:srgbClr val="000000"/>
                </a:solidFill>
                <a:latin typeface="system-ui"/>
              </a:rPr>
              <a:t>sun, and </a:t>
            </a:r>
            <a:r>
              <a:rPr lang="en-GB" sz="2000" dirty="0">
                <a:solidFill>
                  <a:srgbClr val="000000"/>
                </a:solidFill>
                <a:latin typeface="system-ui"/>
              </a:rPr>
              <a:t>from the </a:t>
            </a:r>
            <a:endParaRPr lang="en-GB" sz="2000" dirty="0" smtClean="0">
              <a:solidFill>
                <a:srgbClr val="000000"/>
              </a:solidFill>
              <a:latin typeface="system-ui"/>
            </a:endParaRPr>
          </a:p>
          <a:p>
            <a:r>
              <a:rPr lang="en-GB" sz="2000" dirty="0" smtClean="0">
                <a:solidFill>
                  <a:srgbClr val="000000"/>
                </a:solidFill>
                <a:latin typeface="system-ui"/>
              </a:rPr>
              <a:t>west, that </a:t>
            </a:r>
            <a:r>
              <a:rPr lang="en-GB" sz="2000" dirty="0">
                <a:solidFill>
                  <a:srgbClr val="000000"/>
                </a:solidFill>
                <a:latin typeface="system-ui"/>
              </a:rPr>
              <a:t>there is no one besides </a:t>
            </a:r>
            <a:r>
              <a:rPr lang="en-GB" sz="2000" dirty="0" smtClean="0">
                <a:solidFill>
                  <a:srgbClr val="000000"/>
                </a:solidFill>
                <a:latin typeface="system-ui"/>
              </a:rPr>
              <a:t>me. </a:t>
            </a:r>
            <a:r>
              <a:rPr lang="en-GB" sz="2000" b="1" dirty="0" smtClean="0">
                <a:solidFill>
                  <a:srgbClr val="000000"/>
                </a:solidFill>
                <a:latin typeface="system-ui"/>
              </a:rPr>
              <a:t>I </a:t>
            </a:r>
            <a:r>
              <a:rPr lang="en-GB" sz="2000" b="1" dirty="0">
                <a:solidFill>
                  <a:srgbClr val="000000"/>
                </a:solidFill>
                <a:latin typeface="system-ui"/>
              </a:rPr>
              <a:t>am Yahweh</a:t>
            </a:r>
            <a:r>
              <a:rPr lang="en-GB" sz="2000" dirty="0">
                <a:solidFill>
                  <a:srgbClr val="000000"/>
                </a:solidFill>
                <a:latin typeface="system-ui"/>
              </a:rPr>
              <a:t>, and there is no one </a:t>
            </a:r>
            <a:endParaRPr lang="en-GB" sz="2000" dirty="0" smtClean="0">
              <a:solidFill>
                <a:srgbClr val="000000"/>
              </a:solidFill>
              <a:latin typeface="system-ui"/>
            </a:endParaRPr>
          </a:p>
          <a:p>
            <a:r>
              <a:rPr lang="en-GB" sz="2000" dirty="0" smtClean="0">
                <a:solidFill>
                  <a:srgbClr val="000000"/>
                </a:solidFill>
                <a:latin typeface="system-ui"/>
              </a:rPr>
              <a:t>else. I </a:t>
            </a:r>
            <a:r>
              <a:rPr lang="en-GB" sz="2000" dirty="0">
                <a:solidFill>
                  <a:srgbClr val="000000"/>
                </a:solidFill>
                <a:latin typeface="system-ui"/>
              </a:rPr>
              <a:t>form the </a:t>
            </a:r>
            <a:r>
              <a:rPr lang="en-GB" sz="2000" dirty="0" smtClean="0">
                <a:solidFill>
                  <a:srgbClr val="000000"/>
                </a:solidFill>
                <a:latin typeface="system-ui"/>
              </a:rPr>
              <a:t>light and </a:t>
            </a:r>
            <a:r>
              <a:rPr lang="en-GB" sz="2000" dirty="0">
                <a:solidFill>
                  <a:srgbClr val="000000"/>
                </a:solidFill>
                <a:latin typeface="system-ui"/>
              </a:rPr>
              <a:t>create </a:t>
            </a:r>
            <a:r>
              <a:rPr lang="en-GB" sz="2000" dirty="0" smtClean="0">
                <a:solidFill>
                  <a:srgbClr val="000000"/>
                </a:solidFill>
                <a:latin typeface="system-ui"/>
              </a:rPr>
              <a:t>darkness.</a:t>
            </a:r>
            <a:r>
              <a:rPr lang="en-GB" sz="2000" dirty="0">
                <a:solidFill>
                  <a:srgbClr val="000000"/>
                </a:solidFill>
                <a:latin typeface="system-ui"/>
              </a:rPr>
              <a:t> </a:t>
            </a:r>
            <a:r>
              <a:rPr lang="en-GB" sz="2000" b="1" dirty="0" smtClean="0">
                <a:solidFill>
                  <a:srgbClr val="000000"/>
                </a:solidFill>
                <a:latin typeface="system-ui"/>
              </a:rPr>
              <a:t>I </a:t>
            </a:r>
            <a:r>
              <a:rPr lang="en-GB" sz="2000" b="1" dirty="0">
                <a:solidFill>
                  <a:srgbClr val="000000"/>
                </a:solidFill>
                <a:latin typeface="system-ui"/>
              </a:rPr>
              <a:t>make </a:t>
            </a:r>
            <a:r>
              <a:rPr lang="en-GB" sz="2000" b="1" dirty="0" smtClean="0">
                <a:solidFill>
                  <a:srgbClr val="000000"/>
                </a:solidFill>
                <a:latin typeface="system-ui"/>
              </a:rPr>
              <a:t>peace and </a:t>
            </a:r>
            <a:r>
              <a:rPr lang="en-GB" sz="2000" b="1" dirty="0">
                <a:solidFill>
                  <a:srgbClr val="000000"/>
                </a:solidFill>
                <a:latin typeface="system-ui"/>
              </a:rPr>
              <a:t>create calamity</a:t>
            </a:r>
            <a:r>
              <a:rPr lang="en-GB" sz="2000" dirty="0">
                <a:solidFill>
                  <a:srgbClr val="000000"/>
                </a:solidFill>
                <a:latin typeface="system-ui"/>
              </a:rPr>
              <a:t>.</a:t>
            </a:r>
            <a:br>
              <a:rPr lang="en-GB" sz="2000" dirty="0">
                <a:solidFill>
                  <a:srgbClr val="000000"/>
                </a:solidFill>
                <a:latin typeface="system-ui"/>
              </a:rPr>
            </a:br>
            <a:r>
              <a:rPr lang="en-GB" sz="2000" dirty="0">
                <a:solidFill>
                  <a:srgbClr val="000000"/>
                </a:solidFill>
                <a:latin typeface="system-ui"/>
              </a:rPr>
              <a:t>I am </a:t>
            </a:r>
            <a:r>
              <a:rPr lang="en-GB" sz="2000" dirty="0" smtClean="0">
                <a:solidFill>
                  <a:srgbClr val="000000"/>
                </a:solidFill>
                <a:latin typeface="system-ui"/>
              </a:rPr>
              <a:t>Yahweh, who </a:t>
            </a:r>
            <a:r>
              <a:rPr lang="en-GB" sz="2000" dirty="0">
                <a:solidFill>
                  <a:srgbClr val="000000"/>
                </a:solidFill>
                <a:latin typeface="system-ui"/>
              </a:rPr>
              <a:t>does all these things</a:t>
            </a:r>
            <a:r>
              <a:rPr lang="en-GB" sz="2000" dirty="0" smtClean="0">
                <a:solidFill>
                  <a:srgbClr val="000000"/>
                </a:solidFill>
                <a:latin typeface="system-ui"/>
              </a:rPr>
              <a:t>. Isaiah 45:1-7</a:t>
            </a:r>
          </a:p>
          <a:p>
            <a:endParaRPr lang="en-GB" sz="2000" dirty="0">
              <a:solidFill>
                <a:srgbClr val="000000"/>
              </a:solidFill>
              <a:latin typeface="system-ui"/>
            </a:endParaRPr>
          </a:p>
          <a:p>
            <a:r>
              <a:rPr lang="en-GB" sz="2000" b="1" dirty="0">
                <a:solidFill>
                  <a:srgbClr val="000000"/>
                </a:solidFill>
                <a:latin typeface="system-ui"/>
              </a:rPr>
              <a:t>Yahweh has stirred up the spirit of the kings of the </a:t>
            </a:r>
            <a:r>
              <a:rPr lang="en-GB" sz="2000" b="1" dirty="0" smtClean="0">
                <a:solidFill>
                  <a:srgbClr val="000000"/>
                </a:solidFill>
                <a:latin typeface="system-ui"/>
              </a:rPr>
              <a:t>Medes</a:t>
            </a:r>
            <a:r>
              <a:rPr lang="en-GB" sz="2000" dirty="0" smtClean="0">
                <a:solidFill>
                  <a:srgbClr val="000000"/>
                </a:solidFill>
                <a:latin typeface="system-ui"/>
              </a:rPr>
              <a:t>, because </a:t>
            </a:r>
            <a:r>
              <a:rPr lang="en-GB" sz="2000" dirty="0">
                <a:solidFill>
                  <a:srgbClr val="000000"/>
                </a:solidFill>
                <a:latin typeface="system-ui"/>
              </a:rPr>
              <a:t>his </a:t>
            </a:r>
            <a:endParaRPr lang="en-GB" sz="2000" dirty="0" smtClean="0">
              <a:solidFill>
                <a:srgbClr val="000000"/>
              </a:solidFill>
              <a:latin typeface="system-ui"/>
            </a:endParaRPr>
          </a:p>
          <a:p>
            <a:r>
              <a:rPr lang="en-GB" sz="2000" dirty="0" smtClean="0">
                <a:solidFill>
                  <a:srgbClr val="000000"/>
                </a:solidFill>
                <a:latin typeface="system-ui"/>
              </a:rPr>
              <a:t>purpose is </a:t>
            </a:r>
            <a:r>
              <a:rPr lang="en-GB" sz="2000" dirty="0">
                <a:solidFill>
                  <a:srgbClr val="000000"/>
                </a:solidFill>
                <a:latin typeface="system-ui"/>
              </a:rPr>
              <a:t>against </a:t>
            </a:r>
            <a:r>
              <a:rPr lang="en-GB" sz="2000" dirty="0" smtClean="0">
                <a:solidFill>
                  <a:srgbClr val="000000"/>
                </a:solidFill>
                <a:latin typeface="system-ui"/>
              </a:rPr>
              <a:t>Babylon</a:t>
            </a:r>
            <a:r>
              <a:rPr lang="en-GB" sz="2000" dirty="0">
                <a:solidFill>
                  <a:srgbClr val="000000"/>
                </a:solidFill>
                <a:latin typeface="system-ui"/>
              </a:rPr>
              <a:t>, to destroy </a:t>
            </a:r>
            <a:r>
              <a:rPr lang="en-GB" sz="2000" dirty="0" smtClean="0">
                <a:solidFill>
                  <a:srgbClr val="000000"/>
                </a:solidFill>
                <a:latin typeface="system-ui"/>
              </a:rPr>
              <a:t>it;</a:t>
            </a:r>
            <a:r>
              <a:rPr lang="en-GB" sz="2000" dirty="0" smtClean="0">
                <a:latin typeface="system-ui"/>
              </a:rPr>
              <a:t> </a:t>
            </a:r>
            <a:r>
              <a:rPr lang="en-GB" sz="2000" dirty="0" smtClean="0">
                <a:solidFill>
                  <a:srgbClr val="000000"/>
                </a:solidFill>
                <a:latin typeface="system-ui"/>
              </a:rPr>
              <a:t>for </a:t>
            </a:r>
            <a:r>
              <a:rPr lang="en-GB" sz="2000" dirty="0">
                <a:solidFill>
                  <a:srgbClr val="000000"/>
                </a:solidFill>
                <a:latin typeface="system-ui"/>
              </a:rPr>
              <a:t>it is </a:t>
            </a:r>
            <a:r>
              <a:rPr lang="en-GB" sz="2000" b="1" dirty="0">
                <a:solidFill>
                  <a:srgbClr val="000000"/>
                </a:solidFill>
                <a:latin typeface="system-ui"/>
              </a:rPr>
              <a:t>the vengeance of </a:t>
            </a:r>
            <a:r>
              <a:rPr lang="en-GB" sz="2000" b="1" dirty="0" smtClean="0">
                <a:solidFill>
                  <a:srgbClr val="000000"/>
                </a:solidFill>
                <a:latin typeface="system-ui"/>
              </a:rPr>
              <a:t>Yahweh</a:t>
            </a:r>
            <a:r>
              <a:rPr lang="en-GB" sz="2000" dirty="0" smtClean="0">
                <a:solidFill>
                  <a:srgbClr val="000000"/>
                </a:solidFill>
                <a:latin typeface="system-ui"/>
              </a:rPr>
              <a:t>,</a:t>
            </a:r>
            <a:r>
              <a:rPr lang="en-GB" sz="2000" dirty="0" smtClean="0">
                <a:latin typeface="system-ui"/>
              </a:rPr>
              <a:t> </a:t>
            </a:r>
          </a:p>
          <a:p>
            <a:r>
              <a:rPr lang="en-GB" sz="2000" dirty="0" smtClean="0">
                <a:solidFill>
                  <a:srgbClr val="000000"/>
                </a:solidFill>
                <a:latin typeface="system-ui"/>
              </a:rPr>
              <a:t>the vengeance </a:t>
            </a:r>
            <a:r>
              <a:rPr lang="en-GB" sz="2000" dirty="0">
                <a:solidFill>
                  <a:srgbClr val="000000"/>
                </a:solidFill>
                <a:latin typeface="system-ui"/>
              </a:rPr>
              <a:t>of his temple</a:t>
            </a:r>
            <a:r>
              <a:rPr lang="en-GB" sz="2000" dirty="0" smtClean="0">
                <a:solidFill>
                  <a:srgbClr val="000000"/>
                </a:solidFill>
                <a:latin typeface="system-ui"/>
              </a:rPr>
              <a:t>. Jer. 51:11</a:t>
            </a:r>
            <a:endParaRPr lang="en-GB" sz="2000" dirty="0">
              <a:latin typeface="system-ui"/>
            </a:endParaRPr>
          </a:p>
        </p:txBody>
      </p:sp>
    </p:spTree>
    <p:extLst>
      <p:ext uri="{BB962C8B-B14F-4D97-AF65-F5344CB8AC3E}">
        <p14:creationId xmlns:p14="http://schemas.microsoft.com/office/powerpoint/2010/main" val="1127263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942" y="354227"/>
            <a:ext cx="5692346" cy="461665"/>
          </a:xfrm>
          <a:prstGeom prst="rect">
            <a:avLst/>
          </a:prstGeom>
          <a:noFill/>
        </p:spPr>
        <p:txBody>
          <a:bodyPr wrap="square" rtlCol="0">
            <a:spAutoFit/>
          </a:bodyPr>
          <a:lstStyle/>
          <a:p>
            <a:r>
              <a:rPr lang="en-GB" sz="2400" b="1" dirty="0" smtClean="0">
                <a:latin typeface="system-ui"/>
              </a:rPr>
              <a:t>Jesus is the Father’s appointed agent                                     </a:t>
            </a:r>
            <a:endParaRPr lang="en-GB" sz="2400" b="1" dirty="0">
              <a:latin typeface="system-ui"/>
            </a:endParaRPr>
          </a:p>
        </p:txBody>
      </p:sp>
      <p:sp>
        <p:nvSpPr>
          <p:cNvPr id="3" name="Rectangle 2"/>
          <p:cNvSpPr/>
          <p:nvPr/>
        </p:nvSpPr>
        <p:spPr>
          <a:xfrm>
            <a:off x="255372" y="1063876"/>
            <a:ext cx="6096000" cy="2862322"/>
          </a:xfrm>
          <a:prstGeom prst="rect">
            <a:avLst/>
          </a:prstGeom>
        </p:spPr>
        <p:txBody>
          <a:bodyPr>
            <a:spAutoFit/>
          </a:bodyPr>
          <a:lstStyle/>
          <a:p>
            <a:r>
              <a:rPr lang="en-GB" sz="2000" dirty="0">
                <a:solidFill>
                  <a:srgbClr val="000000"/>
                </a:solidFill>
                <a:latin typeface="system-ui"/>
              </a:rPr>
              <a:t>“I saw in the night visions, and behold, there came with the clouds of the sky one like a </a:t>
            </a:r>
            <a:r>
              <a:rPr lang="en-GB" sz="2000" b="1" dirty="0">
                <a:solidFill>
                  <a:srgbClr val="000000"/>
                </a:solidFill>
                <a:latin typeface="system-ui"/>
              </a:rPr>
              <a:t>son of man</a:t>
            </a:r>
            <a:r>
              <a:rPr lang="en-GB" sz="2000" dirty="0">
                <a:solidFill>
                  <a:srgbClr val="000000"/>
                </a:solidFill>
                <a:latin typeface="system-ui"/>
              </a:rPr>
              <a:t>, and he came even to the </a:t>
            </a:r>
            <a:r>
              <a:rPr lang="en-GB" sz="2000" b="1" dirty="0" smtClean="0">
                <a:solidFill>
                  <a:srgbClr val="000000"/>
                </a:solidFill>
                <a:latin typeface="system-ui"/>
              </a:rPr>
              <a:t>Ancient </a:t>
            </a:r>
            <a:r>
              <a:rPr lang="en-GB" sz="2000" b="1" dirty="0">
                <a:solidFill>
                  <a:srgbClr val="000000"/>
                </a:solidFill>
                <a:latin typeface="system-ui"/>
              </a:rPr>
              <a:t>of </a:t>
            </a:r>
            <a:r>
              <a:rPr lang="en-GB" sz="2000" b="1" dirty="0" smtClean="0">
                <a:solidFill>
                  <a:srgbClr val="000000"/>
                </a:solidFill>
                <a:latin typeface="system-ui"/>
              </a:rPr>
              <a:t>Days</a:t>
            </a:r>
            <a:r>
              <a:rPr lang="en-GB" sz="2000" dirty="0">
                <a:solidFill>
                  <a:srgbClr val="000000"/>
                </a:solidFill>
                <a:latin typeface="system-ui"/>
              </a:rPr>
              <a:t>, and they brought him near before him. </a:t>
            </a:r>
            <a:r>
              <a:rPr lang="en-GB" sz="2000" dirty="0" smtClean="0">
                <a:solidFill>
                  <a:srgbClr val="000000"/>
                </a:solidFill>
                <a:latin typeface="system-ui"/>
              </a:rPr>
              <a:t>Dominion </a:t>
            </a:r>
            <a:r>
              <a:rPr lang="en-GB" sz="2000" dirty="0">
                <a:solidFill>
                  <a:srgbClr val="000000"/>
                </a:solidFill>
                <a:latin typeface="system-ui"/>
              </a:rPr>
              <a:t>was given him, and glory, and a kingdom, that all the peoples, nations, and languages should serve him. </a:t>
            </a:r>
            <a:r>
              <a:rPr lang="en-GB" sz="2000" b="1" dirty="0">
                <a:solidFill>
                  <a:srgbClr val="000000"/>
                </a:solidFill>
                <a:latin typeface="system-ui"/>
              </a:rPr>
              <a:t>His dominion is an everlasting dominion</a:t>
            </a:r>
            <a:r>
              <a:rPr lang="en-GB" sz="2000" dirty="0">
                <a:solidFill>
                  <a:srgbClr val="000000"/>
                </a:solidFill>
                <a:latin typeface="system-ui"/>
              </a:rPr>
              <a:t>, which will not pass away, and </a:t>
            </a:r>
            <a:r>
              <a:rPr lang="en-GB" sz="2000" b="1" dirty="0">
                <a:solidFill>
                  <a:srgbClr val="000000"/>
                </a:solidFill>
                <a:latin typeface="system-ui"/>
              </a:rPr>
              <a:t>his kingdom one that which will not be destroyed</a:t>
            </a:r>
            <a:r>
              <a:rPr lang="en-GB" sz="2000" dirty="0" smtClean="0">
                <a:solidFill>
                  <a:srgbClr val="000000"/>
                </a:solidFill>
                <a:latin typeface="system-ui"/>
              </a:rPr>
              <a:t>. Dan. 7:13-14</a:t>
            </a:r>
            <a:endParaRPr lang="en-GB" sz="2000" dirty="0"/>
          </a:p>
        </p:txBody>
      </p:sp>
      <p:sp>
        <p:nvSpPr>
          <p:cNvPr id="5" name="Rectangle 4"/>
          <p:cNvSpPr/>
          <p:nvPr/>
        </p:nvSpPr>
        <p:spPr>
          <a:xfrm>
            <a:off x="255372" y="4076406"/>
            <a:ext cx="8180174" cy="2246769"/>
          </a:xfrm>
          <a:prstGeom prst="rect">
            <a:avLst/>
          </a:prstGeom>
        </p:spPr>
        <p:txBody>
          <a:bodyPr wrap="square">
            <a:spAutoFit/>
          </a:bodyPr>
          <a:lstStyle/>
          <a:p>
            <a:pPr lvl="0"/>
            <a:r>
              <a:rPr lang="en-GB" sz="2000" dirty="0">
                <a:solidFill>
                  <a:srgbClr val="000000"/>
                </a:solidFill>
                <a:latin typeface="system-ui"/>
              </a:rPr>
              <a:t>And being found in human form, he humbled himself, becoming obedient to the point of death, yes, the death of the cross. Therefore </a:t>
            </a:r>
            <a:r>
              <a:rPr lang="en-GB" sz="2000" b="1" dirty="0">
                <a:solidFill>
                  <a:srgbClr val="000000"/>
                </a:solidFill>
                <a:latin typeface="system-ui"/>
              </a:rPr>
              <a:t>God also highly exalted him</a:t>
            </a:r>
            <a:r>
              <a:rPr lang="en-GB" sz="2000" dirty="0">
                <a:solidFill>
                  <a:srgbClr val="000000"/>
                </a:solidFill>
                <a:latin typeface="system-ui"/>
              </a:rPr>
              <a:t>, and gave to him the name which is above every name, that </a:t>
            </a:r>
            <a:r>
              <a:rPr lang="en-GB" sz="2000" b="1" dirty="0">
                <a:solidFill>
                  <a:srgbClr val="000000"/>
                </a:solidFill>
                <a:latin typeface="system-ui"/>
              </a:rPr>
              <a:t>at the name of Jesus every knee should bow</a:t>
            </a:r>
            <a:r>
              <a:rPr lang="en-GB" sz="2000" dirty="0">
                <a:solidFill>
                  <a:srgbClr val="000000"/>
                </a:solidFill>
                <a:latin typeface="system-ui"/>
              </a:rPr>
              <a:t>, of those in heaven, those on earth, and those under the earth, and that </a:t>
            </a:r>
            <a:r>
              <a:rPr lang="en-GB" sz="2000" b="1" dirty="0">
                <a:solidFill>
                  <a:srgbClr val="000000"/>
                </a:solidFill>
                <a:latin typeface="system-ui"/>
              </a:rPr>
              <a:t>every tongue should confess that Jesus Christ is Lord, to the glory of God the Father</a:t>
            </a:r>
            <a:r>
              <a:rPr lang="en-GB" sz="2000" dirty="0">
                <a:solidFill>
                  <a:srgbClr val="000000"/>
                </a:solidFill>
                <a:latin typeface="system-ui"/>
              </a:rPr>
              <a:t>. Phil. 2:8-11</a:t>
            </a:r>
            <a:endParaRPr lang="en-GB" sz="2000" dirty="0">
              <a:solidFill>
                <a:prstClr val="black"/>
              </a:solidFill>
            </a:endParaRPr>
          </a:p>
        </p:txBody>
      </p:sp>
    </p:spTree>
    <p:extLst>
      <p:ext uri="{BB962C8B-B14F-4D97-AF65-F5344CB8AC3E}">
        <p14:creationId xmlns:p14="http://schemas.microsoft.com/office/powerpoint/2010/main" val="3076484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281" y="1245095"/>
            <a:ext cx="8773297" cy="4708981"/>
          </a:xfrm>
          <a:prstGeom prst="rect">
            <a:avLst/>
          </a:prstGeom>
        </p:spPr>
        <p:txBody>
          <a:bodyPr wrap="square">
            <a:spAutoFit/>
          </a:bodyPr>
          <a:lstStyle/>
          <a:p>
            <a:r>
              <a:rPr lang="en-GB" sz="2000" dirty="0">
                <a:solidFill>
                  <a:srgbClr val="000000"/>
                </a:solidFill>
                <a:latin typeface="system-ui"/>
              </a:rPr>
              <a:t>Who is this who comes from </a:t>
            </a:r>
            <a:r>
              <a:rPr lang="en-GB" sz="2000" dirty="0" smtClean="0">
                <a:solidFill>
                  <a:srgbClr val="000000"/>
                </a:solidFill>
                <a:latin typeface="system-ui"/>
              </a:rPr>
              <a:t>Edom, with </a:t>
            </a:r>
            <a:r>
              <a:rPr lang="en-GB" sz="2000" dirty="0">
                <a:solidFill>
                  <a:srgbClr val="000000"/>
                </a:solidFill>
                <a:latin typeface="system-ui"/>
              </a:rPr>
              <a:t>dyed </a:t>
            </a:r>
            <a:r>
              <a:rPr lang="en-GB" sz="2000" dirty="0" smtClean="0">
                <a:solidFill>
                  <a:srgbClr val="000000"/>
                </a:solidFill>
                <a:latin typeface="system-ui"/>
              </a:rPr>
              <a:t>garments</a:t>
            </a:r>
          </a:p>
          <a:p>
            <a:r>
              <a:rPr lang="en-GB" sz="2000" dirty="0" smtClean="0">
                <a:solidFill>
                  <a:srgbClr val="000000"/>
                </a:solidFill>
                <a:latin typeface="system-ui"/>
              </a:rPr>
              <a:t> </a:t>
            </a:r>
            <a:r>
              <a:rPr lang="en-GB" sz="2000" dirty="0">
                <a:solidFill>
                  <a:srgbClr val="000000"/>
                </a:solidFill>
                <a:latin typeface="system-ui"/>
              </a:rPr>
              <a:t>from </a:t>
            </a:r>
            <a:r>
              <a:rPr lang="en-GB" sz="2000" dirty="0" err="1" smtClean="0">
                <a:solidFill>
                  <a:srgbClr val="000000"/>
                </a:solidFill>
                <a:latin typeface="system-ui"/>
              </a:rPr>
              <a:t>Bozrah</a:t>
            </a:r>
            <a:r>
              <a:rPr lang="en-GB" sz="2000" dirty="0" smtClean="0">
                <a:solidFill>
                  <a:srgbClr val="000000"/>
                </a:solidFill>
                <a:latin typeface="system-ui"/>
              </a:rPr>
              <a:t>? Who </a:t>
            </a:r>
            <a:r>
              <a:rPr lang="en-GB" sz="2000" dirty="0">
                <a:solidFill>
                  <a:srgbClr val="000000"/>
                </a:solidFill>
                <a:latin typeface="system-ui"/>
              </a:rPr>
              <a:t>is this who is glorious in his </a:t>
            </a:r>
            <a:r>
              <a:rPr lang="en-GB" sz="2000" dirty="0" smtClean="0">
                <a:solidFill>
                  <a:srgbClr val="000000"/>
                </a:solidFill>
                <a:latin typeface="system-ui"/>
              </a:rPr>
              <a:t>clothing, </a:t>
            </a:r>
          </a:p>
          <a:p>
            <a:r>
              <a:rPr lang="en-GB" sz="2000" dirty="0" err="1" smtClean="0">
                <a:solidFill>
                  <a:srgbClr val="000000"/>
                </a:solidFill>
                <a:latin typeface="system-ui"/>
              </a:rPr>
              <a:t>marchingin</a:t>
            </a:r>
            <a:r>
              <a:rPr lang="en-GB" sz="2000" dirty="0" smtClean="0">
                <a:solidFill>
                  <a:srgbClr val="000000"/>
                </a:solidFill>
                <a:latin typeface="system-ui"/>
              </a:rPr>
              <a:t> </a:t>
            </a:r>
            <a:r>
              <a:rPr lang="en-GB" sz="2000" dirty="0">
                <a:solidFill>
                  <a:srgbClr val="000000"/>
                </a:solidFill>
                <a:latin typeface="system-ui"/>
              </a:rPr>
              <a:t>the greatness </a:t>
            </a:r>
            <a:r>
              <a:rPr lang="en-GB" sz="2000" dirty="0" smtClean="0">
                <a:solidFill>
                  <a:srgbClr val="000000"/>
                </a:solidFill>
                <a:latin typeface="system-ui"/>
              </a:rPr>
              <a:t>of </a:t>
            </a:r>
            <a:r>
              <a:rPr lang="en-GB" sz="2000" dirty="0">
                <a:solidFill>
                  <a:srgbClr val="000000"/>
                </a:solidFill>
                <a:latin typeface="system-ui"/>
              </a:rPr>
              <a:t>his strength?</a:t>
            </a:r>
            <a:br>
              <a:rPr lang="en-GB" sz="2000" dirty="0">
                <a:solidFill>
                  <a:srgbClr val="000000"/>
                </a:solidFill>
                <a:latin typeface="system-ui"/>
              </a:rPr>
            </a:br>
            <a:r>
              <a:rPr lang="en-GB" sz="2000" dirty="0">
                <a:solidFill>
                  <a:srgbClr val="000000"/>
                </a:solidFill>
                <a:latin typeface="system-ui"/>
              </a:rPr>
              <a:t>“It is I who speak in </a:t>
            </a:r>
            <a:r>
              <a:rPr lang="en-GB" sz="2000" dirty="0" smtClean="0">
                <a:solidFill>
                  <a:srgbClr val="000000"/>
                </a:solidFill>
                <a:latin typeface="system-ui"/>
              </a:rPr>
              <a:t>righteousness, mighty </a:t>
            </a:r>
            <a:r>
              <a:rPr lang="en-GB" sz="2000" dirty="0">
                <a:solidFill>
                  <a:srgbClr val="000000"/>
                </a:solidFill>
                <a:latin typeface="system-ui"/>
              </a:rPr>
              <a:t>to save</a:t>
            </a:r>
            <a:r>
              <a:rPr lang="en-GB" sz="2000" dirty="0" smtClean="0">
                <a:solidFill>
                  <a:srgbClr val="000000"/>
                </a:solidFill>
                <a:latin typeface="system-ui"/>
              </a:rPr>
              <a:t>.”</a:t>
            </a:r>
          </a:p>
          <a:p>
            <a:r>
              <a:rPr lang="en-GB" sz="2000" dirty="0" smtClean="0">
                <a:solidFill>
                  <a:srgbClr val="000000"/>
                </a:solidFill>
                <a:latin typeface="system-ui"/>
              </a:rPr>
              <a:t>Why </a:t>
            </a:r>
            <a:r>
              <a:rPr lang="en-GB" sz="2000" dirty="0">
                <a:solidFill>
                  <a:srgbClr val="000000"/>
                </a:solidFill>
                <a:latin typeface="system-ui"/>
              </a:rPr>
              <a:t>is your clothing </a:t>
            </a:r>
            <a:r>
              <a:rPr lang="en-GB" sz="2000" dirty="0" smtClean="0">
                <a:solidFill>
                  <a:srgbClr val="000000"/>
                </a:solidFill>
                <a:latin typeface="system-ui"/>
              </a:rPr>
              <a:t>red, and </a:t>
            </a:r>
            <a:r>
              <a:rPr lang="en-GB" sz="2000" dirty="0">
                <a:solidFill>
                  <a:srgbClr val="000000"/>
                </a:solidFill>
                <a:latin typeface="system-ui"/>
              </a:rPr>
              <a:t>your garments like him </a:t>
            </a:r>
            <a:r>
              <a:rPr lang="en-GB" sz="2000" dirty="0" smtClean="0">
                <a:solidFill>
                  <a:srgbClr val="000000"/>
                </a:solidFill>
                <a:latin typeface="system-ui"/>
              </a:rPr>
              <a:t>who</a:t>
            </a:r>
          </a:p>
          <a:p>
            <a:r>
              <a:rPr lang="en-GB" sz="2000" dirty="0" smtClean="0">
                <a:solidFill>
                  <a:srgbClr val="000000"/>
                </a:solidFill>
                <a:latin typeface="system-ui"/>
              </a:rPr>
              <a:t>treads </a:t>
            </a:r>
            <a:r>
              <a:rPr lang="en-GB" sz="2000" dirty="0">
                <a:solidFill>
                  <a:srgbClr val="000000"/>
                </a:solidFill>
                <a:latin typeface="system-ui"/>
              </a:rPr>
              <a:t>in </a:t>
            </a:r>
            <a:r>
              <a:rPr lang="en-GB" sz="2000" dirty="0" smtClean="0">
                <a:solidFill>
                  <a:srgbClr val="000000"/>
                </a:solidFill>
                <a:latin typeface="system-ui"/>
              </a:rPr>
              <a:t>the </a:t>
            </a:r>
            <a:r>
              <a:rPr lang="en-GB" sz="2000" dirty="0">
                <a:solidFill>
                  <a:srgbClr val="000000"/>
                </a:solidFill>
                <a:latin typeface="system-ui"/>
              </a:rPr>
              <a:t>wine vat</a:t>
            </a:r>
            <a:r>
              <a:rPr lang="en-GB" sz="2000" dirty="0" smtClean="0">
                <a:solidFill>
                  <a:srgbClr val="000000"/>
                </a:solidFill>
                <a:latin typeface="system-ui"/>
              </a:rPr>
              <a:t>?“ I </a:t>
            </a:r>
            <a:r>
              <a:rPr lang="en-GB" sz="2000" dirty="0">
                <a:solidFill>
                  <a:srgbClr val="000000"/>
                </a:solidFill>
                <a:latin typeface="system-ui"/>
              </a:rPr>
              <a:t>have trodden the wine press </a:t>
            </a:r>
            <a:r>
              <a:rPr lang="en-GB" sz="2000" dirty="0" smtClean="0">
                <a:solidFill>
                  <a:srgbClr val="000000"/>
                </a:solidFill>
                <a:latin typeface="system-ui"/>
              </a:rPr>
              <a:t>alone. Of </a:t>
            </a:r>
            <a:r>
              <a:rPr lang="en-GB" sz="2000" dirty="0">
                <a:solidFill>
                  <a:srgbClr val="000000"/>
                </a:solidFill>
                <a:latin typeface="system-ui"/>
              </a:rPr>
              <a:t>the peoples, no one was with </a:t>
            </a:r>
            <a:r>
              <a:rPr lang="en-GB" sz="2000" dirty="0" smtClean="0">
                <a:solidFill>
                  <a:srgbClr val="000000"/>
                </a:solidFill>
                <a:latin typeface="system-ui"/>
              </a:rPr>
              <a:t>me. Yes</a:t>
            </a:r>
            <a:r>
              <a:rPr lang="en-GB" sz="2000" dirty="0">
                <a:solidFill>
                  <a:srgbClr val="000000"/>
                </a:solidFill>
                <a:latin typeface="system-ui"/>
              </a:rPr>
              <a:t>, I trod them in my </a:t>
            </a:r>
            <a:r>
              <a:rPr lang="en-GB" sz="2000" dirty="0" smtClean="0">
                <a:solidFill>
                  <a:srgbClr val="000000"/>
                </a:solidFill>
                <a:latin typeface="system-ui"/>
              </a:rPr>
              <a:t>anger and </a:t>
            </a:r>
            <a:r>
              <a:rPr lang="en-GB" sz="2000" dirty="0">
                <a:solidFill>
                  <a:srgbClr val="000000"/>
                </a:solidFill>
                <a:latin typeface="system-ui"/>
              </a:rPr>
              <a:t>trampled them in my wrath.</a:t>
            </a:r>
            <a:br>
              <a:rPr lang="en-GB" sz="2000" dirty="0">
                <a:solidFill>
                  <a:srgbClr val="000000"/>
                </a:solidFill>
                <a:latin typeface="system-ui"/>
              </a:rPr>
            </a:br>
            <a:r>
              <a:rPr lang="en-GB" sz="2000" dirty="0">
                <a:solidFill>
                  <a:srgbClr val="000000"/>
                </a:solidFill>
                <a:latin typeface="system-ui"/>
              </a:rPr>
              <a:t>Their lifeblood is sprinkled on my </a:t>
            </a:r>
            <a:r>
              <a:rPr lang="en-GB" sz="2000" dirty="0" smtClean="0">
                <a:solidFill>
                  <a:srgbClr val="000000"/>
                </a:solidFill>
                <a:latin typeface="system-ui"/>
              </a:rPr>
              <a:t>garments, and </a:t>
            </a:r>
            <a:r>
              <a:rPr lang="en-GB" sz="2000" dirty="0">
                <a:solidFill>
                  <a:srgbClr val="000000"/>
                </a:solidFill>
                <a:latin typeface="system-ui"/>
              </a:rPr>
              <a:t>I have stained all my </a:t>
            </a:r>
            <a:r>
              <a:rPr lang="en-GB" sz="2000" dirty="0" smtClean="0">
                <a:solidFill>
                  <a:srgbClr val="000000"/>
                </a:solidFill>
                <a:latin typeface="system-ui"/>
              </a:rPr>
              <a:t>clothing. For </a:t>
            </a:r>
            <a:r>
              <a:rPr lang="en-GB" sz="2000" dirty="0">
                <a:solidFill>
                  <a:srgbClr val="000000"/>
                </a:solidFill>
                <a:latin typeface="system-ui"/>
              </a:rPr>
              <a:t>the day of vengeance was in my </a:t>
            </a:r>
            <a:r>
              <a:rPr lang="en-GB" sz="2000" dirty="0" smtClean="0">
                <a:solidFill>
                  <a:srgbClr val="000000"/>
                </a:solidFill>
                <a:latin typeface="system-ui"/>
              </a:rPr>
              <a:t>heart, and </a:t>
            </a:r>
            <a:r>
              <a:rPr lang="en-GB" sz="2000" dirty="0">
                <a:solidFill>
                  <a:srgbClr val="000000"/>
                </a:solidFill>
                <a:latin typeface="system-ui"/>
              </a:rPr>
              <a:t>the year of my redeemed has </a:t>
            </a:r>
            <a:r>
              <a:rPr lang="en-GB" sz="2000" dirty="0" smtClean="0">
                <a:solidFill>
                  <a:srgbClr val="000000"/>
                </a:solidFill>
                <a:latin typeface="system-ui"/>
              </a:rPr>
              <a:t>come. I </a:t>
            </a:r>
            <a:r>
              <a:rPr lang="en-GB" sz="2000" dirty="0">
                <a:solidFill>
                  <a:srgbClr val="000000"/>
                </a:solidFill>
                <a:latin typeface="system-ui"/>
              </a:rPr>
              <a:t>looked, and there was no one to </a:t>
            </a:r>
            <a:r>
              <a:rPr lang="en-GB" sz="2000" dirty="0" smtClean="0">
                <a:solidFill>
                  <a:srgbClr val="000000"/>
                </a:solidFill>
                <a:latin typeface="system-ui"/>
              </a:rPr>
              <a:t>help; and </a:t>
            </a:r>
            <a:r>
              <a:rPr lang="en-GB" sz="2000" dirty="0">
                <a:solidFill>
                  <a:srgbClr val="000000"/>
                </a:solidFill>
                <a:latin typeface="system-ui"/>
              </a:rPr>
              <a:t>I wondered that there was no one to </a:t>
            </a:r>
            <a:r>
              <a:rPr lang="en-GB" sz="2000" dirty="0" smtClean="0">
                <a:solidFill>
                  <a:srgbClr val="000000"/>
                </a:solidFill>
                <a:latin typeface="system-ui"/>
              </a:rPr>
              <a:t>uphold. </a:t>
            </a:r>
          </a:p>
          <a:p>
            <a:r>
              <a:rPr lang="en-GB" sz="2000" dirty="0" smtClean="0">
                <a:solidFill>
                  <a:srgbClr val="000000"/>
                </a:solidFill>
                <a:latin typeface="system-ui"/>
              </a:rPr>
              <a:t>Therefore </a:t>
            </a:r>
            <a:r>
              <a:rPr lang="en-GB" sz="2000" dirty="0">
                <a:solidFill>
                  <a:srgbClr val="000000"/>
                </a:solidFill>
                <a:latin typeface="system-ui"/>
              </a:rPr>
              <a:t>my own arm brought salvation to </a:t>
            </a:r>
            <a:r>
              <a:rPr lang="en-GB" sz="2000" dirty="0" smtClean="0">
                <a:solidFill>
                  <a:srgbClr val="000000"/>
                </a:solidFill>
                <a:latin typeface="system-ui"/>
              </a:rPr>
              <a:t>me. My </a:t>
            </a:r>
            <a:r>
              <a:rPr lang="en-GB" sz="2000" dirty="0">
                <a:solidFill>
                  <a:srgbClr val="000000"/>
                </a:solidFill>
                <a:latin typeface="system-ui"/>
              </a:rPr>
              <a:t>own wrath upheld me.</a:t>
            </a:r>
            <a:br>
              <a:rPr lang="en-GB" sz="2000" dirty="0">
                <a:solidFill>
                  <a:srgbClr val="000000"/>
                </a:solidFill>
                <a:latin typeface="system-ui"/>
              </a:rPr>
            </a:br>
            <a:r>
              <a:rPr lang="en-GB" sz="2000" dirty="0" smtClean="0">
                <a:solidFill>
                  <a:srgbClr val="000000"/>
                </a:solidFill>
                <a:latin typeface="system-ui"/>
              </a:rPr>
              <a:t>I </a:t>
            </a:r>
            <a:r>
              <a:rPr lang="en-GB" sz="2000" dirty="0">
                <a:solidFill>
                  <a:srgbClr val="000000"/>
                </a:solidFill>
                <a:latin typeface="system-ui"/>
              </a:rPr>
              <a:t>trod down the peoples in my </a:t>
            </a:r>
            <a:r>
              <a:rPr lang="en-GB" sz="2000" dirty="0" smtClean="0">
                <a:solidFill>
                  <a:srgbClr val="000000"/>
                </a:solidFill>
                <a:latin typeface="system-ui"/>
              </a:rPr>
              <a:t>anger</a:t>
            </a:r>
            <a:r>
              <a:rPr lang="en-GB" sz="2000" dirty="0">
                <a:solidFill>
                  <a:srgbClr val="000000"/>
                </a:solidFill>
                <a:latin typeface="system-ui"/>
              </a:rPr>
              <a:t> and made them drunk in my wrath.</a:t>
            </a:r>
            <a:br>
              <a:rPr lang="en-GB" sz="2000" dirty="0">
                <a:solidFill>
                  <a:srgbClr val="000000"/>
                </a:solidFill>
                <a:latin typeface="system-ui"/>
              </a:rPr>
            </a:br>
            <a:r>
              <a:rPr lang="en-GB" sz="2000" dirty="0" smtClean="0">
                <a:solidFill>
                  <a:srgbClr val="000000"/>
                </a:solidFill>
                <a:latin typeface="system-ui"/>
              </a:rPr>
              <a:t>I </a:t>
            </a:r>
            <a:r>
              <a:rPr lang="en-GB" sz="2000" dirty="0">
                <a:solidFill>
                  <a:srgbClr val="000000"/>
                </a:solidFill>
                <a:latin typeface="system-ui"/>
              </a:rPr>
              <a:t>poured their lifeblood out on the earth</a:t>
            </a:r>
            <a:r>
              <a:rPr lang="en-GB" sz="2000" dirty="0" smtClean="0">
                <a:solidFill>
                  <a:srgbClr val="000000"/>
                </a:solidFill>
                <a:latin typeface="system-ui"/>
              </a:rPr>
              <a:t>.” Isaiah 63:1-6</a:t>
            </a:r>
            <a:endParaRPr lang="en-GB" sz="2000" b="0" i="0" dirty="0">
              <a:solidFill>
                <a:srgbClr val="000000"/>
              </a:solidFill>
              <a:effectLst/>
              <a:latin typeface="system-ui"/>
            </a:endParaRPr>
          </a:p>
        </p:txBody>
      </p:sp>
      <p:sp>
        <p:nvSpPr>
          <p:cNvPr id="3" name="TextBox 2"/>
          <p:cNvSpPr txBox="1"/>
          <p:nvPr/>
        </p:nvSpPr>
        <p:spPr>
          <a:xfrm>
            <a:off x="551935" y="502508"/>
            <a:ext cx="6063048" cy="461665"/>
          </a:xfrm>
          <a:prstGeom prst="rect">
            <a:avLst/>
          </a:prstGeom>
          <a:noFill/>
        </p:spPr>
        <p:txBody>
          <a:bodyPr wrap="square" rtlCol="0">
            <a:spAutoFit/>
          </a:bodyPr>
          <a:lstStyle/>
          <a:p>
            <a:r>
              <a:rPr lang="en-GB" sz="2400" b="1" dirty="0" smtClean="0">
                <a:latin typeface="system-ui"/>
              </a:rPr>
              <a:t>The LORD the Righteous Judge</a:t>
            </a:r>
            <a:endParaRPr lang="en-GB" sz="2400" b="1" dirty="0">
              <a:latin typeface="system-ui"/>
            </a:endParaRPr>
          </a:p>
        </p:txBody>
      </p:sp>
    </p:spTree>
    <p:extLst>
      <p:ext uri="{BB962C8B-B14F-4D97-AF65-F5344CB8AC3E}">
        <p14:creationId xmlns:p14="http://schemas.microsoft.com/office/powerpoint/2010/main" val="3745711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232" y="816320"/>
            <a:ext cx="7059827" cy="4708981"/>
          </a:xfrm>
          <a:prstGeom prst="rect">
            <a:avLst/>
          </a:prstGeom>
        </p:spPr>
        <p:txBody>
          <a:bodyPr wrap="square">
            <a:spAutoFit/>
          </a:bodyPr>
          <a:lstStyle/>
          <a:p>
            <a:r>
              <a:rPr lang="en-GB" sz="2000" b="1" baseline="30000" dirty="0">
                <a:solidFill>
                  <a:srgbClr val="000000"/>
                </a:solidFill>
                <a:latin typeface="system-ui"/>
              </a:rPr>
              <a:t> </a:t>
            </a:r>
            <a:r>
              <a:rPr lang="en-GB" sz="2000" dirty="0">
                <a:solidFill>
                  <a:srgbClr val="000000"/>
                </a:solidFill>
                <a:latin typeface="system-ui"/>
              </a:rPr>
              <a:t>I saw the heaven opened, and behold, a white horse,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he who sat on it is called </a:t>
            </a:r>
            <a:r>
              <a:rPr lang="en-GB" sz="2000" b="1" dirty="0">
                <a:solidFill>
                  <a:srgbClr val="000000"/>
                </a:solidFill>
                <a:latin typeface="system-ui"/>
              </a:rPr>
              <a:t>Faithful and True</a:t>
            </a:r>
            <a:r>
              <a:rPr lang="en-GB" sz="2000" dirty="0">
                <a:solidFill>
                  <a:srgbClr val="000000"/>
                </a:solidFill>
                <a:latin typeface="system-ui"/>
              </a:rPr>
              <a:t>. In righteousness he judges and makes war. </a:t>
            </a:r>
            <a:r>
              <a:rPr lang="en-GB" sz="2000" dirty="0" smtClean="0">
                <a:solidFill>
                  <a:srgbClr val="000000"/>
                </a:solidFill>
                <a:latin typeface="system-ui"/>
              </a:rPr>
              <a:t>His </a:t>
            </a:r>
            <a:r>
              <a:rPr lang="en-GB" sz="2000" dirty="0">
                <a:solidFill>
                  <a:srgbClr val="000000"/>
                </a:solidFill>
                <a:latin typeface="system-ui"/>
              </a:rPr>
              <a:t>eyes are </a:t>
            </a:r>
            <a:endParaRPr lang="en-GB" sz="2000" dirty="0" smtClean="0">
              <a:solidFill>
                <a:srgbClr val="000000"/>
              </a:solidFill>
              <a:latin typeface="system-ui"/>
            </a:endParaRPr>
          </a:p>
          <a:p>
            <a:r>
              <a:rPr lang="en-GB" sz="2000" dirty="0" smtClean="0">
                <a:solidFill>
                  <a:srgbClr val="000000"/>
                </a:solidFill>
                <a:latin typeface="system-ui"/>
              </a:rPr>
              <a:t>a </a:t>
            </a:r>
            <a:r>
              <a:rPr lang="en-GB" sz="2000" dirty="0">
                <a:solidFill>
                  <a:srgbClr val="000000"/>
                </a:solidFill>
                <a:latin typeface="system-ui"/>
              </a:rPr>
              <a:t>flame of fire, and </a:t>
            </a:r>
            <a:r>
              <a:rPr lang="en-GB" sz="2000" b="1" dirty="0">
                <a:solidFill>
                  <a:srgbClr val="000000"/>
                </a:solidFill>
                <a:latin typeface="system-ui"/>
              </a:rPr>
              <a:t>on his head are many crowns</a:t>
            </a:r>
            <a:r>
              <a:rPr lang="en-GB" sz="2000" dirty="0">
                <a:solidFill>
                  <a:srgbClr val="000000"/>
                </a:solidFill>
                <a:latin typeface="system-ui"/>
              </a:rPr>
              <a:t>. He </a:t>
            </a:r>
            <a:endParaRPr lang="en-GB" sz="2000" dirty="0" smtClean="0">
              <a:solidFill>
                <a:srgbClr val="000000"/>
              </a:solidFill>
              <a:latin typeface="system-ui"/>
            </a:endParaRPr>
          </a:p>
          <a:p>
            <a:r>
              <a:rPr lang="en-GB" sz="2000" dirty="0" smtClean="0">
                <a:solidFill>
                  <a:srgbClr val="000000"/>
                </a:solidFill>
                <a:latin typeface="system-ui"/>
              </a:rPr>
              <a:t>has </a:t>
            </a:r>
            <a:r>
              <a:rPr lang="en-GB" sz="2000" dirty="0">
                <a:solidFill>
                  <a:srgbClr val="000000"/>
                </a:solidFill>
                <a:latin typeface="system-ui"/>
              </a:rPr>
              <a:t>names written and a name written which no one </a:t>
            </a:r>
            <a:endParaRPr lang="en-GB" sz="2000" dirty="0" smtClean="0">
              <a:solidFill>
                <a:srgbClr val="000000"/>
              </a:solidFill>
              <a:latin typeface="system-ui"/>
            </a:endParaRPr>
          </a:p>
          <a:p>
            <a:r>
              <a:rPr lang="en-GB" sz="2000" dirty="0" smtClean="0">
                <a:solidFill>
                  <a:srgbClr val="000000"/>
                </a:solidFill>
                <a:latin typeface="system-ui"/>
              </a:rPr>
              <a:t>knows </a:t>
            </a:r>
            <a:r>
              <a:rPr lang="en-GB" sz="2000" dirty="0">
                <a:solidFill>
                  <a:srgbClr val="000000"/>
                </a:solidFill>
                <a:latin typeface="system-ui"/>
              </a:rPr>
              <a:t>but he himself. </a:t>
            </a:r>
            <a:r>
              <a:rPr lang="en-GB" sz="2000" dirty="0" smtClean="0">
                <a:solidFill>
                  <a:srgbClr val="000000"/>
                </a:solidFill>
                <a:latin typeface="system-ui"/>
              </a:rPr>
              <a:t>He </a:t>
            </a:r>
            <a:r>
              <a:rPr lang="en-GB" sz="2000" dirty="0">
                <a:solidFill>
                  <a:srgbClr val="000000"/>
                </a:solidFill>
                <a:latin typeface="system-ui"/>
              </a:rPr>
              <a:t>is clothed in a </a:t>
            </a:r>
            <a:r>
              <a:rPr lang="en-GB" sz="2000" dirty="0" smtClean="0">
                <a:solidFill>
                  <a:srgbClr val="000000"/>
                </a:solidFill>
                <a:latin typeface="system-ui"/>
              </a:rPr>
              <a:t>garment </a:t>
            </a:r>
            <a:r>
              <a:rPr lang="en-GB" sz="2000" dirty="0">
                <a:solidFill>
                  <a:srgbClr val="000000"/>
                </a:solidFill>
                <a:latin typeface="system-ui"/>
              </a:rPr>
              <a:t>sprinkled with blood</a:t>
            </a:r>
            <a:r>
              <a:rPr lang="en-GB" sz="2000" dirty="0" smtClean="0">
                <a:solidFill>
                  <a:srgbClr val="000000"/>
                </a:solidFill>
                <a:latin typeface="system-ui"/>
              </a:rPr>
              <a:t>. </a:t>
            </a:r>
            <a:r>
              <a:rPr lang="en-GB" sz="2000" b="1" dirty="0" smtClean="0">
                <a:solidFill>
                  <a:srgbClr val="000000"/>
                </a:solidFill>
                <a:latin typeface="system-ui"/>
              </a:rPr>
              <a:t>His name is called “The Word of God</a:t>
            </a:r>
            <a:r>
              <a:rPr lang="en-GB" sz="2000" dirty="0" smtClean="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The </a:t>
            </a:r>
            <a:r>
              <a:rPr lang="en-GB" sz="2000" dirty="0">
                <a:solidFill>
                  <a:srgbClr val="000000"/>
                </a:solidFill>
                <a:latin typeface="system-ui"/>
              </a:rPr>
              <a:t>armies which are in heaven followed him on white horses, clothed in white, pure, fine linen. </a:t>
            </a:r>
            <a:r>
              <a:rPr lang="en-GB" sz="2000" b="1" dirty="0" smtClean="0">
                <a:solidFill>
                  <a:srgbClr val="000000"/>
                </a:solidFill>
                <a:latin typeface="system-ui"/>
              </a:rPr>
              <a:t>Out </a:t>
            </a:r>
            <a:r>
              <a:rPr lang="en-GB" sz="2000" b="1" dirty="0">
                <a:solidFill>
                  <a:srgbClr val="000000"/>
                </a:solidFill>
                <a:latin typeface="system-ui"/>
              </a:rPr>
              <a:t>of his mouth proceeds a sharp, double-edged sword, that with it he should strike the nations</a:t>
            </a:r>
            <a:r>
              <a:rPr lang="en-GB" sz="2000" dirty="0">
                <a:solidFill>
                  <a:srgbClr val="000000"/>
                </a:solidFill>
                <a:latin typeface="system-ui"/>
              </a:rPr>
              <a:t>. He will rule them with an iron rod</a:t>
            </a:r>
            <a:r>
              <a:rPr lang="en-GB" sz="2000" dirty="0" smtClean="0">
                <a:solidFill>
                  <a:srgbClr val="000000"/>
                </a:solidFill>
                <a:latin typeface="system-ui"/>
              </a:rPr>
              <a:t>.</a:t>
            </a:r>
            <a:r>
              <a:rPr lang="en-GB" sz="2000" dirty="0" smtClean="0">
                <a:solidFill>
                  <a:srgbClr val="4A4A4A"/>
                </a:solidFill>
                <a:latin typeface="system-ui"/>
              </a:rPr>
              <a:t> </a:t>
            </a:r>
            <a:r>
              <a:rPr lang="en-GB" sz="2000" dirty="0">
                <a:solidFill>
                  <a:srgbClr val="000000"/>
                </a:solidFill>
                <a:latin typeface="system-ui"/>
              </a:rPr>
              <a:t> He treads the wine press of the fierceness of the wrath of God, the Almighty. </a:t>
            </a:r>
            <a:r>
              <a:rPr lang="en-GB" sz="2000" dirty="0" smtClean="0">
                <a:solidFill>
                  <a:srgbClr val="000000"/>
                </a:solidFill>
                <a:latin typeface="system-ui"/>
              </a:rPr>
              <a:t>He </a:t>
            </a:r>
            <a:r>
              <a:rPr lang="en-GB" sz="2000" dirty="0">
                <a:solidFill>
                  <a:srgbClr val="000000"/>
                </a:solidFill>
                <a:latin typeface="system-ui"/>
              </a:rPr>
              <a:t>has on his garment and on his thigh </a:t>
            </a:r>
            <a:r>
              <a:rPr lang="en-GB" sz="2000" b="1" dirty="0">
                <a:solidFill>
                  <a:srgbClr val="000000"/>
                </a:solidFill>
                <a:latin typeface="system-ui"/>
              </a:rPr>
              <a:t>a name written, “KING OF KINGS, AND LORD OF LORDS</a:t>
            </a:r>
            <a:r>
              <a:rPr lang="en-GB" sz="2000" dirty="0" smtClean="0">
                <a:solidFill>
                  <a:srgbClr val="000000"/>
                </a:solidFill>
                <a:latin typeface="system-ui"/>
              </a:rPr>
              <a:t>.” Rev. 19: 11-16</a:t>
            </a:r>
            <a:endParaRPr lang="en-GB" sz="2000" dirty="0"/>
          </a:p>
        </p:txBody>
      </p:sp>
      <p:sp>
        <p:nvSpPr>
          <p:cNvPr id="3" name="TextBox 2"/>
          <p:cNvSpPr txBox="1"/>
          <p:nvPr/>
        </p:nvSpPr>
        <p:spPr>
          <a:xfrm>
            <a:off x="1512919" y="234305"/>
            <a:ext cx="2949846" cy="461665"/>
          </a:xfrm>
          <a:prstGeom prst="rect">
            <a:avLst/>
          </a:prstGeom>
          <a:noFill/>
        </p:spPr>
        <p:txBody>
          <a:bodyPr wrap="none" rtlCol="0">
            <a:spAutoFit/>
          </a:bodyPr>
          <a:lstStyle/>
          <a:p>
            <a:r>
              <a:rPr lang="en-GB" sz="2400" b="1" dirty="0" smtClean="0">
                <a:latin typeface="system-ui"/>
              </a:rPr>
              <a:t>The Final Kingdom</a:t>
            </a:r>
            <a:endParaRPr lang="en-GB" sz="2400" b="1" dirty="0">
              <a:latin typeface="system-ui"/>
            </a:endParaRPr>
          </a:p>
        </p:txBody>
      </p:sp>
      <p:sp>
        <p:nvSpPr>
          <p:cNvPr id="4" name="TextBox 3"/>
          <p:cNvSpPr txBox="1"/>
          <p:nvPr/>
        </p:nvSpPr>
        <p:spPr>
          <a:xfrm>
            <a:off x="375440" y="5645651"/>
            <a:ext cx="7221849" cy="461665"/>
          </a:xfrm>
          <a:prstGeom prst="rect">
            <a:avLst/>
          </a:prstGeom>
          <a:noFill/>
        </p:spPr>
        <p:txBody>
          <a:bodyPr wrap="none" rtlCol="0">
            <a:spAutoFit/>
          </a:bodyPr>
          <a:lstStyle/>
          <a:p>
            <a:r>
              <a:rPr lang="en-GB" sz="2400" b="1" dirty="0" smtClean="0">
                <a:latin typeface="system-ui"/>
              </a:rPr>
              <a:t>The horns of powerful nations are finally broken</a:t>
            </a:r>
            <a:endParaRPr lang="en-GB" sz="2400" b="1" dirty="0">
              <a:latin typeface="system-ui"/>
            </a:endParaRPr>
          </a:p>
        </p:txBody>
      </p:sp>
    </p:spTree>
    <p:extLst>
      <p:ext uri="{BB962C8B-B14F-4D97-AF65-F5344CB8AC3E}">
        <p14:creationId xmlns:p14="http://schemas.microsoft.com/office/powerpoint/2010/main" val="99154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848" y="708453"/>
            <a:ext cx="5375189" cy="461665"/>
          </a:xfrm>
          <a:prstGeom prst="rect">
            <a:avLst/>
          </a:prstGeom>
          <a:noFill/>
        </p:spPr>
        <p:txBody>
          <a:bodyPr wrap="none" rtlCol="0">
            <a:spAutoFit/>
          </a:bodyPr>
          <a:lstStyle/>
          <a:p>
            <a:r>
              <a:rPr lang="en-GB" sz="2400" b="1" dirty="0" smtClean="0"/>
              <a:t>Vision 1:  Among the Myrtle Trees 1:8-17</a:t>
            </a:r>
            <a:endParaRPr lang="en-GB" sz="2400" b="1" dirty="0"/>
          </a:p>
        </p:txBody>
      </p:sp>
      <p:sp>
        <p:nvSpPr>
          <p:cNvPr id="3" name="TextBox 2"/>
          <p:cNvSpPr txBox="1"/>
          <p:nvPr/>
        </p:nvSpPr>
        <p:spPr>
          <a:xfrm>
            <a:off x="271848" y="1324225"/>
            <a:ext cx="4506875" cy="707886"/>
          </a:xfrm>
          <a:prstGeom prst="rect">
            <a:avLst/>
          </a:prstGeom>
          <a:noFill/>
        </p:spPr>
        <p:txBody>
          <a:bodyPr wrap="none" rtlCol="0">
            <a:spAutoFit/>
          </a:bodyPr>
          <a:lstStyle/>
          <a:p>
            <a:r>
              <a:rPr lang="en-GB" sz="2000" b="1" dirty="0" smtClean="0"/>
              <a:t>Trees as symbols</a:t>
            </a:r>
          </a:p>
          <a:p>
            <a:pPr marL="285750" indent="-285750">
              <a:buFont typeface="Arial" panose="020B0604020202020204" pitchFamily="34" charset="0"/>
              <a:buChar char="•"/>
            </a:pPr>
            <a:r>
              <a:rPr lang="en-GB" sz="2000" b="1" dirty="0" smtClean="0"/>
              <a:t>Great trees: Powerful people/nations </a:t>
            </a:r>
            <a:endParaRPr lang="en-GB" sz="2000" b="1" dirty="0"/>
          </a:p>
        </p:txBody>
      </p:sp>
      <p:sp>
        <p:nvSpPr>
          <p:cNvPr id="6" name="Rectangle 5"/>
          <p:cNvSpPr/>
          <p:nvPr/>
        </p:nvSpPr>
        <p:spPr>
          <a:xfrm>
            <a:off x="271848" y="3945970"/>
            <a:ext cx="6096000" cy="1631216"/>
          </a:xfrm>
          <a:prstGeom prst="rect">
            <a:avLst/>
          </a:prstGeom>
        </p:spPr>
        <p:txBody>
          <a:bodyPr>
            <a:spAutoFit/>
          </a:bodyPr>
          <a:lstStyle/>
          <a:p>
            <a:r>
              <a:rPr lang="en-GB" sz="2000" b="0" i="0" dirty="0" smtClean="0">
                <a:solidFill>
                  <a:srgbClr val="000000"/>
                </a:solidFill>
                <a:effectLst/>
                <a:latin typeface="system-ui"/>
              </a:rPr>
              <a:t>I saw, and behold, a tree in the middle of the earth; and its height was great. </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The tree grew, and was strong, and its height reached to the sky, and its sight to the end of all the earth. Dan. 4:10-11 (Nebuchadnezzar)</a:t>
            </a:r>
            <a:endParaRPr lang="en-GB" sz="2000" dirty="0"/>
          </a:p>
        </p:txBody>
      </p:sp>
      <p:sp>
        <p:nvSpPr>
          <p:cNvPr id="7" name="Rectangle 6"/>
          <p:cNvSpPr/>
          <p:nvPr/>
        </p:nvSpPr>
        <p:spPr>
          <a:xfrm>
            <a:off x="271848" y="5577186"/>
            <a:ext cx="6096000" cy="1015663"/>
          </a:xfrm>
          <a:prstGeom prst="rect">
            <a:avLst/>
          </a:prstGeom>
        </p:spPr>
        <p:txBody>
          <a:bodyPr>
            <a:spAutoFit/>
          </a:bodyPr>
          <a:lstStyle/>
          <a:p>
            <a:r>
              <a:rPr lang="en-GB" sz="2000" i="0" dirty="0" smtClean="0">
                <a:solidFill>
                  <a:srgbClr val="000000"/>
                </a:solidFill>
                <a:effectLst/>
                <a:latin typeface="system-ui"/>
              </a:rPr>
              <a:t>I have seen the wicked in great power, spreading himself like a green tree in its native soil. Ps. 37:35 (Powerful wicked person)</a:t>
            </a:r>
            <a:endParaRPr lang="en-GB" sz="2000" dirty="0"/>
          </a:p>
        </p:txBody>
      </p:sp>
      <p:sp>
        <p:nvSpPr>
          <p:cNvPr id="8" name="Rectangle 7"/>
          <p:cNvSpPr/>
          <p:nvPr/>
        </p:nvSpPr>
        <p:spPr>
          <a:xfrm>
            <a:off x="271848" y="2268369"/>
            <a:ext cx="6096000" cy="1631216"/>
          </a:xfrm>
          <a:prstGeom prst="rect">
            <a:avLst/>
          </a:prstGeom>
        </p:spPr>
        <p:txBody>
          <a:bodyPr>
            <a:spAutoFit/>
          </a:bodyPr>
          <a:lstStyle/>
          <a:p>
            <a:r>
              <a:rPr lang="en-GB" sz="2000" b="0" i="0" dirty="0" smtClean="0">
                <a:solidFill>
                  <a:srgbClr val="000000"/>
                </a:solidFill>
                <a:effectLst/>
                <a:latin typeface="system-ui"/>
              </a:rPr>
              <a:t>Behold, the Lord, the </a:t>
            </a:r>
            <a:r>
              <a:rPr lang="en-GB" sz="1600" b="0" i="0" dirty="0" smtClean="0">
                <a:solidFill>
                  <a:srgbClr val="000000"/>
                </a:solidFill>
                <a:effectLst/>
                <a:latin typeface="system-ui"/>
              </a:rPr>
              <a:t>LORD</a:t>
            </a:r>
            <a:r>
              <a:rPr lang="en-GB" sz="2000" b="0" i="0" dirty="0" smtClean="0">
                <a:solidFill>
                  <a:srgbClr val="000000"/>
                </a:solidFill>
                <a:effectLst/>
                <a:latin typeface="system-ui"/>
              </a:rPr>
              <a:t> of Hosts, will lop the boughs with terror. The tall will be cut down, and the lofty will be brought low. He will cut down the thickets of the forest with iron, and Lebanon will fall by the Mighty One. Isaiah 10:33-34 (Assyria)</a:t>
            </a:r>
            <a:endParaRPr lang="en-GB" sz="2000" dirty="0"/>
          </a:p>
        </p:txBody>
      </p:sp>
    </p:spTree>
    <p:extLst>
      <p:ext uri="{BB962C8B-B14F-4D97-AF65-F5344CB8AC3E}">
        <p14:creationId xmlns:p14="http://schemas.microsoft.com/office/powerpoint/2010/main" val="252084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7839" y="2192405"/>
            <a:ext cx="6096000" cy="707886"/>
          </a:xfrm>
          <a:prstGeom prst="rect">
            <a:avLst/>
          </a:prstGeom>
        </p:spPr>
        <p:txBody>
          <a:bodyPr>
            <a:spAutoFit/>
          </a:bodyPr>
          <a:lstStyle/>
          <a:p>
            <a:pPr lvl="0"/>
            <a:r>
              <a:rPr lang="en-GB" sz="2000" dirty="0">
                <a:solidFill>
                  <a:srgbClr val="000000"/>
                </a:solidFill>
                <a:latin typeface="system-ui"/>
              </a:rPr>
              <a:t>Yahweh called your name, “A green olive tree,</a:t>
            </a:r>
            <a:r>
              <a:rPr lang="en-GB" sz="2000" dirty="0">
                <a:solidFill>
                  <a:prstClr val="black"/>
                </a:solidFill>
              </a:rPr>
              <a:t/>
            </a:r>
            <a:br>
              <a:rPr lang="en-GB" sz="2000" dirty="0">
                <a:solidFill>
                  <a:prstClr val="black"/>
                </a:solidFill>
              </a:rPr>
            </a:br>
            <a:r>
              <a:rPr lang="en-GB" sz="2000" dirty="0" smtClean="0">
                <a:solidFill>
                  <a:srgbClr val="000000"/>
                </a:solidFill>
                <a:latin typeface="system-ui"/>
              </a:rPr>
              <a:t>beautiful </a:t>
            </a:r>
            <a:r>
              <a:rPr lang="en-GB" sz="2000" dirty="0">
                <a:solidFill>
                  <a:srgbClr val="000000"/>
                </a:solidFill>
                <a:latin typeface="system-ui"/>
              </a:rPr>
              <a:t>with goodly fruit.” Jer. 11:16a</a:t>
            </a:r>
            <a:endParaRPr lang="en-GB" sz="2000" dirty="0">
              <a:solidFill>
                <a:prstClr val="black"/>
              </a:solidFill>
            </a:endParaRPr>
          </a:p>
        </p:txBody>
      </p:sp>
      <p:sp>
        <p:nvSpPr>
          <p:cNvPr id="3" name="Rectangle 2"/>
          <p:cNvSpPr/>
          <p:nvPr/>
        </p:nvSpPr>
        <p:spPr>
          <a:xfrm>
            <a:off x="527221" y="1157415"/>
            <a:ext cx="6096000" cy="923330"/>
          </a:xfrm>
          <a:prstGeom prst="rect">
            <a:avLst/>
          </a:prstGeom>
        </p:spPr>
        <p:txBody>
          <a:bodyPr>
            <a:spAutoFit/>
          </a:bodyPr>
          <a:lstStyle/>
          <a:p>
            <a:r>
              <a:rPr lang="en-GB" b="0" i="0" dirty="0" smtClean="0">
                <a:solidFill>
                  <a:srgbClr val="000000"/>
                </a:solidFill>
                <a:effectLst/>
                <a:latin typeface="system-ui"/>
              </a:rPr>
              <a:t>He will be like a </a:t>
            </a:r>
            <a:r>
              <a:rPr lang="en-GB" b="1" i="0" dirty="0" smtClean="0">
                <a:solidFill>
                  <a:srgbClr val="000000"/>
                </a:solidFill>
                <a:effectLst/>
                <a:latin typeface="system-ui"/>
              </a:rPr>
              <a:t>tree</a:t>
            </a:r>
            <a:r>
              <a:rPr lang="en-GB" b="0" i="0" dirty="0" smtClean="0">
                <a:solidFill>
                  <a:srgbClr val="000000"/>
                </a:solidFill>
                <a:effectLst/>
                <a:latin typeface="system-ui"/>
              </a:rPr>
              <a:t> planted by the streams of water, that produces its fruit in its season, whose leaf also does not wither. Whatever he does shall prosper. Psalm 1:3</a:t>
            </a:r>
            <a:endParaRPr lang="en-GB" dirty="0"/>
          </a:p>
        </p:txBody>
      </p:sp>
      <p:sp>
        <p:nvSpPr>
          <p:cNvPr id="4" name="Rectangle 3"/>
          <p:cNvSpPr/>
          <p:nvPr/>
        </p:nvSpPr>
        <p:spPr>
          <a:xfrm>
            <a:off x="527221" y="4868982"/>
            <a:ext cx="6096000" cy="707886"/>
          </a:xfrm>
          <a:prstGeom prst="rect">
            <a:avLst/>
          </a:prstGeom>
        </p:spPr>
        <p:txBody>
          <a:bodyPr>
            <a:spAutoFit/>
          </a:bodyPr>
          <a:lstStyle/>
          <a:p>
            <a:r>
              <a:rPr lang="en-GB" sz="2000" b="0" i="0" dirty="0" smtClean="0">
                <a:solidFill>
                  <a:srgbClr val="000000"/>
                </a:solidFill>
                <a:effectLst/>
                <a:latin typeface="system-ui"/>
              </a:rPr>
              <a:t>He has laid my vine waste,</a:t>
            </a:r>
            <a:r>
              <a:rPr lang="en-GB" sz="2000" dirty="0"/>
              <a:t> </a:t>
            </a:r>
            <a:r>
              <a:rPr lang="en-GB" sz="2000" b="0" i="0" dirty="0" smtClean="0">
                <a:solidFill>
                  <a:srgbClr val="000000"/>
                </a:solidFill>
                <a:effectLst/>
                <a:latin typeface="system-ui"/>
              </a:rPr>
              <a:t>and stripped my fig tree. Joel 1:7</a:t>
            </a:r>
            <a:endParaRPr lang="en-GB" sz="2000" dirty="0"/>
          </a:p>
        </p:txBody>
      </p:sp>
      <p:sp>
        <p:nvSpPr>
          <p:cNvPr id="5" name="Rectangle 4"/>
          <p:cNvSpPr/>
          <p:nvPr/>
        </p:nvSpPr>
        <p:spPr>
          <a:xfrm>
            <a:off x="527221" y="5702407"/>
            <a:ext cx="6096000" cy="707886"/>
          </a:xfrm>
          <a:prstGeom prst="rect">
            <a:avLst/>
          </a:prstGeom>
        </p:spPr>
        <p:txBody>
          <a:bodyPr>
            <a:spAutoFit/>
          </a:bodyPr>
          <a:lstStyle/>
          <a:p>
            <a:r>
              <a:rPr lang="en-GB" sz="2000" b="0" i="0" dirty="0" smtClean="0">
                <a:solidFill>
                  <a:srgbClr val="000000"/>
                </a:solidFill>
                <a:effectLst/>
                <a:latin typeface="system-ui"/>
              </a:rPr>
              <a:t>... his [Israel’s] beauty will be like the olive tree,</a:t>
            </a:r>
            <a:r>
              <a:rPr lang="en-GB" sz="2000" dirty="0" smtClean="0"/>
              <a:t/>
            </a:r>
            <a:br>
              <a:rPr lang="en-GB" sz="2000" dirty="0" smtClean="0"/>
            </a:br>
            <a:r>
              <a:rPr lang="en-GB" sz="2000" b="0" i="0" dirty="0" smtClean="0">
                <a:solidFill>
                  <a:srgbClr val="000000"/>
                </a:solidFill>
                <a:effectLst/>
                <a:latin typeface="system-ui"/>
              </a:rPr>
              <a:t>and his fragrance like Lebanon. Hosea 14:7</a:t>
            </a:r>
            <a:endParaRPr lang="en-GB" sz="2000" dirty="0"/>
          </a:p>
        </p:txBody>
      </p:sp>
      <p:sp>
        <p:nvSpPr>
          <p:cNvPr id="6" name="TextBox 5"/>
          <p:cNvSpPr txBox="1"/>
          <p:nvPr/>
        </p:nvSpPr>
        <p:spPr>
          <a:xfrm flipH="1">
            <a:off x="1102017" y="375564"/>
            <a:ext cx="5275924" cy="400110"/>
          </a:xfrm>
          <a:prstGeom prst="rect">
            <a:avLst/>
          </a:prstGeom>
          <a:noFill/>
        </p:spPr>
        <p:txBody>
          <a:bodyPr wrap="square" rtlCol="0">
            <a:spAutoFit/>
          </a:bodyPr>
          <a:lstStyle/>
          <a:p>
            <a:r>
              <a:rPr lang="en-GB" sz="2000" b="1" dirty="0" smtClean="0"/>
              <a:t>Smaller trees: Righteous people/Israel</a:t>
            </a:r>
            <a:endParaRPr lang="en-GB" sz="2000" b="1" dirty="0"/>
          </a:p>
        </p:txBody>
      </p:sp>
      <p:sp>
        <p:nvSpPr>
          <p:cNvPr id="7" name="TextBox 6"/>
          <p:cNvSpPr txBox="1"/>
          <p:nvPr/>
        </p:nvSpPr>
        <p:spPr>
          <a:xfrm>
            <a:off x="527221" y="3206313"/>
            <a:ext cx="4015330" cy="400110"/>
          </a:xfrm>
          <a:prstGeom prst="rect">
            <a:avLst/>
          </a:prstGeom>
          <a:noFill/>
        </p:spPr>
        <p:txBody>
          <a:bodyPr wrap="none" rtlCol="0">
            <a:spAutoFit/>
          </a:bodyPr>
          <a:lstStyle/>
          <a:p>
            <a:r>
              <a:rPr lang="en-GB" sz="2000" b="1" dirty="0" smtClean="0"/>
              <a:t>Myrtle is a smaller and fragrant tree</a:t>
            </a:r>
            <a:endParaRPr lang="en-GB" sz="2000" b="1" dirty="0"/>
          </a:p>
        </p:txBody>
      </p:sp>
      <p:sp>
        <p:nvSpPr>
          <p:cNvPr id="8" name="Rectangle 7"/>
          <p:cNvSpPr/>
          <p:nvPr/>
        </p:nvSpPr>
        <p:spPr>
          <a:xfrm>
            <a:off x="444843" y="3912445"/>
            <a:ext cx="7323438" cy="646331"/>
          </a:xfrm>
          <a:prstGeom prst="rect">
            <a:avLst/>
          </a:prstGeom>
        </p:spPr>
        <p:txBody>
          <a:bodyPr wrap="square">
            <a:spAutoFit/>
          </a:bodyPr>
          <a:lstStyle/>
          <a:p>
            <a:r>
              <a:rPr lang="en-GB" dirty="0">
                <a:solidFill>
                  <a:srgbClr val="000000"/>
                </a:solidFill>
                <a:latin typeface="system-ui"/>
              </a:rPr>
              <a:t>instead of the brier the myrtle tree will come </a:t>
            </a:r>
            <a:r>
              <a:rPr lang="en-GB" dirty="0" smtClean="0">
                <a:solidFill>
                  <a:srgbClr val="000000"/>
                </a:solidFill>
                <a:latin typeface="system-ui"/>
              </a:rPr>
              <a:t>up.</a:t>
            </a:r>
            <a:r>
              <a:rPr lang="en-GB" dirty="0" smtClean="0"/>
              <a:t> </a:t>
            </a:r>
            <a:r>
              <a:rPr lang="en-GB" dirty="0" smtClean="0">
                <a:solidFill>
                  <a:srgbClr val="000000"/>
                </a:solidFill>
                <a:latin typeface="system-ui"/>
              </a:rPr>
              <a:t>It </a:t>
            </a:r>
            <a:r>
              <a:rPr lang="en-GB" dirty="0">
                <a:solidFill>
                  <a:srgbClr val="000000"/>
                </a:solidFill>
                <a:latin typeface="system-ui"/>
              </a:rPr>
              <a:t>will make a name for </a:t>
            </a:r>
            <a:r>
              <a:rPr lang="en-GB" dirty="0" smtClean="0">
                <a:solidFill>
                  <a:srgbClr val="000000"/>
                </a:solidFill>
                <a:latin typeface="system-ui"/>
              </a:rPr>
              <a:t>Yahweh,</a:t>
            </a:r>
            <a:r>
              <a:rPr lang="en-GB" dirty="0" smtClean="0"/>
              <a:t> </a:t>
            </a:r>
            <a:r>
              <a:rPr lang="en-GB" dirty="0" smtClean="0">
                <a:solidFill>
                  <a:srgbClr val="000000"/>
                </a:solidFill>
                <a:latin typeface="system-ui"/>
              </a:rPr>
              <a:t>for </a:t>
            </a:r>
            <a:r>
              <a:rPr lang="en-GB" dirty="0">
                <a:solidFill>
                  <a:srgbClr val="000000"/>
                </a:solidFill>
                <a:latin typeface="system-ui"/>
              </a:rPr>
              <a:t>an everlasting sign that will not be cut </a:t>
            </a:r>
            <a:r>
              <a:rPr lang="en-GB" dirty="0" smtClean="0">
                <a:solidFill>
                  <a:srgbClr val="000000"/>
                </a:solidFill>
                <a:latin typeface="system-ui"/>
              </a:rPr>
              <a:t>off. Isaiah 55:13</a:t>
            </a:r>
            <a:endParaRPr lang="en-GB" dirty="0"/>
          </a:p>
        </p:txBody>
      </p:sp>
    </p:spTree>
    <p:extLst>
      <p:ext uri="{BB962C8B-B14F-4D97-AF65-F5344CB8AC3E}">
        <p14:creationId xmlns:p14="http://schemas.microsoft.com/office/powerpoint/2010/main" val="230493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2724" y="321275"/>
            <a:ext cx="1810239" cy="461665"/>
          </a:xfrm>
          <a:prstGeom prst="rect">
            <a:avLst/>
          </a:prstGeom>
          <a:noFill/>
        </p:spPr>
        <p:txBody>
          <a:bodyPr wrap="none" rtlCol="0">
            <a:spAutoFit/>
          </a:bodyPr>
          <a:lstStyle/>
          <a:p>
            <a:r>
              <a:rPr lang="en-GB" sz="2400" b="1" dirty="0" smtClean="0"/>
              <a:t>The Location</a:t>
            </a:r>
            <a:endParaRPr lang="en-GB" sz="2400" b="1" dirty="0"/>
          </a:p>
        </p:txBody>
      </p:sp>
      <p:sp>
        <p:nvSpPr>
          <p:cNvPr id="3" name="TextBox 2"/>
          <p:cNvSpPr txBox="1"/>
          <p:nvPr/>
        </p:nvSpPr>
        <p:spPr>
          <a:xfrm>
            <a:off x="615753" y="978051"/>
            <a:ext cx="3503460" cy="400110"/>
          </a:xfrm>
          <a:prstGeom prst="rect">
            <a:avLst/>
          </a:prstGeom>
          <a:noFill/>
        </p:spPr>
        <p:txBody>
          <a:bodyPr wrap="none" rtlCol="0">
            <a:spAutoFit/>
          </a:bodyPr>
          <a:lstStyle/>
          <a:p>
            <a:r>
              <a:rPr lang="en-GB" sz="2000" b="1" dirty="0" smtClean="0"/>
              <a:t>“In the hollow” </a:t>
            </a:r>
            <a:r>
              <a:rPr lang="en-GB" sz="2000" dirty="0" smtClean="0"/>
              <a:t>Lit. In the deep</a:t>
            </a:r>
            <a:r>
              <a:rPr lang="en-GB" sz="2000" b="1" dirty="0" smtClean="0"/>
              <a:t> </a:t>
            </a:r>
            <a:endParaRPr lang="en-GB" sz="2000" b="1" dirty="0"/>
          </a:p>
        </p:txBody>
      </p:sp>
      <p:sp>
        <p:nvSpPr>
          <p:cNvPr id="4" name="Rectangle 3"/>
          <p:cNvSpPr/>
          <p:nvPr/>
        </p:nvSpPr>
        <p:spPr>
          <a:xfrm>
            <a:off x="301661" y="1502281"/>
            <a:ext cx="6096000" cy="1015663"/>
          </a:xfrm>
          <a:prstGeom prst="rect">
            <a:avLst/>
          </a:prstGeom>
        </p:spPr>
        <p:txBody>
          <a:bodyPr>
            <a:spAutoFit/>
          </a:bodyPr>
          <a:lstStyle/>
          <a:p>
            <a:r>
              <a:rPr lang="en-GB" sz="2000" b="0" i="0" dirty="0" smtClean="0">
                <a:solidFill>
                  <a:srgbClr val="000000"/>
                </a:solidFill>
                <a:effectLst/>
                <a:latin typeface="system-ui"/>
              </a:rPr>
              <a:t>You have laid me in the lowest pit,</a:t>
            </a:r>
            <a:r>
              <a:rPr lang="en-GB" sz="2000" dirty="0"/>
              <a:t> </a:t>
            </a:r>
            <a:r>
              <a:rPr lang="en-GB" sz="2000" b="0" i="0" dirty="0" smtClean="0">
                <a:solidFill>
                  <a:srgbClr val="000000"/>
                </a:solidFill>
                <a:effectLst/>
                <a:latin typeface="system-ui"/>
              </a:rPr>
              <a:t>in the darkest </a:t>
            </a:r>
            <a:r>
              <a:rPr lang="en-GB" sz="2000" b="1" i="0" dirty="0" smtClean="0">
                <a:solidFill>
                  <a:srgbClr val="000000"/>
                </a:solidFill>
                <a:effectLst/>
                <a:latin typeface="system-ui"/>
              </a:rPr>
              <a:t>depths</a:t>
            </a:r>
            <a:r>
              <a:rPr lang="en-GB" sz="2000" b="0" i="0" dirty="0" smtClean="0">
                <a:solidFill>
                  <a:srgbClr val="000000"/>
                </a:solidFill>
                <a:effectLst/>
                <a:latin typeface="system-ui"/>
              </a:rPr>
              <a:t>. Your wrath lies heavily on me.</a:t>
            </a:r>
            <a:r>
              <a:rPr lang="en-GB" sz="2000" dirty="0"/>
              <a:t> </a:t>
            </a:r>
            <a:r>
              <a:rPr lang="en-GB" sz="2000" b="0" i="0" dirty="0" smtClean="0">
                <a:solidFill>
                  <a:srgbClr val="000000"/>
                </a:solidFill>
                <a:effectLst/>
                <a:latin typeface="system-ui"/>
              </a:rPr>
              <a:t>You have afflicted me with all your waves. Psalm 88:6</a:t>
            </a:r>
            <a:endParaRPr lang="en-GB" sz="2000" dirty="0"/>
          </a:p>
        </p:txBody>
      </p:sp>
      <p:sp>
        <p:nvSpPr>
          <p:cNvPr id="5" name="Rectangle 4"/>
          <p:cNvSpPr/>
          <p:nvPr/>
        </p:nvSpPr>
        <p:spPr>
          <a:xfrm>
            <a:off x="178094" y="2642064"/>
            <a:ext cx="8007178" cy="1015663"/>
          </a:xfrm>
          <a:prstGeom prst="rect">
            <a:avLst/>
          </a:prstGeom>
        </p:spPr>
        <p:txBody>
          <a:bodyPr wrap="square">
            <a:spAutoFit/>
          </a:bodyPr>
          <a:lstStyle/>
          <a:p>
            <a:r>
              <a:rPr lang="en-GB" sz="2000" b="0" i="0" dirty="0" smtClean="0">
                <a:solidFill>
                  <a:srgbClr val="000000"/>
                </a:solidFill>
                <a:effectLst/>
                <a:latin typeface="system-ui"/>
              </a:rPr>
              <a:t>Those who go down to the sea in ships,</a:t>
            </a:r>
            <a:r>
              <a:rPr lang="en-GB" sz="2000" dirty="0"/>
              <a:t> </a:t>
            </a:r>
            <a:r>
              <a:rPr lang="en-GB" sz="2000" b="0" i="0" dirty="0" smtClean="0">
                <a:solidFill>
                  <a:srgbClr val="000000"/>
                </a:solidFill>
                <a:effectLst/>
                <a:latin typeface="system-ui"/>
              </a:rPr>
              <a:t>who do business in great waters;</a:t>
            </a:r>
            <a:r>
              <a:rPr lang="en-GB" sz="2000" dirty="0"/>
              <a:t> </a:t>
            </a:r>
            <a:r>
              <a:rPr lang="en-GB" sz="2000" b="0" i="0" dirty="0" smtClean="0">
                <a:solidFill>
                  <a:srgbClr val="000000"/>
                </a:solidFill>
                <a:effectLst/>
                <a:latin typeface="system-ui"/>
              </a:rPr>
              <a:t>These see Yahweh’s deeds and his wonders in </a:t>
            </a:r>
            <a:r>
              <a:rPr lang="en-GB" sz="2000" b="1" i="0" dirty="0" smtClean="0">
                <a:solidFill>
                  <a:srgbClr val="000000"/>
                </a:solidFill>
                <a:effectLst/>
                <a:latin typeface="system-ui"/>
              </a:rPr>
              <a:t>the deep</a:t>
            </a:r>
            <a:r>
              <a:rPr lang="en-GB" sz="2000" b="0" i="0" dirty="0" smtClean="0">
                <a:solidFill>
                  <a:srgbClr val="000000"/>
                </a:solidFill>
                <a:effectLst/>
                <a:latin typeface="system-ui"/>
              </a:rPr>
              <a:t>. Psalm 107:23-24</a:t>
            </a:r>
            <a:endParaRPr lang="en-GB" sz="2000" dirty="0"/>
          </a:p>
        </p:txBody>
      </p:sp>
      <p:sp>
        <p:nvSpPr>
          <p:cNvPr id="6" name="Rectangle 5"/>
          <p:cNvSpPr/>
          <p:nvPr/>
        </p:nvSpPr>
        <p:spPr>
          <a:xfrm>
            <a:off x="178094" y="3781847"/>
            <a:ext cx="7381102" cy="1323439"/>
          </a:xfrm>
          <a:prstGeom prst="rect">
            <a:avLst/>
          </a:prstGeom>
        </p:spPr>
        <p:txBody>
          <a:bodyPr wrap="square">
            <a:spAutoFit/>
          </a:bodyPr>
          <a:lstStyle/>
          <a:p>
            <a:r>
              <a:rPr lang="en-GB" sz="2000" b="0" i="0" dirty="0" smtClean="0">
                <a:solidFill>
                  <a:srgbClr val="000000"/>
                </a:solidFill>
                <a:effectLst/>
                <a:latin typeface="system-ui"/>
              </a:rPr>
              <a:t>Daniel spoke and said, “I saw in my vision by night, and, behold, the four winds of the sky broke out on </a:t>
            </a:r>
            <a:r>
              <a:rPr lang="en-GB" sz="2000" b="1" i="0" dirty="0" smtClean="0">
                <a:solidFill>
                  <a:srgbClr val="000000"/>
                </a:solidFill>
                <a:effectLst/>
                <a:latin typeface="system-ui"/>
              </a:rPr>
              <a:t>the great sea</a:t>
            </a:r>
            <a:r>
              <a:rPr lang="en-GB" sz="2000" b="0" i="0" dirty="0" smtClean="0">
                <a:solidFill>
                  <a:srgbClr val="000000"/>
                </a:solidFill>
                <a:effectLst/>
                <a:latin typeface="system-ui"/>
              </a:rPr>
              <a:t>. Four great animals came up from the sea, different from one another. Daniel </a:t>
            </a:r>
            <a:r>
              <a:rPr lang="en-GB" sz="2000" dirty="0" smtClean="0">
                <a:solidFill>
                  <a:srgbClr val="000000"/>
                </a:solidFill>
                <a:latin typeface="system-ui"/>
              </a:rPr>
              <a:t>7:2-3</a:t>
            </a:r>
            <a:endParaRPr lang="en-GB" sz="2000" dirty="0"/>
          </a:p>
        </p:txBody>
      </p:sp>
      <p:sp>
        <p:nvSpPr>
          <p:cNvPr id="7" name="TextBox 6"/>
          <p:cNvSpPr txBox="1"/>
          <p:nvPr/>
        </p:nvSpPr>
        <p:spPr>
          <a:xfrm>
            <a:off x="354226" y="5609967"/>
            <a:ext cx="6258573" cy="830997"/>
          </a:xfrm>
          <a:prstGeom prst="rect">
            <a:avLst/>
          </a:prstGeom>
          <a:noFill/>
        </p:spPr>
        <p:txBody>
          <a:bodyPr wrap="none" rtlCol="0">
            <a:spAutoFit/>
          </a:bodyPr>
          <a:lstStyle/>
          <a:p>
            <a:r>
              <a:rPr lang="en-GB" sz="2400" b="1" dirty="0" smtClean="0"/>
              <a:t>Israel is in the midst of powerful Gentile nations</a:t>
            </a:r>
          </a:p>
          <a:p>
            <a:pPr algn="ctr"/>
            <a:r>
              <a:rPr lang="en-GB" sz="2400" b="1" dirty="0" smtClean="0"/>
              <a:t>Has God rejected her?</a:t>
            </a:r>
            <a:endParaRPr lang="en-GB" sz="2400" b="1" dirty="0"/>
          </a:p>
        </p:txBody>
      </p:sp>
    </p:spTree>
    <p:extLst>
      <p:ext uri="{BB962C8B-B14F-4D97-AF65-F5344CB8AC3E}">
        <p14:creationId xmlns:p14="http://schemas.microsoft.com/office/powerpoint/2010/main" val="109384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1621" y="584887"/>
            <a:ext cx="2586862" cy="523220"/>
          </a:xfrm>
          <a:prstGeom prst="rect">
            <a:avLst/>
          </a:prstGeom>
          <a:noFill/>
        </p:spPr>
        <p:txBody>
          <a:bodyPr wrap="none" rtlCol="0">
            <a:spAutoFit/>
          </a:bodyPr>
          <a:lstStyle/>
          <a:p>
            <a:r>
              <a:rPr lang="en-GB" sz="2800" b="1" dirty="0" smtClean="0"/>
              <a:t>The Participants</a:t>
            </a:r>
            <a:endParaRPr lang="en-GB" sz="2800" b="1" dirty="0"/>
          </a:p>
        </p:txBody>
      </p:sp>
      <p:sp>
        <p:nvSpPr>
          <p:cNvPr id="3" name="Rectangle 2"/>
          <p:cNvSpPr/>
          <p:nvPr/>
        </p:nvSpPr>
        <p:spPr>
          <a:xfrm>
            <a:off x="378940" y="1847042"/>
            <a:ext cx="6096000" cy="1477328"/>
          </a:xfrm>
          <a:prstGeom prst="rect">
            <a:avLst/>
          </a:prstGeom>
        </p:spPr>
        <p:txBody>
          <a:bodyPr>
            <a:spAutoFit/>
          </a:bodyPr>
          <a:lstStyle/>
          <a:p>
            <a:r>
              <a:rPr lang="en-GB" dirty="0" smtClean="0">
                <a:solidFill>
                  <a:srgbClr val="000000"/>
                </a:solidFill>
                <a:latin typeface="system-ui"/>
              </a:rPr>
              <a:t>I </a:t>
            </a:r>
            <a:r>
              <a:rPr lang="en-GB" dirty="0">
                <a:solidFill>
                  <a:srgbClr val="000000"/>
                </a:solidFill>
                <a:latin typeface="system-ui"/>
              </a:rPr>
              <a:t>had a vision in the night, and behold</a:t>
            </a:r>
            <a:r>
              <a:rPr lang="en-GB" dirty="0" smtClean="0">
                <a:solidFill>
                  <a:srgbClr val="000000"/>
                </a:solidFill>
                <a:latin typeface="system-ui"/>
              </a:rPr>
              <a:t>,</a:t>
            </a:r>
            <a:r>
              <a:rPr lang="en-GB" baseline="30000" dirty="0" smtClean="0">
                <a:solidFill>
                  <a:srgbClr val="000000"/>
                </a:solidFill>
                <a:latin typeface="system-ui"/>
              </a:rPr>
              <a:t> </a:t>
            </a:r>
            <a:r>
              <a:rPr lang="en-GB" dirty="0" smtClean="0">
                <a:solidFill>
                  <a:srgbClr val="000000"/>
                </a:solidFill>
                <a:latin typeface="system-ui"/>
              </a:rPr>
              <a:t>a </a:t>
            </a:r>
            <a:r>
              <a:rPr lang="en-GB" dirty="0">
                <a:solidFill>
                  <a:srgbClr val="000000"/>
                </a:solidFill>
                <a:latin typeface="system-ui"/>
              </a:rPr>
              <a:t>man riding on a red horse, and he stood among the myrtle trees that were in a </a:t>
            </a:r>
            <a:r>
              <a:rPr lang="en-GB" dirty="0" smtClean="0">
                <a:solidFill>
                  <a:srgbClr val="000000"/>
                </a:solidFill>
                <a:latin typeface="system-ui"/>
              </a:rPr>
              <a:t>hollow Z 1:8 c.f. v11</a:t>
            </a:r>
          </a:p>
          <a:p>
            <a:endParaRPr lang="en-GB" dirty="0">
              <a:solidFill>
                <a:srgbClr val="000000"/>
              </a:solidFill>
              <a:latin typeface="system-ui"/>
            </a:endParaRPr>
          </a:p>
          <a:p>
            <a:r>
              <a:rPr lang="en-GB" b="1" dirty="0" smtClean="0">
                <a:solidFill>
                  <a:srgbClr val="000000"/>
                </a:solidFill>
                <a:latin typeface="system-ui"/>
              </a:rPr>
              <a:t>He is there among His people  ; “I am with you”</a:t>
            </a:r>
            <a:endParaRPr lang="en-GB" b="1" dirty="0"/>
          </a:p>
        </p:txBody>
      </p:sp>
      <p:sp>
        <p:nvSpPr>
          <p:cNvPr id="4" name="TextBox 3"/>
          <p:cNvSpPr txBox="1"/>
          <p:nvPr/>
        </p:nvSpPr>
        <p:spPr>
          <a:xfrm>
            <a:off x="510746" y="1392195"/>
            <a:ext cx="3676776" cy="400110"/>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t>A man: The Angel of the LORD</a:t>
            </a:r>
            <a:endParaRPr lang="en-GB" sz="2000" b="1" dirty="0"/>
          </a:p>
        </p:txBody>
      </p:sp>
      <p:sp>
        <p:nvSpPr>
          <p:cNvPr id="5" name="TextBox 4"/>
          <p:cNvSpPr txBox="1"/>
          <p:nvPr/>
        </p:nvSpPr>
        <p:spPr>
          <a:xfrm>
            <a:off x="510746" y="3726830"/>
            <a:ext cx="5458674" cy="400110"/>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t>The angel who talked with [in] me - interpreter</a:t>
            </a:r>
            <a:endParaRPr lang="en-GB" sz="2000" b="1" dirty="0"/>
          </a:p>
        </p:txBody>
      </p:sp>
      <p:sp>
        <p:nvSpPr>
          <p:cNvPr id="6" name="Rectangle 5"/>
          <p:cNvSpPr/>
          <p:nvPr/>
        </p:nvSpPr>
        <p:spPr>
          <a:xfrm>
            <a:off x="263610" y="4320695"/>
            <a:ext cx="6326660" cy="646331"/>
          </a:xfrm>
          <a:prstGeom prst="rect">
            <a:avLst/>
          </a:prstGeom>
        </p:spPr>
        <p:txBody>
          <a:bodyPr wrap="square">
            <a:spAutoFit/>
          </a:bodyPr>
          <a:lstStyle/>
          <a:p>
            <a:r>
              <a:rPr lang="en-GB" dirty="0">
                <a:solidFill>
                  <a:srgbClr val="000000"/>
                </a:solidFill>
                <a:latin typeface="system-ui"/>
              </a:rPr>
              <a:t>The angel who talked with me said to me, “I will show you what these are</a:t>
            </a:r>
            <a:r>
              <a:rPr lang="en-GB" dirty="0" smtClean="0">
                <a:solidFill>
                  <a:srgbClr val="000000"/>
                </a:solidFill>
                <a:latin typeface="system-ui"/>
              </a:rPr>
              <a:t>. V9 c.f. 1:13. 14,10, 2:3, 4: 1, 4, 5, 5:10, 6:4.</a:t>
            </a:r>
            <a:endParaRPr lang="en-GB" dirty="0"/>
          </a:p>
        </p:txBody>
      </p:sp>
    </p:spTree>
    <p:extLst>
      <p:ext uri="{BB962C8B-B14F-4D97-AF65-F5344CB8AC3E}">
        <p14:creationId xmlns:p14="http://schemas.microsoft.com/office/powerpoint/2010/main" val="264450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2943" y="2412183"/>
            <a:ext cx="3304110" cy="400110"/>
          </a:xfrm>
          <a:prstGeom prst="rect">
            <a:avLst/>
          </a:prstGeom>
          <a:noFill/>
        </p:spPr>
        <p:txBody>
          <a:bodyPr wrap="none" rtlCol="0">
            <a:spAutoFit/>
          </a:bodyPr>
          <a:lstStyle/>
          <a:p>
            <a:r>
              <a:rPr lang="en-GB" sz="2000" b="1" dirty="0" smtClean="0">
                <a:latin typeface="system-ui"/>
              </a:rPr>
              <a:t>Different coloured horses</a:t>
            </a:r>
            <a:endParaRPr lang="en-GB" sz="2000" b="1" dirty="0">
              <a:latin typeface="system-ui"/>
            </a:endParaRPr>
          </a:p>
        </p:txBody>
      </p:sp>
      <p:sp>
        <p:nvSpPr>
          <p:cNvPr id="3" name="Rectangle 2"/>
          <p:cNvSpPr/>
          <p:nvPr/>
        </p:nvSpPr>
        <p:spPr>
          <a:xfrm>
            <a:off x="418186" y="3146566"/>
            <a:ext cx="4779889" cy="2523768"/>
          </a:xfrm>
          <a:prstGeom prst="rect">
            <a:avLst/>
          </a:prstGeom>
        </p:spPr>
        <p:txBody>
          <a:bodyPr wrap="square">
            <a:spAutoFit/>
          </a:bodyPr>
          <a:lstStyle/>
          <a:p>
            <a:pPr marL="342900" lvl="0" indent="-342900">
              <a:buFont typeface="Arial" panose="020B0604020202020204" pitchFamily="34" charset="0"/>
              <a:buChar char="•"/>
            </a:pPr>
            <a:r>
              <a:rPr lang="en-GB" sz="2000" b="1" dirty="0" smtClean="0">
                <a:solidFill>
                  <a:srgbClr val="000000"/>
                </a:solidFill>
                <a:latin typeface="system-ui"/>
              </a:rPr>
              <a:t>Red </a:t>
            </a:r>
            <a:r>
              <a:rPr lang="en-GB" sz="2000" dirty="0" smtClean="0">
                <a:solidFill>
                  <a:srgbClr val="000000"/>
                </a:solidFill>
                <a:latin typeface="system-ui"/>
              </a:rPr>
              <a:t>– Blood, vengeance, judgement; </a:t>
            </a:r>
            <a:r>
              <a:rPr lang="en-GB" dirty="0" smtClean="0">
                <a:solidFill>
                  <a:srgbClr val="000000"/>
                </a:solidFill>
                <a:latin typeface="system-ui"/>
              </a:rPr>
              <a:t>Isaiah 63: 1-6, Rev.4:4 </a:t>
            </a:r>
          </a:p>
          <a:p>
            <a:pPr marL="342900" lvl="0" indent="-342900">
              <a:buFont typeface="Arial" panose="020B0604020202020204" pitchFamily="34" charset="0"/>
              <a:buChar char="•"/>
            </a:pPr>
            <a:endParaRPr lang="en-GB" sz="2000" dirty="0" smtClean="0">
              <a:solidFill>
                <a:srgbClr val="000000"/>
              </a:solidFill>
              <a:latin typeface="system-ui"/>
            </a:endParaRPr>
          </a:p>
          <a:p>
            <a:pPr marL="342900" lvl="0" indent="-342900">
              <a:buFont typeface="Arial" panose="020B0604020202020204" pitchFamily="34" charset="0"/>
              <a:buChar char="•"/>
            </a:pPr>
            <a:r>
              <a:rPr lang="en-GB" sz="2000" b="1" dirty="0" smtClean="0">
                <a:solidFill>
                  <a:srgbClr val="000000"/>
                </a:solidFill>
                <a:latin typeface="system-ui"/>
              </a:rPr>
              <a:t>Sorrel</a:t>
            </a:r>
            <a:r>
              <a:rPr lang="en-GB" sz="2000" dirty="0" smtClean="0">
                <a:solidFill>
                  <a:srgbClr val="000000"/>
                </a:solidFill>
                <a:latin typeface="system-ui"/>
              </a:rPr>
              <a:t> (mixed) – Judgement and mercy; </a:t>
            </a:r>
            <a:r>
              <a:rPr lang="en-GB" dirty="0" smtClean="0">
                <a:solidFill>
                  <a:srgbClr val="000000"/>
                </a:solidFill>
                <a:latin typeface="system-ui"/>
              </a:rPr>
              <a:t>Isaiah 63:7-9; Hab. 3:2</a:t>
            </a:r>
          </a:p>
          <a:p>
            <a:pPr lvl="0"/>
            <a:r>
              <a:rPr lang="en-GB" sz="2000" dirty="0" smtClean="0">
                <a:solidFill>
                  <a:srgbClr val="000000"/>
                </a:solidFill>
                <a:latin typeface="system-ui"/>
              </a:rPr>
              <a:t>  </a:t>
            </a:r>
          </a:p>
          <a:p>
            <a:pPr marL="342900" lvl="0" indent="-342900">
              <a:buFont typeface="Arial" panose="020B0604020202020204" pitchFamily="34" charset="0"/>
              <a:buChar char="•"/>
            </a:pPr>
            <a:r>
              <a:rPr lang="en-GB" sz="2000" b="1" dirty="0" smtClean="0">
                <a:solidFill>
                  <a:srgbClr val="000000"/>
                </a:solidFill>
                <a:latin typeface="system-ui"/>
              </a:rPr>
              <a:t>White</a:t>
            </a:r>
            <a:r>
              <a:rPr lang="en-GB" sz="2000" dirty="0" smtClean="0">
                <a:solidFill>
                  <a:srgbClr val="000000"/>
                </a:solidFill>
                <a:latin typeface="system-ui"/>
              </a:rPr>
              <a:t> – Victory, triumph and glory Rev. 6:2, 19:11-16</a:t>
            </a:r>
            <a:endParaRPr lang="en-GB" sz="2000" dirty="0">
              <a:solidFill>
                <a:srgbClr val="000000"/>
              </a:solidFill>
              <a:latin typeface="system-ui"/>
            </a:endParaRPr>
          </a:p>
        </p:txBody>
      </p:sp>
      <p:sp>
        <p:nvSpPr>
          <p:cNvPr id="4" name="Rectangle 3"/>
          <p:cNvSpPr/>
          <p:nvPr/>
        </p:nvSpPr>
        <p:spPr>
          <a:xfrm>
            <a:off x="3731474" y="2446365"/>
            <a:ext cx="710451" cy="369332"/>
          </a:xfrm>
          <a:prstGeom prst="rect">
            <a:avLst/>
          </a:prstGeom>
        </p:spPr>
        <p:txBody>
          <a:bodyPr wrap="none">
            <a:spAutoFit/>
          </a:bodyPr>
          <a:lstStyle/>
          <a:p>
            <a:pPr lvl="0"/>
            <a:r>
              <a:rPr lang="en-GB" dirty="0" smtClean="0">
                <a:solidFill>
                  <a:srgbClr val="000000"/>
                </a:solidFill>
                <a:latin typeface="system-ui"/>
              </a:rPr>
              <a:t>1:8-9</a:t>
            </a:r>
            <a:endParaRPr lang="en-GB" dirty="0">
              <a:solidFill>
                <a:srgbClr val="000000"/>
              </a:solidFill>
              <a:latin typeface="system-ui"/>
            </a:endParaRPr>
          </a:p>
        </p:txBody>
      </p:sp>
      <p:sp>
        <p:nvSpPr>
          <p:cNvPr id="5" name="TextBox 4"/>
          <p:cNvSpPr txBox="1"/>
          <p:nvPr/>
        </p:nvSpPr>
        <p:spPr>
          <a:xfrm>
            <a:off x="691979" y="4325174"/>
            <a:ext cx="184731" cy="369332"/>
          </a:xfrm>
          <a:prstGeom prst="rect">
            <a:avLst/>
          </a:prstGeom>
          <a:noFill/>
        </p:spPr>
        <p:txBody>
          <a:bodyPr wrap="none" rtlCol="0">
            <a:spAutoFit/>
          </a:bodyPr>
          <a:lstStyle/>
          <a:p>
            <a:endParaRPr lang="en-GB" dirty="0"/>
          </a:p>
        </p:txBody>
      </p:sp>
      <p:sp>
        <p:nvSpPr>
          <p:cNvPr id="7" name="Rectangle 6"/>
          <p:cNvSpPr/>
          <p:nvPr/>
        </p:nvSpPr>
        <p:spPr>
          <a:xfrm>
            <a:off x="1308869" y="643002"/>
            <a:ext cx="3889206" cy="400110"/>
          </a:xfrm>
          <a:prstGeom prst="rect">
            <a:avLst/>
          </a:prstGeom>
        </p:spPr>
        <p:txBody>
          <a:bodyPr wrap="none">
            <a:spAutoFit/>
          </a:bodyPr>
          <a:lstStyle/>
          <a:p>
            <a:pPr marL="285750" lvl="0" indent="-285750">
              <a:buFont typeface="Arial" panose="020B0604020202020204" pitchFamily="34" charset="0"/>
              <a:buChar char="•"/>
            </a:pPr>
            <a:r>
              <a:rPr lang="en-GB" sz="2000" b="1" dirty="0">
                <a:solidFill>
                  <a:prstClr val="black"/>
                </a:solidFill>
                <a:latin typeface="system-ui"/>
              </a:rPr>
              <a:t>Three </a:t>
            </a:r>
            <a:r>
              <a:rPr lang="en-GB" sz="2000" b="1" dirty="0" smtClean="0">
                <a:solidFill>
                  <a:prstClr val="black"/>
                </a:solidFill>
                <a:latin typeface="system-ui"/>
              </a:rPr>
              <a:t>angels with a mission</a:t>
            </a:r>
            <a:endParaRPr lang="en-GB" sz="2000" b="1" dirty="0">
              <a:solidFill>
                <a:prstClr val="black"/>
              </a:solidFill>
              <a:latin typeface="system-ui"/>
            </a:endParaRPr>
          </a:p>
        </p:txBody>
      </p:sp>
      <p:sp>
        <p:nvSpPr>
          <p:cNvPr id="8" name="Rectangle 7"/>
          <p:cNvSpPr/>
          <p:nvPr/>
        </p:nvSpPr>
        <p:spPr>
          <a:xfrm>
            <a:off x="486033" y="1374931"/>
            <a:ext cx="6096000" cy="707886"/>
          </a:xfrm>
          <a:prstGeom prst="rect">
            <a:avLst/>
          </a:prstGeom>
        </p:spPr>
        <p:txBody>
          <a:bodyPr>
            <a:spAutoFit/>
          </a:bodyPr>
          <a:lstStyle/>
          <a:p>
            <a:pPr lvl="0"/>
            <a:r>
              <a:rPr lang="en-GB" sz="2000" dirty="0">
                <a:solidFill>
                  <a:srgbClr val="000000"/>
                </a:solidFill>
                <a:latin typeface="system-ui"/>
              </a:rPr>
              <a:t>“They are the ones Yahweh has sent to go back and forth through the earth.” </a:t>
            </a:r>
            <a:r>
              <a:rPr lang="en-GB" sz="2000" dirty="0" smtClean="0">
                <a:solidFill>
                  <a:srgbClr val="000000"/>
                </a:solidFill>
                <a:latin typeface="system-ui"/>
              </a:rPr>
              <a:t>1:10 c.f</a:t>
            </a:r>
            <a:r>
              <a:rPr lang="en-GB" sz="2000" dirty="0">
                <a:solidFill>
                  <a:srgbClr val="000000"/>
                </a:solidFill>
                <a:latin typeface="system-ui"/>
              </a:rPr>
              <a:t>. Job 1:7, 1Pet. 5:8.</a:t>
            </a:r>
            <a:endParaRPr lang="en-GB" sz="2000" dirty="0">
              <a:solidFill>
                <a:prstClr val="black"/>
              </a:solidFill>
            </a:endParaRPr>
          </a:p>
        </p:txBody>
      </p:sp>
    </p:spTree>
    <p:extLst>
      <p:ext uri="{BB962C8B-B14F-4D97-AF65-F5344CB8AC3E}">
        <p14:creationId xmlns:p14="http://schemas.microsoft.com/office/powerpoint/2010/main" val="140064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0876" y="584886"/>
            <a:ext cx="2957669" cy="461665"/>
          </a:xfrm>
          <a:prstGeom prst="rect">
            <a:avLst/>
          </a:prstGeom>
          <a:noFill/>
        </p:spPr>
        <p:txBody>
          <a:bodyPr wrap="none" rtlCol="0">
            <a:spAutoFit/>
          </a:bodyPr>
          <a:lstStyle/>
          <a:p>
            <a:r>
              <a:rPr lang="en-GB" sz="2400" b="1" dirty="0" smtClean="0">
                <a:latin typeface="system-ui"/>
              </a:rPr>
              <a:t>A disturbing report</a:t>
            </a:r>
            <a:endParaRPr lang="en-GB" sz="2400" b="1" dirty="0">
              <a:latin typeface="system-ui"/>
            </a:endParaRPr>
          </a:p>
        </p:txBody>
      </p:sp>
      <p:sp>
        <p:nvSpPr>
          <p:cNvPr id="3" name="Rectangle 2"/>
          <p:cNvSpPr/>
          <p:nvPr/>
        </p:nvSpPr>
        <p:spPr>
          <a:xfrm>
            <a:off x="535460" y="1268798"/>
            <a:ext cx="6096000" cy="707886"/>
          </a:xfrm>
          <a:prstGeom prst="rect">
            <a:avLst/>
          </a:prstGeom>
        </p:spPr>
        <p:txBody>
          <a:bodyPr>
            <a:spAutoFit/>
          </a:bodyPr>
          <a:lstStyle/>
          <a:p>
            <a:r>
              <a:rPr lang="en-GB" sz="2000" dirty="0">
                <a:solidFill>
                  <a:srgbClr val="000000"/>
                </a:solidFill>
                <a:latin typeface="system-ui"/>
              </a:rPr>
              <a:t>“We have walked back and forth through the earth, and behold, all the earth is at rest and in peace</a:t>
            </a:r>
            <a:r>
              <a:rPr lang="en-GB" sz="2000" dirty="0" smtClean="0">
                <a:solidFill>
                  <a:srgbClr val="000000"/>
                </a:solidFill>
                <a:latin typeface="system-ui"/>
              </a:rPr>
              <a:t>.” 1:9</a:t>
            </a:r>
            <a:endParaRPr lang="en-GB" sz="2000" dirty="0"/>
          </a:p>
        </p:txBody>
      </p:sp>
      <p:sp>
        <p:nvSpPr>
          <p:cNvPr id="4" name="TextBox 3"/>
          <p:cNvSpPr txBox="1"/>
          <p:nvPr/>
        </p:nvSpPr>
        <p:spPr>
          <a:xfrm>
            <a:off x="288324" y="2364260"/>
            <a:ext cx="7937173" cy="1015663"/>
          </a:xfrm>
          <a:prstGeom prst="rect">
            <a:avLst/>
          </a:prstGeom>
          <a:noFill/>
        </p:spPr>
        <p:txBody>
          <a:bodyPr wrap="none" rtlCol="0">
            <a:spAutoFit/>
          </a:bodyPr>
          <a:lstStyle/>
          <a:p>
            <a:r>
              <a:rPr lang="en-GB" sz="2000" dirty="0" smtClean="0">
                <a:latin typeface="system-ui"/>
              </a:rPr>
              <a:t>Israel is struggling and oppressed but the nations are undisturbed </a:t>
            </a:r>
          </a:p>
          <a:p>
            <a:r>
              <a:rPr lang="en-GB" sz="2000" dirty="0" smtClean="0">
                <a:latin typeface="system-ui"/>
              </a:rPr>
              <a:t>despite Their cruel actions towards her – indifferent and complacent </a:t>
            </a:r>
          </a:p>
          <a:p>
            <a:r>
              <a:rPr lang="en-GB" sz="2000" dirty="0" smtClean="0">
                <a:latin typeface="system-ui"/>
              </a:rPr>
              <a:t>and secure in their power and prosperity. </a:t>
            </a:r>
            <a:endParaRPr lang="en-GB" sz="2000" dirty="0">
              <a:latin typeface="system-ui"/>
            </a:endParaRPr>
          </a:p>
        </p:txBody>
      </p:sp>
      <p:sp>
        <p:nvSpPr>
          <p:cNvPr id="6" name="TextBox 5"/>
          <p:cNvSpPr txBox="1"/>
          <p:nvPr/>
        </p:nvSpPr>
        <p:spPr>
          <a:xfrm>
            <a:off x="1008739" y="3585946"/>
            <a:ext cx="3116366" cy="461665"/>
          </a:xfrm>
          <a:prstGeom prst="rect">
            <a:avLst/>
          </a:prstGeom>
          <a:noFill/>
        </p:spPr>
        <p:txBody>
          <a:bodyPr wrap="none" rtlCol="0">
            <a:spAutoFit/>
          </a:bodyPr>
          <a:lstStyle/>
          <a:p>
            <a:r>
              <a:rPr lang="en-GB" sz="2400" b="1" dirty="0" smtClean="0">
                <a:latin typeface="system-ui"/>
              </a:rPr>
              <a:t>A passionate prayer</a:t>
            </a:r>
            <a:endParaRPr lang="en-GB" sz="2400" b="1" dirty="0">
              <a:latin typeface="system-ui"/>
            </a:endParaRPr>
          </a:p>
        </p:txBody>
      </p:sp>
      <p:sp>
        <p:nvSpPr>
          <p:cNvPr id="8" name="Rectangle 7"/>
          <p:cNvSpPr/>
          <p:nvPr/>
        </p:nvSpPr>
        <p:spPr>
          <a:xfrm>
            <a:off x="411891" y="4253634"/>
            <a:ext cx="7199870" cy="1323439"/>
          </a:xfrm>
          <a:prstGeom prst="rect">
            <a:avLst/>
          </a:prstGeom>
        </p:spPr>
        <p:txBody>
          <a:bodyPr wrap="square">
            <a:spAutoFit/>
          </a:bodyPr>
          <a:lstStyle/>
          <a:p>
            <a:r>
              <a:rPr lang="en-GB" sz="2000" dirty="0">
                <a:solidFill>
                  <a:srgbClr val="000000"/>
                </a:solidFill>
                <a:latin typeface="system-ui"/>
              </a:rPr>
              <a:t>Then </a:t>
            </a:r>
            <a:r>
              <a:rPr lang="en-GB" sz="2000" dirty="0" smtClean="0">
                <a:solidFill>
                  <a:srgbClr val="000000"/>
                </a:solidFill>
                <a:latin typeface="system-ui"/>
              </a:rPr>
              <a:t>the Angel of the LORD replied</a:t>
            </a:r>
            <a:r>
              <a:rPr lang="en-GB" sz="2000" dirty="0">
                <a:solidFill>
                  <a:srgbClr val="000000"/>
                </a:solidFill>
                <a:latin typeface="system-ui"/>
              </a:rPr>
              <a:t>, “O </a:t>
            </a:r>
            <a:r>
              <a:rPr lang="en-GB" sz="2000" dirty="0" smtClean="0">
                <a:solidFill>
                  <a:srgbClr val="000000"/>
                </a:solidFill>
                <a:latin typeface="system-ui"/>
              </a:rPr>
              <a:t>LORD </a:t>
            </a:r>
            <a:r>
              <a:rPr lang="en-GB" sz="2000" dirty="0">
                <a:solidFill>
                  <a:srgbClr val="000000"/>
                </a:solidFill>
                <a:latin typeface="system-ui"/>
              </a:rPr>
              <a:t>of </a:t>
            </a:r>
            <a:r>
              <a:rPr lang="en-GB" sz="2000" dirty="0" smtClean="0">
                <a:solidFill>
                  <a:srgbClr val="000000"/>
                </a:solidFill>
                <a:latin typeface="system-ui"/>
              </a:rPr>
              <a:t>Hosts</a:t>
            </a:r>
            <a:r>
              <a:rPr lang="en-GB" sz="2000" dirty="0">
                <a:solidFill>
                  <a:srgbClr val="000000"/>
                </a:solidFill>
                <a:latin typeface="system-ui"/>
              </a:rPr>
              <a:t>, how long will you not have mercy on Jerusalem and on the cities of Judah, against which you have had indignation these seventy years</a:t>
            </a:r>
            <a:r>
              <a:rPr lang="en-GB" sz="2000" dirty="0" smtClean="0">
                <a:solidFill>
                  <a:srgbClr val="000000"/>
                </a:solidFill>
                <a:latin typeface="system-ui"/>
              </a:rPr>
              <a:t>?” 1:12</a:t>
            </a:r>
            <a:endParaRPr lang="en-GB" sz="2000" dirty="0"/>
          </a:p>
        </p:txBody>
      </p:sp>
      <p:sp>
        <p:nvSpPr>
          <p:cNvPr id="9" name="TextBox 8"/>
          <p:cNvSpPr txBox="1"/>
          <p:nvPr/>
        </p:nvSpPr>
        <p:spPr>
          <a:xfrm>
            <a:off x="411891" y="5813046"/>
            <a:ext cx="9119804" cy="400110"/>
          </a:xfrm>
          <a:prstGeom prst="rect">
            <a:avLst/>
          </a:prstGeom>
          <a:noFill/>
        </p:spPr>
        <p:txBody>
          <a:bodyPr wrap="none" rtlCol="0">
            <a:spAutoFit/>
          </a:bodyPr>
          <a:lstStyle/>
          <a:p>
            <a:r>
              <a:rPr lang="en-GB" sz="2000" b="1" dirty="0" smtClean="0">
                <a:latin typeface="system-ui"/>
              </a:rPr>
              <a:t>The LORD intercedes with ... The LORD!</a:t>
            </a:r>
            <a:r>
              <a:rPr lang="en-GB" sz="2000" dirty="0" smtClean="0">
                <a:latin typeface="system-ui"/>
              </a:rPr>
              <a:t> c.f. John 17, Heb. 7:25, 1John 2:1  </a:t>
            </a:r>
            <a:endParaRPr lang="en-GB" sz="2000" b="1" dirty="0">
              <a:latin typeface="system-ui"/>
            </a:endParaRPr>
          </a:p>
        </p:txBody>
      </p:sp>
    </p:spTree>
    <p:extLst>
      <p:ext uri="{BB962C8B-B14F-4D97-AF65-F5344CB8AC3E}">
        <p14:creationId xmlns:p14="http://schemas.microsoft.com/office/powerpoint/2010/main" val="1405859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6421" y="205945"/>
            <a:ext cx="3491469" cy="461665"/>
          </a:xfrm>
          <a:prstGeom prst="rect">
            <a:avLst/>
          </a:prstGeom>
          <a:noFill/>
        </p:spPr>
        <p:txBody>
          <a:bodyPr wrap="none" rtlCol="0">
            <a:spAutoFit/>
          </a:bodyPr>
          <a:lstStyle/>
          <a:p>
            <a:r>
              <a:rPr lang="en-GB" sz="2400" b="1" dirty="0" smtClean="0">
                <a:latin typeface="system-ui"/>
              </a:rPr>
              <a:t>A comforting message</a:t>
            </a:r>
            <a:endParaRPr lang="en-GB" sz="2400" b="1" dirty="0">
              <a:latin typeface="system-ui"/>
            </a:endParaRPr>
          </a:p>
        </p:txBody>
      </p:sp>
      <p:sp>
        <p:nvSpPr>
          <p:cNvPr id="3" name="Rectangle 2"/>
          <p:cNvSpPr/>
          <p:nvPr/>
        </p:nvSpPr>
        <p:spPr>
          <a:xfrm>
            <a:off x="194079" y="893644"/>
            <a:ext cx="6763265" cy="2554545"/>
          </a:xfrm>
          <a:prstGeom prst="rect">
            <a:avLst/>
          </a:prstGeom>
        </p:spPr>
        <p:txBody>
          <a:bodyPr wrap="square">
            <a:spAutoFit/>
          </a:bodyPr>
          <a:lstStyle/>
          <a:p>
            <a:r>
              <a:rPr lang="en-GB" sz="2000" dirty="0">
                <a:solidFill>
                  <a:srgbClr val="000000"/>
                </a:solidFill>
                <a:latin typeface="system-ui"/>
              </a:rPr>
              <a:t>Yahweh answered the angel who talked with me with </a:t>
            </a:r>
            <a:endParaRPr lang="en-GB" sz="2000" dirty="0" smtClean="0">
              <a:solidFill>
                <a:srgbClr val="000000"/>
              </a:solidFill>
              <a:latin typeface="system-ui"/>
            </a:endParaRPr>
          </a:p>
          <a:p>
            <a:r>
              <a:rPr lang="en-GB" sz="2000" dirty="0" smtClean="0">
                <a:solidFill>
                  <a:srgbClr val="000000"/>
                </a:solidFill>
                <a:latin typeface="system-ui"/>
              </a:rPr>
              <a:t>kind </a:t>
            </a:r>
            <a:r>
              <a:rPr lang="en-GB" sz="2000" dirty="0">
                <a:solidFill>
                  <a:srgbClr val="000000"/>
                </a:solidFill>
                <a:latin typeface="system-ui"/>
              </a:rPr>
              <a:t>and comforting words. </a:t>
            </a:r>
            <a:r>
              <a:rPr lang="en-GB" sz="2000" dirty="0" smtClean="0">
                <a:solidFill>
                  <a:srgbClr val="000000"/>
                </a:solidFill>
                <a:latin typeface="system-ui"/>
              </a:rPr>
              <a:t>So </a:t>
            </a:r>
            <a:r>
              <a:rPr lang="en-GB" sz="2000" dirty="0">
                <a:solidFill>
                  <a:srgbClr val="000000"/>
                </a:solidFill>
                <a:latin typeface="system-ui"/>
              </a:rPr>
              <a:t>the angel who talked </a:t>
            </a:r>
            <a:endParaRPr lang="en-GB" sz="2000" dirty="0" smtClean="0">
              <a:solidFill>
                <a:srgbClr val="000000"/>
              </a:solidFill>
              <a:latin typeface="system-ui"/>
            </a:endParaRPr>
          </a:p>
          <a:p>
            <a:r>
              <a:rPr lang="en-GB" sz="2000" dirty="0" smtClean="0">
                <a:solidFill>
                  <a:srgbClr val="000000"/>
                </a:solidFill>
                <a:latin typeface="system-ui"/>
              </a:rPr>
              <a:t>with </a:t>
            </a:r>
            <a:r>
              <a:rPr lang="en-GB" sz="2000" dirty="0">
                <a:solidFill>
                  <a:srgbClr val="000000"/>
                </a:solidFill>
                <a:latin typeface="system-ui"/>
              </a:rPr>
              <a:t>me said to me, “Proclaim, saying, </a:t>
            </a:r>
            <a:r>
              <a:rPr lang="en-GB" sz="2000" dirty="0" smtClean="0">
                <a:solidFill>
                  <a:srgbClr val="000000"/>
                </a:solidFill>
                <a:latin typeface="system-ui"/>
              </a:rPr>
              <a:t>‘The LORD of Hosts says</a:t>
            </a:r>
            <a:r>
              <a:rPr lang="en-GB" sz="2000" dirty="0">
                <a:solidFill>
                  <a:srgbClr val="000000"/>
                </a:solidFill>
                <a:latin typeface="system-ui"/>
              </a:rPr>
              <a:t>: </a:t>
            </a:r>
            <a:r>
              <a:rPr lang="en-GB" sz="2000" b="1" dirty="0">
                <a:solidFill>
                  <a:srgbClr val="000000"/>
                </a:solidFill>
                <a:latin typeface="system-ui"/>
              </a:rPr>
              <a:t>“I am jealous for Jerusalem and for Zion </a:t>
            </a:r>
            <a:r>
              <a:rPr lang="en-GB" sz="2000" dirty="0">
                <a:solidFill>
                  <a:srgbClr val="000000"/>
                </a:solidFill>
                <a:latin typeface="system-ui"/>
              </a:rPr>
              <a:t>with a great jealousy. </a:t>
            </a:r>
            <a:r>
              <a:rPr lang="en-GB" sz="2000" b="1" dirty="0" smtClean="0">
                <a:solidFill>
                  <a:srgbClr val="000000"/>
                </a:solidFill>
                <a:latin typeface="system-ui"/>
              </a:rPr>
              <a:t>I </a:t>
            </a:r>
            <a:r>
              <a:rPr lang="en-GB" sz="2000" b="1" dirty="0">
                <a:solidFill>
                  <a:srgbClr val="000000"/>
                </a:solidFill>
                <a:latin typeface="system-ui"/>
              </a:rPr>
              <a:t>am very angry with the nations </a:t>
            </a:r>
            <a:r>
              <a:rPr lang="en-GB" sz="2000" dirty="0">
                <a:solidFill>
                  <a:srgbClr val="000000"/>
                </a:solidFill>
                <a:latin typeface="system-ui"/>
              </a:rPr>
              <a:t>that are at ease; for I was but a little displeased, but they added to the </a:t>
            </a:r>
            <a:r>
              <a:rPr lang="en-GB" sz="2000" dirty="0" smtClean="0">
                <a:solidFill>
                  <a:srgbClr val="000000"/>
                </a:solidFill>
                <a:latin typeface="system-ui"/>
              </a:rPr>
              <a:t>calamity [helped forward the affliction].”</a:t>
            </a:r>
            <a:r>
              <a:rPr lang="en-GB" sz="2000" dirty="0">
                <a:solidFill>
                  <a:srgbClr val="000000"/>
                </a:solidFill>
                <a:latin typeface="system-ui"/>
              </a:rPr>
              <a:t> </a:t>
            </a:r>
            <a:r>
              <a:rPr lang="en-GB" sz="2000" dirty="0" smtClean="0">
                <a:solidFill>
                  <a:srgbClr val="000000"/>
                </a:solidFill>
                <a:latin typeface="system-ui"/>
              </a:rPr>
              <a:t> 1:13-15</a:t>
            </a:r>
            <a:endParaRPr lang="en-GB" sz="2000" dirty="0"/>
          </a:p>
        </p:txBody>
      </p:sp>
      <p:sp>
        <p:nvSpPr>
          <p:cNvPr id="4" name="Rectangle 3"/>
          <p:cNvSpPr/>
          <p:nvPr/>
        </p:nvSpPr>
        <p:spPr>
          <a:xfrm>
            <a:off x="626075" y="3871152"/>
            <a:ext cx="6096000" cy="1323439"/>
          </a:xfrm>
          <a:prstGeom prst="rect">
            <a:avLst/>
          </a:prstGeom>
        </p:spPr>
        <p:txBody>
          <a:bodyPr>
            <a:spAutoFit/>
          </a:bodyPr>
          <a:lstStyle/>
          <a:p>
            <a:pPr lvl="0"/>
            <a:r>
              <a:rPr lang="en-GB" sz="2000" dirty="0">
                <a:solidFill>
                  <a:srgbClr val="000000"/>
                </a:solidFill>
                <a:latin typeface="system-ui"/>
              </a:rPr>
              <a:t>“I have forsaken my house.</a:t>
            </a:r>
            <a:r>
              <a:rPr lang="en-GB" sz="2000" dirty="0">
                <a:solidFill>
                  <a:prstClr val="black"/>
                </a:solidFill>
              </a:rPr>
              <a:t/>
            </a:r>
            <a:br>
              <a:rPr lang="en-GB" sz="2000" dirty="0">
                <a:solidFill>
                  <a:prstClr val="black"/>
                </a:solidFill>
              </a:rPr>
            </a:br>
            <a:r>
              <a:rPr lang="en-GB" sz="2000" dirty="0">
                <a:solidFill>
                  <a:srgbClr val="000000"/>
                </a:solidFill>
                <a:latin typeface="Courier New" panose="02070309020205020404" pitchFamily="49" charset="0"/>
              </a:rPr>
              <a:t>    </a:t>
            </a:r>
            <a:r>
              <a:rPr lang="en-GB" sz="2000" dirty="0">
                <a:solidFill>
                  <a:srgbClr val="000000"/>
                </a:solidFill>
                <a:latin typeface="system-ui"/>
              </a:rPr>
              <a:t>I have cast off my heritage.</a:t>
            </a:r>
            <a:r>
              <a:rPr lang="en-GB" sz="2000" dirty="0">
                <a:solidFill>
                  <a:prstClr val="black"/>
                </a:solidFill>
              </a:rPr>
              <a:t/>
            </a:r>
            <a:br>
              <a:rPr lang="en-GB" sz="2000" dirty="0">
                <a:solidFill>
                  <a:prstClr val="black"/>
                </a:solidFill>
              </a:rPr>
            </a:br>
            <a:r>
              <a:rPr lang="en-GB" sz="2000" dirty="0">
                <a:solidFill>
                  <a:srgbClr val="000000"/>
                </a:solidFill>
                <a:latin typeface="Courier New" panose="02070309020205020404" pitchFamily="49" charset="0"/>
              </a:rPr>
              <a:t>    </a:t>
            </a:r>
            <a:r>
              <a:rPr lang="en-GB" sz="2000" b="1" dirty="0">
                <a:solidFill>
                  <a:srgbClr val="000000"/>
                </a:solidFill>
                <a:latin typeface="system-ui"/>
              </a:rPr>
              <a:t>I have given the dearly beloved of my soul into the hand of her enemies</a:t>
            </a:r>
            <a:r>
              <a:rPr lang="en-GB" sz="2000" dirty="0">
                <a:solidFill>
                  <a:srgbClr val="000000"/>
                </a:solidFill>
                <a:latin typeface="system-ui"/>
              </a:rPr>
              <a:t>. Jer. 12:7</a:t>
            </a:r>
            <a:endParaRPr lang="en-GB" sz="2000" dirty="0">
              <a:solidFill>
                <a:prstClr val="black"/>
              </a:solidFill>
            </a:endParaRPr>
          </a:p>
        </p:txBody>
      </p:sp>
    </p:spTree>
    <p:extLst>
      <p:ext uri="{BB962C8B-B14F-4D97-AF65-F5344CB8AC3E}">
        <p14:creationId xmlns:p14="http://schemas.microsoft.com/office/powerpoint/2010/main" val="172387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2492</TotalTime>
  <Words>1749</Words>
  <Application>Microsoft Office PowerPoint</Application>
  <PresentationFormat>Widescreen</PresentationFormat>
  <Paragraphs>173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86</cp:revision>
  <dcterms:created xsi:type="dcterms:W3CDTF">2021-03-12T10:09:42Z</dcterms:created>
  <dcterms:modified xsi:type="dcterms:W3CDTF">2021-03-17T21:13:19Z</dcterms:modified>
</cp:coreProperties>
</file>