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86" r:id="rId4"/>
    <p:sldId id="258" r:id="rId5"/>
    <p:sldId id="269" r:id="rId6"/>
    <p:sldId id="271" r:id="rId7"/>
    <p:sldId id="260" r:id="rId8"/>
    <p:sldId id="270" r:id="rId9"/>
    <p:sldId id="264" r:id="rId10"/>
    <p:sldId id="262" r:id="rId11"/>
    <p:sldId id="259" r:id="rId12"/>
    <p:sldId id="263" r:id="rId13"/>
    <p:sldId id="272" r:id="rId14"/>
    <p:sldId id="261" r:id="rId15"/>
    <p:sldId id="267" r:id="rId16"/>
    <p:sldId id="268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6" r:id="rId25"/>
    <p:sldId id="273" r:id="rId26"/>
    <p:sldId id="281" r:id="rId27"/>
    <p:sldId id="284" r:id="rId28"/>
    <p:sldId id="282" r:id="rId29"/>
    <p:sldId id="285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8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6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3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10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25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0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3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8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CDEE-D62D-48EC-98C3-53CD7D9BBF44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94C9-88EC-4987-879D-8C61DD49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308" y="131696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200" b="1" dirty="0">
                <a:solidFill>
                  <a:prstClr val="black"/>
                </a:solidFill>
              </a:rPr>
              <a:t>The Visions </a:t>
            </a:r>
            <a:r>
              <a:rPr lang="en-GB" sz="3200" b="1" dirty="0" smtClean="0">
                <a:solidFill>
                  <a:prstClr val="black"/>
                </a:solidFill>
              </a:rPr>
              <a:t>and </a:t>
            </a:r>
            <a:r>
              <a:rPr lang="en-GB" sz="3200" b="1" dirty="0">
                <a:solidFill>
                  <a:prstClr val="black"/>
                </a:solidFill>
              </a:rPr>
              <a:t>Prophecies of </a:t>
            </a:r>
            <a:r>
              <a:rPr lang="en-GB" sz="3200" b="1" dirty="0" smtClean="0">
                <a:solidFill>
                  <a:prstClr val="black"/>
                </a:solidFill>
              </a:rPr>
              <a:t>Zechariah</a:t>
            </a:r>
            <a:endParaRPr lang="en-GB" sz="3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0173" y="304691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3200" b="1" dirty="0" smtClean="0">
                <a:solidFill>
                  <a:prstClr val="black"/>
                </a:solidFill>
              </a:rPr>
              <a:t>Session 7</a:t>
            </a:r>
            <a:endParaRPr lang="en-GB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98" y="930875"/>
            <a:ext cx="5488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route of Alexander’s conquests 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0962" y="2084172"/>
            <a:ext cx="44470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Damascus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Tyre and Sidon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Philistia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Egypt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Jerusalem on northward journey</a:t>
            </a: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3681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891" y="991595"/>
            <a:ext cx="6450227" cy="5611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b="1" baseline="30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Ashkelon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will see it and fear;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Gaza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will writhe in agony,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Ekron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too, for her hope will wither.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Gaza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lose her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king [</a:t>
            </a:r>
            <a:r>
              <a:rPr lang="en-GB" sz="2000" b="1" dirty="0" err="1" smtClean="0">
                <a:solidFill>
                  <a:srgbClr val="000000"/>
                </a:solidFill>
                <a:latin typeface="system-ui"/>
              </a:rPr>
              <a:t>Batis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]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Ashkelon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will be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deserted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endParaRPr lang="en-GB" sz="2000" b="1" baseline="30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mongrel people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(?foreigner, ignoble birth) will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occupy </a:t>
            </a:r>
            <a:r>
              <a:rPr lang="en-GB" sz="2000" b="1" dirty="0" err="1" smtClean="0">
                <a:solidFill>
                  <a:srgbClr val="000000"/>
                </a:solidFill>
                <a:latin typeface="system-ui"/>
              </a:rPr>
              <a:t>Ashdod</a:t>
            </a:r>
            <a:r>
              <a:rPr lang="en-GB" sz="2000" dirty="0" err="1" smtClean="0">
                <a:solidFill>
                  <a:srgbClr val="000000"/>
                </a:solidFill>
                <a:latin typeface="system-ui"/>
              </a:rPr>
              <a:t>,and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put an end to the pride of 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Philistines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endParaRPr lang="en-GB" sz="2000" b="1" baseline="30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take the blood from their mouths,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forbidden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food [abominations]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between their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teeth (idolatrous sacrificial meat).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Those who are left will belong to our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become a clan in Judah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</a:t>
            </a:r>
            <a:r>
              <a:rPr lang="en-GB" sz="2000" b="1" dirty="0" err="1">
                <a:solidFill>
                  <a:srgbClr val="000000"/>
                </a:solidFill>
                <a:latin typeface="system-ui"/>
              </a:rPr>
              <a:t>Ekron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be like the </a:t>
            </a:r>
            <a:r>
              <a:rPr lang="en-GB" sz="2000" b="1" dirty="0" err="1" smtClean="0">
                <a:solidFill>
                  <a:srgbClr val="000000"/>
                </a:solidFill>
                <a:latin typeface="system-ui"/>
              </a:rPr>
              <a:t>Jebusites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*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Zech. 9:5-7</a:t>
            </a:r>
          </a:p>
          <a:p>
            <a:pPr lvl="0"/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* See 1Chron. 21:18-30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691" y="372590"/>
            <a:ext cx="5104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Judgement on the </a:t>
            </a:r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Nations: South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0324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320" y="1558724"/>
            <a:ext cx="6096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will encamp about my house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[Temple]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against the army, that none pass through or return;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oppressor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[taskmaster] shall pass through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them anymore; for now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have seen with my eyes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Zech. 9:5-8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37968" y="593124"/>
            <a:ext cx="3895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God protected Jerusalem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320" y="350279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Yahweh said,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have surely seen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affliction of my people who are in Egypt, and have heard their cry because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 taskmasters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for I know their sorrows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Exodus 3:7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794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3231" y="1359053"/>
            <a:ext cx="5490521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Rejoice greatly, Daughter Zion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Shout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Daughter Jerusalem!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See, your king comes to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endParaRPr lang="en-GB" sz="2000" dirty="0" smtClean="0">
              <a:solidFill>
                <a:prstClr val="black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Righteous, having salvation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[passive form],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Lowly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[poor, afflicted]*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riding on a donkey,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on a colt,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foal of a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donkey [peaceful]. </a:t>
            </a: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Zech. 9:9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1" baseline="30000" dirty="0" smtClean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919" y="550388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A Different King – Messiah – </a:t>
            </a:r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1</a:t>
            </a:r>
            <a:r>
              <a:rPr lang="en-GB" sz="2400" b="1" baseline="30000" dirty="0" smtClean="0">
                <a:solidFill>
                  <a:prstClr val="black"/>
                </a:solidFill>
                <a:latin typeface="system-ui"/>
              </a:rPr>
              <a:t>st</a:t>
            </a:r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 Coming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508" y="5014760"/>
            <a:ext cx="84808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took place to fulfil what was spoken through the prophet: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 “Say to Daughter Zion, ‘See, your king comes to you, gentle and riding on a donkey, and on a colt, the foal of a donkey.’” Matt. 21:4-5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8940" y="6204327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See Isaiah 53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3014" y="3819244"/>
            <a:ext cx="813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Your</a:t>
            </a:r>
            <a:r>
              <a:rPr lang="en-GB" sz="2000" dirty="0" smtClean="0">
                <a:latin typeface="system-ui"/>
              </a:rPr>
              <a:t> King – Israel’s King: Luke 1:30-33, 69-70; John 1:49; 19:19 </a:t>
            </a:r>
          </a:p>
          <a:p>
            <a:r>
              <a:rPr lang="en-GB" sz="2000" b="1" dirty="0" smtClean="0">
                <a:latin typeface="system-ui"/>
              </a:rPr>
              <a:t>To you – </a:t>
            </a:r>
            <a:r>
              <a:rPr lang="en-GB" sz="2000" dirty="0" smtClean="0">
                <a:latin typeface="system-ui"/>
              </a:rPr>
              <a:t>from elsewhere: John 18:36-37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564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17" y="257302"/>
            <a:ext cx="6360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 Different King – Messiah – 2nd Coming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749" y="3441335"/>
            <a:ext cx="6779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Sing and rejoice, daughter of Zion; for, behold, I come, and I will dwell within you,’ says 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Zech. 2:10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47135" y="4389690"/>
            <a:ext cx="7908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Sing to 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for he has done excellent things! Let this be known in all the earth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!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Cry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aloud and shout, you inhabitant of Zion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Holy One of Israel is great among you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!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” Isaiah 12:5-6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337749" y="899302"/>
            <a:ext cx="7117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I will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cut off the chariot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Ephraim and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horse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Jerusalem,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the battle bow will be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cut off.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will proclaim peace to the nations.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rule will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extend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from sea to sea and from the River to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ends</a:t>
            </a: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 Zech.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9:10; </a:t>
            </a:r>
          </a:p>
          <a:p>
            <a:pPr lvl="0"/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c.f. Psalm 72; Gen. 15:18; Micah 5:1-11; Isaiah 9:1-7.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545" y="5741773"/>
            <a:ext cx="6186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Zech. 14 describes the last and decisive conflict</a:t>
            </a: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7655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895" y="1653393"/>
            <a:ext cx="69527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As for you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also,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the blood of your covenant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[will] set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free your prisoners from the pit in which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 water.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Turn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the stronghold, you prisoners of hope!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Even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today I declare that I will restore double to you.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indeed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bend Judah as a bow for 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filled the bow with Ephraim;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stir up your sons,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Zion,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against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sons,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Greece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make you like the sword of a mighty man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9:10-13</a:t>
            </a:r>
            <a:endParaRPr lang="en-GB" sz="2000" dirty="0"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627784"/>
            <a:ext cx="353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Covenant Assurance 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2930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3471" y="48273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Blood Covenants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726" y="5422210"/>
            <a:ext cx="7500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Moses took the blood, and sprinkled it on the people, and said,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Look, this is the blood of the covenant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which Yahweh has made with 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concerning all these words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Exodus 24:8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378938" y="1137359"/>
            <a:ext cx="64090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It came to pass that, when the sun went down, and it was dark,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smoking furnace and a flaming torch passed between these pieces.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day Yahweh made a covenant with Abram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saying, “I have given this land to your offspring, from the river of Egypt to the great river, the river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Euphrates.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Gen. 15:17-18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69834" y="3354191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Conditional</a:t>
            </a:r>
            <a:endParaRPr lang="en-GB" sz="2000" b="1" dirty="0">
              <a:latin typeface="system-u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0072" y="606879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Unconditional</a:t>
            </a:r>
            <a:endParaRPr lang="en-GB" sz="2000" b="1" dirty="0"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937" y="3869124"/>
            <a:ext cx="73893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My covenant shall be in your flesh for an everlasting covenant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uncircumcised male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 is not circumcised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flesh of his foreskin, that soul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shall be cut off from his people. He has broken my covenant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Gen. 17:13-14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20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367" y="444843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New Covenant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878" y="361966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Jesus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took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cup, gave thanks, and gave to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them 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Jewish disciples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saying, “All of you drink it,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is my blood of the new covenant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which is poured out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many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* [Jews and Gentiles] 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remission of sins.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Matt. 26:27-28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* Isaiah 53: “the many”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372878" y="1710037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system-ui"/>
              </a:rPr>
              <a:t>“Behold, the days come,” says Yahweh,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“that </a:t>
            </a:r>
            <a:r>
              <a:rPr lang="en-GB" b="1" dirty="0">
                <a:solidFill>
                  <a:srgbClr val="000000"/>
                </a:solidFill>
                <a:latin typeface="system-ui"/>
              </a:rPr>
              <a:t>I will make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new covenant with the house of Israel,</a:t>
            </a:r>
            <a:r>
              <a:rPr lang="en-GB" sz="2000" b="1" dirty="0">
                <a:latin typeface="system-ui"/>
              </a:rPr>
              <a:t/>
            </a:r>
            <a:br>
              <a:rPr lang="en-GB" sz="2000" b="1" dirty="0"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  and with the house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Judah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. Jer. 31:31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0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896" y="828509"/>
            <a:ext cx="7018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As for you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also, because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blood of your covenant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 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[will] set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free your prisoners from the pit in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which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water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9:11</a:t>
            </a:r>
            <a:endParaRPr lang="en-GB" sz="2000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0390" y="203238"/>
            <a:ext cx="3760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Release for the Captives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896" y="2007779"/>
            <a:ext cx="809779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But this is a robbed and plundered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people.</a:t>
            </a:r>
            <a:r>
              <a:rPr lang="en-GB" sz="2000" dirty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them are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snared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holes,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are hidden in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prisons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They </a:t>
            </a: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have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become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captives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no one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delivers,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plunder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 one says, ‘Restore 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!’ ...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gave Jacob as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plunder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Israel to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robbers?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Was it not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against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whom we have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sinned?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would not walk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his ways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disobeyed 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law.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poured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fierceness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his anger on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him ... Isaiah 22:22-25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64755" y="5599837"/>
            <a:ext cx="8592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 waited patiently for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turned to me, and heard my cry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brought me up also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out of a horrible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pit,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the miry clay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He set my feet on a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rock,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gave me a firm place to stand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Psalm 40:1-2</a:t>
            </a:r>
            <a:endParaRPr lang="en-GB" sz="2000" dirty="0">
              <a:latin typeface="system-u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061" y="4732232"/>
            <a:ext cx="75129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took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Joseph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threw him into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 pit was empty. There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 water in 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Gen. 37:24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681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80" y="1173660"/>
            <a:ext cx="694449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Return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stronghold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prisoners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[the] hope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!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Even today I declare 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restore double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you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9:12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69773" y="403654"/>
            <a:ext cx="3603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Return and Restoration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6508" y="2679989"/>
            <a:ext cx="2866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Return to the 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Return to the LORD</a:t>
            </a:r>
            <a:endParaRPr lang="en-GB" sz="20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0172" y="3909319"/>
            <a:ext cx="6614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For you have been a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stronghold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to the poor, a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stronghold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to the needy in his distress, a refuge from the storm, a shade from the heat, when the blast of the dreaded ones is like a storm against the wall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25:4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010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686" y="205945"/>
            <a:ext cx="4184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Structure of Chapters 9-11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932" y="749643"/>
            <a:ext cx="4386329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system-ui"/>
              </a:rPr>
              <a:t>Chapter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Judgement on local nations 1-7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Protection for Jerusalem     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The coming Messiah King    9-10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Restoration and Salvation    11-17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system-ui"/>
            </a:endParaRPr>
          </a:p>
          <a:p>
            <a:r>
              <a:rPr lang="en-GB" sz="2000" dirty="0" smtClean="0">
                <a:latin typeface="system-ui"/>
              </a:rPr>
              <a:t>Chapter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Regathering Israel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Victory and strength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system-ui"/>
            </a:endParaRPr>
          </a:p>
          <a:p>
            <a:r>
              <a:rPr lang="en-GB" sz="2000" dirty="0" smtClean="0">
                <a:latin typeface="system-ui"/>
              </a:rPr>
              <a:t>Chapter 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Coming judgement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False shepherds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Rejected Shepherd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Scattered sheep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Foolish and worthless shepherd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6465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849" y="527222"/>
            <a:ext cx="285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Hope of Israel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173" y="132394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Israel, hope in 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there is loving kindness with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Yahweh.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Abundant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redemption is with him.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will redeem Israel from all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their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sins. Psalm 130:7-8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0173" y="2547888"/>
            <a:ext cx="65243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we were hoping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it was he who would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redeem Israel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Luke 24:21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60173" y="5494460"/>
            <a:ext cx="6227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For this cause therefore I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[Paul] asked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see you and to speak with you.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because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the hope of Israel I am bound with this chain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Acts 28:20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1319" y="3559509"/>
            <a:ext cx="75046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Now I stand here to be judged for the hope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promise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made by God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our fathers,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which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our twelve tribes,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earnestly serving night and day,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hope to attain. Concerning this hope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am accused by the Jews, King Agrippa!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 it judged incredible with you, if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God does raise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dead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 Acts 26:6-8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81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1664" y="337751"/>
            <a:ext cx="2885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Ultimate Hope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752" y="1081377"/>
            <a:ext cx="70186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creation waits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with eager expectation for the children of God to be revealed.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creation was subjected to vanity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not of its own will, but because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 subjected it,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hope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creation itself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also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be delivered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from the bondage of decay into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liberty of the glory of the children of God.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know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the whole creation groans and travails in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pain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together until now.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only so, but ourselves also,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the first fruits of the Spirit, even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we ourselves groan within ourselves, waiting for adoption, the redemption of our body.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 were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saved in hope,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hope that is seen is not hope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For who hopes for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which he sees?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we hope for that which we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don’t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we wait for it with patience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Rom. 8:19-25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368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732" y="785161"/>
            <a:ext cx="6886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Even today I declare 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restore double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9:12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27656" y="181232"/>
            <a:ext cx="3018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Double Portion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8097" y="1435197"/>
            <a:ext cx="42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Israel is God’s firstborn son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422" y="2113266"/>
            <a:ext cx="69692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You shall tell Pharaoh, ‘Yahweh says,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Israel is my son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firstborn,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have said to you, “Let my son go, that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may serve me;”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Exodus 4: 22-23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15547" y="3345333"/>
            <a:ext cx="4842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Double in Punishment and in Blessing</a:t>
            </a:r>
            <a:endParaRPr lang="en-GB" sz="2000" b="1" dirty="0"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416" y="3887707"/>
            <a:ext cx="93255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Jerusalem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has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received of Yahweh’s hand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double for all her sins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40:2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395416" y="4388435"/>
            <a:ext cx="8888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recompense their iniquity and their sin double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because they have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polluted my land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filled my inheritance with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 abominations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Jer. 16:18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502117" y="5547323"/>
            <a:ext cx="8888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Instead of your shame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will have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double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Instead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dishonour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will rejoice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in their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portion.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their land they will possess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double. Everlasting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joy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be to 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61:7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456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373" y="923985"/>
            <a:ext cx="66973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For indeed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bend Judah as a bow for 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I have filled the bow with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Ephraim;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stir up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your sons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Zion,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against your sons, Greece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will make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like the sword of a mighty man. 9:10-13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373" y="4844418"/>
            <a:ext cx="76611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prstClr val="black"/>
                </a:solidFill>
                <a:latin typeface="system-ui"/>
              </a:rPr>
              <a:t>See Daniel 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8:9-14, 21-26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; 11:29-35; 1 Maccabees chapters 1-4</a:t>
            </a:r>
          </a:p>
          <a:p>
            <a:pPr lvl="0"/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origin of the Feast of Hanukkah 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(Dedication) John 10:22-24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6161" y="238210"/>
            <a:ext cx="467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Dealing with the Oppressors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6346" y="4191023"/>
            <a:ext cx="2702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Historical Fulfilment </a:t>
            </a:r>
            <a:endParaRPr lang="en-GB" sz="2000" b="1" dirty="0">
              <a:latin typeface="system-u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3969" y="2952939"/>
            <a:ext cx="5268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Judah</a:t>
            </a:r>
            <a:r>
              <a:rPr lang="en-GB" sz="2000" dirty="0" smtClean="0">
                <a:latin typeface="system-ui"/>
              </a:rPr>
              <a:t>:		 The drawn bow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Ephraim</a:t>
            </a:r>
            <a:r>
              <a:rPr lang="en-GB" sz="2000" dirty="0" smtClean="0">
                <a:latin typeface="system-ui"/>
              </a:rPr>
              <a:t>: 		The arrows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Zion</a:t>
            </a:r>
            <a:r>
              <a:rPr lang="en-GB" sz="2000" dirty="0" smtClean="0">
                <a:latin typeface="system-ui"/>
              </a:rPr>
              <a:t>: 		The sword</a:t>
            </a:r>
            <a:endParaRPr lang="en-GB" sz="2000" dirty="0">
              <a:latin typeface="system-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962" y="2510211"/>
            <a:ext cx="209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A United Nation</a:t>
            </a:r>
            <a:endParaRPr lang="en-GB" sz="2000" b="1" dirty="0">
              <a:latin typeface="system-u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568" y="5805589"/>
            <a:ext cx="7397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The Final showdown: </a:t>
            </a:r>
            <a:r>
              <a:rPr lang="en-GB" sz="2000" dirty="0" smtClean="0">
                <a:latin typeface="system-ui"/>
              </a:rPr>
              <a:t>Zechariah 14; Rev. 19:11-21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8732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125" y="1648231"/>
            <a:ext cx="645022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be seen over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his arrow will flash like lightning;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the Lord Yahweh will blow the trumpet,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will go with whirlwinds of the south.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endParaRPr lang="en-GB" sz="2000" dirty="0" smtClean="0"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b="1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of Hosts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defend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they will destroy 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tread down sling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stones;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they will drink, and roar as through wine;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they will be filled like bowls,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like the corners of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altar. 9:14-15</a:t>
            </a:r>
            <a:endParaRPr lang="en-GB" sz="2000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1" y="403655"/>
            <a:ext cx="4428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Total Victory and Celebration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3568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482" y="13885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their God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save them in that day 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   flock of His people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they are like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jewels of a crown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lifted on high over his land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how great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goodness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how great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beauty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!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Grain will make the young men flourish,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new wine the virgins.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9:16-17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7437" y="345989"/>
            <a:ext cx="4127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God’s Glory Displayed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68" y="845333"/>
            <a:ext cx="525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The Shepherd who Protects and Provides</a:t>
            </a:r>
            <a:endParaRPr lang="en-GB" sz="2000" b="1" dirty="0">
              <a:latin typeface="system-u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68" y="4134646"/>
            <a:ext cx="89133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Oh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how great is your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goodness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which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have laid up for those who fear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which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have worked for those who take refuge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... Psalm 31:19</a:t>
            </a:r>
            <a:endParaRPr lang="en-GB" sz="2000" dirty="0"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68" y="5032023"/>
            <a:ext cx="94652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One thing I have asked of 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that I will seek after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: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that I may dwell in Yahweh’s house all the days of my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life,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see Yahweh’s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beauty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inquire in his temple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Psalm 27:4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endParaRPr lang="en-GB" sz="2000" dirty="0">
              <a:latin typeface="system-u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634" y="6185953"/>
            <a:ext cx="9102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eyes will see the king in his beauty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Isaiah 33:17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2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8626" y="170922"/>
            <a:ext cx="363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Yahweh is the only God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319" y="83732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Ask of Yahweh rain in the spring time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Yahweh who makes storm clouds,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he gives rain showers to everyone for the plants in the field.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teraphim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have spoken vanity,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diviners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seen a lie;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they have told false dreams.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comfort in vain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Zech. 10:1-2a</a:t>
            </a:r>
            <a:endParaRPr lang="en-GB" sz="2000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319" y="390439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Are there any among the vanities of the nations that can cause rain?</a:t>
            </a:r>
            <a:r>
              <a:rPr lang="en-GB" sz="2000" b="1" dirty="0">
                <a:latin typeface="system-ui"/>
              </a:rPr>
              <a:t/>
            </a:r>
            <a:br>
              <a:rPr lang="en-GB" sz="2000" b="1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Or can the sky give showers?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Aren’t you he,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our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?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we will wait for you;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have made all these things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Jer. 14:22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6999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9027" y="1244589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It shall happen, if you shall listen diligently to my commandments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which I command you today, to love Yahweh your God, and to serve him with all your heart and with all your soul,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give the rain for your land in its season, the early rain and the latter rain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that you may gather in your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grain, your new wine, and your oil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give grass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your fields for your livestock, and you shall eat and be full.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careful, lest your heart be deceived, and you turn away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serve other gods and worship them;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Yahweh’s anger be kindled against you, and he shut up the sky so that there is no rain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the land doesn’t yield its fruit; and you perish quickly from off the good land which Yahweh gives you.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Deut. 11:13-17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73211" y="469556"/>
            <a:ext cx="5073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Obedience the Basis for Blessing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2096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67" y="1262608"/>
            <a:ext cx="70515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Lord Yahweh says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: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the day that I cleanse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from all your iniquities, I will cause the cities to be inhabited and the waste places will be built.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land that was desolate will be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tilled,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instead of being a desolation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in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sight of all who passed by.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say,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‘This land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was desolate has become like the garden of Eden.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waste, desolate, and ruined cities are fortified and inhabited.’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Then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nations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are left around 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know that I, Yahweh, have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built the ruined places,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planted that which was desolate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I, Yahweh, have spoken it, and I will do it.”</a:t>
            </a:r>
          </a:p>
          <a:p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“‘The Lord Yahweh says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: “For this, moreover,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be inquired 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by the house of Israel,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do it for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: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increase them with men like a flock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Ezek. 36:33-37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918" y="461319"/>
            <a:ext cx="4097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Israel a sign to the Nations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4967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133" y="740019"/>
            <a:ext cx="70927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Yet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listen now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Jacob my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servant,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Israel, whom I have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chosen.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This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 what Yahweh who made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formed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womb who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help you says: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Don’t be afraid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Jacob my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servant;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you,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Jeshurun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whom I have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chosen.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pour water on him who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is thirsty,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streams on the dry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ground.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pour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Spirit on your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descendants,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blessing on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your offspring: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will spring up among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grass, 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willows by the watercourses.</a:t>
            </a:r>
            <a:r>
              <a:rPr lang="en-GB" sz="2000" b="1" dirty="0">
                <a:latin typeface="system-ui"/>
              </a:rPr>
              <a:t/>
            </a:r>
            <a:br>
              <a:rPr lang="en-GB" sz="2000" b="1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say, ‘I am Yahweh’s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;’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another will be called by the name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Jacob;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another will write with his hand ‘to 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,’ and honour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name of Israel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Isaiah 44:1-5 </a:t>
            </a:r>
            <a:endParaRPr lang="en-GB" sz="2000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7133" y="4670506"/>
            <a:ext cx="83943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Now on the last and greatest day of the feast,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stood and cried out,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“If anyone is thirsty, let him come to me and drink!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believes in me, as the Scripture has said, from within him will flow rivers of living water.”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said this about the Spirit, which those believing in him were to receive. 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Holy Spirit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not yet given, because Jesus wasn’t yet glorified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7:37-39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53297" y="133519"/>
            <a:ext cx="4309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Physical and Spiritual Water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7888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6" y="708432"/>
            <a:ext cx="6835202" cy="500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372" y="139117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they [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people] go their way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[wandered] like sheep.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are oppressed, because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 shepherd.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anger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 kindled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against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shepherds,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punish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male goats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b="1" dirty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of Hosts has visited his flock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house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Judah ...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372" y="3715264"/>
            <a:ext cx="6553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system-ui"/>
              </a:rPr>
              <a:t>(This is a highly-condensed summary of Ezekiel 34:1-31</a:t>
            </a:r>
            <a:endParaRPr lang="en-GB" sz="2000" dirty="0">
              <a:latin typeface="system-ui"/>
            </a:endParaRPr>
          </a:p>
          <a:p>
            <a:r>
              <a:rPr lang="en-GB" sz="2000" dirty="0" smtClean="0">
                <a:latin typeface="system-ui"/>
              </a:rPr>
              <a:t>with further application in Zech. 11 and 13)</a:t>
            </a:r>
            <a:endParaRPr lang="en-GB" sz="2000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037" y="485626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make them as his majestic horse in the battle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Zech.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10:2b-3 (see 12:6-9)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037" y="660018"/>
            <a:ext cx="5613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From Wandering Sheep to War Horse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3952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70" y="1681183"/>
            <a:ext cx="86085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The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burden of the word of the </a:t>
            </a:r>
            <a:r>
              <a:rPr lang="en-GB" sz="2000" b="1" i="0" cap="small" dirty="0" smtClean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is against 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the land of </a:t>
            </a:r>
            <a:r>
              <a:rPr lang="en-GB" sz="2000" b="1" i="0" dirty="0" err="1" smtClean="0">
                <a:solidFill>
                  <a:srgbClr val="000000"/>
                </a:solidFill>
                <a:effectLst/>
                <a:latin typeface="system-ui"/>
              </a:rPr>
              <a:t>Hadrach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and will come to rest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on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Damascus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-</a:t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(for the eye of man [</a:t>
            </a:r>
            <a:r>
              <a:rPr lang="en-GB" sz="2000" b="0" i="0" dirty="0" err="1" smtClean="0">
                <a:solidFill>
                  <a:srgbClr val="000000"/>
                </a:solidFill>
                <a:effectLst/>
                <a:latin typeface="system-ui"/>
              </a:rPr>
              <a:t>heb.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GB" sz="2000" b="0" i="0" dirty="0" err="1" smtClean="0">
                <a:solidFill>
                  <a:srgbClr val="000000"/>
                </a:solidFill>
                <a:effectLst/>
                <a:latin typeface="system-ui"/>
              </a:rPr>
              <a:t>adam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] and all the tribes of 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Israel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are on the </a:t>
            </a:r>
            <a:r>
              <a:rPr lang="en-GB" sz="2000" b="0" i="0" cap="small" dirty="0" smtClean="0">
                <a:solidFill>
                  <a:srgbClr val="000000"/>
                </a:solidFill>
                <a:effectLst/>
                <a:latin typeface="system-ui"/>
              </a:rPr>
              <a:t>Lord)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-</a:t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on </a:t>
            </a:r>
            <a:r>
              <a:rPr lang="en-GB" sz="2000" b="1" i="0" dirty="0" err="1" smtClean="0">
                <a:solidFill>
                  <a:srgbClr val="000000"/>
                </a:solidFill>
                <a:effectLst/>
                <a:latin typeface="system-ui"/>
              </a:rPr>
              <a:t>Hamath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too, which borders on it,</a:t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on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Tyre and Sidon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 though they are very skilful.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0" i="0" dirty="0" err="1" smtClean="0">
                <a:solidFill>
                  <a:srgbClr val="000000"/>
                </a:solidFill>
                <a:effectLst/>
                <a:latin typeface="system-ui"/>
              </a:rPr>
              <a:t>Zech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9:1-2</a:t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5632" y="733168"/>
            <a:ext cx="5054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Judgement on the Nations: North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135" y="4868563"/>
            <a:ext cx="803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The prophecy, when fulfilled,  should cause people to recognise </a:t>
            </a:r>
          </a:p>
          <a:p>
            <a:pPr algn="ctr"/>
            <a:r>
              <a:rPr lang="en-GB" sz="2000" b="1" dirty="0" smtClean="0">
                <a:latin typeface="system-ui"/>
              </a:rPr>
              <a:t>the hand of God in the affairs of men.</a:t>
            </a: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748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268" y="140506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Tyre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built herself a stronghold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she has heaped up silver like dust,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and gold like the dirt of the streets.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But the Lord will take away her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possessions [dispossess her]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smite her power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[wealth] 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sea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she will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consumed by fire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9:3-4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93124" y="304800"/>
            <a:ext cx="5905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Tyre - Epitome of Pride and Materialism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2268" y="400210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has planned this against Tyre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giver of crowns, whose merchants are princes, whose traders are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honourable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earth?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b="1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of Hosts has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planned 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to stain the pride of all glory, to bring into contempt all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honourable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earth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23:8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91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373" y="361065"/>
            <a:ext cx="90204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Yahweh’s word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again to me, saying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“Son of man,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tell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prince of Tyre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‘The Lord Yahweh says:</a:t>
            </a:r>
          </a:p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Because your heart is lifted up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and 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said,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am 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sit in the seat of 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in the middle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seas;’ yet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are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man,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not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though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set your heart as the heart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God -behold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you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wiser than Daniel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there is no secret that 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hidden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you; by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wisdom and by your understanding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have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gotten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yourself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riches,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gotten gold and silver into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treasuries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by your great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wisdom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by your trading you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have increased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riches,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heart is lifted up because of your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riches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-”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“‘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the Lord Yahweh says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: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Because you have set your heart as the heart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therefore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bring strangers on you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,</a:t>
            </a:r>
          </a:p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 the terrible of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nations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draw their swords against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beauty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wisdom. 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defile 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brightness.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bring you down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pit.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die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death of those who are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slain 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heart of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seas.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yet say before him who kills you, ‘I am God’?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 are man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and not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hand of him who wounds you.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die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death of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uncircumcised by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hand of strangers;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have spoken it,” says the Lord 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.’” Ezek. 28:1-10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077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7351" y="996779"/>
            <a:ext cx="4777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 New Emperor - Alexander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648" y="2100650"/>
            <a:ext cx="687431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The background to chapters 9 &amp;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Daniel</a:t>
            </a:r>
            <a:r>
              <a:rPr lang="en-GB" sz="2000" b="1" dirty="0">
                <a:latin typeface="system-ui"/>
              </a:rPr>
              <a:t>		       605-539 BC</a:t>
            </a:r>
            <a:endParaRPr lang="en-GB" sz="2000" b="1" dirty="0" smtClean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Zechariah’s prophecies 518-522 BC</a:t>
            </a:r>
          </a:p>
          <a:p>
            <a:endParaRPr lang="en-GB" sz="2000" b="1" dirty="0" smtClean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The </a:t>
            </a:r>
            <a:r>
              <a:rPr lang="en-GB" sz="2000" b="1" dirty="0">
                <a:latin typeface="system-ui"/>
              </a:rPr>
              <a:t>conquest of Tyre     332 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latin typeface="system-ui"/>
            </a:endParaRPr>
          </a:p>
          <a:p>
            <a:pPr lvl="0"/>
            <a:r>
              <a:rPr lang="en-GB" sz="2000" dirty="0">
                <a:solidFill>
                  <a:prstClr val="black"/>
                </a:solidFill>
                <a:latin typeface="system-ui"/>
              </a:rPr>
              <a:t>Assyria failed for 5 years and Babylon for 13 years but - </a:t>
            </a:r>
          </a:p>
          <a:p>
            <a:pPr lvl="0"/>
            <a:endParaRPr lang="en-GB" sz="2000" b="1" dirty="0" smtClean="0">
              <a:solidFill>
                <a:prstClr val="black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Tyre 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fell to Alexander after  siege lasting seven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5275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9" y="794077"/>
            <a:ext cx="68126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In their wailing they will take up 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lamentation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for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you,</a:t>
            </a:r>
            <a:r>
              <a:rPr lang="en-GB" sz="2000" dirty="0" smtClean="0">
                <a:latin typeface="system-ui"/>
              </a:rPr>
              <a:t>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lament over you, saying,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is there like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Tyre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like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her who is brought 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silence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the middle of the sea?’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wares went out of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seas,</a:t>
            </a:r>
            <a:r>
              <a:rPr lang="en-GB" sz="2000" dirty="0" smtClean="0">
                <a:latin typeface="system-ui"/>
              </a:rPr>
              <a:t>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filled many peoples.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 enriched the kings of the earth with the 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multitude of your riches and of your merchandise.</a:t>
            </a:r>
            <a:r>
              <a:rPr lang="en-GB" sz="2000" b="1" dirty="0" smtClean="0">
                <a:latin typeface="system-ui"/>
              </a:rPr>
              <a:t/>
            </a:r>
            <a:br>
              <a:rPr lang="en-GB" sz="2000" b="1" dirty="0" smtClean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time that you were broken by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seas,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depths of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waters your merchandise</a:t>
            </a:r>
            <a:r>
              <a:rPr lang="en-GB" sz="2000" dirty="0" smtClean="0">
                <a:latin typeface="system-ui"/>
              </a:rPr>
              <a:t>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all your company fell within you.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inhabitants of the islands are astonished at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their kings are horribly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afraid.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troubled in their face.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merchants among the peoples hiss at you.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become a terror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and you will be no more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.”’” Ezek. 27:32-36</a:t>
            </a:r>
            <a:endParaRPr lang="en-GB" sz="2000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3211" y="172995"/>
            <a:ext cx="321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Tyre is Judged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1269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733" y="461319"/>
            <a:ext cx="6373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Alexander conquered Persia but Perished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7594" y="132851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As I was considering,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male goat came from the west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over the surface of the whole earth, and didn’t touch the ground. The goat had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notable horn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between 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eyes. 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ram that had the two horns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which I saw standing before the river, and ran on him in the fury of his power. 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saw him come close to the ram, and he was moved with anger against him,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struck the ram, and broke his two horns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There was no power in the ram to stand before him; but he cast him down to the ground, and trampled on him.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There was no one who could deliver the ram out of his hand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male goat magnified himself exceedingly. When he was strong, the great horn was broken;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instead of it there came up four notable horns toward the four winds of the sky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Dan. 8:5-8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69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1351</Words>
  <Application>Microsoft Office PowerPoint</Application>
  <PresentationFormat>Widescreen</PresentationFormat>
  <Paragraphs>216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MIllar</dc:creator>
  <cp:lastModifiedBy>Roy MIllar</cp:lastModifiedBy>
  <cp:revision>74</cp:revision>
  <dcterms:created xsi:type="dcterms:W3CDTF">2021-04-21T19:29:29Z</dcterms:created>
  <dcterms:modified xsi:type="dcterms:W3CDTF">2021-04-27T19:56:38Z</dcterms:modified>
</cp:coreProperties>
</file>